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265" r:id="rId3"/>
    <p:sldId id="266" r:id="rId4"/>
    <p:sldId id="267" r:id="rId5"/>
    <p:sldId id="270" r:id="rId6"/>
    <p:sldId id="264" r:id="rId7"/>
  </p:sldIdLst>
  <p:sldSz cx="9144000" cy="6858000" type="screen4x3"/>
  <p:notesSz cx="6735763" cy="9866313"/>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napToObjects="1">
      <p:cViewPr varScale="1">
        <p:scale>
          <a:sx n="115" d="100"/>
          <a:sy n="115" d="100"/>
        </p:scale>
        <p:origin x="14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6689077326872601"/>
          <c:y val="0.1451905460147710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v-LV"/>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Respondenti</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2-D831-4B60-B89D-DDEA4BE0A5E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D831-4B60-B89D-DDEA4BE0A5E7}"/>
              </c:ext>
            </c:extLst>
          </c:dPt>
          <c:dLbls>
            <c:dLbl>
              <c:idx val="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831-4B60-B89D-DDEA4BE0A5E7}"/>
                </c:ext>
              </c:extLst>
            </c:dLbl>
            <c:dLbl>
              <c:idx val="1"/>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831-4B60-B89D-DDEA4BE0A5E7}"/>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extLst>
          </c:dLbls>
          <c:cat>
            <c:strRef>
              <c:f>Sheet1!$A$2:$A$3</c:f>
              <c:strCache>
                <c:ptCount val="2"/>
                <c:pt idx="0">
                  <c:v>Saņemtas atbildes</c:v>
                </c:pt>
                <c:pt idx="1">
                  <c:v>Nav saņemtas atbildes</c:v>
                </c:pt>
              </c:strCache>
            </c:strRef>
          </c:cat>
          <c:val>
            <c:numRef>
              <c:f>Sheet1!$B$2:$B$3</c:f>
              <c:numCache>
                <c:formatCode>General</c:formatCode>
                <c:ptCount val="2"/>
                <c:pt idx="0">
                  <c:v>11</c:v>
                </c:pt>
                <c:pt idx="1">
                  <c:v>3</c:v>
                </c:pt>
              </c:numCache>
            </c:numRef>
          </c:val>
          <c:extLst>
            <c:ext xmlns:c16="http://schemas.microsoft.com/office/drawing/2014/chart" uri="{C3380CC4-5D6E-409C-BE32-E72D297353CC}">
              <c16:uniqueId val="{00000000-D831-4B60-B89D-DDEA4BE0A5E7}"/>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4.9176929806851073E-2"/>
          <c:y val="0.69293685720315445"/>
          <c:w val="0.92301366175381927"/>
          <c:h val="0.24608311347064168"/>
        </c:manualLayout>
      </c:layout>
      <c:overlay val="0"/>
      <c:spPr>
        <a:noFill/>
        <a:ln>
          <a:noFill/>
        </a:ln>
        <a:effectLst/>
      </c:spPr>
      <c:txPr>
        <a:bodyPr rot="0" spcFirstLastPara="1" vertOverflow="ellipsis" vert="horz" wrap="square" anchor="ctr" anchorCtr="1"/>
        <a:lstStyle/>
        <a:p>
          <a:pPr>
            <a:defRPr sz="1200" b="0" i="0" u="none" strike="noStrike" kern="1200" spc="-1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59A76A69-3D59-4607-8C92-685DA55F8E9F}" type="datetimeFigureOut">
              <a:rPr lang="lv-LV" smtClean="0"/>
              <a:t>19.08.2020</a:t>
            </a:fld>
            <a:endParaRPr lang="lv-LV"/>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43096F6-8025-4D5C-B446-70F6391F4AC5}" type="slidenum">
              <a:rPr lang="lv-LV" smtClean="0"/>
              <a:t>‹#›</a:t>
            </a:fld>
            <a:endParaRPr lang="lv-LV"/>
          </a:p>
        </p:txBody>
      </p:sp>
    </p:spTree>
    <p:extLst>
      <p:ext uri="{BB962C8B-B14F-4D97-AF65-F5344CB8AC3E}">
        <p14:creationId xmlns:p14="http://schemas.microsoft.com/office/powerpoint/2010/main" val="2573014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defTabSz="939575"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defTabSz="939575" fontAlgn="auto">
              <a:spcBef>
                <a:spcPts val="0"/>
              </a:spcBef>
              <a:spcAft>
                <a:spcPts val="0"/>
              </a:spcAft>
              <a:defRPr sz="1200">
                <a:latin typeface="+mn-lt"/>
                <a:cs typeface="+mn-cs"/>
              </a:defRPr>
            </a:lvl1pPr>
          </a:lstStyle>
          <a:p>
            <a:pPr>
              <a:defRPr/>
            </a:pPr>
            <a:fld id="{C269A99F-EF31-4B9C-A738-C27DFF01580E}" type="datetimeFigureOut">
              <a:rPr lang="lv-LV"/>
              <a:pPr>
                <a:defRPr/>
              </a:pPr>
              <a:t>19.08.2020</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defTabSz="939575"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9FACE587-8D14-4055-82B5-6CCDF55621C3}" type="slidenum">
              <a:rPr lang="lv-LV" altLang="lv-LV"/>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Tree>
    <p:extLst>
      <p:ext uri="{BB962C8B-B14F-4D97-AF65-F5344CB8AC3E}">
        <p14:creationId xmlns:p14="http://schemas.microsoft.com/office/powerpoint/2010/main" val="166195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25" name="Text Placeholder 19"/>
          <p:cNvSpPr>
            <a:spLocks noGrp="1"/>
          </p:cNvSpPr>
          <p:nvPr>
            <p:ph type="body" sz="quarter" idx="12"/>
          </p:nvPr>
        </p:nvSpPr>
        <p:spPr>
          <a:xfrm>
            <a:off x="4876800" y="6324600"/>
            <a:ext cx="3540807"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7" name="Slide Number Placeholder 22"/>
          <p:cNvSpPr>
            <a:spLocks noGrp="1"/>
          </p:cNvSpPr>
          <p:nvPr>
            <p:ph type="sldNum" sz="quarter" idx="13"/>
          </p:nvPr>
        </p:nvSpPr>
        <p:spPr>
          <a:xfrm>
            <a:off x="8417607" y="6324600"/>
            <a:ext cx="421593"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1552329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1" name="Text Placeholder 19"/>
          <p:cNvSpPr>
            <a:spLocks noGrp="1"/>
          </p:cNvSpPr>
          <p:nvPr>
            <p:ph type="body" sz="quarter" idx="12"/>
          </p:nvPr>
        </p:nvSpPr>
        <p:spPr>
          <a:xfrm>
            <a:off x="4876800" y="6324600"/>
            <a:ext cx="351517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7" name="Slide Number Placeholder 22"/>
          <p:cNvSpPr>
            <a:spLocks noGrp="1"/>
          </p:cNvSpPr>
          <p:nvPr>
            <p:ph type="sldNum" sz="quarter" idx="13"/>
          </p:nvPr>
        </p:nvSpPr>
        <p:spPr>
          <a:xfrm>
            <a:off x="8391970" y="6324600"/>
            <a:ext cx="447230" cy="304800"/>
          </a:xfrm>
        </p:spPr>
        <p:txBody>
          <a:bodyPr/>
          <a:lstStyle>
            <a:lvl1pPr>
              <a:defRPr sz="1000">
                <a:latin typeface="Verdana" panose="020B0604030504040204" pitchFamily="34" charset="0"/>
              </a:defRPr>
            </a:lvl1pPr>
          </a:lstStyle>
          <a:p>
            <a:fld id="{515252D6-3622-483F-A7E8-9E60FEFE5E88}" type="slidenum">
              <a:rPr lang="en-US" altLang="lv-LV"/>
              <a:pPr/>
              <a:t>‹#›</a:t>
            </a:fld>
            <a:endParaRPr lang="en-US" altLang="lv-LV"/>
          </a:p>
        </p:txBody>
      </p:sp>
    </p:spTree>
    <p:extLst>
      <p:ext uri="{BB962C8B-B14F-4D97-AF65-F5344CB8AC3E}">
        <p14:creationId xmlns:p14="http://schemas.microsoft.com/office/powerpoint/2010/main" val="80072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2" name="Text Placeholder 19"/>
          <p:cNvSpPr>
            <a:spLocks noGrp="1"/>
          </p:cNvSpPr>
          <p:nvPr>
            <p:ph type="body" sz="quarter" idx="12"/>
          </p:nvPr>
        </p:nvSpPr>
        <p:spPr>
          <a:xfrm>
            <a:off x="4876800" y="6324600"/>
            <a:ext cx="3532262"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8" name="Slide Number Placeholder 22"/>
          <p:cNvSpPr>
            <a:spLocks noGrp="1"/>
          </p:cNvSpPr>
          <p:nvPr>
            <p:ph type="sldNum" sz="quarter" idx="13"/>
          </p:nvPr>
        </p:nvSpPr>
        <p:spPr>
          <a:xfrm>
            <a:off x="8409062" y="6324600"/>
            <a:ext cx="430138" cy="304800"/>
          </a:xfrm>
        </p:spPr>
        <p:txBody>
          <a:bodyPr/>
          <a:lstStyle>
            <a:lvl1pPr>
              <a:defRPr sz="1000">
                <a:latin typeface="Verdana" panose="020B0604030504040204" pitchFamily="34" charset="0"/>
              </a:defRPr>
            </a:lvl1pPr>
          </a:lstStyle>
          <a:p>
            <a:fld id="{D7664841-0D73-44CB-AE22-42FD73D83E02}" type="slidenum">
              <a:rPr lang="en-US" altLang="lv-LV"/>
              <a:pPr/>
              <a:t>‹#›</a:t>
            </a:fld>
            <a:endParaRPr lang="en-US" altLang="lv-LV"/>
          </a:p>
        </p:txBody>
      </p:sp>
    </p:spTree>
    <p:extLst>
      <p:ext uri="{BB962C8B-B14F-4D97-AF65-F5344CB8AC3E}">
        <p14:creationId xmlns:p14="http://schemas.microsoft.com/office/powerpoint/2010/main" val="1573122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7" name="Text Placeholder 19"/>
          <p:cNvSpPr>
            <a:spLocks noGrp="1"/>
          </p:cNvSpPr>
          <p:nvPr>
            <p:ph type="body" sz="quarter" idx="12"/>
          </p:nvPr>
        </p:nvSpPr>
        <p:spPr>
          <a:xfrm>
            <a:off x="4876800" y="6324600"/>
            <a:ext cx="3532262"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Slide Number Placeholder 22"/>
          <p:cNvSpPr>
            <a:spLocks noGrp="1"/>
          </p:cNvSpPr>
          <p:nvPr>
            <p:ph type="sldNum" sz="quarter" idx="18"/>
          </p:nvPr>
        </p:nvSpPr>
        <p:spPr>
          <a:xfrm>
            <a:off x="8409062" y="6324600"/>
            <a:ext cx="430138" cy="304800"/>
          </a:xfrm>
        </p:spPr>
        <p:txBody>
          <a:bodyPr/>
          <a:lstStyle>
            <a:lvl1pPr>
              <a:defRPr sz="1000">
                <a:latin typeface="Verdana" panose="020B0604030504040204" pitchFamily="34" charset="0"/>
              </a:defRPr>
            </a:lvl1pPr>
          </a:lstStyle>
          <a:p>
            <a:fld id="{A4EC0522-D5CF-4FDD-85E3-6E22DB726A47}" type="slidenum">
              <a:rPr lang="en-US" altLang="lv-LV"/>
              <a:pPr/>
              <a:t>‹#›</a:t>
            </a:fld>
            <a:endParaRPr lang="en-US" altLang="lv-LV"/>
          </a:p>
        </p:txBody>
      </p:sp>
    </p:spTree>
    <p:extLst>
      <p:ext uri="{BB962C8B-B14F-4D97-AF65-F5344CB8AC3E}">
        <p14:creationId xmlns:p14="http://schemas.microsoft.com/office/powerpoint/2010/main" val="295446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Text Placeholder 19"/>
          <p:cNvSpPr>
            <a:spLocks noGrp="1"/>
          </p:cNvSpPr>
          <p:nvPr>
            <p:ph type="body" sz="quarter" idx="12"/>
          </p:nvPr>
        </p:nvSpPr>
        <p:spPr>
          <a:xfrm>
            <a:off x="4876800" y="6324600"/>
            <a:ext cx="3540807"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6" name="Slide Number Placeholder 22"/>
          <p:cNvSpPr>
            <a:spLocks noGrp="1"/>
          </p:cNvSpPr>
          <p:nvPr>
            <p:ph type="sldNum" sz="quarter" idx="13"/>
          </p:nvPr>
        </p:nvSpPr>
        <p:spPr>
          <a:xfrm>
            <a:off x="8417607" y="6324600"/>
            <a:ext cx="421593" cy="304800"/>
          </a:xfrm>
        </p:spPr>
        <p:txBody>
          <a:bodyPr/>
          <a:lstStyle>
            <a:lvl1pPr>
              <a:defRPr sz="1000">
                <a:latin typeface="Verdana" panose="020B0604030504040204" pitchFamily="34" charset="0"/>
              </a:defRPr>
            </a:lvl1pPr>
          </a:lstStyle>
          <a:p>
            <a:fld id="{3B50DFDF-96B8-465A-918F-3FF13AAF5E12}" type="slidenum">
              <a:rPr lang="en-US" altLang="lv-LV"/>
              <a:pPr/>
              <a:t>‹#›</a:t>
            </a:fld>
            <a:endParaRPr lang="en-US" altLang="lv-LV"/>
          </a:p>
        </p:txBody>
      </p:sp>
    </p:spTree>
    <p:extLst>
      <p:ext uri="{BB962C8B-B14F-4D97-AF65-F5344CB8AC3E}">
        <p14:creationId xmlns:p14="http://schemas.microsoft.com/office/powerpoint/2010/main" val="2104680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7" name="Text Placeholder 19"/>
          <p:cNvSpPr>
            <a:spLocks noGrp="1"/>
          </p:cNvSpPr>
          <p:nvPr>
            <p:ph type="body" sz="quarter" idx="12"/>
          </p:nvPr>
        </p:nvSpPr>
        <p:spPr>
          <a:xfrm>
            <a:off x="4876800" y="6324600"/>
            <a:ext cx="352371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5" name="Slide Number Placeholder 22"/>
          <p:cNvSpPr>
            <a:spLocks noGrp="1"/>
          </p:cNvSpPr>
          <p:nvPr>
            <p:ph type="sldNum" sz="quarter" idx="13"/>
          </p:nvPr>
        </p:nvSpPr>
        <p:spPr>
          <a:xfrm>
            <a:off x="8400516" y="6324600"/>
            <a:ext cx="438683" cy="304800"/>
          </a:xfrm>
        </p:spPr>
        <p:txBody>
          <a:bodyPr/>
          <a:lstStyle>
            <a:lvl1pPr>
              <a:defRPr sz="1000">
                <a:latin typeface="Verdana" panose="020B0604030504040204" pitchFamily="34" charset="0"/>
              </a:defRPr>
            </a:lvl1pPr>
          </a:lstStyle>
          <a:p>
            <a:fld id="{E87027D6-B333-4374-94DC-E94160EB0D4C}" type="slidenum">
              <a:rPr lang="en-US" altLang="lv-LV"/>
              <a:pPr/>
              <a:t>‹#›</a:t>
            </a:fld>
            <a:endParaRPr lang="en-US" altLang="lv-LV" dirty="0"/>
          </a:p>
        </p:txBody>
      </p:sp>
    </p:spTree>
    <p:extLst>
      <p:ext uri="{BB962C8B-B14F-4D97-AF65-F5344CB8AC3E}">
        <p14:creationId xmlns:p14="http://schemas.microsoft.com/office/powerpoint/2010/main" val="164636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Text Placeholder 19"/>
          <p:cNvSpPr>
            <a:spLocks noGrp="1"/>
          </p:cNvSpPr>
          <p:nvPr>
            <p:ph type="body" sz="quarter" idx="12"/>
          </p:nvPr>
        </p:nvSpPr>
        <p:spPr>
          <a:xfrm>
            <a:off x="4876800" y="6324600"/>
            <a:ext cx="3532262"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8" name="Slide Number Placeholder 22"/>
          <p:cNvSpPr>
            <a:spLocks noGrp="1"/>
          </p:cNvSpPr>
          <p:nvPr>
            <p:ph type="sldNum" sz="quarter" idx="13"/>
          </p:nvPr>
        </p:nvSpPr>
        <p:spPr>
          <a:xfrm>
            <a:off x="8409062" y="6324600"/>
            <a:ext cx="430138" cy="304800"/>
          </a:xfrm>
        </p:spPr>
        <p:txBody>
          <a:bodyPr/>
          <a:lstStyle>
            <a:lvl1pPr>
              <a:defRPr sz="1000">
                <a:latin typeface="Verdana" panose="020B0604030504040204" pitchFamily="34" charset="0"/>
              </a:defRPr>
            </a:lvl1pPr>
          </a:lstStyle>
          <a:p>
            <a:fld id="{B6036CB6-F7FF-4F1F-8F32-92EA84D42F97}" type="slidenum">
              <a:rPr lang="en-US" altLang="lv-LV"/>
              <a:pPr/>
              <a:t>‹#›</a:t>
            </a:fld>
            <a:endParaRPr lang="en-US" altLang="lv-LV"/>
          </a:p>
        </p:txBody>
      </p:sp>
    </p:spTree>
    <p:extLst>
      <p:ext uri="{BB962C8B-B14F-4D97-AF65-F5344CB8AC3E}">
        <p14:creationId xmlns:p14="http://schemas.microsoft.com/office/powerpoint/2010/main" val="330126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Tree>
    <p:extLst>
      <p:ext uri="{BB962C8B-B14F-4D97-AF65-F5344CB8AC3E}">
        <p14:creationId xmlns:p14="http://schemas.microsoft.com/office/powerpoint/2010/main" val="379653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9B55D10C-3E28-49B5-BA9F-F2FF950E44C7}" type="datetime1">
              <a:rPr lang="en-US"/>
              <a:pPr>
                <a:defRPr/>
              </a:pPr>
              <a:t>8/19/2020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9D893850-4C62-42FA-A22B-349FCBB3BAE1}"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timing>
    <p:tnLst>
      <p:par>
        <p:cTn id="1" dur="indefinite" restart="never" nodeType="tmRoot"/>
      </p:par>
    </p:tnLst>
  </p:timing>
  <p:hf hdr="0" ftr="0" dt="0"/>
  <p:txStyles>
    <p:title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fm.gov.lv/" TargetMode="External"/><Relationship Id="rId2" Type="http://schemas.openxmlformats.org/officeDocument/2006/relationships/hyperlink" Target="mailto:info@fm.gov.lv" TargetMode="External"/><Relationship Id="rId1" Type="http://schemas.openxmlformats.org/officeDocument/2006/relationships/slideLayout" Target="../slideLayouts/slideLayout9.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118022"/>
            <a:ext cx="7772400" cy="960438"/>
          </a:xfrm>
        </p:spPr>
        <p:txBody>
          <a:bodyPr>
            <a:noAutofit/>
          </a:bodyPr>
          <a:lstStyle/>
          <a:p>
            <a:r>
              <a:rPr lang="lv-LV" sz="2400" dirty="0"/>
              <a:t>Apkopojums no ministriju sniegtās informācijas par sadarbības praksi ar nevalstisko </a:t>
            </a:r>
            <a:r>
              <a:rPr lang="lv-LV" sz="2400" dirty="0" smtClean="0"/>
              <a:t>organizāciju </a:t>
            </a:r>
            <a:r>
              <a:rPr lang="lv-LV" sz="2400" dirty="0"/>
              <a:t>(NVO) sektoru</a:t>
            </a:r>
            <a:br>
              <a:rPr lang="lv-LV" sz="2400" dirty="0"/>
            </a:br>
            <a:r>
              <a:rPr lang="lv-LV" altLang="lv-LV" sz="2400" dirty="0"/>
              <a:t/>
            </a:r>
            <a:br>
              <a:rPr lang="lv-LV" altLang="lv-LV" sz="2400" dirty="0"/>
            </a:br>
            <a:endParaRPr lang="lv-LV" altLang="lv-LV" sz="2400" dirty="0" smtClean="0"/>
          </a:p>
        </p:txBody>
      </p:sp>
      <p:sp>
        <p:nvSpPr>
          <p:cNvPr id="11267" name="Text Placeholder 2"/>
          <p:cNvSpPr>
            <a:spLocks noGrp="1"/>
          </p:cNvSpPr>
          <p:nvPr>
            <p:ph type="body" sz="quarter" idx="10"/>
          </p:nvPr>
        </p:nvSpPr>
        <p:spPr/>
        <p:txBody>
          <a:bodyPr/>
          <a:lstStyle/>
          <a:p>
            <a:pPr algn="r"/>
            <a:r>
              <a:rPr lang="lv-LV" altLang="lv-LV" dirty="0" smtClean="0"/>
              <a:t>26.08.2020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Informācijas sniedzēji</a:t>
            </a:r>
            <a:endParaRPr lang="lv-LV" dirty="0"/>
          </a:p>
        </p:txBody>
      </p:sp>
      <p:sp>
        <p:nvSpPr>
          <p:cNvPr id="3" name="Content Placeholder 2"/>
          <p:cNvSpPr>
            <a:spLocks noGrp="1"/>
          </p:cNvSpPr>
          <p:nvPr>
            <p:ph sz="half" idx="1"/>
          </p:nvPr>
        </p:nvSpPr>
        <p:spPr>
          <a:xfrm>
            <a:off x="2285999" y="1752601"/>
            <a:ext cx="3483033" cy="3434541"/>
          </a:xfrm>
        </p:spPr>
        <p:txBody>
          <a:bodyPr>
            <a:normAutofit lnSpcReduction="10000"/>
          </a:bodyPr>
          <a:lstStyle/>
          <a:p>
            <a:r>
              <a:rPr lang="lv-LV" sz="1800" dirty="0"/>
              <a:t>Finanšu ministrija 2020.gada 8.jūlijā izsūtīja informācijas pieprasījumu par labo sadarbības praksi ar NVO resora/nozares budžeta plānošanā un finansēšanas prioritāšu noteikšanā 14 respondentiem</a:t>
            </a:r>
            <a:r>
              <a:rPr lang="lv-LV" sz="1800" dirty="0" smtClean="0"/>
              <a:t>.</a:t>
            </a:r>
          </a:p>
          <a:p>
            <a:endParaRPr lang="lv-LV" sz="1800" dirty="0"/>
          </a:p>
          <a:p>
            <a:r>
              <a:rPr lang="lv-LV" sz="1800" dirty="0"/>
              <a:t>Atbildes tika saņemtas no 11 ministrijām.</a:t>
            </a:r>
          </a:p>
          <a:p>
            <a:pPr marL="0" indent="0">
              <a:buNone/>
            </a:pPr>
            <a:endParaRPr lang="lv-LV"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1271260688"/>
              </p:ext>
            </p:extLst>
          </p:nvPr>
        </p:nvGraphicFramePr>
        <p:xfrm>
          <a:off x="5867400" y="304801"/>
          <a:ext cx="2971800" cy="43735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quarter" idx="10"/>
          </p:nvPr>
        </p:nvSpPr>
        <p:spPr>
          <a:xfrm>
            <a:off x="229985" y="2010293"/>
            <a:ext cx="1981200" cy="2611583"/>
          </a:xfrm>
        </p:spPr>
        <p:txBody>
          <a:bodyPr>
            <a:noAutofit/>
          </a:bodyPr>
          <a:lstStyle/>
          <a:p>
            <a:r>
              <a:rPr lang="lv-LV" dirty="0" smtClean="0">
                <a:latin typeface="Times New Roman" panose="02020603050405020304" pitchFamily="18" charset="0"/>
                <a:cs typeface="Times New Roman" panose="02020603050405020304" pitchFamily="18" charset="0"/>
              </a:rPr>
              <a:t>Apkopojumā izmantota informācija, ko sniedza: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Finanšu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Aizsardzības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Ekonomikas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Iekšlietu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Izglītības un zinātnes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Kultūras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Satiksmes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Tieslietu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Vides aizsardzības un reģionālās attīstības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Veselības ministrija</a:t>
            </a:r>
          </a:p>
          <a:p>
            <a:pPr marL="171450" indent="-171450">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Zemkopības ministrija</a:t>
            </a:r>
            <a:endParaRPr lang="lv-LV"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3"/>
          </p:nvPr>
        </p:nvSpPr>
        <p:spPr/>
        <p:txBody>
          <a:bodyPr/>
          <a:lstStyle/>
          <a:p>
            <a:fld id="{D7664841-0D73-44CB-AE22-42FD73D83E02}" type="slidenum">
              <a:rPr lang="en-US" altLang="lv-LV" smtClean="0"/>
              <a:pPr/>
              <a:t>2</a:t>
            </a:fld>
            <a:endParaRPr lang="en-US" altLang="lv-LV"/>
          </a:p>
        </p:txBody>
      </p:sp>
    </p:spTree>
    <p:extLst>
      <p:ext uri="{BB962C8B-B14F-4D97-AF65-F5344CB8AC3E}">
        <p14:creationId xmlns:p14="http://schemas.microsoft.com/office/powerpoint/2010/main" val="4116440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Komunikācijas organizatoriskās formas starp ministriju un NVO</a:t>
            </a:r>
            <a:endParaRPr lang="lv-LV" dirty="0"/>
          </a:p>
        </p:txBody>
      </p:sp>
      <p:sp>
        <p:nvSpPr>
          <p:cNvPr id="3" name="Content Placeholder 2"/>
          <p:cNvSpPr>
            <a:spLocks noGrp="1"/>
          </p:cNvSpPr>
          <p:nvPr>
            <p:ph sz="half" idx="1"/>
          </p:nvPr>
        </p:nvSpPr>
        <p:spPr>
          <a:xfrm>
            <a:off x="1828800" y="1752601"/>
            <a:ext cx="6580262" cy="4373572"/>
          </a:xfrm>
        </p:spPr>
        <p:txBody>
          <a:bodyPr>
            <a:normAutofit fontScale="55000" lnSpcReduction="20000"/>
          </a:bodyPr>
          <a:lstStyle/>
          <a:p>
            <a:pPr marL="0" indent="0">
              <a:buNone/>
            </a:pPr>
            <a:r>
              <a:rPr lang="lv-LV" b="1" dirty="0"/>
              <a:t>Padomes, </a:t>
            </a:r>
            <a:r>
              <a:rPr lang="lv-LV" b="1" dirty="0" err="1"/>
              <a:t>apakšpadomes</a:t>
            </a:r>
            <a:r>
              <a:rPr lang="lv-LV" b="1" dirty="0"/>
              <a:t> un komitejas</a:t>
            </a:r>
            <a:r>
              <a:rPr lang="lv-LV" b="1" dirty="0" smtClean="0"/>
              <a:t>:</a:t>
            </a:r>
          </a:p>
          <a:p>
            <a:pPr marL="0" indent="0">
              <a:buNone/>
            </a:pPr>
            <a:endParaRPr lang="lv-LV" dirty="0"/>
          </a:p>
          <a:p>
            <a:pPr lvl="0"/>
            <a:r>
              <a:rPr lang="lv-LV" dirty="0"/>
              <a:t>Nacionālās trīspusējās sadarbības padome (FM)</a:t>
            </a:r>
          </a:p>
          <a:p>
            <a:pPr lvl="0"/>
            <a:r>
              <a:rPr lang="lv-LV" dirty="0"/>
              <a:t>Budžeta un nodokļu politikas trīspusējās sadarbības </a:t>
            </a:r>
            <a:r>
              <a:rPr lang="lv-LV" dirty="0" err="1"/>
              <a:t>apakšpadome</a:t>
            </a:r>
            <a:r>
              <a:rPr lang="lv-LV" dirty="0"/>
              <a:t> (FM)</a:t>
            </a:r>
          </a:p>
          <a:p>
            <a:pPr lvl="0"/>
            <a:r>
              <a:rPr lang="lv-LV" dirty="0"/>
              <a:t>Tautsaimniecības padome (konsultatīva padome, EM)</a:t>
            </a:r>
          </a:p>
          <a:p>
            <a:pPr lvl="0"/>
            <a:r>
              <a:rPr lang="lv-LV" dirty="0"/>
              <a:t>Latvijas Būvniecības padome (konsultatīva padome, EM)</a:t>
            </a:r>
          </a:p>
          <a:p>
            <a:pPr lvl="0"/>
            <a:r>
              <a:rPr lang="lv-LV" dirty="0"/>
              <a:t>Tirgus uzraudzības padome (konsultatīva padome, EM)</a:t>
            </a:r>
          </a:p>
          <a:p>
            <a:pPr lvl="0"/>
            <a:r>
              <a:rPr lang="lv-LV" dirty="0"/>
              <a:t>Latvijas Nacionālā akreditācijas padome (konsultatīva padome, EM)</a:t>
            </a:r>
          </a:p>
          <a:p>
            <a:pPr lvl="0"/>
            <a:r>
              <a:rPr lang="lv-LV" dirty="0"/>
              <a:t>Nacionālā metroloģijas padome (konsultatīva padome, EM)</a:t>
            </a:r>
          </a:p>
          <a:p>
            <a:pPr lvl="0"/>
            <a:r>
              <a:rPr lang="lv-LV" dirty="0"/>
              <a:t>Nacionālā standartizācijas padome (konsultatīva padome, EM)</a:t>
            </a:r>
          </a:p>
          <a:p>
            <a:pPr lvl="0"/>
            <a:r>
              <a:rPr lang="lv-LV" dirty="0"/>
              <a:t>Uzraudzības komiteja (</a:t>
            </a:r>
            <a:r>
              <a:rPr lang="lv-LV" dirty="0" smtClean="0"/>
              <a:t>FM Fondi)</a:t>
            </a:r>
            <a:endParaRPr lang="lv-LV" dirty="0"/>
          </a:p>
          <a:p>
            <a:pPr lvl="0"/>
            <a:r>
              <a:rPr lang="lv-LV" dirty="0"/>
              <a:t>Eiropas Savienības struktūrfondu un Kohēzijas fonda apakškomitejas sēdes (FM)</a:t>
            </a:r>
          </a:p>
          <a:p>
            <a:pPr lvl="0"/>
            <a:r>
              <a:rPr lang="lv-LV" dirty="0"/>
              <a:t>Sabiedriskās drošības trīspusējās sadarbības </a:t>
            </a:r>
            <a:r>
              <a:rPr lang="lv-LV" dirty="0" err="1"/>
              <a:t>apakšpadome</a:t>
            </a:r>
            <a:r>
              <a:rPr lang="lv-LV" dirty="0"/>
              <a:t> (IeM)</a:t>
            </a:r>
          </a:p>
          <a:p>
            <a:pPr lvl="0"/>
            <a:r>
              <a:rPr lang="lv-LV" dirty="0"/>
              <a:t>Nozares ekspertu padomes (IZM)</a:t>
            </a:r>
          </a:p>
          <a:p>
            <a:pPr lvl="0"/>
            <a:r>
              <a:rPr lang="lv-LV" dirty="0"/>
              <a:t>Nacionālās trīspusējās sadarbības padome (IZM)</a:t>
            </a:r>
          </a:p>
          <a:p>
            <a:pPr lvl="0"/>
            <a:r>
              <a:rPr lang="lv-LV" dirty="0"/>
              <a:t>Profesionālās izglītības un nodarbinātības trīspusējās sadarbības </a:t>
            </a:r>
            <a:r>
              <a:rPr lang="lv-LV" dirty="0" err="1"/>
              <a:t>apakšpadome</a:t>
            </a:r>
            <a:r>
              <a:rPr lang="lv-LV" dirty="0"/>
              <a:t> (IZM)</a:t>
            </a:r>
          </a:p>
          <a:p>
            <a:pPr lvl="0"/>
            <a:r>
              <a:rPr lang="lv-LV" dirty="0"/>
              <a:t>Pieaugušo izglītības pārvaldības padome (IZM)</a:t>
            </a:r>
          </a:p>
          <a:p>
            <a:pPr lvl="0"/>
            <a:r>
              <a:rPr lang="lv-LV" dirty="0"/>
              <a:t>Nacionālā kultūras padome (KM)</a:t>
            </a:r>
          </a:p>
          <a:p>
            <a:pPr lvl="0"/>
            <a:r>
              <a:rPr lang="lv-LV" dirty="0"/>
              <a:t>Autoceļu padome (SM)</a:t>
            </a:r>
          </a:p>
          <a:p>
            <a:pPr lvl="0"/>
            <a:r>
              <a:rPr lang="lv-LV" dirty="0"/>
              <a:t>Ceļu satiksmes drošības padome (SM)</a:t>
            </a:r>
          </a:p>
          <a:p>
            <a:pPr lvl="0"/>
            <a:r>
              <a:rPr lang="lv-LV" dirty="0"/>
              <a:t>Konsultatīvas padomes (TM)</a:t>
            </a:r>
          </a:p>
          <a:p>
            <a:pPr lvl="0"/>
            <a:r>
              <a:rPr lang="lv-LV" dirty="0"/>
              <a:t>Vides konsultatīvā padome (VARAM)</a:t>
            </a:r>
          </a:p>
          <a:p>
            <a:pPr lvl="0"/>
            <a:r>
              <a:rPr lang="lv-LV" dirty="0"/>
              <a:t>Latvijas vides aizsardzības fonda konsultatīvā padome (VARAM)</a:t>
            </a:r>
          </a:p>
        </p:txBody>
      </p:sp>
      <p:sp>
        <p:nvSpPr>
          <p:cNvPr id="7" name="Slide Number Placeholder 6"/>
          <p:cNvSpPr>
            <a:spLocks noGrp="1"/>
          </p:cNvSpPr>
          <p:nvPr>
            <p:ph type="sldNum" sz="quarter" idx="13"/>
          </p:nvPr>
        </p:nvSpPr>
        <p:spPr/>
        <p:txBody>
          <a:bodyPr/>
          <a:lstStyle/>
          <a:p>
            <a:fld id="{D7664841-0D73-44CB-AE22-42FD73D83E02}" type="slidenum">
              <a:rPr lang="en-US" altLang="lv-LV" smtClean="0"/>
              <a:pPr/>
              <a:t>3</a:t>
            </a:fld>
            <a:endParaRPr lang="en-US" altLang="lv-LV"/>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76738" y="4962516"/>
            <a:ext cx="1347393" cy="1347393"/>
          </a:xfrm>
          <a:prstGeom prst="rect">
            <a:avLst/>
          </a:prstGeom>
        </p:spPr>
      </p:pic>
    </p:spTree>
    <p:extLst>
      <p:ext uri="{BB962C8B-B14F-4D97-AF65-F5344CB8AC3E}">
        <p14:creationId xmlns:p14="http://schemas.microsoft.com/office/powerpoint/2010/main" val="1755544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0250" y="1666336"/>
            <a:ext cx="5818262" cy="4216879"/>
          </a:xfrm>
        </p:spPr>
        <p:txBody>
          <a:bodyPr>
            <a:normAutofit fontScale="92500" lnSpcReduction="20000"/>
          </a:bodyPr>
          <a:lstStyle/>
          <a:p>
            <a:pPr marL="0" indent="0">
              <a:buNone/>
            </a:pPr>
            <a:r>
              <a:rPr lang="lv-LV" b="1" dirty="0"/>
              <a:t>Citi komunikācijas veidi</a:t>
            </a:r>
            <a:r>
              <a:rPr lang="lv-LV" b="1" dirty="0" smtClean="0"/>
              <a:t>:</a:t>
            </a:r>
          </a:p>
          <a:p>
            <a:pPr marL="0" indent="0">
              <a:buNone/>
            </a:pPr>
            <a:endParaRPr lang="lv-LV" dirty="0"/>
          </a:p>
          <a:p>
            <a:pPr lvl="0"/>
            <a:r>
              <a:rPr lang="lv-LV" i="1" dirty="0" err="1" smtClean="0"/>
              <a:t>Ad</a:t>
            </a:r>
            <a:r>
              <a:rPr lang="lv-LV" i="1" dirty="0" smtClean="0"/>
              <a:t> </a:t>
            </a:r>
            <a:r>
              <a:rPr lang="lv-LV" i="1" dirty="0" err="1"/>
              <a:t>hoc</a:t>
            </a:r>
            <a:r>
              <a:rPr lang="lv-LV" i="1" dirty="0"/>
              <a:t> </a:t>
            </a:r>
            <a:r>
              <a:rPr lang="lv-LV" dirty="0" smtClean="0"/>
              <a:t>sanāksmes un diskusijas</a:t>
            </a:r>
          </a:p>
          <a:p>
            <a:pPr lvl="0"/>
            <a:r>
              <a:rPr lang="lv-LV" dirty="0" smtClean="0"/>
              <a:t>Konsultācijas</a:t>
            </a:r>
            <a:endParaRPr lang="lv-LV" dirty="0"/>
          </a:p>
          <a:p>
            <a:pPr lvl="0"/>
            <a:r>
              <a:rPr lang="lv-LV" dirty="0"/>
              <a:t>Dalība starptautiskos forumos</a:t>
            </a:r>
          </a:p>
          <a:p>
            <a:pPr lvl="0"/>
            <a:r>
              <a:rPr lang="lv-LV" dirty="0"/>
              <a:t>Individuālas tikšanās</a:t>
            </a:r>
          </a:p>
          <a:p>
            <a:pPr lvl="0"/>
            <a:r>
              <a:rPr lang="lv-LV" dirty="0"/>
              <a:t>Darba grupas</a:t>
            </a:r>
          </a:p>
          <a:p>
            <a:pPr lvl="0"/>
            <a:r>
              <a:rPr lang="lv-LV" dirty="0"/>
              <a:t>Konferences</a:t>
            </a:r>
          </a:p>
          <a:p>
            <a:pPr lvl="0"/>
            <a:r>
              <a:rPr lang="lv-LV" dirty="0" smtClean="0"/>
              <a:t>Uzsaukumi</a:t>
            </a:r>
          </a:p>
          <a:p>
            <a:pPr lvl="0"/>
            <a:r>
              <a:rPr lang="lv-LV" dirty="0" smtClean="0"/>
              <a:t>Starpinstitūciju </a:t>
            </a:r>
            <a:r>
              <a:rPr lang="lv-LV" dirty="0"/>
              <a:t>sanāksmes</a:t>
            </a:r>
          </a:p>
          <a:p>
            <a:pPr lvl="0"/>
            <a:r>
              <a:rPr lang="lv-LV" dirty="0" smtClean="0"/>
              <a:t>ES </a:t>
            </a:r>
            <a:r>
              <a:rPr lang="lv-LV" dirty="0"/>
              <a:t>fondu uzraudzības komiteja</a:t>
            </a:r>
          </a:p>
          <a:p>
            <a:pPr lvl="0"/>
            <a:r>
              <a:rPr lang="lv-LV" dirty="0" smtClean="0"/>
              <a:t>Prezentācijas</a:t>
            </a:r>
            <a:endParaRPr lang="lv-LV" dirty="0"/>
          </a:p>
          <a:p>
            <a:pPr lvl="0"/>
            <a:r>
              <a:rPr lang="lv-LV" dirty="0"/>
              <a:t>T</a:t>
            </a:r>
            <a:r>
              <a:rPr lang="lv-LV" dirty="0" smtClean="0"/>
              <a:t>ematiskās </a:t>
            </a:r>
            <a:r>
              <a:rPr lang="lv-LV" dirty="0"/>
              <a:t>darba </a:t>
            </a:r>
            <a:r>
              <a:rPr lang="lv-LV" dirty="0" smtClean="0"/>
              <a:t>grupas </a:t>
            </a:r>
            <a:endParaRPr lang="lv-LV" dirty="0"/>
          </a:p>
          <a:p>
            <a:pPr lvl="0"/>
            <a:r>
              <a:rPr lang="lv-LV" dirty="0"/>
              <a:t>R</a:t>
            </a:r>
            <a:r>
              <a:rPr lang="lv-LV" dirty="0" smtClean="0"/>
              <a:t>eģionālās konferences</a:t>
            </a:r>
            <a:endParaRPr lang="lv-LV" dirty="0"/>
          </a:p>
        </p:txBody>
      </p:sp>
      <p:sp>
        <p:nvSpPr>
          <p:cNvPr id="7" name="Slide Number Placeholder 6"/>
          <p:cNvSpPr>
            <a:spLocks noGrp="1"/>
          </p:cNvSpPr>
          <p:nvPr>
            <p:ph type="sldNum" sz="quarter" idx="13"/>
          </p:nvPr>
        </p:nvSpPr>
        <p:spPr/>
        <p:txBody>
          <a:bodyPr/>
          <a:lstStyle/>
          <a:p>
            <a:fld id="{D7664841-0D73-44CB-AE22-42FD73D83E02}" type="slidenum">
              <a:rPr lang="en-US" altLang="lv-LV" smtClean="0"/>
              <a:pPr/>
              <a:t>4</a:t>
            </a:fld>
            <a:endParaRPr lang="en-US" altLang="lv-LV"/>
          </a:p>
        </p:txBody>
      </p:sp>
      <p:sp>
        <p:nvSpPr>
          <p:cNvPr id="6" name="Title 1"/>
          <p:cNvSpPr>
            <a:spLocks noGrp="1"/>
          </p:cNvSpPr>
          <p:nvPr>
            <p:ph type="title"/>
          </p:nvPr>
        </p:nvSpPr>
        <p:spPr>
          <a:xfrm>
            <a:off x="2590800" y="304801"/>
            <a:ext cx="6096000" cy="1066799"/>
          </a:xfrm>
        </p:spPr>
        <p:txBody>
          <a:bodyPr/>
          <a:lstStyle/>
          <a:p>
            <a:r>
              <a:rPr lang="lv-LV" dirty="0" smtClean="0"/>
              <a:t>Komunikācijas organizatoriskās formas starp ministriju un NVO</a:t>
            </a:r>
            <a:endParaRPr lang="lv-LV" dirty="0"/>
          </a:p>
        </p:txBody>
      </p:sp>
    </p:spTree>
    <p:extLst>
      <p:ext uri="{BB962C8B-B14F-4D97-AF65-F5344CB8AC3E}">
        <p14:creationId xmlns:p14="http://schemas.microsoft.com/office/powerpoint/2010/main" val="2061372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Kopsavilkums</a:t>
            </a:r>
          </a:p>
        </p:txBody>
      </p:sp>
      <p:sp>
        <p:nvSpPr>
          <p:cNvPr id="3" name="Content Placeholder 2"/>
          <p:cNvSpPr>
            <a:spLocks noGrp="1"/>
          </p:cNvSpPr>
          <p:nvPr>
            <p:ph sz="half" idx="1"/>
          </p:nvPr>
        </p:nvSpPr>
        <p:spPr>
          <a:xfrm>
            <a:off x="2387877" y="1104181"/>
            <a:ext cx="6021185" cy="5525219"/>
          </a:xfrm>
        </p:spPr>
        <p:txBody>
          <a:bodyPr>
            <a:normAutofit fontScale="62500" lnSpcReduction="20000"/>
          </a:bodyPr>
          <a:lstStyle/>
          <a:p>
            <a:pPr algn="just"/>
            <a:r>
              <a:rPr lang="lv-LV" dirty="0"/>
              <a:t>Katra ministrija ir izveidojusi savu risinājumu budžeta jautājumu risināšanai tiešā un regulārā kontaktā ar noteiktām sabiedrības grupām, saskaņojot ministriju iniciatīvas ar sabiedrību, kā arī sekmējot iniciatīvu praktisko realizāciju.</a:t>
            </a:r>
          </a:p>
          <a:p>
            <a:pPr lvl="0" algn="just"/>
            <a:r>
              <a:rPr lang="lv-LV" dirty="0" smtClean="0"/>
              <a:t>Šobrīd </a:t>
            </a:r>
            <a:r>
              <a:rPr lang="lv-LV" dirty="0"/>
              <a:t>netiek izskatītas radikālas pārmaiņas sadarbības formā. Vienlaikus ministrijas norādījušas, ka ir atvērtas jaunu saziņas līdzekļu un sadarbības formu iekļaušanai darbā ar NVO sektoru, lai uzlabotu pilsoniskās līdzdalības iespējas. </a:t>
            </a:r>
          </a:p>
          <a:p>
            <a:pPr lvl="0" algn="just"/>
            <a:r>
              <a:rPr lang="lv-LV" dirty="0"/>
              <a:t>Padomes, konsultatīvas padomes un citas patstāvīgā ‘formāta’ </a:t>
            </a:r>
            <a:r>
              <a:rPr lang="lv-LV" dirty="0" smtClean="0"/>
              <a:t>sanāksmes </a:t>
            </a:r>
            <a:r>
              <a:rPr lang="lv-LV" dirty="0"/>
              <a:t>ļauj piesaistīt tās nevalstiskās organizācijas, kuras ir gatavas </a:t>
            </a:r>
            <a:r>
              <a:rPr lang="lv-LV" dirty="0" smtClean="0"/>
              <a:t>konstruktīvam </a:t>
            </a:r>
            <a:r>
              <a:rPr lang="lv-LV" dirty="0"/>
              <a:t>ilglaicīgam dialogam. Sadarbībā ar nevalstisko sektoru īpaši svarīgi ir, lai dialogs ar NVO partneri nepārtrūktu un visā tā norises periodā būtu konstruktīvs. Dalība konsultatīvajās padomēs rada morālu pienākumu organizācijām, kas ir izrādījušas gatavību deleģēt pārstāvi darbam padomē, to paveikt ar vislabākajiem nodomiem.</a:t>
            </a:r>
          </a:p>
          <a:p>
            <a:pPr lvl="0" algn="just"/>
            <a:r>
              <a:rPr lang="lv-LV" dirty="0"/>
              <a:t>Kopējais NVO vērtējums ir pozitīvs un ir atkarīgs no dažādiem faktoriem. Līdzīgi, kā NVO aktivitāte un sadarbības konstruktīvisms ir tieši atkarīgs no visas sabiedrības un organizāciju biedru pilsoniskās aktivitātes un pieredzes līmeņa, tā arī vērtējums par pastāvošajām sadarbības formām ir dalīts, ko viennozīmīgi ietekmē veiksmīgā un mazāk veiksmīgā pieredze dalībnieku savstarpējā sadarbībā. Ministrijas norādījušas, ka lai arī dažreiz NVO ir diezgan kritiski un neapmierināti, ka viņu priekšlikumi ne vienmēr tiek pilnībā ņemti vērā, tomēr šī sadarbība dod viņiem iespēju iegūt aktuālāko un plašāku informāciju un analīzi par nozari kopumā, kā arī piedalīties politikas veidošanas procesā un dot priekšlikumus labāku lēmumu </a:t>
            </a:r>
            <a:r>
              <a:rPr lang="lv-LV" dirty="0" smtClean="0"/>
              <a:t>pieņemšanai.</a:t>
            </a:r>
            <a:endParaRPr lang="lv-LV" dirty="0"/>
          </a:p>
          <a:p>
            <a:pPr marL="0" indent="0">
              <a:buNone/>
            </a:pPr>
            <a:endParaRPr lang="lv-LV" dirty="0"/>
          </a:p>
        </p:txBody>
      </p:sp>
      <p:sp>
        <p:nvSpPr>
          <p:cNvPr id="7" name="Slide Number Placeholder 6"/>
          <p:cNvSpPr>
            <a:spLocks noGrp="1"/>
          </p:cNvSpPr>
          <p:nvPr>
            <p:ph type="sldNum" sz="quarter" idx="13"/>
          </p:nvPr>
        </p:nvSpPr>
        <p:spPr/>
        <p:txBody>
          <a:bodyPr/>
          <a:lstStyle/>
          <a:p>
            <a:fld id="{D7664841-0D73-44CB-AE22-42FD73D83E02}" type="slidenum">
              <a:rPr lang="en-US" altLang="lv-LV" smtClean="0"/>
              <a:pPr/>
              <a:t>5</a:t>
            </a:fld>
            <a:endParaRPr lang="en-US" altLang="lv-LV"/>
          </a:p>
        </p:txBody>
      </p:sp>
    </p:spTree>
    <p:extLst>
      <p:ext uri="{BB962C8B-B14F-4D97-AF65-F5344CB8AC3E}">
        <p14:creationId xmlns:p14="http://schemas.microsoft.com/office/powerpoint/2010/main" val="3027214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a:xfrm>
            <a:off x="809368" y="2907957"/>
            <a:ext cx="7772400" cy="786713"/>
          </a:xfrm>
        </p:spPr>
        <p:txBody>
          <a:bodyPr>
            <a:normAutofit/>
          </a:bodyPr>
          <a:lstStyle/>
          <a:p>
            <a:r>
              <a:rPr lang="lv-LV" sz="2800" dirty="0"/>
              <a:t>Paldies par uzmanību</a:t>
            </a:r>
            <a:r>
              <a:rPr lang="en-GB" sz="2800" dirty="0"/>
              <a:t>!</a:t>
            </a:r>
            <a:endParaRPr lang="lv-LV" altLang="lv-LV" sz="2800" dirty="0" smtClean="0"/>
          </a:p>
        </p:txBody>
      </p:sp>
      <p:sp>
        <p:nvSpPr>
          <p:cNvPr id="19459" name="Text Placeholder 2"/>
          <p:cNvSpPr>
            <a:spLocks noGrp="1"/>
          </p:cNvSpPr>
          <p:nvPr>
            <p:ph type="body" sz="quarter" idx="11"/>
          </p:nvPr>
        </p:nvSpPr>
        <p:spPr>
          <a:xfrm>
            <a:off x="685800" y="4707924"/>
            <a:ext cx="7772400" cy="1692876"/>
          </a:xfrm>
        </p:spPr>
        <p:txBody>
          <a:bodyPr>
            <a:normAutofit/>
          </a:bodyPr>
          <a:lstStyle/>
          <a:p>
            <a:r>
              <a:rPr lang="lv-LV" dirty="0">
                <a:solidFill>
                  <a:prstClr val="black"/>
                </a:solidFill>
                <a:latin typeface="Franklin Gothic Book"/>
              </a:rPr>
              <a:t>Finanšu </a:t>
            </a:r>
            <a:r>
              <a:rPr lang="lv-LV" dirty="0" smtClean="0">
                <a:solidFill>
                  <a:prstClr val="black"/>
                </a:solidFill>
                <a:latin typeface="Franklin Gothic Book"/>
              </a:rPr>
              <a:t>ministrija</a:t>
            </a:r>
            <a:endParaRPr lang="lv-LV" dirty="0">
              <a:solidFill>
                <a:prstClr val="black"/>
              </a:solidFill>
              <a:latin typeface="Franklin Gothic Book"/>
            </a:endParaRPr>
          </a:p>
          <a:p>
            <a:r>
              <a:rPr lang="nn-NO" dirty="0">
                <a:solidFill>
                  <a:prstClr val="black"/>
                </a:solidFill>
                <a:latin typeface="Franklin Gothic Book"/>
              </a:rPr>
              <a:t>Smilšu </a:t>
            </a:r>
            <a:r>
              <a:rPr lang="lv-LV" dirty="0">
                <a:solidFill>
                  <a:prstClr val="black"/>
                </a:solidFill>
                <a:latin typeface="Franklin Gothic Book"/>
              </a:rPr>
              <a:t>iela </a:t>
            </a:r>
            <a:r>
              <a:rPr lang="nn-NO" dirty="0">
                <a:solidFill>
                  <a:prstClr val="black"/>
                </a:solidFill>
                <a:latin typeface="Franklin Gothic Book"/>
              </a:rPr>
              <a:t>1, Rīga, LV-1919, Latvi</a:t>
            </a:r>
            <a:r>
              <a:rPr lang="lv-LV" dirty="0">
                <a:solidFill>
                  <a:prstClr val="black"/>
                </a:solidFill>
                <a:latin typeface="Franklin Gothic Book"/>
              </a:rPr>
              <a:t>j</a:t>
            </a:r>
            <a:r>
              <a:rPr lang="nn-NO" dirty="0">
                <a:solidFill>
                  <a:prstClr val="black"/>
                </a:solidFill>
                <a:latin typeface="Franklin Gothic Book"/>
              </a:rPr>
              <a:t>a</a:t>
            </a:r>
            <a:endParaRPr lang="lv-LV" dirty="0">
              <a:solidFill>
                <a:prstClr val="black"/>
              </a:solidFill>
              <a:latin typeface="Franklin Gothic Book"/>
            </a:endParaRPr>
          </a:p>
          <a:p>
            <a:r>
              <a:rPr lang="lv-LV" dirty="0">
                <a:solidFill>
                  <a:prstClr val="black"/>
                </a:solidFill>
                <a:latin typeface="Franklin Gothic Book"/>
              </a:rPr>
              <a:t>Telefons: +371 67 095 405</a:t>
            </a:r>
          </a:p>
          <a:p>
            <a:r>
              <a:rPr lang="lv-LV" dirty="0">
                <a:solidFill>
                  <a:prstClr val="black"/>
                </a:solidFill>
                <a:latin typeface="Franklin Gothic Book"/>
              </a:rPr>
              <a:t>Fakss: +371 67 095 503</a:t>
            </a:r>
          </a:p>
          <a:p>
            <a:r>
              <a:rPr lang="lv-LV" dirty="0">
                <a:solidFill>
                  <a:prstClr val="black"/>
                </a:solidFill>
                <a:latin typeface="Franklin Gothic Book"/>
              </a:rPr>
              <a:t>E-pasts: </a:t>
            </a:r>
            <a:r>
              <a:rPr lang="lv-LV" dirty="0">
                <a:solidFill>
                  <a:prstClr val="black"/>
                </a:solidFill>
                <a:latin typeface="Franklin Gothic Book"/>
                <a:hlinkClick r:id="rId2"/>
              </a:rPr>
              <a:t>info@fm.gov.lv</a:t>
            </a:r>
            <a:endParaRPr lang="lv-LV" dirty="0">
              <a:solidFill>
                <a:prstClr val="black"/>
              </a:solidFill>
              <a:latin typeface="Franklin Gothic Book"/>
            </a:endParaRPr>
          </a:p>
          <a:p>
            <a:r>
              <a:rPr lang="lv-LV" dirty="0">
                <a:solidFill>
                  <a:prstClr val="black"/>
                </a:solidFill>
                <a:latin typeface="Franklin Gothic Book"/>
              </a:rPr>
              <a:t>Mājaslapa: </a:t>
            </a:r>
            <a:r>
              <a:rPr lang="lv-LV" dirty="0">
                <a:solidFill>
                  <a:prstClr val="black"/>
                </a:solidFill>
                <a:latin typeface="Franklin Gothic Book"/>
                <a:hlinkClick r:id="rId3"/>
              </a:rPr>
              <a:t>www.fm.gov.l</a:t>
            </a:r>
            <a:r>
              <a:rPr lang="lv-LV" sz="1600" dirty="0">
                <a:solidFill>
                  <a:prstClr val="black"/>
                </a:solidFill>
                <a:latin typeface="Franklin Gothic Book"/>
                <a:hlinkClick r:id="rId3"/>
              </a:rPr>
              <a:t>v</a:t>
            </a:r>
            <a:endParaRPr lang="lv-LV" sz="1600" dirty="0">
              <a:solidFill>
                <a:prstClr val="black"/>
              </a:solidFill>
              <a:latin typeface="Franklin Gothic Book"/>
            </a:endParaRPr>
          </a:p>
          <a:p>
            <a:endParaRPr lang="lv-LV" altLang="lv-LV" dirty="0" smtClean="0"/>
          </a:p>
        </p:txBody>
      </p:sp>
      <p:pic>
        <p:nvPicPr>
          <p:cNvPr id="2" name="Picture 1"/>
          <p:cNvPicPr>
            <a:picLocks noChangeAspect="1"/>
          </p:cNvPicPr>
          <p:nvPr/>
        </p:nvPicPr>
        <p:blipFill>
          <a:blip r:embed="rId4"/>
          <a:stretch>
            <a:fillRect/>
          </a:stretch>
        </p:blipFill>
        <p:spPr>
          <a:xfrm>
            <a:off x="4160484" y="3577405"/>
            <a:ext cx="823031" cy="93886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2_prezentacija_LV.potx" id="{A644DF08-55B1-441C-9C90-68DAAFBF52DD}" vid="{0BD70AD8-9966-43E4-A8AF-9A8830185A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22_prezentacija_LV</Template>
  <TotalTime>2059</TotalTime>
  <Words>589</Words>
  <Application>Microsoft Office PowerPoint</Application>
  <PresentationFormat>On-screen Show (4:3)</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Franklin Gothic Book</vt:lpstr>
      <vt:lpstr>Times New Roman</vt:lpstr>
      <vt:lpstr>Verdana</vt:lpstr>
      <vt:lpstr>89_Prezentacija_templateLV</vt:lpstr>
      <vt:lpstr>Apkopojums no ministriju sniegtās informācijas par sadarbības praksi ar nevalstisko organizāciju (NVO) sektoru  </vt:lpstr>
      <vt:lpstr>Informācijas sniedzēji</vt:lpstr>
      <vt:lpstr>Komunikācijas organizatoriskās formas starp ministriju un NVO</vt:lpstr>
      <vt:lpstr>Komunikācijas organizatoriskās formas starp ministriju un NVO</vt:lpstr>
      <vt:lpstr>Kopsavilkums</vt:lpstr>
      <vt:lpstr>PowerPoint Presentation</vt:lpstr>
    </vt:vector>
  </TitlesOfParts>
  <Company>Finanšu Ministrija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inga.liepina@fm.gov.lv</dc:creator>
  <cp:keywords>Sadarbība ar NVO</cp:keywords>
  <cp:lastModifiedBy>Ludmila Jevčuka</cp:lastModifiedBy>
  <cp:revision>50</cp:revision>
  <cp:lastPrinted>2020-08-10T05:49:01Z</cp:lastPrinted>
  <dcterms:created xsi:type="dcterms:W3CDTF">2019-05-21T07:17:34Z</dcterms:created>
  <dcterms:modified xsi:type="dcterms:W3CDTF">2020-08-19T11:26:42Z</dcterms:modified>
</cp:coreProperties>
</file>