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9" r:id="rId1"/>
    <p:sldMasterId id="2147483680" r:id="rId2"/>
    <p:sldMasterId id="2147483683" r:id="rId3"/>
  </p:sldMasterIdLst>
  <p:notesMasterIdLst>
    <p:notesMasterId r:id="rId23"/>
  </p:notesMasterIdLst>
  <p:handoutMasterIdLst>
    <p:handoutMasterId r:id="rId24"/>
  </p:handoutMasterIdLst>
  <p:sldIdLst>
    <p:sldId id="258" r:id="rId4"/>
    <p:sldId id="1492" r:id="rId5"/>
    <p:sldId id="1514" r:id="rId6"/>
    <p:sldId id="1516" r:id="rId7"/>
    <p:sldId id="1494" r:id="rId8"/>
    <p:sldId id="381" r:id="rId9"/>
    <p:sldId id="1517" r:id="rId10"/>
    <p:sldId id="1498" r:id="rId11"/>
    <p:sldId id="1510" r:id="rId12"/>
    <p:sldId id="1513" r:id="rId13"/>
    <p:sldId id="1508" r:id="rId14"/>
    <p:sldId id="1509" r:id="rId15"/>
    <p:sldId id="1515" r:id="rId16"/>
    <p:sldId id="1484" r:id="rId17"/>
    <p:sldId id="1486" r:id="rId18"/>
    <p:sldId id="1487" r:id="rId19"/>
    <p:sldId id="1512" r:id="rId20"/>
    <p:sldId id="1485" r:id="rId21"/>
    <p:sldId id="257" r:id="rId22"/>
  </p:sldIdLst>
  <p:sldSz cx="17340263" cy="9753600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Noklusējuma sadaļa" id="{B96163C9-4AB5-4C49-BBA1-AA9D4DE8C3F8}">
          <p14:sldIdLst>
            <p14:sldId id="258"/>
          </p14:sldIdLst>
        </p14:section>
        <p14:section name="Tvērums" id="{C85EA320-6AD1-4475-8119-9CAB647F8500}">
          <p14:sldIdLst>
            <p14:sldId id="1492"/>
            <p14:sldId id="1514"/>
            <p14:sldId id="1516"/>
            <p14:sldId id="1494"/>
            <p14:sldId id="381"/>
            <p14:sldId id="1517"/>
            <p14:sldId id="1498"/>
          </p14:sldIdLst>
        </p14:section>
        <p14:section name="Nozares viedoklis" id="{0B6FFEAD-0AC0-4FC9-A23A-934460D1E204}">
          <p14:sldIdLst>
            <p14:sldId id="1510"/>
            <p14:sldId id="1513"/>
          </p14:sldIdLst>
        </p14:section>
        <p14:section name="Epidemioloģiskais pamatojums" id="{8E167CBA-13E9-40E7-9B0D-B59774C33D36}">
          <p14:sldIdLst>
            <p14:sldId id="1508"/>
            <p14:sldId id="1509"/>
            <p14:sldId id="1515"/>
          </p14:sldIdLst>
        </p14:section>
        <p14:section name="Prasības drošai pakalp.sniegšanai" id="{9AA75A73-0928-42FB-B437-191BBDC2CDE9}">
          <p14:sldIdLst>
            <p14:sldId id="1484"/>
            <p14:sldId id="1486"/>
            <p14:sldId id="1487"/>
            <p14:sldId id="1512"/>
            <p14:sldId id="1485"/>
          </p14:sldIdLst>
        </p14:section>
        <p14:section name="Noslēgums" id="{8AEE225C-1075-4FDB-ACC8-76B0F6385B5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ta Ozola" initials="GO" lastIdx="13" clrIdx="0">
    <p:extLst>
      <p:ext uri="{19B8F6BF-5375-455C-9EA6-DF929625EA0E}">
        <p15:presenceInfo xmlns:p15="http://schemas.microsoft.com/office/powerpoint/2012/main" userId="S::Ginta.Ozola@em.gov.lv::355a09ef-99e1-4225-a55c-2e559daee3f5" providerId="AD"/>
      </p:ext>
    </p:extLst>
  </p:cmAuthor>
  <p:cmAuthor id="2" name="Lita Stauvere" initials="LS" lastIdx="4" clrIdx="1">
    <p:extLst>
      <p:ext uri="{19B8F6BF-5375-455C-9EA6-DF929625EA0E}">
        <p15:presenceInfo xmlns:p15="http://schemas.microsoft.com/office/powerpoint/2012/main" userId="Lita Stauve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FA9"/>
    <a:srgbClr val="000000"/>
    <a:srgbClr val="36AFCE"/>
    <a:srgbClr val="8BC145"/>
    <a:srgbClr val="1D9A78"/>
    <a:srgbClr val="2F9BB6"/>
    <a:srgbClr val="068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3BAEB-4BE0-48DE-BF77-D48848D796DB}" v="42" dt="2021-02-15T15:38:20.379"/>
    <p1510:client id="{5F884FC8-1A30-4E92-986D-729CC3794F04}" v="51" dt="2021-02-15T22:16:37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Gaišs stils 1 - izcēlum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Gaišs stils 1 - izcēlum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Gaišs stils 1 - izcēlum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Gaišs stils 1 - izcēlum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izaina stils 1 - izcēlum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Gaišs stils 2 - izcēlum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Vidējs stils 1 - izcēlum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Vidējs stils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Vidējs stils 3 - izcēlum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 autoAdjust="0"/>
    <p:restoredTop sz="94660"/>
  </p:normalViewPr>
  <p:slideViewPr>
    <p:cSldViewPr snapToGrid="0">
      <p:cViewPr varScale="1">
        <p:scale>
          <a:sx n="57" d="100"/>
          <a:sy n="57" d="100"/>
        </p:scale>
        <p:origin x="509" y="67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a Stauvere" userId="c40c691f-0f2e-40c4-ab98-eae1e67dd6b2" providerId="ADAL" clId="{5F884FC8-1A30-4E92-986D-729CC3794F04}"/>
    <pc:docChg chg="undo custSel delSld modSld sldOrd modSection">
      <pc:chgData name="Lita Stauvere" userId="c40c691f-0f2e-40c4-ab98-eae1e67dd6b2" providerId="ADAL" clId="{5F884FC8-1A30-4E92-986D-729CC3794F04}" dt="2021-02-15T22:21:51.966" v="797" actId="1076"/>
      <pc:docMkLst>
        <pc:docMk/>
      </pc:docMkLst>
      <pc:sldChg chg="del">
        <pc:chgData name="Lita Stauvere" userId="c40c691f-0f2e-40c4-ab98-eae1e67dd6b2" providerId="ADAL" clId="{5F884FC8-1A30-4E92-986D-729CC3794F04}" dt="2021-02-15T20:59:13.879" v="107" actId="47"/>
        <pc:sldMkLst>
          <pc:docMk/>
          <pc:sldMk cId="330847993" sldId="310"/>
        </pc:sldMkLst>
      </pc:sldChg>
      <pc:sldChg chg="del">
        <pc:chgData name="Lita Stauvere" userId="c40c691f-0f2e-40c4-ab98-eae1e67dd6b2" providerId="ADAL" clId="{5F884FC8-1A30-4E92-986D-729CC3794F04}" dt="2021-02-15T20:59:17.872" v="108" actId="47"/>
        <pc:sldMkLst>
          <pc:docMk/>
          <pc:sldMk cId="3696826378" sldId="364"/>
        </pc:sldMkLst>
      </pc:sldChg>
      <pc:sldChg chg="addSp delSp modSp mod">
        <pc:chgData name="Lita Stauvere" userId="c40c691f-0f2e-40c4-ab98-eae1e67dd6b2" providerId="ADAL" clId="{5F884FC8-1A30-4E92-986D-729CC3794F04}" dt="2021-02-15T21:36:41.974" v="258" actId="1036"/>
        <pc:sldMkLst>
          <pc:docMk/>
          <pc:sldMk cId="1744659732" sldId="381"/>
        </pc:sldMkLst>
        <pc:spChg chg="add del">
          <ac:chgData name="Lita Stauvere" userId="c40c691f-0f2e-40c4-ab98-eae1e67dd6b2" providerId="ADAL" clId="{5F884FC8-1A30-4E92-986D-729CC3794F04}" dt="2021-02-15T21:08:51.994" v="237" actId="478"/>
          <ac:spMkLst>
            <pc:docMk/>
            <pc:sldMk cId="1744659732" sldId="381"/>
            <ac:spMk id="2" creationId="{821310E0-C522-4EAD-ABCB-BA6B9575F505}"/>
          </ac:spMkLst>
        </pc:spChg>
        <pc:spChg chg="mod">
          <ac:chgData name="Lita Stauvere" userId="c40c691f-0f2e-40c4-ab98-eae1e67dd6b2" providerId="ADAL" clId="{5F884FC8-1A30-4E92-986D-729CC3794F04}" dt="2021-02-15T21:36:14.620" v="249" actId="108"/>
          <ac:spMkLst>
            <pc:docMk/>
            <pc:sldMk cId="1744659732" sldId="381"/>
            <ac:spMk id="4" creationId="{13B07D25-E442-4A20-9DBD-4E18927B56B0}"/>
          </ac:spMkLst>
        </pc:spChg>
        <pc:spChg chg="mod">
          <ac:chgData name="Lita Stauvere" userId="c40c691f-0f2e-40c4-ab98-eae1e67dd6b2" providerId="ADAL" clId="{5F884FC8-1A30-4E92-986D-729CC3794F04}" dt="2021-02-15T21:36:41.974" v="258" actId="1036"/>
          <ac:spMkLst>
            <pc:docMk/>
            <pc:sldMk cId="1744659732" sldId="381"/>
            <ac:spMk id="34" creationId="{41F6CB70-33DB-4A77-81AA-DD7CCAB57328}"/>
          </ac:spMkLst>
        </pc:spChg>
        <pc:spChg chg="mod">
          <ac:chgData name="Lita Stauvere" userId="c40c691f-0f2e-40c4-ab98-eae1e67dd6b2" providerId="ADAL" clId="{5F884FC8-1A30-4E92-986D-729CC3794F04}" dt="2021-02-15T21:01:57.884" v="122"/>
          <ac:spMkLst>
            <pc:docMk/>
            <pc:sldMk cId="1744659732" sldId="381"/>
            <ac:spMk id="40" creationId="{BB60429C-F3BF-4494-8BBA-497646E3834B}"/>
          </ac:spMkLst>
        </pc:spChg>
        <pc:spChg chg="mod">
          <ac:chgData name="Lita Stauvere" userId="c40c691f-0f2e-40c4-ab98-eae1e67dd6b2" providerId="ADAL" clId="{5F884FC8-1A30-4E92-986D-729CC3794F04}" dt="2021-02-15T21:01:57.884" v="122"/>
          <ac:spMkLst>
            <pc:docMk/>
            <pc:sldMk cId="1744659732" sldId="381"/>
            <ac:spMk id="41" creationId="{155F078E-5B3A-4893-B597-3025B3852129}"/>
          </ac:spMkLst>
        </pc:spChg>
        <pc:spChg chg="mod">
          <ac:chgData name="Lita Stauvere" userId="c40c691f-0f2e-40c4-ab98-eae1e67dd6b2" providerId="ADAL" clId="{5F884FC8-1A30-4E92-986D-729CC3794F04}" dt="2021-02-15T21:01:57.884" v="122"/>
          <ac:spMkLst>
            <pc:docMk/>
            <pc:sldMk cId="1744659732" sldId="381"/>
            <ac:spMk id="43" creationId="{3807FCCB-E331-4DC2-BC06-3004669DE3B7}"/>
          </ac:spMkLst>
        </pc:spChg>
        <pc:spChg chg="mod">
          <ac:chgData name="Lita Stauvere" userId="c40c691f-0f2e-40c4-ab98-eae1e67dd6b2" providerId="ADAL" clId="{5F884FC8-1A30-4E92-986D-729CC3794F04}" dt="2021-02-15T21:01:57.884" v="122"/>
          <ac:spMkLst>
            <pc:docMk/>
            <pc:sldMk cId="1744659732" sldId="381"/>
            <ac:spMk id="53" creationId="{CDF1E3D0-D9AB-41AD-AD03-BCAF64C3B13D}"/>
          </ac:spMkLst>
        </pc:spChg>
        <pc:spChg chg="mod">
          <ac:chgData name="Lita Stauvere" userId="c40c691f-0f2e-40c4-ab98-eae1e67dd6b2" providerId="ADAL" clId="{5F884FC8-1A30-4E92-986D-729CC3794F04}" dt="2021-02-15T21:01:57.884" v="122"/>
          <ac:spMkLst>
            <pc:docMk/>
            <pc:sldMk cId="1744659732" sldId="381"/>
            <ac:spMk id="55" creationId="{D08718C7-9356-44CC-9015-A31BE2315003}"/>
          </ac:spMkLst>
        </pc:spChg>
        <pc:spChg chg="mod">
          <ac:chgData name="Lita Stauvere" userId="c40c691f-0f2e-40c4-ab98-eae1e67dd6b2" providerId="ADAL" clId="{5F884FC8-1A30-4E92-986D-729CC3794F04}" dt="2021-02-15T21:01:57.884" v="122"/>
          <ac:spMkLst>
            <pc:docMk/>
            <pc:sldMk cId="1744659732" sldId="381"/>
            <ac:spMk id="56" creationId="{E13CBE83-0890-432C-B139-7A2B4E7B1388}"/>
          </ac:spMkLst>
        </pc:spChg>
        <pc:spChg chg="mod">
          <ac:chgData name="Lita Stauvere" userId="c40c691f-0f2e-40c4-ab98-eae1e67dd6b2" providerId="ADAL" clId="{5F884FC8-1A30-4E92-986D-729CC3794F04}" dt="2021-02-15T21:01:57.884" v="122"/>
          <ac:spMkLst>
            <pc:docMk/>
            <pc:sldMk cId="1744659732" sldId="381"/>
            <ac:spMk id="58" creationId="{CCA3AA61-5CD6-44E3-8F75-C21F75D18A80}"/>
          </ac:spMkLst>
        </pc:spChg>
        <pc:spChg chg="mod">
          <ac:chgData name="Lita Stauvere" userId="c40c691f-0f2e-40c4-ab98-eae1e67dd6b2" providerId="ADAL" clId="{5F884FC8-1A30-4E92-986D-729CC3794F04}" dt="2021-02-15T21:01:57.884" v="122"/>
          <ac:spMkLst>
            <pc:docMk/>
            <pc:sldMk cId="1744659732" sldId="381"/>
            <ac:spMk id="59" creationId="{4142630E-437A-4018-9FA6-BE579CDB666D}"/>
          </ac:spMkLst>
        </pc:spChg>
        <pc:spChg chg="mod">
          <ac:chgData name="Lita Stauvere" userId="c40c691f-0f2e-40c4-ab98-eae1e67dd6b2" providerId="ADAL" clId="{5F884FC8-1A30-4E92-986D-729CC3794F04}" dt="2021-02-15T21:36:04.844" v="246" actId="108"/>
          <ac:spMkLst>
            <pc:docMk/>
            <pc:sldMk cId="1744659732" sldId="381"/>
            <ac:spMk id="76" creationId="{FA74931A-3C21-455F-AAC0-E44525D12D3E}"/>
          </ac:spMkLst>
        </pc:spChg>
        <pc:spChg chg="mod">
          <ac:chgData name="Lita Stauvere" userId="c40c691f-0f2e-40c4-ab98-eae1e67dd6b2" providerId="ADAL" clId="{5F884FC8-1A30-4E92-986D-729CC3794F04}" dt="2021-02-15T21:36:07.612" v="247" actId="108"/>
          <ac:spMkLst>
            <pc:docMk/>
            <pc:sldMk cId="1744659732" sldId="381"/>
            <ac:spMk id="77" creationId="{619DD619-7FF6-4332-AF1C-9AB0C47952F3}"/>
          </ac:spMkLst>
        </pc:spChg>
        <pc:spChg chg="mod">
          <ac:chgData name="Lita Stauvere" userId="c40c691f-0f2e-40c4-ab98-eae1e67dd6b2" providerId="ADAL" clId="{5F884FC8-1A30-4E92-986D-729CC3794F04}" dt="2021-02-15T21:36:11.476" v="248" actId="108"/>
          <ac:spMkLst>
            <pc:docMk/>
            <pc:sldMk cId="1744659732" sldId="381"/>
            <ac:spMk id="78" creationId="{0394DFF2-6E6F-4BC6-898A-572911745AFB}"/>
          </ac:spMkLst>
        </pc:spChg>
        <pc:spChg chg="mod">
          <ac:chgData name="Lita Stauvere" userId="c40c691f-0f2e-40c4-ab98-eae1e67dd6b2" providerId="ADAL" clId="{5F884FC8-1A30-4E92-986D-729CC3794F04}" dt="2021-02-15T21:05:19.883" v="215" actId="1076"/>
          <ac:spMkLst>
            <pc:docMk/>
            <pc:sldMk cId="1744659732" sldId="381"/>
            <ac:spMk id="89" creationId="{A3348C64-8047-4D0D-AD65-36AF6F5D50DD}"/>
          </ac:spMkLst>
        </pc:spChg>
        <pc:spChg chg="mod">
          <ac:chgData name="Lita Stauvere" userId="c40c691f-0f2e-40c4-ab98-eae1e67dd6b2" providerId="ADAL" clId="{5F884FC8-1A30-4E92-986D-729CC3794F04}" dt="2021-02-15T21:05:11.586" v="214" actId="1076"/>
          <ac:spMkLst>
            <pc:docMk/>
            <pc:sldMk cId="1744659732" sldId="381"/>
            <ac:spMk id="90" creationId="{1E6D4917-8301-4DC8-BBBA-03A0E3C0599E}"/>
          </ac:spMkLst>
        </pc:spChg>
        <pc:spChg chg="mod">
          <ac:chgData name="Lita Stauvere" userId="c40c691f-0f2e-40c4-ab98-eae1e67dd6b2" providerId="ADAL" clId="{5F884FC8-1A30-4E92-986D-729CC3794F04}" dt="2021-02-15T21:05:24.467" v="216" actId="1076"/>
          <ac:spMkLst>
            <pc:docMk/>
            <pc:sldMk cId="1744659732" sldId="381"/>
            <ac:spMk id="91" creationId="{96FB66F0-9D67-4018-9692-65F24883FE88}"/>
          </ac:spMkLst>
        </pc:spChg>
        <pc:spChg chg="mod">
          <ac:chgData name="Lita Stauvere" userId="c40c691f-0f2e-40c4-ab98-eae1e67dd6b2" providerId="ADAL" clId="{5F884FC8-1A30-4E92-986D-729CC3794F04}" dt="2021-02-15T21:36:41.974" v="258" actId="1036"/>
          <ac:spMkLst>
            <pc:docMk/>
            <pc:sldMk cId="1744659732" sldId="381"/>
            <ac:spMk id="99" creationId="{3F0C3179-6627-4108-BFD0-FAB289027519}"/>
          </ac:spMkLst>
        </pc:spChg>
        <pc:spChg chg="mod">
          <ac:chgData name="Lita Stauvere" userId="c40c691f-0f2e-40c4-ab98-eae1e67dd6b2" providerId="ADAL" clId="{5F884FC8-1A30-4E92-986D-729CC3794F04}" dt="2021-02-15T21:36:41.974" v="258" actId="1036"/>
          <ac:spMkLst>
            <pc:docMk/>
            <pc:sldMk cId="1744659732" sldId="381"/>
            <ac:spMk id="108" creationId="{A724D2FB-D952-4D2E-853E-184C6DB60994}"/>
          </ac:spMkLst>
        </pc:spChg>
        <pc:spChg chg="mod">
          <ac:chgData name="Lita Stauvere" userId="c40c691f-0f2e-40c4-ab98-eae1e67dd6b2" providerId="ADAL" clId="{5F884FC8-1A30-4E92-986D-729CC3794F04}" dt="2021-02-15T21:36:41.974" v="258" actId="1036"/>
          <ac:spMkLst>
            <pc:docMk/>
            <pc:sldMk cId="1744659732" sldId="381"/>
            <ac:spMk id="111" creationId="{F40A40B5-0895-4D40-A876-900E9F4C71C8}"/>
          </ac:spMkLst>
        </pc:spChg>
        <pc:grpChg chg="mod">
          <ac:chgData name="Lita Stauvere" userId="c40c691f-0f2e-40c4-ab98-eae1e67dd6b2" providerId="ADAL" clId="{5F884FC8-1A30-4E92-986D-729CC3794F04}" dt="2021-02-15T21:24:14.106" v="245" actId="552"/>
          <ac:grpSpMkLst>
            <pc:docMk/>
            <pc:sldMk cId="1744659732" sldId="381"/>
            <ac:grpSpMk id="32" creationId="{11347370-326A-4C36-8385-C3F050B18C96}"/>
          </ac:grpSpMkLst>
        </pc:grpChg>
        <pc:grpChg chg="add mod">
          <ac:chgData name="Lita Stauvere" userId="c40c691f-0f2e-40c4-ab98-eae1e67dd6b2" providerId="ADAL" clId="{5F884FC8-1A30-4E92-986D-729CC3794F04}" dt="2021-02-15T21:24:06.141" v="244" actId="552"/>
          <ac:grpSpMkLst>
            <pc:docMk/>
            <pc:sldMk cId="1744659732" sldId="381"/>
            <ac:grpSpMk id="39" creationId="{51BB04DC-227B-4A19-AD31-D5E29E1C6825}"/>
          </ac:grpSpMkLst>
        </pc:grpChg>
        <pc:grpChg chg="add mod">
          <ac:chgData name="Lita Stauvere" userId="c40c691f-0f2e-40c4-ab98-eae1e67dd6b2" providerId="ADAL" clId="{5F884FC8-1A30-4E92-986D-729CC3794F04}" dt="2021-02-15T21:24:06.141" v="244" actId="552"/>
          <ac:grpSpMkLst>
            <pc:docMk/>
            <pc:sldMk cId="1744659732" sldId="381"/>
            <ac:grpSpMk id="42" creationId="{C7F76369-6EFF-447C-98EA-2E55F42776C0}"/>
          </ac:grpSpMkLst>
        </pc:grpChg>
        <pc:grpChg chg="mod">
          <ac:chgData name="Lita Stauvere" userId="c40c691f-0f2e-40c4-ab98-eae1e67dd6b2" providerId="ADAL" clId="{5F884FC8-1A30-4E92-986D-729CC3794F04}" dt="2021-02-15T21:24:14.106" v="245" actId="552"/>
          <ac:grpSpMkLst>
            <pc:docMk/>
            <pc:sldMk cId="1744659732" sldId="381"/>
            <ac:grpSpMk id="44" creationId="{5993AAB3-21CD-4D9C-A312-3B37A4B999B2}"/>
          </ac:grpSpMkLst>
        </pc:grpChg>
        <pc:grpChg chg="mod">
          <ac:chgData name="Lita Stauvere" userId="c40c691f-0f2e-40c4-ab98-eae1e67dd6b2" providerId="ADAL" clId="{5F884FC8-1A30-4E92-986D-729CC3794F04}" dt="2021-02-15T21:24:14.106" v="245" actId="552"/>
          <ac:grpSpMkLst>
            <pc:docMk/>
            <pc:sldMk cId="1744659732" sldId="381"/>
            <ac:grpSpMk id="47" creationId="{BB87194F-9C21-45AC-98A5-307E6227E7EF}"/>
          </ac:grpSpMkLst>
        </pc:grpChg>
        <pc:grpChg chg="mod">
          <ac:chgData name="Lita Stauvere" userId="c40c691f-0f2e-40c4-ab98-eae1e67dd6b2" providerId="ADAL" clId="{5F884FC8-1A30-4E92-986D-729CC3794F04}" dt="2021-02-15T21:24:14.106" v="245" actId="552"/>
          <ac:grpSpMkLst>
            <pc:docMk/>
            <pc:sldMk cId="1744659732" sldId="381"/>
            <ac:grpSpMk id="50" creationId="{373DDA3C-0EA9-46A7-B456-21F8AA1CB01C}"/>
          </ac:grpSpMkLst>
        </pc:grpChg>
        <pc:grpChg chg="add mod">
          <ac:chgData name="Lita Stauvere" userId="c40c691f-0f2e-40c4-ab98-eae1e67dd6b2" providerId="ADAL" clId="{5F884FC8-1A30-4E92-986D-729CC3794F04}" dt="2021-02-15T21:24:06.141" v="244" actId="552"/>
          <ac:grpSpMkLst>
            <pc:docMk/>
            <pc:sldMk cId="1744659732" sldId="381"/>
            <ac:grpSpMk id="54" creationId="{D06CC522-50CD-4B2F-BC2F-DDE0014129F9}"/>
          </ac:grpSpMkLst>
        </pc:grpChg>
        <pc:grpChg chg="add mod">
          <ac:chgData name="Lita Stauvere" userId="c40c691f-0f2e-40c4-ab98-eae1e67dd6b2" providerId="ADAL" clId="{5F884FC8-1A30-4E92-986D-729CC3794F04}" dt="2021-02-15T21:24:06.141" v="244" actId="552"/>
          <ac:grpSpMkLst>
            <pc:docMk/>
            <pc:sldMk cId="1744659732" sldId="381"/>
            <ac:grpSpMk id="57" creationId="{E2A40434-6D02-42EB-9B3F-BB6854DFEEBE}"/>
          </ac:grpSpMkLst>
        </pc:grpChg>
        <pc:cxnChg chg="mod">
          <ac:chgData name="Lita Stauvere" userId="c40c691f-0f2e-40c4-ab98-eae1e67dd6b2" providerId="ADAL" clId="{5F884FC8-1A30-4E92-986D-729CC3794F04}" dt="2021-02-15T21:36:41.974" v="258" actId="1036"/>
          <ac:cxnSpMkLst>
            <pc:docMk/>
            <pc:sldMk cId="1744659732" sldId="381"/>
            <ac:cxnSpMk id="107" creationId="{CA191EBA-3627-41BE-90A4-16A0FD79420B}"/>
          </ac:cxnSpMkLst>
        </pc:cxnChg>
        <pc:cxnChg chg="mod">
          <ac:chgData name="Lita Stauvere" userId="c40c691f-0f2e-40c4-ab98-eae1e67dd6b2" providerId="ADAL" clId="{5F884FC8-1A30-4E92-986D-729CC3794F04}" dt="2021-02-15T21:03:30.408" v="191" actId="1038"/>
          <ac:cxnSpMkLst>
            <pc:docMk/>
            <pc:sldMk cId="1744659732" sldId="381"/>
            <ac:cxnSpMk id="110" creationId="{DB553175-C3E8-44D2-BA8E-D9B6AFE15F24}"/>
          </ac:cxnSpMkLst>
        </pc:cxnChg>
      </pc:sldChg>
      <pc:sldChg chg="ord">
        <pc:chgData name="Lita Stauvere" userId="c40c691f-0f2e-40c4-ab98-eae1e67dd6b2" providerId="ADAL" clId="{5F884FC8-1A30-4E92-986D-729CC3794F04}" dt="2021-02-15T20:45:16.626" v="9"/>
        <pc:sldMkLst>
          <pc:docMk/>
          <pc:sldMk cId="1301493481" sldId="1498"/>
        </pc:sldMkLst>
      </pc:sldChg>
      <pc:sldChg chg="addSp delSp modSp mod ord">
        <pc:chgData name="Lita Stauvere" userId="c40c691f-0f2e-40c4-ab98-eae1e67dd6b2" providerId="ADAL" clId="{5F884FC8-1A30-4E92-986D-729CC3794F04}" dt="2021-02-15T22:21:51.966" v="797" actId="1076"/>
        <pc:sldMkLst>
          <pc:docMk/>
          <pc:sldMk cId="724037183" sldId="1516"/>
        </pc:sldMkLst>
        <pc:spChg chg="mod">
          <ac:chgData name="Lita Stauvere" userId="c40c691f-0f2e-40c4-ab98-eae1e67dd6b2" providerId="ADAL" clId="{5F884FC8-1A30-4E92-986D-729CC3794F04}" dt="2021-02-15T22:19:55.225" v="739" actId="1037"/>
          <ac:spMkLst>
            <pc:docMk/>
            <pc:sldMk cId="724037183" sldId="1516"/>
            <ac:spMk id="5" creationId="{E8275EB8-F875-4F21-9F4A-0126D15C59FE}"/>
          </ac:spMkLst>
        </pc:spChg>
        <pc:spChg chg="mod">
          <ac:chgData name="Lita Stauvere" userId="c40c691f-0f2e-40c4-ab98-eae1e67dd6b2" providerId="ADAL" clId="{5F884FC8-1A30-4E92-986D-729CC3794F04}" dt="2021-02-15T22:19:55.225" v="739" actId="1037"/>
          <ac:spMkLst>
            <pc:docMk/>
            <pc:sldMk cId="724037183" sldId="1516"/>
            <ac:spMk id="8" creationId="{C0D6E0C2-FF3B-4426-979D-92E55351717F}"/>
          </ac:spMkLst>
        </pc:spChg>
        <pc:spChg chg="mod">
          <ac:chgData name="Lita Stauvere" userId="c40c691f-0f2e-40c4-ab98-eae1e67dd6b2" providerId="ADAL" clId="{5F884FC8-1A30-4E92-986D-729CC3794F04}" dt="2021-02-15T22:03:21.581" v="351" actId="20577"/>
          <ac:spMkLst>
            <pc:docMk/>
            <pc:sldMk cId="724037183" sldId="1516"/>
            <ac:spMk id="9" creationId="{F78268AB-97A9-42A7-95C7-7CBD1F7E65BD}"/>
          </ac:spMkLst>
        </pc:spChg>
        <pc:spChg chg="mod">
          <ac:chgData name="Lita Stauvere" userId="c40c691f-0f2e-40c4-ab98-eae1e67dd6b2" providerId="ADAL" clId="{5F884FC8-1A30-4E92-986D-729CC3794F04}" dt="2021-02-15T22:19:55.225" v="739" actId="1037"/>
          <ac:spMkLst>
            <pc:docMk/>
            <pc:sldMk cId="724037183" sldId="1516"/>
            <ac:spMk id="10" creationId="{8845B505-D26E-451F-AA09-343B78C54F56}"/>
          </ac:spMkLst>
        </pc:spChg>
        <pc:spChg chg="mod">
          <ac:chgData name="Lita Stauvere" userId="c40c691f-0f2e-40c4-ab98-eae1e67dd6b2" providerId="ADAL" clId="{5F884FC8-1A30-4E92-986D-729CC3794F04}" dt="2021-02-15T22:19:55.225" v="739" actId="1037"/>
          <ac:spMkLst>
            <pc:docMk/>
            <pc:sldMk cId="724037183" sldId="1516"/>
            <ac:spMk id="11" creationId="{8F5F14A4-0812-41BA-BFB2-EB10AB11FB2D}"/>
          </ac:spMkLst>
        </pc:spChg>
        <pc:spChg chg="mod">
          <ac:chgData name="Lita Stauvere" userId="c40c691f-0f2e-40c4-ab98-eae1e67dd6b2" providerId="ADAL" clId="{5F884FC8-1A30-4E92-986D-729CC3794F04}" dt="2021-02-15T22:19:55.225" v="739" actId="1037"/>
          <ac:spMkLst>
            <pc:docMk/>
            <pc:sldMk cId="724037183" sldId="1516"/>
            <ac:spMk id="13" creationId="{47839F66-0B90-47D4-A74E-89B7200C8C64}"/>
          </ac:spMkLst>
        </pc:spChg>
        <pc:spChg chg="add del mod">
          <ac:chgData name="Lita Stauvere" userId="c40c691f-0f2e-40c4-ab98-eae1e67dd6b2" providerId="ADAL" clId="{5F884FC8-1A30-4E92-986D-729CC3794F04}" dt="2021-02-15T22:07:49.614" v="473"/>
          <ac:spMkLst>
            <pc:docMk/>
            <pc:sldMk cId="724037183" sldId="1516"/>
            <ac:spMk id="14" creationId="{515CBAB0-3ADE-4615-8362-F1D82B2352CA}"/>
          </ac:spMkLst>
        </pc:spChg>
        <pc:spChg chg="add del mod">
          <ac:chgData name="Lita Stauvere" userId="c40c691f-0f2e-40c4-ab98-eae1e67dd6b2" providerId="ADAL" clId="{5F884FC8-1A30-4E92-986D-729CC3794F04}" dt="2021-02-15T22:10:10.822" v="533" actId="478"/>
          <ac:spMkLst>
            <pc:docMk/>
            <pc:sldMk cId="724037183" sldId="1516"/>
            <ac:spMk id="16" creationId="{9F856B0C-9A62-4685-B8A7-9BC25CA043F4}"/>
          </ac:spMkLst>
        </pc:spChg>
        <pc:spChg chg="add mod">
          <ac:chgData name="Lita Stauvere" userId="c40c691f-0f2e-40c4-ab98-eae1e67dd6b2" providerId="ADAL" clId="{5F884FC8-1A30-4E92-986D-729CC3794F04}" dt="2021-02-15T22:21:51.966" v="797" actId="1076"/>
          <ac:spMkLst>
            <pc:docMk/>
            <pc:sldMk cId="724037183" sldId="1516"/>
            <ac:spMk id="17" creationId="{49057D94-930F-4663-8D5C-8AC373E53783}"/>
          </ac:spMkLst>
        </pc:spChg>
        <pc:spChg chg="del">
          <ac:chgData name="Lita Stauvere" userId="c40c691f-0f2e-40c4-ab98-eae1e67dd6b2" providerId="ADAL" clId="{5F884FC8-1A30-4E92-986D-729CC3794F04}" dt="2021-02-15T21:58:36.817" v="265" actId="478"/>
          <ac:spMkLst>
            <pc:docMk/>
            <pc:sldMk cId="724037183" sldId="1516"/>
            <ac:spMk id="19" creationId="{CC0D9EB3-F0A3-4C1C-8447-5787EB461981}"/>
          </ac:spMkLst>
        </pc:spChg>
        <pc:spChg chg="del">
          <ac:chgData name="Lita Stauvere" userId="c40c691f-0f2e-40c4-ab98-eae1e67dd6b2" providerId="ADAL" clId="{5F884FC8-1A30-4E92-986D-729CC3794F04}" dt="2021-02-15T21:58:41.943" v="267" actId="478"/>
          <ac:spMkLst>
            <pc:docMk/>
            <pc:sldMk cId="724037183" sldId="1516"/>
            <ac:spMk id="20" creationId="{636C00B3-FB0E-4713-A140-3423F6F98098}"/>
          </ac:spMkLst>
        </pc:spChg>
        <pc:spChg chg="mod">
          <ac:chgData name="Lita Stauvere" userId="c40c691f-0f2e-40c4-ab98-eae1e67dd6b2" providerId="ADAL" clId="{5F884FC8-1A30-4E92-986D-729CC3794F04}" dt="2021-02-15T22:20:06.854" v="743" actId="1035"/>
          <ac:spMkLst>
            <pc:docMk/>
            <pc:sldMk cId="724037183" sldId="1516"/>
            <ac:spMk id="21" creationId="{B94B4A58-A801-4F1D-BDDC-8A69F7E0B61B}"/>
          </ac:spMkLst>
        </pc:spChg>
        <pc:spChg chg="mod">
          <ac:chgData name="Lita Stauvere" userId="c40c691f-0f2e-40c4-ab98-eae1e67dd6b2" providerId="ADAL" clId="{5F884FC8-1A30-4E92-986D-729CC3794F04}" dt="2021-02-15T22:19:55.225" v="739" actId="1037"/>
          <ac:spMkLst>
            <pc:docMk/>
            <pc:sldMk cId="724037183" sldId="1516"/>
            <ac:spMk id="22" creationId="{6F981069-8460-4A6A-B7E6-DB63E24AFDB1}"/>
          </ac:spMkLst>
        </pc:spChg>
        <pc:spChg chg="add mod">
          <ac:chgData name="Lita Stauvere" userId="c40c691f-0f2e-40c4-ab98-eae1e67dd6b2" providerId="ADAL" clId="{5F884FC8-1A30-4E92-986D-729CC3794F04}" dt="2021-02-15T22:19:55.225" v="739" actId="1037"/>
          <ac:spMkLst>
            <pc:docMk/>
            <pc:sldMk cId="724037183" sldId="1516"/>
            <ac:spMk id="24" creationId="{6748E402-3B23-47D7-A265-17B5409D17BA}"/>
          </ac:spMkLst>
        </pc:spChg>
        <pc:spChg chg="add mod">
          <ac:chgData name="Lita Stauvere" userId="c40c691f-0f2e-40c4-ab98-eae1e67dd6b2" providerId="ADAL" clId="{5F884FC8-1A30-4E92-986D-729CC3794F04}" dt="2021-02-15T22:20:42.631" v="749" actId="1036"/>
          <ac:spMkLst>
            <pc:docMk/>
            <pc:sldMk cId="724037183" sldId="1516"/>
            <ac:spMk id="25" creationId="{8C194E01-195F-4639-9520-82DB0AA540C7}"/>
          </ac:spMkLst>
        </pc:spChg>
        <pc:spChg chg="add mod">
          <ac:chgData name="Lita Stauvere" userId="c40c691f-0f2e-40c4-ab98-eae1e67dd6b2" providerId="ADAL" clId="{5F884FC8-1A30-4E92-986D-729CC3794F04}" dt="2021-02-15T22:20:11.439" v="744" actId="14100"/>
          <ac:spMkLst>
            <pc:docMk/>
            <pc:sldMk cId="724037183" sldId="1516"/>
            <ac:spMk id="26" creationId="{6BDD5B80-E883-4DE2-B30D-97AD0AEEBC82}"/>
          </ac:spMkLst>
        </pc:spChg>
        <pc:graphicFrameChg chg="add del mod">
          <ac:chgData name="Lita Stauvere" userId="c40c691f-0f2e-40c4-ab98-eae1e67dd6b2" providerId="ADAL" clId="{5F884FC8-1A30-4E92-986D-729CC3794F04}" dt="2021-02-15T22:15:59.572" v="557" actId="478"/>
          <ac:graphicFrameMkLst>
            <pc:docMk/>
            <pc:sldMk cId="724037183" sldId="1516"/>
            <ac:graphicFrameMk id="15" creationId="{EAF685D2-468A-4D93-8B3D-E1C8DB7125D0}"/>
          </ac:graphicFrameMkLst>
        </pc:graphicFrameChg>
        <pc:graphicFrameChg chg="del mod">
          <ac:chgData name="Lita Stauvere" userId="c40c691f-0f2e-40c4-ab98-eae1e67dd6b2" providerId="ADAL" clId="{5F884FC8-1A30-4E92-986D-729CC3794F04}" dt="2021-02-15T21:58:32.628" v="264" actId="478"/>
          <ac:graphicFrameMkLst>
            <pc:docMk/>
            <pc:sldMk cId="724037183" sldId="1516"/>
            <ac:graphicFrameMk id="18" creationId="{87C5F5E6-0A11-48C2-B27A-D0CF15EF0EEF}"/>
          </ac:graphicFrameMkLst>
        </pc:graphicFrameChg>
        <pc:graphicFrameChg chg="add mod">
          <ac:chgData name="Lita Stauvere" userId="c40c691f-0f2e-40c4-ab98-eae1e67dd6b2" providerId="ADAL" clId="{5F884FC8-1A30-4E92-986D-729CC3794F04}" dt="2021-02-15T22:17:53.824" v="627" actId="1076"/>
          <ac:graphicFrameMkLst>
            <pc:docMk/>
            <pc:sldMk cId="724037183" sldId="1516"/>
            <ac:graphicFrameMk id="23" creationId="{EAF685D2-468A-4D93-8B3D-E1C8DB7125D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kmin-my.sharepoint.com/personal/lita_stauvere_em_gov_lv/Documents/Darbgr&#257;mata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Lapa1!$A$14</c:f>
              <c:strCache>
                <c:ptCount val="1"/>
                <c:pt idx="0">
                  <c:v>Frizieru un skaistumkopšanas pakalpojumi                                      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Lapa1!$B$13:$C$13</c:f>
              <c:strCache>
                <c:ptCount val="2"/>
                <c:pt idx="0">
                  <c:v>2020.g. decembris</c:v>
                </c:pt>
                <c:pt idx="1">
                  <c:v>2021.g. janvāris</c:v>
                </c:pt>
              </c:strCache>
            </c:strRef>
          </c:cat>
          <c:val>
            <c:numRef>
              <c:f>Lapa1!$B$14:$C$14</c:f>
              <c:numCache>
                <c:formatCode>0.0%</c:formatCode>
                <c:ptCount val="2"/>
                <c:pt idx="0">
                  <c:v>4.1308089500860581E-3</c:v>
                </c:pt>
                <c:pt idx="1">
                  <c:v>3.4423407917383822E-3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1-48E4-86A5-C85D81301D97}"/>
            </c:ext>
          </c:extLst>
        </c:ser>
        <c:ser>
          <c:idx val="1"/>
          <c:order val="1"/>
          <c:tx>
            <c:strRef>
              <c:f>Lapa1!$A$15</c:f>
              <c:strCache>
                <c:ptCount val="1"/>
                <c:pt idx="0">
                  <c:v>Fiziskās labsajūtas uzlabošanas pakalpojumi                                                       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Lapa1!$B$13:$C$13</c:f>
              <c:strCache>
                <c:ptCount val="2"/>
                <c:pt idx="0">
                  <c:v>2020.g. decembris</c:v>
                </c:pt>
                <c:pt idx="1">
                  <c:v>2021.g. janvāris</c:v>
                </c:pt>
              </c:strCache>
            </c:strRef>
          </c:cat>
          <c:val>
            <c:numRef>
              <c:f>Lapa1!$B$15:$C$15</c:f>
              <c:numCache>
                <c:formatCode>0.0%</c:formatCode>
                <c:ptCount val="2"/>
                <c:pt idx="0">
                  <c:v>5.826656955571741E-3</c:v>
                </c:pt>
                <c:pt idx="1">
                  <c:v>8.0116533139111441E-3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1-48E4-86A5-C85D81301D97}"/>
            </c:ext>
          </c:extLst>
        </c:ser>
        <c:ser>
          <c:idx val="2"/>
          <c:order val="2"/>
          <c:tx>
            <c:strRef>
              <c:f>Lapa1!$A$16</c:f>
              <c:strCache>
                <c:ptCount val="1"/>
                <c:pt idx="0">
                  <c:v>Mazumtirdzniecība, izņemot automobiļus un motociklus (NACE 2.līmeņa kods)                          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Lapa1!$B$13:$C$13</c:f>
              <c:strCache>
                <c:ptCount val="2"/>
                <c:pt idx="0">
                  <c:v>2020.g. decembris</c:v>
                </c:pt>
                <c:pt idx="1">
                  <c:v>2021.g. janvāris</c:v>
                </c:pt>
              </c:strCache>
            </c:strRef>
          </c:cat>
          <c:val>
            <c:numRef>
              <c:f>Lapa1!$B$16:$C$16</c:f>
              <c:numCache>
                <c:formatCode>0.0%</c:formatCode>
                <c:ptCount val="2"/>
                <c:pt idx="0">
                  <c:v>1.8840909090909092E-2</c:v>
                </c:pt>
                <c:pt idx="1">
                  <c:v>3.3715909090909088E-2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1-48E4-86A5-C85D81301D97}"/>
            </c:ext>
          </c:extLst>
        </c:ser>
        <c:ser>
          <c:idx val="3"/>
          <c:order val="3"/>
          <c:tx>
            <c:strRef>
              <c:f>Lapa1!$A$17</c:f>
              <c:strCache>
                <c:ptCount val="1"/>
                <c:pt idx="0">
                  <c:v>Kopā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Lapa1!$B$13:$C$13</c:f>
              <c:strCache>
                <c:ptCount val="2"/>
                <c:pt idx="0">
                  <c:v>2020.g. decembris</c:v>
                </c:pt>
                <c:pt idx="1">
                  <c:v>2021.g. janvāris</c:v>
                </c:pt>
              </c:strCache>
            </c:strRef>
          </c:cat>
          <c:val>
            <c:numRef>
              <c:f>Lapa1!$B$17:$C$17</c:f>
              <c:numCache>
                <c:formatCode>0.0%</c:formatCode>
                <c:ptCount val="2"/>
                <c:pt idx="0">
                  <c:v>2.1260062611806799E-2</c:v>
                </c:pt>
                <c:pt idx="1">
                  <c:v>3.0782647584973167E-2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81-48E4-86A5-C85D81301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1062879"/>
        <c:axId val="1691057055"/>
      </c:barChart>
      <c:catAx>
        <c:axId val="169106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1057055"/>
        <c:crosses val="autoZero"/>
        <c:auto val="1"/>
        <c:lblAlgn val="ctr"/>
        <c:lblOffset val="100"/>
        <c:noMultiLvlLbl val="0"/>
      </c:catAx>
      <c:valAx>
        <c:axId val="169105705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9106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rgbClr val="000000"/>
          </a:solidFill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053C0791-6C79-495A-BEBA-F7D10DFA65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014356B-525B-4F27-B6B4-EDB4E7E54A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B893A-3882-4104-B2C8-D4F2A06D37B7}" type="datetimeFigureOut">
              <a:rPr lang="lv-LV" smtClean="0"/>
              <a:t>16.02.2021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F117CB9-3F20-4879-BFDD-7ACCF9AAFB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18B97BDF-799C-4632-8744-2938023985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9DC0D-B1FD-4B42-81F8-84848A3DAEE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481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74B1-C934-4672-ACC9-842F061C8BE7}" type="datetimeFigureOut">
              <a:rPr lang="lv-LV" smtClean="0"/>
              <a:t>16.02.2021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BD4A-AA69-43F3-8156-F8999C0BA35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6775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F3C5D-8390-4BB4-9005-B3BF9BCA92F0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33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695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23.01. saņemti iesniegumi no </a:t>
            </a:r>
            <a:r>
              <a:rPr lang="lv-LV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skaistumkopšanas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nozares</a:t>
            </a:r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F3C5D-8390-4BB4-9005-B3BF9BCA92F0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75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VM uzskata, ka atjaunojot </a:t>
            </a:r>
            <a:r>
              <a:rPr lang="lv-LV" err="1"/>
              <a:t>skaistumkopšanas</a:t>
            </a:r>
            <a:r>
              <a:rPr lang="lv-LV"/>
              <a:t> un labsajūtas pakalpojumus, būtu jāvadās pēc riska līmeņa, prioritāri atjaunojot tos pakalpojumos, kuros ir zemāks risks jeb tiešais kontakts, piemēram, pirts, baseina un SPA pakalpojumi.</a:t>
            </a:r>
          </a:p>
        </p:txBody>
      </p:sp>
    </p:spTree>
    <p:extLst>
      <p:ext uri="{BB962C8B-B14F-4D97-AF65-F5344CB8AC3E}">
        <p14:creationId xmlns:p14="http://schemas.microsoft.com/office/powerpoint/2010/main" val="324678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Pieņemot lēmumu jāņem vērā: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/>
              <a:t>Epidemioloģiskajam riskam būtisks ir pakalpojums pats, nevis persona, kura to veic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/>
              <a:t>Nav nepieciešams «turēt slēgtus» pakalpojumus, kuri tāpat tirgū ir pieejami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/>
              <a:t>Tāpat nav iespējams izkontrolēt, kurus pakalpojumus tieši veic personas aiz slēgtām durvīm (piem. </a:t>
            </a:r>
            <a:r>
              <a:rPr lang="lv-LV" err="1"/>
              <a:t>mezoterapija</a:t>
            </a:r>
            <a:r>
              <a:rPr lang="lv-LV"/>
              <a:t>, </a:t>
            </a:r>
            <a:r>
              <a:rPr lang="lv-LV" err="1"/>
              <a:t>vaksāciju</a:t>
            </a:r>
            <a:r>
              <a:rPr lang="lv-LV"/>
              <a:t>, ķermeņa vai sejas procedūras)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/>
              <a:t>Skaistumkopšanas pakalpojumi tiek veikti 1 persona : 1 personu (individuālo pirts pakalpojumu gadījuma – 1 mājsaimniecība)</a:t>
            </a:r>
          </a:p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305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Medicīniskās maskas iedalās 3 kategorijās:</a:t>
            </a:r>
          </a:p>
          <a:p>
            <a:r>
              <a:rPr lang="lv-LV"/>
              <a:t>Kategorija I – baktēriju filtrācijas efektivitāte 95%;</a:t>
            </a:r>
          </a:p>
          <a:p>
            <a:r>
              <a:rPr lang="lv-LV"/>
              <a:t>Kategorija II - baktēriju filtrācijas efektivitāte 98%;</a:t>
            </a:r>
          </a:p>
          <a:p>
            <a:r>
              <a:rPr lang="lv-LV"/>
              <a:t>Kategorija IIR – baktēriju filtrācijas efektivitāte 98% un izturība pret šļakatām.</a:t>
            </a:r>
          </a:p>
        </p:txBody>
      </p:sp>
    </p:spTree>
    <p:extLst>
      <p:ext uri="{BB962C8B-B14F-4D97-AF65-F5344CB8AC3E}">
        <p14:creationId xmlns:p14="http://schemas.microsoft.com/office/powerpoint/2010/main" val="290359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53BB-B36F-463E-9986-206C5C86D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937" y="5010912"/>
            <a:ext cx="13006387" cy="554800"/>
          </a:xfrm>
          <a:prstGeom prst="rect">
            <a:avLst/>
          </a:prstGeom>
        </p:spPr>
        <p:txBody>
          <a:bodyPr anchor="b"/>
          <a:lstStyle>
            <a:lvl1pPr algn="ctr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51B43-F775-421C-8B7F-C7EA6BEF8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937" y="6427407"/>
            <a:ext cx="13006387" cy="4610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13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041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527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155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192143" y="519290"/>
            <a:ext cx="14955977" cy="820995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latin typeface="Calibri" panose="020F050202020403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2143" y="1791222"/>
            <a:ext cx="14955977" cy="69937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latin typeface="Calibri" panose="020F0502020204030204" pitchFamily="34" charset="0"/>
              </a:defRPr>
            </a:lvl1pPr>
            <a:lvl2pPr>
              <a:defRPr sz="2400" baseline="0">
                <a:latin typeface="Calibri" panose="020F0502020204030204" pitchFamily="34" charset="0"/>
              </a:defRPr>
            </a:lvl2pPr>
            <a:lvl3pPr>
              <a:defRPr sz="2400" baseline="0">
                <a:latin typeface="Calibri" panose="020F0502020204030204" pitchFamily="34" charset="0"/>
              </a:defRPr>
            </a:lvl3pPr>
            <a:lvl4pPr>
              <a:defRPr sz="2400" baseline="0">
                <a:latin typeface="Calibri" panose="020F0502020204030204" pitchFamily="34" charset="0"/>
              </a:defRPr>
            </a:lvl4pPr>
            <a:lvl5pPr>
              <a:defRPr sz="2400" baseline="0">
                <a:latin typeface="Calibri" panose="020F0502020204030204" pitchFamily="34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B173D-DB05-4976-8AC9-3E10B92B63D3}"/>
              </a:ext>
            </a:extLst>
          </p:cNvPr>
          <p:cNvSpPr txBox="1"/>
          <p:nvPr userDrawn="1"/>
        </p:nvSpPr>
        <p:spPr>
          <a:xfrm rot="19664316">
            <a:off x="5043175" y="3768805"/>
            <a:ext cx="725390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800" b="0">
                <a:solidFill>
                  <a:schemeClr val="bg1">
                    <a:lumMod val="85000"/>
                  </a:schemeClr>
                </a:solidFill>
                <a:latin typeface="+mn-lt"/>
              </a:rPr>
              <a:t>PROJEKTS</a:t>
            </a:r>
          </a:p>
        </p:txBody>
      </p:sp>
    </p:spTree>
    <p:extLst>
      <p:ext uri="{BB962C8B-B14F-4D97-AF65-F5344CB8AC3E}">
        <p14:creationId xmlns:p14="http://schemas.microsoft.com/office/powerpoint/2010/main" val="36951786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417EC-07A1-409A-A7FA-12BA139E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BA3F-E0C5-4C47-88A6-F86BB5FBCF83}" type="datetime1">
              <a:rPr lang="lv-LV" smtClean="0"/>
              <a:t>16.02.2021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DE050-37D2-446D-95E5-21BDFD6C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9B65-A19D-46AD-8375-5CA03D7A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BAD3-8D15-4A14-BAF5-5208C71F7031}" type="slidenum">
              <a:rPr lang="lv-LV" smtClean="0"/>
              <a:t>‹#›</a:t>
            </a:fld>
            <a:endParaRPr lang="lv-LV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093CF4-1989-44F4-816C-53DEA31519A7}"/>
              </a:ext>
            </a:extLst>
          </p:cNvPr>
          <p:cNvSpPr/>
          <p:nvPr userDrawn="1"/>
        </p:nvSpPr>
        <p:spPr>
          <a:xfrm>
            <a:off x="0" y="1"/>
            <a:ext cx="17340263" cy="1042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41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Wave 21">
            <a:extLst>
              <a:ext uri="{FF2B5EF4-FFF2-40B4-BE49-F238E27FC236}">
                <a16:creationId xmlns:a16="http://schemas.microsoft.com/office/drawing/2014/main" id="{04DC482B-CB8D-479A-A9C6-BFB2DEC659D7}"/>
              </a:ext>
            </a:extLst>
          </p:cNvPr>
          <p:cNvSpPr/>
          <p:nvPr userDrawn="1"/>
        </p:nvSpPr>
        <p:spPr>
          <a:xfrm>
            <a:off x="11823" y="1033407"/>
            <a:ext cx="17313815" cy="51200"/>
          </a:xfrm>
          <a:prstGeom prst="wave">
            <a:avLst>
              <a:gd name="adj1" fmla="val 0"/>
              <a:gd name="adj2" fmla="val 0"/>
            </a:avLst>
          </a:prstGeom>
          <a:gradFill flip="none" rotWithShape="0">
            <a:gsLst>
              <a:gs pos="0">
                <a:schemeClr val="bg1"/>
              </a:gs>
              <a:gs pos="52000">
                <a:schemeClr val="accent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5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44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843D-3BC6-4FF6-A61E-98871985B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938" y="1597025"/>
            <a:ext cx="13006387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7C348-3737-469D-98F2-3F324BB9E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938" y="5122863"/>
            <a:ext cx="13006387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720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78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 b="0">
                <a:solidFill>
                  <a:srgbClr val="000000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91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299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44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48C78D-6C2C-49C7-A880-01747238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392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2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>
                <a:solidFill>
                  <a:schemeClr val="tx1"/>
                </a:solidFill>
              </a:defRPr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679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07A163-E607-4248-A848-E09D4CDBE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0"/>
            <a:ext cx="4888419" cy="4888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E0231B-EE67-41D7-A009-2B192D50DB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42077"/>
            <a:ext cx="17340263" cy="3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15404C-27D6-4223-9B62-053541F4C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" y="9430448"/>
            <a:ext cx="17425607" cy="323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07A163-E607-4248-A848-E09D4CDBE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0"/>
            <a:ext cx="4888419" cy="4888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CB8E8-8314-48BA-A3C8-929632BE6933}"/>
              </a:ext>
            </a:extLst>
          </p:cNvPr>
          <p:cNvSpPr txBox="1"/>
          <p:nvPr/>
        </p:nvSpPr>
        <p:spPr>
          <a:xfrm>
            <a:off x="6342597" y="7710231"/>
            <a:ext cx="250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5BFAB-954B-4D48-A7F3-7F459139931D}"/>
              </a:ext>
            </a:extLst>
          </p:cNvPr>
          <p:cNvSpPr/>
          <p:nvPr/>
        </p:nvSpPr>
        <p:spPr>
          <a:xfrm>
            <a:off x="7475422" y="6520522"/>
            <a:ext cx="2364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lv-LV" sz="1600" b="1"/>
              <a:t>Ekonomikas ministrija</a:t>
            </a:r>
            <a:endParaRPr lang="en-US" sz="160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C8D32-D978-4BC3-B63B-B7AF0500CAE8}"/>
              </a:ext>
            </a:extLst>
          </p:cNvPr>
          <p:cNvSpPr/>
          <p:nvPr/>
        </p:nvSpPr>
        <p:spPr>
          <a:xfrm>
            <a:off x="5973220" y="6769306"/>
            <a:ext cx="278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D17169-B25F-4542-94E2-0391A62AE000}"/>
              </a:ext>
            </a:extLst>
          </p:cNvPr>
          <p:cNvGrpSpPr/>
          <p:nvPr/>
        </p:nvGrpSpPr>
        <p:grpSpPr>
          <a:xfrm>
            <a:off x="7366085" y="7006796"/>
            <a:ext cx="252717" cy="1804107"/>
            <a:chOff x="7251821" y="6799607"/>
            <a:chExt cx="252717" cy="18041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BE2511-3552-4D88-94D1-073ACD5FC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764" y="6799607"/>
              <a:ext cx="194390" cy="1943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DEE3FF-0A50-45EA-BB33-54AD39D3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075" y="7060142"/>
              <a:ext cx="200685" cy="20068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98DCCE-62B4-48D1-90FF-FBB1EA3CE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257" y="7336679"/>
              <a:ext cx="203479" cy="2034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D4D000-FC76-4815-9CCE-F56BE5B7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2279" y="7621568"/>
              <a:ext cx="202457" cy="2024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2BF5A1-8169-4BC9-B77C-B96869C35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821" y="8132869"/>
              <a:ext cx="214710" cy="214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059ABEA-735E-4608-A9E6-1F584F3D6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131" y="8425629"/>
              <a:ext cx="178085" cy="1780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BC7F97-F366-4ABE-9414-FA344A519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76" y="7848270"/>
              <a:ext cx="242062" cy="242062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79AEE46-BCD5-421D-A774-82EFA7AF443B}"/>
              </a:ext>
            </a:extLst>
          </p:cNvPr>
          <p:cNvSpPr/>
          <p:nvPr/>
        </p:nvSpPr>
        <p:spPr>
          <a:xfrm>
            <a:off x="7636469" y="6901757"/>
            <a:ext cx="36035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err="1">
                <a:latin typeface="+mj-lt"/>
              </a:rPr>
              <a:t>Brīvības</a:t>
            </a:r>
            <a:r>
              <a:rPr lang="en-US" sz="1800" b="0">
                <a:latin typeface="+mj-lt"/>
              </a:rPr>
              <a:t> </a:t>
            </a:r>
            <a:r>
              <a:rPr lang="lv-LV" sz="1800" b="0">
                <a:latin typeface="+mj-lt"/>
              </a:rPr>
              <a:t>iela</a:t>
            </a:r>
            <a:r>
              <a:rPr lang="en-US" sz="1800" b="0">
                <a:latin typeface="+mj-lt"/>
              </a:rPr>
              <a:t> 55, R</a:t>
            </a:r>
            <a:r>
              <a:rPr lang="lv-LV" sz="1800" b="0">
                <a:latin typeface="+mj-lt"/>
              </a:rPr>
              <a:t>ī</a:t>
            </a:r>
            <a:r>
              <a:rPr lang="en-US" sz="1800" b="0" err="1">
                <a:latin typeface="+mj-lt"/>
              </a:rPr>
              <a:t>ga</a:t>
            </a:r>
            <a:r>
              <a:rPr lang="en-US" sz="1800" b="0">
                <a:latin typeface="+mj-lt"/>
              </a:rPr>
              <a:t>, LV-1519, Latvia</a:t>
            </a:r>
          </a:p>
          <a:p>
            <a:pPr algn="l"/>
            <a:r>
              <a:rPr lang="en-US" sz="1800" b="0">
                <a:latin typeface="+mj-lt"/>
              </a:rPr>
              <a:t>+371 67013100</a:t>
            </a:r>
          </a:p>
          <a:p>
            <a:pPr algn="l"/>
            <a:r>
              <a:rPr lang="en-US" sz="1800" b="0">
                <a:latin typeface="+mj-lt"/>
              </a:rPr>
              <a:t>pasts@em.gov.lv</a:t>
            </a:r>
          </a:p>
          <a:p>
            <a:pPr algn="l"/>
            <a:r>
              <a:rPr lang="en-US" sz="1800" b="0">
                <a:latin typeface="+mj-lt"/>
              </a:rPr>
              <a:t>www.em.gov.lv</a:t>
            </a:r>
            <a:endParaRPr lang="lv-LV" sz="1800" b="0">
              <a:latin typeface="+mj-lt"/>
            </a:endParaRPr>
          </a:p>
          <a:p>
            <a:pPr algn="l"/>
            <a:r>
              <a:rPr lang="en-US" sz="1800" b="0">
                <a:latin typeface="+mj-lt"/>
              </a:rPr>
              <a:t>@</a:t>
            </a:r>
            <a:r>
              <a:rPr lang="en-US" sz="1800" b="0" err="1">
                <a:latin typeface="+mj-lt"/>
              </a:rPr>
              <a:t>EM_gov_lv</a:t>
            </a:r>
            <a:r>
              <a:rPr lang="en-US" sz="1800" b="0">
                <a:latin typeface="+mj-lt"/>
              </a:rPr>
              <a:t>, @</a:t>
            </a:r>
            <a:r>
              <a:rPr lang="en-US" sz="1800" b="0" err="1">
                <a:latin typeface="+mj-lt"/>
              </a:rPr>
              <a:t>siltinam</a:t>
            </a:r>
            <a:endParaRPr lang="lv-LV" sz="1800" b="0">
              <a:latin typeface="+mj-lt"/>
            </a:endParaRPr>
          </a:p>
          <a:p>
            <a:pPr algn="l"/>
            <a:r>
              <a:rPr lang="lv-LV" sz="1800" b="0">
                <a:latin typeface="+mj-lt"/>
              </a:rPr>
              <a:t>/</a:t>
            </a:r>
            <a:r>
              <a:rPr lang="en-US" sz="1800" b="0" err="1">
                <a:latin typeface="+mj-lt"/>
              </a:rPr>
              <a:t>ekonomikasministrija</a:t>
            </a:r>
            <a:endParaRPr lang="lv-LV" sz="1800" b="0">
              <a:latin typeface="+mj-lt"/>
            </a:endParaRPr>
          </a:p>
          <a:p>
            <a:pPr algn="l"/>
            <a:r>
              <a:rPr lang="lv-LV" sz="1800" b="0">
                <a:latin typeface="+mj-lt"/>
              </a:rPr>
              <a:t>/</a:t>
            </a:r>
            <a:r>
              <a:rPr lang="en-US" sz="1800" b="0" err="1">
                <a:latin typeface="+mj-lt"/>
              </a:rPr>
              <a:t>ekonomikasministrija</a:t>
            </a:r>
            <a:endParaRPr lang="en-US" sz="1800" b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10260-9E98-4E35-9C79-12A7D35E14DA}"/>
              </a:ext>
            </a:extLst>
          </p:cNvPr>
          <p:cNvSpPr txBox="1"/>
          <p:nvPr/>
        </p:nvSpPr>
        <p:spPr>
          <a:xfrm>
            <a:off x="7025779" y="4813723"/>
            <a:ext cx="3264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5400">
                <a:solidFill>
                  <a:srgbClr val="0086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36750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70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</p:sldLayoutIdLst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8B4A-A1F4-4D53-8283-AB9A9FCF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937" y="4799186"/>
            <a:ext cx="13006387" cy="13984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sz="4000" b="1">
                <a:solidFill>
                  <a:srgbClr val="06829A"/>
                </a:solidFill>
                <a:latin typeface="+mn-lt"/>
              </a:rPr>
              <a:t>DROŠAS SKAISTUMKOPŠANAS PAKALPOJUMU</a:t>
            </a:r>
            <a:br>
              <a:rPr lang="lv-LV" sz="4000" b="1">
                <a:solidFill>
                  <a:srgbClr val="06829A"/>
                </a:solidFill>
                <a:latin typeface="+mn-lt"/>
              </a:rPr>
            </a:br>
            <a:r>
              <a:rPr lang="lv-LV" sz="4000" b="1">
                <a:solidFill>
                  <a:srgbClr val="06829A"/>
                </a:solidFill>
                <a:latin typeface="+mn-lt"/>
              </a:rPr>
              <a:t>SNIEGŠANAS KONCEPTS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1D25533-121C-4530-8EC1-6ED8FF5E3E5B}"/>
              </a:ext>
            </a:extLst>
          </p:cNvPr>
          <p:cNvSpPr txBox="1">
            <a:spLocks/>
          </p:cNvSpPr>
          <p:nvPr/>
        </p:nvSpPr>
        <p:spPr>
          <a:xfrm>
            <a:off x="2166937" y="8445677"/>
            <a:ext cx="13006387" cy="46107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0" dirty="0">
                <a:latin typeface="+mn-lt"/>
              </a:rPr>
              <a:t>1</a:t>
            </a:r>
            <a:r>
              <a:rPr lang="en-US" b="0" dirty="0">
                <a:latin typeface="+mn-lt"/>
              </a:rPr>
              <a:t>6</a:t>
            </a:r>
            <a:r>
              <a:rPr lang="lv-LV" b="0" dirty="0">
                <a:latin typeface="+mn-lt"/>
              </a:rPr>
              <a:t>.0</a:t>
            </a:r>
            <a:r>
              <a:rPr lang="en-US" b="0" dirty="0">
                <a:latin typeface="+mn-lt"/>
              </a:rPr>
              <a:t>2</a:t>
            </a:r>
            <a:r>
              <a:rPr lang="lv-LV" b="0" dirty="0">
                <a:latin typeface="+mn-lt"/>
              </a:rPr>
              <a:t>.2021.</a:t>
            </a:r>
          </a:p>
        </p:txBody>
      </p:sp>
    </p:spTree>
    <p:extLst>
      <p:ext uri="{BB962C8B-B14F-4D97-AF65-F5344CB8AC3E}">
        <p14:creationId xmlns:p14="http://schemas.microsoft.com/office/powerpoint/2010/main" val="31450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5AE1-BD92-42EA-A019-739BC1E2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98" y="519290"/>
            <a:ext cx="10296573" cy="727980"/>
          </a:xfrm>
        </p:spPr>
        <p:txBody>
          <a:bodyPr>
            <a:normAutofit/>
          </a:bodyPr>
          <a:lstStyle/>
          <a:p>
            <a:r>
              <a:rPr lang="lv-LV" sz="3000" b="1">
                <a:latin typeface="+mn-lt"/>
              </a:rPr>
              <a:t>NOZARES VIEDOKLIS (2/2)</a:t>
            </a:r>
            <a:endParaRPr lang="lv-LV" sz="3000" b="1">
              <a:latin typeface="+mn-lt"/>
              <a:cs typeface="+mj-cs"/>
            </a:endParaRP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8A73A298-A0F9-46F8-A0E2-6B495CBA0B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10</a:t>
            </a:fld>
            <a:endParaRPr lang="lv-LV"/>
          </a:p>
        </p:txBody>
      </p:sp>
      <p:sp>
        <p:nvSpPr>
          <p:cNvPr id="8" name="Runas burbulis: taisnstūrveida ar noapaļotiem stūriem 7">
            <a:extLst>
              <a:ext uri="{FF2B5EF4-FFF2-40B4-BE49-F238E27FC236}">
                <a16:creationId xmlns:a16="http://schemas.microsoft.com/office/drawing/2014/main" id="{33E37000-73C0-4A29-94A6-55E0ED20AB6D}"/>
              </a:ext>
            </a:extLst>
          </p:cNvPr>
          <p:cNvSpPr/>
          <p:nvPr/>
        </p:nvSpPr>
        <p:spPr>
          <a:xfrm>
            <a:off x="1071017" y="1622404"/>
            <a:ext cx="3227457" cy="1983826"/>
          </a:xfrm>
          <a:prstGeom prst="wedgeRoundRectCallou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A8A6C-D2C2-4EFB-9BFC-19809BF1072A}"/>
              </a:ext>
            </a:extLst>
          </p:cNvPr>
          <p:cNvSpPr txBox="1"/>
          <p:nvPr/>
        </p:nvSpPr>
        <p:spPr>
          <a:xfrm>
            <a:off x="1088594" y="2257208"/>
            <a:ext cx="32274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000"/>
              <a:t>Tikai</a:t>
            </a:r>
            <a:r>
              <a:rPr lang="lv-LV" sz="2000" b="0"/>
              <a:t> </a:t>
            </a:r>
            <a:r>
              <a:rPr lang="lv-LV" sz="2000"/>
              <a:t>veseli </a:t>
            </a:r>
            <a:r>
              <a:rPr lang="lv-LV" sz="2000" b="0"/>
              <a:t>cilvēki</a:t>
            </a:r>
            <a:r>
              <a:rPr lang="lv-LV" sz="2000"/>
              <a:t> </a:t>
            </a:r>
            <a:r>
              <a:rPr lang="lv-LV" sz="2000" b="0"/>
              <a:t>dodas uz pirti</a:t>
            </a:r>
            <a:endParaRPr lang="lv-LV" sz="2000" b="0" i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621B7C-F9F6-42D6-8CC9-B66F182AEABB}"/>
              </a:ext>
            </a:extLst>
          </p:cNvPr>
          <p:cNvSpPr txBox="1"/>
          <p:nvPr/>
        </p:nvSpPr>
        <p:spPr>
          <a:xfrm>
            <a:off x="5738242" y="1937262"/>
            <a:ext cx="32274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b="0"/>
              <a:t>Vienlaikus individuāli pirtī tiek apkalpots tikai </a:t>
            </a:r>
            <a:r>
              <a:rPr lang="lv-LV" sz="2000"/>
              <a:t>viens</a:t>
            </a:r>
            <a:r>
              <a:rPr lang="lv-LV" sz="2000" b="0"/>
              <a:t> </a:t>
            </a:r>
            <a:r>
              <a:rPr lang="lv-LV" sz="2000"/>
              <a:t>cilvēks</a:t>
            </a:r>
            <a:r>
              <a:rPr lang="lv-LV" sz="2000" b="0"/>
              <a:t> vai </a:t>
            </a:r>
            <a:r>
              <a:rPr lang="lv-LV" sz="2000"/>
              <a:t>viena</a:t>
            </a:r>
            <a:r>
              <a:rPr lang="lv-LV" sz="2000" b="0"/>
              <a:t> </a:t>
            </a:r>
            <a:r>
              <a:rPr lang="lv-LV" sz="2000"/>
              <a:t>mājsaimniecība</a:t>
            </a:r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E0936C03-98AE-4827-A497-A5DCFCCC824E}"/>
              </a:ext>
            </a:extLst>
          </p:cNvPr>
          <p:cNvSpPr/>
          <p:nvPr/>
        </p:nvSpPr>
        <p:spPr>
          <a:xfrm>
            <a:off x="5722718" y="1622403"/>
            <a:ext cx="3227457" cy="1983826"/>
          </a:xfrm>
          <a:prstGeom prst="wedgeRoundRectCallou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Runas burbulis: taisnstūrveida ar noapaļotiem stūriem 19">
            <a:extLst>
              <a:ext uri="{FF2B5EF4-FFF2-40B4-BE49-F238E27FC236}">
                <a16:creationId xmlns:a16="http://schemas.microsoft.com/office/drawing/2014/main" id="{73D0A11D-0FCB-4EC0-AF5D-B362E291BA55}"/>
              </a:ext>
            </a:extLst>
          </p:cNvPr>
          <p:cNvSpPr/>
          <p:nvPr/>
        </p:nvSpPr>
        <p:spPr>
          <a:xfrm>
            <a:off x="1052896" y="4345938"/>
            <a:ext cx="4685346" cy="1983826"/>
          </a:xfrm>
          <a:prstGeom prst="wedgeRoundRectCallou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Runas burbulis: taisnstūrveida ar noapaļotiem stūriem 20">
            <a:extLst>
              <a:ext uri="{FF2B5EF4-FFF2-40B4-BE49-F238E27FC236}">
                <a16:creationId xmlns:a16="http://schemas.microsoft.com/office/drawing/2014/main" id="{6D78E6EE-158B-48D8-8A7B-0E25368A0D17}"/>
              </a:ext>
            </a:extLst>
          </p:cNvPr>
          <p:cNvSpPr/>
          <p:nvPr/>
        </p:nvSpPr>
        <p:spPr>
          <a:xfrm>
            <a:off x="6988193" y="4293056"/>
            <a:ext cx="5675811" cy="1983826"/>
          </a:xfrm>
          <a:prstGeom prst="wedgeRoundRectCallou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EA5FA4-9531-4534-8FC5-C847A9921228}"/>
              </a:ext>
            </a:extLst>
          </p:cNvPr>
          <p:cNvSpPr txBox="1"/>
          <p:nvPr/>
        </p:nvSpPr>
        <p:spPr>
          <a:xfrm>
            <a:off x="6988193" y="4635419"/>
            <a:ext cx="56758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b="0"/>
              <a:t>Pirts </a:t>
            </a:r>
            <a:r>
              <a:rPr lang="lv-LV" sz="2000"/>
              <a:t>stiprina imunitāti </a:t>
            </a:r>
            <a:r>
              <a:rPr lang="lv-LV" sz="2000" b="0"/>
              <a:t>– veselam un spēcīgam organismam ir vieglāk cīnīties ar hroniskām saslimšanām un pārvarēt apkārtējās vides izaicinājumus</a:t>
            </a:r>
            <a:endParaRPr lang="lv-LV" sz="2000"/>
          </a:p>
        </p:txBody>
      </p:sp>
      <p:sp>
        <p:nvSpPr>
          <p:cNvPr id="26" name="Runas burbulis: taisnstūrveida ar noapaļotiem stūriem 25">
            <a:extLst>
              <a:ext uri="{FF2B5EF4-FFF2-40B4-BE49-F238E27FC236}">
                <a16:creationId xmlns:a16="http://schemas.microsoft.com/office/drawing/2014/main" id="{466AF77D-36B4-4912-9DC2-777E777E6A22}"/>
              </a:ext>
            </a:extLst>
          </p:cNvPr>
          <p:cNvSpPr/>
          <p:nvPr/>
        </p:nvSpPr>
        <p:spPr>
          <a:xfrm>
            <a:off x="10609221" y="1619238"/>
            <a:ext cx="5675811" cy="1983826"/>
          </a:xfrm>
          <a:prstGeom prst="wedgeRoundRectCallout">
            <a:avLst>
              <a:gd name="adj1" fmla="val 21227"/>
              <a:gd name="adj2" fmla="val 66890"/>
              <a:gd name="adj3" fmla="val 16667"/>
            </a:avLst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5BCA2C-E433-45B5-8C64-E2C9624F0103}"/>
              </a:ext>
            </a:extLst>
          </p:cNvPr>
          <p:cNvSpPr txBox="1"/>
          <p:nvPr/>
        </p:nvSpPr>
        <p:spPr>
          <a:xfrm>
            <a:off x="10790094" y="1937261"/>
            <a:ext cx="53394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000" b="0"/>
              <a:t>Pirts pakalpojumi </a:t>
            </a:r>
            <a:r>
              <a:rPr lang="lv-LV" sz="2000"/>
              <a:t>nav augsta riska pakalpojumi</a:t>
            </a:r>
            <a:r>
              <a:rPr lang="lv-LV" sz="2000" b="0"/>
              <a:t>, jo ieguvumu sabiedrības kopējam fiziskajam un </a:t>
            </a:r>
            <a:r>
              <a:rPr lang="lv-LV" sz="2000" b="0" err="1"/>
              <a:t>psihoemocionālajam</a:t>
            </a:r>
            <a:r>
              <a:rPr lang="lv-LV" sz="2000" b="0"/>
              <a:t> stāvoklim ir krietni vairāk, nekā zaudējumu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694B9F-6F3F-4C7C-B061-8C943E8388C0}"/>
              </a:ext>
            </a:extLst>
          </p:cNvPr>
          <p:cNvSpPr txBox="1"/>
          <p:nvPr/>
        </p:nvSpPr>
        <p:spPr>
          <a:xfrm>
            <a:off x="10939360" y="7368997"/>
            <a:ext cx="2916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>
                <a:solidFill>
                  <a:schemeClr val="tx1"/>
                </a:solidFill>
                <a:latin typeface="+mn-lt"/>
                <a:cs typeface="+mj-cs"/>
              </a:rPr>
              <a:t>AIJA STEPANOVA</a:t>
            </a:r>
          </a:p>
          <a:p>
            <a:r>
              <a:rPr lang="lv-LV" sz="2400">
                <a:solidFill>
                  <a:schemeClr val="tx1"/>
                </a:solidFill>
                <a:latin typeface="+mn-lt"/>
                <a:cs typeface="+mj-cs"/>
              </a:rPr>
              <a:t>IGORS STEPANOVS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9B1AD0AC-8B30-4A9E-944C-4B24C492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262" y="6714910"/>
            <a:ext cx="2023503" cy="19838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EB6C47-CF9C-4DEB-9180-1DE826027523}"/>
              </a:ext>
            </a:extLst>
          </p:cNvPr>
          <p:cNvSpPr txBox="1"/>
          <p:nvPr/>
        </p:nvSpPr>
        <p:spPr>
          <a:xfrm>
            <a:off x="1052894" y="4644300"/>
            <a:ext cx="46853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b="0"/>
              <a:t>Pirts procedūras </a:t>
            </a:r>
            <a:r>
              <a:rPr lang="lv-LV" sz="2000"/>
              <a:t>notiek</a:t>
            </a:r>
            <a:r>
              <a:rPr lang="lv-LV" sz="2000" b="0"/>
              <a:t> </a:t>
            </a:r>
            <a:r>
              <a:rPr lang="lv-LV" sz="2000"/>
              <a:t>augstās</a:t>
            </a:r>
            <a:r>
              <a:rPr lang="lv-LV" sz="2000" b="0"/>
              <a:t> </a:t>
            </a:r>
            <a:r>
              <a:rPr lang="lv-LV" sz="2000"/>
              <a:t>temperatūrās</a:t>
            </a:r>
            <a:r>
              <a:rPr lang="lv-LV" sz="2000" b="0"/>
              <a:t>, pielietojot dažādus antibakteriālus, antiseptiskus un dezinficējošus dabiskos līdzekļus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59197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AB080B3-C827-4D97-AA82-0498EC42E7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11</a:t>
            </a:fld>
            <a:endParaRPr 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AAFB85-B906-4C5B-99D2-BFC93124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912787"/>
          </a:xfrm>
        </p:spPr>
        <p:txBody>
          <a:bodyPr/>
          <a:lstStyle/>
          <a:p>
            <a:r>
              <a:rPr lang="en-US" sz="3000" b="1">
                <a:latin typeface="+mn-lt"/>
                <a:cs typeface="+mj-cs"/>
              </a:rPr>
              <a:t>RISKI (SASKA</a:t>
            </a:r>
            <a:r>
              <a:rPr lang="lv-LV" sz="3000" b="1">
                <a:latin typeface="+mn-lt"/>
                <a:cs typeface="+mj-cs"/>
              </a:rPr>
              <a:t>Ņ</a:t>
            </a:r>
            <a:r>
              <a:rPr lang="en-US" sz="3000" b="1">
                <a:latin typeface="+mn-lt"/>
                <a:cs typeface="+mj-cs"/>
              </a:rPr>
              <a:t>Ā AR VESELĪBAS INSPEKCIJAS VEIKTO ANALĪZI)</a:t>
            </a:r>
            <a:endParaRPr lang="lv-LV" sz="3000" b="1">
              <a:latin typeface="+mn-lt"/>
              <a:cs typeface="+mj-cs"/>
            </a:endParaRPr>
          </a:p>
        </p:txBody>
      </p:sp>
      <p:graphicFrame>
        <p:nvGraphicFramePr>
          <p:cNvPr id="10" name="Tabula 9">
            <a:extLst>
              <a:ext uri="{FF2B5EF4-FFF2-40B4-BE49-F238E27FC236}">
                <a16:creationId xmlns:a16="http://schemas.microsoft.com/office/drawing/2014/main" id="{1E1B50E8-72A1-4A8B-986B-ED970A330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69972"/>
              </p:ext>
            </p:extLst>
          </p:nvPr>
        </p:nvGraphicFramePr>
        <p:xfrm>
          <a:off x="1327909" y="1714535"/>
          <a:ext cx="3615152" cy="21717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73943">
                  <a:extLst>
                    <a:ext uri="{9D8B030D-6E8A-4147-A177-3AD203B41FA5}">
                      <a16:colId xmlns:a16="http://schemas.microsoft.com/office/drawing/2014/main" val="3520234759"/>
                    </a:ext>
                  </a:extLst>
                </a:gridCol>
                <a:gridCol w="1741209">
                  <a:extLst>
                    <a:ext uri="{9D8B030D-6E8A-4147-A177-3AD203B41FA5}">
                      <a16:colId xmlns:a16="http://schemas.microsoft.com/office/drawing/2014/main" val="2890823696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effectLst/>
                        </a:rPr>
                        <a:t>Riska</a:t>
                      </a:r>
                      <a:br>
                        <a:rPr lang="lv-LV" sz="2800" u="none" strike="noStrike">
                          <a:effectLst/>
                        </a:rPr>
                      </a:br>
                      <a:r>
                        <a:rPr lang="lv-LV" sz="2800" u="none" strike="noStrike">
                          <a:effectLst/>
                        </a:rPr>
                        <a:t>vērtība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effectLst/>
                        </a:rPr>
                        <a:t>Vērtējums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02538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effectLst/>
                        </a:rPr>
                        <a:t>0-1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Zems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7864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effectLst/>
                        </a:rPr>
                        <a:t>&gt; 1-2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Vidējs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5178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effectLst/>
                        </a:rPr>
                        <a:t>&gt;2-3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Augsts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22803"/>
                  </a:ext>
                </a:extLst>
              </a:tr>
            </a:tbl>
          </a:graphicData>
        </a:graphic>
      </p:graphicFrame>
      <p:graphicFrame>
        <p:nvGraphicFramePr>
          <p:cNvPr id="11" name="Tabula 10">
            <a:extLst>
              <a:ext uri="{FF2B5EF4-FFF2-40B4-BE49-F238E27FC236}">
                <a16:creationId xmlns:a16="http://schemas.microsoft.com/office/drawing/2014/main" id="{80955C9B-BFE2-450F-B230-6E19F73E1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13614"/>
              </p:ext>
            </p:extLst>
          </p:nvPr>
        </p:nvGraphicFramePr>
        <p:xfrm>
          <a:off x="5334000" y="1708629"/>
          <a:ext cx="11018519" cy="260794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900619">
                  <a:extLst>
                    <a:ext uri="{9D8B030D-6E8A-4147-A177-3AD203B41FA5}">
                      <a16:colId xmlns:a16="http://schemas.microsoft.com/office/drawing/2014/main" val="4113550319"/>
                    </a:ext>
                  </a:extLst>
                </a:gridCol>
                <a:gridCol w="10117900">
                  <a:extLst>
                    <a:ext uri="{9D8B030D-6E8A-4147-A177-3AD203B41FA5}">
                      <a16:colId xmlns:a16="http://schemas.microsoft.com/office/drawing/2014/main" val="404956693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rtl="0" fontAlgn="t"/>
                      <a:r>
                        <a:rPr lang="lv-LV" sz="28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lv-LV" sz="2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lv-LV" sz="2800" b="1" u="none" strike="noStrike">
                          <a:solidFill>
                            <a:schemeClr val="bg1"/>
                          </a:solidFill>
                          <a:effectLst/>
                        </a:rPr>
                        <a:t>Pastiprinošie riska faktori</a:t>
                      </a:r>
                      <a:endParaRPr lang="lv-LV" sz="2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68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8249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Distance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 pakalpojuma sniegšanas laikā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89725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2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Izmantojamo </a:t>
                      </a:r>
                      <a:r>
                        <a:rPr lang="lv-LV" sz="28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kontaktpriekšmetu</a:t>
                      </a:r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 daudzums 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(darba piederumi, aprīkojums, virsmas)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74408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3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Darba vide 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(platība, personu skaits telpā)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53985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4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Gaisa apmaiņa 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telpā (dabīgā, mehāniskā ventilācija)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235273"/>
                  </a:ext>
                </a:extLst>
              </a:tr>
            </a:tbl>
          </a:graphicData>
        </a:graphic>
      </p:graphicFrame>
      <p:graphicFrame>
        <p:nvGraphicFramePr>
          <p:cNvPr id="12" name="Tabula 11">
            <a:extLst>
              <a:ext uri="{FF2B5EF4-FFF2-40B4-BE49-F238E27FC236}">
                <a16:creationId xmlns:a16="http://schemas.microsoft.com/office/drawing/2014/main" id="{2B23705F-4FC1-4F3B-B048-2F53B085A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89134"/>
              </p:ext>
            </p:extLst>
          </p:nvPr>
        </p:nvGraphicFramePr>
        <p:xfrm>
          <a:off x="5334000" y="4657457"/>
          <a:ext cx="11018519" cy="436245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900619">
                  <a:extLst>
                    <a:ext uri="{9D8B030D-6E8A-4147-A177-3AD203B41FA5}">
                      <a16:colId xmlns:a16="http://schemas.microsoft.com/office/drawing/2014/main" val="3704181870"/>
                    </a:ext>
                  </a:extLst>
                </a:gridCol>
                <a:gridCol w="10117900">
                  <a:extLst>
                    <a:ext uri="{9D8B030D-6E8A-4147-A177-3AD203B41FA5}">
                      <a16:colId xmlns:a16="http://schemas.microsoft.com/office/drawing/2014/main" val="359640477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rtl="0" fontAlgn="t"/>
                      <a:r>
                        <a:rPr lang="lv-LV" sz="28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lv-LV" sz="2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lv-LV" sz="2800" b="1" u="none" strike="noStrike">
                          <a:solidFill>
                            <a:schemeClr val="bg1"/>
                          </a:solidFill>
                          <a:effectLst/>
                        </a:rPr>
                        <a:t>Mazinošie riska faktori</a:t>
                      </a:r>
                      <a:endParaRPr lang="lv-LV" sz="2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68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39571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1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Kontakts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, ieturot 2 m distanci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082719"/>
                  </a:ext>
                </a:extLst>
              </a:tr>
              <a:tr h="209379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2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Covid-19 slimības </a:t>
                      </a:r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ierosinātāja iznīcināšana 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ārējā vidē (dezinfekcija)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0874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3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Nodrošināta </a:t>
                      </a:r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atsevišķa telpa 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pakalpojuma sniegšanai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71985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4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Aizsargbarjera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, kas aizsargā no tieša kontakta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1194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5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Telpu </a:t>
                      </a:r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ventilācija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019873"/>
                  </a:ext>
                </a:extLst>
              </a:tr>
              <a:tr h="114129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6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Vienai personai nodrošināti vismaz 15 m</a:t>
                      </a:r>
                      <a:r>
                        <a:rPr lang="lv-LV" sz="2800" u="none" strike="noStrike" baseline="30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 no </a:t>
                      </a:r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telpas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 kopējās platības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77345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7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Sejas </a:t>
                      </a:r>
                      <a:r>
                        <a:rPr lang="lv-LV" sz="28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aizsargmasku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lietošana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28485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8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Individuālie </a:t>
                      </a:r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higiēnas piederumi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 (dvielis)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28956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9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Iegūtā </a:t>
                      </a:r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izglītība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lv-LV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zināšanu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 līmenis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761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4164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AB080B3-C827-4D97-AA82-0498EC42E7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12</a:t>
            </a:fld>
            <a:endParaRPr 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4B9D7B-4786-4FDC-B070-8A599BF1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1"/>
            <a:ext cx="14955977" cy="653017"/>
          </a:xfrm>
        </p:spPr>
        <p:txBody>
          <a:bodyPr/>
          <a:lstStyle/>
          <a:p>
            <a:r>
              <a:rPr lang="en-US" sz="3000" b="1">
                <a:latin typeface="+mn-lt"/>
                <a:cs typeface="+mj-cs"/>
              </a:rPr>
              <a:t>RISKU ANALĪZE (SASKA</a:t>
            </a:r>
            <a:r>
              <a:rPr lang="lv-LV" sz="3000" b="1">
                <a:latin typeface="+mn-lt"/>
                <a:cs typeface="+mj-cs"/>
              </a:rPr>
              <a:t>Ņ</a:t>
            </a:r>
            <a:r>
              <a:rPr lang="en-US" sz="3000" b="1">
                <a:latin typeface="+mn-lt"/>
                <a:cs typeface="+mj-cs"/>
              </a:rPr>
              <a:t>Ā AR VESELĪBAS INSPEKCIJAS VEIKTO ANALĪZI)</a:t>
            </a:r>
            <a:endParaRPr lang="lv-LV" sz="3000" b="1">
              <a:latin typeface="+mn-lt"/>
              <a:cs typeface="+mj-cs"/>
            </a:endParaRPr>
          </a:p>
        </p:txBody>
      </p:sp>
      <p:graphicFrame>
        <p:nvGraphicFramePr>
          <p:cNvPr id="13" name="Tabula 12">
            <a:extLst>
              <a:ext uri="{FF2B5EF4-FFF2-40B4-BE49-F238E27FC236}">
                <a16:creationId xmlns:a16="http://schemas.microsoft.com/office/drawing/2014/main" id="{4DC83B5E-F379-4A90-B3D7-A231ED284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30944"/>
              </p:ext>
            </p:extLst>
          </p:nvPr>
        </p:nvGraphicFramePr>
        <p:xfrm>
          <a:off x="1192141" y="1409666"/>
          <a:ext cx="15359823" cy="714416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969777">
                  <a:extLst>
                    <a:ext uri="{9D8B030D-6E8A-4147-A177-3AD203B41FA5}">
                      <a16:colId xmlns:a16="http://schemas.microsoft.com/office/drawing/2014/main" val="2372936255"/>
                    </a:ext>
                  </a:extLst>
                </a:gridCol>
                <a:gridCol w="8938881">
                  <a:extLst>
                    <a:ext uri="{9D8B030D-6E8A-4147-A177-3AD203B41FA5}">
                      <a16:colId xmlns:a16="http://schemas.microsoft.com/office/drawing/2014/main" val="3420271184"/>
                    </a:ext>
                  </a:extLst>
                </a:gridCol>
                <a:gridCol w="1660421">
                  <a:extLst>
                    <a:ext uri="{9D8B030D-6E8A-4147-A177-3AD203B41FA5}">
                      <a16:colId xmlns:a16="http://schemas.microsoft.com/office/drawing/2014/main" val="1171003523"/>
                    </a:ext>
                  </a:extLst>
                </a:gridCol>
                <a:gridCol w="2033028">
                  <a:extLst>
                    <a:ext uri="{9D8B030D-6E8A-4147-A177-3AD203B41FA5}">
                      <a16:colId xmlns:a16="http://schemas.microsoft.com/office/drawing/2014/main" val="636208511"/>
                    </a:ext>
                  </a:extLst>
                </a:gridCol>
                <a:gridCol w="1757716">
                  <a:extLst>
                    <a:ext uri="{9D8B030D-6E8A-4147-A177-3AD203B41FA5}">
                      <a16:colId xmlns:a16="http://schemas.microsoft.com/office/drawing/2014/main" val="1907146022"/>
                    </a:ext>
                  </a:extLst>
                </a:gridCol>
              </a:tblGrid>
              <a:tr h="711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4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N.p.k</a:t>
                      </a:r>
                      <a: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lv-LV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Pakalpojuma veids</a:t>
                      </a:r>
                      <a:endParaRPr lang="lv-LV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Piemītošā</a:t>
                      </a:r>
                      <a:b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riska</a:t>
                      </a:r>
                      <a:b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vērtība</a:t>
                      </a:r>
                      <a:endParaRPr lang="lv-LV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Visefektīvāk kontrolējamie pakalpojumi</a:t>
                      </a:r>
                      <a:endParaRPr lang="lv-LV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Atlikušā</a:t>
                      </a:r>
                      <a:b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riska</a:t>
                      </a:r>
                      <a:b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lv-LV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vērtība </a:t>
                      </a:r>
                      <a:endParaRPr lang="lv-LV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068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36724"/>
                  </a:ext>
                </a:extLst>
              </a:tr>
              <a:tr h="240803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Pedikīrs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96846"/>
                  </a:ext>
                </a:extLst>
              </a:tr>
              <a:tr h="240803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2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Manikīrs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2,75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1,75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970931"/>
                  </a:ext>
                </a:extLst>
              </a:tr>
              <a:tr h="163183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3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Pirts, sāls istabas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41138"/>
                  </a:ext>
                </a:extLst>
              </a:tr>
              <a:tr h="234956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4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Publiskas lietošanas peldbaseins </a:t>
                      </a:r>
                      <a:r>
                        <a:rPr lang="lv-LV" sz="2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(labsajūtai)</a:t>
                      </a:r>
                      <a:endParaRPr lang="lv-LV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2,25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1,25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04630"/>
                  </a:ext>
                </a:extLst>
              </a:tr>
              <a:tr h="240803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Solārijs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1,75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0,75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315636"/>
                  </a:ext>
                </a:extLst>
              </a:tr>
              <a:tr h="240803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6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Skropstu pieaudzēšana, skropstu un uzacu apstrāde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2,75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1,25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65669"/>
                  </a:ext>
                </a:extLst>
              </a:tr>
              <a:tr h="63411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7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Masāžas pakalpojumi (izņemot sejas masāža)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2,25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0,75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261763"/>
                  </a:ext>
                </a:extLst>
              </a:tr>
              <a:tr h="12346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8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 err="1">
                          <a:solidFill>
                            <a:srgbClr val="000000"/>
                          </a:solidFill>
                          <a:effectLst/>
                        </a:rPr>
                        <a:t>Pīrsinga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 un tetovēšanas pakalpojumus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242116"/>
                  </a:ext>
                </a:extLst>
              </a:tr>
              <a:tr h="257054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9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Ķermeņa kopšanas pakalpojumi (estētiskās ķermeņa procedūras, </a:t>
                      </a:r>
                      <a:r>
                        <a:rPr lang="lv-LV" sz="2800" u="none" strike="noStrike" err="1">
                          <a:solidFill>
                            <a:srgbClr val="000000"/>
                          </a:solidFill>
                          <a:effectLst/>
                        </a:rPr>
                        <a:t>vaksācijas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, aparātu tehnoloģijas, t.sk. SPA rituāli)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470088"/>
                  </a:ext>
                </a:extLst>
              </a:tr>
              <a:tr h="5130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10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Friziera pakalpojumi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2,25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0,75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7423"/>
                  </a:ext>
                </a:extLst>
              </a:tr>
              <a:tr h="41011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11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Skaistumkopšanas pakalpojumi kosmetoloģijā (estētiskās sejas procedūras, t.sk. sejas masāža, </a:t>
                      </a:r>
                      <a:r>
                        <a:rPr lang="lv-LV" sz="2800" u="none" strike="noStrike" err="1">
                          <a:solidFill>
                            <a:srgbClr val="000000"/>
                          </a:solidFill>
                          <a:effectLst/>
                        </a:rPr>
                        <a:t>make-up</a:t>
                      </a:r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 pakalpojumi)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2,75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1,75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43113"/>
                  </a:ext>
                </a:extLst>
              </a:tr>
              <a:tr h="240803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12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Mikropigmentācija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2,75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1,75</a:t>
                      </a:r>
                      <a:endParaRPr lang="lv-LV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8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4405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AB080B3-C827-4D97-AA82-0498EC42E7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13</a:t>
            </a:fld>
            <a:endParaRPr 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4B9D7B-4786-4FDC-B070-8A599BF1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1"/>
            <a:ext cx="10822057" cy="653017"/>
          </a:xfrm>
        </p:spPr>
        <p:txBody>
          <a:bodyPr>
            <a:normAutofit fontScale="90000"/>
          </a:bodyPr>
          <a:lstStyle/>
          <a:p>
            <a:r>
              <a:rPr lang="lv-LV" sz="3000" b="1">
                <a:latin typeface="+mn-lt"/>
              </a:rPr>
              <a:t>EM PRIEKŠLIKUMS SKAISTUMKOPŠANAS PAKALPOJUMU PIEEJAMĪBAI:</a:t>
            </a:r>
            <a:br>
              <a:rPr lang="lv-LV" sz="3000" b="1">
                <a:latin typeface="+mn-lt"/>
              </a:rPr>
            </a:br>
            <a:r>
              <a:rPr lang="lv-LV" sz="3000" b="1">
                <a:latin typeface="+mn-lt"/>
              </a:rPr>
              <a:t>BALSTĪTS UZ RISKA LĪMEŅIEM</a:t>
            </a:r>
            <a:endParaRPr lang="lv-LV" sz="3000" b="1">
              <a:latin typeface="+mn-lt"/>
              <a:cs typeface="+mj-cs"/>
            </a:endParaRPr>
          </a:p>
        </p:txBody>
      </p:sp>
      <p:graphicFrame>
        <p:nvGraphicFramePr>
          <p:cNvPr id="13" name="Tabula 12">
            <a:extLst>
              <a:ext uri="{FF2B5EF4-FFF2-40B4-BE49-F238E27FC236}">
                <a16:creationId xmlns:a16="http://schemas.microsoft.com/office/drawing/2014/main" id="{4DC83B5E-F379-4A90-B3D7-A231ED284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84257"/>
              </p:ext>
            </p:extLst>
          </p:nvPr>
        </p:nvGraphicFramePr>
        <p:xfrm>
          <a:off x="1255057" y="1413721"/>
          <a:ext cx="14713903" cy="579744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714916">
                  <a:extLst>
                    <a:ext uri="{9D8B030D-6E8A-4147-A177-3AD203B41FA5}">
                      <a16:colId xmlns:a16="http://schemas.microsoft.com/office/drawing/2014/main" val="2372936255"/>
                    </a:ext>
                  </a:extLst>
                </a:gridCol>
                <a:gridCol w="8965287">
                  <a:extLst>
                    <a:ext uri="{9D8B030D-6E8A-4147-A177-3AD203B41FA5}">
                      <a16:colId xmlns:a16="http://schemas.microsoft.com/office/drawing/2014/main" val="3420271184"/>
                    </a:ext>
                  </a:extLst>
                </a:gridCol>
                <a:gridCol w="1438710">
                  <a:extLst>
                    <a:ext uri="{9D8B030D-6E8A-4147-A177-3AD203B41FA5}">
                      <a16:colId xmlns:a16="http://schemas.microsoft.com/office/drawing/2014/main" val="2756165167"/>
                    </a:ext>
                  </a:extLst>
                </a:gridCol>
                <a:gridCol w="3594990">
                  <a:extLst>
                    <a:ext uri="{9D8B030D-6E8A-4147-A177-3AD203B41FA5}">
                      <a16:colId xmlns:a16="http://schemas.microsoft.com/office/drawing/2014/main" val="764902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400" u="none" strike="noStrike">
                          <a:solidFill>
                            <a:srgbClr val="000000"/>
                          </a:solidFill>
                          <a:effectLst/>
                        </a:rPr>
                        <a:t>Pedikīrs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i="0" u="none" strike="noStrike" dirty="0">
                          <a:solidFill>
                            <a:srgbClr val="06829A"/>
                          </a:solidFill>
                          <a:effectLst/>
                          <a:latin typeface="Calibri" panose="020F0502020204030204" pitchFamily="34" charset="0"/>
                        </a:rPr>
                        <a:t>Ar 2021.gada </a:t>
                      </a:r>
                      <a:r>
                        <a:rPr lang="lv-LV" sz="2400" b="1" i="0" u="none" strike="noStrike" dirty="0">
                          <a:solidFill>
                            <a:srgbClr val="06829A"/>
                          </a:solidFill>
                          <a:effectLst/>
                          <a:latin typeface="Calibri" panose="020F0502020204030204" pitchFamily="34" charset="0"/>
                        </a:rPr>
                        <a:t>22.februāri </a:t>
                      </a:r>
                    </a:p>
                    <a:p>
                      <a:pPr marL="0" marR="0" lvl="0" indent="0" algn="ctr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i="0" u="none" strike="noStrike" dirty="0">
                          <a:solidFill>
                            <a:srgbClr val="06829A"/>
                          </a:solidFill>
                          <a:effectLst/>
                          <a:latin typeface="Calibri" panose="020F0502020204030204" pitchFamily="34" charset="0"/>
                        </a:rPr>
                        <a:t>(ar zemu un vidēji zemu risku)</a:t>
                      </a:r>
                    </a:p>
                  </a:txBody>
                  <a:tcPr marL="5600" marR="5600" marT="56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696846"/>
                  </a:ext>
                </a:extLst>
              </a:tr>
              <a:tr h="4181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2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400" u="none" strike="noStrike">
                          <a:solidFill>
                            <a:srgbClr val="000000"/>
                          </a:solidFill>
                          <a:effectLst/>
                        </a:rPr>
                        <a:t>Manikīrs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400" b="0" i="0" u="none" strike="noStrike">
                        <a:solidFill>
                          <a:srgbClr val="068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970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3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Pirts, sāls istabas (1:1)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400" b="0" i="0" u="none" strike="noStrike">
                        <a:solidFill>
                          <a:srgbClr val="068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241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4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Peldbaseins </a:t>
                      </a:r>
                      <a:r>
                        <a:rPr lang="lv-LV" sz="2400" u="none" strike="noStrike">
                          <a:solidFill>
                            <a:srgbClr val="000000"/>
                          </a:solidFill>
                          <a:effectLst/>
                        </a:rPr>
                        <a:t>(1:1)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lv-LV" sz="2400" b="0" i="0" u="none" strike="noStrike">
                        <a:solidFill>
                          <a:srgbClr val="068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004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400" u="none" strike="noStrike">
                          <a:solidFill>
                            <a:srgbClr val="000000"/>
                          </a:solidFill>
                          <a:effectLst/>
                        </a:rPr>
                        <a:t>Solārijs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lv-LV" sz="2400" b="0" i="0" u="none" strike="noStrike">
                        <a:solidFill>
                          <a:srgbClr val="068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315636"/>
                  </a:ext>
                </a:extLst>
              </a:tr>
              <a:tr h="240803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6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Friziera pakalpojumi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400" b="0" u="none" strike="noStrike">
                        <a:solidFill>
                          <a:srgbClr val="06829A"/>
                        </a:solidFill>
                        <a:effectLst/>
                      </a:endParaRPr>
                    </a:p>
                  </a:txBody>
                  <a:tcPr marL="5600" marR="5600" marT="56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165669"/>
                  </a:ext>
                </a:extLst>
              </a:tr>
              <a:tr h="63411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7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Masāžas pakalpojumi (izņemot sejas masāža)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u="none" strike="noStrike">
                          <a:solidFill>
                            <a:srgbClr val="06829A"/>
                          </a:solidFill>
                          <a:effectLst/>
                        </a:rPr>
                        <a:t>Tirgū pieejami pakalpojumi, ko sniedz ārstniecības iestādes</a:t>
                      </a: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261763"/>
                  </a:ext>
                </a:extLst>
              </a:tr>
              <a:tr h="12346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8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Ķermeņa kopšanas pakalpojumi (estētiskās ķermeņa procedūras, </a:t>
                      </a:r>
                      <a:r>
                        <a:rPr lang="lv-LV" sz="240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vaksācijas</a:t>
                      </a:r>
                      <a:r>
                        <a:rPr lang="lv-LV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aparātu tehnoloģijas, t.sk. SPA rituāli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242116"/>
                  </a:ext>
                </a:extLst>
              </a:tr>
              <a:tr h="257054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9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40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Pīrsinga</a:t>
                      </a:r>
                      <a:r>
                        <a:rPr lang="lv-LV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un tetovēšanas pakalpojumi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470088"/>
                  </a:ext>
                </a:extLst>
              </a:tr>
              <a:tr h="51300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10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Skropstu pieaudzēšana, skropstu un uzacu </a:t>
                      </a:r>
                      <a:r>
                        <a:rPr lang="lv-LV" sz="240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apstrād</a:t>
                      </a:r>
                      <a:r>
                        <a:rPr lang="en-US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lv-LV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lv-LV" sz="2400" b="0" i="0" u="none" strike="noStrike">
                        <a:solidFill>
                          <a:srgbClr val="068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17423"/>
                  </a:ext>
                </a:extLst>
              </a:tr>
              <a:tr h="41011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11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400" u="none" strike="noStrike">
                          <a:solidFill>
                            <a:srgbClr val="000000"/>
                          </a:solidFill>
                          <a:effectLst/>
                        </a:rPr>
                        <a:t>Skaistumkopšanas pakalpojumi kosmetoloģijā (estētiskās sejas procedūras, t.sk. sejas masāža, </a:t>
                      </a:r>
                      <a:r>
                        <a:rPr lang="lv-LV" sz="2400" u="none" strike="noStrike" err="1">
                          <a:solidFill>
                            <a:srgbClr val="000000"/>
                          </a:solidFill>
                          <a:effectLst/>
                        </a:rPr>
                        <a:t>make-up</a:t>
                      </a:r>
                      <a:r>
                        <a:rPr lang="lv-LV" sz="2400" u="none" strike="noStrike">
                          <a:solidFill>
                            <a:srgbClr val="000000"/>
                          </a:solidFill>
                          <a:effectLst/>
                        </a:rPr>
                        <a:t> pakalpojumi)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1,75</a:t>
                      </a:r>
                      <a:endParaRPr lang="lv-LV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3004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i="0" u="none" strike="noStrike">
                          <a:solidFill>
                            <a:srgbClr val="06829A"/>
                          </a:solidFill>
                          <a:effectLst/>
                          <a:latin typeface="Calibri" panose="020F0502020204030204" pitchFamily="34" charset="0"/>
                        </a:rPr>
                        <a:t>Ar 2021.gada </a:t>
                      </a:r>
                      <a:r>
                        <a:rPr lang="lv-LV" sz="2400" b="1" i="0" u="none" strike="noStrike">
                          <a:solidFill>
                            <a:srgbClr val="06829A"/>
                          </a:solidFill>
                          <a:effectLst/>
                          <a:latin typeface="Calibri" panose="020F0502020204030204" pitchFamily="34" charset="0"/>
                        </a:rPr>
                        <a:t>8.martu</a:t>
                      </a:r>
                      <a:r>
                        <a:rPr lang="lv-LV" sz="2400" b="0" i="0" u="none" strike="noStrike">
                          <a:solidFill>
                            <a:srgbClr val="06829A"/>
                          </a:solidFill>
                          <a:effectLst/>
                          <a:latin typeface="Calibri" panose="020F0502020204030204" pitchFamily="34" charset="0"/>
                        </a:rPr>
                        <a:t> (ar vidēji augstu risku)</a:t>
                      </a:r>
                    </a:p>
                  </a:txBody>
                  <a:tcPr marL="5600" marR="5600" marT="56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943113"/>
                  </a:ext>
                </a:extLst>
              </a:tr>
              <a:tr h="240803"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2800" u="none" strike="noStrike">
                          <a:effectLst/>
                        </a:rPr>
                        <a:t>12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v-LV" sz="2400" u="none" strike="noStrike">
                          <a:solidFill>
                            <a:srgbClr val="000000"/>
                          </a:solidFill>
                          <a:effectLst/>
                        </a:rPr>
                        <a:t>Mikropigmentācija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2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1,75</a:t>
                      </a:r>
                      <a:endParaRPr lang="lv-LV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lv-LV" sz="2400" b="0" i="0" u="none" strike="noStrike">
                        <a:solidFill>
                          <a:srgbClr val="068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0" marR="5600" marT="56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8671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6197FB-A6EC-4EE8-AC2A-20FA64BA10E5}"/>
              </a:ext>
            </a:extLst>
          </p:cNvPr>
          <p:cNvSpPr txBox="1"/>
          <p:nvPr/>
        </p:nvSpPr>
        <p:spPr>
          <a:xfrm>
            <a:off x="10797133" y="757337"/>
            <a:ext cx="16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err="1">
                <a:latin typeface="+mn-lt"/>
              </a:rPr>
              <a:t>Atlikušā</a:t>
            </a:r>
            <a:r>
              <a:rPr lang="en-US" sz="1400" b="0" i="1" dirty="0">
                <a:latin typeface="+mn-lt"/>
              </a:rPr>
              <a:t> </a:t>
            </a:r>
            <a:r>
              <a:rPr lang="en-US" sz="1400" b="0" i="1" dirty="0" err="1">
                <a:latin typeface="+mn-lt"/>
              </a:rPr>
              <a:t>ri</a:t>
            </a:r>
            <a:r>
              <a:rPr lang="lv-LV" sz="1400" b="0" i="1" dirty="0" err="1">
                <a:latin typeface="+mn-lt"/>
              </a:rPr>
              <a:t>ska</a:t>
            </a:r>
            <a:r>
              <a:rPr lang="lv-LV" sz="1400" b="0" i="1" dirty="0">
                <a:latin typeface="+mn-lt"/>
              </a:rPr>
              <a:t> līmenis (VI aprēķins)</a:t>
            </a:r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03B21060-750B-4113-B136-619CD6F96C49}"/>
              </a:ext>
            </a:extLst>
          </p:cNvPr>
          <p:cNvSpPr/>
          <p:nvPr/>
        </p:nvSpPr>
        <p:spPr>
          <a:xfrm>
            <a:off x="4044364" y="7605935"/>
            <a:ext cx="25136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 b="0"/>
              <a:t>Novērsīs </a:t>
            </a:r>
            <a:r>
              <a:rPr lang="lv-LV" sz="2200"/>
              <a:t>negodīgu</a:t>
            </a:r>
            <a:r>
              <a:rPr lang="lv-LV" sz="2200" b="0"/>
              <a:t> </a:t>
            </a:r>
            <a:r>
              <a:rPr lang="lv-LV" sz="2200"/>
              <a:t>konkurenci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8C331B9D-47CD-4AD8-AB42-B6A20227EA37}"/>
              </a:ext>
            </a:extLst>
          </p:cNvPr>
          <p:cNvSpPr/>
          <p:nvPr/>
        </p:nvSpPr>
        <p:spPr>
          <a:xfrm>
            <a:off x="6991865" y="7605935"/>
            <a:ext cx="3066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 b="0"/>
              <a:t>Palielinās </a:t>
            </a:r>
            <a:r>
              <a:rPr lang="lv-LV" sz="2200"/>
              <a:t>higiēnisku</a:t>
            </a:r>
            <a:r>
              <a:rPr lang="lv-LV" sz="2200" b="0"/>
              <a:t> un </a:t>
            </a:r>
            <a:r>
              <a:rPr lang="lv-LV" sz="2200"/>
              <a:t>drošu</a:t>
            </a:r>
            <a:r>
              <a:rPr lang="lv-LV" sz="2200" b="0"/>
              <a:t> pakalpojumu sniegšanu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05297DF4-7A26-4CFE-8720-4F6BFEA50F3D}"/>
              </a:ext>
            </a:extLst>
          </p:cNvPr>
          <p:cNvSpPr/>
          <p:nvPr/>
        </p:nvSpPr>
        <p:spPr>
          <a:xfrm>
            <a:off x="10556157" y="7792060"/>
            <a:ext cx="2147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/>
              <a:t>Ir</a:t>
            </a:r>
            <a:r>
              <a:rPr lang="lv-LV" sz="2200" b="0"/>
              <a:t> </a:t>
            </a:r>
            <a:r>
              <a:rPr lang="lv-LV" sz="2200"/>
              <a:t>izsekojami</a:t>
            </a:r>
            <a:r>
              <a:rPr lang="lv-LV" sz="2200" b="0"/>
              <a:t> klienti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BED22CB7-96A9-4B9D-9D14-864ADD305C11}"/>
              </a:ext>
            </a:extLst>
          </p:cNvPr>
          <p:cNvSpPr/>
          <p:nvPr/>
        </p:nvSpPr>
        <p:spPr>
          <a:xfrm>
            <a:off x="13114485" y="7591641"/>
            <a:ext cx="28464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 b="0"/>
              <a:t>Samazinās nepieciešamība pēc </a:t>
            </a:r>
            <a:r>
              <a:rPr lang="lv-LV" sz="2200"/>
              <a:t>valsts atbalsta</a:t>
            </a:r>
          </a:p>
        </p:txBody>
      </p:sp>
      <p:sp>
        <p:nvSpPr>
          <p:cNvPr id="12" name="Taisnstūris: ar noapaļotiem stūriem 11">
            <a:extLst>
              <a:ext uri="{FF2B5EF4-FFF2-40B4-BE49-F238E27FC236}">
                <a16:creationId xmlns:a16="http://schemas.microsoft.com/office/drawing/2014/main" id="{C544952D-DAD9-4736-B579-57EB4CB7A6B9}"/>
              </a:ext>
            </a:extLst>
          </p:cNvPr>
          <p:cNvSpPr/>
          <p:nvPr/>
        </p:nvSpPr>
        <p:spPr>
          <a:xfrm>
            <a:off x="4071830" y="7455470"/>
            <a:ext cx="2458751" cy="1399579"/>
          </a:xfrm>
          <a:prstGeom prst="roundRec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aisnstūris: ar noapaļotiem stūriem 14">
            <a:extLst>
              <a:ext uri="{FF2B5EF4-FFF2-40B4-BE49-F238E27FC236}">
                <a16:creationId xmlns:a16="http://schemas.microsoft.com/office/drawing/2014/main" id="{9AAC49E0-E5CD-4127-B59A-460BFB60BFE0}"/>
              </a:ext>
            </a:extLst>
          </p:cNvPr>
          <p:cNvSpPr/>
          <p:nvPr/>
        </p:nvSpPr>
        <p:spPr>
          <a:xfrm>
            <a:off x="7019335" y="7455469"/>
            <a:ext cx="3066975" cy="1399580"/>
          </a:xfrm>
          <a:prstGeom prst="roundRec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aisnstūris: ar noapaļotiem stūriem 15">
            <a:extLst>
              <a:ext uri="{FF2B5EF4-FFF2-40B4-BE49-F238E27FC236}">
                <a16:creationId xmlns:a16="http://schemas.microsoft.com/office/drawing/2014/main" id="{06CDC399-340A-483C-9E0E-5F41D0E29CB4}"/>
              </a:ext>
            </a:extLst>
          </p:cNvPr>
          <p:cNvSpPr/>
          <p:nvPr/>
        </p:nvSpPr>
        <p:spPr>
          <a:xfrm>
            <a:off x="13114485" y="7441175"/>
            <a:ext cx="2846457" cy="1399580"/>
          </a:xfrm>
          <a:prstGeom prst="roundRec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aisnstūris: ar noapaļotiem stūriem 16">
            <a:extLst>
              <a:ext uri="{FF2B5EF4-FFF2-40B4-BE49-F238E27FC236}">
                <a16:creationId xmlns:a16="http://schemas.microsoft.com/office/drawing/2014/main" id="{619DE266-0225-4F90-97BF-9E69ECA95281}"/>
              </a:ext>
            </a:extLst>
          </p:cNvPr>
          <p:cNvSpPr/>
          <p:nvPr/>
        </p:nvSpPr>
        <p:spPr>
          <a:xfrm>
            <a:off x="10556156" y="7482103"/>
            <a:ext cx="2147781" cy="1399580"/>
          </a:xfrm>
          <a:prstGeom prst="roundRec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52A157A9-7127-4E63-88F4-EF76B19CC234}"/>
              </a:ext>
            </a:extLst>
          </p:cNvPr>
          <p:cNvSpPr/>
          <p:nvPr/>
        </p:nvSpPr>
        <p:spPr>
          <a:xfrm>
            <a:off x="959998" y="7431984"/>
            <a:ext cx="28464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/>
              <a:t>Skaidrs</a:t>
            </a:r>
            <a:r>
              <a:rPr lang="lv-LV" sz="2200" b="0"/>
              <a:t> </a:t>
            </a:r>
            <a:r>
              <a:rPr lang="lv-LV" sz="2200"/>
              <a:t>termiņš</a:t>
            </a:r>
            <a:r>
              <a:rPr lang="lv-LV" sz="2200" b="0"/>
              <a:t> pakalpojumu sniegšanas atsākšanai</a:t>
            </a:r>
            <a:endParaRPr lang="lv-LV" sz="2200"/>
          </a:p>
        </p:txBody>
      </p:sp>
      <p:sp>
        <p:nvSpPr>
          <p:cNvPr id="21" name="Taisnstūris: ar noapaļotiem stūriem 20">
            <a:extLst>
              <a:ext uri="{FF2B5EF4-FFF2-40B4-BE49-F238E27FC236}">
                <a16:creationId xmlns:a16="http://schemas.microsoft.com/office/drawing/2014/main" id="{7A468111-6CE1-4099-A761-390943244EDE}"/>
              </a:ext>
            </a:extLst>
          </p:cNvPr>
          <p:cNvSpPr/>
          <p:nvPr/>
        </p:nvSpPr>
        <p:spPr>
          <a:xfrm>
            <a:off x="1106618" y="7414542"/>
            <a:ext cx="2458751" cy="1399579"/>
          </a:xfrm>
          <a:prstGeom prst="roundRec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9117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E3DFE67-ED74-4633-9ACA-5D15D17B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429" y="408864"/>
            <a:ext cx="14755228" cy="689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lv-LV" sz="3000" b="1">
                <a:latin typeface="+mn-lt"/>
                <a:cs typeface="+mj-cs"/>
              </a:rPr>
              <a:t>PAMATPRINCIPI DROŠAI PAKALPOJUMU SNIEGŠANAI (1/4)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A2E801-44C6-49E9-88C4-7BD45A73A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2630" y="1407779"/>
            <a:ext cx="13745027" cy="70970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 defTabSz="914400">
              <a:buNone/>
            </a:pPr>
            <a:r>
              <a:rPr lang="lv-LV" sz="2200" b="1">
                <a:solidFill>
                  <a:srgbClr val="06829A"/>
                </a:solidFill>
                <a:latin typeface="+mn-lt"/>
                <a:ea typeface="+mn-ea"/>
                <a:cs typeface="+mn-cs"/>
              </a:rPr>
              <a:t>Reģistrācija Veselības inspekcijā</a:t>
            </a:r>
          </a:p>
          <a:p>
            <a:pPr marL="571500" indent="-342900" defTabSz="914400"/>
            <a:r>
              <a:rPr lang="lv-LV" sz="2200">
                <a:latin typeface="+mn-lt"/>
                <a:ea typeface="+mn-ea"/>
                <a:cs typeface="+mn-cs"/>
              </a:rPr>
              <a:t>Izpildīts </a:t>
            </a:r>
            <a:r>
              <a:rPr lang="lv-LV" sz="2200" b="1">
                <a:latin typeface="+mn-lt"/>
                <a:ea typeface="+mn-ea"/>
                <a:cs typeface="+mn-cs"/>
              </a:rPr>
              <a:t>paziņošanas pienākums </a:t>
            </a:r>
            <a:r>
              <a:rPr lang="lv-LV" sz="2200">
                <a:latin typeface="+mn-lt"/>
                <a:ea typeface="+mn-ea"/>
                <a:cs typeface="+mn-cs"/>
              </a:rPr>
              <a:t>par saimnieciskas darbības uzsākšanu (atbilstoši MK not. Nr. 693)</a:t>
            </a:r>
          </a:p>
          <a:p>
            <a:pPr marL="228600" indent="0" defTabSz="914400">
              <a:buNone/>
            </a:pPr>
            <a:r>
              <a:rPr lang="lv-LV" sz="2200" b="1">
                <a:solidFill>
                  <a:srgbClr val="06829A"/>
                </a:solidFill>
                <a:latin typeface="+mn-lt"/>
                <a:ea typeface="+mn-ea"/>
                <a:cs typeface="+mn-cs"/>
              </a:rPr>
              <a:t>Klientu apkalpošanas organizēšana</a:t>
            </a:r>
          </a:p>
          <a:p>
            <a:pPr marL="571500" indent="-342900" defTabSz="914400"/>
            <a:r>
              <a:rPr lang="lv-LV" sz="2200">
                <a:latin typeface="+mn-lt"/>
                <a:ea typeface="+mn-ea"/>
                <a:cs typeface="+mn-cs"/>
              </a:rPr>
              <a:t>Tikai </a:t>
            </a:r>
            <a:r>
              <a:rPr lang="lv-LV" sz="2200" b="1">
                <a:latin typeface="+mn-lt"/>
                <a:ea typeface="+mn-ea"/>
                <a:cs typeface="+mn-cs"/>
              </a:rPr>
              <a:t>pēc</a:t>
            </a:r>
            <a:r>
              <a:rPr lang="lv-LV" sz="2200">
                <a:latin typeface="+mn-lt"/>
                <a:ea typeface="+mn-ea"/>
                <a:cs typeface="+mn-cs"/>
              </a:rPr>
              <a:t> </a:t>
            </a:r>
            <a:r>
              <a:rPr lang="lv-LV" sz="2200" b="1">
                <a:latin typeface="+mn-lt"/>
                <a:ea typeface="+mn-ea"/>
                <a:cs typeface="+mn-cs"/>
              </a:rPr>
              <a:t>iepriekšēja</a:t>
            </a:r>
            <a:r>
              <a:rPr lang="lv-LV" sz="2200">
                <a:latin typeface="+mn-lt"/>
                <a:ea typeface="+mn-ea"/>
                <a:cs typeface="+mn-cs"/>
              </a:rPr>
              <a:t> </a:t>
            </a:r>
            <a:r>
              <a:rPr lang="lv-LV" sz="2200" b="1">
                <a:latin typeface="+mn-lt"/>
                <a:ea typeface="+mn-ea"/>
                <a:cs typeface="+mn-cs"/>
              </a:rPr>
              <a:t>pieraksta</a:t>
            </a:r>
            <a:endParaRPr lang="lv-LV" sz="2200">
              <a:latin typeface="+mn-lt"/>
              <a:ea typeface="+mn-ea"/>
              <a:cs typeface="+mn-cs"/>
            </a:endParaRPr>
          </a:p>
          <a:p>
            <a:pPr marL="571500" indent="-342900" defTabSz="914400"/>
            <a:r>
              <a:rPr lang="lv-LV" sz="2200" b="1">
                <a:latin typeface="+mn-lt"/>
                <a:ea typeface="+mn-ea"/>
                <a:cs typeface="+mn-cs"/>
              </a:rPr>
              <a:t>Pieraksta sistēma </a:t>
            </a:r>
            <a:r>
              <a:rPr lang="lv-LV" sz="2200">
                <a:latin typeface="+mn-lt"/>
              </a:rPr>
              <a:t>(klienta vārds, uzvārds, tālrunis, pakalpojuma uzsākšanas un pabeigšanas laiks, kā arī meistars, kurš sniedza pakalpojumu, ja meistari ir vairāki) </a:t>
            </a:r>
            <a:r>
              <a:rPr lang="lv-LV" sz="2200" b="1">
                <a:latin typeface="+mn-lt"/>
                <a:ea typeface="+mn-ea"/>
                <a:cs typeface="+mn-cs"/>
              </a:rPr>
              <a:t>tiek uzglabāta 30 dienas </a:t>
            </a:r>
            <a:r>
              <a:rPr lang="lv-LV" sz="2200">
                <a:latin typeface="+mn-lt"/>
                <a:ea typeface="+mn-ea"/>
                <a:cs typeface="+mn-cs"/>
              </a:rPr>
              <a:t>un atbilstoši personas datu apstrādes principiem, lai informāciju nepieciešamības gadījumā varētu nodot SPKC</a:t>
            </a:r>
          </a:p>
          <a:p>
            <a:pPr marL="571500" indent="-342900" defTabSz="914400"/>
            <a:r>
              <a:rPr lang="lv-LV" sz="2200">
                <a:latin typeface="+mn-lt"/>
                <a:ea typeface="+mn-ea"/>
                <a:cs typeface="+mn-cs"/>
              </a:rPr>
              <a:t>Pakalpojumu sniegšana tiek organizēta tā, lai klienti savstarpēji </a:t>
            </a:r>
            <a:r>
              <a:rPr lang="lv-LV" sz="2200" b="1">
                <a:latin typeface="+mn-lt"/>
                <a:ea typeface="+mn-ea"/>
                <a:cs typeface="+mn-cs"/>
              </a:rPr>
              <a:t>nesatiktos</a:t>
            </a:r>
            <a:r>
              <a:rPr lang="lv-LV" sz="2200">
                <a:latin typeface="+mn-lt"/>
                <a:ea typeface="+mn-ea"/>
                <a:cs typeface="+mn-cs"/>
              </a:rPr>
              <a:t> vai </a:t>
            </a:r>
            <a:r>
              <a:rPr lang="lv-LV" sz="2200" b="1">
                <a:latin typeface="+mn-lt"/>
                <a:ea typeface="+mn-ea"/>
                <a:cs typeface="+mn-cs"/>
              </a:rPr>
              <a:t>nepārklātos</a:t>
            </a:r>
          </a:p>
          <a:p>
            <a:pPr marL="571500" indent="-342900" defTabSz="914400"/>
            <a:r>
              <a:rPr lang="lv-LV" sz="2200" b="1">
                <a:latin typeface="+mn-lt"/>
                <a:ea typeface="+mn-ea"/>
                <a:cs typeface="+mn-cs"/>
              </a:rPr>
              <a:t>Intervāls starp </a:t>
            </a:r>
            <a:r>
              <a:rPr lang="lv-LV" sz="2200" b="0">
                <a:latin typeface="+mn-lt"/>
                <a:ea typeface="+mn-ea"/>
                <a:cs typeface="+mn-cs"/>
              </a:rPr>
              <a:t>pakalpojumu sniegšanu – ne mazāk kā </a:t>
            </a:r>
            <a:r>
              <a:rPr lang="lv-LV" sz="2200" b="1">
                <a:latin typeface="+mn-lt"/>
                <a:ea typeface="+mn-ea"/>
                <a:cs typeface="+mn-cs"/>
              </a:rPr>
              <a:t>20 min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Klients </a:t>
            </a:r>
            <a:r>
              <a:rPr lang="lv-LV" sz="2200">
                <a:latin typeface="+mn-lt"/>
                <a:ea typeface="+mn-ea"/>
                <a:cs typeface="+mn-cs"/>
              </a:rPr>
              <a:t>drīkst atrasties pakalpojuma sniedzēja telpās </a:t>
            </a:r>
            <a:r>
              <a:rPr lang="lv-LV" sz="2200" b="1">
                <a:latin typeface="+mn-lt"/>
                <a:ea typeface="+mn-ea"/>
                <a:cs typeface="+mn-cs"/>
              </a:rPr>
              <a:t>tikai</a:t>
            </a:r>
            <a:r>
              <a:rPr lang="lv-LV" sz="2200" b="0">
                <a:latin typeface="+mn-lt"/>
                <a:ea typeface="+mn-ea"/>
                <a:cs typeface="+mn-cs"/>
              </a:rPr>
              <a:t> </a:t>
            </a:r>
            <a:r>
              <a:rPr lang="lv-LV" sz="2200" b="1">
                <a:latin typeface="+mn-lt"/>
                <a:ea typeface="+mn-ea"/>
                <a:cs typeface="+mn-cs"/>
              </a:rPr>
              <a:t>pakalpojuma saņemšanas laikā</a:t>
            </a:r>
          </a:p>
          <a:p>
            <a:pPr marL="571500" indent="-342900" defTabSz="914400"/>
            <a:r>
              <a:rPr lang="lv-LV" sz="2200" b="1">
                <a:latin typeface="+mn-lt"/>
                <a:ea typeface="+mn-ea"/>
                <a:cs typeface="+mn-cs"/>
              </a:rPr>
              <a:t>Klients</a:t>
            </a:r>
            <a:r>
              <a:rPr lang="lv-LV" sz="2200" b="0">
                <a:latin typeface="+mn-lt"/>
                <a:ea typeface="+mn-ea"/>
                <a:cs typeface="+mn-cs"/>
              </a:rPr>
              <a:t> saņemt pakalpojumu </a:t>
            </a:r>
            <a:r>
              <a:rPr lang="lv-LV" sz="2200" b="1">
                <a:latin typeface="+mn-lt"/>
                <a:ea typeface="+mn-ea"/>
                <a:cs typeface="+mn-cs"/>
              </a:rPr>
              <a:t>ierodas 1</a:t>
            </a:r>
            <a:r>
              <a:rPr lang="lv-LV" sz="2200" b="0">
                <a:latin typeface="+mn-lt"/>
                <a:ea typeface="+mn-ea"/>
                <a:cs typeface="+mn-cs"/>
              </a:rPr>
              <a:t>, izņemot personas, kurām nepieciešama asistenta palīdzība vai bērnus līdz 12 g., ar kuriem var būt kopā </a:t>
            </a:r>
            <a:r>
              <a:rPr lang="lv-LV" sz="2200">
                <a:latin typeface="+mn-lt"/>
                <a:ea typeface="+mn-ea"/>
                <a:cs typeface="+mn-cs"/>
              </a:rPr>
              <a:t>1</a:t>
            </a:r>
            <a:r>
              <a:rPr lang="lv-LV" sz="2200" b="0">
                <a:latin typeface="+mn-lt"/>
                <a:ea typeface="+mn-ea"/>
                <a:cs typeface="+mn-cs"/>
              </a:rPr>
              <a:t> </a:t>
            </a:r>
            <a:r>
              <a:rPr lang="lv-LV" sz="2200">
                <a:latin typeface="+mn-lt"/>
                <a:ea typeface="+mn-ea"/>
                <a:cs typeface="+mn-cs"/>
              </a:rPr>
              <a:t>pilngadīga persona </a:t>
            </a:r>
            <a:endParaRPr lang="lv-LV" sz="2200" b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571500" indent="-342900" defTabSz="914400"/>
            <a:r>
              <a:rPr lang="lv-LV" sz="2200">
                <a:latin typeface="+mn-lt"/>
                <a:ea typeface="+mn-ea"/>
                <a:cs typeface="+mn-cs"/>
              </a:rPr>
              <a:t>1 dienā klients pie pakalpojumu sniedzēja drīkst saņemt </a:t>
            </a:r>
            <a:r>
              <a:rPr lang="lv-LV" sz="2200" b="1">
                <a:latin typeface="+mn-lt"/>
                <a:ea typeface="+mn-ea"/>
                <a:cs typeface="+mn-cs"/>
              </a:rPr>
              <a:t>1 pakalpojumu</a:t>
            </a:r>
          </a:p>
          <a:p>
            <a:pPr marL="571500" indent="-342900" defTabSz="914400"/>
            <a:r>
              <a:rPr lang="lv-LV" sz="2200" b="1">
                <a:latin typeface="+mn-lt"/>
                <a:ea typeface="+mn-ea"/>
                <a:cs typeface="+mn-cs"/>
              </a:rPr>
              <a:t>Nedrīkst</a:t>
            </a:r>
            <a:r>
              <a:rPr lang="lv-LV" sz="2200">
                <a:latin typeface="+mn-lt"/>
                <a:ea typeface="+mn-ea"/>
                <a:cs typeface="+mn-cs"/>
              </a:rPr>
              <a:t> </a:t>
            </a:r>
            <a:r>
              <a:rPr lang="lv-LV" sz="2200" b="1">
                <a:latin typeface="+mn-lt"/>
                <a:ea typeface="+mn-ea"/>
                <a:cs typeface="+mn-cs"/>
              </a:rPr>
              <a:t>apkalpot</a:t>
            </a:r>
            <a:r>
              <a:rPr lang="lv-LV" sz="2200">
                <a:latin typeface="+mn-lt"/>
                <a:ea typeface="+mn-ea"/>
                <a:cs typeface="+mn-cs"/>
              </a:rPr>
              <a:t> klientu </a:t>
            </a:r>
            <a:r>
              <a:rPr lang="lv-LV" sz="2200" b="1">
                <a:latin typeface="+mn-lt"/>
                <a:ea typeface="+mn-ea"/>
                <a:cs typeface="+mn-cs"/>
              </a:rPr>
              <a:t>bez</a:t>
            </a:r>
            <a:r>
              <a:rPr lang="lv-LV" sz="2200">
                <a:latin typeface="+mn-lt"/>
                <a:ea typeface="+mn-ea"/>
                <a:cs typeface="+mn-cs"/>
              </a:rPr>
              <a:t> </a:t>
            </a:r>
            <a:r>
              <a:rPr lang="lv-LV" sz="2200" b="1">
                <a:latin typeface="+mn-lt"/>
                <a:ea typeface="+mn-ea"/>
                <a:cs typeface="+mn-cs"/>
              </a:rPr>
              <a:t>medicīniskās sejas maskas</a:t>
            </a:r>
            <a:r>
              <a:rPr lang="lv-LV" sz="2200" b="0">
                <a:latin typeface="+mn-lt"/>
                <a:ea typeface="+mn-ea"/>
                <a:cs typeface="+mn-cs"/>
              </a:rPr>
              <a:t>, kas tiek mainīta katras </a:t>
            </a:r>
            <a:r>
              <a:rPr lang="lv-LV" sz="2200" b="1">
                <a:latin typeface="+mn-lt"/>
                <a:ea typeface="+mn-ea"/>
                <a:cs typeface="+mn-cs"/>
              </a:rPr>
              <a:t>2 stundas</a:t>
            </a:r>
            <a:r>
              <a:rPr lang="lv-LV" sz="2200" b="0">
                <a:latin typeface="+mn-lt"/>
                <a:ea typeface="+mn-ea"/>
                <a:cs typeface="+mn-cs"/>
              </a:rPr>
              <a:t>, vai </a:t>
            </a:r>
            <a:r>
              <a:rPr lang="lv-LV" sz="2200" b="1">
                <a:latin typeface="+mn-lt"/>
                <a:ea typeface="+mn-ea"/>
                <a:cs typeface="+mn-cs"/>
              </a:rPr>
              <a:t>FPP-2/FPP-3</a:t>
            </a:r>
            <a:r>
              <a:rPr lang="lv-LV" sz="2200" b="0">
                <a:latin typeface="+mn-lt"/>
                <a:ea typeface="+mn-ea"/>
                <a:cs typeface="+mn-cs"/>
              </a:rPr>
              <a:t> </a:t>
            </a:r>
            <a:r>
              <a:rPr lang="lv-LV" sz="2200" b="1">
                <a:latin typeface="+mn-lt"/>
                <a:ea typeface="+mn-ea"/>
                <a:cs typeface="+mn-cs"/>
              </a:rPr>
              <a:t>respiratora</a:t>
            </a:r>
            <a:endParaRPr lang="lv-LV" sz="220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571500" indent="-342900" defTabSz="914400"/>
            <a:r>
              <a:rPr lang="lv-LV" sz="2200">
                <a:latin typeface="+mn-lt"/>
                <a:ea typeface="+mn-ea"/>
                <a:cs typeface="+mn-cs"/>
              </a:rPr>
              <a:t>Tiek veikta klienta</a:t>
            </a:r>
            <a:r>
              <a:rPr lang="lv-LV" sz="2200" b="1">
                <a:latin typeface="+mn-lt"/>
                <a:ea typeface="+mn-ea"/>
                <a:cs typeface="+mn-cs"/>
              </a:rPr>
              <a:t> temperatūras bezkontakta mērīšana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3E630C99-1EE6-4E17-A627-6556C322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46561" y="8979183"/>
            <a:ext cx="3901559" cy="519289"/>
          </a:xfrm>
        </p:spPr>
        <p:txBody>
          <a:bodyPr/>
          <a:lstStyle/>
          <a:p>
            <a:fld id="{86CB4B4D-7CA3-9044-876B-883B54F8677D}" type="slidenum">
              <a:rPr lang="lv-LV" smtClean="0"/>
              <a:t>14</a:t>
            </a:fld>
            <a:endParaRPr lang="lv-LV"/>
          </a:p>
        </p:txBody>
      </p:sp>
      <p:pic>
        <p:nvPicPr>
          <p:cNvPr id="16" name="Grafika 15" descr="Signature with solid fill">
            <a:extLst>
              <a:ext uri="{FF2B5EF4-FFF2-40B4-BE49-F238E27FC236}">
                <a16:creationId xmlns:a16="http://schemas.microsoft.com/office/drawing/2014/main" id="{0F18DD34-AE54-42A1-8B62-04D1581E8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0187" y="1302675"/>
            <a:ext cx="914400" cy="914400"/>
          </a:xfrm>
          <a:prstGeom prst="rect">
            <a:avLst/>
          </a:prstGeom>
        </p:spPr>
      </p:pic>
      <p:pic>
        <p:nvPicPr>
          <p:cNvPr id="22" name="Grafika 21" descr="Programmer female with solid fill">
            <a:extLst>
              <a:ext uri="{FF2B5EF4-FFF2-40B4-BE49-F238E27FC236}">
                <a16:creationId xmlns:a16="http://schemas.microsoft.com/office/drawing/2014/main" id="{9D60FEFB-ACF6-4355-B14C-FE1DA8508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0187" y="2420981"/>
            <a:ext cx="914400" cy="914400"/>
          </a:xfrm>
          <a:prstGeom prst="rect">
            <a:avLst/>
          </a:prstGeom>
        </p:spPr>
      </p:pic>
      <p:pic>
        <p:nvPicPr>
          <p:cNvPr id="5" name="Grafika 4" descr="Leaf with solid fill">
            <a:extLst>
              <a:ext uri="{FF2B5EF4-FFF2-40B4-BE49-F238E27FC236}">
                <a16:creationId xmlns:a16="http://schemas.microsoft.com/office/drawing/2014/main" id="{DDC4AD56-2328-4482-9BE1-241079913D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9291" y="6188346"/>
            <a:ext cx="287368" cy="287368"/>
          </a:xfrm>
          <a:prstGeom prst="rect">
            <a:avLst/>
          </a:prstGeom>
        </p:spPr>
      </p:pic>
      <p:pic>
        <p:nvPicPr>
          <p:cNvPr id="17" name="Grafika 16" descr="Leaf with solid fill">
            <a:extLst>
              <a:ext uri="{FF2B5EF4-FFF2-40B4-BE49-F238E27FC236}">
                <a16:creationId xmlns:a16="http://schemas.microsoft.com/office/drawing/2014/main" id="{5AB18A58-4740-4641-8ACB-8C6D44F06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0019" y="9151237"/>
            <a:ext cx="287368" cy="2873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A22557-896B-487A-B165-2949F15789E1}"/>
              </a:ext>
            </a:extLst>
          </p:cNvPr>
          <p:cNvSpPr txBox="1"/>
          <p:nvPr/>
        </p:nvSpPr>
        <p:spPr>
          <a:xfrm>
            <a:off x="1677387" y="9114610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0">
                <a:solidFill>
                  <a:schemeClr val="bg1">
                    <a:lumMod val="50000"/>
                  </a:schemeClr>
                </a:solidFill>
                <a:latin typeface="+mn-lt"/>
              </a:rPr>
              <a:t>Neattiecas uz individuāliem pirts pakalpojumiem</a:t>
            </a:r>
          </a:p>
        </p:txBody>
      </p:sp>
    </p:spTree>
    <p:extLst>
      <p:ext uri="{BB962C8B-B14F-4D97-AF65-F5344CB8AC3E}">
        <p14:creationId xmlns:p14="http://schemas.microsoft.com/office/powerpoint/2010/main" val="8550545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E3DFE67-ED74-4633-9ACA-5D15D17B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428" y="408865"/>
            <a:ext cx="15219685" cy="7146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lv-LV" sz="3000" b="1">
                <a:latin typeface="+mn-lt"/>
                <a:cs typeface="+mj-cs"/>
              </a:rPr>
              <a:t>PAMATPRINCIPI DROŠAI PAKALPOJUMU SNIEGŠANAI (2/4)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D7D7D1F-37FD-4064-AD53-FE75866775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15</a:t>
            </a:fld>
            <a:endParaRPr lang="lv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2D0A93-A691-4A70-B902-6123CE70DFE5}"/>
              </a:ext>
            </a:extLst>
          </p:cNvPr>
          <p:cNvSpPr txBox="1">
            <a:spLocks/>
          </p:cNvSpPr>
          <p:nvPr/>
        </p:nvSpPr>
        <p:spPr>
          <a:xfrm>
            <a:off x="2262456" y="1104038"/>
            <a:ext cx="14109657" cy="8257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defTabSz="914400">
              <a:buNone/>
            </a:pPr>
            <a:r>
              <a:rPr lang="lv-LV" sz="2200">
                <a:solidFill>
                  <a:srgbClr val="06829A"/>
                </a:solidFill>
                <a:latin typeface="+mn-lt"/>
                <a:ea typeface="+mn-ea"/>
                <a:cs typeface="+mn-cs"/>
              </a:rPr>
              <a:t>Distance pakalpojuma sniegšanas laikā</a:t>
            </a:r>
          </a:p>
          <a:p>
            <a:pPr marL="571500" indent="-342900" defTabSz="914400"/>
            <a:r>
              <a:rPr lang="lv-LV" sz="2200">
                <a:latin typeface="+mn-lt"/>
                <a:ea typeface="+mn-ea"/>
                <a:cs typeface="+mn-cs"/>
              </a:rPr>
              <a:t>Minimāla platība </a:t>
            </a:r>
            <a:r>
              <a:rPr lang="lv-LV" sz="2200" b="0">
                <a:latin typeface="+mn-lt"/>
                <a:ea typeface="+mn-ea"/>
                <a:cs typeface="+mn-cs"/>
              </a:rPr>
              <a:t>– </a:t>
            </a:r>
            <a:r>
              <a:rPr lang="lv-LV" sz="2200">
                <a:latin typeface="+mn-lt"/>
                <a:ea typeface="+mn-ea"/>
                <a:cs typeface="+mn-cs"/>
              </a:rPr>
              <a:t>25 m</a:t>
            </a:r>
            <a:r>
              <a:rPr lang="lv-LV" sz="2200" baseline="30000">
                <a:latin typeface="+mn-lt"/>
                <a:ea typeface="+mn-ea"/>
                <a:cs typeface="+mn-cs"/>
              </a:rPr>
              <a:t>2 </a:t>
            </a:r>
            <a:r>
              <a:rPr lang="lv-LV" sz="2200" b="0">
                <a:latin typeface="+mn-lt"/>
                <a:ea typeface="+mn-ea"/>
                <a:cs typeface="+mn-cs"/>
              </a:rPr>
              <a:t>uz vienu klientu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Gadījumos, ja telpa ir mazāka par 25 m</a:t>
            </a:r>
            <a:r>
              <a:rPr lang="lv-LV" sz="2200" b="0" baseline="30000">
                <a:latin typeface="+mn-lt"/>
                <a:ea typeface="+mn-ea"/>
                <a:cs typeface="+mn-cs"/>
              </a:rPr>
              <a:t>2</a:t>
            </a:r>
            <a:r>
              <a:rPr lang="lv-LV" sz="2200" b="0">
                <a:latin typeface="+mn-lt"/>
                <a:ea typeface="+mn-ea"/>
                <a:cs typeface="+mn-cs"/>
              </a:rPr>
              <a:t>, procedūras telpā var atrasties </a:t>
            </a:r>
            <a:r>
              <a:rPr lang="lv-LV" sz="2200">
                <a:latin typeface="+mn-lt"/>
                <a:ea typeface="+mn-ea"/>
                <a:cs typeface="+mn-cs"/>
              </a:rPr>
              <a:t>tikai viens apmeklētājs</a:t>
            </a:r>
            <a:r>
              <a:rPr lang="lv-LV" sz="2200" baseline="300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Telpā virs 25 m</a:t>
            </a:r>
            <a:r>
              <a:rPr lang="lv-LV" sz="2200" b="0" baseline="30000">
                <a:latin typeface="+mn-lt"/>
                <a:ea typeface="+mn-ea"/>
                <a:cs typeface="+mn-cs"/>
              </a:rPr>
              <a:t>2</a:t>
            </a:r>
            <a:r>
              <a:rPr lang="lv-LV" sz="2200" b="0">
                <a:latin typeface="+mn-lt"/>
                <a:ea typeface="+mn-ea"/>
                <a:cs typeface="+mn-cs"/>
              </a:rPr>
              <a:t> uz vienu klientu, drīkst apkalpot klientus, ierīkojot </a:t>
            </a:r>
            <a:r>
              <a:rPr lang="lv-LV" sz="2200">
                <a:latin typeface="+mn-lt"/>
                <a:ea typeface="+mn-ea"/>
                <a:cs typeface="+mn-cs"/>
              </a:rPr>
              <a:t>papildus barjeru starp darbavietām </a:t>
            </a:r>
            <a:r>
              <a:rPr lang="lv-LV" sz="2200" b="0">
                <a:latin typeface="+mn-lt"/>
                <a:ea typeface="+mn-ea"/>
                <a:cs typeface="+mn-cs"/>
              </a:rPr>
              <a:t>(piem. aizsargstikls) </a:t>
            </a:r>
            <a:endParaRPr lang="lv-LV" sz="220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Visur, kur iespējams </a:t>
            </a:r>
            <a:r>
              <a:rPr lang="lv-LV" sz="2200">
                <a:latin typeface="+mn-lt"/>
                <a:ea typeface="+mn-ea"/>
                <a:cs typeface="+mn-cs"/>
              </a:rPr>
              <a:t>tiek ievērota 2 m distance </a:t>
            </a:r>
            <a:r>
              <a:rPr lang="lv-LV" sz="2200" b="0">
                <a:latin typeface="+mn-lt"/>
                <a:ea typeface="+mn-ea"/>
                <a:cs typeface="+mn-cs"/>
              </a:rPr>
              <a:t>starp personām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Ja nav iespējama 2 m distances ievērošana, </a:t>
            </a:r>
            <a:r>
              <a:rPr lang="lv-LV" sz="2200">
                <a:latin typeface="+mn-lt"/>
                <a:ea typeface="+mn-ea"/>
                <a:cs typeface="+mn-cs"/>
              </a:rPr>
              <a:t>darbavieta tiek aprīkota ar aizsargbarjeru </a:t>
            </a:r>
            <a:r>
              <a:rPr lang="lv-LV" sz="2200" b="0">
                <a:latin typeface="+mn-lt"/>
                <a:ea typeface="+mn-ea"/>
                <a:cs typeface="+mn-cs"/>
              </a:rPr>
              <a:t>starp pakalpojumu sniedzēju un klientu, piem. nagu kopšanas pakalpojumiem </a:t>
            </a:r>
            <a:endParaRPr lang="lv-LV" sz="2200" b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228600" indent="0" defTabSz="914400">
              <a:buFont typeface="Arial" panose="020B0604020202020204" pitchFamily="34" charset="0"/>
              <a:buNone/>
            </a:pPr>
            <a:r>
              <a:rPr lang="lv-LV" sz="2200" b="1">
                <a:solidFill>
                  <a:srgbClr val="06829A"/>
                </a:solidFill>
                <a:latin typeface="+mn-lt"/>
                <a:ea typeface="+mn-ea"/>
                <a:cs typeface="+mn-cs"/>
              </a:rPr>
              <a:t>Individuālo aizsardzības līdzekļu lietošana pakalpojumu sniedzējam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Pakalpojums tiek sniegts izmantojot </a:t>
            </a:r>
            <a:r>
              <a:rPr lang="lv-LV" sz="2200">
                <a:latin typeface="+mn-lt"/>
                <a:ea typeface="+mn-ea"/>
                <a:cs typeface="+mn-cs"/>
              </a:rPr>
              <a:t>vienreizējos cimdus</a:t>
            </a:r>
            <a:r>
              <a:rPr lang="lv-LV" sz="2200" b="0">
                <a:latin typeface="+mn-lt"/>
                <a:ea typeface="+mn-ea"/>
                <a:cs typeface="+mn-cs"/>
              </a:rPr>
              <a:t> </a:t>
            </a:r>
            <a:endParaRPr lang="lv-LV" sz="2200" b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Pakalpojums tiek sniegts tikai </a:t>
            </a:r>
            <a:r>
              <a:rPr lang="lv-LV" sz="2200">
                <a:latin typeface="+mn-lt"/>
                <a:ea typeface="+mn-ea"/>
                <a:cs typeface="+mn-cs"/>
              </a:rPr>
              <a:t>ar</a:t>
            </a:r>
            <a:r>
              <a:rPr lang="lv-LV" sz="2200" b="0">
                <a:latin typeface="+mn-lt"/>
                <a:ea typeface="+mn-ea"/>
                <a:cs typeface="+mn-cs"/>
              </a:rPr>
              <a:t> </a:t>
            </a:r>
            <a:r>
              <a:rPr lang="lv-LV" sz="2200">
                <a:latin typeface="+mn-lt"/>
                <a:ea typeface="+mn-ea"/>
                <a:cs typeface="+mn-cs"/>
              </a:rPr>
              <a:t>FFP-2/FFP-3</a:t>
            </a:r>
            <a:r>
              <a:rPr lang="lv-LV" sz="2200" b="0">
                <a:latin typeface="+mn-lt"/>
                <a:ea typeface="+mn-ea"/>
                <a:cs typeface="+mn-cs"/>
              </a:rPr>
              <a:t> </a:t>
            </a:r>
            <a:r>
              <a:rPr lang="lv-LV" sz="2200">
                <a:latin typeface="+mn-lt"/>
                <a:ea typeface="+mn-ea"/>
                <a:cs typeface="+mn-cs"/>
              </a:rPr>
              <a:t>respiratoru bez vārsta</a:t>
            </a:r>
            <a:endParaRPr lang="lv-LV" sz="2200" b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571500" indent="-342900" defTabSz="914400"/>
            <a:r>
              <a:rPr lang="lv-LV" sz="2200">
                <a:latin typeface="+mn-lt"/>
                <a:ea typeface="+mn-ea"/>
                <a:cs typeface="+mn-cs"/>
              </a:rPr>
              <a:t>Vizieri</a:t>
            </a:r>
            <a:r>
              <a:rPr lang="lv-LV" sz="2200" b="0">
                <a:latin typeface="+mn-lt"/>
                <a:ea typeface="+mn-ea"/>
                <a:cs typeface="+mn-cs"/>
              </a:rPr>
              <a:t> un </a:t>
            </a:r>
            <a:r>
              <a:rPr lang="lv-LV" sz="2200">
                <a:latin typeface="+mn-lt"/>
                <a:ea typeface="+mn-ea"/>
                <a:cs typeface="+mn-cs"/>
              </a:rPr>
              <a:t>aizsargbrilles</a:t>
            </a:r>
            <a:r>
              <a:rPr lang="lv-LV" sz="2200" b="0">
                <a:latin typeface="+mn-lt"/>
                <a:ea typeface="+mn-ea"/>
                <a:cs typeface="+mn-cs"/>
              </a:rPr>
              <a:t> ir ieteicami, bet var tikt izmantoti tikai kā papildus līdzekļi</a:t>
            </a:r>
          </a:p>
          <a:p>
            <a:pPr marL="228600" indent="0" defTabSz="914400">
              <a:buFont typeface="Arial" panose="020B0604020202020204" pitchFamily="34" charset="0"/>
              <a:buNone/>
            </a:pPr>
            <a:r>
              <a:rPr lang="lv-LV" sz="2200" b="1">
                <a:solidFill>
                  <a:srgbClr val="06829A"/>
                </a:solidFill>
                <a:latin typeface="+mn-lt"/>
                <a:ea typeface="+mn-ea"/>
                <a:cs typeface="+mn-cs"/>
              </a:rPr>
              <a:t>Dezinfekcijas līdzekļu </a:t>
            </a:r>
            <a:r>
              <a:rPr lang="lv-LV" sz="2200">
                <a:solidFill>
                  <a:srgbClr val="06829A"/>
                </a:solidFill>
                <a:latin typeface="+mn-lt"/>
                <a:ea typeface="+mn-ea"/>
                <a:cs typeface="+mn-cs"/>
              </a:rPr>
              <a:t>lietošana</a:t>
            </a:r>
            <a:r>
              <a:rPr lang="lv-LV" sz="2200" b="0">
                <a:solidFill>
                  <a:srgbClr val="06829A"/>
                </a:solidFill>
                <a:latin typeface="+mn-lt"/>
                <a:ea typeface="+mn-ea"/>
                <a:cs typeface="+mn-cs"/>
              </a:rPr>
              <a:t> (rokām un virsmām) – </a:t>
            </a:r>
            <a:r>
              <a:rPr lang="lv-LV" sz="2200">
                <a:solidFill>
                  <a:srgbClr val="06829A"/>
                </a:solidFill>
                <a:latin typeface="+mn-lt"/>
                <a:ea typeface="+mn-ea"/>
                <a:cs typeface="+mn-cs"/>
              </a:rPr>
              <a:t>kas satur vismaz 70% etanola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Tīrīšana ar dezinfekcijas līdzekļiem </a:t>
            </a:r>
            <a:r>
              <a:rPr lang="lv-LV" sz="2200">
                <a:latin typeface="+mn-lt"/>
                <a:ea typeface="+mn-ea"/>
                <a:cs typeface="+mn-cs"/>
              </a:rPr>
              <a:t>pirms salona atvēršanas </a:t>
            </a:r>
            <a:r>
              <a:rPr lang="lv-LV" sz="2200" b="0">
                <a:latin typeface="+mn-lt"/>
                <a:ea typeface="+mn-ea"/>
                <a:cs typeface="+mn-cs"/>
              </a:rPr>
              <a:t>(durvju rokturi, grīdas, virsmas, kontakta virsmas)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Antiseptiska </a:t>
            </a:r>
            <a:r>
              <a:rPr lang="lv-LV" sz="2200">
                <a:latin typeface="+mn-lt"/>
                <a:ea typeface="+mn-ea"/>
                <a:cs typeface="+mn-cs"/>
              </a:rPr>
              <a:t>roku apstrāde </a:t>
            </a:r>
            <a:r>
              <a:rPr lang="lv-LV" sz="2200" b="0">
                <a:latin typeface="+mn-lt"/>
                <a:ea typeface="+mn-ea"/>
                <a:cs typeface="+mn-cs"/>
              </a:rPr>
              <a:t>pie ieejas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Dezinfekcijas līdzekļu izmantošana </a:t>
            </a:r>
            <a:r>
              <a:rPr lang="lv-LV" sz="2200">
                <a:latin typeface="+mn-lt"/>
                <a:ea typeface="+mn-ea"/>
                <a:cs typeface="+mn-cs"/>
              </a:rPr>
              <a:t>pēc katra klienta</a:t>
            </a:r>
          </a:p>
        </p:txBody>
      </p:sp>
      <p:pic>
        <p:nvPicPr>
          <p:cNvPr id="8" name="Grafika 7" descr="Handwash with solid fill">
            <a:extLst>
              <a:ext uri="{FF2B5EF4-FFF2-40B4-BE49-F238E27FC236}">
                <a16:creationId xmlns:a16="http://schemas.microsoft.com/office/drawing/2014/main" id="{CC9DC80A-C945-45E6-B564-2412F60B8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0839" y="6496889"/>
            <a:ext cx="914400" cy="914400"/>
          </a:xfrm>
          <a:prstGeom prst="rect">
            <a:avLst/>
          </a:prstGeom>
        </p:spPr>
      </p:pic>
      <p:pic>
        <p:nvPicPr>
          <p:cNvPr id="14" name="Grafika 13" descr="Face with mask with solid fill">
            <a:extLst>
              <a:ext uri="{FF2B5EF4-FFF2-40B4-BE49-F238E27FC236}">
                <a16:creationId xmlns:a16="http://schemas.microsoft.com/office/drawing/2014/main" id="{8F916E07-14F9-4643-88D1-C45F5A93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839" y="4624620"/>
            <a:ext cx="914400" cy="914400"/>
          </a:xfrm>
          <a:prstGeom prst="rect">
            <a:avLst/>
          </a:prstGeom>
        </p:spPr>
      </p:pic>
      <p:pic>
        <p:nvPicPr>
          <p:cNvPr id="10" name="Grafika 9" descr="Social distancing with solid fill">
            <a:extLst>
              <a:ext uri="{FF2B5EF4-FFF2-40B4-BE49-F238E27FC236}">
                <a16:creationId xmlns:a16="http://schemas.microsoft.com/office/drawing/2014/main" id="{9B19CF3C-87B3-49A1-A0E5-2D748C307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0839" y="1104039"/>
            <a:ext cx="914400" cy="914400"/>
          </a:xfrm>
          <a:prstGeom prst="rect">
            <a:avLst/>
          </a:prstGeom>
        </p:spPr>
      </p:pic>
      <p:pic>
        <p:nvPicPr>
          <p:cNvPr id="15" name="Grafika 14" descr="Leaf with solid fill">
            <a:extLst>
              <a:ext uri="{FF2B5EF4-FFF2-40B4-BE49-F238E27FC236}">
                <a16:creationId xmlns:a16="http://schemas.microsoft.com/office/drawing/2014/main" id="{AF5A8411-DF56-4515-BC57-BC38F9B5FE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2199" y="2915757"/>
            <a:ext cx="277862" cy="277862"/>
          </a:xfrm>
          <a:prstGeom prst="rect">
            <a:avLst/>
          </a:prstGeom>
        </p:spPr>
      </p:pic>
      <p:pic>
        <p:nvPicPr>
          <p:cNvPr id="20" name="Grafika 19" descr="Leaf with solid fill">
            <a:extLst>
              <a:ext uri="{FF2B5EF4-FFF2-40B4-BE49-F238E27FC236}">
                <a16:creationId xmlns:a16="http://schemas.microsoft.com/office/drawing/2014/main" id="{7F41D114-639C-4047-A1CF-C73C1539A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52577" y="2117663"/>
            <a:ext cx="277862" cy="277862"/>
          </a:xfrm>
          <a:prstGeom prst="rect">
            <a:avLst/>
          </a:prstGeom>
        </p:spPr>
      </p:pic>
      <p:pic>
        <p:nvPicPr>
          <p:cNvPr id="22" name="Grafika 21" descr="Leaf with solid fill">
            <a:extLst>
              <a:ext uri="{FF2B5EF4-FFF2-40B4-BE49-F238E27FC236}">
                <a16:creationId xmlns:a16="http://schemas.microsoft.com/office/drawing/2014/main" id="{CA203D95-EA4F-4B47-AE2C-FFDA97532D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6970" y="4130948"/>
            <a:ext cx="277862" cy="277862"/>
          </a:xfrm>
          <a:prstGeom prst="rect">
            <a:avLst/>
          </a:prstGeom>
        </p:spPr>
      </p:pic>
      <p:pic>
        <p:nvPicPr>
          <p:cNvPr id="23" name="Grafika 22" descr="Leaf with solid fill">
            <a:extLst>
              <a:ext uri="{FF2B5EF4-FFF2-40B4-BE49-F238E27FC236}">
                <a16:creationId xmlns:a16="http://schemas.microsoft.com/office/drawing/2014/main" id="{ABA9F03A-075B-4678-B894-60D5B6B9C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06694" y="5103473"/>
            <a:ext cx="277862" cy="277862"/>
          </a:xfrm>
          <a:prstGeom prst="rect">
            <a:avLst/>
          </a:prstGeom>
        </p:spPr>
      </p:pic>
      <p:pic>
        <p:nvPicPr>
          <p:cNvPr id="21" name="Grafika 20" descr="Leaf with solid fill">
            <a:extLst>
              <a:ext uri="{FF2B5EF4-FFF2-40B4-BE49-F238E27FC236}">
                <a16:creationId xmlns:a16="http://schemas.microsoft.com/office/drawing/2014/main" id="{F2A11623-C300-4C7A-ABE2-EE8143545C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0019" y="9151237"/>
            <a:ext cx="287368" cy="2873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68DCA63-7B95-4A69-9A11-084211FFC163}"/>
              </a:ext>
            </a:extLst>
          </p:cNvPr>
          <p:cNvSpPr txBox="1"/>
          <p:nvPr/>
        </p:nvSpPr>
        <p:spPr>
          <a:xfrm>
            <a:off x="1677387" y="9114610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0">
                <a:solidFill>
                  <a:schemeClr val="bg1">
                    <a:lumMod val="50000"/>
                  </a:schemeClr>
                </a:solidFill>
                <a:latin typeface="+mn-lt"/>
              </a:rPr>
              <a:t>Neattiecas uz individuāliem pirts pakalpojumiem</a:t>
            </a:r>
          </a:p>
        </p:txBody>
      </p:sp>
    </p:spTree>
    <p:extLst>
      <p:ext uri="{BB962C8B-B14F-4D97-AF65-F5344CB8AC3E}">
        <p14:creationId xmlns:p14="http://schemas.microsoft.com/office/powerpoint/2010/main" val="19720663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E3DFE67-ED74-4633-9ACA-5D15D17B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429" y="408864"/>
            <a:ext cx="14827800" cy="7560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lv-LV" sz="3000" b="1">
                <a:latin typeface="+mn-lt"/>
                <a:cs typeface="+mj-cs"/>
              </a:rPr>
              <a:t>PAMATPRINCIPI DROŠAI PAKALPOJUMU SNIEGŠANAI (3/4)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8E907DD-69E5-4F28-A5EF-84F9465212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46561" y="8994423"/>
            <a:ext cx="3901559" cy="519289"/>
          </a:xfrm>
        </p:spPr>
        <p:txBody>
          <a:bodyPr/>
          <a:lstStyle/>
          <a:p>
            <a:fld id="{86CB4B4D-7CA3-9044-876B-883B54F8677D}" type="slidenum">
              <a:rPr lang="lv-LV" smtClean="0"/>
              <a:t>16</a:t>
            </a:fld>
            <a:endParaRPr lang="lv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2D0A93-A691-4A70-B902-6123CE70DFE5}"/>
              </a:ext>
            </a:extLst>
          </p:cNvPr>
          <p:cNvSpPr txBox="1">
            <a:spLocks/>
          </p:cNvSpPr>
          <p:nvPr/>
        </p:nvSpPr>
        <p:spPr>
          <a:xfrm>
            <a:off x="2243539" y="1141196"/>
            <a:ext cx="14054493" cy="7118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defTabSz="914400">
              <a:buFont typeface="Arial" panose="020B0604020202020204" pitchFamily="34" charset="0"/>
              <a:buNone/>
            </a:pPr>
            <a:r>
              <a:rPr lang="lv-LV" sz="2200" b="1">
                <a:solidFill>
                  <a:srgbClr val="06829A"/>
                </a:solidFill>
                <a:latin typeface="+mn-lt"/>
                <a:ea typeface="+mn-ea"/>
                <a:cs typeface="+mn-cs"/>
              </a:rPr>
              <a:t>Vēdināšana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Telpas vēdināšana – regulāra </a:t>
            </a:r>
            <a:r>
              <a:rPr lang="lv-LV" sz="2200">
                <a:latin typeface="+mn-lt"/>
                <a:ea typeface="+mn-ea"/>
                <a:cs typeface="+mn-cs"/>
              </a:rPr>
              <a:t>dabīgā</a:t>
            </a:r>
            <a:r>
              <a:rPr lang="lv-LV" sz="2200" b="0">
                <a:latin typeface="+mn-lt"/>
                <a:ea typeface="+mn-ea"/>
                <a:cs typeface="+mn-cs"/>
              </a:rPr>
              <a:t> (logi, durvis) vēdināšana </a:t>
            </a:r>
            <a:r>
              <a:rPr lang="lv-LV" sz="2200">
                <a:latin typeface="+mn-lt"/>
                <a:ea typeface="+mn-ea"/>
                <a:cs typeface="+mn-cs"/>
              </a:rPr>
              <a:t>pēc katra klienta </a:t>
            </a:r>
            <a:r>
              <a:rPr lang="lv-LV" sz="2200" b="0">
                <a:latin typeface="+mn-lt"/>
                <a:ea typeface="+mn-ea"/>
                <a:cs typeface="+mn-cs"/>
              </a:rPr>
              <a:t>vismaz </a:t>
            </a:r>
            <a:r>
              <a:rPr lang="lv-LV" sz="2200">
                <a:latin typeface="+mn-lt"/>
                <a:ea typeface="+mn-ea"/>
                <a:cs typeface="+mn-cs"/>
              </a:rPr>
              <a:t>15 min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Kur nav iespējama dabīgā vēdināšana ir pieļaujama </a:t>
            </a:r>
            <a:r>
              <a:rPr lang="lv-LV" sz="2200">
                <a:latin typeface="+mn-lt"/>
                <a:ea typeface="+mn-ea"/>
                <a:cs typeface="+mn-cs"/>
              </a:rPr>
              <a:t>gaisa kondicioniera </a:t>
            </a:r>
            <a:r>
              <a:rPr lang="lv-LV" sz="2200" b="0">
                <a:latin typeface="+mn-lt"/>
                <a:ea typeface="+mn-ea"/>
                <a:cs typeface="+mn-cs"/>
              </a:rPr>
              <a:t>izmantošana, atbilstoši noteiktajiem standartiem attiecībā uz </a:t>
            </a:r>
            <a:r>
              <a:rPr lang="lv-LV" sz="2200">
                <a:latin typeface="+mn-lt"/>
                <a:ea typeface="+mn-ea"/>
                <a:cs typeface="+mn-cs"/>
              </a:rPr>
              <a:t>filtru tīrīšanu </a:t>
            </a:r>
            <a:r>
              <a:rPr lang="lv-LV" sz="2200" b="0">
                <a:latin typeface="+mn-lt"/>
                <a:ea typeface="+mn-ea"/>
                <a:cs typeface="+mn-cs"/>
              </a:rPr>
              <a:t>un </a:t>
            </a:r>
            <a:r>
              <a:rPr lang="lv-LV" sz="2200">
                <a:latin typeface="+mn-lt"/>
                <a:ea typeface="+mn-ea"/>
                <a:cs typeface="+mn-cs"/>
              </a:rPr>
              <a:t>nomaiņu</a:t>
            </a:r>
          </a:p>
          <a:p>
            <a:pPr marL="228600" indent="0" defTabSz="914400">
              <a:buFont typeface="Arial" panose="020B0604020202020204" pitchFamily="34" charset="0"/>
              <a:buNone/>
            </a:pPr>
            <a:r>
              <a:rPr lang="lv-LV" sz="2200" b="1">
                <a:solidFill>
                  <a:srgbClr val="06829A"/>
                </a:solidFill>
                <a:latin typeface="+mn-lt"/>
                <a:ea typeface="+mn-ea"/>
                <a:cs typeface="+mn-cs"/>
              </a:rPr>
              <a:t>Prasības darba piederumiem un</a:t>
            </a:r>
            <a:r>
              <a:rPr lang="lv-LV" sz="2200" b="0">
                <a:solidFill>
                  <a:srgbClr val="06829A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2200" b="1">
                <a:solidFill>
                  <a:srgbClr val="06829A"/>
                </a:solidFill>
                <a:latin typeface="+mn-lt"/>
                <a:ea typeface="+mn-ea"/>
                <a:cs typeface="+mn-cs"/>
              </a:rPr>
              <a:t>aprīkojumam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Izmantoto instrumentu un palīglīdzekļu </a:t>
            </a:r>
            <a:r>
              <a:rPr lang="lv-LV" sz="2200">
                <a:latin typeface="+mn-lt"/>
                <a:ea typeface="+mn-ea"/>
                <a:cs typeface="+mn-cs"/>
              </a:rPr>
              <a:t>dezinfekcija</a:t>
            </a:r>
            <a:r>
              <a:rPr lang="lv-LV" sz="2200" b="0">
                <a:latin typeface="+mn-lt"/>
                <a:ea typeface="+mn-ea"/>
                <a:cs typeface="+mn-cs"/>
              </a:rPr>
              <a:t> – pēc katra klienta </a:t>
            </a:r>
            <a:endParaRPr lang="lv-LV" sz="2200" b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Dvieļi pēc katra klienta tiek mazgāti 60</a:t>
            </a:r>
            <a:r>
              <a:rPr lang="lv-LV" sz="2200" b="0">
                <a:latin typeface="+mn-lt"/>
                <a:ea typeface="+mn-ea"/>
                <a:cs typeface="+mn-cs"/>
                <a:sym typeface="Symbol" panose="05050102010706020507" pitchFamily="18" charset="2"/>
              </a:rPr>
              <a:t></a:t>
            </a:r>
            <a:r>
              <a:rPr lang="lv-LV" sz="2200" b="0">
                <a:latin typeface="+mn-lt"/>
                <a:ea typeface="+mn-ea"/>
                <a:cs typeface="+mn-cs"/>
              </a:rPr>
              <a:t> temperatūrā un tiek gludināti</a:t>
            </a:r>
          </a:p>
          <a:p>
            <a:pPr marL="228600" indent="0" defTabSz="914400">
              <a:buFont typeface="Arial" panose="020B0604020202020204" pitchFamily="34" charset="0"/>
              <a:buNone/>
            </a:pPr>
            <a:r>
              <a:rPr lang="lv-LV" sz="2200" b="1">
                <a:solidFill>
                  <a:srgbClr val="06829A"/>
                </a:solidFill>
                <a:latin typeface="+mn-lt"/>
                <a:ea typeface="+mn-ea"/>
                <a:cs typeface="+mn-cs"/>
              </a:rPr>
              <a:t>Pienākumi</a:t>
            </a:r>
            <a:r>
              <a:rPr lang="lv-LV" sz="2200" b="0">
                <a:solidFill>
                  <a:srgbClr val="06829A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2200">
                <a:solidFill>
                  <a:srgbClr val="06829A"/>
                </a:solidFill>
                <a:latin typeface="+mn-lt"/>
                <a:ea typeface="+mn-ea"/>
                <a:cs typeface="+mn-cs"/>
              </a:rPr>
              <a:t>un</a:t>
            </a:r>
            <a:r>
              <a:rPr lang="lv-LV" sz="2200" b="0">
                <a:solidFill>
                  <a:srgbClr val="06829A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2200" b="1">
                <a:solidFill>
                  <a:srgbClr val="06829A"/>
                </a:solidFill>
                <a:latin typeface="+mn-lt"/>
                <a:ea typeface="+mn-ea"/>
                <a:cs typeface="+mn-cs"/>
              </a:rPr>
              <a:t>atbildība</a:t>
            </a:r>
            <a:endParaRPr lang="lv-LV" sz="2200" b="0">
              <a:solidFill>
                <a:srgbClr val="06829A"/>
              </a:solidFill>
              <a:latin typeface="+mn-lt"/>
              <a:ea typeface="+mn-ea"/>
              <a:cs typeface="+mn-cs"/>
            </a:endParaRP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Ekonomikas ministrija sadarbībā ar Veselības inspekciju un nozari izstrādā </a:t>
            </a:r>
            <a:r>
              <a:rPr lang="lv-LV" sz="2200">
                <a:latin typeface="+mn-lt"/>
                <a:ea typeface="+mn-ea"/>
                <a:cs typeface="+mn-cs"/>
              </a:rPr>
              <a:t>«Pakalpojumu sniedzēja paškontroles lapu» </a:t>
            </a:r>
            <a:r>
              <a:rPr lang="lv-LV" sz="2200" b="0">
                <a:latin typeface="+mn-lt"/>
                <a:ea typeface="+mn-ea"/>
                <a:cs typeface="+mn-cs"/>
              </a:rPr>
              <a:t>drošai pakalpojumu sniegšanas nodrošināšanai, kas glabājas pie pakalpojumu sniedzēja un tiek uzrādīta uzraudzības iestādei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Labi redzamā vietā tiek izvietota informācija par </a:t>
            </a:r>
            <a:r>
              <a:rPr lang="lv-LV" sz="2200">
                <a:latin typeface="+mn-lt"/>
                <a:ea typeface="+mn-ea"/>
                <a:cs typeface="+mn-cs"/>
              </a:rPr>
              <a:t>atbildīgo personu </a:t>
            </a:r>
            <a:r>
              <a:rPr lang="lv-LV" sz="2200" b="0">
                <a:latin typeface="+mn-lt"/>
                <a:ea typeface="+mn-ea"/>
                <a:cs typeface="+mn-cs"/>
              </a:rPr>
              <a:t>par</a:t>
            </a:r>
            <a:r>
              <a:rPr lang="lv-LV" sz="2200">
                <a:latin typeface="+mn-lt"/>
                <a:ea typeface="+mn-ea"/>
                <a:cs typeface="+mn-cs"/>
              </a:rPr>
              <a:t> </a:t>
            </a:r>
            <a:r>
              <a:rPr lang="lv-LV" sz="2200" b="0">
                <a:latin typeface="+mn-lt"/>
                <a:ea typeface="+mn-ea"/>
                <a:cs typeface="+mn-cs"/>
              </a:rPr>
              <a:t>epidemioloģisko prasību ievērošanu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Pakalpojumu sniedzējam jāveic </a:t>
            </a:r>
            <a:r>
              <a:rPr lang="lv-LV" sz="2200">
                <a:latin typeface="+mn-lt"/>
                <a:ea typeface="+mn-ea"/>
                <a:cs typeface="+mn-cs"/>
              </a:rPr>
              <a:t>veselības novērošana</a:t>
            </a:r>
            <a:r>
              <a:rPr lang="lv-LV" sz="2200" b="0">
                <a:latin typeface="+mn-lt"/>
                <a:ea typeface="+mn-ea"/>
                <a:cs typeface="+mn-cs"/>
              </a:rPr>
              <a:t>, t.sk. temperatūras bezkontakta mērīšana darbam sākoties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Pakalpojumu sniegšanas vietā (ārpusē, pie ieejas, telpās) izvietoti </a:t>
            </a:r>
            <a:r>
              <a:rPr lang="lv-LV" sz="2200">
                <a:latin typeface="+mn-lt"/>
                <a:ea typeface="+mn-ea"/>
                <a:cs typeface="+mn-cs"/>
              </a:rPr>
              <a:t>informatīvie materiāli </a:t>
            </a:r>
            <a:r>
              <a:rPr lang="lv-LV" sz="2200" b="0">
                <a:latin typeface="+mn-lt"/>
                <a:ea typeface="+mn-ea"/>
                <a:cs typeface="+mn-cs"/>
              </a:rPr>
              <a:t>par</a:t>
            </a:r>
            <a:r>
              <a:rPr lang="lv-LV" sz="2200">
                <a:latin typeface="+mn-lt"/>
                <a:ea typeface="+mn-ea"/>
                <a:cs typeface="+mn-cs"/>
              </a:rPr>
              <a:t> </a:t>
            </a:r>
            <a:r>
              <a:rPr lang="lv-LV" sz="2200" b="0">
                <a:latin typeface="+mn-lt"/>
                <a:ea typeface="+mn-ea"/>
                <a:cs typeface="+mn-cs"/>
              </a:rPr>
              <a:t>epidemioloģiskajām prasībām, t.sk. </a:t>
            </a:r>
            <a:r>
              <a:rPr lang="lv-LV" sz="2200">
                <a:latin typeface="+mn-lt"/>
                <a:ea typeface="+mn-ea"/>
                <a:cs typeface="+mn-cs"/>
              </a:rPr>
              <a:t>angļu</a:t>
            </a:r>
            <a:r>
              <a:rPr lang="lv-LV" sz="2200" b="0">
                <a:latin typeface="+mn-lt"/>
                <a:ea typeface="+mn-ea"/>
                <a:cs typeface="+mn-cs"/>
              </a:rPr>
              <a:t> un </a:t>
            </a:r>
            <a:r>
              <a:rPr lang="lv-LV" sz="2200">
                <a:latin typeface="+mn-lt"/>
                <a:ea typeface="+mn-ea"/>
                <a:cs typeface="+mn-cs"/>
              </a:rPr>
              <a:t>krievu</a:t>
            </a:r>
            <a:r>
              <a:rPr lang="lv-LV" sz="2200" b="0">
                <a:latin typeface="+mn-lt"/>
                <a:ea typeface="+mn-ea"/>
                <a:cs typeface="+mn-cs"/>
              </a:rPr>
              <a:t> </a:t>
            </a:r>
            <a:r>
              <a:rPr lang="lv-LV" sz="2200">
                <a:latin typeface="+mn-lt"/>
                <a:ea typeface="+mn-ea"/>
                <a:cs typeface="+mn-cs"/>
              </a:rPr>
              <a:t>valodā</a:t>
            </a:r>
          </a:p>
          <a:p>
            <a:pPr marL="571500" indent="-342900" defTabSz="914400"/>
            <a:r>
              <a:rPr lang="lv-LV" sz="2200" b="0">
                <a:latin typeface="+mn-lt"/>
                <a:ea typeface="+mn-ea"/>
                <a:cs typeface="+mn-cs"/>
              </a:rPr>
              <a:t>Aizliegts klientam piedāvāt </a:t>
            </a:r>
            <a:r>
              <a:rPr lang="lv-LV" sz="2200">
                <a:latin typeface="+mn-lt"/>
                <a:ea typeface="+mn-ea"/>
                <a:cs typeface="+mn-cs"/>
              </a:rPr>
              <a:t>dzērienus un uzkodas</a:t>
            </a:r>
            <a:r>
              <a:rPr lang="lv-LV" sz="2200" b="0">
                <a:latin typeface="+mn-lt"/>
                <a:ea typeface="+mn-ea"/>
                <a:cs typeface="+mn-cs"/>
              </a:rPr>
              <a:t>, kā arī izvietot </a:t>
            </a:r>
            <a:r>
              <a:rPr lang="lv-LV" sz="2200">
                <a:latin typeface="+mn-lt"/>
                <a:ea typeface="+mn-ea"/>
                <a:cs typeface="+mn-cs"/>
              </a:rPr>
              <a:t>lasāmvielu</a:t>
            </a:r>
          </a:p>
        </p:txBody>
      </p:sp>
      <p:pic>
        <p:nvPicPr>
          <p:cNvPr id="3" name="Grafika 2" descr="Scissors with solid fill">
            <a:extLst>
              <a:ext uri="{FF2B5EF4-FFF2-40B4-BE49-F238E27FC236}">
                <a16:creationId xmlns:a16="http://schemas.microsoft.com/office/drawing/2014/main" id="{CA9D56EC-7D31-4D34-816B-C22B5300B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0091" y="2979464"/>
            <a:ext cx="914400" cy="914400"/>
          </a:xfrm>
          <a:prstGeom prst="rect">
            <a:avLst/>
          </a:prstGeom>
        </p:spPr>
      </p:pic>
      <p:pic>
        <p:nvPicPr>
          <p:cNvPr id="14" name="Grafika 13" descr="Megaphone with solid fill">
            <a:extLst>
              <a:ext uri="{FF2B5EF4-FFF2-40B4-BE49-F238E27FC236}">
                <a16:creationId xmlns:a16="http://schemas.microsoft.com/office/drawing/2014/main" id="{8E87DD67-FD76-4BD5-B087-C3DFCDDDF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0091" y="4291194"/>
            <a:ext cx="914400" cy="914400"/>
          </a:xfrm>
          <a:prstGeom prst="rect">
            <a:avLst/>
          </a:prstGeom>
        </p:spPr>
      </p:pic>
      <p:pic>
        <p:nvPicPr>
          <p:cNvPr id="7" name="Grafika 6" descr="Car Tree Air Freshener with solid fill">
            <a:extLst>
              <a:ext uri="{FF2B5EF4-FFF2-40B4-BE49-F238E27FC236}">
                <a16:creationId xmlns:a16="http://schemas.microsoft.com/office/drawing/2014/main" id="{8CC330ED-3253-4B76-BF32-BF1CAFDF2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0091" y="1141196"/>
            <a:ext cx="914400" cy="914400"/>
          </a:xfrm>
          <a:prstGeom prst="rect">
            <a:avLst/>
          </a:prstGeom>
        </p:spPr>
      </p:pic>
      <p:pic>
        <p:nvPicPr>
          <p:cNvPr id="13" name="Grafika 12" descr="Leaf with solid fill">
            <a:extLst>
              <a:ext uri="{FF2B5EF4-FFF2-40B4-BE49-F238E27FC236}">
                <a16:creationId xmlns:a16="http://schemas.microsoft.com/office/drawing/2014/main" id="{3663D25C-3C56-4FEE-9416-6D067254A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3394" y="3411264"/>
            <a:ext cx="277862" cy="277862"/>
          </a:xfrm>
          <a:prstGeom prst="rect">
            <a:avLst/>
          </a:prstGeom>
        </p:spPr>
      </p:pic>
      <p:pic>
        <p:nvPicPr>
          <p:cNvPr id="15" name="Grafika 14" descr="Leaf with solid fill">
            <a:extLst>
              <a:ext uri="{FF2B5EF4-FFF2-40B4-BE49-F238E27FC236}">
                <a16:creationId xmlns:a16="http://schemas.microsoft.com/office/drawing/2014/main" id="{4375455D-1378-43DD-9BF7-D324CF82E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0019" y="9151237"/>
            <a:ext cx="287368" cy="2873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E2C5E2-9F41-43D0-AEB4-4B55B8348709}"/>
              </a:ext>
            </a:extLst>
          </p:cNvPr>
          <p:cNvSpPr txBox="1"/>
          <p:nvPr/>
        </p:nvSpPr>
        <p:spPr>
          <a:xfrm>
            <a:off x="1677387" y="9114610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0">
                <a:solidFill>
                  <a:schemeClr val="bg1">
                    <a:lumMod val="50000"/>
                  </a:schemeClr>
                </a:solidFill>
                <a:latin typeface="+mn-lt"/>
              </a:rPr>
              <a:t>Neattiecas uz individuāliem pirts pakalpojumiem</a:t>
            </a:r>
          </a:p>
        </p:txBody>
      </p:sp>
    </p:spTree>
    <p:extLst>
      <p:ext uri="{BB962C8B-B14F-4D97-AF65-F5344CB8AC3E}">
        <p14:creationId xmlns:p14="http://schemas.microsoft.com/office/powerpoint/2010/main" val="22752388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E3DFE67-ED74-4633-9ACA-5D15D17B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429" y="408864"/>
            <a:ext cx="14827800" cy="7560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lv-LV" sz="3000" b="1">
                <a:latin typeface="+mn-lt"/>
                <a:cs typeface="+mj-cs"/>
              </a:rPr>
              <a:t>SPECIFISKĀS PRASĪBAS PIRTS PAKALPOJUMIEM (4/4)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8E907DD-69E5-4F28-A5EF-84F9465212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246561" y="8994423"/>
            <a:ext cx="3901559" cy="519289"/>
          </a:xfrm>
        </p:spPr>
        <p:txBody>
          <a:bodyPr/>
          <a:lstStyle/>
          <a:p>
            <a:fld id="{86CB4B4D-7CA3-9044-876B-883B54F8677D}" type="slidenum">
              <a:rPr lang="lv-LV" smtClean="0"/>
              <a:t>17</a:t>
            </a:fld>
            <a:endParaRPr lang="lv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2D0A93-A691-4A70-B902-6123CE70DFE5}"/>
              </a:ext>
            </a:extLst>
          </p:cNvPr>
          <p:cNvSpPr txBox="1">
            <a:spLocks/>
          </p:cNvSpPr>
          <p:nvPr/>
        </p:nvSpPr>
        <p:spPr>
          <a:xfrm>
            <a:off x="2243539" y="2601157"/>
            <a:ext cx="14054493" cy="33614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defTabSz="914400">
              <a:buNone/>
            </a:pPr>
            <a:r>
              <a:rPr lang="lv-LV" sz="2200" b="0">
                <a:latin typeface="+mn-lt"/>
                <a:ea typeface="+mn-ea"/>
                <a:cs typeface="+mn-cs"/>
              </a:rPr>
              <a:t>Pakalpojums tiek sniegts </a:t>
            </a:r>
            <a:r>
              <a:rPr lang="lv-LV" sz="2200">
                <a:latin typeface="+mn-lt"/>
                <a:ea typeface="+mn-ea"/>
                <a:cs typeface="+mn-cs"/>
              </a:rPr>
              <a:t>1 personai </a:t>
            </a:r>
            <a:r>
              <a:rPr lang="lv-LV" sz="2200" b="0">
                <a:latin typeface="+mn-lt"/>
                <a:ea typeface="+mn-ea"/>
                <a:cs typeface="+mn-cs"/>
              </a:rPr>
              <a:t>vai </a:t>
            </a:r>
            <a:r>
              <a:rPr lang="lv-LV" sz="2200">
                <a:latin typeface="+mn-lt"/>
                <a:ea typeface="+mn-ea"/>
                <a:cs typeface="+mn-cs"/>
              </a:rPr>
              <a:t>1 mājsaimniecībai </a:t>
            </a:r>
            <a:r>
              <a:rPr lang="lv-LV" sz="2200" b="0">
                <a:latin typeface="+mn-lt"/>
                <a:ea typeface="+mn-ea"/>
                <a:cs typeface="+mn-cs"/>
              </a:rPr>
              <a:t>(piem. laulātais pāris, tēvs un dēls vai ģimene ar bērniem)</a:t>
            </a:r>
          </a:p>
          <a:p>
            <a:pPr marL="571500" indent="-342900" defTabSz="914400"/>
            <a:endParaRPr lang="lv-LV" sz="2200" b="0">
              <a:latin typeface="+mn-lt"/>
              <a:ea typeface="+mn-ea"/>
              <a:cs typeface="+mn-cs"/>
            </a:endParaRPr>
          </a:p>
          <a:p>
            <a:pPr marL="228600" indent="0" defTabSz="914400">
              <a:buNone/>
            </a:pPr>
            <a:r>
              <a:rPr lang="lv-LV" sz="2200" b="0">
                <a:latin typeface="+mn-lt"/>
                <a:ea typeface="+mn-ea"/>
                <a:cs typeface="+mn-cs"/>
              </a:rPr>
              <a:t>Pirms procedūras telpa tiek izkurināta līdz </a:t>
            </a:r>
            <a:r>
              <a:rPr lang="lv-LV" sz="2200">
                <a:latin typeface="+mn-lt"/>
                <a:ea typeface="+mn-ea"/>
                <a:cs typeface="+mn-cs"/>
              </a:rPr>
              <a:t>+100 grādiem</a:t>
            </a:r>
            <a:r>
              <a:rPr lang="lv-LV" sz="2200" b="0">
                <a:latin typeface="+mn-lt"/>
                <a:ea typeface="+mn-ea"/>
                <a:cs typeface="+mn-cs"/>
              </a:rPr>
              <a:t>, bet procedūras laikā tiek nodrošināta pastiprināta </a:t>
            </a:r>
            <a:r>
              <a:rPr lang="lv-LV" sz="2200">
                <a:latin typeface="+mn-lt"/>
                <a:ea typeface="+mn-ea"/>
                <a:cs typeface="+mn-cs"/>
              </a:rPr>
              <a:t>ventilācija</a:t>
            </a:r>
            <a:r>
              <a:rPr lang="lv-LV" sz="2200" b="0">
                <a:latin typeface="+mn-lt"/>
                <a:ea typeface="+mn-ea"/>
                <a:cs typeface="+mn-cs"/>
              </a:rPr>
              <a:t> </a:t>
            </a:r>
            <a:r>
              <a:rPr lang="lv-LV" sz="2200">
                <a:latin typeface="+mn-lt"/>
                <a:ea typeface="+mn-ea"/>
                <a:cs typeface="+mn-cs"/>
              </a:rPr>
              <a:t>ar</a:t>
            </a:r>
            <a:r>
              <a:rPr lang="lv-LV" sz="2200" b="0">
                <a:latin typeface="+mn-lt"/>
                <a:ea typeface="+mn-ea"/>
                <a:cs typeface="+mn-cs"/>
              </a:rPr>
              <a:t> </a:t>
            </a:r>
            <a:r>
              <a:rPr lang="lv-LV" sz="2200">
                <a:latin typeface="+mn-lt"/>
                <a:ea typeface="+mn-ea"/>
                <a:cs typeface="+mn-cs"/>
              </a:rPr>
              <a:t>augstu temperatūru </a:t>
            </a:r>
            <a:r>
              <a:rPr lang="lv-LV" sz="2200" b="0">
                <a:latin typeface="+mn-lt"/>
                <a:ea typeface="+mn-ea"/>
                <a:cs typeface="+mn-cs"/>
              </a:rPr>
              <a:t>(virs +60 grādiem)</a:t>
            </a:r>
          </a:p>
          <a:p>
            <a:pPr marL="571500" indent="-342900" defTabSz="914400"/>
            <a:endParaRPr lang="lv-LV" sz="2200">
              <a:latin typeface="+mn-lt"/>
              <a:ea typeface="+mn-ea"/>
              <a:cs typeface="+mn-cs"/>
            </a:endParaRPr>
          </a:p>
          <a:p>
            <a:pPr marL="228600" indent="0" defTabSz="914400">
              <a:buNone/>
            </a:pPr>
            <a:r>
              <a:rPr lang="lv-LV" sz="2200" b="0">
                <a:latin typeface="+mn-lt"/>
                <a:ea typeface="+mn-ea"/>
                <a:cs typeface="+mn-cs"/>
              </a:rPr>
              <a:t>Darba </a:t>
            </a:r>
            <a:r>
              <a:rPr lang="lv-LV" sz="2200">
                <a:latin typeface="+mn-lt"/>
                <a:ea typeface="+mn-ea"/>
                <a:cs typeface="+mn-cs"/>
              </a:rPr>
              <a:t>piederumi</a:t>
            </a:r>
            <a:r>
              <a:rPr lang="lv-LV" sz="2200" b="0">
                <a:latin typeface="+mn-lt"/>
                <a:ea typeface="+mn-ea"/>
                <a:cs typeface="+mn-cs"/>
              </a:rPr>
              <a:t> un </a:t>
            </a:r>
            <a:r>
              <a:rPr lang="lv-LV" sz="2200">
                <a:latin typeface="+mn-lt"/>
                <a:ea typeface="+mn-ea"/>
                <a:cs typeface="+mn-cs"/>
              </a:rPr>
              <a:t>aprīkojums</a:t>
            </a:r>
            <a:r>
              <a:rPr lang="lv-LV" sz="2200" b="0">
                <a:latin typeface="+mn-lt"/>
                <a:ea typeface="+mn-ea"/>
                <a:cs typeface="+mn-cs"/>
              </a:rPr>
              <a:t> (pirts slotas, </a:t>
            </a:r>
            <a:r>
              <a:rPr lang="lv-LV" sz="2200" b="0" err="1">
                <a:latin typeface="+mn-lt"/>
                <a:ea typeface="+mn-ea"/>
                <a:cs typeface="+mn-cs"/>
              </a:rPr>
              <a:t>skrubji</a:t>
            </a:r>
            <a:r>
              <a:rPr lang="lv-LV" sz="2200" b="0">
                <a:latin typeface="+mn-lt"/>
                <a:ea typeface="+mn-ea"/>
                <a:cs typeface="+mn-cs"/>
              </a:rPr>
              <a:t> un citi dabīgie līdzekļi ir vienreizējas lietošanas, tikai konkrētajam klientam, kas pēc procedūras </a:t>
            </a:r>
            <a:r>
              <a:rPr lang="lv-LV" sz="2200">
                <a:latin typeface="+mn-lt"/>
                <a:ea typeface="+mn-ea"/>
                <a:cs typeface="+mn-cs"/>
              </a:rPr>
              <a:t>tiek</a:t>
            </a:r>
            <a:r>
              <a:rPr lang="lv-LV" sz="2200" b="0">
                <a:latin typeface="+mn-lt"/>
                <a:ea typeface="+mn-ea"/>
                <a:cs typeface="+mn-cs"/>
              </a:rPr>
              <a:t> </a:t>
            </a:r>
            <a:r>
              <a:rPr lang="lv-LV" sz="2200">
                <a:latin typeface="+mn-lt"/>
                <a:ea typeface="+mn-ea"/>
                <a:cs typeface="+mn-cs"/>
              </a:rPr>
              <a:t>sadedzināts</a:t>
            </a:r>
            <a:r>
              <a:rPr lang="lv-LV" sz="2200" b="0">
                <a:latin typeface="+mn-lt"/>
                <a:ea typeface="+mn-ea"/>
                <a:cs typeface="+mn-cs"/>
              </a:rPr>
              <a:t> vai </a:t>
            </a:r>
            <a:r>
              <a:rPr lang="lv-LV" sz="2200">
                <a:latin typeface="+mn-lt"/>
                <a:ea typeface="+mn-ea"/>
                <a:cs typeface="+mn-cs"/>
              </a:rPr>
              <a:t>dezinficēti</a:t>
            </a:r>
            <a:r>
              <a:rPr lang="lv-LV" sz="2200" b="0">
                <a:latin typeface="+mn-lt"/>
                <a:ea typeface="+mn-ea"/>
                <a:cs typeface="+mn-cs"/>
              </a:rPr>
              <a:t>)</a:t>
            </a:r>
          </a:p>
          <a:p>
            <a:pPr marL="228600" indent="0" defTabSz="914400">
              <a:buNone/>
            </a:pPr>
            <a:endParaRPr lang="lv-LV" sz="2200" b="0">
              <a:latin typeface="+mn-lt"/>
              <a:ea typeface="+mn-ea"/>
              <a:cs typeface="+mn-cs"/>
            </a:endParaRPr>
          </a:p>
          <a:p>
            <a:pPr marL="228600" indent="0" defTabSz="914400">
              <a:buNone/>
            </a:pPr>
            <a:r>
              <a:rPr lang="lv-LV" sz="2200" b="0">
                <a:latin typeface="+mn-lt"/>
                <a:ea typeface="+mn-ea"/>
                <a:cs typeface="+mn-cs"/>
              </a:rPr>
              <a:t>Publisko pakalpojumu sniegšana </a:t>
            </a:r>
            <a:r>
              <a:rPr lang="lv-LV" sz="2200">
                <a:latin typeface="+mn-lt"/>
                <a:ea typeface="+mn-ea"/>
                <a:cs typeface="+mn-cs"/>
              </a:rPr>
              <a:t>nav atļauta</a:t>
            </a:r>
          </a:p>
        </p:txBody>
      </p:sp>
      <p:pic>
        <p:nvPicPr>
          <p:cNvPr id="5" name="Grafika 4" descr="Family with girl with solid fill">
            <a:extLst>
              <a:ext uri="{FF2B5EF4-FFF2-40B4-BE49-F238E27FC236}">
                <a16:creationId xmlns:a16="http://schemas.microsoft.com/office/drawing/2014/main" id="{4AA225BF-24B0-4C88-B33B-3A16FB76B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0784" y="2298098"/>
            <a:ext cx="914400" cy="914400"/>
          </a:xfrm>
          <a:prstGeom prst="rect">
            <a:avLst/>
          </a:prstGeom>
        </p:spPr>
      </p:pic>
      <p:pic>
        <p:nvPicPr>
          <p:cNvPr id="15" name="Grafika 14" descr="Thermometer with solid fill">
            <a:extLst>
              <a:ext uri="{FF2B5EF4-FFF2-40B4-BE49-F238E27FC236}">
                <a16:creationId xmlns:a16="http://schemas.microsoft.com/office/drawing/2014/main" id="{6E61E283-CC56-4806-8EEC-A062CA521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1041" y="3517714"/>
            <a:ext cx="914400" cy="914400"/>
          </a:xfrm>
          <a:prstGeom prst="rect">
            <a:avLst/>
          </a:prstGeom>
        </p:spPr>
      </p:pic>
      <p:pic>
        <p:nvPicPr>
          <p:cNvPr id="17" name="Grafika 16" descr="Leaf with solid fill">
            <a:extLst>
              <a:ext uri="{FF2B5EF4-FFF2-40B4-BE49-F238E27FC236}">
                <a16:creationId xmlns:a16="http://schemas.microsoft.com/office/drawing/2014/main" id="{3457B153-CBB5-4EFB-88AE-26E030D49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2429" y="4752975"/>
            <a:ext cx="914400" cy="914400"/>
          </a:xfrm>
          <a:prstGeom prst="rect">
            <a:avLst/>
          </a:prstGeom>
        </p:spPr>
      </p:pic>
      <p:pic>
        <p:nvPicPr>
          <p:cNvPr id="12" name="Grafika 11" descr="Leaf with solid fill">
            <a:extLst>
              <a:ext uri="{FF2B5EF4-FFF2-40B4-BE49-F238E27FC236}">
                <a16:creationId xmlns:a16="http://schemas.microsoft.com/office/drawing/2014/main" id="{B7E11874-BC9D-4E72-B9DB-7E1DD93936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45957" y="536724"/>
            <a:ext cx="500336" cy="500336"/>
          </a:xfrm>
          <a:prstGeom prst="rect">
            <a:avLst/>
          </a:prstGeom>
        </p:spPr>
      </p:pic>
      <p:pic>
        <p:nvPicPr>
          <p:cNvPr id="7" name="Grafika 6" descr="Group of people with solid fill">
            <a:extLst>
              <a:ext uri="{FF2B5EF4-FFF2-40B4-BE49-F238E27FC236}">
                <a16:creationId xmlns:a16="http://schemas.microsoft.com/office/drawing/2014/main" id="{A8FA0767-6DD7-4B94-9743-C67A467A49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1041" y="57735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445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23868F3-D0E5-4287-B2D0-2A951871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1"/>
            <a:ext cx="14955977" cy="670682"/>
          </a:xfrm>
        </p:spPr>
        <p:txBody>
          <a:bodyPr/>
          <a:lstStyle/>
          <a:p>
            <a:r>
              <a:rPr lang="lv-LV" b="1">
                <a:latin typeface="+mn-lt"/>
              </a:rPr>
              <a:t>UZRAUDZĪBA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2AA272B-8539-4196-9350-F1ED0E718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275" y="2204559"/>
            <a:ext cx="13528745" cy="6188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latin typeface="+mn-lt"/>
              </a:rPr>
              <a:t>Pakalpojumu sniedzēju uzraudzību izlases kārtībā veic </a:t>
            </a:r>
            <a:r>
              <a:rPr lang="lv-LV" b="1" dirty="0">
                <a:latin typeface="+mn-lt"/>
              </a:rPr>
              <a:t>Veselības inspekcija </a:t>
            </a:r>
            <a:r>
              <a:rPr lang="lv-LV" dirty="0">
                <a:latin typeface="+mn-lt"/>
              </a:rPr>
              <a:t>sadarbībā ar </a:t>
            </a:r>
            <a:r>
              <a:rPr lang="lv-LV" b="1" dirty="0">
                <a:latin typeface="+mn-lt"/>
              </a:rPr>
              <a:t>Patērētāju tiesību aizsardzības centru,</a:t>
            </a:r>
            <a:r>
              <a:rPr lang="lv-LV" dirty="0">
                <a:latin typeface="+mn-lt"/>
              </a:rPr>
              <a:t> </a:t>
            </a:r>
            <a:r>
              <a:rPr lang="lv-LV" b="1" dirty="0">
                <a:latin typeface="+mn-lt"/>
              </a:rPr>
              <a:t>Valsts policiju </a:t>
            </a:r>
            <a:r>
              <a:rPr lang="lv-LV" dirty="0">
                <a:latin typeface="+mn-lt"/>
              </a:rPr>
              <a:t>un</a:t>
            </a:r>
            <a:r>
              <a:rPr lang="lv-LV" b="1" dirty="0">
                <a:latin typeface="+mn-lt"/>
              </a:rPr>
              <a:t> pašvaldību policiju</a:t>
            </a:r>
          </a:p>
          <a:p>
            <a:pPr marL="0" indent="0">
              <a:buNone/>
            </a:pPr>
            <a:endParaRPr lang="lv-LV" dirty="0">
              <a:latin typeface="+mn-lt"/>
            </a:endParaRPr>
          </a:p>
          <a:p>
            <a:pPr marL="0" indent="0">
              <a:buNone/>
            </a:pPr>
            <a:r>
              <a:rPr lang="lv-LV" dirty="0">
                <a:latin typeface="+mn-lt"/>
              </a:rPr>
              <a:t>Pakalpojumu sniedzēji </a:t>
            </a:r>
            <a:r>
              <a:rPr lang="lv-LV" b="1" dirty="0">
                <a:latin typeface="+mn-lt"/>
              </a:rPr>
              <a:t>tiek konsultēti </a:t>
            </a:r>
            <a:r>
              <a:rPr lang="lv-LV" dirty="0">
                <a:latin typeface="+mn-lt"/>
              </a:rPr>
              <a:t>par epidemioloģiskās drošības prasībām, kas jāievēro pakalpojuma sniegšanas laikā</a:t>
            </a:r>
          </a:p>
          <a:p>
            <a:pPr marL="0" indent="0">
              <a:buNone/>
            </a:pPr>
            <a:endParaRPr lang="lv-LV" dirty="0">
              <a:latin typeface="+mn-lt"/>
            </a:endParaRPr>
          </a:p>
          <a:p>
            <a:pPr marL="0" indent="0">
              <a:buNone/>
            </a:pPr>
            <a:r>
              <a:rPr lang="lv-LV" dirty="0">
                <a:latin typeface="+mn-lt"/>
              </a:rPr>
              <a:t>Sabiedrība ir aicināta </a:t>
            </a:r>
            <a:r>
              <a:rPr lang="lv-LV" b="1" dirty="0">
                <a:latin typeface="+mn-lt"/>
              </a:rPr>
              <a:t>anonīmi ziņot uzraudzības iestādēm </a:t>
            </a:r>
            <a:r>
              <a:rPr lang="lv-LV" dirty="0">
                <a:latin typeface="+mn-lt"/>
              </a:rPr>
              <a:t>par neatļautu pakalpojumu sniegšanu un par epidemioloģiskās drošības pārkāpumiem pakalpojumu sniegšanas laikā</a:t>
            </a:r>
          </a:p>
          <a:p>
            <a:pPr marL="0" indent="0">
              <a:buNone/>
            </a:pPr>
            <a:endParaRPr lang="lv-LV" dirty="0">
              <a:latin typeface="+mn-lt"/>
            </a:endParaRPr>
          </a:p>
          <a:p>
            <a:pPr marL="0" indent="0">
              <a:buNone/>
            </a:pPr>
            <a:r>
              <a:rPr lang="lv-LV" b="1" dirty="0">
                <a:latin typeface="+mn-lt"/>
              </a:rPr>
              <a:t>Atkārtotu pārkāpumu gadījumā</a:t>
            </a:r>
            <a:r>
              <a:rPr lang="lv-LV" dirty="0">
                <a:latin typeface="+mn-lt"/>
              </a:rPr>
              <a:t>, pakalpojumu sniedzējam var tikt izteikts aizrādījums vai uzlikts naudas sods līdz 5000 EUR</a:t>
            </a:r>
            <a:endParaRPr lang="en-US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699D094-2CBB-4D56-A032-F23F202676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18</a:t>
            </a:fld>
            <a:endParaRPr lang="lv-LV"/>
          </a:p>
        </p:txBody>
      </p:sp>
      <p:pic>
        <p:nvPicPr>
          <p:cNvPr id="8" name="Grafika 7" descr="Chat with solid fill">
            <a:extLst>
              <a:ext uri="{FF2B5EF4-FFF2-40B4-BE49-F238E27FC236}">
                <a16:creationId xmlns:a16="http://schemas.microsoft.com/office/drawing/2014/main" id="{0C336677-DF14-43AB-B80D-28D8EF82D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7243" y="3616356"/>
            <a:ext cx="914400" cy="914400"/>
          </a:xfrm>
          <a:prstGeom prst="rect">
            <a:avLst/>
          </a:prstGeom>
        </p:spPr>
      </p:pic>
      <p:pic>
        <p:nvPicPr>
          <p:cNvPr id="12" name="Grafika 11" descr="Lock with solid fill">
            <a:extLst>
              <a:ext uri="{FF2B5EF4-FFF2-40B4-BE49-F238E27FC236}">
                <a16:creationId xmlns:a16="http://schemas.microsoft.com/office/drawing/2014/main" id="{D020AAD0-B64E-4A22-88E6-290777D44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7243" y="6688519"/>
            <a:ext cx="914400" cy="914400"/>
          </a:xfrm>
          <a:prstGeom prst="rect">
            <a:avLst/>
          </a:prstGeom>
        </p:spPr>
      </p:pic>
      <p:pic>
        <p:nvPicPr>
          <p:cNvPr id="14" name="Grafika 13" descr="Magnifying glass with solid fill">
            <a:extLst>
              <a:ext uri="{FF2B5EF4-FFF2-40B4-BE49-F238E27FC236}">
                <a16:creationId xmlns:a16="http://schemas.microsoft.com/office/drawing/2014/main" id="{904F32A0-6748-4E45-84FC-7DFD64BFE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7243" y="2150681"/>
            <a:ext cx="914400" cy="914400"/>
          </a:xfrm>
          <a:prstGeom prst="rect">
            <a:avLst/>
          </a:prstGeom>
        </p:spPr>
      </p:pic>
      <p:pic>
        <p:nvPicPr>
          <p:cNvPr id="20" name="Grafika 19" descr="Megaphone1 with solid fill">
            <a:extLst>
              <a:ext uri="{FF2B5EF4-FFF2-40B4-BE49-F238E27FC236}">
                <a16:creationId xmlns:a16="http://schemas.microsoft.com/office/drawing/2014/main" id="{6DF86B7D-A82C-4E64-93A6-915CAC0AA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7243" y="50820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3198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6BF4D4F-93D2-4C27-A02E-59EF5128DA2A}"/>
              </a:ext>
            </a:extLst>
          </p:cNvPr>
          <p:cNvSpPr txBox="1">
            <a:spLocks/>
          </p:cNvSpPr>
          <p:nvPr/>
        </p:nvSpPr>
        <p:spPr bwMode="auto">
          <a:xfrm>
            <a:off x="6895896" y="5622683"/>
            <a:ext cx="3737383" cy="8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lv-LV" altLang="lv-LV" sz="6200" b="0">
                <a:solidFill>
                  <a:srgbClr val="228B9D"/>
                </a:solidFill>
                <a:latin typeface="+mn-lt"/>
                <a:ea typeface="ＭＳ Ｐゴシック" panose="020B0600070205080204" pitchFamily="34" charset="-128"/>
              </a:rPr>
              <a:t>Paldies!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lv-LV" altLang="lv-LV" sz="4000" b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4CB57-B17C-4835-AF33-33EB8BF53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23" y="8809046"/>
            <a:ext cx="192321" cy="23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EE187-9A83-4AF0-B649-361DAF2BA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314" y="8803299"/>
            <a:ext cx="227755" cy="227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95F61-9B48-402E-B322-B1A701885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989" y="8804766"/>
            <a:ext cx="243403" cy="226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4ACE35-22A5-40C7-B814-627D6593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1453" y="8817482"/>
            <a:ext cx="213572" cy="213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1207F-207A-49E4-9668-CB22A8E7C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1" y="8825959"/>
            <a:ext cx="232141" cy="19677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BAF2E57-18B2-44F2-9BFB-2722778D358A}"/>
              </a:ext>
            </a:extLst>
          </p:cNvPr>
          <p:cNvGrpSpPr/>
          <p:nvPr/>
        </p:nvGrpSpPr>
        <p:grpSpPr>
          <a:xfrm>
            <a:off x="885672" y="8715683"/>
            <a:ext cx="15989712" cy="374979"/>
            <a:chOff x="885672" y="8715683"/>
            <a:chExt cx="15989712" cy="3749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EBC930-78FA-451C-AEF5-E32616BB5369}"/>
                </a:ext>
              </a:extLst>
            </p:cNvPr>
            <p:cNvSpPr/>
            <p:nvPr/>
          </p:nvSpPr>
          <p:spPr>
            <a:xfrm>
              <a:off x="12481402" y="8715683"/>
              <a:ext cx="21969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>
                  <a:latin typeface="Calibri Light" panose="020F0302020204030204"/>
                </a:rPr>
                <a:t>+371 67013100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0AC874-C9D6-4D61-9111-1D33EF7792E1}"/>
                </a:ext>
              </a:extLst>
            </p:cNvPr>
            <p:cNvSpPr/>
            <p:nvPr/>
          </p:nvSpPr>
          <p:spPr>
            <a:xfrm>
              <a:off x="6623409" y="8720344"/>
              <a:ext cx="16331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>
                  <a:latin typeface="Calibri Light" panose="020F0302020204030204"/>
                </a:rPr>
                <a:t>www.em.gov.lv</a:t>
              </a:r>
              <a:endParaRPr lang="lv-LV" sz="1800" b="0">
                <a:latin typeface="Calibri Light" panose="020F03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3C0893-B637-4B2B-95FF-70D67991A2BE}"/>
                </a:ext>
              </a:extLst>
            </p:cNvPr>
            <p:cNvSpPr/>
            <p:nvPr/>
          </p:nvSpPr>
          <p:spPr>
            <a:xfrm>
              <a:off x="885672" y="8718470"/>
              <a:ext cx="23791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Calibri Light" panose="020F0302020204030204"/>
                </a:rPr>
                <a:t>@</a:t>
              </a:r>
              <a:r>
                <a:rPr lang="en-US" sz="1800" b="0" err="1">
                  <a:latin typeface="Calibri Light" panose="020F0302020204030204"/>
                </a:rPr>
                <a:t>E</a:t>
              </a:r>
              <a:r>
                <a:rPr lang="en-US" sz="1800" b="0" spc="-150" err="1">
                  <a:latin typeface="Calibri Light" panose="020F0302020204030204"/>
                </a:rPr>
                <a:t>M_</a:t>
              </a:r>
              <a:r>
                <a:rPr lang="en-US" sz="1800" b="0" err="1">
                  <a:latin typeface="Calibri Light" panose="020F0302020204030204"/>
                </a:rPr>
                <a:t>gov</a:t>
              </a:r>
              <a:r>
                <a:rPr lang="en-US" sz="1800" b="0" spc="-150" err="1">
                  <a:latin typeface="Calibri Light" panose="020F0302020204030204"/>
                </a:rPr>
                <a:t>_</a:t>
              </a:r>
              <a:r>
                <a:rPr lang="en-US" sz="1800" b="0" err="1">
                  <a:latin typeface="Calibri Light" panose="020F0302020204030204"/>
                </a:rPr>
                <a:t>lv</a:t>
              </a:r>
              <a:r>
                <a:rPr lang="en-US" sz="1800" b="0">
                  <a:latin typeface="Calibri Light" panose="020F0302020204030204"/>
                </a:rPr>
                <a:t>,</a:t>
              </a:r>
              <a:r>
                <a:rPr lang="en-US" sz="1800" b="0" spc="-300">
                  <a:latin typeface="Calibri Light" panose="020F0302020204030204"/>
                </a:rPr>
                <a:t> </a:t>
              </a:r>
              <a:r>
                <a:rPr lang="en-US" sz="1800" b="0">
                  <a:latin typeface="Calibri Light" panose="020F0302020204030204"/>
                </a:rPr>
                <a:t>@</a:t>
              </a:r>
              <a:r>
                <a:rPr lang="en-US" sz="1800" b="0" err="1">
                  <a:latin typeface="Calibri Light" panose="020F0302020204030204"/>
                </a:rPr>
                <a:t>siltinam</a:t>
              </a:r>
              <a:endParaRPr lang="lv-LV" sz="1800" b="0">
                <a:latin typeface="Calibri Light" panose="020F030202020403020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CD86B3-24EF-43E1-ACED-73C98EB828D2}"/>
                </a:ext>
              </a:extLst>
            </p:cNvPr>
            <p:cNvSpPr/>
            <p:nvPr/>
          </p:nvSpPr>
          <p:spPr>
            <a:xfrm>
              <a:off x="8567482" y="8721330"/>
              <a:ext cx="3667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 err="1">
                  <a:latin typeface="Calibri Light" panose="020F0302020204030204"/>
                </a:rPr>
                <a:t>Brīvības</a:t>
              </a:r>
              <a:r>
                <a:rPr lang="en-US" sz="1800" b="0">
                  <a:latin typeface="Calibri Light" panose="020F0302020204030204"/>
                </a:rPr>
                <a:t> </a:t>
              </a:r>
              <a:r>
                <a:rPr lang="lv-LV" sz="1800" b="0">
                  <a:latin typeface="Calibri Light" panose="020F0302020204030204"/>
                </a:rPr>
                <a:t>iela</a:t>
              </a:r>
              <a:r>
                <a:rPr lang="en-US" sz="1800" b="0">
                  <a:latin typeface="Calibri Light" panose="020F0302020204030204"/>
                </a:rPr>
                <a:t> 55, R</a:t>
              </a:r>
              <a:r>
                <a:rPr lang="lv-LV" sz="1800" b="0">
                  <a:latin typeface="Calibri Light" panose="020F0302020204030204"/>
                </a:rPr>
                <a:t>ī</a:t>
              </a:r>
              <a:r>
                <a:rPr lang="en-US" sz="1800" b="0" err="1">
                  <a:latin typeface="Calibri Light" panose="020F0302020204030204"/>
                </a:rPr>
                <a:t>ga</a:t>
              </a:r>
              <a:r>
                <a:rPr lang="en-US" sz="1800" b="0">
                  <a:latin typeface="Calibri Light" panose="020F0302020204030204"/>
                </a:rPr>
                <a:t>, LV-1519, Latvia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07F65E-C5A5-4DEE-A9F5-D9F077F43334}"/>
                </a:ext>
              </a:extLst>
            </p:cNvPr>
            <p:cNvSpPr/>
            <p:nvPr/>
          </p:nvSpPr>
          <p:spPr>
            <a:xfrm>
              <a:off x="14678393" y="8715683"/>
              <a:ext cx="21969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>
                  <a:latin typeface="Calibri Light" panose="020F0302020204030204"/>
                </a:rPr>
                <a:t>pasts@em.gov.lv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06EA0E4-126E-4356-839A-2E3C5A289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76" y="8841853"/>
            <a:ext cx="227534" cy="160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E66312-B6D9-47C0-8504-DA3BD9AB0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74" y="8838873"/>
            <a:ext cx="105398" cy="1752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C52E9F-862C-4DE0-A360-2BD42129A4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74" y="8793821"/>
            <a:ext cx="264529" cy="2645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1E48084-61CC-4E30-BC48-B1D0768F212E}"/>
              </a:ext>
            </a:extLst>
          </p:cNvPr>
          <p:cNvSpPr/>
          <p:nvPr/>
        </p:nvSpPr>
        <p:spPr>
          <a:xfrm>
            <a:off x="4011519" y="8718470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lv-LV" sz="1800" b="0">
                <a:latin typeface="Calibri Light" panose="020F0302020204030204"/>
              </a:rPr>
              <a:t>/</a:t>
            </a:r>
            <a:r>
              <a:rPr lang="en-US" sz="1800" b="0" err="1">
                <a:latin typeface="Calibri Light" panose="020F0302020204030204"/>
              </a:rPr>
              <a:t>ekonomikasministrija</a:t>
            </a:r>
            <a:endParaRPr lang="lv-LV" sz="1800" b="0">
              <a:solidFill>
                <a:schemeClr val="bg1">
                  <a:alpha val="78000"/>
                </a:scheme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774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AB080B3-C827-4D97-AA82-0498EC42E7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2</a:t>
            </a:fld>
            <a:endParaRPr lang="lv-LV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19F382-4255-440A-9A0F-A1E470B9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262834"/>
            <a:ext cx="14955976" cy="14727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b="1">
                <a:latin typeface="+mn-lt"/>
                <a:cs typeface="+mj-cs"/>
              </a:rPr>
              <a:t>SKAISTUMKOPŠANAS PAKALPOJUMU VEIDI</a:t>
            </a:r>
          </a:p>
        </p:txBody>
      </p:sp>
      <p:graphicFrame>
        <p:nvGraphicFramePr>
          <p:cNvPr id="9" name="Tabula 8">
            <a:extLst>
              <a:ext uri="{FF2B5EF4-FFF2-40B4-BE49-F238E27FC236}">
                <a16:creationId xmlns:a16="http://schemas.microsoft.com/office/drawing/2014/main" id="{4A1ACC24-540E-4CDF-98C4-B977BE653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34160"/>
              </p:ext>
            </p:extLst>
          </p:nvPr>
        </p:nvGraphicFramePr>
        <p:xfrm>
          <a:off x="1192143" y="1896424"/>
          <a:ext cx="14955975" cy="651129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758577">
                  <a:extLst>
                    <a:ext uri="{9D8B030D-6E8A-4147-A177-3AD203B41FA5}">
                      <a16:colId xmlns:a16="http://schemas.microsoft.com/office/drawing/2014/main" val="3357664910"/>
                    </a:ext>
                  </a:extLst>
                </a:gridCol>
                <a:gridCol w="10918115">
                  <a:extLst>
                    <a:ext uri="{9D8B030D-6E8A-4147-A177-3AD203B41FA5}">
                      <a16:colId xmlns:a16="http://schemas.microsoft.com/office/drawing/2014/main" val="1542394566"/>
                    </a:ext>
                  </a:extLst>
                </a:gridCol>
                <a:gridCol w="3279283">
                  <a:extLst>
                    <a:ext uri="{9D8B030D-6E8A-4147-A177-3AD203B41FA5}">
                      <a16:colId xmlns:a16="http://schemas.microsoft.com/office/drawing/2014/main" val="4071332420"/>
                    </a:ext>
                  </a:extLst>
                </a:gridCol>
              </a:tblGrid>
              <a:tr h="45216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Friziera pakalpojumi</a:t>
                      </a:r>
                    </a:p>
                  </a:txBody>
                  <a:tcPr marL="9208" marR="9208" marT="920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0" u="none" strike="noStrike">
                          <a:solidFill>
                            <a:srgbClr val="06829A"/>
                          </a:solidFill>
                          <a:effectLst/>
                          <a:latin typeface="+mn-lt"/>
                        </a:rPr>
                        <a:t>Frizieru pakalpojumi</a:t>
                      </a:r>
                    </a:p>
                  </a:txBody>
                  <a:tcPr marL="9208" marR="9208" marT="920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733317"/>
                  </a:ext>
                </a:extLst>
              </a:tr>
              <a:tr h="326580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2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Skaistumkopšanas pakalpojumi kosmetoloģijā</a:t>
                      </a:r>
                      <a:r>
                        <a:rPr lang="lv-LV" sz="3000" u="none" strike="noStrike">
                          <a:solidFill>
                            <a:srgbClr val="000000"/>
                          </a:solidFill>
                          <a:effectLst/>
                        </a:rPr>
                        <a:t> (estētiskās sejas procedūras, t.sk. sejas masāža, </a:t>
                      </a:r>
                      <a:r>
                        <a:rPr lang="lv-LV" sz="3000" i="1" u="none" strike="noStrike" err="1">
                          <a:solidFill>
                            <a:srgbClr val="000000"/>
                          </a:solidFill>
                          <a:effectLst/>
                        </a:rPr>
                        <a:t>make-up</a:t>
                      </a:r>
                      <a:r>
                        <a:rPr lang="lv-LV" sz="3000" u="none" strike="noStrike">
                          <a:solidFill>
                            <a:srgbClr val="000000"/>
                          </a:solidFill>
                          <a:effectLst/>
                        </a:rPr>
                        <a:t> pakalpojumi)</a:t>
                      </a: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0" i="0" u="none" strike="noStrike">
                          <a:solidFill>
                            <a:srgbClr val="06829A"/>
                          </a:solidFill>
                          <a:effectLst/>
                          <a:latin typeface="+mn-lt"/>
                        </a:rPr>
                        <a:t>Kosmētiķu pakalpojumi</a:t>
                      </a:r>
                    </a:p>
                  </a:txBody>
                  <a:tcPr marL="9208" marR="9208" marT="9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631050"/>
                  </a:ext>
                </a:extLst>
              </a:tr>
              <a:tr h="45216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3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Skropstu pieaudzēšana, skropstu un uzacu apstrāde</a:t>
                      </a: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544819"/>
                  </a:ext>
                </a:extLst>
              </a:tr>
              <a:tr h="45216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4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Mikropigmentācija</a:t>
                      </a: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138595"/>
                  </a:ext>
                </a:extLst>
              </a:tr>
              <a:tr h="45216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5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Masāžas pakalpojumi </a:t>
                      </a:r>
                      <a:r>
                        <a:rPr lang="lv-LV" sz="3000" u="none" strike="noStrike">
                          <a:solidFill>
                            <a:srgbClr val="000000"/>
                          </a:solidFill>
                          <a:effectLst/>
                        </a:rPr>
                        <a:t>(izņemot sejas masāža)</a:t>
                      </a: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0" i="0" u="none" strike="noStrike">
                          <a:solidFill>
                            <a:srgbClr val="06829A"/>
                          </a:solidFill>
                          <a:effectLst/>
                          <a:latin typeface="+mn-lt"/>
                        </a:rPr>
                        <a:t>Masāžas u.c. ķermeņa pakalpojumi</a:t>
                      </a:r>
                    </a:p>
                  </a:txBody>
                  <a:tcPr marL="9208" marR="9208" marT="9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132844"/>
                  </a:ext>
                </a:extLst>
              </a:tr>
              <a:tr h="45216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6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Pirts, sāls istabas</a:t>
                      </a: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217420"/>
                  </a:ext>
                </a:extLst>
              </a:tr>
              <a:tr h="45216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7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Publiskas lietošanas peldbaseins </a:t>
                      </a:r>
                      <a:r>
                        <a:rPr lang="lv-LV" sz="3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(labsajūtai)</a:t>
                      </a:r>
                      <a:endParaRPr lang="lv-L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44392"/>
                  </a:ext>
                </a:extLst>
              </a:tr>
              <a:tr h="554732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8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Ķermeņa kopšanas pakalpojumi </a:t>
                      </a:r>
                      <a:r>
                        <a:rPr lang="lv-LV" sz="3000" u="none" strike="noStrike">
                          <a:solidFill>
                            <a:srgbClr val="000000"/>
                          </a:solidFill>
                          <a:effectLst/>
                        </a:rPr>
                        <a:t>(estētiskās ķermeņa procedūras, </a:t>
                      </a:r>
                      <a:r>
                        <a:rPr lang="lv-LV" sz="3000" u="none" strike="noStrike" err="1">
                          <a:solidFill>
                            <a:srgbClr val="000000"/>
                          </a:solidFill>
                          <a:effectLst/>
                        </a:rPr>
                        <a:t>vaksācijas</a:t>
                      </a:r>
                      <a:r>
                        <a:rPr lang="lv-LV" sz="3000" u="none" strike="noStrike">
                          <a:solidFill>
                            <a:srgbClr val="000000"/>
                          </a:solidFill>
                          <a:effectLst/>
                        </a:rPr>
                        <a:t>, aparātu tehnoloģijas, t.sk. SPA rituāli)</a:t>
                      </a: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lv-LV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838786"/>
                  </a:ext>
                </a:extLst>
              </a:tr>
              <a:tr h="45216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9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Solārijs</a:t>
                      </a: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125188"/>
                  </a:ext>
                </a:extLst>
              </a:tr>
              <a:tr h="45216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10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Tetovēšanas un </a:t>
                      </a:r>
                      <a:r>
                        <a:rPr lang="lv-LV" sz="30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pīrsinga</a:t>
                      </a: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 pakalpojumi</a:t>
                      </a: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842245"/>
                  </a:ext>
                </a:extLst>
              </a:tr>
              <a:tr h="45216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11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1" u="none" strike="noStrike">
                          <a:solidFill>
                            <a:srgbClr val="000000"/>
                          </a:solidFill>
                          <a:effectLst/>
                        </a:rPr>
                        <a:t>Manikīrs</a:t>
                      </a:r>
                    </a:p>
                  </a:txBody>
                  <a:tcPr marL="9208" marR="9208" marT="920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0" u="none" strike="noStrike">
                          <a:solidFill>
                            <a:srgbClr val="06829A"/>
                          </a:solidFill>
                          <a:effectLst/>
                          <a:latin typeface="+mn-lt"/>
                        </a:rPr>
                        <a:t>Nagu kopšanas pakalpojumi</a:t>
                      </a:r>
                    </a:p>
                  </a:txBody>
                  <a:tcPr marL="9208" marR="9208" marT="9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95"/>
                  </a:ext>
                </a:extLst>
              </a:tr>
              <a:tr h="452163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800" u="none" strike="noStrike">
                          <a:effectLst/>
                        </a:rPr>
                        <a:t>12</a:t>
                      </a:r>
                      <a:endParaRPr lang="lv-LV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Pedikīrs</a:t>
                      </a:r>
                      <a:endParaRPr lang="lv-LV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30046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8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5616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8C457D2-607E-416C-8FB3-DE4302410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32"/>
          <a:stretch/>
        </p:blipFill>
        <p:spPr>
          <a:xfrm>
            <a:off x="82185" y="852616"/>
            <a:ext cx="16502915" cy="76241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F04FA5-9C0A-417C-9382-41D0730FA6DD}"/>
              </a:ext>
            </a:extLst>
          </p:cNvPr>
          <p:cNvSpPr/>
          <p:nvPr/>
        </p:nvSpPr>
        <p:spPr>
          <a:xfrm>
            <a:off x="2337424" y="1987835"/>
            <a:ext cx="5142913" cy="1846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FRIZIERU UN SKAISTUMKOPŠANAS PAKALPOJUMI</a:t>
            </a:r>
          </a:p>
          <a:p>
            <a:r>
              <a:rPr lang="lv-LV" sz="1801">
                <a:latin typeface="+mj-lt"/>
              </a:rPr>
              <a:t>/NACE v2 96.02/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CFC91-0E11-4565-8644-442736AF716E}"/>
              </a:ext>
            </a:extLst>
          </p:cNvPr>
          <p:cNvSpPr/>
          <p:nvPr/>
        </p:nvSpPr>
        <p:spPr>
          <a:xfrm>
            <a:off x="9301128" y="1950842"/>
            <a:ext cx="6314071" cy="1846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FIZISKĀS LABSAJŪTAS UZLABOŠANAS PAKALPOJUMI (PIRTS UN MASĀŽA)</a:t>
            </a:r>
          </a:p>
          <a:p>
            <a:r>
              <a:rPr lang="lv-LV" sz="1801">
                <a:latin typeface="+mj-lt"/>
              </a:rPr>
              <a:t>/NACE v2 96.04/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F8C61-E9A3-4F29-A8B1-CB9BA924E414}"/>
              </a:ext>
            </a:extLst>
          </p:cNvPr>
          <p:cNvSpPr/>
          <p:nvPr/>
        </p:nvSpPr>
        <p:spPr>
          <a:xfrm>
            <a:off x="1836424" y="4133961"/>
            <a:ext cx="62027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999" b="0">
                <a:latin typeface="+mn-lt"/>
              </a:rPr>
              <a:t>6 476</a:t>
            </a:r>
          </a:p>
          <a:p>
            <a:pPr algn="ctr"/>
            <a:r>
              <a:rPr lang="lv-LV" sz="1801" b="0">
                <a:latin typeface="+mn-lt"/>
              </a:rPr>
              <a:t>Uzņēmumu skaits</a:t>
            </a:r>
          </a:p>
          <a:p>
            <a:pPr>
              <a:spcBef>
                <a:spcPts val="1200"/>
              </a:spcBef>
            </a:pPr>
            <a:r>
              <a:rPr lang="lv-LV" sz="3999" b="0">
                <a:latin typeface="+mn-lt"/>
              </a:rPr>
              <a:t>49.4</a:t>
            </a:r>
          </a:p>
          <a:p>
            <a:pPr algn="ctr"/>
            <a:r>
              <a:rPr lang="lv-LV" sz="1801" b="0">
                <a:latin typeface="+mn-lt"/>
              </a:rPr>
              <a:t>Apgrozījums, milj. euro</a:t>
            </a:r>
          </a:p>
          <a:p>
            <a:pPr>
              <a:spcBef>
                <a:spcPts val="1200"/>
              </a:spcBef>
            </a:pPr>
            <a:r>
              <a:rPr lang="lv-LV" sz="3999" b="0">
                <a:latin typeface="+mn-lt"/>
              </a:rPr>
              <a:t>0.15</a:t>
            </a:r>
            <a:endParaRPr lang="lv-LV" sz="2000" b="0">
              <a:latin typeface="+mn-lt"/>
            </a:endParaRPr>
          </a:p>
          <a:p>
            <a:pPr algn="ctr"/>
            <a:r>
              <a:rPr lang="lv-LV" sz="1801" b="0">
                <a:latin typeface="+mn-lt"/>
              </a:rPr>
              <a:t>Nozares īpatsvars ekonomikā pēc pievienotās vērtības, %</a:t>
            </a:r>
          </a:p>
          <a:p>
            <a:pPr>
              <a:spcBef>
                <a:spcPts val="1200"/>
              </a:spcBef>
            </a:pPr>
            <a:r>
              <a:rPr lang="lv-LV" sz="3999" b="0">
                <a:latin typeface="+mn-lt"/>
              </a:rPr>
              <a:t>8 715</a:t>
            </a:r>
          </a:p>
          <a:p>
            <a:pPr algn="ctr"/>
            <a:r>
              <a:rPr lang="lv-LV" sz="1801" b="0">
                <a:latin typeface="+mn-lt"/>
              </a:rPr>
              <a:t>Nodarbināto personu skaits</a:t>
            </a:r>
          </a:p>
          <a:p>
            <a:pPr>
              <a:spcBef>
                <a:spcPts val="1200"/>
              </a:spcBef>
            </a:pPr>
            <a:r>
              <a:rPr lang="lv-LV" sz="3999" b="0">
                <a:latin typeface="+mn-lt"/>
              </a:rPr>
              <a:t>1.19</a:t>
            </a:r>
          </a:p>
          <a:p>
            <a:pPr algn="ctr"/>
            <a:r>
              <a:rPr lang="lv-LV" sz="1801" b="0">
                <a:latin typeface="+mn-lt"/>
              </a:rPr>
              <a:t>Nozares īpatsvars ekonomikā pēc nodarbināto skaita, 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1D7F9-17C9-49BA-A969-1E55B84499EE}"/>
              </a:ext>
            </a:extLst>
          </p:cNvPr>
          <p:cNvSpPr/>
          <p:nvPr/>
        </p:nvSpPr>
        <p:spPr>
          <a:xfrm>
            <a:off x="9412487" y="4158675"/>
            <a:ext cx="62027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999" b="0">
                <a:latin typeface="+mn-lt"/>
              </a:rPr>
              <a:t>883</a:t>
            </a:r>
          </a:p>
          <a:p>
            <a:pPr algn="ctr"/>
            <a:r>
              <a:rPr lang="lv-LV" sz="1801" b="0">
                <a:latin typeface="+mn-lt"/>
              </a:rPr>
              <a:t>Uzņēmumu skaits</a:t>
            </a:r>
          </a:p>
          <a:p>
            <a:pPr>
              <a:spcBef>
                <a:spcPts val="1200"/>
              </a:spcBef>
            </a:pPr>
            <a:r>
              <a:rPr lang="lv-LV" sz="3999" b="0">
                <a:latin typeface="+mn-lt"/>
              </a:rPr>
              <a:t>11.7</a:t>
            </a:r>
          </a:p>
          <a:p>
            <a:pPr algn="ctr"/>
            <a:r>
              <a:rPr lang="lv-LV" sz="1801" b="0">
                <a:latin typeface="+mn-lt"/>
              </a:rPr>
              <a:t>Apgrozījums, milj. euro</a:t>
            </a:r>
          </a:p>
          <a:p>
            <a:pPr>
              <a:spcBef>
                <a:spcPts val="1200"/>
              </a:spcBef>
            </a:pPr>
            <a:r>
              <a:rPr lang="lv-LV" sz="3999" b="0">
                <a:latin typeface="+mn-lt"/>
              </a:rPr>
              <a:t>0.04</a:t>
            </a:r>
            <a:endParaRPr lang="lv-LV" sz="2000" b="0">
              <a:latin typeface="+mn-lt"/>
            </a:endParaRPr>
          </a:p>
          <a:p>
            <a:pPr algn="ctr"/>
            <a:r>
              <a:rPr lang="lv-LV" sz="1801" b="0">
                <a:latin typeface="+mn-lt"/>
              </a:rPr>
              <a:t>Nozares īpatsvars ekonomikā pēc pievienotās vērtības, %</a:t>
            </a:r>
          </a:p>
          <a:p>
            <a:pPr>
              <a:spcBef>
                <a:spcPts val="1200"/>
              </a:spcBef>
            </a:pPr>
            <a:r>
              <a:rPr lang="lv-LV" sz="3999" b="0">
                <a:latin typeface="+mn-lt"/>
              </a:rPr>
              <a:t>1 373</a:t>
            </a:r>
          </a:p>
          <a:p>
            <a:pPr algn="ctr"/>
            <a:r>
              <a:rPr lang="lv-LV" sz="1801" b="0">
                <a:latin typeface="+mn-lt"/>
              </a:rPr>
              <a:t>Nodarbināto personu skaits</a:t>
            </a:r>
          </a:p>
          <a:p>
            <a:pPr>
              <a:spcBef>
                <a:spcPts val="1200"/>
              </a:spcBef>
            </a:pPr>
            <a:r>
              <a:rPr lang="lv-LV" sz="3999" b="0">
                <a:latin typeface="+mn-lt"/>
              </a:rPr>
              <a:t>0.19</a:t>
            </a:r>
          </a:p>
          <a:p>
            <a:pPr algn="ctr"/>
            <a:r>
              <a:rPr lang="lv-LV" sz="1801" b="0">
                <a:latin typeface="+mn-lt"/>
              </a:rPr>
              <a:t>Nozares īpatsvars ekonomikā pēc nodarbināto skaita, %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C550FE-19BB-4C8C-BACD-3DC4E01CF1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34" y="346255"/>
            <a:ext cx="1587292" cy="15872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AC4C46-E866-4137-B83B-9DC3304E477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05" y="294643"/>
            <a:ext cx="1656198" cy="16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069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8268AB-97A9-42A7-95C7-7CBD1F7E65BD}"/>
              </a:ext>
            </a:extLst>
          </p:cNvPr>
          <p:cNvSpPr txBox="1"/>
          <p:nvPr/>
        </p:nvSpPr>
        <p:spPr>
          <a:xfrm>
            <a:off x="855406" y="355481"/>
            <a:ext cx="173397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2900" kern="1200" cap="all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SLIMĪBAS PABALSTU SAŅĒMĒJU SKAITS PRET NOZARĒ NODARBINĀTO SKAITU</a:t>
            </a:r>
          </a:p>
          <a:p>
            <a:pPr algn="l" defTabSz="1300460" hangingPunct="1"/>
            <a:r>
              <a:rPr lang="lv-LV" sz="2900" b="0" kern="1200" cap="all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AR COVID-19 SLIMĪBAS LAPU «CITS CĒLONIS (ĀRKĀRTAS STĀVOKLIS)»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40B322-D851-40A0-8E1A-12541380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07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300460" hangingPunct="1"/>
            <a:fld id="{FE48BAD3-8D15-4A14-BAF5-5208C71F7031}" type="slidenum">
              <a:rPr lang="lv-LV" smtClean="0"/>
              <a:pPr defTabSz="1300460" hangingPunct="1"/>
              <a:t>4</a:t>
            </a:fld>
            <a:endParaRPr lang="lv-LV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E8275EB8-F875-4F21-9F4A-0126D15C59FE}"/>
              </a:ext>
            </a:extLst>
          </p:cNvPr>
          <p:cNvSpPr/>
          <p:nvPr/>
        </p:nvSpPr>
        <p:spPr>
          <a:xfrm>
            <a:off x="5771584" y="6734574"/>
            <a:ext cx="316523" cy="316523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8845B505-D26E-451F-AA09-343B78C54F56}"/>
              </a:ext>
            </a:extLst>
          </p:cNvPr>
          <p:cNvSpPr/>
          <p:nvPr/>
        </p:nvSpPr>
        <p:spPr>
          <a:xfrm>
            <a:off x="5771584" y="7305141"/>
            <a:ext cx="316523" cy="316523"/>
          </a:xfrm>
          <a:prstGeom prst="rect">
            <a:avLst/>
          </a:prstGeom>
          <a:solidFill>
            <a:srgbClr val="8BC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6E0C2-FF3B-4426-979D-92E55351717F}"/>
              </a:ext>
            </a:extLst>
          </p:cNvPr>
          <p:cNvSpPr txBox="1"/>
          <p:nvPr/>
        </p:nvSpPr>
        <p:spPr>
          <a:xfrm>
            <a:off x="6275947" y="6631225"/>
            <a:ext cx="634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lv-LV" sz="2800" b="0" dirty="0">
                <a:latin typeface="+mn-lt"/>
              </a:rPr>
              <a:t>Frizieru un </a:t>
            </a:r>
            <a:r>
              <a:rPr lang="lv-LV" sz="2800" b="0" dirty="0" err="1">
                <a:latin typeface="+mn-lt"/>
              </a:rPr>
              <a:t>skaistumkopšanas</a:t>
            </a:r>
            <a:r>
              <a:rPr lang="lv-LV" sz="2800" b="0" dirty="0">
                <a:latin typeface="+mn-lt"/>
              </a:rPr>
              <a:t> pakalpojumi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F14A4-0812-41BA-BFB2-EB10AB11FB2D}"/>
              </a:ext>
            </a:extLst>
          </p:cNvPr>
          <p:cNvSpPr txBox="1"/>
          <p:nvPr/>
        </p:nvSpPr>
        <p:spPr>
          <a:xfrm>
            <a:off x="6275948" y="7185222"/>
            <a:ext cx="655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lv-LV" sz="2800" b="0" dirty="0">
                <a:latin typeface="+mn-lt"/>
              </a:rPr>
              <a:t>Fiziskās labsajūtas uzlabošanas pakalpojumi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39F66-0B90-47D4-A74E-89B7200C8C64}"/>
              </a:ext>
            </a:extLst>
          </p:cNvPr>
          <p:cNvSpPr txBox="1"/>
          <p:nvPr/>
        </p:nvSpPr>
        <p:spPr>
          <a:xfrm>
            <a:off x="6275948" y="7787611"/>
            <a:ext cx="369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2800" b="0" dirty="0">
                <a:latin typeface="+mn-lt"/>
              </a:rPr>
              <a:t>Mazumtirdzniecība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B94B4A58-A801-4F1D-BDDC-8A69F7E0B61B}"/>
              </a:ext>
            </a:extLst>
          </p:cNvPr>
          <p:cNvSpPr/>
          <p:nvPr/>
        </p:nvSpPr>
        <p:spPr>
          <a:xfrm>
            <a:off x="5771583" y="7901328"/>
            <a:ext cx="316523" cy="316523"/>
          </a:xfrm>
          <a:prstGeom prst="rect">
            <a:avLst/>
          </a:prstGeom>
          <a:solidFill>
            <a:srgbClr val="36A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981069-8460-4A6A-B7E6-DB63E24AFDB1}"/>
              </a:ext>
            </a:extLst>
          </p:cNvPr>
          <p:cNvSpPr txBox="1"/>
          <p:nvPr/>
        </p:nvSpPr>
        <p:spPr>
          <a:xfrm>
            <a:off x="2444474" y="7753551"/>
            <a:ext cx="3139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3200" b="0" i="1" dirty="0">
                <a:latin typeface="+mn-lt"/>
              </a:rPr>
              <a:t>Salīdzinājumam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57D94-930F-4663-8D5C-8AC373E53783}"/>
              </a:ext>
            </a:extLst>
          </p:cNvPr>
          <p:cNvSpPr txBox="1"/>
          <p:nvPr/>
        </p:nvSpPr>
        <p:spPr>
          <a:xfrm>
            <a:off x="3544473" y="1817380"/>
            <a:ext cx="10679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b="0" dirty="0">
                <a:solidFill>
                  <a:srgbClr val="06829A"/>
                </a:solidFill>
                <a:latin typeface="+mj-lt"/>
              </a:rPr>
              <a:t>SASLIMSTĪBAS RISKS NOZARĒ IR MAZS SALĪDZINĀJUMĀ AR VIDĒJO LĪMENI VALSTĪ</a:t>
            </a:r>
          </a:p>
        </p:txBody>
      </p:sp>
      <p:graphicFrame>
        <p:nvGraphicFramePr>
          <p:cNvPr id="23" name="Diagramma 22">
            <a:extLst>
              <a:ext uri="{FF2B5EF4-FFF2-40B4-BE49-F238E27FC236}">
                <a16:creationId xmlns:a16="http://schemas.microsoft.com/office/drawing/2014/main" id="{EAF685D2-468A-4D93-8B3D-E1C8DB712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084364"/>
              </p:ext>
            </p:extLst>
          </p:nvPr>
        </p:nvGraphicFramePr>
        <p:xfrm>
          <a:off x="3115885" y="2252698"/>
          <a:ext cx="11053482" cy="425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aisnstūris 23">
            <a:extLst>
              <a:ext uri="{FF2B5EF4-FFF2-40B4-BE49-F238E27FC236}">
                <a16:creationId xmlns:a16="http://schemas.microsoft.com/office/drawing/2014/main" id="{6748E402-3B23-47D7-A265-17B5409D17BA}"/>
              </a:ext>
            </a:extLst>
          </p:cNvPr>
          <p:cNvSpPr/>
          <p:nvPr/>
        </p:nvSpPr>
        <p:spPr>
          <a:xfrm>
            <a:off x="5771583" y="8469175"/>
            <a:ext cx="316523" cy="316523"/>
          </a:xfrm>
          <a:prstGeom prst="rect">
            <a:avLst/>
          </a:prstGeom>
          <a:solidFill>
            <a:srgbClr val="1D6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194E01-195F-4639-9520-82DB0AA540C7}"/>
              </a:ext>
            </a:extLst>
          </p:cNvPr>
          <p:cNvSpPr txBox="1"/>
          <p:nvPr/>
        </p:nvSpPr>
        <p:spPr>
          <a:xfrm>
            <a:off x="6275946" y="8338326"/>
            <a:ext cx="6830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2800" b="0" dirty="0">
                <a:latin typeface="+mn-lt"/>
              </a:rPr>
              <a:t>Kop</a:t>
            </a:r>
            <a:r>
              <a:rPr lang="en-US" sz="2800" b="0" dirty="0" err="1">
                <a:latin typeface="+mn-lt"/>
              </a:rPr>
              <a:t>ējais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skaits</a:t>
            </a:r>
            <a:r>
              <a:rPr lang="en-US" sz="2800" b="0" dirty="0">
                <a:latin typeface="+mn-lt"/>
              </a:rPr>
              <a:t> no </a:t>
            </a:r>
            <a:r>
              <a:rPr lang="en-US" sz="2800" b="0" dirty="0" err="1">
                <a:latin typeface="+mn-lt"/>
              </a:rPr>
              <a:t>nodarbinātiem</a:t>
            </a:r>
            <a:r>
              <a:rPr lang="en-US" sz="2800" b="0" dirty="0">
                <a:latin typeface="+mn-lt"/>
              </a:rPr>
              <a:t> </a:t>
            </a:r>
            <a:endParaRPr lang="lv-LV" sz="2800" b="0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DD5B80-E883-4DE2-B30D-97AD0AEEBC82}"/>
              </a:ext>
            </a:extLst>
          </p:cNvPr>
          <p:cNvSpPr txBox="1"/>
          <p:nvPr/>
        </p:nvSpPr>
        <p:spPr>
          <a:xfrm>
            <a:off x="545235" y="9057993"/>
            <a:ext cx="5542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b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Avots: VSAA un CSP dati (EM aprēķins)</a:t>
            </a:r>
          </a:p>
        </p:txBody>
      </p:sp>
    </p:spTree>
    <p:extLst>
      <p:ext uri="{BB962C8B-B14F-4D97-AF65-F5344CB8AC3E}">
        <p14:creationId xmlns:p14="http://schemas.microsoft.com/office/powerpoint/2010/main" val="72403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ttēls 14">
            <a:extLst>
              <a:ext uri="{FF2B5EF4-FFF2-40B4-BE49-F238E27FC236}">
                <a16:creationId xmlns:a16="http://schemas.microsoft.com/office/drawing/2014/main" id="{508D2152-D5D0-4E8D-8538-779D1A34B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590675"/>
            <a:ext cx="10639425" cy="6572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52AC7-6A34-4232-AB68-04EB383B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711633"/>
          </a:xfrm>
        </p:spPr>
        <p:txBody>
          <a:bodyPr/>
          <a:lstStyle/>
          <a:p>
            <a:r>
              <a:rPr lang="lv-LV" sz="3000" b="1">
                <a:latin typeface="+mn-lt"/>
                <a:cs typeface="+mj-cs"/>
              </a:rPr>
              <a:t>IEROBEŽOJUMI SKAISTUMKOPŠANAS PAKALPOJUMU NOZARES Darbībai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526E8B45-61BB-4D70-8CCF-BACE5A08C0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5</a:t>
            </a:fld>
            <a:endParaRPr lang="lv-LV"/>
          </a:p>
        </p:txBody>
      </p:sp>
      <p:sp>
        <p:nvSpPr>
          <p:cNvPr id="77" name="Runas burbulis: taisnstūrveida ar noapaļotiem stūriem 76">
            <a:extLst>
              <a:ext uri="{FF2B5EF4-FFF2-40B4-BE49-F238E27FC236}">
                <a16:creationId xmlns:a16="http://schemas.microsoft.com/office/drawing/2014/main" id="{70093EC7-57AD-44C8-9B93-FB5081940561}"/>
              </a:ext>
            </a:extLst>
          </p:cNvPr>
          <p:cNvSpPr/>
          <p:nvPr/>
        </p:nvSpPr>
        <p:spPr>
          <a:xfrm>
            <a:off x="13319065" y="4779538"/>
            <a:ext cx="2819400" cy="2554711"/>
          </a:xfrm>
          <a:prstGeom prst="wedgeRoundRectCallout">
            <a:avLst>
              <a:gd name="adj1" fmla="val -61123"/>
              <a:gd name="adj2" fmla="val -20427"/>
              <a:gd name="adj3" fmla="val 16667"/>
            </a:avLst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7081D96-8ED2-45C4-9C81-C2D547B7CB03}"/>
              </a:ext>
            </a:extLst>
          </p:cNvPr>
          <p:cNvSpPr txBox="1"/>
          <p:nvPr/>
        </p:nvSpPr>
        <p:spPr>
          <a:xfrm>
            <a:off x="13319066" y="4989682"/>
            <a:ext cx="2819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000" i="0" dirty="0">
                <a:solidFill>
                  <a:srgbClr val="06829A"/>
                </a:solidFill>
                <a:effectLst/>
                <a:latin typeface="Calibri" panose="020F0502020204030204" pitchFamily="34" charset="0"/>
              </a:rPr>
              <a:t>NOZARE DAĻĒJI PĀRIET ĒNU EKONOMIKĀ</a:t>
            </a:r>
            <a:r>
              <a:rPr lang="lv-LV" sz="2000" b="0" i="0" dirty="0">
                <a:effectLst/>
                <a:latin typeface="Calibri" panose="020F0502020204030204" pitchFamily="34" charset="0"/>
              </a:rPr>
              <a:t> Pakalpojumi tiek sniegti mājas apstākļos bez drošības un epidemioloģisko pasākumu ievērošanas</a:t>
            </a:r>
            <a:endParaRPr lang="lv-LV" sz="2800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E6DD7151-CCEA-4458-942B-AE9C723D3035}"/>
              </a:ext>
            </a:extLst>
          </p:cNvPr>
          <p:cNvSpPr/>
          <p:nvPr/>
        </p:nvSpPr>
        <p:spPr>
          <a:xfrm>
            <a:off x="2362654" y="9040315"/>
            <a:ext cx="12614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0">
                <a:solidFill>
                  <a:srgbClr val="06829A"/>
                </a:solidFill>
                <a:latin typeface="+mj-lt"/>
              </a:rPr>
              <a:t>BIEŽA LĒMUMU MAIŅA NOVEDUSI PIE NESKAIDRĪBAS UN NEVIENLĪDZĪGAS ATTIEKSMES NOZARĒ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E7D25-E691-45A6-B27E-83C4702AA8A4}"/>
              </a:ext>
            </a:extLst>
          </p:cNvPr>
          <p:cNvSpPr txBox="1"/>
          <p:nvPr/>
        </p:nvSpPr>
        <p:spPr>
          <a:xfrm>
            <a:off x="1753212" y="7230639"/>
            <a:ext cx="515931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1800" b="0" i="0">
                <a:effectLst/>
                <a:latin typeface="Segoe UI" panose="020B0502040204020203" pitchFamily="34" charset="0"/>
              </a:rPr>
              <a:t>Atļauti </a:t>
            </a:r>
            <a:r>
              <a:rPr lang="lv-LV" sz="1800" b="0" i="0" err="1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skaistumkopšanas</a:t>
            </a:r>
            <a:r>
              <a:rPr lang="lv-LV" sz="1800" b="0" i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 pakalpojumi</a:t>
            </a:r>
            <a:r>
              <a:rPr lang="lv-LV" sz="1800" b="0" i="0">
                <a:effectLst/>
                <a:latin typeface="Segoe UI" panose="020B0502040204020203" pitchFamily="34" charset="0"/>
              </a:rPr>
              <a:t>, izņemot </a:t>
            </a:r>
            <a:r>
              <a:rPr lang="lv-LV" sz="1800" b="0" i="0" err="1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pīrsinga</a:t>
            </a:r>
            <a:r>
              <a:rPr lang="lv-LV" sz="1800" b="0" i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 un tetovēšanas pakalpojumus</a:t>
            </a:r>
            <a:r>
              <a:rPr lang="lv-LV" sz="1800" b="0" i="0">
                <a:effectLst/>
                <a:latin typeface="Segoe UI" panose="020B0502040204020203" pitchFamily="34" charset="0"/>
              </a:rPr>
              <a:t>, kā arī saimnieciskie pakalpojumi, kas saistīti ar izklaidi un labsajūtu (t.sk. </a:t>
            </a:r>
            <a:r>
              <a:rPr lang="lv-LV" sz="1800" b="0" i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pirtis, SPA</a:t>
            </a:r>
            <a:r>
              <a:rPr lang="lv-LV" sz="1800" b="0" i="0">
                <a:effectLst/>
                <a:latin typeface="Segoe UI" panose="020B0502040204020203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238EDA-A7A8-4279-81B0-320E97C4027B}"/>
              </a:ext>
            </a:extLst>
          </p:cNvPr>
          <p:cNvSpPr txBox="1"/>
          <p:nvPr/>
        </p:nvSpPr>
        <p:spPr>
          <a:xfrm>
            <a:off x="11589936" y="2299995"/>
            <a:ext cx="422322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lv-LV" sz="1800" b="0">
                <a:latin typeface="Segoe UI" panose="020B0502040204020203" pitchFamily="34" charset="0"/>
              </a:rPr>
              <a:t>Aizliegti </a:t>
            </a:r>
            <a:r>
              <a:rPr lang="lv-LV" sz="1800" b="0" err="1">
                <a:solidFill>
                  <a:srgbClr val="C00000"/>
                </a:solidFill>
                <a:latin typeface="Segoe UI" panose="020B0502040204020203" pitchFamily="34" charset="0"/>
              </a:rPr>
              <a:t>skaistumkopšanas</a:t>
            </a:r>
            <a:r>
              <a:rPr lang="lv-LV" sz="1800" b="0">
                <a:solidFill>
                  <a:srgbClr val="C00000"/>
                </a:solidFill>
                <a:latin typeface="Segoe UI" panose="020B0502040204020203" pitchFamily="34" charset="0"/>
              </a:rPr>
              <a:t> pakalpojumi </a:t>
            </a:r>
            <a:r>
              <a:rPr lang="lv-LV" sz="1800" b="0">
                <a:latin typeface="Segoe UI" panose="020B0502040204020203" pitchFamily="34" charset="0"/>
              </a:rPr>
              <a:t>(izņemot </a:t>
            </a:r>
            <a:r>
              <a:rPr lang="lv-LV" sz="1800" b="0">
                <a:solidFill>
                  <a:srgbClr val="00B050"/>
                </a:solidFill>
                <a:latin typeface="Segoe UI" panose="020B0502040204020203" pitchFamily="34" charset="0"/>
              </a:rPr>
              <a:t>frizieri</a:t>
            </a:r>
            <a:r>
              <a:rPr lang="lv-LV" sz="1800" b="0">
                <a:latin typeface="Segoe UI" panose="020B0502040204020203" pitchFamily="34" charset="0"/>
              </a:rPr>
              <a:t>), kā arī saimnieciskie pakalpojumi, kas saistīti ar izklaidi un labsajūtu (t.sk. </a:t>
            </a:r>
            <a:r>
              <a:rPr lang="lv-LV" sz="1800" b="0">
                <a:solidFill>
                  <a:srgbClr val="C00000"/>
                </a:solidFill>
                <a:latin typeface="Segoe UI" panose="020B0502040204020203" pitchFamily="34" charset="0"/>
              </a:rPr>
              <a:t>pirtis, SPA</a:t>
            </a:r>
            <a:r>
              <a:rPr lang="lv-LV" sz="1800" b="0">
                <a:latin typeface="Segoe UI" panose="020B0502040204020203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FF0862-99D1-40C6-BD6A-A2238D124E5D}"/>
              </a:ext>
            </a:extLst>
          </p:cNvPr>
          <p:cNvSpPr txBox="1"/>
          <p:nvPr/>
        </p:nvSpPr>
        <p:spPr>
          <a:xfrm>
            <a:off x="10561464" y="5035848"/>
            <a:ext cx="233569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lv-LV" sz="1800" b="0">
                <a:latin typeface="Segoe UI" panose="020B0502040204020203" pitchFamily="34" charset="0"/>
              </a:rPr>
              <a:t>Aizliegti</a:t>
            </a:r>
            <a:r>
              <a:rPr lang="lv-LV" sz="1800" b="0">
                <a:solidFill>
                  <a:srgbClr val="C00000"/>
                </a:solidFill>
                <a:latin typeface="Segoe UI" panose="020B0502040204020203" pitchFamily="34" charset="0"/>
              </a:rPr>
              <a:t> visi </a:t>
            </a:r>
            <a:r>
              <a:rPr lang="lv-LV" sz="1800" b="0" err="1">
                <a:solidFill>
                  <a:srgbClr val="C00000"/>
                </a:solidFill>
                <a:latin typeface="Segoe UI" panose="020B0502040204020203" pitchFamily="34" charset="0"/>
              </a:rPr>
              <a:t>skaistumkopšanas</a:t>
            </a:r>
            <a:r>
              <a:rPr lang="lv-LV" sz="1800" b="0">
                <a:solidFill>
                  <a:srgbClr val="C00000"/>
                </a:solidFill>
                <a:latin typeface="Segoe UI" panose="020B0502040204020203" pitchFamily="34" charset="0"/>
              </a:rPr>
              <a:t> pakalpojumi</a:t>
            </a:r>
          </a:p>
        </p:txBody>
      </p:sp>
    </p:spTree>
    <p:extLst>
      <p:ext uri="{BB962C8B-B14F-4D97-AF65-F5344CB8AC3E}">
        <p14:creationId xmlns:p14="http://schemas.microsoft.com/office/powerpoint/2010/main" val="15826957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1F6CB70-33DB-4A77-81AA-DD7CCAB57328}"/>
              </a:ext>
            </a:extLst>
          </p:cNvPr>
          <p:cNvSpPr/>
          <p:nvPr/>
        </p:nvSpPr>
        <p:spPr>
          <a:xfrm rot="5400000" flipH="1">
            <a:off x="648025" y="7045576"/>
            <a:ext cx="331543" cy="1627065"/>
          </a:xfrm>
          <a:prstGeom prst="rect">
            <a:avLst/>
          </a:prstGeom>
          <a:solidFill>
            <a:srgbClr val="E5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6C537-6C35-4B96-9B09-84015B88BDDD}"/>
              </a:ext>
            </a:extLst>
          </p:cNvPr>
          <p:cNvSpPr/>
          <p:nvPr/>
        </p:nvSpPr>
        <p:spPr>
          <a:xfrm rot="5400000" flipH="1">
            <a:off x="648026" y="858468"/>
            <a:ext cx="331543" cy="1627062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F504D-5A66-4C1A-9EA3-EE5F184A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73102" y="9040143"/>
            <a:ext cx="774788" cy="519289"/>
          </a:xfrm>
        </p:spPr>
        <p:txBody>
          <a:bodyPr/>
          <a:lstStyle/>
          <a:p>
            <a:pPr defTabSz="1300460" hangingPunct="1"/>
            <a:fld id="{FE48BAD3-8D15-4A14-BAF5-5208C71F7031}" type="slidenum">
              <a:rPr lang="lv-LV"/>
              <a:pPr defTabSz="1300460" hangingPunct="1"/>
              <a:t>6</a:t>
            </a:fld>
            <a:endParaRPr lang="lv-LV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F83F5-7411-48B5-A807-E0400853E0FA}"/>
              </a:ext>
            </a:extLst>
          </p:cNvPr>
          <p:cNvSpPr txBox="1"/>
          <p:nvPr/>
        </p:nvSpPr>
        <p:spPr>
          <a:xfrm>
            <a:off x="265" y="103746"/>
            <a:ext cx="17339733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OPERATĪVIE DATI PAR DĪKSTĀVES UN SUBSĪDIJAS PIEŠĶIRŠANAS </a:t>
            </a:r>
          </a:p>
          <a:p>
            <a:pPr defTabSz="1300460" hangingPunct="1"/>
            <a:r>
              <a:rPr lang="lv-LV" sz="256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IESNIEGUMIEM UN PIEŠĶIRTO ATBALSTU 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NO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0</a:t>
            </a:r>
            <a:r>
              <a:rPr lang="en-US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9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.1</a:t>
            </a:r>
            <a:r>
              <a:rPr lang="en-US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1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.2020. LĪDZ</a:t>
            </a:r>
            <a:r>
              <a:rPr lang="en-US" sz="2560" b="0" kern="120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en-US" sz="2560" kern="120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15.02.</a:t>
            </a:r>
            <a:r>
              <a:rPr lang="lv-LV" sz="256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2021.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93AAB3-21CD-4D9C-A312-3B37A4B999B2}"/>
              </a:ext>
            </a:extLst>
          </p:cNvPr>
          <p:cNvGrpSpPr/>
          <p:nvPr/>
        </p:nvGrpSpPr>
        <p:grpSpPr>
          <a:xfrm rot="10800000" flipH="1" flipV="1">
            <a:off x="1709689" y="2947955"/>
            <a:ext cx="460800" cy="460800"/>
            <a:chOff x="5833678" y="585323"/>
            <a:chExt cx="790407" cy="790407"/>
          </a:xfrm>
        </p:grpSpPr>
        <p:sp>
          <p:nvSpPr>
            <p:cNvPr id="45" name="Arc 3">
              <a:extLst>
                <a:ext uri="{FF2B5EF4-FFF2-40B4-BE49-F238E27FC236}">
                  <a16:creationId xmlns:a16="http://schemas.microsoft.com/office/drawing/2014/main" id="{3CA0321B-FC38-4231-9741-C3EA161695BD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 dirty="0">
                <a:solidFill>
                  <a:prstClr val="black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2FC5A9D-8AA1-4882-8D21-B4D8D0701B1A}"/>
                </a:ext>
              </a:extLst>
            </p:cNvPr>
            <p:cNvSpPr/>
            <p:nvPr/>
          </p:nvSpPr>
          <p:spPr>
            <a:xfrm>
              <a:off x="5907908" y="668988"/>
              <a:ext cx="644957" cy="6449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87194F-9C21-45AC-98A5-307E6227E7EF}"/>
              </a:ext>
            </a:extLst>
          </p:cNvPr>
          <p:cNvGrpSpPr/>
          <p:nvPr/>
        </p:nvGrpSpPr>
        <p:grpSpPr>
          <a:xfrm rot="10800000" flipH="1" flipV="1">
            <a:off x="1709689" y="5273175"/>
            <a:ext cx="460800" cy="460800"/>
            <a:chOff x="5833678" y="585323"/>
            <a:chExt cx="790407" cy="790407"/>
          </a:xfrm>
        </p:grpSpPr>
        <p:sp>
          <p:nvSpPr>
            <p:cNvPr id="48" name="Arc 3">
              <a:extLst>
                <a:ext uri="{FF2B5EF4-FFF2-40B4-BE49-F238E27FC236}">
                  <a16:creationId xmlns:a16="http://schemas.microsoft.com/office/drawing/2014/main" id="{41023E14-B94B-4163-B182-D63012878E3C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3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 dirty="0">
                <a:solidFill>
                  <a:prstClr val="black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0703E94-9723-4249-89AB-566BCA2918FE}"/>
                </a:ext>
              </a:extLst>
            </p:cNvPr>
            <p:cNvSpPr/>
            <p:nvPr/>
          </p:nvSpPr>
          <p:spPr>
            <a:xfrm>
              <a:off x="5907908" y="665901"/>
              <a:ext cx="644955" cy="6449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3DDA3C-0EA9-46A7-B456-21F8AA1CB01C}"/>
              </a:ext>
            </a:extLst>
          </p:cNvPr>
          <p:cNvGrpSpPr/>
          <p:nvPr/>
        </p:nvGrpSpPr>
        <p:grpSpPr>
          <a:xfrm rot="10800000" flipH="1" flipV="1">
            <a:off x="1709689" y="4085858"/>
            <a:ext cx="460800" cy="460800"/>
            <a:chOff x="5833678" y="585323"/>
            <a:chExt cx="790407" cy="790407"/>
          </a:xfrm>
        </p:grpSpPr>
        <p:sp>
          <p:nvSpPr>
            <p:cNvPr id="51" name="Arc 3">
              <a:extLst>
                <a:ext uri="{FF2B5EF4-FFF2-40B4-BE49-F238E27FC236}">
                  <a16:creationId xmlns:a16="http://schemas.microsoft.com/office/drawing/2014/main" id="{5F3EFDE0-7791-4330-8486-499ACC37BB49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2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 dirty="0">
                <a:solidFill>
                  <a:prstClr val="black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9354683-E1EB-4289-9B89-379008E8D4F2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>
                <a:solidFill>
                  <a:prstClr val="black"/>
                </a:solidFill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A74931A-3C21-455F-AAC0-E44525D12D3E}"/>
              </a:ext>
            </a:extLst>
          </p:cNvPr>
          <p:cNvSpPr txBox="1"/>
          <p:nvPr/>
        </p:nvSpPr>
        <p:spPr>
          <a:xfrm>
            <a:off x="2231525" y="2951605"/>
            <a:ext cx="4501553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2</a:t>
            </a:r>
            <a:r>
              <a:rPr lang="en-US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3 924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 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darba devēju iesniegumi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9DD619-7FF6-4332-AF1C-9AB0C47952F3}"/>
              </a:ext>
            </a:extLst>
          </p:cNvPr>
          <p:cNvSpPr txBox="1"/>
          <p:nvPr/>
        </p:nvSpPr>
        <p:spPr>
          <a:xfrm>
            <a:off x="2239079" y="4062394"/>
            <a:ext cx="598162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1</a:t>
            </a:r>
            <a:r>
              <a:rPr lang="en-US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6 142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 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pašnodarbināto personu</a:t>
            </a:r>
          </a:p>
          <a:p>
            <a:pPr algn="l" defTabSz="1300460" hangingPunct="1"/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             iesniegumi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394DFF2-6E6F-4BC6-898A-572911745AFB}"/>
              </a:ext>
            </a:extLst>
          </p:cNvPr>
          <p:cNvSpPr txBox="1"/>
          <p:nvPr/>
        </p:nvSpPr>
        <p:spPr>
          <a:xfrm>
            <a:off x="2351899" y="5260196"/>
            <a:ext cx="490647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2 </a:t>
            </a:r>
            <a:r>
              <a:rPr lang="en-US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573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 </a:t>
            </a:r>
            <a:r>
              <a:rPr lang="lv-LV" sz="2560" b="0" kern="1200" dirty="0" err="1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patentmaksātāju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iesniegumi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2B52C15-0102-4B69-A16C-112CB5F26A66}"/>
              </a:ext>
            </a:extLst>
          </p:cNvPr>
          <p:cNvSpPr/>
          <p:nvPr/>
        </p:nvSpPr>
        <p:spPr>
          <a:xfrm>
            <a:off x="1627333" y="2127153"/>
            <a:ext cx="32212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hangingPunct="1"/>
            <a:r>
              <a:rPr lang="lv-LV" sz="256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Saņemti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3348C64-8047-4D0D-AD65-36AF6F5D50DD}"/>
              </a:ext>
            </a:extLst>
          </p:cNvPr>
          <p:cNvSpPr/>
          <p:nvPr/>
        </p:nvSpPr>
        <p:spPr>
          <a:xfrm>
            <a:off x="8475613" y="2852125"/>
            <a:ext cx="8644223" cy="1099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460" hangingPunct="1"/>
            <a:r>
              <a:rPr lang="en-US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31 171 752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€ </a:t>
            </a:r>
            <a:r>
              <a:rPr lang="lv-LV" sz="2276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pēc darba devēju 1</a:t>
            </a:r>
            <a:r>
              <a:rPr lang="en-US" sz="2276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6 545</a:t>
            </a:r>
            <a:r>
              <a:rPr lang="lv-LV" sz="2276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iesniegumiem, t.sk.:</a:t>
            </a:r>
          </a:p>
          <a:p>
            <a:pPr lvl="3" algn="l" defTabSz="1300460" hangingPunct="1"/>
            <a:r>
              <a:rPr lang="lv-LV" sz="1991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▪ dīkstāves atbalsti</a:t>
            </a:r>
            <a:r>
              <a:rPr lang="lv-LV" sz="1991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 2</a:t>
            </a:r>
            <a:r>
              <a:rPr lang="en-US" sz="1991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4 388 823</a:t>
            </a:r>
            <a:r>
              <a:rPr lang="lv-LV" sz="1991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 </a:t>
            </a:r>
            <a:r>
              <a:rPr lang="lv-LV" sz="1991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€ </a:t>
            </a:r>
          </a:p>
          <a:p>
            <a:pPr marL="503476" lvl="1" indent="0" algn="l" defTabSz="1300460" hangingPunct="1"/>
            <a:r>
              <a:rPr lang="lv-LV" sz="1991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  ▪ atbalsti algu subsīdijai 6 </a:t>
            </a:r>
            <a:r>
              <a:rPr lang="en-US" sz="1991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782 929</a:t>
            </a:r>
            <a:r>
              <a:rPr lang="lv-LV" sz="1991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€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6D4917-8301-4DC8-BBBA-03A0E3C0599E}"/>
              </a:ext>
            </a:extLst>
          </p:cNvPr>
          <p:cNvSpPr/>
          <p:nvPr/>
        </p:nvSpPr>
        <p:spPr>
          <a:xfrm>
            <a:off x="8432338" y="4018730"/>
            <a:ext cx="77683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460" hangingPunct="1"/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en-US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4 162 383 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€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pēc 1</a:t>
            </a:r>
            <a:r>
              <a:rPr lang="en-US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2 292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pašnodarbināto iesniegumiem</a:t>
            </a:r>
            <a:endParaRPr lang="lv-LV" sz="2560" b="0" kern="1200" dirty="0">
              <a:solidFill>
                <a:srgbClr val="0070C0"/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6FB66F0-9D67-4018-9692-65F24883FE88}"/>
              </a:ext>
            </a:extLst>
          </p:cNvPr>
          <p:cNvSpPr/>
          <p:nvPr/>
        </p:nvSpPr>
        <p:spPr>
          <a:xfrm>
            <a:off x="8424028" y="5188542"/>
            <a:ext cx="735594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460" hangingPunct="1"/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   7</a:t>
            </a:r>
            <a:r>
              <a:rPr lang="en-US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56 187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€ 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pēc 2 </a:t>
            </a:r>
            <a:r>
              <a:rPr lang="en-US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327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patentmaksātāju iesniegumiem </a:t>
            </a:r>
            <a:endParaRPr lang="lv-LV" sz="2560" b="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CD52B04-618A-4B31-84FA-A29F59390BCD}"/>
              </a:ext>
            </a:extLst>
          </p:cNvPr>
          <p:cNvSpPr/>
          <p:nvPr/>
        </p:nvSpPr>
        <p:spPr>
          <a:xfrm>
            <a:off x="5361219" y="2099811"/>
            <a:ext cx="778606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hangingPunct="1"/>
            <a:r>
              <a:rPr lang="lv-LV" sz="256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Izmaksāti</a:t>
            </a:r>
            <a:endParaRPr lang="lv-LV" sz="2560" b="0" kern="12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F0C3179-6627-4108-BFD0-FAB289027519}"/>
              </a:ext>
            </a:extLst>
          </p:cNvPr>
          <p:cNvSpPr/>
          <p:nvPr/>
        </p:nvSpPr>
        <p:spPr>
          <a:xfrm>
            <a:off x="2597305" y="8018170"/>
            <a:ext cx="547509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460" hangingPunct="1"/>
            <a:r>
              <a:rPr lang="lv-LV" sz="256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Saņemti</a:t>
            </a:r>
            <a:r>
              <a:rPr lang="lv-LV" sz="2560" b="0" kern="1200" dirty="0">
                <a:solidFill>
                  <a:srgbClr val="056EC4"/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5 983 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iesniegumi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A191EBA-3627-41BE-90A4-16A0FD79420B}"/>
              </a:ext>
            </a:extLst>
          </p:cNvPr>
          <p:cNvCxnSpPr/>
          <p:nvPr/>
        </p:nvCxnSpPr>
        <p:spPr>
          <a:xfrm>
            <a:off x="7668447" y="8222857"/>
            <a:ext cx="0" cy="5632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724D2FB-D952-4D2E-853E-184C6DB60994}"/>
              </a:ext>
            </a:extLst>
          </p:cNvPr>
          <p:cNvSpPr/>
          <p:nvPr/>
        </p:nvSpPr>
        <p:spPr>
          <a:xfrm>
            <a:off x="8475613" y="8018169"/>
            <a:ext cx="748140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460" hangingPunct="1"/>
            <a:r>
              <a:rPr lang="lv-LV" sz="256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Izmaksāti 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21 504 045 € 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pēc 2 816 iesniegumiem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B553175-C3E8-44D2-BA8E-D9B6AFE15F24}"/>
              </a:ext>
            </a:extLst>
          </p:cNvPr>
          <p:cNvCxnSpPr>
            <a:cxnSpLocks/>
          </p:cNvCxnSpPr>
          <p:nvPr/>
        </p:nvCxnSpPr>
        <p:spPr>
          <a:xfrm>
            <a:off x="7669311" y="2787506"/>
            <a:ext cx="0" cy="45568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8B6B4BB-7CA2-4A2C-9999-19BED1813DED}"/>
              </a:ext>
            </a:extLst>
          </p:cNvPr>
          <p:cNvSpPr/>
          <p:nvPr/>
        </p:nvSpPr>
        <p:spPr>
          <a:xfrm>
            <a:off x="1503613" y="1383187"/>
            <a:ext cx="8070773" cy="5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460" hangingPunct="1"/>
            <a:r>
              <a:rPr lang="lv-LV" sz="3129" b="0" kern="1200" dirty="0">
                <a:solidFill>
                  <a:srgbClr val="056EC4"/>
                </a:solidFill>
                <a:latin typeface="+mn-lt"/>
                <a:ea typeface="Verdana" panose="020B0604030504040204" pitchFamily="34" charset="0"/>
                <a:cs typeface="+mn-cs"/>
              </a:rPr>
              <a:t>DĪKSTĀVES UN SUBSĪDIJAS ATBALSTI </a:t>
            </a:r>
            <a:endParaRPr lang="lv-LV" sz="3129" b="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40A40B5-0895-4D40-A876-900E9F4C71C8}"/>
              </a:ext>
            </a:extLst>
          </p:cNvPr>
          <p:cNvSpPr/>
          <p:nvPr/>
        </p:nvSpPr>
        <p:spPr>
          <a:xfrm>
            <a:off x="1627329" y="7573273"/>
            <a:ext cx="8644215" cy="5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460" hangingPunct="1"/>
            <a:r>
              <a:rPr lang="lv-LV" sz="3129" b="0" kern="1200" dirty="0">
                <a:solidFill>
                  <a:srgbClr val="056EC4"/>
                </a:solidFill>
                <a:latin typeface="+mn-lt"/>
                <a:ea typeface="Verdana" panose="020B0604030504040204" pitchFamily="34" charset="0"/>
                <a:cs typeface="+mn-cs"/>
              </a:rPr>
              <a:t>APGROZĀMIE LĪDZEKĻI</a:t>
            </a:r>
            <a:endParaRPr lang="lv-LV" sz="3129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B07D25-E442-4A20-9DBD-4E18927B56B0}"/>
              </a:ext>
            </a:extLst>
          </p:cNvPr>
          <p:cNvSpPr/>
          <p:nvPr/>
        </p:nvSpPr>
        <p:spPr>
          <a:xfrm>
            <a:off x="2338539" y="6448689"/>
            <a:ext cx="4518225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hangingPunct="1"/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en-US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7 085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lv-LV" sz="2560" b="0" kern="1200" dirty="0" err="1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skaistumkopšanas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nozarē </a:t>
            </a:r>
          </a:p>
          <a:p>
            <a:pPr algn="l" defTabSz="1300460" hangingPunct="1"/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           nodarbināto iesniegumi*</a:t>
            </a:r>
            <a:endParaRPr lang="lv-LV" sz="2560" b="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347370-326A-4C36-8385-C3F050B18C96}"/>
              </a:ext>
            </a:extLst>
          </p:cNvPr>
          <p:cNvGrpSpPr/>
          <p:nvPr/>
        </p:nvGrpSpPr>
        <p:grpSpPr>
          <a:xfrm rot="10800000" flipH="1" flipV="1">
            <a:off x="1709689" y="6518987"/>
            <a:ext cx="460800" cy="460800"/>
            <a:chOff x="5833678" y="585323"/>
            <a:chExt cx="790407" cy="790407"/>
          </a:xfrm>
          <a:solidFill>
            <a:schemeClr val="accent6"/>
          </a:solidFill>
        </p:grpSpPr>
        <p:sp>
          <p:nvSpPr>
            <p:cNvPr id="35" name="Arc 3">
              <a:extLst>
                <a:ext uri="{FF2B5EF4-FFF2-40B4-BE49-F238E27FC236}">
                  <a16:creationId xmlns:a16="http://schemas.microsoft.com/office/drawing/2014/main" id="{AD3A6B6E-C6B9-4C7E-8CC6-D3EBDCD36F15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>
              <a:solidFill>
                <a:srgbClr val="7030A0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 dirty="0">
                <a:solidFill>
                  <a:prstClr val="black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291126E-EDE5-4C02-8BE4-1B358BC71028}"/>
                </a:ext>
              </a:extLst>
            </p:cNvPr>
            <p:cNvSpPr/>
            <p:nvPr/>
          </p:nvSpPr>
          <p:spPr>
            <a:xfrm>
              <a:off x="5907908" y="665901"/>
              <a:ext cx="644955" cy="64495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BA8870F-07BD-4B83-80DB-78F0ECD42401}"/>
              </a:ext>
            </a:extLst>
          </p:cNvPr>
          <p:cNvSpPr/>
          <p:nvPr/>
        </p:nvSpPr>
        <p:spPr>
          <a:xfrm>
            <a:off x="8416080" y="6410271"/>
            <a:ext cx="735594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460" hangingPunct="1"/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en-US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2 024 160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 € 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pēc </a:t>
            </a:r>
            <a:r>
              <a:rPr lang="en-US" sz="2560" b="0" kern="120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4 026</a:t>
            </a:r>
            <a:r>
              <a:rPr lang="lv-LV" sz="2560" b="0" kern="120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</a:t>
            </a:r>
            <a:r>
              <a:rPr lang="lv-LV" sz="2560" b="0" kern="1200" dirty="0" err="1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skaistumkopšanas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nozarē</a:t>
            </a:r>
          </a:p>
          <a:p>
            <a:pPr algn="l" defTabSz="1300460" hangingPunct="1"/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                      nodarbināto iesniegumiem </a:t>
            </a:r>
            <a:endParaRPr lang="lv-LV" sz="2560" b="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4F843B-8752-4C0C-9E46-9A35941A5C8F}"/>
              </a:ext>
            </a:extLst>
          </p:cNvPr>
          <p:cNvSpPr/>
          <p:nvPr/>
        </p:nvSpPr>
        <p:spPr>
          <a:xfrm>
            <a:off x="5015807" y="7240028"/>
            <a:ext cx="1715534" cy="355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hangingPunct="1"/>
            <a:r>
              <a:rPr lang="lv-LV" sz="1707" b="0" i="1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* no 23.01.2021. </a:t>
            </a:r>
          </a:p>
        </p:txBody>
      </p:sp>
      <p:grpSp>
        <p:nvGrpSpPr>
          <p:cNvPr id="39" name="Group 43">
            <a:extLst>
              <a:ext uri="{FF2B5EF4-FFF2-40B4-BE49-F238E27FC236}">
                <a16:creationId xmlns:a16="http://schemas.microsoft.com/office/drawing/2014/main" id="{51BB04DC-227B-4A19-AD31-D5E29E1C6825}"/>
              </a:ext>
            </a:extLst>
          </p:cNvPr>
          <p:cNvGrpSpPr/>
          <p:nvPr/>
        </p:nvGrpSpPr>
        <p:grpSpPr>
          <a:xfrm rot="10800000" flipH="1" flipV="1">
            <a:off x="7926167" y="2842486"/>
            <a:ext cx="460800" cy="460800"/>
            <a:chOff x="5833678" y="585323"/>
            <a:chExt cx="790407" cy="790407"/>
          </a:xfrm>
        </p:grpSpPr>
        <p:sp>
          <p:nvSpPr>
            <p:cNvPr id="40" name="Arc 3">
              <a:extLst>
                <a:ext uri="{FF2B5EF4-FFF2-40B4-BE49-F238E27FC236}">
                  <a16:creationId xmlns:a16="http://schemas.microsoft.com/office/drawing/2014/main" id="{BB60429C-F3BF-4494-8BBA-497646E3834B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 dirty="0">
                <a:solidFill>
                  <a:prstClr val="black"/>
                </a:solidFill>
              </a:endParaRPr>
            </a:p>
          </p:txBody>
        </p:sp>
        <p:sp>
          <p:nvSpPr>
            <p:cNvPr id="41" name="Oval 45">
              <a:extLst>
                <a:ext uri="{FF2B5EF4-FFF2-40B4-BE49-F238E27FC236}">
                  <a16:creationId xmlns:a16="http://schemas.microsoft.com/office/drawing/2014/main" id="{155F078E-5B3A-4893-B597-3025B3852129}"/>
                </a:ext>
              </a:extLst>
            </p:cNvPr>
            <p:cNvSpPr/>
            <p:nvPr/>
          </p:nvSpPr>
          <p:spPr>
            <a:xfrm>
              <a:off x="5907908" y="668988"/>
              <a:ext cx="644957" cy="6449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6">
            <a:extLst>
              <a:ext uri="{FF2B5EF4-FFF2-40B4-BE49-F238E27FC236}">
                <a16:creationId xmlns:a16="http://schemas.microsoft.com/office/drawing/2014/main" id="{C7F76369-6EFF-447C-98EA-2E55F42776C0}"/>
              </a:ext>
            </a:extLst>
          </p:cNvPr>
          <p:cNvGrpSpPr/>
          <p:nvPr/>
        </p:nvGrpSpPr>
        <p:grpSpPr>
          <a:xfrm rot="10800000" flipH="1" flipV="1">
            <a:off x="7926167" y="5167706"/>
            <a:ext cx="460800" cy="460800"/>
            <a:chOff x="5833678" y="585323"/>
            <a:chExt cx="790407" cy="790407"/>
          </a:xfrm>
        </p:grpSpPr>
        <p:sp>
          <p:nvSpPr>
            <p:cNvPr id="43" name="Arc 3">
              <a:extLst>
                <a:ext uri="{FF2B5EF4-FFF2-40B4-BE49-F238E27FC236}">
                  <a16:creationId xmlns:a16="http://schemas.microsoft.com/office/drawing/2014/main" id="{3807FCCB-E331-4DC2-BC06-3004669DE3B7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3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 dirty="0">
                <a:solidFill>
                  <a:prstClr val="black"/>
                </a:solidFill>
              </a:endParaRPr>
            </a:p>
          </p:txBody>
        </p:sp>
        <p:sp>
          <p:nvSpPr>
            <p:cNvPr id="53" name="Oval 48">
              <a:extLst>
                <a:ext uri="{FF2B5EF4-FFF2-40B4-BE49-F238E27FC236}">
                  <a16:creationId xmlns:a16="http://schemas.microsoft.com/office/drawing/2014/main" id="{CDF1E3D0-D9AB-41AD-AD03-BCAF64C3B13D}"/>
                </a:ext>
              </a:extLst>
            </p:cNvPr>
            <p:cNvSpPr/>
            <p:nvPr/>
          </p:nvSpPr>
          <p:spPr>
            <a:xfrm>
              <a:off x="5907908" y="665901"/>
              <a:ext cx="644955" cy="6449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Group 49">
            <a:extLst>
              <a:ext uri="{FF2B5EF4-FFF2-40B4-BE49-F238E27FC236}">
                <a16:creationId xmlns:a16="http://schemas.microsoft.com/office/drawing/2014/main" id="{D06CC522-50CD-4B2F-BC2F-DDE0014129F9}"/>
              </a:ext>
            </a:extLst>
          </p:cNvPr>
          <p:cNvGrpSpPr/>
          <p:nvPr/>
        </p:nvGrpSpPr>
        <p:grpSpPr>
          <a:xfrm rot="10800000" flipH="1" flipV="1">
            <a:off x="7926168" y="3980389"/>
            <a:ext cx="460800" cy="460800"/>
            <a:chOff x="5833678" y="585323"/>
            <a:chExt cx="790407" cy="790407"/>
          </a:xfrm>
        </p:grpSpPr>
        <p:sp>
          <p:nvSpPr>
            <p:cNvPr id="55" name="Arc 3">
              <a:extLst>
                <a:ext uri="{FF2B5EF4-FFF2-40B4-BE49-F238E27FC236}">
                  <a16:creationId xmlns:a16="http://schemas.microsoft.com/office/drawing/2014/main" id="{D08718C7-9356-44CC-9015-A31BE2315003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2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 dirty="0">
                <a:solidFill>
                  <a:prstClr val="black"/>
                </a:solidFill>
              </a:endParaRPr>
            </a:p>
          </p:txBody>
        </p:sp>
        <p:sp>
          <p:nvSpPr>
            <p:cNvPr id="56" name="Oval 51">
              <a:extLst>
                <a:ext uri="{FF2B5EF4-FFF2-40B4-BE49-F238E27FC236}">
                  <a16:creationId xmlns:a16="http://schemas.microsoft.com/office/drawing/2014/main" id="{E13CBE83-0890-432C-B139-7A2B4E7B1388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Group 31">
            <a:extLst>
              <a:ext uri="{FF2B5EF4-FFF2-40B4-BE49-F238E27FC236}">
                <a16:creationId xmlns:a16="http://schemas.microsoft.com/office/drawing/2014/main" id="{E2A40434-6D02-42EB-9B3F-BB6854DFEEBE}"/>
              </a:ext>
            </a:extLst>
          </p:cNvPr>
          <p:cNvGrpSpPr/>
          <p:nvPr/>
        </p:nvGrpSpPr>
        <p:grpSpPr>
          <a:xfrm rot="10800000" flipH="1" flipV="1">
            <a:off x="7926167" y="6413518"/>
            <a:ext cx="460800" cy="460800"/>
            <a:chOff x="5833678" y="585323"/>
            <a:chExt cx="790407" cy="790407"/>
          </a:xfrm>
          <a:solidFill>
            <a:schemeClr val="accent6"/>
          </a:solidFill>
        </p:grpSpPr>
        <p:sp>
          <p:nvSpPr>
            <p:cNvPr id="58" name="Arc 3">
              <a:extLst>
                <a:ext uri="{FF2B5EF4-FFF2-40B4-BE49-F238E27FC236}">
                  <a16:creationId xmlns:a16="http://schemas.microsoft.com/office/drawing/2014/main" id="{CCA3AA61-5CD6-44E3-8F75-C21F75D18A80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noFill/>
            <a:ln w="25400">
              <a:solidFill>
                <a:srgbClr val="7030A0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 dirty="0">
                <a:solidFill>
                  <a:prstClr val="black"/>
                </a:solidFill>
              </a:endParaRPr>
            </a:p>
          </p:txBody>
        </p:sp>
        <p:sp>
          <p:nvSpPr>
            <p:cNvPr id="59" name="Oval 35">
              <a:extLst>
                <a:ext uri="{FF2B5EF4-FFF2-40B4-BE49-F238E27FC236}">
                  <a16:creationId xmlns:a16="http://schemas.microsoft.com/office/drawing/2014/main" id="{4142630E-437A-4018-9FA6-BE579CDB666D}"/>
                </a:ext>
              </a:extLst>
            </p:cNvPr>
            <p:cNvSpPr/>
            <p:nvPr/>
          </p:nvSpPr>
          <p:spPr>
            <a:xfrm>
              <a:off x="5907908" y="665901"/>
              <a:ext cx="644955" cy="64495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hangingPunct="1"/>
              <a:endParaRPr lang="en-US" sz="3413" b="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900F527-8456-4715-B35E-48A55EAABC66}"/>
              </a:ext>
            </a:extLst>
          </p:cNvPr>
          <p:cNvSpPr txBox="1"/>
          <p:nvPr/>
        </p:nvSpPr>
        <p:spPr>
          <a:xfrm>
            <a:off x="2599389" y="8487444"/>
            <a:ext cx="364842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560" b="0" kern="1200" dirty="0" err="1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Skaistumkopšanas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nozarē</a:t>
            </a:r>
          </a:p>
          <a:p>
            <a:pPr algn="r"/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557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pieteikumi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695A8-2906-493B-8EA7-8FFEA0B7D80A}"/>
              </a:ext>
            </a:extLst>
          </p:cNvPr>
          <p:cNvSpPr/>
          <p:nvPr/>
        </p:nvSpPr>
        <p:spPr>
          <a:xfrm>
            <a:off x="7561095" y="8469717"/>
            <a:ext cx="748140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2560" b="0" kern="1200" dirty="0" err="1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Skaistumkopšanas</a:t>
            </a:r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 nozarē izmaksāti </a:t>
            </a:r>
          </a:p>
          <a:p>
            <a:pPr algn="r"/>
            <a:r>
              <a:rPr lang="lv-LV" sz="2560" b="0" kern="12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+mn-cs"/>
              </a:rPr>
              <a:t>143 uzņēmumiem </a:t>
            </a:r>
            <a:r>
              <a:rPr lang="lv-LV" sz="2560" b="0" kern="1200" dirty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+mn-cs"/>
              </a:rPr>
              <a:t>437 730 € </a:t>
            </a:r>
          </a:p>
        </p:txBody>
      </p:sp>
    </p:spTree>
    <p:extLst>
      <p:ext uri="{BB962C8B-B14F-4D97-AF65-F5344CB8AC3E}">
        <p14:creationId xmlns:p14="http://schemas.microsoft.com/office/powerpoint/2010/main" val="174465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EB0AD-1CC8-483B-B48E-6239EC64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46560" y="9040142"/>
            <a:ext cx="3901559" cy="5192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995808-A995-4D10-8E3A-0AAC6AF1F108}" type="slidenum">
              <a:rPr lang="lv-LV" smtClean="0"/>
              <a:pPr>
                <a:spcAft>
                  <a:spcPts val="600"/>
                </a:spcAft>
              </a:pPr>
              <a:t>7</a:t>
            </a:fld>
            <a:endParaRPr lang="lv-LV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10FA3D-0350-4125-BB11-C5D3B929C2B9}"/>
              </a:ext>
            </a:extLst>
          </p:cNvPr>
          <p:cNvGraphicFramePr>
            <a:graphicFrameLocks noGrp="1"/>
          </p:cNvGraphicFramePr>
          <p:nvPr/>
        </p:nvGraphicFramePr>
        <p:xfrm>
          <a:off x="915176" y="1431630"/>
          <a:ext cx="15509909" cy="767690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942875">
                  <a:extLst>
                    <a:ext uri="{9D8B030D-6E8A-4147-A177-3AD203B41FA5}">
                      <a16:colId xmlns:a16="http://schemas.microsoft.com/office/drawing/2014/main" val="1998566522"/>
                    </a:ext>
                  </a:extLst>
                </a:gridCol>
                <a:gridCol w="2609960">
                  <a:extLst>
                    <a:ext uri="{9D8B030D-6E8A-4147-A177-3AD203B41FA5}">
                      <a16:colId xmlns:a16="http://schemas.microsoft.com/office/drawing/2014/main" val="3177078548"/>
                    </a:ext>
                  </a:extLst>
                </a:gridCol>
                <a:gridCol w="1329025">
                  <a:extLst>
                    <a:ext uri="{9D8B030D-6E8A-4147-A177-3AD203B41FA5}">
                      <a16:colId xmlns:a16="http://schemas.microsoft.com/office/drawing/2014/main" val="682841192"/>
                    </a:ext>
                  </a:extLst>
                </a:gridCol>
                <a:gridCol w="1416219">
                  <a:extLst>
                    <a:ext uri="{9D8B030D-6E8A-4147-A177-3AD203B41FA5}">
                      <a16:colId xmlns:a16="http://schemas.microsoft.com/office/drawing/2014/main" val="2823741321"/>
                    </a:ext>
                  </a:extLst>
                </a:gridCol>
                <a:gridCol w="1250135">
                  <a:extLst>
                    <a:ext uri="{9D8B030D-6E8A-4147-A177-3AD203B41FA5}">
                      <a16:colId xmlns:a16="http://schemas.microsoft.com/office/drawing/2014/main" val="1454480513"/>
                    </a:ext>
                  </a:extLst>
                </a:gridCol>
                <a:gridCol w="1337330">
                  <a:extLst>
                    <a:ext uri="{9D8B030D-6E8A-4147-A177-3AD203B41FA5}">
                      <a16:colId xmlns:a16="http://schemas.microsoft.com/office/drawing/2014/main" val="480326410"/>
                    </a:ext>
                  </a:extLst>
                </a:gridCol>
                <a:gridCol w="1185776">
                  <a:extLst>
                    <a:ext uri="{9D8B030D-6E8A-4147-A177-3AD203B41FA5}">
                      <a16:colId xmlns:a16="http://schemas.microsoft.com/office/drawing/2014/main" val="3193622358"/>
                    </a:ext>
                  </a:extLst>
                </a:gridCol>
                <a:gridCol w="1250135">
                  <a:extLst>
                    <a:ext uri="{9D8B030D-6E8A-4147-A177-3AD203B41FA5}">
                      <a16:colId xmlns:a16="http://schemas.microsoft.com/office/drawing/2014/main" val="895326652"/>
                    </a:ext>
                  </a:extLst>
                </a:gridCol>
                <a:gridCol w="1447361">
                  <a:extLst>
                    <a:ext uri="{9D8B030D-6E8A-4147-A177-3AD203B41FA5}">
                      <a16:colId xmlns:a16="http://schemas.microsoft.com/office/drawing/2014/main" val="3425155330"/>
                    </a:ext>
                  </a:extLst>
                </a:gridCol>
                <a:gridCol w="1403763">
                  <a:extLst>
                    <a:ext uri="{9D8B030D-6E8A-4147-A177-3AD203B41FA5}">
                      <a16:colId xmlns:a16="http://schemas.microsoft.com/office/drawing/2014/main" val="2901718525"/>
                    </a:ext>
                  </a:extLst>
                </a:gridCol>
                <a:gridCol w="1337330">
                  <a:extLst>
                    <a:ext uri="{9D8B030D-6E8A-4147-A177-3AD203B41FA5}">
                      <a16:colId xmlns:a16="http://schemas.microsoft.com/office/drawing/2014/main" val="3520846112"/>
                    </a:ext>
                  </a:extLst>
                </a:gridCol>
              </a:tblGrid>
              <a:tr h="4307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Dati uz 15.02.2021.</a:t>
                      </a:r>
                      <a:endParaRPr lang="lv-LV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v-LV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942736"/>
                  </a:ext>
                </a:extLst>
              </a:tr>
              <a:tr h="114820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NACE 2.red. kods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NACE 2.redakcijas koda nosaukums</a:t>
                      </a:r>
                      <a:endParaRPr lang="pl-PL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Taksācijas periods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Iesniegumu skaits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Pieteicēju skaits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Pieprasītā summa,</a:t>
                      </a:r>
                      <a:b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tūkst. EUR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Saņemto atbalstu skaits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Atbalstu saņēmēju skaits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Saņemtā atbalsta summa,</a:t>
                      </a:r>
                      <a:b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tūkst. EUR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Atteikto iesniegumu skaits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Atteiktā summa,</a:t>
                      </a:r>
                      <a:b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lv-LV" sz="200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tūkst. EUR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682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11421"/>
                  </a:ext>
                </a:extLst>
              </a:tr>
              <a:tr h="66987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9602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lv-LV" sz="2000" b="1" u="none" strike="noStrike" cap="none" spc="0" dirty="0">
                          <a:solidFill>
                            <a:srgbClr val="06829A"/>
                          </a:solidFill>
                          <a:effectLst/>
                          <a:latin typeface="+mn-lt"/>
                        </a:rPr>
                        <a:t>Frizieru un skaistumkopšanas pakalpojumi</a:t>
                      </a:r>
                      <a:endParaRPr lang="lv-LV" sz="2000" b="1" i="0" u="none" strike="noStrike" cap="none" spc="0" dirty="0">
                        <a:solidFill>
                          <a:srgbClr val="06829A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2020.gada novembris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238,05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159,64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15,64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904680"/>
                  </a:ext>
                </a:extLst>
              </a:tr>
              <a:tr h="66987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2020.gada decembris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209,14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99,66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32,25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30936"/>
                  </a:ext>
                </a:extLst>
              </a:tr>
              <a:tr h="66987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2021.gada janvāris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628,46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96,95</a:t>
                      </a:r>
                      <a:endParaRPr lang="lv-LV" sz="2000" b="1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21,58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574393"/>
                  </a:ext>
                </a:extLst>
              </a:tr>
              <a:tr h="43071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Kopā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476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1 075,65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356,25</a:t>
                      </a:r>
                      <a:endParaRPr lang="lv-LV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  <a:endParaRPr lang="lv-LV" sz="2000" b="1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69,47</a:t>
                      </a:r>
                      <a:endParaRPr lang="lv-LV" sz="2000" b="1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925364"/>
                  </a:ext>
                </a:extLst>
              </a:tr>
              <a:tr h="66987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9604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lv-LV" sz="2000" b="1" u="none" strike="noStrike" cap="none" spc="0" dirty="0">
                          <a:solidFill>
                            <a:srgbClr val="06829A"/>
                          </a:solidFill>
                          <a:effectLst/>
                          <a:latin typeface="+mn-lt"/>
                        </a:rPr>
                        <a:t>Fiziskās labsajūtas uzlabošanas pakalpojumi</a:t>
                      </a:r>
                      <a:endParaRPr lang="lv-LV" sz="2000" b="1" i="0" u="none" strike="noStrike" cap="none" spc="0" dirty="0">
                        <a:solidFill>
                          <a:srgbClr val="06829A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2020.gada novembris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62,56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46,75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3,53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860977"/>
                  </a:ext>
                </a:extLst>
              </a:tr>
              <a:tr h="66987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2020.gada decembris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35,91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22,89</a:t>
                      </a:r>
                      <a:endParaRPr lang="lv-LV" sz="2000" b="1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2,85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27470"/>
                  </a:ext>
                </a:extLst>
              </a:tr>
              <a:tr h="66987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2021.gada janvāris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89,96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11,89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lv-LV" sz="20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</a:t>
                      </a:r>
                      <a:endParaRPr lang="lv-LV" sz="2000" b="0" i="0" u="none" strike="noStrike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180166"/>
                  </a:ext>
                </a:extLst>
              </a:tr>
              <a:tr h="43071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Kopā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188,43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81,53</a:t>
                      </a:r>
                      <a:endParaRPr lang="lv-LV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8,64</a:t>
                      </a:r>
                      <a:endParaRPr lang="lv-LV" sz="2000" b="1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683660"/>
                  </a:ext>
                </a:extLst>
              </a:tr>
              <a:tr h="4307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Abās nozarēs kopā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557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387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1 264,08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153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143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437,78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156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2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78,11</a:t>
                      </a:r>
                      <a:endParaRPr lang="lv-LV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91" marR="59791" marT="24137" marB="1195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894276"/>
                  </a:ext>
                </a:extLst>
              </a:tr>
            </a:tbl>
          </a:graphicData>
        </a:graphic>
      </p:graphicFrame>
      <p:sp>
        <p:nvSpPr>
          <p:cNvPr id="4" name="Taisnstūris 3">
            <a:extLst>
              <a:ext uri="{FF2B5EF4-FFF2-40B4-BE49-F238E27FC236}">
                <a16:creationId xmlns:a16="http://schemas.microsoft.com/office/drawing/2014/main" id="{21540555-E77B-4C11-BE6E-52708027869C}"/>
              </a:ext>
            </a:extLst>
          </p:cNvPr>
          <p:cNvSpPr/>
          <p:nvPr/>
        </p:nvSpPr>
        <p:spPr>
          <a:xfrm>
            <a:off x="830139" y="449719"/>
            <a:ext cx="15679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lv-LV" kern="1200" cap="all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Informācija par atbalstu Covid-19 krīzes skartajiem nodokļu maksātājiem apgrozāmo līdzekļu plūsmas krituma kompensēšanai no 18.12.2020. līdz 14.02.2021.</a:t>
            </a:r>
          </a:p>
        </p:txBody>
      </p:sp>
    </p:spTree>
    <p:extLst>
      <p:ext uri="{BB962C8B-B14F-4D97-AF65-F5344CB8AC3E}">
        <p14:creationId xmlns:p14="http://schemas.microsoft.com/office/powerpoint/2010/main" val="240157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ttēls 13">
            <a:extLst>
              <a:ext uri="{FF2B5EF4-FFF2-40B4-BE49-F238E27FC236}">
                <a16:creationId xmlns:a16="http://schemas.microsoft.com/office/drawing/2014/main" id="{31EBA836-59F3-48B6-A749-E3BFBB03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556" y="416237"/>
            <a:ext cx="1676400" cy="5048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32545C-6E4C-4BFA-8129-7ADC234C705D}"/>
              </a:ext>
            </a:extLst>
          </p:cNvPr>
          <p:cNvSpPr txBox="1"/>
          <p:nvPr/>
        </p:nvSpPr>
        <p:spPr>
          <a:xfrm>
            <a:off x="12123995" y="921062"/>
            <a:ext cx="4582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1800" b="1" i="0">
                <a:solidFill>
                  <a:srgbClr val="2C3E4F"/>
                </a:solidFill>
                <a:effectLst/>
                <a:latin typeface="Raleway"/>
              </a:rPr>
              <a:t>Elpošanas un plaušu funkcijas atbalstam – masāžas un vingrinājumi</a:t>
            </a:r>
          </a:p>
        </p:txBody>
      </p:sp>
      <p:pic>
        <p:nvPicPr>
          <p:cNvPr id="20" name="Attēls 19">
            <a:extLst>
              <a:ext uri="{FF2B5EF4-FFF2-40B4-BE49-F238E27FC236}">
                <a16:creationId xmlns:a16="http://schemas.microsoft.com/office/drawing/2014/main" id="{2C9AB85B-BB4B-4797-B38E-3C8C21D65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558" y="1561922"/>
            <a:ext cx="4657725" cy="8077200"/>
          </a:xfrm>
          <a:prstGeom prst="rect">
            <a:avLst/>
          </a:prstGeom>
        </p:spPr>
      </p:pic>
      <p:pic>
        <p:nvPicPr>
          <p:cNvPr id="27" name="Attēls 26">
            <a:extLst>
              <a:ext uri="{FF2B5EF4-FFF2-40B4-BE49-F238E27FC236}">
                <a16:creationId xmlns:a16="http://schemas.microsoft.com/office/drawing/2014/main" id="{0876E74F-6EA8-4955-82E3-CD39A3A2C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264" y="2746616"/>
            <a:ext cx="5389734" cy="6486383"/>
          </a:xfrm>
          <a:prstGeom prst="rect">
            <a:avLst/>
          </a:prstGeom>
        </p:spPr>
      </p:pic>
      <p:pic>
        <p:nvPicPr>
          <p:cNvPr id="29" name="Attēls 28">
            <a:extLst>
              <a:ext uri="{FF2B5EF4-FFF2-40B4-BE49-F238E27FC236}">
                <a16:creationId xmlns:a16="http://schemas.microsoft.com/office/drawing/2014/main" id="{03B4FF3E-B397-405E-A845-9B24EDB8C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17" y="2462025"/>
            <a:ext cx="4169383" cy="6629409"/>
          </a:xfrm>
          <a:prstGeom prst="rect">
            <a:avLst/>
          </a:prstGeom>
        </p:spPr>
      </p:pic>
      <p:sp>
        <p:nvSpPr>
          <p:cNvPr id="31" name="Virsraksts 30">
            <a:extLst>
              <a:ext uri="{FF2B5EF4-FFF2-40B4-BE49-F238E27FC236}">
                <a16:creationId xmlns:a16="http://schemas.microsoft.com/office/drawing/2014/main" id="{4EC26E15-9842-42DF-A2AD-06025648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17" y="520601"/>
            <a:ext cx="14955977" cy="820995"/>
          </a:xfrm>
        </p:spPr>
        <p:txBody>
          <a:bodyPr>
            <a:normAutofit fontScale="90000"/>
          </a:bodyPr>
          <a:lstStyle/>
          <a:p>
            <a:r>
              <a:rPr lang="lv-LV" dirty="0"/>
              <a:t>NEVIENLĪDZĪGA KONKURENCE</a:t>
            </a:r>
            <a:br>
              <a:rPr lang="lv-LV" dirty="0"/>
            </a:br>
            <a:r>
              <a:rPr lang="lv-LV" sz="3200" b="1" dirty="0">
                <a:latin typeface="+mn-lt"/>
                <a:cs typeface="+mj-cs"/>
              </a:rPr>
              <a:t> </a:t>
            </a:r>
            <a:endParaRPr lang="lv-LV" dirty="0"/>
          </a:p>
        </p:txBody>
      </p:sp>
      <p:pic>
        <p:nvPicPr>
          <p:cNvPr id="1030" name="Picture 6" descr="Attēlu rezultāti vaicājumam “ligatne rehabilitācija”">
            <a:extLst>
              <a:ext uri="{FF2B5EF4-FFF2-40B4-BE49-F238E27FC236}">
                <a16:creationId xmlns:a16="http://schemas.microsoft.com/office/drawing/2014/main" id="{028A7A1A-54E2-478E-BD4F-30ED742F8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41" y="5004501"/>
            <a:ext cx="1665961" cy="6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61EAC3B-0F84-4CC7-82E6-CEE05E7F21B8}"/>
              </a:ext>
            </a:extLst>
          </p:cNvPr>
          <p:cNvSpPr txBox="1"/>
          <p:nvPr/>
        </p:nvSpPr>
        <p:spPr>
          <a:xfrm>
            <a:off x="859817" y="1528683"/>
            <a:ext cx="10675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b="0" dirty="0">
                <a:solidFill>
                  <a:srgbClr val="06829A"/>
                </a:solidFill>
                <a:latin typeface="+mj-lt"/>
              </a:rPr>
              <a:t>ĀRSTNIECĪBAS IESTĀDES TURPINA SNIEGT SKAISTUMKOPŠANAS PAKALPOJUMUS</a:t>
            </a:r>
          </a:p>
        </p:txBody>
      </p:sp>
    </p:spTree>
    <p:extLst>
      <p:ext uri="{BB962C8B-B14F-4D97-AF65-F5344CB8AC3E}">
        <p14:creationId xmlns:p14="http://schemas.microsoft.com/office/powerpoint/2010/main" val="13014934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5AE1-BD92-42EA-A019-739BC1E2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98" y="519290"/>
            <a:ext cx="10296573" cy="727980"/>
          </a:xfrm>
        </p:spPr>
        <p:txBody>
          <a:bodyPr>
            <a:normAutofit/>
          </a:bodyPr>
          <a:lstStyle/>
          <a:p>
            <a:r>
              <a:rPr lang="lv-LV" sz="3000" b="1">
                <a:latin typeface="+mn-lt"/>
              </a:rPr>
              <a:t>NOZARES VIEDOKLIS (1/2)</a:t>
            </a:r>
            <a:endParaRPr lang="lv-LV" sz="3000" b="1">
              <a:latin typeface="+mn-lt"/>
              <a:cs typeface="+mj-cs"/>
            </a:endParaRP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8A73A298-A0F9-46F8-A0E2-6B495CBA0B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lv-LV" smtClean="0"/>
              <a:t>9</a:t>
            </a:fld>
            <a:endParaRPr lang="lv-LV"/>
          </a:p>
        </p:txBody>
      </p:sp>
      <p:sp>
        <p:nvSpPr>
          <p:cNvPr id="8" name="Runas burbulis: taisnstūrveida ar noapaļotiem stūriem 7">
            <a:extLst>
              <a:ext uri="{FF2B5EF4-FFF2-40B4-BE49-F238E27FC236}">
                <a16:creationId xmlns:a16="http://schemas.microsoft.com/office/drawing/2014/main" id="{33E37000-73C0-4A29-94A6-55E0ED20AB6D}"/>
              </a:ext>
            </a:extLst>
          </p:cNvPr>
          <p:cNvSpPr/>
          <p:nvPr/>
        </p:nvSpPr>
        <p:spPr>
          <a:xfrm>
            <a:off x="1053599" y="1526605"/>
            <a:ext cx="3227457" cy="1983826"/>
          </a:xfrm>
          <a:prstGeom prst="wedgeRoundRectCallou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A8A6C-D2C2-4EFB-9BFC-19809BF1072A}"/>
              </a:ext>
            </a:extLst>
          </p:cNvPr>
          <p:cNvSpPr txBox="1"/>
          <p:nvPr/>
        </p:nvSpPr>
        <p:spPr>
          <a:xfrm>
            <a:off x="1053599" y="1856798"/>
            <a:ext cx="32274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000" b="0"/>
              <a:t>Pakalpojumus </a:t>
            </a:r>
            <a:r>
              <a:rPr lang="lv-LV" sz="2000"/>
              <a:t>sniedz</a:t>
            </a:r>
            <a:r>
              <a:rPr lang="lv-LV" sz="2000" b="0"/>
              <a:t> </a:t>
            </a:r>
            <a:r>
              <a:rPr lang="lv-LV" sz="2000"/>
              <a:t>ārstniecības personas </a:t>
            </a:r>
            <a:r>
              <a:rPr lang="lv-LV" sz="2000" b="0"/>
              <a:t>– </a:t>
            </a:r>
            <a:r>
              <a:rPr lang="lv-LV" sz="2000" b="0" i="1"/>
              <a:t>prioritāri vakcinējamā grupa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621B7C-F9F6-42D6-8CC9-B66F182AEABB}"/>
              </a:ext>
            </a:extLst>
          </p:cNvPr>
          <p:cNvSpPr txBox="1"/>
          <p:nvPr/>
        </p:nvSpPr>
        <p:spPr>
          <a:xfrm>
            <a:off x="5067679" y="2010685"/>
            <a:ext cx="32274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b="0"/>
              <a:t>Pakalpojums </a:t>
            </a:r>
            <a:r>
              <a:rPr lang="lv-LV" sz="2000"/>
              <a:t>tiek sniegts </a:t>
            </a:r>
            <a:r>
              <a:rPr lang="lv-LV" sz="2000" b="0"/>
              <a:t>atsevišķā telpā </a:t>
            </a:r>
            <a:r>
              <a:rPr lang="lv-LV" sz="2000"/>
              <a:t>1:1</a:t>
            </a:r>
            <a:br>
              <a:rPr lang="lv-LV" sz="2000" b="0"/>
            </a:br>
            <a:r>
              <a:rPr lang="lv-LV" sz="2000" b="0" i="1"/>
              <a:t>(nevis pūlim)</a:t>
            </a:r>
            <a:r>
              <a:rPr lang="lv-LV" sz="2000" b="0"/>
              <a:t> </a:t>
            </a:r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E0936C03-98AE-4827-A497-A5DCFCCC824E}"/>
              </a:ext>
            </a:extLst>
          </p:cNvPr>
          <p:cNvSpPr/>
          <p:nvPr/>
        </p:nvSpPr>
        <p:spPr>
          <a:xfrm>
            <a:off x="5052155" y="1526604"/>
            <a:ext cx="3227457" cy="1983826"/>
          </a:xfrm>
          <a:prstGeom prst="wedgeRoundRectCallou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196B6-4CE3-49D4-8835-30C7382CE145}"/>
              </a:ext>
            </a:extLst>
          </p:cNvPr>
          <p:cNvSpPr txBox="1"/>
          <p:nvPr/>
        </p:nvSpPr>
        <p:spPr>
          <a:xfrm>
            <a:off x="12416622" y="6595176"/>
            <a:ext cx="3439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2400">
                <a:solidFill>
                  <a:schemeClr val="tx1"/>
                </a:solidFill>
                <a:latin typeface="+mn-lt"/>
                <a:cs typeface="+mj-cs"/>
              </a:rPr>
              <a:t>SABĪNE ULBERTE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8B7F0-79B2-4FC5-BF6F-B5D3FC5A26DD}"/>
              </a:ext>
            </a:extLst>
          </p:cNvPr>
          <p:cNvSpPr txBox="1"/>
          <p:nvPr/>
        </p:nvSpPr>
        <p:spPr>
          <a:xfrm>
            <a:off x="7056402" y="4487874"/>
            <a:ext cx="4071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/>
              <a:t>Prasības</a:t>
            </a:r>
            <a:r>
              <a:rPr lang="lv-LV" sz="2000" b="0"/>
              <a:t> individuālai prakses vietai </a:t>
            </a:r>
            <a:r>
              <a:rPr lang="lv-LV" sz="2000"/>
              <a:t>identiskas</a:t>
            </a:r>
            <a:r>
              <a:rPr lang="lv-LV" sz="2000" b="0"/>
              <a:t> ārstniecības iestādei </a:t>
            </a:r>
            <a:r>
              <a:rPr lang="lv-LV" sz="2000" b="0" i="1"/>
              <a:t>(kur šobrīd var saņemt pakalpojumu)</a:t>
            </a:r>
            <a:endParaRPr lang="lv-LV" sz="2000" i="1"/>
          </a:p>
        </p:txBody>
      </p:sp>
      <p:sp>
        <p:nvSpPr>
          <p:cNvPr id="20" name="Runas burbulis: taisnstūrveida ar noapaļotiem stūriem 19">
            <a:extLst>
              <a:ext uri="{FF2B5EF4-FFF2-40B4-BE49-F238E27FC236}">
                <a16:creationId xmlns:a16="http://schemas.microsoft.com/office/drawing/2014/main" id="{73D0A11D-0FCB-4EC0-AF5D-B362E291BA55}"/>
              </a:ext>
            </a:extLst>
          </p:cNvPr>
          <p:cNvSpPr/>
          <p:nvPr/>
        </p:nvSpPr>
        <p:spPr>
          <a:xfrm>
            <a:off x="7056401" y="4142820"/>
            <a:ext cx="4071905" cy="1983826"/>
          </a:xfrm>
          <a:prstGeom prst="wedgeRoundRectCallou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Runas burbulis: taisnstūrveida ar noapaļotiem stūriem 20">
            <a:extLst>
              <a:ext uri="{FF2B5EF4-FFF2-40B4-BE49-F238E27FC236}">
                <a16:creationId xmlns:a16="http://schemas.microsoft.com/office/drawing/2014/main" id="{6D78E6EE-158B-48D8-8A7B-0E25368A0D17}"/>
              </a:ext>
            </a:extLst>
          </p:cNvPr>
          <p:cNvSpPr/>
          <p:nvPr/>
        </p:nvSpPr>
        <p:spPr>
          <a:xfrm>
            <a:off x="1053598" y="4157681"/>
            <a:ext cx="5158359" cy="1983826"/>
          </a:xfrm>
          <a:prstGeom prst="wedgeRoundRectCallout">
            <a:avLst/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EA5FA4-9531-4534-8FC5-C847A9921228}"/>
              </a:ext>
            </a:extLst>
          </p:cNvPr>
          <p:cNvSpPr txBox="1"/>
          <p:nvPr/>
        </p:nvSpPr>
        <p:spPr>
          <a:xfrm>
            <a:off x="1208182" y="4373982"/>
            <a:ext cx="46234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b="0"/>
              <a:t>Nozarei noteiktais </a:t>
            </a:r>
            <a:r>
              <a:rPr lang="lv-LV" sz="2000"/>
              <a:t>aizliegums</a:t>
            </a:r>
            <a:r>
              <a:rPr lang="lv-LV" sz="2000" b="0"/>
              <a:t> </a:t>
            </a:r>
            <a:r>
              <a:rPr lang="lv-LV" sz="2000"/>
              <a:t>ir</a:t>
            </a:r>
            <a:r>
              <a:rPr lang="lv-LV" sz="2000" b="0"/>
              <a:t> </a:t>
            </a:r>
            <a:r>
              <a:rPr lang="lv-LV" sz="2000"/>
              <a:t>neloģisks</a:t>
            </a:r>
            <a:r>
              <a:rPr lang="lv-LV" sz="2000" b="0"/>
              <a:t> un nepamatots - </a:t>
            </a:r>
            <a:r>
              <a:rPr lang="lv-LV" sz="2000" b="0" i="1"/>
              <a:t>higiēna, drošība un ventilācija </a:t>
            </a:r>
            <a:r>
              <a:rPr lang="lv-LV" sz="2000" i="1"/>
              <a:t>jau šobrīd ir obligātas</a:t>
            </a:r>
            <a:r>
              <a:rPr lang="lv-LV" sz="2000" b="0" i="1"/>
              <a:t> </a:t>
            </a:r>
            <a:r>
              <a:rPr lang="lv-LV" sz="2000" i="1"/>
              <a:t>prasības</a:t>
            </a:r>
            <a:r>
              <a:rPr lang="lv-LV" sz="2000" b="0" i="1"/>
              <a:t> pakalpojumu sniegšanai</a:t>
            </a:r>
            <a:endParaRPr lang="lv-LV" sz="2000" i="1"/>
          </a:p>
          <a:p>
            <a:endParaRPr lang="lv-LV" sz="2000"/>
          </a:p>
        </p:txBody>
      </p:sp>
      <p:sp>
        <p:nvSpPr>
          <p:cNvPr id="26" name="Runas burbulis: taisnstūrveida ar noapaļotiem stūriem 25">
            <a:extLst>
              <a:ext uri="{FF2B5EF4-FFF2-40B4-BE49-F238E27FC236}">
                <a16:creationId xmlns:a16="http://schemas.microsoft.com/office/drawing/2014/main" id="{466AF77D-36B4-4912-9DC2-777E777E6A22}"/>
              </a:ext>
            </a:extLst>
          </p:cNvPr>
          <p:cNvSpPr/>
          <p:nvPr/>
        </p:nvSpPr>
        <p:spPr>
          <a:xfrm>
            <a:off x="8884920" y="1523439"/>
            <a:ext cx="7359659" cy="1983826"/>
          </a:xfrm>
          <a:prstGeom prst="wedgeRoundRectCallout">
            <a:avLst>
              <a:gd name="adj1" fmla="val 21227"/>
              <a:gd name="adj2" fmla="val 66890"/>
              <a:gd name="adj3" fmla="val 16667"/>
            </a:avLst>
          </a:prstGeom>
          <a:noFill/>
          <a:ln w="38100">
            <a:solidFill>
              <a:srgbClr val="068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5BCA2C-E433-45B5-8C64-E2C9624F0103}"/>
              </a:ext>
            </a:extLst>
          </p:cNvPr>
          <p:cNvSpPr txBox="1"/>
          <p:nvPr/>
        </p:nvSpPr>
        <p:spPr>
          <a:xfrm>
            <a:off x="9055857" y="1706846"/>
            <a:ext cx="50805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000"/>
              <a:t>Ādas estētiskās problēmas </a:t>
            </a:r>
            <a:r>
              <a:rPr lang="lv-LV" sz="2000" b="0"/>
              <a:t>(pigmentācija, </a:t>
            </a:r>
            <a:r>
              <a:rPr lang="lv-LV" sz="2000" b="0" err="1"/>
              <a:t>aknes</a:t>
            </a:r>
            <a:r>
              <a:rPr lang="lv-LV" sz="2000" b="0"/>
              <a:t>, limfātiskie traucējumi u.c.) un ādas onkoloģisko veidojumu diagnosticēšana </a:t>
            </a:r>
            <a:r>
              <a:rPr lang="lv-LV" sz="2000"/>
              <a:t>nav mazāk aktuālas </a:t>
            </a:r>
            <a:r>
              <a:rPr lang="lv-LV" sz="2000" b="0"/>
              <a:t>par higiēnas nolūkos saņemamu pakalpojumu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EF9EC3B-05D2-4417-9583-781A65E7D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864" y="1856798"/>
            <a:ext cx="1859047" cy="127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5694B9F-6F3F-4C7C-B061-8C943E8388C0}"/>
              </a:ext>
            </a:extLst>
          </p:cNvPr>
          <p:cNvSpPr txBox="1"/>
          <p:nvPr/>
        </p:nvSpPr>
        <p:spPr>
          <a:xfrm>
            <a:off x="9789215" y="6595176"/>
            <a:ext cx="3121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2400">
                <a:solidFill>
                  <a:schemeClr val="tx1"/>
                </a:solidFill>
                <a:latin typeface="+mn-lt"/>
                <a:cs typeface="+mj-cs"/>
              </a:rPr>
              <a:t>RENĀTE REINSONE</a:t>
            </a: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245F94F5-F33B-4C3F-94D3-DAB07866D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25"/>
          <a:stretch/>
        </p:blipFill>
        <p:spPr bwMode="auto">
          <a:xfrm>
            <a:off x="10339680" y="7149174"/>
            <a:ext cx="2076942" cy="16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ietotāja Latvijas Skaistumkopšanas speciālistu asociācija attēls.">
            <a:extLst>
              <a:ext uri="{FF2B5EF4-FFF2-40B4-BE49-F238E27FC236}">
                <a16:creationId xmlns:a16="http://schemas.microsoft.com/office/drawing/2014/main" id="{3F9BF57C-3587-40EF-BB6E-922B39B8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670" y="6940606"/>
            <a:ext cx="2917785" cy="20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97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M_L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_LV" id="{B9B434BE-957C-442D-99B2-56CBE6461A7D}" vid="{BF28C971-8E20-4013-A0F2-979FA7E00E96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00859B"/>
      </a:dk1>
      <a:lt1>
        <a:sysClr val="window" lastClr="FFFFFF"/>
      </a:lt1>
      <a:dk2>
        <a:srgbClr val="00859B"/>
      </a:dk2>
      <a:lt2>
        <a:srgbClr val="FFFFFF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2230</Words>
  <Application>Microsoft Office PowerPoint</Application>
  <PresentationFormat>Pielāgots</PresentationFormat>
  <Paragraphs>459</Paragraphs>
  <Slides>19</Slides>
  <Notes>6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3</vt:i4>
      </vt:variant>
      <vt:variant>
        <vt:lpstr>Slaidu virsraksti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Raleway</vt:lpstr>
      <vt:lpstr>Segoe UI</vt:lpstr>
      <vt:lpstr>Verdana</vt:lpstr>
      <vt:lpstr>EM_LV</vt:lpstr>
      <vt:lpstr>1_Custom Design</vt:lpstr>
      <vt:lpstr>1_Office Theme</vt:lpstr>
      <vt:lpstr>DROŠAS SKAISTUMKOPŠANAS PAKALPOJUMU SNIEGŠANAS KONCEPTS</vt:lpstr>
      <vt:lpstr>SKAISTUMKOPŠANAS PAKALPOJUMU VEIDI</vt:lpstr>
      <vt:lpstr>PowerPoint prezentācija</vt:lpstr>
      <vt:lpstr>PowerPoint prezentācija</vt:lpstr>
      <vt:lpstr>IEROBEŽOJUMI SKAISTUMKOPŠANAS PAKALPOJUMU NOZARES Darbībai</vt:lpstr>
      <vt:lpstr>PowerPoint prezentācija</vt:lpstr>
      <vt:lpstr>PowerPoint prezentācija</vt:lpstr>
      <vt:lpstr>NEVIENLĪDZĪGA KONKURENCE  </vt:lpstr>
      <vt:lpstr>NOZARES VIEDOKLIS (1/2)</vt:lpstr>
      <vt:lpstr>NOZARES VIEDOKLIS (2/2)</vt:lpstr>
      <vt:lpstr>RISKI (SASKAŅĀ AR VESELĪBAS INSPEKCIJAS VEIKTO ANALĪZI)</vt:lpstr>
      <vt:lpstr>RISKU ANALĪZE (SASKAŅĀ AR VESELĪBAS INSPEKCIJAS VEIKTO ANALĪZI)</vt:lpstr>
      <vt:lpstr>EM PRIEKŠLIKUMS SKAISTUMKOPŠANAS PAKALPOJUMU PIEEJAMĪBAI: BALSTĪTS UZ RISKA LĪMEŅIEM</vt:lpstr>
      <vt:lpstr>PAMATPRINCIPI DROŠAI PAKALPOJUMU SNIEGŠANAI (1/4)</vt:lpstr>
      <vt:lpstr>PAMATPRINCIPI DROŠAI PAKALPOJUMU SNIEGŠANAI (2/4)</vt:lpstr>
      <vt:lpstr>PAMATPRINCIPI DROŠAI PAKALPOJUMU SNIEGŠANAI (3/4)</vt:lpstr>
      <vt:lpstr>SPECIFISKĀS PRASĪBAS PIRTS PAKALPOJUMIEM (4/4)</vt:lpstr>
      <vt:lpstr>UZRAUDZĪBA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EPIDEMIOLOĢISKĀS DROŠĪBAS PRASĪBAS  TIRDZNIECĪBAS NOZARĒ</dc:title>
  <dc:creator>Lita Stauvere</dc:creator>
  <cp:lastModifiedBy>Lita Stauvere</cp:lastModifiedBy>
  <cp:revision>5</cp:revision>
  <dcterms:created xsi:type="dcterms:W3CDTF">2021-02-05T12:36:45Z</dcterms:created>
  <dcterms:modified xsi:type="dcterms:W3CDTF">2021-02-16T07:57:10Z</dcterms:modified>
</cp:coreProperties>
</file>