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6"/>
  </p:notesMasterIdLst>
  <p:sldIdLst>
    <p:sldId id="287" r:id="rId2"/>
    <p:sldId id="286" r:id="rId3"/>
    <p:sldId id="290" r:id="rId4"/>
    <p:sldId id="291"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81" autoAdjust="0"/>
    <p:restoredTop sz="86016" autoAdjust="0"/>
  </p:normalViewPr>
  <p:slideViewPr>
    <p:cSldViewPr snapToGrid="0">
      <p:cViewPr varScale="1">
        <p:scale>
          <a:sx n="57" d="100"/>
          <a:sy n="57" d="100"/>
        </p:scale>
        <p:origin x="99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3BC7DF-9EC7-483C-AB2F-371458B6C991}" type="datetimeFigureOut">
              <a:rPr lang="lv-LV" smtClean="0"/>
              <a:t>16.02.2021</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A31F00-078E-40A2-939B-56E7442B4CCD}" type="slidenum">
              <a:rPr lang="lv-LV" smtClean="0"/>
              <a:t>‹#›</a:t>
            </a:fld>
            <a:endParaRPr lang="lv-LV"/>
          </a:p>
        </p:txBody>
      </p:sp>
    </p:spTree>
    <p:extLst>
      <p:ext uri="{BB962C8B-B14F-4D97-AF65-F5344CB8AC3E}">
        <p14:creationId xmlns:p14="http://schemas.microsoft.com/office/powerpoint/2010/main" val="625676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ema.europa.eu/en/glossary/reflection-pap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Agency has requested all vaccine developers to investigate if their vaccine can offer protection against any new variants, e.g. those identified in the United Kingdom, South Africa and Brazil, and submit relevant data.</a:t>
            </a:r>
          </a:p>
          <a:p>
            <a:r>
              <a:rPr lang="en-US" dirty="0"/>
              <a:t>EMA will shortly publish a </a:t>
            </a:r>
            <a:r>
              <a:rPr lang="en-US" dirty="0">
                <a:hlinkClick r:id="rId3" tooltip="A document outlining the view of the European Medicines Agency or one of its committees, working parties or other groups on a particular issue. &#10; &#10; More information can be found under 'Scientific guidelines'."/>
              </a:rPr>
              <a:t>reflection paper</a:t>
            </a:r>
            <a:r>
              <a:rPr lang="en-US" dirty="0"/>
              <a:t> that will set out the data and studies needed to support adaptations of the existing vaccines to current or future mutations of SARS-CoV-2 in the European Union (EU). The questions that will be addressed as part of this </a:t>
            </a:r>
            <a:r>
              <a:rPr lang="en-US" dirty="0">
                <a:hlinkClick r:id="rId3" tooltip="A document outlining the view of the European Medicines Agency or one of its committees, working parties or other groups on a particular issue. &#10; &#10; More information can be found under 'Scientific guidelines'."/>
              </a:rPr>
              <a:t>reflection paper</a:t>
            </a:r>
            <a:r>
              <a:rPr lang="en-US" dirty="0"/>
              <a:t> include:</a:t>
            </a:r>
          </a:p>
          <a:p>
            <a:endParaRPr lang="lv-LV" dirty="0"/>
          </a:p>
        </p:txBody>
      </p:sp>
      <p:sp>
        <p:nvSpPr>
          <p:cNvPr id="4" name="Slide Number Placeholder 3"/>
          <p:cNvSpPr>
            <a:spLocks noGrp="1"/>
          </p:cNvSpPr>
          <p:nvPr>
            <p:ph type="sldNum" sz="quarter" idx="5"/>
          </p:nvPr>
        </p:nvSpPr>
        <p:spPr/>
        <p:txBody>
          <a:bodyPr/>
          <a:lstStyle/>
          <a:p>
            <a:fld id="{6CA31F00-078E-40A2-939B-56E7442B4CCD}" type="slidenum">
              <a:rPr lang="lv-LV" smtClean="0"/>
              <a:t>2</a:t>
            </a:fld>
            <a:endParaRPr lang="lv-LV"/>
          </a:p>
        </p:txBody>
      </p:sp>
    </p:spTree>
    <p:extLst>
      <p:ext uri="{BB962C8B-B14F-4D97-AF65-F5344CB8AC3E}">
        <p14:creationId xmlns:p14="http://schemas.microsoft.com/office/powerpoint/2010/main" val="27180405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7A0E0B6-261B-411B-AC2F-327B8D2D2795}" type="datetimeFigureOut">
              <a:rPr lang="en-GB" smtClean="0"/>
              <a:t>16/02/2021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EC3FAE-2173-45D8-B318-24B781627E5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0804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0E0B6-261B-411B-AC2F-327B8D2D2795}" type="datetimeFigureOut">
              <a:rPr lang="en-GB" smtClean="0"/>
              <a:t>16/02/2021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704795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0E0B6-261B-411B-AC2F-327B8D2D2795}" type="datetimeFigureOut">
              <a:rPr lang="en-GB" smtClean="0"/>
              <a:t>16/02/2021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1655402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A0E0B6-261B-411B-AC2F-327B8D2D2795}" type="datetimeFigureOut">
              <a:rPr lang="en-GB" smtClean="0"/>
              <a:t>16/02/2021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3077420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7A0E0B6-261B-411B-AC2F-327B8D2D2795}" type="datetimeFigureOut">
              <a:rPr lang="en-GB" smtClean="0"/>
              <a:t>16/02/2021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8EC3FAE-2173-45D8-B318-24B781627E59}" type="slidenum">
              <a:rPr lang="en-GB" smtClean="0"/>
              <a:t>‹#›</a:t>
            </a:fld>
            <a:endParaRPr lang="en-GB"/>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06493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7A0E0B6-261B-411B-AC2F-327B8D2D2795}" type="datetimeFigureOut">
              <a:rPr lang="en-GB" smtClean="0"/>
              <a:t>16/02/2021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13324817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7A0E0B6-261B-411B-AC2F-327B8D2D2795}" type="datetimeFigureOut">
              <a:rPr lang="en-GB" smtClean="0"/>
              <a:t>16/02/2021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138175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7A0E0B6-261B-411B-AC2F-327B8D2D2795}" type="datetimeFigureOut">
              <a:rPr lang="en-GB" smtClean="0"/>
              <a:t>16/02/2021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3723952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E7A0E0B6-261B-411B-AC2F-327B8D2D2795}" type="datetimeFigureOut">
              <a:rPr lang="en-GB" smtClean="0"/>
              <a:t>16/02/2021</a:t>
            </a:fld>
            <a:endParaRPr lang="en-GB"/>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GB"/>
          </a:p>
        </p:txBody>
      </p:sp>
      <p:sp>
        <p:nvSpPr>
          <p:cNvPr id="9" name="Slide Number Placeholder 8"/>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13164423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E7A0E0B6-261B-411B-AC2F-327B8D2D2795}" type="datetimeFigureOut">
              <a:rPr lang="en-GB" smtClean="0"/>
              <a:t>16/02/2021</a:t>
            </a:fld>
            <a:endParaRPr lang="en-GB"/>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GB"/>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8EC3FAE-2173-45D8-B318-24B781627E59}" type="slidenum">
              <a:rPr lang="en-GB" smtClean="0"/>
              <a:t>‹#›</a:t>
            </a:fld>
            <a:endParaRPr lang="en-GB"/>
          </a:p>
        </p:txBody>
      </p:sp>
    </p:spTree>
    <p:extLst>
      <p:ext uri="{BB962C8B-B14F-4D97-AF65-F5344CB8AC3E}">
        <p14:creationId xmlns:p14="http://schemas.microsoft.com/office/powerpoint/2010/main" val="10611423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7A0E0B6-261B-411B-AC2F-327B8D2D2795}" type="datetimeFigureOut">
              <a:rPr lang="en-GB" smtClean="0"/>
              <a:t>16/02/2021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8EC3FAE-2173-45D8-B318-24B781627E59}" type="slidenum">
              <a:rPr lang="en-GB" smtClean="0"/>
              <a:t>‹#›</a:t>
            </a:fld>
            <a:endParaRPr lang="en-GB"/>
          </a:p>
        </p:txBody>
      </p:sp>
    </p:spTree>
    <p:extLst>
      <p:ext uri="{BB962C8B-B14F-4D97-AF65-F5344CB8AC3E}">
        <p14:creationId xmlns:p14="http://schemas.microsoft.com/office/powerpoint/2010/main" val="15292748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E7A0E0B6-261B-411B-AC2F-327B8D2D2795}" type="datetimeFigureOut">
              <a:rPr lang="en-GB" smtClean="0"/>
              <a:t>16/02/2021</a:t>
            </a:fld>
            <a:endParaRPr lang="en-GB"/>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GB"/>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C8EC3FAE-2173-45D8-B318-24B781627E59}" type="slidenum">
              <a:rPr lang="en-GB" smtClean="0"/>
              <a:t>‹#›</a:t>
            </a:fld>
            <a:endParaRPr lang="en-GB"/>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519271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C96DE-B465-4848-81FC-1AF388D78BB9}"/>
              </a:ext>
            </a:extLst>
          </p:cNvPr>
          <p:cNvSpPr>
            <a:spLocks noGrp="1"/>
          </p:cNvSpPr>
          <p:nvPr>
            <p:ph type="ctrTitle"/>
          </p:nvPr>
        </p:nvSpPr>
        <p:spPr/>
        <p:txBody>
          <a:bodyPr/>
          <a:lstStyle/>
          <a:p>
            <a:r>
              <a:rPr lang="lv-LV" dirty="0"/>
              <a:t>Vakcīnu drošuma, efektivitātes aktualitātes</a:t>
            </a:r>
          </a:p>
        </p:txBody>
      </p:sp>
      <p:sp>
        <p:nvSpPr>
          <p:cNvPr id="3" name="Subtitle 2">
            <a:extLst>
              <a:ext uri="{FF2B5EF4-FFF2-40B4-BE49-F238E27FC236}">
                <a16:creationId xmlns:a16="http://schemas.microsoft.com/office/drawing/2014/main" id="{28C4B1A7-C13F-4E9F-8F81-D0A33299B2BA}"/>
              </a:ext>
            </a:extLst>
          </p:cNvPr>
          <p:cNvSpPr>
            <a:spLocks noGrp="1"/>
          </p:cNvSpPr>
          <p:nvPr>
            <p:ph type="subTitle" idx="1"/>
          </p:nvPr>
        </p:nvSpPr>
        <p:spPr/>
        <p:txBody>
          <a:bodyPr/>
          <a:lstStyle/>
          <a:p>
            <a:r>
              <a:rPr lang="en-US" dirty="0"/>
              <a:t>16.02.21</a:t>
            </a:r>
            <a:endParaRPr lang="lv-LV" dirty="0"/>
          </a:p>
        </p:txBody>
      </p:sp>
    </p:spTree>
    <p:extLst>
      <p:ext uri="{BB962C8B-B14F-4D97-AF65-F5344CB8AC3E}">
        <p14:creationId xmlns:p14="http://schemas.microsoft.com/office/powerpoint/2010/main" val="3731356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8483C1-A2EE-4D54-BDCA-4B3F5FDCF8E4}"/>
              </a:ext>
            </a:extLst>
          </p:cNvPr>
          <p:cNvSpPr>
            <a:spLocks noGrp="1"/>
          </p:cNvSpPr>
          <p:nvPr>
            <p:ph type="title"/>
          </p:nvPr>
        </p:nvSpPr>
        <p:spPr/>
        <p:txBody>
          <a:bodyPr/>
          <a:lstStyle/>
          <a:p>
            <a:r>
              <a:rPr lang="lv-LV" dirty="0"/>
              <a:t>Reģistrēto vakcīnu drošības, efektivitātes jautājumi</a:t>
            </a:r>
          </a:p>
        </p:txBody>
      </p:sp>
      <p:sp>
        <p:nvSpPr>
          <p:cNvPr id="3" name="Content Placeholder 2">
            <a:extLst>
              <a:ext uri="{FF2B5EF4-FFF2-40B4-BE49-F238E27FC236}">
                <a16:creationId xmlns:a16="http://schemas.microsoft.com/office/drawing/2014/main" id="{9A4E0265-80DD-45EA-B8A0-24546D67D2CE}"/>
              </a:ext>
            </a:extLst>
          </p:cNvPr>
          <p:cNvSpPr>
            <a:spLocks noGrp="1"/>
          </p:cNvSpPr>
          <p:nvPr>
            <p:ph idx="1"/>
          </p:nvPr>
        </p:nvSpPr>
        <p:spPr/>
        <p:txBody>
          <a:bodyPr>
            <a:normAutofit fontScale="92500" lnSpcReduction="20000"/>
          </a:bodyPr>
          <a:lstStyle/>
          <a:p>
            <a:pPr>
              <a:buFont typeface="Wingdings" panose="05000000000000000000" pitchFamily="2" charset="2"/>
              <a:buChar char="§"/>
            </a:pPr>
            <a:r>
              <a:rPr lang="lv-LV" dirty="0"/>
              <a:t>Nevēlami notikumi Latvijā – paredzamie, saskaņā ar vakcīnu profilu. Pēdējā nedēļā viena hospitalizācija, notiek cēloņsakarības izvērtēšana kopā ar ārstiem-speciālistiem un IVP.  </a:t>
            </a:r>
          </a:p>
          <a:p>
            <a:pPr>
              <a:buFont typeface="Wingdings" panose="05000000000000000000" pitchFamily="2" charset="2"/>
              <a:buChar char="§"/>
            </a:pPr>
            <a:r>
              <a:rPr lang="en-US" dirty="0"/>
              <a:t>EMA preparing guidance to tackle COVID-19 variants</a:t>
            </a:r>
          </a:p>
          <a:p>
            <a:pPr>
              <a:buFont typeface="Wingdings" panose="05000000000000000000" pitchFamily="2" charset="2"/>
              <a:buChar char="§"/>
            </a:pPr>
            <a:r>
              <a:rPr lang="en-US" dirty="0"/>
              <a:t>WHO recommends use of Oxford/AstraZeneca vaccine for all adults</a:t>
            </a:r>
          </a:p>
          <a:p>
            <a:pPr lvl="1">
              <a:buFont typeface="Wingdings" panose="05000000000000000000" pitchFamily="2" charset="2"/>
              <a:buChar char="§"/>
            </a:pPr>
            <a:r>
              <a:rPr lang="en-US" dirty="0"/>
              <a:t>Expert panel advises extending time between doses to between 8 and 12 weeks to improve efficacy</a:t>
            </a:r>
          </a:p>
          <a:p>
            <a:pPr>
              <a:buFont typeface="Wingdings" panose="05000000000000000000" pitchFamily="2" charset="2"/>
              <a:buChar char="§"/>
            </a:pPr>
            <a:r>
              <a:rPr lang="lv-LV" dirty="0"/>
              <a:t>COVID-19: </a:t>
            </a:r>
            <a:r>
              <a:rPr lang="lv-LV" dirty="0" err="1"/>
              <a:t>Oxford</a:t>
            </a:r>
            <a:r>
              <a:rPr lang="lv-LV" dirty="0"/>
              <a:t>/</a:t>
            </a:r>
            <a:r>
              <a:rPr lang="lv-LV" dirty="0" err="1"/>
              <a:t>AstraZeneca</a:t>
            </a:r>
            <a:r>
              <a:rPr lang="lv-LV" dirty="0"/>
              <a:t> to </a:t>
            </a:r>
            <a:r>
              <a:rPr lang="lv-LV" dirty="0" err="1"/>
              <a:t>begin</a:t>
            </a:r>
            <a:r>
              <a:rPr lang="lv-LV" dirty="0"/>
              <a:t> </a:t>
            </a:r>
            <a:r>
              <a:rPr lang="lv-LV" dirty="0" err="1"/>
              <a:t>vaccine</a:t>
            </a:r>
            <a:r>
              <a:rPr lang="lv-LV" dirty="0"/>
              <a:t> </a:t>
            </a:r>
            <a:r>
              <a:rPr lang="lv-LV" dirty="0" err="1"/>
              <a:t>trials</a:t>
            </a:r>
            <a:r>
              <a:rPr lang="lv-LV" dirty="0"/>
              <a:t> </a:t>
            </a:r>
            <a:r>
              <a:rPr lang="lv-LV" dirty="0" err="1"/>
              <a:t>on</a:t>
            </a:r>
            <a:r>
              <a:rPr lang="lv-LV" dirty="0"/>
              <a:t> </a:t>
            </a:r>
            <a:r>
              <a:rPr lang="lv-LV" dirty="0" err="1"/>
              <a:t>children</a:t>
            </a:r>
            <a:r>
              <a:rPr lang="lv-LV" dirty="0"/>
              <a:t> </a:t>
            </a:r>
            <a:r>
              <a:rPr lang="lv-LV" dirty="0" err="1"/>
              <a:t>as</a:t>
            </a:r>
            <a:r>
              <a:rPr lang="lv-LV" dirty="0"/>
              <a:t> </a:t>
            </a:r>
            <a:r>
              <a:rPr lang="lv-LV" dirty="0" err="1"/>
              <a:t>young</a:t>
            </a:r>
            <a:r>
              <a:rPr lang="lv-LV" dirty="0"/>
              <a:t> </a:t>
            </a:r>
            <a:r>
              <a:rPr lang="lv-LV" dirty="0" err="1"/>
              <a:t>as</a:t>
            </a:r>
            <a:r>
              <a:rPr lang="lv-LV" dirty="0"/>
              <a:t> </a:t>
            </a:r>
            <a:r>
              <a:rPr lang="lv-LV" dirty="0" err="1"/>
              <a:t>six</a:t>
            </a:r>
            <a:endParaRPr lang="lv-LV" dirty="0"/>
          </a:p>
          <a:p>
            <a:pPr lvl="1">
              <a:buFont typeface="Wingdings" panose="05000000000000000000" pitchFamily="2" charset="2"/>
              <a:buChar char="§"/>
            </a:pPr>
            <a:r>
              <a:rPr lang="lv-LV" dirty="0"/>
              <a:t>Pfizer pēta kopš oktobra (vecumā 12-16</a:t>
            </a:r>
            <a:r>
              <a:rPr lang="en-US" dirty="0"/>
              <a:t> gadi</a:t>
            </a:r>
            <a:r>
              <a:rPr lang="lv-LV" dirty="0"/>
              <a:t>)</a:t>
            </a:r>
            <a:endParaRPr lang="en-US" dirty="0"/>
          </a:p>
          <a:p>
            <a:pPr>
              <a:buFont typeface="Wingdings" panose="05000000000000000000" pitchFamily="2" charset="2"/>
              <a:buChar char="§"/>
            </a:pPr>
            <a:r>
              <a:rPr lang="en-US" dirty="0"/>
              <a:t>AstraZeneca vaccine gets emergency approval from World Health Organization</a:t>
            </a:r>
          </a:p>
          <a:p>
            <a:pPr lvl="1">
              <a:buFont typeface="Wingdings" panose="05000000000000000000" pitchFamily="2" charset="2"/>
              <a:buChar char="§"/>
            </a:pPr>
            <a:r>
              <a:rPr lang="en-US" dirty="0"/>
              <a:t>The WHO’s green light for the AstraZeneca vaccine is only the second one the U.N. health agency has issued after authorizing the Pfizer-</a:t>
            </a:r>
            <a:r>
              <a:rPr lang="en-US" dirty="0" err="1"/>
              <a:t>BioNTech</a:t>
            </a:r>
            <a:r>
              <a:rPr lang="en-US" dirty="0"/>
              <a:t> vaccine in December.</a:t>
            </a:r>
          </a:p>
          <a:p>
            <a:pPr>
              <a:buFont typeface="Wingdings" panose="05000000000000000000" pitchFamily="2" charset="2"/>
              <a:buChar char="§"/>
            </a:pPr>
            <a:r>
              <a:rPr lang="en-US" dirty="0"/>
              <a:t>France's health authority recommends single vaccine shot for people who have had COVID-19</a:t>
            </a:r>
          </a:p>
          <a:p>
            <a:pPr lvl="2">
              <a:buFont typeface="Wingdings" panose="05000000000000000000" pitchFamily="2" charset="2"/>
              <a:buChar char="§"/>
            </a:pPr>
            <a:r>
              <a:rPr lang="en-US" dirty="0"/>
              <a:t>They found that two weeks after a single dose, people who had previously fought the disease had antibody concentrations that were as high, or up to 10 times higher, than the levels seen in uninfected people who had received two doses of the vaccine.</a:t>
            </a:r>
          </a:p>
        </p:txBody>
      </p:sp>
    </p:spTree>
    <p:extLst>
      <p:ext uri="{BB962C8B-B14F-4D97-AF65-F5344CB8AC3E}">
        <p14:creationId xmlns:p14="http://schemas.microsoft.com/office/powerpoint/2010/main" val="2537791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CBA53-B0BC-445C-80B4-FDA5CCEBEE18}"/>
              </a:ext>
            </a:extLst>
          </p:cNvPr>
          <p:cNvSpPr>
            <a:spLocks noGrp="1"/>
          </p:cNvSpPr>
          <p:nvPr>
            <p:ph type="title"/>
          </p:nvPr>
        </p:nvSpPr>
        <p:spPr/>
        <p:txBody>
          <a:bodyPr/>
          <a:lstStyle/>
          <a:p>
            <a:r>
              <a:rPr lang="lv-LV" dirty="0"/>
              <a:t>Vakcīnas reģistrācijas procesā</a:t>
            </a:r>
            <a:r>
              <a:rPr lang="en-US" dirty="0"/>
              <a:t> no LV </a:t>
            </a:r>
            <a:r>
              <a:rPr lang="en-US" dirty="0" err="1"/>
              <a:t>vakcīnu</a:t>
            </a:r>
            <a:r>
              <a:rPr lang="en-US" dirty="0"/>
              <a:t> </a:t>
            </a:r>
            <a:r>
              <a:rPr lang="en-US" dirty="0" err="1"/>
              <a:t>portfeļa</a:t>
            </a:r>
            <a:endParaRPr lang="lv-LV" dirty="0"/>
          </a:p>
        </p:txBody>
      </p:sp>
      <p:graphicFrame>
        <p:nvGraphicFramePr>
          <p:cNvPr id="4" name="Table 4">
            <a:extLst>
              <a:ext uri="{FF2B5EF4-FFF2-40B4-BE49-F238E27FC236}">
                <a16:creationId xmlns:a16="http://schemas.microsoft.com/office/drawing/2014/main" id="{DFE1F44B-BCD2-46C7-B085-587CF153DE85}"/>
              </a:ext>
            </a:extLst>
          </p:cNvPr>
          <p:cNvGraphicFramePr>
            <a:graphicFrameLocks noGrp="1"/>
          </p:cNvGraphicFramePr>
          <p:nvPr>
            <p:ph idx="1"/>
            <p:extLst>
              <p:ext uri="{D42A27DB-BD31-4B8C-83A1-F6EECF244321}">
                <p14:modId xmlns:p14="http://schemas.microsoft.com/office/powerpoint/2010/main" val="1449158761"/>
              </p:ext>
            </p:extLst>
          </p:nvPr>
        </p:nvGraphicFramePr>
        <p:xfrm>
          <a:off x="1096963" y="2628583"/>
          <a:ext cx="9927208" cy="1946558"/>
        </p:xfrm>
        <a:graphic>
          <a:graphicData uri="http://schemas.openxmlformats.org/drawingml/2006/table">
            <a:tbl>
              <a:tblPr firstRow="1" bandRow="1">
                <a:tableStyleId>{5C22544A-7EE6-4342-B048-85BDC9FD1C3A}</a:tableStyleId>
              </a:tblPr>
              <a:tblGrid>
                <a:gridCol w="2481802">
                  <a:extLst>
                    <a:ext uri="{9D8B030D-6E8A-4147-A177-3AD203B41FA5}">
                      <a16:colId xmlns:a16="http://schemas.microsoft.com/office/drawing/2014/main" val="194758598"/>
                    </a:ext>
                  </a:extLst>
                </a:gridCol>
                <a:gridCol w="2481802">
                  <a:extLst>
                    <a:ext uri="{9D8B030D-6E8A-4147-A177-3AD203B41FA5}">
                      <a16:colId xmlns:a16="http://schemas.microsoft.com/office/drawing/2014/main" val="2941838971"/>
                    </a:ext>
                  </a:extLst>
                </a:gridCol>
                <a:gridCol w="2481802">
                  <a:extLst>
                    <a:ext uri="{9D8B030D-6E8A-4147-A177-3AD203B41FA5}">
                      <a16:colId xmlns:a16="http://schemas.microsoft.com/office/drawing/2014/main" val="2005627436"/>
                    </a:ext>
                  </a:extLst>
                </a:gridCol>
                <a:gridCol w="2481802">
                  <a:extLst>
                    <a:ext uri="{9D8B030D-6E8A-4147-A177-3AD203B41FA5}">
                      <a16:colId xmlns:a16="http://schemas.microsoft.com/office/drawing/2014/main" val="1891011027"/>
                    </a:ext>
                  </a:extLst>
                </a:gridCol>
              </a:tblGrid>
              <a:tr h="1032158">
                <a:tc>
                  <a:txBody>
                    <a:bodyPr/>
                    <a:lstStyle/>
                    <a:p>
                      <a:r>
                        <a:rPr lang="lv-LV" noProof="0">
                          <a:solidFill>
                            <a:schemeClr val="tx1"/>
                          </a:solidFill>
                        </a:rPr>
                        <a:t>Zinātniskais padoms, neuzsākts reģistrācijas process</a:t>
                      </a:r>
                    </a:p>
                  </a:txBody>
                  <a:tcPr>
                    <a:solidFill>
                      <a:schemeClr val="bg1">
                        <a:lumMod val="75000"/>
                      </a:schemeClr>
                    </a:solidFill>
                  </a:tcPr>
                </a:tc>
                <a:tc>
                  <a:txBody>
                    <a:bodyPr/>
                    <a:lstStyle/>
                    <a:p>
                      <a:r>
                        <a:rPr lang="lv-LV" noProof="0">
                          <a:solidFill>
                            <a:schemeClr val="tx1"/>
                          </a:solidFill>
                        </a:rPr>
                        <a:t>Rolling review – pirms reģistrācijas process</a:t>
                      </a:r>
                    </a:p>
                  </a:txBody>
                  <a:tcPr>
                    <a:solidFill>
                      <a:schemeClr val="accent2">
                        <a:lumMod val="60000"/>
                        <a:lumOff val="40000"/>
                      </a:schemeClr>
                    </a:solidFill>
                  </a:tcPr>
                </a:tc>
                <a:tc>
                  <a:txBody>
                    <a:bodyPr/>
                    <a:lstStyle/>
                    <a:p>
                      <a:r>
                        <a:rPr lang="lv-LV" noProof="0">
                          <a:solidFill>
                            <a:schemeClr val="tx1"/>
                          </a:solidFill>
                        </a:rPr>
                        <a:t>Reģistrācijas procesā </a:t>
                      </a:r>
                    </a:p>
                  </a:txBody>
                  <a:tcPr>
                    <a:solidFill>
                      <a:schemeClr val="accent1">
                        <a:lumMod val="60000"/>
                        <a:lumOff val="40000"/>
                      </a:schemeClr>
                    </a:solidFill>
                  </a:tcPr>
                </a:tc>
                <a:tc>
                  <a:txBody>
                    <a:bodyPr/>
                    <a:lstStyle/>
                    <a:p>
                      <a:r>
                        <a:rPr lang="lv-LV" noProof="0">
                          <a:solidFill>
                            <a:schemeClr val="tx1"/>
                          </a:solidFill>
                        </a:rPr>
                        <a:t>Pabeigta reģistrācija </a:t>
                      </a:r>
                    </a:p>
                  </a:txBody>
                  <a:tcPr>
                    <a:solidFill>
                      <a:schemeClr val="accent5">
                        <a:lumMod val="75000"/>
                      </a:schemeClr>
                    </a:solidFill>
                  </a:tcPr>
                </a:tc>
                <a:extLst>
                  <a:ext uri="{0D108BD9-81ED-4DB2-BD59-A6C34878D82A}">
                    <a16:rowId xmlns:a16="http://schemas.microsoft.com/office/drawing/2014/main" val="3010500609"/>
                  </a:ext>
                </a:extLst>
              </a:tr>
              <a:tr h="418598">
                <a:tc>
                  <a:txBody>
                    <a:bodyPr/>
                    <a:lstStyle/>
                    <a:p>
                      <a:pPr marL="285750" indent="-285750">
                        <a:buFont typeface="Arial" panose="020B0604020202020204" pitchFamily="34" charset="0"/>
                        <a:buChar char="•"/>
                      </a:pPr>
                      <a:r>
                        <a:rPr lang="lv-LV" noProof="0" dirty="0" err="1"/>
                        <a:t>Valneva</a:t>
                      </a:r>
                      <a:endParaRPr lang="lv-LV" noProof="0" dirty="0"/>
                    </a:p>
                    <a:p>
                      <a:pPr marL="285750" indent="-285750">
                        <a:buFont typeface="Arial" panose="020B0604020202020204" pitchFamily="34" charset="0"/>
                        <a:buChar char="•"/>
                      </a:pPr>
                      <a:r>
                        <a:rPr lang="lv-LV" noProof="0" dirty="0" err="1"/>
                        <a:t>Sanofy</a:t>
                      </a:r>
                      <a:r>
                        <a:rPr lang="lv-LV" noProof="0" dirty="0"/>
                        <a:t> GS</a:t>
                      </a:r>
                      <a:r>
                        <a:rPr lang="en-US" noProof="0" dirty="0"/>
                        <a:t>S</a:t>
                      </a:r>
                    </a:p>
                  </a:txBody>
                  <a:tcPr>
                    <a:solidFill>
                      <a:schemeClr val="bg1">
                        <a:lumMod val="75000"/>
                      </a:schemeClr>
                    </a:solidFill>
                  </a:tcPr>
                </a:tc>
                <a:tc>
                  <a:txBody>
                    <a:bodyPr/>
                    <a:lstStyle/>
                    <a:p>
                      <a:pPr marL="285750" indent="-285750">
                        <a:buFont typeface="Arial" panose="020B0604020202020204" pitchFamily="34" charset="0"/>
                        <a:buChar char="•"/>
                      </a:pPr>
                      <a:r>
                        <a:rPr lang="lv-LV" noProof="0" dirty="0" err="1"/>
                        <a:t>CureVac</a:t>
                      </a:r>
                      <a:endParaRPr lang="lv-LV" noProof="0" dirty="0"/>
                    </a:p>
                    <a:p>
                      <a:pPr marL="285750" indent="-285750">
                        <a:buFont typeface="Arial" panose="020B0604020202020204" pitchFamily="34" charset="0"/>
                        <a:buChar char="•"/>
                      </a:pPr>
                      <a:r>
                        <a:rPr lang="lv-LV" noProof="0" dirty="0" err="1"/>
                        <a:t>Novovax</a:t>
                      </a:r>
                      <a:endParaRPr lang="lv-LV" noProof="0" dirty="0"/>
                    </a:p>
                  </a:txBody>
                  <a:tcPr>
                    <a:solidFill>
                      <a:schemeClr val="accent2">
                        <a:lumMod val="60000"/>
                        <a:lumOff val="40000"/>
                      </a:schemeClr>
                    </a:solidFill>
                  </a:tcPr>
                </a:tc>
                <a:tc>
                  <a:txBody>
                    <a:bodyPr/>
                    <a:lstStyle/>
                    <a:p>
                      <a:pPr marL="285750" indent="-285750">
                        <a:buFont typeface="Arial" panose="020B0604020202020204" pitchFamily="34" charset="0"/>
                        <a:buChar char="•"/>
                      </a:pPr>
                      <a:r>
                        <a:rPr lang="lv-LV" noProof="0" dirty="0" err="1"/>
                        <a:t>Janssen</a:t>
                      </a:r>
                      <a:r>
                        <a:rPr lang="lv-LV" noProof="0" dirty="0"/>
                        <a:t>/</a:t>
                      </a:r>
                      <a:r>
                        <a:rPr lang="lv-LV" noProof="0" dirty="0" err="1"/>
                        <a:t>JnJ</a:t>
                      </a:r>
                      <a:endParaRPr lang="lv-LV" noProof="0" dirty="0"/>
                    </a:p>
                  </a:txBody>
                  <a:tcPr>
                    <a:solidFill>
                      <a:schemeClr val="accent1">
                        <a:lumMod val="60000"/>
                        <a:lumOff val="40000"/>
                      </a:schemeClr>
                    </a:solidFill>
                  </a:tcPr>
                </a:tc>
                <a:tc>
                  <a:txBody>
                    <a:bodyPr/>
                    <a:lstStyle/>
                    <a:p>
                      <a:pPr marL="285750" indent="-285750">
                        <a:buFont typeface="Arial" panose="020B0604020202020204" pitchFamily="34" charset="0"/>
                        <a:buChar char="•"/>
                      </a:pPr>
                      <a:r>
                        <a:rPr lang="lv-LV" noProof="0" dirty="0"/>
                        <a:t>Pfizer/</a:t>
                      </a:r>
                      <a:r>
                        <a:rPr lang="lv-LV" noProof="0" dirty="0" err="1"/>
                        <a:t>Bio</a:t>
                      </a:r>
                      <a:r>
                        <a:rPr lang="en-US" noProof="0" dirty="0"/>
                        <a:t>NT</a:t>
                      </a:r>
                      <a:r>
                        <a:rPr lang="lv-LV" noProof="0" dirty="0" err="1"/>
                        <a:t>ech</a:t>
                      </a:r>
                      <a:endParaRPr lang="lv-LV" noProof="0" dirty="0"/>
                    </a:p>
                    <a:p>
                      <a:pPr marL="285750" indent="-285750">
                        <a:buFont typeface="Arial" panose="020B0604020202020204" pitchFamily="34" charset="0"/>
                        <a:buChar char="•"/>
                      </a:pPr>
                      <a:r>
                        <a:rPr lang="lv-LV" noProof="0" dirty="0"/>
                        <a:t>Moderna</a:t>
                      </a:r>
                    </a:p>
                    <a:p>
                      <a:pPr marL="285750" indent="-285750">
                        <a:buFont typeface="Arial" panose="020B0604020202020204" pitchFamily="34" charset="0"/>
                        <a:buChar char="•"/>
                      </a:pPr>
                      <a:r>
                        <a:rPr lang="lv-LV" noProof="0" dirty="0" err="1"/>
                        <a:t>AstraZeneca</a:t>
                      </a:r>
                      <a:endParaRPr lang="lv-LV" noProof="0" dirty="0"/>
                    </a:p>
                  </a:txBody>
                  <a:tcPr>
                    <a:solidFill>
                      <a:schemeClr val="accent5">
                        <a:lumMod val="75000"/>
                      </a:schemeClr>
                    </a:solidFill>
                  </a:tcPr>
                </a:tc>
                <a:extLst>
                  <a:ext uri="{0D108BD9-81ED-4DB2-BD59-A6C34878D82A}">
                    <a16:rowId xmlns:a16="http://schemas.microsoft.com/office/drawing/2014/main" val="2933946801"/>
                  </a:ext>
                </a:extLst>
              </a:tr>
            </a:tbl>
          </a:graphicData>
        </a:graphic>
      </p:graphicFrame>
      <p:sp>
        <p:nvSpPr>
          <p:cNvPr id="5" name="Arrow: Right 4">
            <a:extLst>
              <a:ext uri="{FF2B5EF4-FFF2-40B4-BE49-F238E27FC236}">
                <a16:creationId xmlns:a16="http://schemas.microsoft.com/office/drawing/2014/main" id="{DC3F615C-2462-495D-B47E-A698A648B1E3}"/>
              </a:ext>
            </a:extLst>
          </p:cNvPr>
          <p:cNvSpPr/>
          <p:nvPr/>
        </p:nvSpPr>
        <p:spPr>
          <a:xfrm>
            <a:off x="3139440" y="2063504"/>
            <a:ext cx="5933440" cy="56507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6" name="Rectangle 5">
            <a:extLst>
              <a:ext uri="{FF2B5EF4-FFF2-40B4-BE49-F238E27FC236}">
                <a16:creationId xmlns:a16="http://schemas.microsoft.com/office/drawing/2014/main" id="{F5CE045B-F1FF-464F-9D3B-7128F9C942B5}"/>
              </a:ext>
            </a:extLst>
          </p:cNvPr>
          <p:cNvSpPr/>
          <p:nvPr/>
        </p:nvSpPr>
        <p:spPr>
          <a:xfrm>
            <a:off x="1096963" y="4566643"/>
            <a:ext cx="2855277" cy="553998"/>
          </a:xfrm>
          <a:prstGeom prst="rect">
            <a:avLst/>
          </a:prstGeom>
        </p:spPr>
        <p:txBody>
          <a:bodyPr wrap="square">
            <a:spAutoFit/>
          </a:bodyPr>
          <a:lstStyle/>
          <a:p>
            <a:pPr marL="285750" indent="-285750">
              <a:buFont typeface="Arial" panose="020B0604020202020204" pitchFamily="34" charset="0"/>
              <a:buChar char="•"/>
            </a:pPr>
            <a:r>
              <a:rPr lang="lv-LV" sz="1500" dirty="0" err="1">
                <a:solidFill>
                  <a:schemeClr val="bg1">
                    <a:lumMod val="50000"/>
                  </a:schemeClr>
                </a:solidFill>
              </a:rPr>
              <a:t>Sputnik</a:t>
            </a:r>
            <a:r>
              <a:rPr lang="lv-LV" sz="1500" dirty="0">
                <a:solidFill>
                  <a:schemeClr val="bg1">
                    <a:lumMod val="50000"/>
                  </a:schemeClr>
                </a:solidFill>
              </a:rPr>
              <a:t> V </a:t>
            </a:r>
            <a:r>
              <a:rPr lang="en-US" sz="1500" dirty="0">
                <a:solidFill>
                  <a:schemeClr val="bg1">
                    <a:lumMod val="50000"/>
                  </a:schemeClr>
                </a:solidFill>
              </a:rPr>
              <a:t>* </a:t>
            </a:r>
            <a:r>
              <a:rPr lang="lv-LV" sz="1500" dirty="0">
                <a:solidFill>
                  <a:schemeClr val="bg1">
                    <a:lumMod val="50000"/>
                  </a:schemeClr>
                </a:solidFill>
              </a:rPr>
              <a:t>nav portfelī, informācijai. </a:t>
            </a:r>
          </a:p>
        </p:txBody>
      </p:sp>
    </p:spTree>
    <p:extLst>
      <p:ext uri="{BB962C8B-B14F-4D97-AF65-F5344CB8AC3E}">
        <p14:creationId xmlns:p14="http://schemas.microsoft.com/office/powerpoint/2010/main" val="1385022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5AC73-66EC-4711-9435-9ED2F2F2F9EA}"/>
              </a:ext>
            </a:extLst>
          </p:cNvPr>
          <p:cNvSpPr>
            <a:spLocks noGrp="1"/>
          </p:cNvSpPr>
          <p:nvPr>
            <p:ph type="title"/>
          </p:nvPr>
        </p:nvSpPr>
        <p:spPr/>
        <p:txBody>
          <a:bodyPr/>
          <a:lstStyle/>
          <a:p>
            <a:r>
              <a:rPr lang="en-US" dirty="0"/>
              <a:t>LV </a:t>
            </a:r>
            <a:r>
              <a:rPr lang="en-US" dirty="0" err="1"/>
              <a:t>vakcīnu</a:t>
            </a:r>
            <a:r>
              <a:rPr lang="en-US" dirty="0"/>
              <a:t> </a:t>
            </a:r>
            <a:r>
              <a:rPr lang="en-US" dirty="0" err="1"/>
              <a:t>portfelis</a:t>
            </a:r>
            <a:endParaRPr lang="lv-LV" dirty="0"/>
          </a:p>
        </p:txBody>
      </p:sp>
      <p:graphicFrame>
        <p:nvGraphicFramePr>
          <p:cNvPr id="4" name="Content Placeholder 3">
            <a:extLst>
              <a:ext uri="{FF2B5EF4-FFF2-40B4-BE49-F238E27FC236}">
                <a16:creationId xmlns:a16="http://schemas.microsoft.com/office/drawing/2014/main" id="{8547A26C-3A62-478C-AF8C-6AC0129F67C0}"/>
              </a:ext>
            </a:extLst>
          </p:cNvPr>
          <p:cNvGraphicFramePr>
            <a:graphicFrameLocks noGrp="1"/>
          </p:cNvGraphicFramePr>
          <p:nvPr>
            <p:ph idx="1"/>
            <p:extLst>
              <p:ext uri="{D42A27DB-BD31-4B8C-83A1-F6EECF244321}">
                <p14:modId xmlns:p14="http://schemas.microsoft.com/office/powerpoint/2010/main" val="3998901199"/>
              </p:ext>
            </p:extLst>
          </p:nvPr>
        </p:nvGraphicFramePr>
        <p:xfrm>
          <a:off x="1107439" y="1813009"/>
          <a:ext cx="9977121" cy="4707588"/>
        </p:xfrm>
        <a:graphic>
          <a:graphicData uri="http://schemas.openxmlformats.org/drawingml/2006/table">
            <a:tbl>
              <a:tblPr firstRow="1" firstCol="1" bandRow="1">
                <a:tableStyleId>{5C22544A-7EE6-4342-B048-85BDC9FD1C3A}</a:tableStyleId>
              </a:tblPr>
              <a:tblGrid>
                <a:gridCol w="1675135">
                  <a:extLst>
                    <a:ext uri="{9D8B030D-6E8A-4147-A177-3AD203B41FA5}">
                      <a16:colId xmlns:a16="http://schemas.microsoft.com/office/drawing/2014/main" val="3088786236"/>
                    </a:ext>
                  </a:extLst>
                </a:gridCol>
                <a:gridCol w="1124090">
                  <a:extLst>
                    <a:ext uri="{9D8B030D-6E8A-4147-A177-3AD203B41FA5}">
                      <a16:colId xmlns:a16="http://schemas.microsoft.com/office/drawing/2014/main" val="2589494557"/>
                    </a:ext>
                  </a:extLst>
                </a:gridCol>
                <a:gridCol w="1180184">
                  <a:extLst>
                    <a:ext uri="{9D8B030D-6E8A-4147-A177-3AD203B41FA5}">
                      <a16:colId xmlns:a16="http://schemas.microsoft.com/office/drawing/2014/main" val="239615051"/>
                    </a:ext>
                  </a:extLst>
                </a:gridCol>
                <a:gridCol w="1180184">
                  <a:extLst>
                    <a:ext uri="{9D8B030D-6E8A-4147-A177-3AD203B41FA5}">
                      <a16:colId xmlns:a16="http://schemas.microsoft.com/office/drawing/2014/main" val="3132246998"/>
                    </a:ext>
                  </a:extLst>
                </a:gridCol>
                <a:gridCol w="1180184">
                  <a:extLst>
                    <a:ext uri="{9D8B030D-6E8A-4147-A177-3AD203B41FA5}">
                      <a16:colId xmlns:a16="http://schemas.microsoft.com/office/drawing/2014/main" val="2965787535"/>
                    </a:ext>
                  </a:extLst>
                </a:gridCol>
                <a:gridCol w="1087794">
                  <a:extLst>
                    <a:ext uri="{9D8B030D-6E8A-4147-A177-3AD203B41FA5}">
                      <a16:colId xmlns:a16="http://schemas.microsoft.com/office/drawing/2014/main" val="184158391"/>
                    </a:ext>
                  </a:extLst>
                </a:gridCol>
                <a:gridCol w="1220880">
                  <a:extLst>
                    <a:ext uri="{9D8B030D-6E8A-4147-A177-3AD203B41FA5}">
                      <a16:colId xmlns:a16="http://schemas.microsoft.com/office/drawing/2014/main" val="1933825874"/>
                    </a:ext>
                  </a:extLst>
                </a:gridCol>
                <a:gridCol w="1328670">
                  <a:extLst>
                    <a:ext uri="{9D8B030D-6E8A-4147-A177-3AD203B41FA5}">
                      <a16:colId xmlns:a16="http://schemas.microsoft.com/office/drawing/2014/main" val="1835566149"/>
                    </a:ext>
                  </a:extLst>
                </a:gridCol>
              </a:tblGrid>
              <a:tr h="255736">
                <a:tc>
                  <a:txBody>
                    <a:bodyPr/>
                    <a:lstStyle/>
                    <a:p>
                      <a:pPr algn="l">
                        <a:lnSpc>
                          <a:spcPct val="107000"/>
                        </a:lnSpc>
                        <a:spcAft>
                          <a:spcPts val="800"/>
                        </a:spcAft>
                      </a:pPr>
                      <a:r>
                        <a:rPr lang="en-US" sz="1200" dirty="0" err="1">
                          <a:effectLst/>
                        </a:rPr>
                        <a:t>Vakcīnas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Q1</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Q2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Q3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Q4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Q1 2022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Kopā devas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Kopā cilvēki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675937509"/>
                  </a:ext>
                </a:extLst>
              </a:tr>
              <a:tr h="183377">
                <a:tc>
                  <a:txBody>
                    <a:bodyPr/>
                    <a:lstStyle/>
                    <a:p>
                      <a:pPr algn="l">
                        <a:lnSpc>
                          <a:spcPct val="107000"/>
                        </a:lnSpc>
                        <a:spcAft>
                          <a:spcPts val="800"/>
                        </a:spcAft>
                      </a:pPr>
                      <a:r>
                        <a:rPr lang="en-US" sz="1200" dirty="0">
                          <a:effectLst/>
                        </a:rPr>
                        <a:t>Pfizer</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31 688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29 250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36 562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97 500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48 750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3717912027"/>
                  </a:ext>
                </a:extLst>
              </a:tr>
              <a:tr h="386468">
                <a:tc>
                  <a:txBody>
                    <a:bodyPr/>
                    <a:lstStyle/>
                    <a:p>
                      <a:pPr algn="l">
                        <a:lnSpc>
                          <a:spcPct val="107000"/>
                        </a:lnSpc>
                        <a:spcAft>
                          <a:spcPts val="800"/>
                        </a:spcAft>
                      </a:pPr>
                      <a:r>
                        <a:rPr lang="en-US" sz="1200" dirty="0">
                          <a:effectLst/>
                        </a:rPr>
                        <a:t>1. Pfizer </a:t>
                      </a:r>
                      <a:r>
                        <a:rPr lang="en-US" sz="1200" dirty="0" err="1">
                          <a:effectLst/>
                        </a:rPr>
                        <a:t>papildus</a:t>
                      </a:r>
                      <a:r>
                        <a:rPr lang="en-US" sz="1200" dirty="0">
                          <a:effectLst/>
                        </a:rPr>
                        <a:t> devas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dirty="0">
                          <a:effectLst/>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50 000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25 000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25 000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100 000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50 000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2255629380"/>
                  </a:ext>
                </a:extLst>
              </a:tr>
              <a:tr h="386468">
                <a:tc>
                  <a:txBody>
                    <a:bodyPr/>
                    <a:lstStyle/>
                    <a:p>
                      <a:pPr algn="l">
                        <a:lnSpc>
                          <a:spcPct val="107000"/>
                        </a:lnSpc>
                        <a:spcAft>
                          <a:spcPts val="800"/>
                        </a:spcAft>
                      </a:pPr>
                      <a:r>
                        <a:rPr lang="en-US" sz="1200" dirty="0">
                          <a:effectLst/>
                        </a:rPr>
                        <a:t>2. Pfizer </a:t>
                      </a:r>
                      <a:r>
                        <a:rPr lang="en-US" sz="1200" dirty="0" err="1">
                          <a:effectLst/>
                        </a:rPr>
                        <a:t>papildus</a:t>
                      </a:r>
                      <a:r>
                        <a:rPr lang="en-US" sz="1200" dirty="0">
                          <a:effectLst/>
                        </a:rPr>
                        <a:t> devas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265 160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265 160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265 160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795 480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397 740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1982232598"/>
                  </a:ext>
                </a:extLst>
              </a:tr>
              <a:tr h="386468">
                <a:tc>
                  <a:txBody>
                    <a:bodyPr/>
                    <a:lstStyle/>
                    <a:p>
                      <a:pPr algn="l">
                        <a:lnSpc>
                          <a:spcPct val="107000"/>
                        </a:lnSpc>
                        <a:spcAft>
                          <a:spcPts val="800"/>
                        </a:spcAft>
                      </a:pPr>
                      <a:r>
                        <a:rPr lang="en-US" sz="1200" dirty="0">
                          <a:effectLst/>
                        </a:rPr>
                        <a:t>3. Pfizer </a:t>
                      </a:r>
                      <a:r>
                        <a:rPr lang="en-US" sz="1200" dirty="0" err="1">
                          <a:effectLst/>
                        </a:rPr>
                        <a:t>papildus</a:t>
                      </a:r>
                      <a:r>
                        <a:rPr lang="en-US" sz="1200" dirty="0">
                          <a:effectLst/>
                        </a:rPr>
                        <a:t> devas</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397 770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397 770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198 885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662953862"/>
                  </a:ext>
                </a:extLst>
              </a:tr>
              <a:tr h="255736">
                <a:tc>
                  <a:txBody>
                    <a:bodyPr/>
                    <a:lstStyle/>
                    <a:p>
                      <a:pPr algn="l">
                        <a:lnSpc>
                          <a:spcPct val="107000"/>
                        </a:lnSpc>
                        <a:spcAft>
                          <a:spcPts val="800"/>
                        </a:spcAft>
                      </a:pPr>
                      <a:r>
                        <a:rPr lang="en-US" sz="1200">
                          <a:effectLst/>
                        </a:rPr>
                        <a:t>AstraZeneca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172 317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845 179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254 374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1 271 870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635 935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1066692332"/>
                  </a:ext>
                </a:extLst>
              </a:tr>
              <a:tr h="386468">
                <a:tc>
                  <a:txBody>
                    <a:bodyPr/>
                    <a:lstStyle/>
                    <a:p>
                      <a:pPr algn="l">
                        <a:lnSpc>
                          <a:spcPct val="107000"/>
                        </a:lnSpc>
                        <a:spcAft>
                          <a:spcPts val="800"/>
                        </a:spcAft>
                      </a:pPr>
                      <a:r>
                        <a:rPr lang="en-US" sz="1200">
                          <a:effectLst/>
                        </a:rPr>
                        <a:t>Moderna (1.pamatdevas)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42 182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147 195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147 189</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336 566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168 283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2747309730"/>
                  </a:ext>
                </a:extLst>
              </a:tr>
              <a:tr h="386468">
                <a:tc>
                  <a:txBody>
                    <a:bodyPr/>
                    <a:lstStyle/>
                    <a:p>
                      <a:pPr algn="l">
                        <a:lnSpc>
                          <a:spcPct val="107000"/>
                        </a:lnSpc>
                        <a:spcAft>
                          <a:spcPts val="800"/>
                        </a:spcAft>
                      </a:pPr>
                      <a:r>
                        <a:rPr lang="en-US" sz="1200">
                          <a:effectLst/>
                        </a:rPr>
                        <a:t>Moderna (2.pamatdevas)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20 950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73 130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73 133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167 213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83 607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1465439153"/>
                  </a:ext>
                </a:extLst>
              </a:tr>
              <a:tr h="255736">
                <a:tc>
                  <a:txBody>
                    <a:bodyPr/>
                    <a:lstStyle/>
                    <a:p>
                      <a:pPr algn="l">
                        <a:lnSpc>
                          <a:spcPct val="107000"/>
                        </a:lnSpc>
                        <a:spcAft>
                          <a:spcPts val="800"/>
                        </a:spcAft>
                      </a:pPr>
                      <a:r>
                        <a:rPr lang="en-US" sz="1200">
                          <a:effectLst/>
                        </a:rPr>
                        <a:t>1. Moderna papildus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70 118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140 235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210 353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105 177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973963377"/>
                  </a:ext>
                </a:extLst>
              </a:tr>
              <a:tr h="255736">
                <a:tc>
                  <a:txBody>
                    <a:bodyPr/>
                    <a:lstStyle/>
                    <a:p>
                      <a:pPr algn="l">
                        <a:lnSpc>
                          <a:spcPct val="107000"/>
                        </a:lnSpc>
                        <a:spcAft>
                          <a:spcPts val="800"/>
                        </a:spcAft>
                      </a:pPr>
                      <a:r>
                        <a:rPr lang="en-US" sz="1200">
                          <a:effectLst/>
                        </a:rPr>
                        <a:t>2. Moderna papildus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140 235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280 472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420 707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210 353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4162522106"/>
                  </a:ext>
                </a:extLst>
              </a:tr>
              <a:tr h="132238">
                <a:tc>
                  <a:txBody>
                    <a:bodyPr/>
                    <a:lstStyle/>
                    <a:p>
                      <a:pPr algn="l">
                        <a:lnSpc>
                          <a:spcPct val="107000"/>
                        </a:lnSpc>
                        <a:spcAft>
                          <a:spcPts val="800"/>
                        </a:spcAft>
                      </a:pPr>
                      <a:r>
                        <a:rPr lang="en-US" sz="1200">
                          <a:effectLst/>
                        </a:rPr>
                        <a:t>CureVac</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231 316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210 414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252 440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252 340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946 510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473 255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3056684508"/>
                  </a:ext>
                </a:extLst>
              </a:tr>
              <a:tr h="132238">
                <a:tc>
                  <a:txBody>
                    <a:bodyPr/>
                    <a:lstStyle/>
                    <a:p>
                      <a:pPr algn="l">
                        <a:lnSpc>
                          <a:spcPct val="107000"/>
                        </a:lnSpc>
                        <a:spcAft>
                          <a:spcPts val="800"/>
                        </a:spcAft>
                      </a:pPr>
                      <a:r>
                        <a:rPr lang="en-US" sz="1200">
                          <a:effectLst/>
                        </a:rPr>
                        <a:t>NovoVax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63 000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105 707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138 600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113 400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420 707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210 354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3250795869"/>
                  </a:ext>
                </a:extLst>
              </a:tr>
              <a:tr h="132238">
                <a:tc>
                  <a:txBody>
                    <a:bodyPr/>
                    <a:lstStyle/>
                    <a:p>
                      <a:pPr algn="l">
                        <a:lnSpc>
                          <a:spcPct val="107000"/>
                        </a:lnSpc>
                        <a:spcAft>
                          <a:spcPts val="800"/>
                        </a:spcAft>
                      </a:pPr>
                      <a:r>
                        <a:rPr lang="en-US" sz="1200">
                          <a:effectLst/>
                        </a:rPr>
                        <a:t>Sanofi GSK*</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150 000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150 000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300 000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150 000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1074067528"/>
                  </a:ext>
                </a:extLst>
              </a:tr>
              <a:tr h="132238">
                <a:tc>
                  <a:txBody>
                    <a:bodyPr/>
                    <a:lstStyle/>
                    <a:p>
                      <a:pPr algn="l">
                        <a:lnSpc>
                          <a:spcPct val="107000"/>
                        </a:lnSpc>
                        <a:spcAft>
                          <a:spcPts val="800"/>
                        </a:spcAft>
                      </a:pPr>
                      <a:r>
                        <a:rPr lang="en-US" sz="1200">
                          <a:effectLst/>
                        </a:rPr>
                        <a:t>Valneva**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126 212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l">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126 212</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63 106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864884111"/>
                  </a:ext>
                </a:extLst>
              </a:tr>
              <a:tr h="132238">
                <a:tc>
                  <a:txBody>
                    <a:bodyPr/>
                    <a:lstStyle/>
                    <a:p>
                      <a:pPr algn="l">
                        <a:lnSpc>
                          <a:spcPct val="107000"/>
                        </a:lnSpc>
                        <a:spcAft>
                          <a:spcPts val="800"/>
                        </a:spcAft>
                      </a:pPr>
                      <a:r>
                        <a:rPr lang="en-US" sz="1200">
                          <a:effectLst/>
                        </a:rPr>
                        <a:t>Janssen</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231 200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504 848</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105 366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841 414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420 707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599416308"/>
                  </a:ext>
                </a:extLst>
              </a:tr>
              <a:tr h="132238">
                <a:tc>
                  <a:txBody>
                    <a:bodyPr/>
                    <a:lstStyle/>
                    <a:p>
                      <a:pPr algn="l">
                        <a:lnSpc>
                          <a:spcPct val="107000"/>
                        </a:lnSpc>
                        <a:spcAft>
                          <a:spcPts val="800"/>
                        </a:spcAft>
                      </a:pPr>
                      <a:r>
                        <a:rPr lang="en-US" sz="1200">
                          <a:effectLst/>
                        </a:rPr>
                        <a:t>Valneva***</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2 000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2 000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1 000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3082622992"/>
                  </a:ext>
                </a:extLst>
              </a:tr>
              <a:tr h="132238">
                <a:tc>
                  <a:txBody>
                    <a:bodyPr/>
                    <a:lstStyle/>
                    <a:p>
                      <a:pPr algn="l">
                        <a:lnSpc>
                          <a:spcPct val="107000"/>
                        </a:lnSpc>
                        <a:spcAft>
                          <a:spcPts val="800"/>
                        </a:spcAft>
                      </a:pPr>
                      <a:r>
                        <a:rPr lang="en-US" sz="1200">
                          <a:effectLst/>
                        </a:rPr>
                        <a:t>NovoVax***</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1 824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2 333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4 013</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ctr"/>
                </a:tc>
                <a:tc>
                  <a:txBody>
                    <a:bodyPr/>
                    <a:lstStyle/>
                    <a:p>
                      <a:pPr algn="r">
                        <a:lnSpc>
                          <a:spcPct val="107000"/>
                        </a:lnSpc>
                        <a:spcAft>
                          <a:spcPts val="800"/>
                        </a:spcAft>
                      </a:pPr>
                      <a:r>
                        <a:rPr lang="en-US" sz="1200">
                          <a:effectLst/>
                        </a:rPr>
                        <a:t>3 284</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11 454 </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5 727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3979000647"/>
                  </a:ext>
                </a:extLst>
              </a:tr>
              <a:tr h="255736">
                <a:tc>
                  <a:txBody>
                    <a:bodyPr/>
                    <a:lstStyle/>
                    <a:p>
                      <a:pPr algn="l">
                        <a:lnSpc>
                          <a:spcPct val="107000"/>
                        </a:lnSpc>
                        <a:spcAft>
                          <a:spcPts val="800"/>
                        </a:spcAft>
                      </a:pPr>
                      <a:r>
                        <a:rPr lang="en-US" sz="1200">
                          <a:effectLst/>
                        </a:rPr>
                        <a:t>Kopā devas</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267 137</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1 935 430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1 832 740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1 881 255</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515 740</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a:effectLst/>
                        </a:rPr>
                        <a:t>6 445 756</a:t>
                      </a:r>
                      <a:endParaRPr lang="en-US" sz="120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tc>
                  <a:txBody>
                    <a:bodyPr/>
                    <a:lstStyle/>
                    <a:p>
                      <a:pPr algn="r">
                        <a:lnSpc>
                          <a:spcPct val="107000"/>
                        </a:lnSpc>
                        <a:spcAft>
                          <a:spcPts val="800"/>
                        </a:spcAft>
                      </a:pPr>
                      <a:r>
                        <a:rPr lang="en-US" sz="1200" dirty="0">
                          <a:effectLst/>
                        </a:rPr>
                        <a:t>3 222 878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47383" marR="47383" marT="0" marB="0" anchor="b"/>
                </a:tc>
                <a:extLst>
                  <a:ext uri="{0D108BD9-81ED-4DB2-BD59-A6C34878D82A}">
                    <a16:rowId xmlns:a16="http://schemas.microsoft.com/office/drawing/2014/main" val="1755499265"/>
                  </a:ext>
                </a:extLst>
              </a:tr>
            </a:tbl>
          </a:graphicData>
        </a:graphic>
      </p:graphicFrame>
    </p:spTree>
    <p:extLst>
      <p:ext uri="{BB962C8B-B14F-4D97-AF65-F5344CB8AC3E}">
        <p14:creationId xmlns:p14="http://schemas.microsoft.com/office/powerpoint/2010/main" val="3278640302"/>
      </p:ext>
    </p:extLst>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2793</TotalTime>
  <Words>605</Words>
  <Application>Microsoft Office PowerPoint</Application>
  <PresentationFormat>Widescreen</PresentationFormat>
  <Paragraphs>175</Paragraphs>
  <Slides>4</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Wingdings</vt:lpstr>
      <vt:lpstr>Retrospect</vt:lpstr>
      <vt:lpstr>Vakcīnu drošuma, efektivitātes aktualitātes</vt:lpstr>
      <vt:lpstr>Reģistrēto vakcīnu drošības, efektivitātes jautājumi</vt:lpstr>
      <vt:lpstr>Vakcīnas reģistrācijas procesā no LV vakcīnu portfeļa</vt:lpstr>
      <vt:lpstr>LV vakcīnu portfelis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Svens Henkuzens</dc:creator>
  <cp:lastModifiedBy>Guna Jermacāne</cp:lastModifiedBy>
  <cp:revision>106</cp:revision>
  <dcterms:created xsi:type="dcterms:W3CDTF">2021-01-26T06:15:26Z</dcterms:created>
  <dcterms:modified xsi:type="dcterms:W3CDTF">2021-02-16T08:09:39Z</dcterms:modified>
</cp:coreProperties>
</file>