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6" r:id="rId1"/>
  </p:sldMasterIdLst>
  <p:notesMasterIdLst>
    <p:notesMasterId r:id="rId14"/>
  </p:notesMasterIdLst>
  <p:sldIdLst>
    <p:sldId id="256" r:id="rId2"/>
    <p:sldId id="302" r:id="rId3"/>
    <p:sldId id="303" r:id="rId4"/>
    <p:sldId id="304" r:id="rId5"/>
    <p:sldId id="284" r:id="rId6"/>
    <p:sldId id="257" r:id="rId7"/>
    <p:sldId id="305" r:id="rId8"/>
    <p:sldId id="306" r:id="rId9"/>
    <p:sldId id="308" r:id="rId10"/>
    <p:sldId id="307" r:id="rId11"/>
    <p:sldId id="309" r:id="rId12"/>
    <p:sldId id="300" r:id="rId1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73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5303660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5941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574262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5916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9743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88235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124616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5" name="Google Shape;745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056306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244041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0621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609970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04651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bg>
      <p:bgPr>
        <a:solidFill>
          <a:schemeClr val="l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/>
          <p:nvPr/>
        </p:nvSpPr>
        <p:spPr>
          <a:xfrm>
            <a:off x="0" y="2097742"/>
            <a:ext cx="12192000" cy="4760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202554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7" name="Google Shape;17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5705" y="0"/>
            <a:ext cx="2393859" cy="181087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 rot="5400000">
            <a:off x="10671036" y="3683760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>
  <p:cSld name="tex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/>
          <p:nvPr/>
        </p:nvSpPr>
        <p:spPr>
          <a:xfrm>
            <a:off x="0" y="1"/>
            <a:ext cx="12192000" cy="1658471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616775" y="257547"/>
            <a:ext cx="5723068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body" idx="1"/>
          </p:nvPr>
        </p:nvSpPr>
        <p:spPr>
          <a:xfrm>
            <a:off x="616775" y="2243979"/>
            <a:ext cx="10929767" cy="3932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" name="Google Shape;24;p3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social icons">
  <p:cSld name="Title Slide with social icons">
    <p:bg>
      <p:bgPr>
        <a:solidFill>
          <a:schemeClr val="lt1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3"/>
          <p:cNvSpPr/>
          <p:nvPr/>
        </p:nvSpPr>
        <p:spPr>
          <a:xfrm>
            <a:off x="0" y="2097742"/>
            <a:ext cx="12192000" cy="4760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9" name="Google Shape;169;p23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23"/>
          <p:cNvSpPr txBox="1">
            <a:spLocks noGrp="1"/>
          </p:cNvSpPr>
          <p:nvPr>
            <p:ph type="subTitle" idx="1"/>
          </p:nvPr>
        </p:nvSpPr>
        <p:spPr>
          <a:xfrm>
            <a:off x="1202554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71" name="Google Shape;171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5705" y="0"/>
            <a:ext cx="2393859" cy="1810872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3"/>
          <p:cNvSpPr txBox="1">
            <a:spLocks noGrp="1"/>
          </p:cNvSpPr>
          <p:nvPr>
            <p:ph type="body" idx="2"/>
          </p:nvPr>
        </p:nvSpPr>
        <p:spPr>
          <a:xfrm rot="5400000">
            <a:off x="10671036" y="3683760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p23"/>
          <p:cNvSpPr txBox="1"/>
          <p:nvPr/>
        </p:nvSpPr>
        <p:spPr>
          <a:xfrm>
            <a:off x="1730716" y="5309366"/>
            <a:ext cx="1210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IZM_gov_lv</a:t>
            </a:r>
            <a:endParaRPr sz="1200">
              <a:solidFill>
                <a:srgbClr val="66469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4" name="Google Shape;174;p23"/>
          <p:cNvSpPr txBox="1"/>
          <p:nvPr/>
        </p:nvSpPr>
        <p:spPr>
          <a:xfrm>
            <a:off x="4063573" y="5309366"/>
            <a:ext cx="19676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Izglitibas.ministrija</a:t>
            </a:r>
            <a:endParaRPr sz="1200">
              <a:solidFill>
                <a:srgbClr val="66469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75" name="Google Shape;17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53034" y="5261489"/>
            <a:ext cx="373900" cy="28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02566" y="5261501"/>
            <a:ext cx="373900" cy="28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">
  <p:cSld name="header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4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79" name="Google Shape;179;p24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4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81" name="Google Shape;181;p24"/>
          <p:cNvSpPr/>
          <p:nvPr/>
        </p:nvSpPr>
        <p:spPr>
          <a:xfrm>
            <a:off x="0" y="1"/>
            <a:ext cx="12192000" cy="1658471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2" name="Google Shape;182;p24"/>
          <p:cNvSpPr txBox="1">
            <a:spLocks noGrp="1"/>
          </p:cNvSpPr>
          <p:nvPr>
            <p:ph type="title"/>
          </p:nvPr>
        </p:nvSpPr>
        <p:spPr>
          <a:xfrm>
            <a:off x="616775" y="257547"/>
            <a:ext cx="5723068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3">
  <p:cSld name="text 3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5"/>
          <p:cNvSpPr txBox="1">
            <a:spLocks noGrp="1"/>
          </p:cNvSpPr>
          <p:nvPr>
            <p:ph type="title"/>
          </p:nvPr>
        </p:nvSpPr>
        <p:spPr>
          <a:xfrm>
            <a:off x="616774" y="681038"/>
            <a:ext cx="5938219" cy="75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5"/>
          <p:cNvSpPr/>
          <p:nvPr/>
        </p:nvSpPr>
        <p:spPr>
          <a:xfrm>
            <a:off x="631117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6" name="Google Shape;186;p25"/>
          <p:cNvSpPr txBox="1">
            <a:spLocks noGrp="1"/>
          </p:cNvSpPr>
          <p:nvPr>
            <p:ph type="ftr" idx="11"/>
          </p:nvPr>
        </p:nvSpPr>
        <p:spPr>
          <a:xfrm>
            <a:off x="1022413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5"/>
          <p:cNvSpPr txBox="1">
            <a:spLocks noGrp="1"/>
          </p:cNvSpPr>
          <p:nvPr>
            <p:ph type="sldNum" idx="12"/>
          </p:nvPr>
        </p:nvSpPr>
        <p:spPr>
          <a:xfrm>
            <a:off x="631117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88" name="Google Shape;188;p25"/>
          <p:cNvSpPr txBox="1">
            <a:spLocks noGrp="1"/>
          </p:cNvSpPr>
          <p:nvPr>
            <p:ph type="body" idx="1"/>
          </p:nvPr>
        </p:nvSpPr>
        <p:spPr>
          <a:xfrm>
            <a:off x="616775" y="1845946"/>
            <a:ext cx="10929767" cy="4199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6"/>
          <p:cNvSpPr/>
          <p:nvPr/>
        </p:nvSpPr>
        <p:spPr>
          <a:xfrm>
            <a:off x="631117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1" name="Google Shape;191;p26"/>
          <p:cNvSpPr txBox="1">
            <a:spLocks noGrp="1"/>
          </p:cNvSpPr>
          <p:nvPr>
            <p:ph type="ftr" idx="11"/>
          </p:nvPr>
        </p:nvSpPr>
        <p:spPr>
          <a:xfrm>
            <a:off x="1022413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26"/>
          <p:cNvSpPr txBox="1">
            <a:spLocks noGrp="1"/>
          </p:cNvSpPr>
          <p:nvPr>
            <p:ph type="sldNum" idx="12"/>
          </p:nvPr>
        </p:nvSpPr>
        <p:spPr>
          <a:xfrm>
            <a:off x="631117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fld id="{00000000-1234-1234-1234-123412341234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andom 1">
  <p:cSld name="random 1">
    <p:bg>
      <p:bgPr>
        <a:solidFill>
          <a:schemeClr val="lt1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7"/>
          <p:cNvSpPr txBox="1">
            <a:spLocks noGrp="1"/>
          </p:cNvSpPr>
          <p:nvPr>
            <p:ph type="ctrTitle"/>
          </p:nvPr>
        </p:nvSpPr>
        <p:spPr>
          <a:xfrm>
            <a:off x="914400" y="2235200"/>
            <a:ext cx="8337176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5400"/>
              <a:buFont typeface="Verdana"/>
              <a:buNone/>
              <a:defRPr sz="5400" b="1">
                <a:solidFill>
                  <a:srgbClr val="66479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27"/>
          <p:cNvSpPr txBox="1">
            <a:spLocks noGrp="1"/>
          </p:cNvSpPr>
          <p:nvPr>
            <p:ph type="subTitle" idx="1"/>
          </p:nvPr>
        </p:nvSpPr>
        <p:spPr>
          <a:xfrm>
            <a:off x="838200" y="4861249"/>
            <a:ext cx="7296539" cy="1170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 sz="2400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6" name="Google Shape;196;p27"/>
          <p:cNvSpPr/>
          <p:nvPr/>
        </p:nvSpPr>
        <p:spPr>
          <a:xfrm>
            <a:off x="0" y="2235200"/>
            <a:ext cx="645459" cy="2142864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andom 2">
  <p:cSld name="random 2">
    <p:bg>
      <p:bgPr>
        <a:solidFill>
          <a:srgbClr val="CBC7D8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8"/>
          <p:cNvSpPr txBox="1">
            <a:spLocks noGrp="1"/>
          </p:cNvSpPr>
          <p:nvPr>
            <p:ph type="ctrTitle"/>
          </p:nvPr>
        </p:nvSpPr>
        <p:spPr>
          <a:xfrm>
            <a:off x="914400" y="2235200"/>
            <a:ext cx="103632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5400"/>
              <a:buFont typeface="Verdana"/>
              <a:buNone/>
              <a:defRPr sz="5400" b="1">
                <a:solidFill>
                  <a:srgbClr val="66479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28"/>
          <p:cNvSpPr txBox="1">
            <a:spLocks noGrp="1"/>
          </p:cNvSpPr>
          <p:nvPr>
            <p:ph type="subTitle" idx="1"/>
          </p:nvPr>
        </p:nvSpPr>
        <p:spPr>
          <a:xfrm>
            <a:off x="838200" y="4861249"/>
            <a:ext cx="7296539" cy="1170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 sz="2400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0" name="Google Shape;200;p28"/>
          <p:cNvSpPr/>
          <p:nvPr/>
        </p:nvSpPr>
        <p:spPr>
          <a:xfrm>
            <a:off x="0" y="2235200"/>
            <a:ext cx="645459" cy="2142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">
  <p:cSld name="blank 2">
    <p:bg>
      <p:bgPr>
        <a:solidFill>
          <a:srgbClr val="CBC7D8"/>
        </a:soli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45461" y="320302"/>
            <a:ext cx="655499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45462" y="1825625"/>
            <a:ext cx="1084370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36000" bIns="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0"/>
          <p:cNvSpPr txBox="1">
            <a:spLocks noGrp="1"/>
          </p:cNvSpPr>
          <p:nvPr>
            <p:ph type="ctrTitle"/>
          </p:nvPr>
        </p:nvSpPr>
        <p:spPr>
          <a:xfrm>
            <a:off x="2425915" y="2880220"/>
            <a:ext cx="5866438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lv-LV" dirty="0" smtClean="0"/>
              <a:t>Reģionu principa priekšlikums</a:t>
            </a:r>
            <a:endParaRPr dirty="0"/>
          </a:p>
        </p:txBody>
      </p:sp>
      <p:sp>
        <p:nvSpPr>
          <p:cNvPr id="208" name="Google Shape;208;p30"/>
          <p:cNvSpPr txBox="1">
            <a:spLocks noGrp="1"/>
          </p:cNvSpPr>
          <p:nvPr>
            <p:ph type="body" idx="2"/>
          </p:nvPr>
        </p:nvSpPr>
        <p:spPr>
          <a:xfrm rot="5400000">
            <a:off x="9269507" y="3740646"/>
            <a:ext cx="2062163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marL="0" indent="0">
              <a:spcBef>
                <a:spcPts val="0"/>
              </a:spcBef>
            </a:pPr>
            <a:endParaRPr dirty="0"/>
          </a:p>
          <a:p>
            <a:pPr marL="0" indent="0"/>
            <a:r>
              <a:rPr lang="lv-LV" dirty="0" smtClean="0"/>
              <a:t>15.02.2021</a:t>
            </a:r>
            <a:endParaRPr dirty="0"/>
          </a:p>
          <a:p>
            <a:pPr marL="0" indent="0"/>
            <a:endParaRPr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744" y="0"/>
            <a:ext cx="1992429" cy="20116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1"/>
          <p:cNvSpPr txBox="1">
            <a:spLocks noGrp="1"/>
          </p:cNvSpPr>
          <p:nvPr>
            <p:ph type="sldNum" idx="12"/>
          </p:nvPr>
        </p:nvSpPr>
        <p:spPr>
          <a:xfrm>
            <a:off x="1986581" y="6566070"/>
            <a:ext cx="293472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fld id="{00000000-1234-1234-1234-123412341234}" type="slidenum">
              <a:rPr lang="lv-LV"/>
              <a:pPr/>
              <a:t>10</a:t>
            </a:fld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610054" y="1753014"/>
            <a:ext cx="107234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lv-LV" dirty="0" smtClean="0">
                <a:latin typeface="Times New Roman,serif"/>
              </a:rPr>
              <a:t>IZM pētījumā 96,33</a:t>
            </a:r>
            <a:r>
              <a:rPr lang="lv-LV" dirty="0">
                <a:latin typeface="Times New Roman,serif"/>
              </a:rPr>
              <a:t>% no </a:t>
            </a:r>
            <a:r>
              <a:rPr lang="lv-LV" dirty="0" smtClean="0">
                <a:latin typeface="Times New Roman,serif"/>
              </a:rPr>
              <a:t>visiem skolu direktoriem uz </a:t>
            </a:r>
            <a:r>
              <a:rPr lang="lv-LV" dirty="0">
                <a:latin typeface="Times New Roman,serif"/>
              </a:rPr>
              <a:t>jautājumu par to, kurām klašu grupām prioritāri būtu jānodrošina mācības klātienē (pēc A vai B modeļa), </a:t>
            </a:r>
            <a:r>
              <a:rPr lang="lv-LV" dirty="0" smtClean="0">
                <a:latin typeface="Times New Roman,serif"/>
              </a:rPr>
              <a:t>kā </a:t>
            </a:r>
            <a:r>
              <a:rPr lang="lv-LV" dirty="0">
                <a:latin typeface="Times New Roman,serif"/>
              </a:rPr>
              <a:t>pirmās trīs nosauca šādas klašu grupas: 1.-6.klasei (341 atbilde), 1.-4.klasei (286 atbildes), 9. un 12.klasei (256 atbildes).</a:t>
            </a:r>
            <a:endParaRPr lang="en-US" dirty="0"/>
          </a:p>
          <a:p>
            <a:pPr algn="ctr"/>
            <a:r>
              <a:rPr lang="lv-LV" sz="1200" dirty="0">
                <a:latin typeface="Calibri,sans-serif"/>
              </a:rPr>
              <a:t> 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468" y="2559564"/>
            <a:ext cx="9334591" cy="4231862"/>
          </a:xfrm>
          <a:prstGeom prst="rect">
            <a:avLst/>
          </a:prstGeom>
        </p:spPr>
      </p:pic>
      <p:sp>
        <p:nvSpPr>
          <p:cNvPr id="6" name="Google Shape;213;p31"/>
          <p:cNvSpPr txBox="1">
            <a:spLocks noGrp="1"/>
          </p:cNvSpPr>
          <p:nvPr>
            <p:ph type="title"/>
          </p:nvPr>
        </p:nvSpPr>
        <p:spPr>
          <a:xfrm>
            <a:off x="1986581" y="257547"/>
            <a:ext cx="6024846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r>
              <a:rPr lang="lv-LV" sz="2800" dirty="0" smtClean="0"/>
              <a:t>Skolu sagatavotība klātienes mācībām</a:t>
            </a: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33550761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1"/>
          <p:cNvSpPr txBox="1">
            <a:spLocks noGrp="1"/>
          </p:cNvSpPr>
          <p:nvPr>
            <p:ph type="title"/>
          </p:nvPr>
        </p:nvSpPr>
        <p:spPr>
          <a:xfrm>
            <a:off x="1986581" y="257547"/>
            <a:ext cx="6024846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r>
              <a:rPr lang="lv-LV" sz="2800" dirty="0" smtClean="0"/>
              <a:t>Saslimstība novados</a:t>
            </a:r>
            <a:endParaRPr sz="2800" dirty="0"/>
          </a:p>
        </p:txBody>
      </p:sp>
      <p:sp>
        <p:nvSpPr>
          <p:cNvPr id="214" name="Google Shape;214;p31"/>
          <p:cNvSpPr txBox="1">
            <a:spLocks noGrp="1"/>
          </p:cNvSpPr>
          <p:nvPr>
            <p:ph type="ftr" idx="11"/>
          </p:nvPr>
        </p:nvSpPr>
        <p:spPr>
          <a:xfrm>
            <a:off x="2280053" y="6566069"/>
            <a:ext cx="30861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>
            <a:noAutofit/>
          </a:bodyPr>
          <a:lstStyle/>
          <a:p>
            <a:r>
              <a:rPr lang="lv-LV"/>
              <a:t>Prezentācijas elementi</a:t>
            </a:r>
            <a:endParaRPr/>
          </a:p>
        </p:txBody>
      </p:sp>
      <p:sp>
        <p:nvSpPr>
          <p:cNvPr id="215" name="Google Shape;215;p31"/>
          <p:cNvSpPr txBox="1">
            <a:spLocks noGrp="1"/>
          </p:cNvSpPr>
          <p:nvPr>
            <p:ph type="sldNum" idx="12"/>
          </p:nvPr>
        </p:nvSpPr>
        <p:spPr>
          <a:xfrm>
            <a:off x="1986581" y="6566070"/>
            <a:ext cx="293472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fld id="{00000000-1234-1234-1234-123412341234}" type="slidenum">
              <a:rPr lang="lv-LV"/>
              <a:pPr/>
              <a:t>11</a:t>
            </a:fld>
            <a:endParaRPr/>
          </a:p>
        </p:txBody>
      </p:sp>
      <p:sp>
        <p:nvSpPr>
          <p:cNvPr id="216" name="Google Shape;216;p31"/>
          <p:cNvSpPr/>
          <p:nvPr/>
        </p:nvSpPr>
        <p:spPr>
          <a:xfrm>
            <a:off x="6577939" y="2896949"/>
            <a:ext cx="2866975" cy="2866975"/>
          </a:xfrm>
          <a:prstGeom prst="ellipse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7" name="Google Shape;217;p31"/>
          <p:cNvSpPr txBox="1"/>
          <p:nvPr/>
        </p:nvSpPr>
        <p:spPr>
          <a:xfrm>
            <a:off x="2664578" y="5878376"/>
            <a:ext cx="2334426" cy="191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lv-LV" sz="1600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Saslimstība līdz 200</a:t>
            </a:r>
            <a:endParaRPr sz="16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" name="Google Shape;216;p31"/>
          <p:cNvSpPr/>
          <p:nvPr/>
        </p:nvSpPr>
        <p:spPr>
          <a:xfrm>
            <a:off x="2774557" y="3657600"/>
            <a:ext cx="2106324" cy="210632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9" name="Google Shape;217;p31"/>
          <p:cNvSpPr txBox="1"/>
          <p:nvPr/>
        </p:nvSpPr>
        <p:spPr>
          <a:xfrm>
            <a:off x="6844213" y="5878376"/>
            <a:ext cx="2334426" cy="191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lv-LV" sz="1600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Saslimstība līdz 400</a:t>
            </a:r>
            <a:endParaRPr sz="16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" name="Google Shape;213;p31"/>
          <p:cNvSpPr txBox="1">
            <a:spLocks/>
          </p:cNvSpPr>
          <p:nvPr/>
        </p:nvSpPr>
        <p:spPr>
          <a:xfrm>
            <a:off x="3065508" y="4139354"/>
            <a:ext cx="1515189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lv-LV" sz="2800" dirty="0" smtClean="0"/>
              <a:t>20 novadi</a:t>
            </a:r>
            <a:endParaRPr lang="lv-LV" sz="2800" dirty="0"/>
          </a:p>
        </p:txBody>
      </p:sp>
      <p:sp>
        <p:nvSpPr>
          <p:cNvPr id="11" name="Google Shape;213;p31"/>
          <p:cNvSpPr txBox="1">
            <a:spLocks/>
          </p:cNvSpPr>
          <p:nvPr/>
        </p:nvSpPr>
        <p:spPr>
          <a:xfrm>
            <a:off x="7253831" y="3759028"/>
            <a:ext cx="1515189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lv-LV" sz="2800" dirty="0" smtClean="0"/>
              <a:t>36 novadi</a:t>
            </a:r>
            <a:endParaRPr lang="lv-LV" sz="2800" dirty="0"/>
          </a:p>
        </p:txBody>
      </p:sp>
    </p:spTree>
    <p:extLst>
      <p:ext uri="{BB962C8B-B14F-4D97-AF65-F5344CB8AC3E}">
        <p14:creationId xmlns:p14="http://schemas.microsoft.com/office/powerpoint/2010/main" val="12010523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74"/>
          <p:cNvSpPr txBox="1">
            <a:spLocks noGrp="1"/>
          </p:cNvSpPr>
          <p:nvPr>
            <p:ph type="ctrTitle"/>
          </p:nvPr>
        </p:nvSpPr>
        <p:spPr>
          <a:xfrm>
            <a:off x="2425915" y="2880220"/>
            <a:ext cx="5866438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lv-LV">
                <a:solidFill>
                  <a:schemeClr val="lt1"/>
                </a:solidFill>
              </a:rPr>
              <a:t>PALDIES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205" y="0"/>
            <a:ext cx="2057019" cy="207689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41"/>
          <p:cNvSpPr txBox="1">
            <a:spLocks noGrp="1"/>
          </p:cNvSpPr>
          <p:nvPr>
            <p:ph type="sldNum" idx="12"/>
          </p:nvPr>
        </p:nvSpPr>
        <p:spPr>
          <a:xfrm>
            <a:off x="1986581" y="6566070"/>
            <a:ext cx="293472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fld id="{00000000-1234-1234-1234-123412341234}" type="slidenum">
              <a:rPr lang="lv-LV"/>
              <a:pPr/>
              <a:t>2</a:t>
            </a:fld>
            <a:endParaRPr/>
          </a:p>
        </p:txBody>
      </p:sp>
      <p:pic>
        <p:nvPicPr>
          <p:cNvPr id="9" name="tabl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285" y="401781"/>
            <a:ext cx="4220577" cy="5653607"/>
          </a:xfrm>
          <a:prstGeom prst="rect">
            <a:avLst/>
          </a:prstGeom>
        </p:spPr>
      </p:pic>
      <p:pic>
        <p:nvPicPr>
          <p:cNvPr id="10" name="tabl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2892" y="416839"/>
            <a:ext cx="3921725" cy="5638549"/>
          </a:xfrm>
          <a:prstGeom prst="rect">
            <a:avLst/>
          </a:prstGeom>
        </p:spPr>
      </p:pic>
      <p:sp>
        <p:nvSpPr>
          <p:cNvPr id="11" name="TextBox 2">
            <a:extLst>
              <a:ext uri="{FF2B5EF4-FFF2-40B4-BE49-F238E27FC236}">
                <a16:creationId xmlns:a16="http://schemas.microsoft.com/office/drawing/2014/main" id="{211C028D-F587-A04D-A371-A2AE1FD66DCB}"/>
              </a:ext>
            </a:extLst>
          </p:cNvPr>
          <p:cNvSpPr txBox="1"/>
          <p:nvPr/>
        </p:nvSpPr>
        <p:spPr>
          <a:xfrm>
            <a:off x="3180081" y="6491854"/>
            <a:ext cx="7945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LV" sz="1100" i="1" dirty="0">
                <a:latin typeface="Calibri" panose="020F0502020204030204" pitchFamily="34" charset="0"/>
                <a:cs typeface="Calibri" panose="020F0502020204030204" pitchFamily="34" charset="0"/>
              </a:rPr>
              <a:t>Informācijas avots: dalībvalstu neformālā informācijas apmaiņa, valstu oficiālās mājaslapas, valstu plašsaziņas līdzekļi</a:t>
            </a:r>
          </a:p>
        </p:txBody>
      </p:sp>
      <p:sp>
        <p:nvSpPr>
          <p:cNvPr id="12" name="Title 6"/>
          <p:cNvSpPr>
            <a:spLocks noGrp="1"/>
          </p:cNvSpPr>
          <p:nvPr/>
        </p:nvSpPr>
        <p:spPr>
          <a:xfrm>
            <a:off x="9033163" y="2424546"/>
            <a:ext cx="3158837" cy="660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lv-LV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Mācību process Eiropas valstīs uz 14.02.2021</a:t>
            </a:r>
          </a:p>
        </p:txBody>
      </p:sp>
    </p:spTree>
    <p:extLst>
      <p:ext uri="{BB962C8B-B14F-4D97-AF65-F5344CB8AC3E}">
        <p14:creationId xmlns:p14="http://schemas.microsoft.com/office/powerpoint/2010/main" val="556320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41"/>
          <p:cNvSpPr txBox="1">
            <a:spLocks noGrp="1"/>
          </p:cNvSpPr>
          <p:nvPr>
            <p:ph type="sldNum" idx="12"/>
          </p:nvPr>
        </p:nvSpPr>
        <p:spPr>
          <a:xfrm>
            <a:off x="1986581" y="6566070"/>
            <a:ext cx="293472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fld id="{00000000-1234-1234-1234-123412341234}" type="slidenum">
              <a:rPr lang="lv-LV"/>
              <a:pPr/>
              <a:t>3</a:t>
            </a:fld>
            <a:endParaRPr/>
          </a:p>
        </p:txBody>
      </p:sp>
      <p:sp>
        <p:nvSpPr>
          <p:cNvPr id="12" name="Title 6"/>
          <p:cNvSpPr>
            <a:spLocks noGrp="1"/>
          </p:cNvSpPr>
          <p:nvPr/>
        </p:nvSpPr>
        <p:spPr>
          <a:xfrm>
            <a:off x="9088582" y="3363690"/>
            <a:ext cx="2535382" cy="660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50000"/>
              </a:lnSpc>
            </a:pPr>
            <a:r>
              <a:rPr lang="en-GB" sz="1400" b="0" i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Klātienes</a:t>
            </a:r>
            <a:r>
              <a:rPr lang="en-GB" sz="1400" b="0" i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GB" sz="1400" b="0" i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mācības</a:t>
            </a:r>
            <a:r>
              <a:rPr lang="en-GB" sz="1400" b="0" i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202./2021. </a:t>
            </a:r>
            <a:r>
              <a:rPr lang="en-GB" sz="1400" b="0" i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mācību</a:t>
            </a:r>
            <a:r>
              <a:rPr lang="en-GB" sz="1400" b="0" i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GB" sz="1400" b="0" i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gadā</a:t>
            </a:r>
            <a:r>
              <a:rPr lang="en-GB" sz="1400" b="0" i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GB" sz="1400" b="0" i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Eiropā</a:t>
            </a:r>
            <a:r>
              <a:rPr lang="en-GB" sz="1400" b="0" i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GB" sz="1400" b="0" i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saglabājušas</a:t>
            </a:r>
            <a:r>
              <a:rPr lang="en-GB" sz="1400" b="0" i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11 </a:t>
            </a:r>
            <a:r>
              <a:rPr lang="en-GB" sz="1400" b="0" i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valstis</a:t>
            </a:r>
            <a:r>
              <a:rPr lang="en-GB" sz="1400" b="0" i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GB" sz="1400" b="0" i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sākumskolām</a:t>
            </a:r>
            <a:r>
              <a:rPr lang="en-GB" sz="1400" b="0" i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, 9 </a:t>
            </a:r>
            <a:r>
              <a:rPr lang="en-GB" sz="1400" b="0" i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valstis</a:t>
            </a:r>
            <a:r>
              <a:rPr lang="en-GB" sz="1400" b="0" i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 </a:t>
            </a:r>
            <a:r>
              <a:rPr lang="en-GB" sz="1400" b="0" i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pamatskolām</a:t>
            </a:r>
            <a:r>
              <a:rPr lang="en-GB" sz="1400" b="0" i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un 7 </a:t>
            </a:r>
            <a:r>
              <a:rPr lang="en-GB" sz="1400" b="0" i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valstis</a:t>
            </a:r>
            <a:r>
              <a:rPr lang="en-GB" sz="1400" b="0" i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GB" sz="1400" b="0" i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vidusskolām</a:t>
            </a:r>
            <a:r>
              <a:rPr lang="en-GB" sz="1400" b="0" i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. </a:t>
            </a:r>
            <a:br>
              <a:rPr lang="en-GB" sz="1400" b="0" i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en-GB" sz="1400" b="0" i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Vidējais</a:t>
            </a:r>
            <a:r>
              <a:rPr lang="en-GB" sz="1400" b="0" i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GB" sz="1400" b="0" i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attālināto</a:t>
            </a:r>
            <a:r>
              <a:rPr lang="en-GB" sz="1400" b="0" i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GB" sz="1400" b="0" i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mācību</a:t>
            </a:r>
            <a:r>
              <a:rPr lang="en-GB" sz="1400" b="0" i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GB" sz="1400" b="0" i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ilgums</a:t>
            </a:r>
            <a:r>
              <a:rPr lang="en-GB" sz="1400" b="0" i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GB" sz="1400" b="0" i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sākumskolās</a:t>
            </a:r>
            <a:r>
              <a:rPr lang="en-GB" sz="1400" b="0" i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– 1 </a:t>
            </a:r>
            <a:r>
              <a:rPr lang="en-GB" sz="1400" b="0" i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mēn</a:t>
            </a:r>
            <a:r>
              <a:rPr lang="en-GB" sz="1400" b="0" i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., </a:t>
            </a:r>
            <a:r>
              <a:rPr lang="en-GB" sz="1400" b="0" i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pamatskolās</a:t>
            </a:r>
            <a:r>
              <a:rPr lang="en-GB" sz="1400" b="0" i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– 1,6 </a:t>
            </a:r>
            <a:r>
              <a:rPr lang="en-GB" sz="1400" b="0" i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mēn</a:t>
            </a:r>
            <a:r>
              <a:rPr lang="en-GB" sz="1400" b="0" i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., </a:t>
            </a:r>
            <a:r>
              <a:rPr lang="en-GB" sz="1400" b="0" i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vidusskolēni</a:t>
            </a:r>
            <a:r>
              <a:rPr lang="en-GB" sz="1400" b="0" i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GB" sz="1400" b="0" i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attālināti</a:t>
            </a:r>
            <a:r>
              <a:rPr lang="en-GB" sz="1400" b="0" i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GB" sz="1400" b="0" i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mācījušies</a:t>
            </a:r>
            <a:r>
              <a:rPr lang="en-GB" sz="1400" b="0" i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GB" sz="1400" b="0" i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vidēji</a:t>
            </a:r>
            <a:r>
              <a:rPr lang="en-GB" sz="1400" b="0" i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1,7 </a:t>
            </a:r>
            <a:r>
              <a:rPr lang="en-GB" sz="1400" b="0" i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mēn</a:t>
            </a:r>
            <a:r>
              <a:rPr lang="en-GB" sz="1400" b="0" i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.</a:t>
            </a:r>
          </a:p>
        </p:txBody>
      </p:sp>
      <p:pic>
        <p:nvPicPr>
          <p:cNvPr id="7" name="tabl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81" y="1922797"/>
            <a:ext cx="3853543" cy="4202655"/>
          </a:xfrm>
          <a:prstGeom prst="rect">
            <a:avLst/>
          </a:prstGeom>
        </p:spPr>
      </p:pic>
      <p:pic>
        <p:nvPicPr>
          <p:cNvPr id="8" name="tabl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5504" y="1922797"/>
            <a:ext cx="4173867" cy="4286830"/>
          </a:xfrm>
          <a:prstGeom prst="rect">
            <a:avLst/>
          </a:prstGeom>
        </p:spPr>
      </p:pic>
      <p:sp>
        <p:nvSpPr>
          <p:cNvPr id="13" name="Title 6"/>
          <p:cNvSpPr>
            <a:spLocks noGrp="1"/>
          </p:cNvSpPr>
          <p:nvPr/>
        </p:nvSpPr>
        <p:spPr>
          <a:xfrm>
            <a:off x="353281" y="569441"/>
            <a:ext cx="7886700" cy="660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rmAutofit fontScale="90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Klātienes/attālināto mācību process Eiropas valstīs 2020./2021.mācību gadā_14.02.2021.</a:t>
            </a:r>
          </a:p>
        </p:txBody>
      </p:sp>
      <p:sp>
        <p:nvSpPr>
          <p:cNvPr id="14" name="TextBox 7">
            <a:extLst>
              <a:ext uri="{FF2B5EF4-FFF2-40B4-BE49-F238E27FC236}">
                <a16:creationId xmlns:a16="http://schemas.microsoft.com/office/drawing/2014/main" id="{73FBBB41-5E87-2C4F-84B0-12C69619441E}"/>
              </a:ext>
            </a:extLst>
          </p:cNvPr>
          <p:cNvSpPr txBox="1"/>
          <p:nvPr/>
        </p:nvSpPr>
        <p:spPr>
          <a:xfrm>
            <a:off x="2197739" y="6540972"/>
            <a:ext cx="7945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LV" sz="1100" i="1" dirty="0">
                <a:latin typeface="Calibri" panose="020F0502020204030204" pitchFamily="34" charset="0"/>
                <a:cs typeface="Calibri" panose="020F0502020204030204" pitchFamily="34" charset="0"/>
              </a:rPr>
              <a:t>Informācijas avots: dalībvalstu neformālā informācijas apmaiņa, valstu oficiālās mājaslapas, valstu plašsaziņas līdzekļi</a:t>
            </a:r>
          </a:p>
        </p:txBody>
      </p:sp>
    </p:spTree>
    <p:extLst>
      <p:ext uri="{BB962C8B-B14F-4D97-AF65-F5344CB8AC3E}">
        <p14:creationId xmlns:p14="http://schemas.microsoft.com/office/powerpoint/2010/main" val="1920639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41"/>
          <p:cNvSpPr txBox="1">
            <a:spLocks noGrp="1"/>
          </p:cNvSpPr>
          <p:nvPr>
            <p:ph type="sldNum" idx="12"/>
          </p:nvPr>
        </p:nvSpPr>
        <p:spPr>
          <a:xfrm>
            <a:off x="1986581" y="6566070"/>
            <a:ext cx="293472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fld id="{00000000-1234-1234-1234-123412341234}" type="slidenum">
              <a:rPr lang="lv-LV"/>
              <a:pPr/>
              <a:t>4</a:t>
            </a:fld>
            <a:endParaRPr/>
          </a:p>
        </p:txBody>
      </p:sp>
      <p:sp>
        <p:nvSpPr>
          <p:cNvPr id="12" name="Title 6"/>
          <p:cNvSpPr>
            <a:spLocks noGrp="1"/>
          </p:cNvSpPr>
          <p:nvPr/>
        </p:nvSpPr>
        <p:spPr>
          <a:xfrm>
            <a:off x="9088582" y="3363690"/>
            <a:ext cx="2535382" cy="660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50000"/>
              </a:lnSpc>
            </a:pPr>
            <a:endParaRPr lang="en-GB" sz="1400" b="0" i="1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Title 6"/>
          <p:cNvSpPr>
            <a:spLocks noGrp="1"/>
          </p:cNvSpPr>
          <p:nvPr/>
        </p:nvSpPr>
        <p:spPr>
          <a:xfrm>
            <a:off x="7680614" y="549923"/>
            <a:ext cx="7886700" cy="660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lv-LV" sz="3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Reģionu princips</a:t>
            </a:r>
            <a:endParaRPr lang="lv-LV" sz="3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7"/>
            <a:ext cx="6858000" cy="6858000"/>
          </a:xfrm>
          <a:prstGeom prst="rect">
            <a:avLst/>
          </a:prstGeom>
        </p:spPr>
      </p:pic>
      <p:sp>
        <p:nvSpPr>
          <p:cNvPr id="9" name="Google Shape;450;p40"/>
          <p:cNvSpPr txBox="1"/>
          <p:nvPr/>
        </p:nvSpPr>
        <p:spPr>
          <a:xfrm>
            <a:off x="7387256" y="2222382"/>
            <a:ext cx="4236708" cy="3621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>
              <a:buClr>
                <a:schemeClr val="dk1"/>
              </a:buClr>
              <a:buSzPts val="1500"/>
              <a:buFont typeface="+mj-lt"/>
              <a:buAutoNum type="arabicPeriod"/>
            </a:pPr>
            <a:r>
              <a:rPr lang="lv-LV" sz="1800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Skatāmies saslimstību pašvaldībās;</a:t>
            </a:r>
          </a:p>
          <a:p>
            <a:pPr marL="342900" indent="-342900">
              <a:buClr>
                <a:schemeClr val="dk1"/>
              </a:buClr>
              <a:buSzPts val="1500"/>
              <a:buFont typeface="+mj-lt"/>
              <a:buAutoNum type="arabicPeriod"/>
            </a:pPr>
            <a:endParaRPr lang="lv-LV" sz="1800" dirty="0">
              <a:solidFill>
                <a:schemeClr val="dk1"/>
              </a:solidFill>
              <a:latin typeface="Verdana"/>
              <a:ea typeface="Verdana"/>
              <a:sym typeface="Verdana"/>
            </a:endParaRPr>
          </a:p>
          <a:p>
            <a:pPr marL="342900" indent="-342900">
              <a:buClr>
                <a:schemeClr val="dk1"/>
              </a:buClr>
              <a:buSzPts val="1500"/>
              <a:buFont typeface="+mj-lt"/>
              <a:buAutoNum type="arabicPeriod"/>
            </a:pPr>
            <a:r>
              <a:rPr lang="lv-LV" sz="1800" dirty="0" smtClean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Novērtējam skolu infrastruktūru, lai nodrošinātu drošus apstākļus;</a:t>
            </a:r>
          </a:p>
          <a:p>
            <a:pPr marL="342900" indent="-342900">
              <a:buClr>
                <a:schemeClr val="dk1"/>
              </a:buClr>
              <a:buSzPts val="1500"/>
              <a:buFont typeface="+mj-lt"/>
              <a:buAutoNum type="arabicPeriod"/>
            </a:pPr>
            <a:endParaRPr lang="lv-LV" sz="1800" dirty="0" smtClean="0">
              <a:solidFill>
                <a:schemeClr val="dk1"/>
              </a:solidFill>
              <a:latin typeface="Verdana"/>
              <a:ea typeface="Verdana"/>
              <a:sym typeface="Verdana"/>
            </a:endParaRPr>
          </a:p>
          <a:p>
            <a:pPr marL="342900" indent="-342900">
              <a:buClr>
                <a:schemeClr val="dk1"/>
              </a:buClr>
              <a:buSzPts val="1500"/>
              <a:buFont typeface="+mj-lt"/>
              <a:buAutoNum type="arabicPeriod"/>
            </a:pPr>
            <a:r>
              <a:rPr lang="lv-LV" sz="1800" dirty="0" smtClean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Izvēlamies drošu pārvietošanos uz skolu</a:t>
            </a:r>
          </a:p>
          <a:p>
            <a:pPr marL="342900" indent="-342900">
              <a:buClr>
                <a:schemeClr val="dk1"/>
              </a:buClr>
              <a:buSzPts val="1500"/>
              <a:buFont typeface="+mj-lt"/>
              <a:buAutoNum type="arabicPeriod"/>
            </a:pPr>
            <a:endParaRPr lang="lv-LV" sz="1800" dirty="0" smtClean="0">
              <a:solidFill>
                <a:schemeClr val="dk1"/>
              </a:solidFill>
              <a:latin typeface="Verdana"/>
              <a:ea typeface="Verdana"/>
              <a:sym typeface="Verdana"/>
            </a:endParaRPr>
          </a:p>
          <a:p>
            <a:pPr>
              <a:buClr>
                <a:schemeClr val="dk1"/>
              </a:buClr>
              <a:buSzPts val="1500"/>
            </a:pPr>
            <a:endParaRPr lang="lv-LV" sz="1800" dirty="0" smtClean="0">
              <a:solidFill>
                <a:schemeClr val="dk1"/>
              </a:solidFill>
              <a:latin typeface="Verdana"/>
              <a:ea typeface="Verdana"/>
              <a:sym typeface="Verdana"/>
            </a:endParaRPr>
          </a:p>
          <a:p>
            <a:pPr marL="342900" indent="-342900">
              <a:buClr>
                <a:schemeClr val="dk1"/>
              </a:buClr>
              <a:buSzPts val="1500"/>
              <a:buFont typeface="+mj-lt"/>
              <a:buAutoNum type="arabicPeriod"/>
            </a:pPr>
            <a:endParaRPr lang="lv-LV" sz="1800" dirty="0">
              <a:solidFill>
                <a:schemeClr val="dk1"/>
              </a:solidFill>
              <a:latin typeface="Verdana"/>
              <a:ea typeface="Verdana"/>
              <a:sym typeface="Verdana"/>
            </a:endParaRPr>
          </a:p>
          <a:p>
            <a:pPr>
              <a:buClr>
                <a:schemeClr val="dk1"/>
              </a:buClr>
              <a:buSzPts val="1500"/>
            </a:pPr>
            <a:r>
              <a:rPr lang="lv-LV" sz="1800" b="1" dirty="0" smtClean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+ VM izstrādā testēšanas algoritms</a:t>
            </a:r>
          </a:p>
          <a:p>
            <a:pPr marL="342900" indent="-342900">
              <a:buClr>
                <a:schemeClr val="dk1"/>
              </a:buClr>
              <a:buSzPts val="1500"/>
              <a:buFont typeface="+mj-lt"/>
              <a:buAutoNum type="arabicPeriod"/>
            </a:pPr>
            <a:endParaRPr sz="1800" dirty="0"/>
          </a:p>
        </p:txBody>
      </p:sp>
    </p:spTree>
    <p:extLst>
      <p:ext uri="{BB962C8B-B14F-4D97-AF65-F5344CB8AC3E}">
        <p14:creationId xmlns:p14="http://schemas.microsoft.com/office/powerpoint/2010/main" val="1602026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58"/>
          <p:cNvSpPr txBox="1">
            <a:spLocks noGrp="1"/>
          </p:cNvSpPr>
          <p:nvPr>
            <p:ph type="title"/>
          </p:nvPr>
        </p:nvSpPr>
        <p:spPr>
          <a:xfrm>
            <a:off x="1986582" y="257547"/>
            <a:ext cx="8542873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r>
              <a:rPr lang="lv-LV" sz="3200" dirty="0" smtClean="0"/>
              <a:t>Neklātienes ietekme uz saslimstību</a:t>
            </a:r>
            <a:endParaRPr sz="3200" dirty="0"/>
          </a:p>
        </p:txBody>
      </p:sp>
      <p:sp>
        <p:nvSpPr>
          <p:cNvPr id="749" name="Google Shape;749;p58"/>
          <p:cNvSpPr txBox="1">
            <a:spLocks noGrp="1"/>
          </p:cNvSpPr>
          <p:nvPr>
            <p:ph type="sldNum" idx="12"/>
          </p:nvPr>
        </p:nvSpPr>
        <p:spPr>
          <a:xfrm>
            <a:off x="1986581" y="6566070"/>
            <a:ext cx="293472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fld id="{00000000-1234-1234-1234-123412341234}" type="slidenum">
              <a:rPr lang="lv-LV"/>
              <a:pPr/>
              <a:t>5</a:t>
            </a:fld>
            <a:endParaRPr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677" y="1955223"/>
            <a:ext cx="7817415" cy="3600450"/>
          </a:xfrm>
          <a:prstGeom prst="rect">
            <a:avLst/>
          </a:prstGeom>
        </p:spPr>
      </p:pic>
      <p:sp>
        <p:nvSpPr>
          <p:cNvPr id="14" name="Google Shape;450;p40"/>
          <p:cNvSpPr txBox="1"/>
          <p:nvPr/>
        </p:nvSpPr>
        <p:spPr>
          <a:xfrm>
            <a:off x="2416363" y="5519497"/>
            <a:ext cx="1606147" cy="1292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chemeClr val="dk1"/>
              </a:buClr>
              <a:buSzPts val="1500"/>
            </a:pPr>
            <a:r>
              <a:rPr lang="lv-LV" sz="1600" b="1" dirty="0" smtClean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26. </a:t>
            </a:r>
            <a:r>
              <a:rPr lang="lv-LV" sz="1600" b="1" dirty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o</a:t>
            </a:r>
            <a:r>
              <a:rPr lang="lv-LV" sz="1600" b="1" dirty="0" smtClean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ktobris</a:t>
            </a:r>
          </a:p>
          <a:p>
            <a:pPr algn="ctr">
              <a:buClr>
                <a:schemeClr val="dk1"/>
              </a:buClr>
              <a:buSzPts val="1500"/>
            </a:pPr>
            <a:r>
              <a:rPr lang="lv-LV" sz="1600" dirty="0" smtClean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7. – 9. klase uzsāk mācības attālināti</a:t>
            </a:r>
          </a:p>
          <a:p>
            <a:pPr>
              <a:buClr>
                <a:schemeClr val="dk1"/>
              </a:buClr>
              <a:buSzPts val="1500"/>
            </a:pPr>
            <a:endParaRPr lang="lv-LV" sz="1600" dirty="0" smtClean="0">
              <a:solidFill>
                <a:schemeClr val="dk1"/>
              </a:solidFill>
              <a:latin typeface="Verdana"/>
              <a:ea typeface="Verdana"/>
              <a:sym typeface="Verdana"/>
            </a:endParaRPr>
          </a:p>
          <a:p>
            <a:pPr marL="342900" indent="-342900">
              <a:buClr>
                <a:schemeClr val="dk1"/>
              </a:buClr>
              <a:buSzPts val="1500"/>
              <a:buFont typeface="+mj-lt"/>
              <a:buAutoNum type="arabicPeriod"/>
            </a:pPr>
            <a:endParaRPr lang="lv-LV" sz="1600" dirty="0">
              <a:solidFill>
                <a:schemeClr val="dk1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5" name="Google Shape;450;p40"/>
          <p:cNvSpPr txBox="1"/>
          <p:nvPr/>
        </p:nvSpPr>
        <p:spPr>
          <a:xfrm>
            <a:off x="3955810" y="5524015"/>
            <a:ext cx="1830996" cy="1292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chemeClr val="dk1"/>
              </a:buClr>
              <a:buSzPts val="1500"/>
            </a:pPr>
            <a:r>
              <a:rPr lang="lv-LV" sz="1600" b="1" dirty="0" smtClean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18. decembris</a:t>
            </a:r>
          </a:p>
          <a:p>
            <a:pPr algn="ctr">
              <a:buClr>
                <a:schemeClr val="dk1"/>
              </a:buClr>
              <a:buSzPts val="1500"/>
            </a:pPr>
            <a:r>
              <a:rPr lang="lv-LV" sz="1600" dirty="0" smtClean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1. </a:t>
            </a:r>
            <a:r>
              <a:rPr lang="lv-LV" sz="1600" dirty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s</a:t>
            </a:r>
            <a:r>
              <a:rPr lang="lv-LV" sz="1600" dirty="0" smtClean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emestra noslēgums</a:t>
            </a:r>
          </a:p>
          <a:p>
            <a:pPr marL="342900" indent="-342900">
              <a:buClr>
                <a:schemeClr val="dk1"/>
              </a:buClr>
              <a:buSzPts val="1500"/>
              <a:buFont typeface="+mj-lt"/>
              <a:buAutoNum type="arabicPeriod"/>
            </a:pPr>
            <a:endParaRPr lang="lv-LV" sz="1600" dirty="0">
              <a:solidFill>
                <a:schemeClr val="dk1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6" name="Google Shape;450;p40"/>
          <p:cNvSpPr txBox="1"/>
          <p:nvPr/>
        </p:nvSpPr>
        <p:spPr>
          <a:xfrm>
            <a:off x="5698267" y="5514716"/>
            <a:ext cx="1671638" cy="1292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chemeClr val="dk1"/>
              </a:buClr>
              <a:buSzPts val="1500"/>
            </a:pPr>
            <a:r>
              <a:rPr lang="lv-LV" sz="1600" b="1" dirty="0" smtClean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15. februāris</a:t>
            </a:r>
          </a:p>
          <a:p>
            <a:pPr algn="ctr">
              <a:buClr>
                <a:schemeClr val="dk1"/>
              </a:buClr>
              <a:buSzPts val="1500"/>
            </a:pPr>
            <a:r>
              <a:rPr lang="lv-LV" sz="1600" dirty="0" smtClean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Visi mācās attālināti</a:t>
            </a:r>
          </a:p>
          <a:p>
            <a:pPr marL="342900" indent="-342900">
              <a:buClr>
                <a:schemeClr val="dk1"/>
              </a:buClr>
              <a:buSzPts val="1500"/>
              <a:buFont typeface="+mj-lt"/>
              <a:buAutoNum type="arabicPeriod"/>
            </a:pPr>
            <a:endParaRPr lang="lv-LV" sz="1600" dirty="0">
              <a:solidFill>
                <a:schemeClr val="dk1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7" name="Google Shape;450;p40"/>
          <p:cNvSpPr txBox="1"/>
          <p:nvPr/>
        </p:nvSpPr>
        <p:spPr>
          <a:xfrm>
            <a:off x="8757402" y="1955223"/>
            <a:ext cx="3002872" cy="3621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ts val="1500"/>
            </a:pPr>
            <a:r>
              <a:rPr lang="en-US" sz="1800" b="1" dirty="0" err="1">
                <a:solidFill>
                  <a:schemeClr val="dk1"/>
                </a:solidFill>
                <a:latin typeface="Verdana"/>
                <a:ea typeface="Verdana"/>
              </a:rPr>
              <a:t>Vai</a:t>
            </a:r>
            <a:r>
              <a:rPr lang="en-US" sz="1800" b="1" dirty="0">
                <a:solidFill>
                  <a:schemeClr val="dk1"/>
                </a:solidFill>
                <a:latin typeface="Verdana"/>
                <a:ea typeface="Verdana"/>
              </a:rPr>
              <a:t> </a:t>
            </a:r>
            <a:r>
              <a:rPr lang="en-US" sz="1800" b="1" dirty="0" err="1">
                <a:solidFill>
                  <a:schemeClr val="dk1"/>
                </a:solidFill>
                <a:latin typeface="Verdana"/>
                <a:ea typeface="Verdana"/>
              </a:rPr>
              <a:t>skolu</a:t>
            </a:r>
            <a:r>
              <a:rPr lang="en-US" sz="1800" b="1" dirty="0">
                <a:solidFill>
                  <a:schemeClr val="dk1"/>
                </a:solidFill>
                <a:latin typeface="Verdana"/>
                <a:ea typeface="Verdana"/>
              </a:rPr>
              <a:t> </a:t>
            </a:r>
            <a:r>
              <a:rPr lang="en-US" sz="1800" b="1" dirty="0" err="1">
                <a:solidFill>
                  <a:schemeClr val="dk1"/>
                </a:solidFill>
                <a:latin typeface="Verdana"/>
                <a:ea typeface="Verdana"/>
              </a:rPr>
              <a:t>aizvēršana</a:t>
            </a:r>
            <a:r>
              <a:rPr lang="en-US" sz="1800" b="1" dirty="0">
                <a:solidFill>
                  <a:schemeClr val="dk1"/>
                </a:solidFill>
                <a:latin typeface="Verdana"/>
                <a:ea typeface="Verdana"/>
              </a:rPr>
              <a:t> </a:t>
            </a:r>
            <a:r>
              <a:rPr lang="en-US" sz="1800" b="1" dirty="0" err="1">
                <a:solidFill>
                  <a:schemeClr val="dk1"/>
                </a:solidFill>
                <a:latin typeface="Verdana"/>
                <a:ea typeface="Verdana"/>
              </a:rPr>
              <a:t>ir</a:t>
            </a:r>
            <a:r>
              <a:rPr lang="en-US" sz="1800" b="1" dirty="0">
                <a:solidFill>
                  <a:schemeClr val="dk1"/>
                </a:solidFill>
                <a:latin typeface="Verdana"/>
                <a:ea typeface="Verdana"/>
              </a:rPr>
              <a:t> </a:t>
            </a:r>
            <a:r>
              <a:rPr lang="en-US" sz="1800" b="1" dirty="0" err="1">
                <a:solidFill>
                  <a:schemeClr val="dk1"/>
                </a:solidFill>
                <a:latin typeface="Verdana"/>
                <a:ea typeface="Verdana"/>
              </a:rPr>
              <a:t>devusi</a:t>
            </a:r>
            <a:r>
              <a:rPr lang="en-US" sz="1800" b="1" dirty="0">
                <a:solidFill>
                  <a:schemeClr val="dk1"/>
                </a:solidFill>
                <a:latin typeface="Verdana"/>
                <a:ea typeface="Verdana"/>
              </a:rPr>
              <a:t> </a:t>
            </a:r>
            <a:r>
              <a:rPr lang="en-US" sz="1800" b="1" dirty="0" err="1">
                <a:solidFill>
                  <a:schemeClr val="dk1"/>
                </a:solidFill>
                <a:latin typeface="Verdana"/>
                <a:ea typeface="Verdana"/>
              </a:rPr>
              <a:t>efektu</a:t>
            </a:r>
            <a:r>
              <a:rPr lang="en-US" sz="1800" b="1" dirty="0">
                <a:solidFill>
                  <a:schemeClr val="dk1"/>
                </a:solidFill>
                <a:latin typeface="Verdana"/>
                <a:ea typeface="Verdana"/>
              </a:rPr>
              <a:t>?</a:t>
            </a:r>
            <a:endParaRPr sz="1800" b="1" dirty="0">
              <a:solidFill>
                <a:schemeClr val="dk1"/>
              </a:solidFill>
              <a:latin typeface="Verdana"/>
              <a:ea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1"/>
          <p:cNvSpPr txBox="1">
            <a:spLocks noGrp="1"/>
          </p:cNvSpPr>
          <p:nvPr>
            <p:ph type="title"/>
          </p:nvPr>
        </p:nvSpPr>
        <p:spPr>
          <a:xfrm>
            <a:off x="8853055" y="1850820"/>
            <a:ext cx="3200400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r>
              <a:rPr lang="lv-LV" dirty="0" smtClean="0"/>
              <a:t>Psihoemocionālais</a:t>
            </a:r>
            <a:br>
              <a:rPr lang="lv-LV" dirty="0" smtClean="0"/>
            </a:br>
            <a:r>
              <a:rPr lang="lv-LV" dirty="0" smtClean="0"/>
              <a:t>stāvoklis</a:t>
            </a:r>
            <a:endParaRPr dirty="0"/>
          </a:p>
        </p:txBody>
      </p:sp>
      <p:sp>
        <p:nvSpPr>
          <p:cNvPr id="215" name="Google Shape;215;p31"/>
          <p:cNvSpPr txBox="1">
            <a:spLocks noGrp="1"/>
          </p:cNvSpPr>
          <p:nvPr>
            <p:ph type="sldNum" idx="12"/>
          </p:nvPr>
        </p:nvSpPr>
        <p:spPr>
          <a:xfrm>
            <a:off x="1986581" y="6566070"/>
            <a:ext cx="293472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fld id="{00000000-1234-1234-1234-123412341234}" type="slidenum">
              <a:rPr lang="lv-LV"/>
              <a:pPr/>
              <a:t>6</a:t>
            </a:fld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9472"/>
            <a:ext cx="8677990" cy="6563837"/>
          </a:xfrm>
          <a:prstGeom prst="rect">
            <a:avLst/>
          </a:prstGeom>
        </p:spPr>
      </p:pic>
      <p:sp>
        <p:nvSpPr>
          <p:cNvPr id="10" name="Google Shape;213;p31"/>
          <p:cNvSpPr txBox="1">
            <a:spLocks/>
          </p:cNvSpPr>
          <p:nvPr/>
        </p:nvSpPr>
        <p:spPr>
          <a:xfrm>
            <a:off x="8853055" y="5023511"/>
            <a:ext cx="3200400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lv-LV" sz="2000" b="0" i="1" dirty="0" smtClean="0"/>
              <a:t>Nila S. Konstantinova pētījums: </a:t>
            </a:r>
            <a:r>
              <a:rPr lang="en-US" sz="2000" b="0" i="1" dirty="0" err="1" smtClean="0"/>
              <a:t>Latvijas</a:t>
            </a:r>
            <a:r>
              <a:rPr lang="en-US" sz="2000" b="0" i="1" dirty="0" smtClean="0"/>
              <a:t> </a:t>
            </a:r>
            <a:r>
              <a:rPr lang="en-US" sz="2000" b="0" i="1" dirty="0" err="1"/>
              <a:t>pusaudžu</a:t>
            </a:r>
            <a:r>
              <a:rPr lang="en-US" sz="2000" b="0" i="1" dirty="0"/>
              <a:t> </a:t>
            </a:r>
            <a:r>
              <a:rPr lang="en-US" sz="2000" b="0" i="1" dirty="0" smtClean="0"/>
              <a:t>un</a:t>
            </a:r>
            <a:r>
              <a:rPr lang="lv-LV" sz="2000" b="0" i="1" dirty="0" smtClean="0"/>
              <a:t> </a:t>
            </a:r>
            <a:r>
              <a:rPr lang="en-US" sz="2000" b="0" i="1" dirty="0" err="1" smtClean="0"/>
              <a:t>jauniešu</a:t>
            </a:r>
            <a:r>
              <a:rPr lang="en-US" sz="2000" b="0" i="1" dirty="0" smtClean="0"/>
              <a:t> </a:t>
            </a:r>
            <a:r>
              <a:rPr lang="en-US" sz="2000" b="0" i="1" dirty="0" err="1"/>
              <a:t>mentālā</a:t>
            </a:r>
            <a:r>
              <a:rPr lang="en-US" sz="2000" b="0" i="1" dirty="0"/>
              <a:t> </a:t>
            </a:r>
            <a:r>
              <a:rPr lang="en-US" sz="2000" b="0" i="1" dirty="0" err="1" smtClean="0"/>
              <a:t>veselība</a:t>
            </a:r>
            <a:r>
              <a:rPr lang="lv-LV" sz="2000" b="0" i="1" dirty="0" smtClean="0"/>
              <a:t> </a:t>
            </a:r>
            <a:r>
              <a:rPr lang="en-US" sz="2000" b="0" i="1" dirty="0" smtClean="0"/>
              <a:t>COVID-19 </a:t>
            </a:r>
            <a:r>
              <a:rPr lang="en-US" sz="2000" b="0" i="1" dirty="0" err="1" smtClean="0"/>
              <a:t>pandēmijas</a:t>
            </a:r>
            <a:r>
              <a:rPr lang="lv-LV" sz="2000" b="0" i="1" dirty="0" smtClean="0"/>
              <a:t> </a:t>
            </a:r>
            <a:r>
              <a:rPr lang="en-US" sz="2000" b="0" i="1" dirty="0" err="1" smtClean="0"/>
              <a:t>ietekmē</a:t>
            </a:r>
            <a:endParaRPr lang="lv-LV" sz="2000" b="0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1"/>
          <p:cNvSpPr txBox="1">
            <a:spLocks noGrp="1"/>
          </p:cNvSpPr>
          <p:nvPr>
            <p:ph type="sldNum" idx="12"/>
          </p:nvPr>
        </p:nvSpPr>
        <p:spPr>
          <a:xfrm>
            <a:off x="1986581" y="6566070"/>
            <a:ext cx="293472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fld id="{00000000-1234-1234-1234-123412341234}" type="slidenum">
              <a:rPr lang="lv-LV"/>
              <a:pPr/>
              <a:t>7</a:t>
            </a:fld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6" y="53804"/>
            <a:ext cx="9137938" cy="6685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908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1"/>
          <p:cNvSpPr txBox="1">
            <a:spLocks noGrp="1"/>
          </p:cNvSpPr>
          <p:nvPr>
            <p:ph type="sldNum" idx="12"/>
          </p:nvPr>
        </p:nvSpPr>
        <p:spPr>
          <a:xfrm>
            <a:off x="1986581" y="6566070"/>
            <a:ext cx="293472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fld id="{00000000-1234-1234-1234-123412341234}" type="slidenum">
              <a:rPr lang="lv-LV"/>
              <a:pPr/>
              <a:t>8</a:t>
            </a:fld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940" y="26029"/>
            <a:ext cx="10505642" cy="6831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169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779"/>
          <a:stretch/>
        </p:blipFill>
        <p:spPr>
          <a:xfrm flipH="1">
            <a:off x="19265" y="4143851"/>
            <a:ext cx="6444482" cy="27207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" r="-405" b="15413"/>
          <a:stretch/>
        </p:blipFill>
        <p:spPr>
          <a:xfrm>
            <a:off x="6463747" y="4143851"/>
            <a:ext cx="5744817" cy="272077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13" b="30746"/>
          <a:stretch/>
        </p:blipFill>
        <p:spPr>
          <a:xfrm>
            <a:off x="6457121" y="1559389"/>
            <a:ext cx="5734879" cy="258854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" b="26586"/>
          <a:stretch/>
        </p:blipFill>
        <p:spPr>
          <a:xfrm flipH="1">
            <a:off x="-1" y="1559388"/>
            <a:ext cx="6440558" cy="2584461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lv-LV" smtClean="0"/>
              <a:pPr/>
              <a:t>9</a:t>
            </a:fld>
            <a:endParaRPr lang="lv-LV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55174" y="403321"/>
            <a:ext cx="6274356" cy="1142815"/>
          </a:xfrm>
        </p:spPr>
        <p:txBody>
          <a:bodyPr/>
          <a:lstStyle/>
          <a:p>
            <a:pPr algn="ctr"/>
            <a:r>
              <a:rPr lang="lv-LV" sz="3200" dirty="0"/>
              <a:t>Skolas drošības komplekts</a:t>
            </a:r>
            <a:br>
              <a:rPr lang="lv-LV" sz="3200" dirty="0"/>
            </a:br>
            <a:r>
              <a:rPr lang="en-US" sz="2400" dirty="0" err="1" smtClean="0"/>
              <a:t>konsultācijā</a:t>
            </a:r>
            <a:r>
              <a:rPr lang="en-US" sz="2400" dirty="0" err="1"/>
              <a:t>m</a:t>
            </a:r>
            <a:r>
              <a:rPr lang="lv-LV" sz="2400" dirty="0" smtClean="0"/>
              <a:t> </a:t>
            </a:r>
            <a:r>
              <a:rPr lang="lv-LV" sz="2400" dirty="0"/>
              <a:t>klātienē</a:t>
            </a:r>
            <a:r>
              <a:rPr lang="lv-LV" sz="3200" dirty="0"/>
              <a:t/>
            </a:r>
            <a:br>
              <a:rPr lang="lv-LV" sz="3200" dirty="0"/>
            </a:br>
            <a:r>
              <a:rPr lang="lv-LV" sz="3200" dirty="0"/>
              <a:t> 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73685" y="2281152"/>
            <a:ext cx="3266660" cy="1849446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2">
                  <a:lumMod val="75000"/>
                </a:schemeClr>
              </a:buClr>
            </a:pPr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TELPU </a:t>
            </a:r>
          </a:p>
          <a:p>
            <a:pPr algn="ctr">
              <a:buClr>
                <a:schemeClr val="accent2">
                  <a:lumMod val="75000"/>
                </a:schemeClr>
              </a:buClr>
            </a:pPr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VĒDINĀŠANA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57121" y="4130598"/>
            <a:ext cx="3266660" cy="1849446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2">
                  <a:lumMod val="75000"/>
                </a:schemeClr>
              </a:buClr>
            </a:pPr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DEZINFEKCIJA UN </a:t>
            </a:r>
          </a:p>
          <a:p>
            <a:pPr algn="ctr">
              <a:buClr>
                <a:schemeClr val="accent2">
                  <a:lumMod val="75000"/>
                </a:schemeClr>
              </a:buClr>
            </a:pPr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ROKU MAZGĀŠANA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190461" y="4143850"/>
            <a:ext cx="3266660" cy="1849446"/>
          </a:xfrm>
          <a:prstGeom prst="roundRect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2">
                  <a:lumMod val="75000"/>
                </a:schemeClr>
              </a:buClr>
            </a:pPr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DISTANCES </a:t>
            </a:r>
          </a:p>
          <a:p>
            <a:pPr algn="ctr">
              <a:buClr>
                <a:schemeClr val="accent2">
                  <a:lumMod val="75000"/>
                </a:schemeClr>
              </a:buClr>
            </a:pPr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IEVĒROŠANA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190461" y="2266121"/>
            <a:ext cx="3266660" cy="184944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2">
                  <a:lumMod val="75000"/>
                </a:schemeClr>
              </a:buClr>
            </a:pPr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SEJAS MASKU </a:t>
            </a:r>
          </a:p>
          <a:p>
            <a:pPr algn="ctr">
              <a:buClr>
                <a:schemeClr val="accent2">
                  <a:lumMod val="75000"/>
                </a:schemeClr>
              </a:buClr>
            </a:pPr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LIETOŠANA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93025" y="3613380"/>
            <a:ext cx="1928192" cy="109738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2">
                  <a:lumMod val="75000"/>
                </a:schemeClr>
              </a:buClr>
            </a:pPr>
            <a:r>
              <a:rPr lang="lv-LV" sz="1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SADARBĪBA</a:t>
            </a:r>
            <a:endParaRPr lang="lv-LV" sz="1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5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21">
      <a:dk1>
        <a:srgbClr val="664690"/>
      </a:dk1>
      <a:lt1>
        <a:srgbClr val="FFFFFF"/>
      </a:lt1>
      <a:dk2>
        <a:srgbClr val="664690"/>
      </a:dk2>
      <a:lt2>
        <a:srgbClr val="FFFFFF"/>
      </a:lt2>
      <a:accent1>
        <a:srgbClr val="664690"/>
      </a:accent1>
      <a:accent2>
        <a:srgbClr val="856CA6"/>
      </a:accent2>
      <a:accent3>
        <a:srgbClr val="A391BC"/>
      </a:accent3>
      <a:accent4>
        <a:srgbClr val="C2B5D3"/>
      </a:accent4>
      <a:accent5>
        <a:srgbClr val="E0DAE9"/>
      </a:accent5>
      <a:accent6>
        <a:srgbClr val="EFECF3"/>
      </a:accent6>
      <a:hlink>
        <a:srgbClr val="442583"/>
      </a:hlink>
      <a:folHlink>
        <a:srgbClr val="66469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251</Words>
  <Application>Microsoft Office PowerPoint</Application>
  <PresentationFormat>Widescreen</PresentationFormat>
  <Paragraphs>58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Calibri,sans-serif</vt:lpstr>
      <vt:lpstr>Times New Roman,serif</vt:lpstr>
      <vt:lpstr>Trebuchet MS</vt:lpstr>
      <vt:lpstr>Verdana</vt:lpstr>
      <vt:lpstr>Office Theme</vt:lpstr>
      <vt:lpstr>Reģionu principa priekšlikums</vt:lpstr>
      <vt:lpstr>PowerPoint Presentation</vt:lpstr>
      <vt:lpstr>PowerPoint Presentation</vt:lpstr>
      <vt:lpstr>PowerPoint Presentation</vt:lpstr>
      <vt:lpstr>Neklātienes ietekme uz saslimstību</vt:lpstr>
      <vt:lpstr>Psihoemocionālais stāvoklis</vt:lpstr>
      <vt:lpstr>PowerPoint Presentation</vt:lpstr>
      <vt:lpstr>PowerPoint Presentation</vt:lpstr>
      <vt:lpstr>Skolas drošības komplekts konsultācijām klātienē  </vt:lpstr>
      <vt:lpstr>Skolu sagatavotība klātienes mācībām</vt:lpstr>
      <vt:lpstr>Saslimstība novados</vt:lpstr>
      <vt:lpstr>PALDIES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NOSAUKUMS</dc:title>
  <dc:creator>Egita Diure</dc:creator>
  <cp:lastModifiedBy>Santa Manuilova</cp:lastModifiedBy>
  <cp:revision>11</cp:revision>
  <dcterms:modified xsi:type="dcterms:W3CDTF">2021-02-16T07:50:13Z</dcterms:modified>
</cp:coreProperties>
</file>