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87" r:id="rId2"/>
    <p:sldId id="283" r:id="rId3"/>
    <p:sldId id="281" r:id="rId4"/>
    <p:sldId id="285" r:id="rId5"/>
    <p:sldId id="269" r:id="rId6"/>
    <p:sldId id="280" r:id="rId7"/>
    <p:sldId id="28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6196" autoAdjust="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BC7DF-9EC7-483C-AB2F-371458B6C991}" type="datetimeFigureOut">
              <a:rPr lang="lv-LV" smtClean="0"/>
              <a:t>09.02.2021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31F00-078E-40A2-939B-56E7442B4CC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2567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31F00-078E-40A2-939B-56E7442B4CCD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92088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2080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79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402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2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64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481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95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442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14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27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7A0E0B6-261B-411B-AC2F-327B8D2D2795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92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C96DE-B465-4848-81FC-1AF388D78B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Vakcinācija</a:t>
            </a:r>
            <a:r>
              <a:rPr lang="en-US" dirty="0"/>
              <a:t> </a:t>
            </a:r>
            <a:r>
              <a:rPr lang="en-US" dirty="0" err="1"/>
              <a:t>Latvijā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C4B1A7-C13F-4E9F-8F81-D0A33299B2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09.02.21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31356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FCBF24-B16B-4BEB-8B66-CFC168B9FF53}"/>
              </a:ext>
            </a:extLst>
          </p:cNvPr>
          <p:cNvSpPr txBox="1"/>
          <p:nvPr/>
        </p:nvSpPr>
        <p:spPr>
          <a:xfrm>
            <a:off x="277402" y="6462445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Avots</a:t>
            </a:r>
            <a:r>
              <a:rPr lang="en-US" sz="1000" dirty="0"/>
              <a:t>: NVD</a:t>
            </a:r>
            <a:endParaRPr lang="lv-LV" sz="1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9B6C05-A593-4A3A-A321-BF1DAEF9D7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85" y="1104900"/>
            <a:ext cx="11894439" cy="468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37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43C66EA-23E8-4766-B136-9C3D0E1F4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467" y="0"/>
            <a:ext cx="9806689" cy="6858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164034-8E8B-46D2-BE16-CD3C393B3339}"/>
              </a:ext>
            </a:extLst>
          </p:cNvPr>
          <p:cNvSpPr txBox="1"/>
          <p:nvPr/>
        </p:nvSpPr>
        <p:spPr>
          <a:xfrm>
            <a:off x="0" y="6611779"/>
            <a:ext cx="15520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Avots</a:t>
            </a:r>
            <a:r>
              <a:rPr lang="en-US" sz="1000" dirty="0"/>
              <a:t>: ourworldindata.org</a:t>
            </a:r>
            <a:endParaRPr lang="lv-LV" sz="1000" dirty="0"/>
          </a:p>
        </p:txBody>
      </p:sp>
    </p:spTree>
    <p:extLst>
      <p:ext uri="{BB962C8B-B14F-4D97-AF65-F5344CB8AC3E}">
        <p14:creationId xmlns:p14="http://schemas.microsoft.com/office/powerpoint/2010/main" val="3017739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D7E26-5C26-4309-9415-91A94BCC7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D97BD-3BF6-4F79-802E-2F4447755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1A4887-033D-4C76-BDAC-AB9B31BF0A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80" t="9931" r="33629" b="3942"/>
          <a:stretch/>
        </p:blipFill>
        <p:spPr>
          <a:xfrm>
            <a:off x="1671483" y="81130"/>
            <a:ext cx="8111613" cy="641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910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111CA-9C1E-4E95-BB43-3296ED9F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271" y="536011"/>
            <a:ext cx="5880226" cy="676584"/>
          </a:xfrm>
        </p:spPr>
        <p:txBody>
          <a:bodyPr>
            <a:normAutofit/>
          </a:bodyPr>
          <a:lstStyle/>
          <a:p>
            <a:r>
              <a:rPr lang="lv-LV" sz="3200" dirty="0"/>
              <a:t>Tuvākās piegādes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41C78F-DE66-4D24-AC40-5EF31ADC69E8}"/>
              </a:ext>
            </a:extLst>
          </p:cNvPr>
          <p:cNvSpPr txBox="1"/>
          <p:nvPr/>
        </p:nvSpPr>
        <p:spPr>
          <a:xfrm>
            <a:off x="277402" y="6462445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000"/>
              <a:t>Avots: NVD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735BE23-3A81-4F8E-A93F-DAF00AE53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159481"/>
              </p:ext>
            </p:extLst>
          </p:nvPr>
        </p:nvGraphicFramePr>
        <p:xfrm>
          <a:off x="1715647" y="1328977"/>
          <a:ext cx="9161699" cy="4657218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1311540">
                  <a:extLst>
                    <a:ext uri="{9D8B030D-6E8A-4147-A177-3AD203B41FA5}">
                      <a16:colId xmlns:a16="http://schemas.microsoft.com/office/drawing/2014/main" val="2806858922"/>
                    </a:ext>
                  </a:extLst>
                </a:gridCol>
                <a:gridCol w="1564903">
                  <a:extLst>
                    <a:ext uri="{9D8B030D-6E8A-4147-A177-3AD203B41FA5}">
                      <a16:colId xmlns:a16="http://schemas.microsoft.com/office/drawing/2014/main" val="2764263118"/>
                    </a:ext>
                  </a:extLst>
                </a:gridCol>
                <a:gridCol w="1534409">
                  <a:extLst>
                    <a:ext uri="{9D8B030D-6E8A-4147-A177-3AD203B41FA5}">
                      <a16:colId xmlns:a16="http://schemas.microsoft.com/office/drawing/2014/main" val="2098919652"/>
                    </a:ext>
                  </a:extLst>
                </a:gridCol>
                <a:gridCol w="1282729">
                  <a:extLst>
                    <a:ext uri="{9D8B030D-6E8A-4147-A177-3AD203B41FA5}">
                      <a16:colId xmlns:a16="http://schemas.microsoft.com/office/drawing/2014/main" val="1657790100"/>
                    </a:ext>
                  </a:extLst>
                </a:gridCol>
                <a:gridCol w="3468118">
                  <a:extLst>
                    <a:ext uri="{9D8B030D-6E8A-4147-A177-3AD203B41FA5}">
                      <a16:colId xmlns:a16="http://schemas.microsoft.com/office/drawing/2014/main" val="334012142"/>
                    </a:ext>
                  </a:extLst>
                </a:gridCol>
              </a:tblGrid>
              <a:tr h="411508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u="none" strike="noStrike" noProof="0" dirty="0">
                          <a:effectLst/>
                        </a:rPr>
                        <a:t>Ražotājs</a:t>
                      </a:r>
                      <a:endParaRPr lang="lv-LV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u="none" strike="noStrike" noProof="0" dirty="0">
                          <a:effectLst/>
                        </a:rPr>
                        <a:t>Datums</a:t>
                      </a:r>
                      <a:endParaRPr lang="lv-LV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u="none" strike="noStrike" noProof="0" dirty="0">
                          <a:effectLst/>
                        </a:rPr>
                        <a:t>Devas</a:t>
                      </a:r>
                      <a:endParaRPr lang="lv-LV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u="none" strike="noStrike" noProof="0" dirty="0">
                          <a:effectLst/>
                        </a:rPr>
                        <a:t>Statuss</a:t>
                      </a:r>
                      <a:endParaRPr lang="lv-LV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u="none" strike="noStrike" noProof="0" dirty="0">
                          <a:effectLst/>
                        </a:rPr>
                        <a:t>Komentārs no vakcinācijas darba grupas</a:t>
                      </a:r>
                      <a:endParaRPr lang="lv-LV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336293"/>
                  </a:ext>
                </a:extLst>
              </a:tr>
              <a:tr h="485668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AstraZeneca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7.februāris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7 200 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Piegādāts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Primāri Veselības aprūpes sistēmas darbiniekiem, sekundāri SAC.</a:t>
                      </a:r>
                    </a:p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Izplatīšana no lieltirgotavas netiks uzsākta pirms AZ atbildes par nobīdi no temperatūras režīma.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384432814"/>
                  </a:ext>
                </a:extLst>
              </a:tr>
              <a:tr h="485668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Moderna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11 vai 12.februāris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 dirty="0">
                          <a:effectLst/>
                        </a:rPr>
                        <a:t>3 600</a:t>
                      </a:r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neapstiprināts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SAC vai Veselības aprūpes sistēmas darbinikiem, ja AZ tiks apturēta. </a:t>
                      </a:r>
                    </a:p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2.deva paliek lielitgotavā no šīs piegādes. 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452108557"/>
                  </a:ext>
                </a:extLst>
              </a:tr>
              <a:tr h="485668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AstraZeneca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u="none" strike="noStrike" noProof="0">
                          <a:effectLst/>
                        </a:rPr>
                        <a:t>13.februāris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9 600 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neapstiprināts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SACiem. 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847883541"/>
                  </a:ext>
                </a:extLst>
              </a:tr>
              <a:tr h="485668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AstraZeneca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20.februāris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22 621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neapstiprināts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25807752"/>
                  </a:ext>
                </a:extLst>
              </a:tr>
              <a:tr h="485668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Moderna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22.- 28.februāris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15 600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neapstiprināts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2.deva paliek lielitgotavā no šīs piegādes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08300591"/>
                  </a:ext>
                </a:extLst>
              </a:tr>
              <a:tr h="485668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AstraZeneca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0" u="none" strike="noStrike" noProof="0">
                          <a:effectLst/>
                        </a:rPr>
                        <a:t>3.Marts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32 896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noProof="0">
                          <a:effectLst/>
                        </a:rPr>
                        <a:t>neapstiprināts</a:t>
                      </a:r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780762795"/>
                  </a:ext>
                </a:extLst>
              </a:tr>
              <a:tr h="485668">
                <a:tc>
                  <a:txBody>
                    <a:bodyPr/>
                    <a:lstStyle/>
                    <a:p>
                      <a:pPr algn="l" fontAlgn="b"/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5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91 517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400" b="0" i="0" u="none" strike="noStrike" noProof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773308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56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AAE6-A526-4E85-900F-FBFEAFECE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Aktualitātes Latvijā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9104D-1037-4E39-B81A-2907A600F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7331"/>
            <a:ext cx="10515600" cy="40689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AZ piemērotība 65+ vakcinēšanai – eksperti sniegs papildus informāciju.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Vakcinācijas 3.fāze tiks uzsākta provizoriski marta pirmajā nedēļā.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Uzsākts manavakcina.lv projekts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lv-LV" dirty="0"/>
              <a:t>līdz vakardienai 61 500 pieteikušies.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lv-LV" dirty="0"/>
              <a:t>versija krievu valodā būs jaunnedēļ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Telefona līnija 8989 uzsāks darboties no 10.februāra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Veikta centralizētā IT risinājuma pretendenta izvēle un tiks uzsākts darbs pie līguma slēgšanas procedūras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lv-LV" dirty="0"/>
              <a:t>centralizēta apziņošana, centralizēta pierakstu plānošana, rindu vadība</a:t>
            </a:r>
            <a:r>
              <a:rPr lang="en-US" dirty="0"/>
              <a:t>,</a:t>
            </a:r>
            <a:r>
              <a:rPr lang="lv-LV" dirty="0"/>
              <a:t> vakcīnu krājumu vadība</a:t>
            </a:r>
          </a:p>
          <a:p>
            <a:pPr marL="457200" lvl="1" indent="0">
              <a:buNone/>
            </a:pPr>
            <a:endParaRPr lang="lv-LV" dirty="0"/>
          </a:p>
          <a:p>
            <a:pPr lvl="1"/>
            <a:endParaRPr lang="lv-LV" dirty="0"/>
          </a:p>
          <a:p>
            <a:endParaRPr lang="lv-LV" dirty="0"/>
          </a:p>
          <a:p>
            <a:pPr lvl="1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36121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483C1-A2EE-4D54-BDCA-4B3F5FDCF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Būtiskākie</a:t>
            </a:r>
            <a:r>
              <a:rPr lang="en-US" dirty="0"/>
              <a:t> </a:t>
            </a:r>
            <a:r>
              <a:rPr lang="en-US" dirty="0" err="1"/>
              <a:t>notikumi</a:t>
            </a:r>
            <a:r>
              <a:rPr lang="en-US" dirty="0"/>
              <a:t> </a:t>
            </a:r>
            <a:r>
              <a:rPr lang="en-US" dirty="0" err="1"/>
              <a:t>pasulē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E0265-80DD-45EA-B8A0-24546D67D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lv-LV" dirty="0" err="1"/>
              <a:t>Janssen</a:t>
            </a:r>
            <a:r>
              <a:rPr lang="lv-LV" dirty="0"/>
              <a:t> – uzsākts reģistrācijas process.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 err="1"/>
              <a:t>Novovas</a:t>
            </a:r>
            <a:r>
              <a:rPr lang="lv-LV" dirty="0"/>
              <a:t> – </a:t>
            </a:r>
            <a:r>
              <a:rPr lang="en-US" dirty="0" err="1"/>
              <a:t>pirms</a:t>
            </a:r>
            <a:r>
              <a:rPr lang="en-US" dirty="0"/>
              <a:t> </a:t>
            </a:r>
            <a:r>
              <a:rPr lang="en-US" dirty="0" err="1"/>
              <a:t>reģistrācijas</a:t>
            </a:r>
            <a:r>
              <a:rPr lang="en-US" dirty="0"/>
              <a:t> process - </a:t>
            </a:r>
            <a:r>
              <a:rPr lang="lv-LV" i="1" dirty="0" err="1"/>
              <a:t>rolling</a:t>
            </a:r>
            <a:r>
              <a:rPr lang="lv-LV" i="1" dirty="0"/>
              <a:t> </a:t>
            </a:r>
            <a:r>
              <a:rPr lang="lv-LV" i="1" dirty="0" err="1"/>
              <a:t>review</a:t>
            </a:r>
            <a:r>
              <a:rPr lang="lv-LV" i="1" dirty="0"/>
              <a:t> </a:t>
            </a:r>
            <a:r>
              <a:rPr lang="lv-LV" dirty="0"/>
              <a:t>uzsākts 3.februāri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dirty="0" err="1"/>
              <a:t>CureVax</a:t>
            </a:r>
            <a:r>
              <a:rPr lang="lv-LV" dirty="0"/>
              <a:t> – </a:t>
            </a:r>
            <a:r>
              <a:rPr lang="lv-LV" dirty="0" err="1"/>
              <a:t>rolling</a:t>
            </a:r>
            <a:r>
              <a:rPr lang="lv-LV" dirty="0"/>
              <a:t> </a:t>
            </a:r>
            <a:r>
              <a:rPr lang="lv-LV" dirty="0" err="1"/>
              <a:t>review</a:t>
            </a:r>
            <a:r>
              <a:rPr lang="lv-LV" dirty="0"/>
              <a:t> uzsāks aptuveni </a:t>
            </a:r>
            <a:r>
              <a:rPr lang="en-US" dirty="0" err="1"/>
              <a:t>februāra</a:t>
            </a:r>
            <a:r>
              <a:rPr lang="en-US" dirty="0"/>
              <a:t> </a:t>
            </a:r>
            <a:r>
              <a:rPr lang="en-US" dirty="0" err="1"/>
              <a:t>vidū</a:t>
            </a:r>
            <a:r>
              <a:rPr lang="en-US" dirty="0"/>
              <a:t>.</a:t>
            </a:r>
            <a:endParaRPr lang="lv-LV" dirty="0"/>
          </a:p>
          <a:p>
            <a:pPr>
              <a:buFont typeface="Wingdings" panose="05000000000000000000" pitchFamily="2" charset="2"/>
              <a:buChar char="§"/>
            </a:pPr>
            <a:r>
              <a:rPr lang="lv-LV" dirty="0"/>
              <a:t>AZ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COVID vaccine: One dose of AstraZeneca jab cuts transmission by two thirds, says latest analysis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Switzerland seeks more data on Oxford-AstraZeneca vaccine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South Africa has put a temporary hold on the use of the AstraZeneca in its vaccination </a:t>
            </a:r>
            <a:r>
              <a:rPr lang="en-US" dirty="0" err="1"/>
              <a:t>programme</a:t>
            </a:r>
            <a:r>
              <a:rPr lang="en-US" dirty="0"/>
              <a:t> after data showed it gave minimal protection against mild to moderate infection caused by the country’s new strain.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WHO: While the small study suggested the vaccine did not prevent mild and moderate disease in a group of mostly young people, it did not look at whether the vaccine prevents severe disease, </a:t>
            </a:r>
            <a:r>
              <a:rPr lang="en-US" dirty="0" err="1"/>
              <a:t>hospitalisation</a:t>
            </a:r>
            <a:r>
              <a:rPr lang="en-US" dirty="0"/>
              <a:t> and deaths. This is the “primary job” of vaccines, said Dr Mike Ryan, the WHO’s emergencies chief.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3779101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2029</TotalTime>
  <Words>355</Words>
  <Application>Microsoft Office PowerPoint</Application>
  <PresentationFormat>Widescreen</PresentationFormat>
  <Paragraphs>63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Retrospect</vt:lpstr>
      <vt:lpstr>Vakcinācija Latvijā</vt:lpstr>
      <vt:lpstr>PowerPoint Presentation</vt:lpstr>
      <vt:lpstr>PowerPoint Presentation</vt:lpstr>
      <vt:lpstr>PowerPoint Presentation</vt:lpstr>
      <vt:lpstr>Tuvākās piegādes</vt:lpstr>
      <vt:lpstr>Aktualitātes Latvijā </vt:lpstr>
      <vt:lpstr>Būtiskākie notikumi pasulē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Svens Henkuzens</dc:creator>
  <cp:lastModifiedBy>Guna Jermacāne</cp:lastModifiedBy>
  <cp:revision>65</cp:revision>
  <dcterms:created xsi:type="dcterms:W3CDTF">2021-01-26T06:15:26Z</dcterms:created>
  <dcterms:modified xsi:type="dcterms:W3CDTF">2021-02-09T06:30:52Z</dcterms:modified>
</cp:coreProperties>
</file>