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257" r:id="rId11"/>
    <p:sldId id="309" r:id="rId12"/>
    <p:sldId id="299" r:id="rId13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pos="39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orient="horz" pos="686" userDrawn="1">
          <p15:clr>
            <a:srgbClr val="A4A3A4"/>
          </p15:clr>
        </p15:guide>
        <p15:guide id="6" orient="horz" pos="3861" userDrawn="1">
          <p15:clr>
            <a:srgbClr val="A4A3A4"/>
          </p15:clr>
        </p15:guide>
        <p15:guide id="7" pos="982" userDrawn="1">
          <p15:clr>
            <a:srgbClr val="A4A3A4"/>
          </p15:clr>
        </p15:guide>
        <p15:guide id="8" orient="horz" pos="9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3ED"/>
    <a:srgbClr val="FEF3EE"/>
    <a:srgbClr val="F09990"/>
    <a:srgbClr val="E86456"/>
    <a:srgbClr val="E4002B"/>
    <a:srgbClr val="222D65"/>
    <a:srgbClr val="ED7D31"/>
    <a:srgbClr val="68498E"/>
    <a:srgbClr val="841C57"/>
    <a:srgbClr val="23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Gaišs stils 1 - izcēlum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2"/>
    <p:restoredTop sz="94694"/>
  </p:normalViewPr>
  <p:slideViewPr>
    <p:cSldViewPr snapToGrid="0" snapToObjects="1" showGuides="1">
      <p:cViewPr varScale="1">
        <p:scale>
          <a:sx n="114" d="100"/>
          <a:sy n="114" d="100"/>
        </p:scale>
        <p:origin x="420" y="102"/>
      </p:cViewPr>
      <p:guideLst>
        <p:guide orient="horz" pos="2160"/>
        <p:guide pos="3863"/>
        <p:guide pos="393"/>
        <p:guide pos="7287"/>
        <p:guide orient="horz" pos="686"/>
        <p:guide orient="horz" pos="3861"/>
        <p:guide pos="982"/>
        <p:guide orient="horz" pos="9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2344B-CE14-0E42-8AC6-357A88CB3D30}" type="datetimeFigureOut">
              <a:rPr lang="en-LV" smtClean="0"/>
              <a:t>11/17/2020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67A23-28E6-D14D-9A96-D5E05966E20A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9839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5B3D6-C0EF-B843-B230-1DB65EE93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59BC2-9B9D-6249-8F70-921C35C3E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57AED-65B5-7E40-8BA9-93A757974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85DF-2B02-6E47-B5B1-EF113E98A8D1}" type="datetime1">
              <a:rPr lang="en-US" smtClean="0"/>
              <a:t>11/17/2020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4DE97-7EA9-1844-A739-7B91AE28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91B38-B065-6344-BE8F-531CB2766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5500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B70AC-D54A-A04C-BE9C-83A57FD55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67676-B0AC-754E-8512-48E56E8B3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C2B6D-4119-E846-BBC1-6A2D4B43D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9A1F-B23B-804F-AF4C-60474AD67D7F}" type="datetime1">
              <a:rPr lang="en-US" smtClean="0"/>
              <a:t>11/17/2020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06A7A-F3DD-2D4B-B501-A004659BA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C7692-FA1E-544C-A3DF-74BC0BF0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20727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1681E2-F928-4148-9260-C3A5104FA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FE7C7-13D7-D747-844D-CAC3F9F0E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8A049-EC32-1146-B45B-8BD357472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4D79-0F57-4D45-A2EC-ABCE59AE7AD1}" type="datetime1">
              <a:rPr lang="en-US" smtClean="0"/>
              <a:t>11/17/2020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883A4-CD4A-164C-B07D-3B014BCF4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8536B-C7CE-0546-9A25-7C8BCE2B0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22339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CECD-71AF-024C-B5E5-CB69EC9EF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18427-5FC7-3E43-8F64-DE6DAEE47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ED5A9-EFEF-9C45-832A-E82AFC0CA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24DCC-8919-5A47-98AC-AAB80DFED65B}" type="datetime1">
              <a:rPr lang="en-US" smtClean="0"/>
              <a:t>11/17/2020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9AE86-9C0E-AE48-B643-0D07A6E6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46147-79D1-8F4B-99D1-7A8B543B4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00483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9D00-5567-D249-BAEA-DE71F58D4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B940D-E6F4-2649-8557-F7167785C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C4032-9C8F-6B4B-B32D-21CFD784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9FC7-D9DB-0944-A5C8-C19271D39CB2}" type="datetime1">
              <a:rPr lang="en-US" smtClean="0"/>
              <a:t>11/17/2020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13E3D-899F-C24F-8D45-F11487C65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B6822-AE1A-454B-B570-E8D895A59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20156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75775-8DBE-4C4A-9167-12BB84EF8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F5A3-C1C4-9C4A-B842-5888E700D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99041-DC4E-A144-9515-9A2119C9B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16221-4DE8-6A4A-B082-C8573211F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8B40-21D7-DA48-9C2B-CE700CC5F4F5}" type="datetime1">
              <a:rPr lang="en-US" smtClean="0"/>
              <a:t>11/17/2020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2CFC-8D84-4647-9751-22F5A081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13233-0EAA-DA4D-B412-3779EA02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20715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6BBEF-6B68-6540-A94F-FD4E09124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9B016-5AB5-424D-8068-4748E3264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FE64F8-2FB4-4C42-A533-A6477BFB1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5200C6-35AC-C844-AACF-9C9FA80BAD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96CA8B-7CBE-EF44-AEF9-5F9202E2AD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3EA7FE-558D-B24F-A076-0F0BFD2A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9631-C5BD-4744-8BD6-4D98FB5B6523}" type="datetime1">
              <a:rPr lang="en-US" smtClean="0"/>
              <a:t>11/17/2020</a:t>
            </a:fld>
            <a:endParaRPr lang="en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1B41E1-AA3C-2948-968B-D9D7DFED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8FB621-908D-124B-892D-6DB20B87F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40247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EA10-B5D3-3346-A6A0-C951B376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6233CC-3990-3349-BF08-D7897BD9A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4357-3066-554C-8389-B47762012B74}" type="datetime1">
              <a:rPr lang="en-US" smtClean="0"/>
              <a:t>11/17/2020</a:t>
            </a:fld>
            <a:endParaRPr lang="en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BA251-342F-EC41-A13E-694BF8769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E81B3-AC61-BD4C-87EE-64DFB051B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55752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F14FB7-D19C-1845-A31B-A7ABEC22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CFE2-9D73-354C-AA82-9CCD4E499929}" type="datetime1">
              <a:rPr lang="en-US" smtClean="0"/>
              <a:t>11/17/2020</a:t>
            </a:fld>
            <a:endParaRPr lang="en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945BD1-53D1-A24B-BEB5-F371C3B1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197E2-4B0E-784D-9893-C8E9D6AD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72779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1099D-2F84-1C42-B837-9BE45224E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43B68-4E16-9846-87C6-A5D9BB4F0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DB718-A836-8547-BD9B-96F3F6DF8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A1D20-B852-0943-B53C-1398C3D3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CCD6-28F4-E741-9FAB-8B01D3E3AB1C}" type="datetime1">
              <a:rPr lang="en-US" smtClean="0"/>
              <a:t>11/17/2020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D738A-7EC1-504A-8927-75916B03B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A050E-B8B8-E149-9009-9FD114C2F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74899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B2F1C-D4D6-794C-92C8-52DA7293D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21949C-5DCA-E044-AC71-E51243324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E6BAC-5013-2D4B-B480-CD96BDA76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E75B1-2D41-7148-9695-A2147EB4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674A-2B0D-374F-8988-27666621857E}" type="datetime1">
              <a:rPr lang="en-US" smtClean="0"/>
              <a:t>11/17/2020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B63E2-F347-4949-BCF1-B0C3AF283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6E775-ABB8-8F44-879A-13D98250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955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1DB4CD-67AC-FA4D-91EB-9DB9035EA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B3B06-25F6-BC4C-95B4-0B15C00B4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8874E-E3A5-1445-9AE3-02416F13F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565BC-1C9B-1147-890C-0615773F8735}" type="datetime1">
              <a:rPr lang="en-US" smtClean="0"/>
              <a:t>11/17/2020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2AF01-F890-F346-A551-68AD1DE86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A7FDD-467B-014F-9A1B-494D8C7D8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5576-2E04-AB4E-9D0A-05AE490743CD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37989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638183" y="5957304"/>
            <a:ext cx="904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27B0FF-C620-4446-A2F8-26EB8B5F8177}"/>
              </a:ext>
            </a:extLst>
          </p:cNvPr>
          <p:cNvSpPr txBox="1"/>
          <p:nvPr/>
        </p:nvSpPr>
        <p:spPr>
          <a:xfrm>
            <a:off x="3774727" y="3078992"/>
            <a:ext cx="46311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37DBE565-E697-9F45-B1B0-5E8B0D72D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0294" y="0"/>
            <a:ext cx="1800000" cy="23796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27CE3DE-0D69-C44F-94CB-EF4308B752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89104"/>
            <a:ext cx="12192000" cy="22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91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7B50-CCEA-48AD-A911-F834780C1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240" y="427321"/>
            <a:ext cx="8062519" cy="373106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Pfizer/Biontech vakcīna</a:t>
            </a:r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- salīdzinājums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4689952-6776-4357-82AD-5066692C0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883300"/>
              </p:ext>
            </p:extLst>
          </p:nvPr>
        </p:nvGraphicFramePr>
        <p:xfrm>
          <a:off x="731240" y="1114822"/>
          <a:ext cx="10729520" cy="52950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85732">
                  <a:extLst>
                    <a:ext uri="{9D8B030D-6E8A-4147-A177-3AD203B41FA5}">
                      <a16:colId xmlns:a16="http://schemas.microsoft.com/office/drawing/2014/main" val="3277898344"/>
                    </a:ext>
                  </a:extLst>
                </a:gridCol>
                <a:gridCol w="5343788">
                  <a:extLst>
                    <a:ext uri="{9D8B030D-6E8A-4147-A177-3AD203B41FA5}">
                      <a16:colId xmlns:a16="http://schemas.microsoft.com/office/drawing/2014/main" val="2837470554"/>
                    </a:ext>
                  </a:extLst>
                </a:gridCol>
              </a:tblGrid>
              <a:tr h="293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Pfizer/</a:t>
                      </a:r>
                      <a:r>
                        <a:rPr lang="lv-LV" sz="1200" noProof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Biontech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vakcīna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Citas COVID-19 vakcīnas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29948"/>
                  </a:ext>
                </a:extLst>
              </a:tr>
              <a:tr h="293476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Pasūtījums jāveic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 ražotnes uz vakcinācijas kabinetu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, bez lieltirgotavas starpniecības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Piegāde notiek ražotājs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lieltirgotava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vakcinācijas kabinets</a:t>
                      </a:r>
                      <a:endParaRPr lang="lv-LV" sz="1200" noProof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372569"/>
                  </a:ext>
                </a:extLst>
              </a:tr>
              <a:tr h="684777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1 vakcīnu transporta kaste = 975 devas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. Nepieciešams 23</a:t>
                      </a:r>
                      <a:r>
                        <a:rPr lang="en-US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kg sausais ledus katrai kastei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. Sausais ledus jāpapildina katru dienu (process 1 min laikā), nomainot to pilnība 5 dienu laikā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Esoša aukstuma ķēde 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no ražotāja līdz vakcinācijas kabinetam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143131"/>
                  </a:ext>
                </a:extLst>
              </a:tr>
              <a:tr h="293476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Vakcinācijas kabinetos nepieciešamas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-80 grādu 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saldētavas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Var uzglabāt esošajos ledusskapjos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+2 - +8 grādi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980431"/>
                  </a:ext>
                </a:extLst>
              </a:tr>
              <a:tr h="489126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Vakcinācijas kabinetos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nepieciešams apmācīt personālu 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darbam un iegādāties aprīkojumu darbam  ar sauso ledu. Jāveic sausā ledus un aprīkojuma iepirkumi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Uzglabāšana līdzvērtīga gripas vakcīnai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921965"/>
                  </a:ext>
                </a:extLst>
              </a:tr>
              <a:tr h="684777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Vakcīnas ir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jāatsaldē 30 minūtes pirms pacienta ierašanās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, 5 devu iepakojums jāizšķaida mazos</a:t>
                      </a:r>
                      <a:r>
                        <a:rPr lang="en-US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(2 ml)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0,9% nātrija hlorīda šķīduma iepakojumos antiseptiskos apstākļos. Iespējami zudumi līdz 20%.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Sagatavotās devas jāievada 6h laikā.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Vakcīna jāievelk no 5 devu flakona, taču to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var lietot bez sagatavošanas procesa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. Var uzglabāt ilgstoši ledusskapī.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609891"/>
                  </a:ext>
                </a:extLst>
              </a:tr>
              <a:tr h="6847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Nepieciešama atsevišķa Pfizer/</a:t>
                      </a:r>
                      <a:r>
                        <a:rPr lang="lv-LV" sz="1200" b="1" noProof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Bionetch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vakcīnu koordinatoru struktūrvienība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, lai koordinētu pasūtījumus ar ražotāju, sausā ledus piegādes, nātrija hlorīda iepakojumus, apmācības.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Koordinācija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esošo struktūrvienību ietvaros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26206"/>
                  </a:ext>
                </a:extLst>
              </a:tr>
              <a:tr h="684777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Vakcinācijas centru </a:t>
                      </a:r>
                      <a:r>
                        <a:rPr lang="lv-LV" sz="1200" b="1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personāls ir īpaši jāapmāca darboties </a:t>
                      </a:r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aizsarg aprīkojumā ar sauso ledu (virsmas temperatūra -78 līdz -110 grādi). Sagatavot vakcīnu no sasaldēšanas līdz šķaidīšanai un ievadei.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Šobrīd apmācības līdzvērtīgas darbam kā ar jebkurām jaunām zālēm.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280131"/>
                  </a:ext>
                </a:extLst>
              </a:tr>
              <a:tr h="293476">
                <a:tc>
                  <a:txBody>
                    <a:bodyPr/>
                    <a:lstStyle/>
                    <a:p>
                      <a:pPr algn="ctr"/>
                      <a:r>
                        <a:rPr lang="lv-LV" sz="12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Šobrīd nav informācijas par nozīmīgu  drošības vai efektivitātes pārākumu.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noProof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573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433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85313EB6-50EB-480C-AEDF-866B0B92C63B}"/>
              </a:ext>
            </a:extLst>
          </p:cNvPr>
          <p:cNvSpPr txBox="1">
            <a:spLocks/>
          </p:cNvSpPr>
          <p:nvPr/>
        </p:nvSpPr>
        <p:spPr>
          <a:xfrm>
            <a:off x="556054" y="1746883"/>
            <a:ext cx="10904497" cy="411099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Jānodrošina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personu uzraudzība līdz vienam gadam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, lai izsekotu vēlākas blakusparādības un imunitātes noturību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Zāļu blakusparādību elektroniskā ziņošana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ārstniecības personām un pacientiem ilgtermiņā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Sadarbībā ar Eiropas Zāļu aģentūru un Eiropas Slimību profilakses un kontroles centru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pētījumi par vakcīnu efektivitāti klīniskajā praksē un ilgtermiņā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lv-LV" sz="20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Būtisks priekšnosacījums ir elektroniski pacientu dati e-veselībā par vakcināciju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612000" y="692867"/>
            <a:ext cx="10450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Vakcīnu drošums un efektivitātīte pēc vakcīnu reģistrācijas</a:t>
            </a:r>
          </a:p>
        </p:txBody>
      </p:sp>
    </p:spTree>
    <p:extLst>
      <p:ext uri="{BB962C8B-B14F-4D97-AF65-F5344CB8AC3E}">
        <p14:creationId xmlns:p14="http://schemas.microsoft.com/office/powerpoint/2010/main" val="950175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638183" y="5957304"/>
            <a:ext cx="904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27B0FF-C620-4446-A2F8-26EB8B5F8177}"/>
              </a:ext>
            </a:extLst>
          </p:cNvPr>
          <p:cNvSpPr txBox="1"/>
          <p:nvPr/>
        </p:nvSpPr>
        <p:spPr>
          <a:xfrm>
            <a:off x="2531868" y="3510165"/>
            <a:ext cx="6640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8160" algn="ctr"/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Paldies!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37DBE565-E697-9F45-B1B0-5E8B0D72D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6000" y="0"/>
            <a:ext cx="1800000" cy="23796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27CE3DE-0D69-C44F-94CB-EF4308B752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89104"/>
            <a:ext cx="12192000" cy="22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013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85313EB6-50EB-480C-AEDF-866B0B92C63B}"/>
              </a:ext>
            </a:extLst>
          </p:cNvPr>
          <p:cNvSpPr txBox="1">
            <a:spLocks/>
          </p:cNvSpPr>
          <p:nvPr/>
        </p:nvSpPr>
        <p:spPr>
          <a:xfrm>
            <a:off x="611999" y="1628082"/>
            <a:ext cx="10904497" cy="47141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Kolektīvā imunitāte ir sabiedrības neuzņēmība vai ierobežota uzņēmība pret konkrētām infekcijas slimībām.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Kolektīvā imunitāte veidojas,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 lielākā sabiedrības daļa ir imūna pret konkrēto infekciju caur vakcinācijas programmu vai slimības pārslimošanu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Kolektīvai imunitātei pret slimību imūno cilvēku īpatsvars ir atkarīgs no tādiem faktoriem kā slimības lipīgums, ierobežojumu apmērs u.c.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Covid-19 gadījumā nav starptautiskas vienprātības par nepieciešamo vakcinācijas aptveri, taču pētījumos minēta </a:t>
            </a:r>
            <a:r>
              <a:rPr lang="en-US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0-80% nepieciešamā vakcinācijas aptvere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612000" y="683288"/>
            <a:ext cx="4142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Kolektīvā imunitāte</a:t>
            </a:r>
          </a:p>
        </p:txBody>
      </p:sp>
    </p:spTree>
    <p:extLst>
      <p:ext uri="{BB962C8B-B14F-4D97-AF65-F5344CB8AC3E}">
        <p14:creationId xmlns:p14="http://schemas.microsoft.com/office/powerpoint/2010/main" val="1829700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556054" y="518983"/>
            <a:ext cx="7117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Prioritārās grupas Covid-19 vakcinācijai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10A3B854-234C-4DB8-AB38-21673DD4B6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4859470"/>
              </p:ext>
            </p:extLst>
          </p:nvPr>
        </p:nvGraphicFramePr>
        <p:xfrm>
          <a:off x="633450" y="1565533"/>
          <a:ext cx="10352562" cy="407738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027955">
                  <a:extLst>
                    <a:ext uri="{9D8B030D-6E8A-4147-A177-3AD203B41FA5}">
                      <a16:colId xmlns:a16="http://schemas.microsoft.com/office/drawing/2014/main" val="3668728853"/>
                    </a:ext>
                  </a:extLst>
                </a:gridCol>
                <a:gridCol w="1955276">
                  <a:extLst>
                    <a:ext uri="{9D8B030D-6E8A-4147-A177-3AD203B41FA5}">
                      <a16:colId xmlns:a16="http://schemas.microsoft.com/office/drawing/2014/main" val="1484436208"/>
                    </a:ext>
                  </a:extLst>
                </a:gridCol>
                <a:gridCol w="4369331">
                  <a:extLst>
                    <a:ext uri="{9D8B030D-6E8A-4147-A177-3AD203B41FA5}">
                      <a16:colId xmlns:a16="http://schemas.microsoft.com/office/drawing/2014/main" val="780099492"/>
                    </a:ext>
                  </a:extLst>
                </a:gridCol>
              </a:tblGrid>
              <a:tr h="569735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Veselības aprūpes darbinieki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28 934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>
                          <a:solidFill>
                            <a:schemeClr val="accent2"/>
                          </a:solidFill>
                        </a:rPr>
                        <a:t>Vakcinēs pirmos</a:t>
                      </a:r>
                      <a:endParaRPr lang="lv-LV" b="1" dirty="0">
                        <a:solidFill>
                          <a:schemeClr val="accent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00493"/>
                  </a:ext>
                </a:extLst>
              </a:tr>
              <a:tr h="409571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SAC darbinieki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7 341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Vakcinēs pēc kārtas kā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otro</a:t>
                      </a:r>
                      <a:r>
                        <a:rPr lang="lv-LV" dirty="0"/>
                        <a:t> grupu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092461"/>
                  </a:ext>
                </a:extLst>
              </a:tr>
              <a:tr h="409571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SAC klienti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12 257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Vakcinēs pēc kārtas kā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otro</a:t>
                      </a:r>
                      <a:r>
                        <a:rPr lang="lv-LV" dirty="0"/>
                        <a:t> grupu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739089"/>
                  </a:ext>
                </a:extLst>
              </a:tr>
              <a:tr h="569735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Personas vecumā virs 65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391 413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Vakcinēs pēc kārtas kā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trešo</a:t>
                      </a:r>
                      <a:r>
                        <a:rPr lang="lv-LV" dirty="0"/>
                        <a:t> grupu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076905"/>
                  </a:ext>
                </a:extLst>
              </a:tr>
              <a:tr h="569735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Personas ar hroniskām slimībām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332 000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Vakcinēs pēc kārtas kā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trešo</a:t>
                      </a:r>
                      <a:r>
                        <a:rPr lang="lv-LV" dirty="0"/>
                        <a:t> grupu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120321"/>
                  </a:ext>
                </a:extLst>
              </a:tr>
              <a:tr h="569735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Operatīvo dienestu darbinieki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11 750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Vakcinēs pēc kārtas kā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ceturto</a:t>
                      </a:r>
                      <a:r>
                        <a:rPr lang="lv-LV" dirty="0"/>
                        <a:t> grupu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427049"/>
                  </a:ext>
                </a:extLst>
              </a:tr>
              <a:tr h="569735">
                <a:tc>
                  <a:txBody>
                    <a:bodyPr/>
                    <a:lstStyle/>
                    <a:p>
                      <a:pPr algn="ctr"/>
                      <a:r>
                        <a:rPr lang="lv-LV" b="1" dirty="0"/>
                        <a:t>Izglītības iestāžu darbinieki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>
                          <a:latin typeface="+mj-lt"/>
                          <a:ea typeface="Verdana" panose="020B0604030504040204" pitchFamily="34" charset="0"/>
                        </a:rPr>
                        <a:t>25 407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Vakcinēs pēc kārtas kā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ceturto</a:t>
                      </a:r>
                      <a:r>
                        <a:rPr lang="lv-LV" dirty="0"/>
                        <a:t> grupu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254491"/>
                  </a:ext>
                </a:extLst>
              </a:tr>
              <a:tr h="409571"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                                                                           Kopā: </a:t>
                      </a:r>
                      <a:r>
                        <a:rPr lang="lv-LV" b="1" dirty="0">
                          <a:solidFill>
                            <a:schemeClr val="accent2"/>
                          </a:solidFill>
                        </a:rPr>
                        <a:t>800 tūkstoši        </a:t>
                      </a:r>
                      <a:endParaRPr lang="lv-LV" b="1" dirty="0">
                        <a:solidFill>
                          <a:schemeClr val="accent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58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375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556054" y="518983"/>
            <a:ext cx="4932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Vienošanās par vakcīnu piegādi: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ED523EA2-C730-4FD5-9D82-ECC6342E8B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5480255"/>
              </p:ext>
            </p:extLst>
          </p:nvPr>
        </p:nvGraphicFramePr>
        <p:xfrm>
          <a:off x="406780" y="1030302"/>
          <a:ext cx="11378439" cy="3017520"/>
        </p:xfrm>
        <a:graphic>
          <a:graphicData uri="http://schemas.openxmlformats.org/drawingml/2006/table">
            <a:tbl>
              <a:tblPr firstRow="1">
                <a:tableStyleId>{0E3FDE45-AF77-4B5C-9715-49D594BDF05E}</a:tableStyleId>
              </a:tblPr>
              <a:tblGrid>
                <a:gridCol w="2072569">
                  <a:extLst>
                    <a:ext uri="{9D8B030D-6E8A-4147-A177-3AD203B41FA5}">
                      <a16:colId xmlns:a16="http://schemas.microsoft.com/office/drawing/2014/main" val="2686094263"/>
                    </a:ext>
                  </a:extLst>
                </a:gridCol>
                <a:gridCol w="2176760">
                  <a:extLst>
                    <a:ext uri="{9D8B030D-6E8A-4147-A177-3AD203B41FA5}">
                      <a16:colId xmlns:a16="http://schemas.microsoft.com/office/drawing/2014/main" val="557628617"/>
                    </a:ext>
                  </a:extLst>
                </a:gridCol>
                <a:gridCol w="1191440">
                  <a:extLst>
                    <a:ext uri="{9D8B030D-6E8A-4147-A177-3AD203B41FA5}">
                      <a16:colId xmlns:a16="http://schemas.microsoft.com/office/drawing/2014/main" val="950089639"/>
                    </a:ext>
                  </a:extLst>
                </a:gridCol>
                <a:gridCol w="1928837">
                  <a:extLst>
                    <a:ext uri="{9D8B030D-6E8A-4147-A177-3AD203B41FA5}">
                      <a16:colId xmlns:a16="http://schemas.microsoft.com/office/drawing/2014/main" val="2708612949"/>
                    </a:ext>
                  </a:extLst>
                </a:gridCol>
                <a:gridCol w="2450669">
                  <a:extLst>
                    <a:ext uri="{9D8B030D-6E8A-4147-A177-3AD203B41FA5}">
                      <a16:colId xmlns:a16="http://schemas.microsoft.com/office/drawing/2014/main" val="2759035894"/>
                    </a:ext>
                  </a:extLst>
                </a:gridCol>
                <a:gridCol w="1558164">
                  <a:extLst>
                    <a:ext uri="{9D8B030D-6E8A-4147-A177-3AD203B41FA5}">
                      <a16:colId xmlns:a16="http://schemas.microsoft.com/office/drawing/2014/main" val="42455362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Vakcīnas ražotājs</a:t>
                      </a:r>
                    </a:p>
                    <a:p>
                      <a:pPr algn="ctr"/>
                      <a:r>
                        <a:rPr lang="lv-LV" dirty="0"/>
                        <a:t>/ tehnoloģija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Vakcīnas devu skaits / </a:t>
                      </a:r>
                      <a:r>
                        <a:rPr lang="lv-LV" dirty="0">
                          <a:solidFill>
                            <a:schemeClr val="accent2"/>
                          </a:solidFill>
                        </a:rPr>
                        <a:t>Vakcinējamo skaits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Cena par vienu devu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Aukstuma ķēdes nosacījumi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Nosacījumi vakcinācijas procesam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Devas vienā iepakojumā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53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800" b="1" kern="1200" noProof="1">
                          <a:solidFill>
                            <a:schemeClr val="dk1"/>
                          </a:solidFill>
                          <a:effectLst/>
                        </a:rPr>
                        <a:t>AstraZeneca 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/mērķa proteīna vakcīna</a:t>
                      </a:r>
                    </a:p>
                    <a:p>
                      <a:pPr algn="ctr"/>
                      <a:r>
                        <a:rPr lang="lv-LV" sz="1800" b="1" i="1" kern="1200" noProof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 noslēgta</a:t>
                      </a:r>
                      <a:endParaRPr lang="lv-LV" b="1" i="1" noProof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1 271 870 / </a:t>
                      </a:r>
                      <a:r>
                        <a:rPr lang="lv-LV" sz="1800" b="1" kern="1200" dirty="0">
                          <a:solidFill>
                            <a:schemeClr val="accent2"/>
                          </a:solidFill>
                          <a:effectLst/>
                        </a:rPr>
                        <a:t>635 935 </a:t>
                      </a:r>
                      <a:endParaRPr lang="lv-LV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1,78 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+2</a:t>
                      </a:r>
                      <a:r>
                        <a:rPr lang="lv-LV" sz="18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0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C līdz +8</a:t>
                      </a:r>
                      <a:r>
                        <a:rPr lang="lv-LV" sz="18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0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C </a:t>
                      </a:r>
                      <a:endParaRPr lang="lv-LV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flakonu jāizlieto 4 stundu laikā pēc atvēršanas</a:t>
                      </a:r>
                      <a:endParaRPr lang="lv-LV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10 devas</a:t>
                      </a:r>
                      <a:endParaRPr lang="lv-LV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3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800" b="1" kern="1200" noProof="1">
                          <a:solidFill>
                            <a:schemeClr val="dk1"/>
                          </a:solidFill>
                          <a:effectLst/>
                        </a:rPr>
                        <a:t>Johnson&amp;Johnson </a:t>
                      </a:r>
                      <a:r>
                        <a:rPr lang="lv-LV" b="1" noProof="1"/>
                        <a:t>(Janssen)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mērķa proteīna vakcīna</a:t>
                      </a:r>
                    </a:p>
                    <a:p>
                      <a:pPr algn="ctr"/>
                      <a:r>
                        <a:rPr lang="lv-LV" sz="1800" b="1" i="1" kern="1200" noProof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 noslēgta</a:t>
                      </a:r>
                      <a:endParaRPr lang="lv-LV" b="1" i="1" noProof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854 514 / </a:t>
                      </a:r>
                      <a:r>
                        <a:rPr lang="lv-LV" sz="1800" b="1" kern="1200" dirty="0">
                          <a:solidFill>
                            <a:schemeClr val="accent2"/>
                          </a:solidFill>
                          <a:effectLst/>
                        </a:rPr>
                        <a:t>427 257 </a:t>
                      </a:r>
                      <a:endParaRPr lang="lv-LV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 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+2</a:t>
                      </a:r>
                      <a:r>
                        <a:rPr lang="lv-LV" sz="18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0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C līdz +8</a:t>
                      </a:r>
                      <a:r>
                        <a:rPr lang="lv-LV" sz="18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0</a:t>
                      </a: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C </a:t>
                      </a:r>
                      <a:endParaRPr lang="lv-LV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kern="1200" dirty="0">
                          <a:solidFill>
                            <a:schemeClr val="dk1"/>
                          </a:solidFill>
                          <a:effectLst/>
                        </a:rPr>
                        <a:t>flakonu jāizlieto 4 līdz 6 stundu laikā pēc atvēršanas</a:t>
                      </a:r>
                      <a:endParaRPr lang="lv-LV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 devas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517723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4BCFBEB-9C44-4CDA-9E28-4B7C2EF50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791002"/>
              </p:ext>
            </p:extLst>
          </p:nvPr>
        </p:nvGraphicFramePr>
        <p:xfrm>
          <a:off x="402672" y="4308226"/>
          <a:ext cx="11382546" cy="206045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72080">
                  <a:extLst>
                    <a:ext uri="{9D8B030D-6E8A-4147-A177-3AD203B41FA5}">
                      <a16:colId xmlns:a16="http://schemas.microsoft.com/office/drawing/2014/main" val="716562026"/>
                    </a:ext>
                  </a:extLst>
                </a:gridCol>
                <a:gridCol w="2172749">
                  <a:extLst>
                    <a:ext uri="{9D8B030D-6E8A-4147-A177-3AD203B41FA5}">
                      <a16:colId xmlns:a16="http://schemas.microsoft.com/office/drawing/2014/main" val="3793483755"/>
                    </a:ext>
                  </a:extLst>
                </a:gridCol>
                <a:gridCol w="1191237">
                  <a:extLst>
                    <a:ext uri="{9D8B030D-6E8A-4147-A177-3AD203B41FA5}">
                      <a16:colId xmlns:a16="http://schemas.microsoft.com/office/drawing/2014/main" val="1901171247"/>
                    </a:ext>
                  </a:extLst>
                </a:gridCol>
                <a:gridCol w="1945607">
                  <a:extLst>
                    <a:ext uri="{9D8B030D-6E8A-4147-A177-3AD203B41FA5}">
                      <a16:colId xmlns:a16="http://schemas.microsoft.com/office/drawing/2014/main" val="2973842181"/>
                    </a:ext>
                  </a:extLst>
                </a:gridCol>
                <a:gridCol w="2458613">
                  <a:extLst>
                    <a:ext uri="{9D8B030D-6E8A-4147-A177-3AD203B41FA5}">
                      <a16:colId xmlns:a16="http://schemas.microsoft.com/office/drawing/2014/main" val="840005561"/>
                    </a:ext>
                  </a:extLst>
                </a:gridCol>
                <a:gridCol w="1542260">
                  <a:extLst>
                    <a:ext uri="{9D8B030D-6E8A-4147-A177-3AD203B41FA5}">
                      <a16:colId xmlns:a16="http://schemas.microsoft.com/office/drawing/2014/main" val="551534830"/>
                    </a:ext>
                  </a:extLst>
                </a:gridCol>
              </a:tblGrid>
              <a:tr h="20604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1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BioNTech</a:t>
                      </a:r>
                      <a:r>
                        <a:rPr lang="lv-LV" sz="14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/Pfizer / RNS vakcīna </a:t>
                      </a: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(jauna tehnoloģija)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1" dirty="0"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Lēmumu jāpieņem līdz 18.11.2020.</a:t>
                      </a:r>
                      <a:endParaRPr lang="lv-LV" sz="1400" b="1" dirty="0">
                        <a:solidFill>
                          <a:schemeClr val="accent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841 342 / </a:t>
                      </a:r>
                      <a:r>
                        <a:rPr lang="lv-LV" sz="1400" b="1" dirty="0"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420 671</a:t>
                      </a:r>
                      <a:endParaRPr lang="lv-LV" sz="1400" b="1" dirty="0">
                        <a:solidFill>
                          <a:schemeClr val="accent2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 EUR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-60</a:t>
                      </a:r>
                      <a:r>
                        <a:rPr lang="lv-LV" sz="1400" b="0" baseline="30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 līdz -90</a:t>
                      </a:r>
                      <a:r>
                        <a:rPr lang="lv-LV" sz="1400" b="0" baseline="30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dienas var uzglabāt +2</a:t>
                      </a:r>
                      <a:r>
                        <a:rPr lang="lv-LV" sz="1400" b="0" baseline="30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 līdz +8</a:t>
                      </a:r>
                      <a:r>
                        <a:rPr lang="lv-LV" sz="1400" b="0" baseline="300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 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Pēc atšķaidīšanas flakonu jāizlieto 6 stundu laikā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devas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335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32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556054" y="518983"/>
            <a:ext cx="10407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Vakcīnu iespējamais piegādes grafiks pēc </a:t>
            </a:r>
            <a:r>
              <a:rPr lang="lv-LV" sz="2000" b="1" u="sng" dirty="0" err="1">
                <a:latin typeface="Verdana" panose="020B0604030504040204" pitchFamily="34" charset="0"/>
                <a:ea typeface="Verdana" panose="020B0604030504040204" pitchFamily="34" charset="0"/>
              </a:rPr>
              <a:t>AstraZeneka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 piegāžu grafika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9E6A41CB-3635-48F1-96D2-ECE8BF84C0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964886"/>
              </p:ext>
            </p:extLst>
          </p:nvPr>
        </p:nvGraphicFramePr>
        <p:xfrm>
          <a:off x="556054" y="1116551"/>
          <a:ext cx="10883471" cy="506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443">
                  <a:extLst>
                    <a:ext uri="{9D8B030D-6E8A-4147-A177-3AD203B41FA5}">
                      <a16:colId xmlns:a16="http://schemas.microsoft.com/office/drawing/2014/main" val="2502338567"/>
                    </a:ext>
                  </a:extLst>
                </a:gridCol>
                <a:gridCol w="1948966">
                  <a:extLst>
                    <a:ext uri="{9D8B030D-6E8A-4147-A177-3AD203B41FA5}">
                      <a16:colId xmlns:a16="http://schemas.microsoft.com/office/drawing/2014/main" val="2211288165"/>
                    </a:ext>
                  </a:extLst>
                </a:gridCol>
                <a:gridCol w="4501062">
                  <a:extLst>
                    <a:ext uri="{9D8B030D-6E8A-4147-A177-3AD203B41FA5}">
                      <a16:colId xmlns:a16="http://schemas.microsoft.com/office/drawing/2014/main" val="53308755"/>
                    </a:ext>
                  </a:extLst>
                </a:gridCol>
              </a:tblGrid>
              <a:tr h="322566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Piegāde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Vakcīnas </a:t>
                      </a:r>
                      <a:r>
                        <a:rPr lang="lv-LV" sz="1400" u="sng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devu </a:t>
                      </a:r>
                      <a:r>
                        <a:rPr lang="lv-LV" sz="14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daudzums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Vakcinējamās riska grupas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780308"/>
                  </a:ext>
                </a:extLst>
              </a:tr>
              <a:tr h="819726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(provizoriski </a:t>
                      </a:r>
                      <a:r>
                        <a:rPr lang="lv-LV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nākamā gada pirmais ceturksnis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127 187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Ārstniecības personas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SAC darbinieki un klienti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Seniori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874248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(mēnesis pēc pirmās piegādes)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169 583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Seniori 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ar hroniskām slimībām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55252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(mēnesis pēc otrās piegādes)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127 187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Seniori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ar hroniskām slimībām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002741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(mēnesis pēc trešās piegādes)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84  791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Seniori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ar hroniskām slimībām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64306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(mēnesis pēc ceturtās piegādes)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339 165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Seniori</a:t>
                      </a:r>
                    </a:p>
                    <a:p>
                      <a:pPr marL="285750" indent="-108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lv-LV" sz="14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Personas ar hroniskām slimībām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26286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(mēnesis pēc piektās piegādes)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169 583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Seniori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ar hroniskām slimībām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797218"/>
                  </a:ext>
                </a:extLst>
              </a:tr>
              <a:tr h="578951">
                <a:tc>
                  <a:txBody>
                    <a:bodyPr/>
                    <a:lstStyle/>
                    <a:p>
                      <a:pPr algn="l"/>
                      <a:r>
                        <a:rPr lang="lv-LV" sz="1400" b="1" dirty="0">
                          <a:solidFill>
                            <a:schemeClr val="accent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 piegāde </a:t>
                      </a: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(mēnesis pēc sestās  piegādes)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254 374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Seniori</a:t>
                      </a:r>
                    </a:p>
                    <a:p>
                      <a:pPr marL="285750" indent="-108000" algn="l"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Personas ar hroniskām slimībām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216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85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85313EB6-50EB-480C-AEDF-866B0B92C63B}"/>
              </a:ext>
            </a:extLst>
          </p:cNvPr>
          <p:cNvSpPr txBox="1">
            <a:spLocks/>
          </p:cNvSpPr>
          <p:nvPr/>
        </p:nvSpPr>
        <p:spPr>
          <a:xfrm>
            <a:off x="611999" y="1849439"/>
            <a:ext cx="10904497" cy="47141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Mazināt vakcīnas zudumus:</a:t>
            </a:r>
          </a:p>
          <a:p>
            <a:pPr marL="457200" lvl="1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lv-LV" sz="1800" b="1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daudzdevu</a:t>
            </a:r>
            <a:r>
              <a:rPr lang="lv-LV" sz="18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flakoni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(N10 vai N5);</a:t>
            </a:r>
          </a:p>
          <a:p>
            <a:pPr lvl="1"/>
            <a:r>
              <a:rPr lang="lv-LV" sz="18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specifiska aukstuma ķēde </a:t>
            </a:r>
            <a:r>
              <a:rPr lang="lv-LV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BioNTech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/Pfizer vakcīnām (-60 līdz -90°C).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Nodrošināt, lai vakcinācija ir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pieejama pēc iespējas tuvāk riska grupām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Nodrošināt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revakcinācijas pēctecību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612000" y="656094"/>
            <a:ext cx="10416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Nosacījumi Covid-19 vakcīnu loģistikas plānošanai</a:t>
            </a:r>
          </a:p>
        </p:txBody>
      </p:sp>
    </p:spTree>
    <p:extLst>
      <p:ext uri="{BB962C8B-B14F-4D97-AF65-F5344CB8AC3E}">
        <p14:creationId xmlns:p14="http://schemas.microsoft.com/office/powerpoint/2010/main" val="2213096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85313EB6-50EB-480C-AEDF-866B0B92C63B}"/>
              </a:ext>
            </a:extLst>
          </p:cNvPr>
          <p:cNvSpPr txBox="1">
            <a:spLocks/>
          </p:cNvSpPr>
          <p:nvPr/>
        </p:nvSpPr>
        <p:spPr>
          <a:xfrm>
            <a:off x="611999" y="1628082"/>
            <a:ext cx="10904497" cy="47141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612000" y="656094"/>
            <a:ext cx="9482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Aukstuma ķēdes </a:t>
            </a:r>
            <a:r>
              <a:rPr lang="lv-LV" sz="2400" b="1" u="sng" dirty="0">
                <a:latin typeface="Verdana" panose="020B0604030504040204" pitchFamily="34" charset="0"/>
                <a:ea typeface="Verdana" panose="020B0604030504040204" pitchFamily="34" charset="0"/>
              </a:rPr>
              <a:t>2-8</a:t>
            </a:r>
            <a:r>
              <a:rPr lang="lv-LV" sz="2400" b="1" u="sng" baseline="30000" dirty="0"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lv-LV" sz="2400" b="1" u="sng" dirty="0"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 pieejamās kapacitātes aplēses</a:t>
            </a:r>
          </a:p>
        </p:txBody>
      </p:sp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65FC5328-7572-4A7B-8608-01B866A3D2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151207"/>
              </p:ext>
            </p:extLst>
          </p:nvPr>
        </p:nvGraphicFramePr>
        <p:xfrm>
          <a:off x="675504" y="1720407"/>
          <a:ext cx="5253037" cy="254635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972888">
                  <a:extLst>
                    <a:ext uri="{9D8B030D-6E8A-4147-A177-3AD203B41FA5}">
                      <a16:colId xmlns:a16="http://schemas.microsoft.com/office/drawing/2014/main" val="1907884539"/>
                    </a:ext>
                  </a:extLst>
                </a:gridCol>
                <a:gridCol w="1375795">
                  <a:extLst>
                    <a:ext uri="{9D8B030D-6E8A-4147-A177-3AD203B41FA5}">
                      <a16:colId xmlns:a16="http://schemas.microsoft.com/office/drawing/2014/main" val="3447943493"/>
                    </a:ext>
                  </a:extLst>
                </a:gridCol>
                <a:gridCol w="1904354">
                  <a:extLst>
                    <a:ext uri="{9D8B030D-6E8A-4147-A177-3AD203B41FA5}">
                      <a16:colId xmlns:a16="http://schemas.microsoft.com/office/drawing/2014/main" val="52749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6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Lieltirgotava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noProof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Paletes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</a:t>
                      </a:r>
                      <a:r>
                        <a:rPr lang="lv-LV" sz="1600" baseline="300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215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Recipe Plus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10,56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9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Oribalt </a:t>
                      </a:r>
                      <a:endParaRPr lang="lv-LV" sz="1600" b="0" i="0" u="none" strike="noStrike" noProof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36,96</a:t>
                      </a:r>
                      <a:endParaRPr lang="lv-LV" sz="1600" b="0" i="0" u="none" strike="noStrike" noProof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255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Tamro</a:t>
                      </a:r>
                      <a:endParaRPr lang="lv-LV" sz="1600" b="0" i="0" u="none" strike="noStrike" noProof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10,56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1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Magnum</a:t>
                      </a:r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lv-LV" sz="160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Medical</a:t>
                      </a:r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  <a:endParaRPr lang="lv-LV" sz="1600" b="0" i="0" u="none" strike="noStrike" noProof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10,56</a:t>
                      </a:r>
                      <a:endParaRPr lang="lv-LV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221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SIA Vakcīna</a:t>
                      </a:r>
                      <a:endParaRPr lang="lv-LV" sz="1600" b="0" i="0" u="none" strike="noStrike" noProof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0" i="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195060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lv-LV" sz="1600" b="1" i="0" u="none" strike="noStrike" noProof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noProof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310827"/>
                  </a:ext>
                </a:extLst>
              </a:tr>
            </a:tbl>
          </a:graphicData>
        </a:graphic>
      </p:graphicFrame>
      <p:sp>
        <p:nvSpPr>
          <p:cNvPr id="2" name="Rectangle 7">
            <a:extLst>
              <a:ext uri="{FF2B5EF4-FFF2-40B4-BE49-F238E27FC236}">
                <a16:creationId xmlns:a16="http://schemas.microsoft.com/office/drawing/2014/main" id="{7E0734C3-C864-40FC-AA75-DE9E6CA37CE0}"/>
              </a:ext>
            </a:extLst>
          </p:cNvPr>
          <p:cNvSpPr/>
          <p:nvPr/>
        </p:nvSpPr>
        <p:spPr>
          <a:xfrm>
            <a:off x="6688950" y="1720407"/>
            <a:ext cx="3074175" cy="25463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Devu skaits, ko var iepakot vienā m</a:t>
            </a:r>
            <a:r>
              <a:rPr lang="lv-LV" sz="16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, ir atkarīgs no primārā iepakojuma lieluma, bet var aplēst</a:t>
            </a:r>
          </a:p>
          <a:p>
            <a:pPr algn="ctr"/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100 000 – 150 000 devas uz vienu m</a:t>
            </a:r>
            <a:r>
              <a:rPr lang="lv-LV" sz="1600" baseline="30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Attiecīgi</a:t>
            </a:r>
            <a:r>
              <a:rPr lang="en-US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Latvijā iespējams noglabāt </a:t>
            </a:r>
            <a:r>
              <a:rPr lang="en-US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r>
              <a:rPr lang="lv-LV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-1</a:t>
            </a:r>
            <a:r>
              <a:rPr lang="en-US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lv-LV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miljonu devas.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99BC93-0D55-4868-959D-39F1162B2850}"/>
              </a:ext>
            </a:extLst>
          </p:cNvPr>
          <p:cNvSpPr txBox="1"/>
          <p:nvPr/>
        </p:nvSpPr>
        <p:spPr>
          <a:xfrm>
            <a:off x="556054" y="5128038"/>
            <a:ext cx="101114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000" b="1" dirty="0">
                <a:solidFill>
                  <a:schemeClr val="accent2"/>
                </a:solidFill>
              </a:rPr>
              <a:t>Viena no lieltirgotavām ir izteikusi gatavību iegādāties aprīkojumu līdz - 86</a:t>
            </a:r>
            <a:r>
              <a:rPr lang="lv-LV" sz="2000" b="1" baseline="30000" dirty="0">
                <a:solidFill>
                  <a:schemeClr val="accent2"/>
                </a:solidFill>
              </a:rPr>
              <a:t>o</a:t>
            </a:r>
            <a:r>
              <a:rPr lang="lv-LV" sz="2000" b="1" dirty="0">
                <a:solidFill>
                  <a:schemeClr val="accent2"/>
                </a:solidFill>
              </a:rPr>
              <a:t>C režīmam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lv-LV" sz="2000" b="1" dirty="0">
                <a:solidFill>
                  <a:schemeClr val="accent2"/>
                </a:solidFill>
              </a:rPr>
              <a:t>(</a:t>
            </a:r>
            <a:r>
              <a:rPr lang="en-US" sz="2000" b="1" dirty="0">
                <a:solidFill>
                  <a:schemeClr val="accent2"/>
                </a:solidFill>
              </a:rPr>
              <a:t>2,3m</a:t>
            </a:r>
            <a:r>
              <a:rPr lang="en-US" sz="2000" b="1" baseline="30000" dirty="0">
                <a:solidFill>
                  <a:schemeClr val="accent2"/>
                </a:solidFill>
              </a:rPr>
              <a:t>3</a:t>
            </a:r>
            <a:r>
              <a:rPr lang="lv-LV" sz="2000" b="1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66378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85313EB6-50EB-480C-AEDF-866B0B92C63B}"/>
              </a:ext>
            </a:extLst>
          </p:cNvPr>
          <p:cNvSpPr txBox="1">
            <a:spLocks/>
          </p:cNvSpPr>
          <p:nvPr/>
        </p:nvSpPr>
        <p:spPr>
          <a:xfrm>
            <a:off x="1040625" y="1266542"/>
            <a:ext cx="10904497" cy="47141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Vakcīnu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piegāde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uz zāļu lieltirgotavas noliktavu Latvijā 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Vakcīnu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uzglabāšana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zāļu lieltirgotavas noliktavā un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pasūtījumu</a:t>
            </a:r>
            <a:r>
              <a:rPr lang="lv-LV" sz="20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piegāde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(SPKC administrēta) vakcinācijas iestādēm 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Vakcīnu piegāde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vakcinācijas iestādēm, kas var nodrošināt lielu skaitu vakcīnas devu izlietojumu vienā dienā (stacionārās ārstniecības iestādes, ambulatorās ārstniecības iestādes)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Izbraukuma vakcinācijas organizēšana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uz SAC un uz reģioniem senioru vakcinācijai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Vakcinācijas fakta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reģistrācija e-veselībā   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612000" y="394484"/>
            <a:ext cx="8483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Plānotā Covid-19 vakcīnu loģistikas ķēde</a:t>
            </a:r>
          </a:p>
        </p:txBody>
      </p:sp>
      <p:sp>
        <p:nvSpPr>
          <p:cNvPr id="2" name="Bultiņa: uz leju 1">
            <a:extLst>
              <a:ext uri="{FF2B5EF4-FFF2-40B4-BE49-F238E27FC236}">
                <a16:creationId xmlns:a16="http://schemas.microsoft.com/office/drawing/2014/main" id="{6AA38597-A764-4E89-9D29-2421E70F2C68}"/>
              </a:ext>
            </a:extLst>
          </p:cNvPr>
          <p:cNvSpPr/>
          <p:nvPr/>
        </p:nvSpPr>
        <p:spPr>
          <a:xfrm>
            <a:off x="765604" y="1275991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Bultiņa: uz leju 3">
            <a:extLst>
              <a:ext uri="{FF2B5EF4-FFF2-40B4-BE49-F238E27FC236}">
                <a16:creationId xmlns:a16="http://schemas.microsoft.com/office/drawing/2014/main" id="{7CBEDBE0-67E7-45DD-9548-C03CC5717F59}"/>
              </a:ext>
            </a:extLst>
          </p:cNvPr>
          <p:cNvSpPr/>
          <p:nvPr/>
        </p:nvSpPr>
        <p:spPr>
          <a:xfrm>
            <a:off x="777529" y="2133241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Bultiņa: uz leju 5">
            <a:extLst>
              <a:ext uri="{FF2B5EF4-FFF2-40B4-BE49-F238E27FC236}">
                <a16:creationId xmlns:a16="http://schemas.microsoft.com/office/drawing/2014/main" id="{CCC36014-4516-4B5B-8EA6-A1E032AAADBD}"/>
              </a:ext>
            </a:extLst>
          </p:cNvPr>
          <p:cNvSpPr/>
          <p:nvPr/>
        </p:nvSpPr>
        <p:spPr>
          <a:xfrm>
            <a:off x="777529" y="3214410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Bultiņa: uz leju 7">
            <a:extLst>
              <a:ext uri="{FF2B5EF4-FFF2-40B4-BE49-F238E27FC236}">
                <a16:creationId xmlns:a16="http://schemas.microsoft.com/office/drawing/2014/main" id="{D05DAC11-6165-416C-8185-9091B7A8DBD4}"/>
              </a:ext>
            </a:extLst>
          </p:cNvPr>
          <p:cNvSpPr/>
          <p:nvPr/>
        </p:nvSpPr>
        <p:spPr>
          <a:xfrm>
            <a:off x="765604" y="4568994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Bultiņa: uz leju 13">
            <a:extLst>
              <a:ext uri="{FF2B5EF4-FFF2-40B4-BE49-F238E27FC236}">
                <a16:creationId xmlns:a16="http://schemas.microsoft.com/office/drawing/2014/main" id="{F76266EF-C496-491A-9D57-0C3DFB6BEBE3}"/>
              </a:ext>
            </a:extLst>
          </p:cNvPr>
          <p:cNvSpPr/>
          <p:nvPr/>
        </p:nvSpPr>
        <p:spPr>
          <a:xfrm rot="16012762">
            <a:off x="748954" y="5604168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9291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FE450-A4DE-3F4D-9264-B49B613D3F32}"/>
              </a:ext>
            </a:extLst>
          </p:cNvPr>
          <p:cNvSpPr txBox="1"/>
          <p:nvPr/>
        </p:nvSpPr>
        <p:spPr>
          <a:xfrm>
            <a:off x="556054" y="6450226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Ministrija  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LV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.2020.</a:t>
            </a:r>
          </a:p>
          <a:p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18B50D-35BA-E948-99FD-E5B493EE0B9A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CDDA37-D40B-A243-ACF4-C22A8B6F39F1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C70511-5286-C346-BB8A-3D44C259D611}"/>
              </a:ext>
            </a:extLst>
          </p:cNvPr>
          <p:cNvSpPr txBox="1"/>
          <p:nvPr/>
        </p:nvSpPr>
        <p:spPr>
          <a:xfrm>
            <a:off x="2120292" y="6450226"/>
            <a:ext cx="31089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latin typeface="Verdana" panose="020B0604030504040204" pitchFamily="34" charset="0"/>
                <a:ea typeface="Verdana" panose="020B0604030504040204" pitchFamily="34" charset="0"/>
              </a:rPr>
              <a:t>Covid-19 vakcīnu stratēģija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2E911F6-5B31-FE49-81EA-9E7F39CA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1064"/>
            <a:ext cx="2743200" cy="365125"/>
          </a:xfrm>
        </p:spPr>
        <p:txBody>
          <a:bodyPr/>
          <a:lstStyle/>
          <a:p>
            <a:fld id="{465B5576-2E04-AB4E-9D0A-05AE490743CD}" type="slidenum">
              <a:rPr lang="en-LV" sz="1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LV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ACB41DF-13AC-184B-A989-BB7D21A6FDCE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85313EB6-50EB-480C-AEDF-866B0B92C63B}"/>
              </a:ext>
            </a:extLst>
          </p:cNvPr>
          <p:cNvSpPr txBox="1">
            <a:spLocks/>
          </p:cNvSpPr>
          <p:nvPr/>
        </p:nvSpPr>
        <p:spPr>
          <a:xfrm>
            <a:off x="1040625" y="1266542"/>
            <a:ext cx="10904497" cy="471418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Iepirkums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vakcīnu uzglabāšanas un loģistikas pakalpojuma nodrošināšanai, kā arī resora kapacitātes (Valsts asinsdonoru centra saldētavu) apzināšana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Vakcinācijas iestāžu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kapacitātes apzināšana</a:t>
            </a: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Izbraukuma vakcinācijas organizēšanas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iespēju apzināšana</a:t>
            </a: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Materiālu vakcinācijai (šļirces </a:t>
            </a:r>
            <a:r>
              <a:rPr lang="lv-LV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utml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.)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iepirkuma organizēšana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, ja Eiropas Komisijas organizētā iepirkuma rezultātā netiek noslēgtas vienošanās ar piegādātājiem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Ārstniecības iestāžu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informēšana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par vakcīnu pasūtījumu veidošanu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Vakcīnu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pasūtījumu organizēšana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ārstniecības iestādēs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Vakcīnu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piegāžu organizēšana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uz ārstniecības iestādēm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Vakcinācijas </a:t>
            </a:r>
            <a:r>
              <a:rPr lang="lv-LV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reģistrācijas iespējas ieviešana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e-veselībā</a:t>
            </a:r>
          </a:p>
          <a:p>
            <a:pPr marL="0" indent="0">
              <a:buNone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80338-ACBE-4CA5-B23B-6BF2601D1394}"/>
              </a:ext>
            </a:extLst>
          </p:cNvPr>
          <p:cNvSpPr txBox="1"/>
          <p:nvPr/>
        </p:nvSpPr>
        <p:spPr>
          <a:xfrm>
            <a:off x="612000" y="394484"/>
            <a:ext cx="4084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Veicamie pasākumi</a:t>
            </a:r>
          </a:p>
        </p:txBody>
      </p:sp>
      <p:sp>
        <p:nvSpPr>
          <p:cNvPr id="14" name="Bultiņa: uz leju 13">
            <a:extLst>
              <a:ext uri="{FF2B5EF4-FFF2-40B4-BE49-F238E27FC236}">
                <a16:creationId xmlns:a16="http://schemas.microsoft.com/office/drawing/2014/main" id="{F76266EF-C496-491A-9D57-0C3DFB6BEBE3}"/>
              </a:ext>
            </a:extLst>
          </p:cNvPr>
          <p:cNvSpPr/>
          <p:nvPr/>
        </p:nvSpPr>
        <p:spPr>
          <a:xfrm rot="16012762">
            <a:off x="659708" y="1356018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Bultiņa: uz leju 11">
            <a:extLst>
              <a:ext uri="{FF2B5EF4-FFF2-40B4-BE49-F238E27FC236}">
                <a16:creationId xmlns:a16="http://schemas.microsoft.com/office/drawing/2014/main" id="{67D759D9-3C9D-4553-AE37-BE2C88E39673}"/>
              </a:ext>
            </a:extLst>
          </p:cNvPr>
          <p:cNvSpPr/>
          <p:nvPr/>
        </p:nvSpPr>
        <p:spPr>
          <a:xfrm rot="16012762">
            <a:off x="680123" y="2035444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Bultiņa: uz leju 12">
            <a:extLst>
              <a:ext uri="{FF2B5EF4-FFF2-40B4-BE49-F238E27FC236}">
                <a16:creationId xmlns:a16="http://schemas.microsoft.com/office/drawing/2014/main" id="{BDFFEBE7-2F79-4F4E-A9DA-1796DB00327D}"/>
              </a:ext>
            </a:extLst>
          </p:cNvPr>
          <p:cNvSpPr/>
          <p:nvPr/>
        </p:nvSpPr>
        <p:spPr>
          <a:xfrm rot="16012762">
            <a:off x="680122" y="2571550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Bultiņa: uz leju 17">
            <a:extLst>
              <a:ext uri="{FF2B5EF4-FFF2-40B4-BE49-F238E27FC236}">
                <a16:creationId xmlns:a16="http://schemas.microsoft.com/office/drawing/2014/main" id="{61E76D1F-A612-4D35-8D03-086DF3D2910D}"/>
              </a:ext>
            </a:extLst>
          </p:cNvPr>
          <p:cNvSpPr/>
          <p:nvPr/>
        </p:nvSpPr>
        <p:spPr>
          <a:xfrm rot="16012762">
            <a:off x="680121" y="3234682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Bultiņa: uz leju 21">
            <a:extLst>
              <a:ext uri="{FF2B5EF4-FFF2-40B4-BE49-F238E27FC236}">
                <a16:creationId xmlns:a16="http://schemas.microsoft.com/office/drawing/2014/main" id="{13E9DCB8-77F6-4F5A-9163-357C11BEE703}"/>
              </a:ext>
            </a:extLst>
          </p:cNvPr>
          <p:cNvSpPr/>
          <p:nvPr/>
        </p:nvSpPr>
        <p:spPr>
          <a:xfrm rot="16012762">
            <a:off x="659708" y="3839981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Bultiņa: uz leju 23">
            <a:extLst>
              <a:ext uri="{FF2B5EF4-FFF2-40B4-BE49-F238E27FC236}">
                <a16:creationId xmlns:a16="http://schemas.microsoft.com/office/drawing/2014/main" id="{4CD32425-F9AE-4464-B5F0-46A9174AA802}"/>
              </a:ext>
            </a:extLst>
          </p:cNvPr>
          <p:cNvSpPr/>
          <p:nvPr/>
        </p:nvSpPr>
        <p:spPr>
          <a:xfrm rot="16012762">
            <a:off x="653427" y="4417028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Bultiņa: uz leju 25">
            <a:extLst>
              <a:ext uri="{FF2B5EF4-FFF2-40B4-BE49-F238E27FC236}">
                <a16:creationId xmlns:a16="http://schemas.microsoft.com/office/drawing/2014/main" id="{B993CCC0-B5E1-43CE-98AC-E6DAAB62454E}"/>
              </a:ext>
            </a:extLst>
          </p:cNvPr>
          <p:cNvSpPr/>
          <p:nvPr/>
        </p:nvSpPr>
        <p:spPr>
          <a:xfrm rot="16012762">
            <a:off x="659708" y="4944414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Bultiņa: uz leju 27">
            <a:extLst>
              <a:ext uri="{FF2B5EF4-FFF2-40B4-BE49-F238E27FC236}">
                <a16:creationId xmlns:a16="http://schemas.microsoft.com/office/drawing/2014/main" id="{F734EF1E-90AF-45BB-ADFE-FBAA40EB3042}"/>
              </a:ext>
            </a:extLst>
          </p:cNvPr>
          <p:cNvSpPr/>
          <p:nvPr/>
        </p:nvSpPr>
        <p:spPr>
          <a:xfrm rot="16012762">
            <a:off x="659708" y="5460195"/>
            <a:ext cx="246446" cy="328935"/>
          </a:xfrm>
          <a:prstGeom prst="downArrow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2763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2195</TotalTime>
  <Words>1123</Words>
  <Application>Microsoft Office PowerPoint</Application>
  <PresentationFormat>Platekrāna</PresentationFormat>
  <Paragraphs>202</Paragraphs>
  <Slides>12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Pfizer/Biontech vakcīna - salīdzinājums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Zane Lielpētere</dc:creator>
  <cp:lastModifiedBy>Anna Strapcāne</cp:lastModifiedBy>
  <cp:revision>114</cp:revision>
  <dcterms:created xsi:type="dcterms:W3CDTF">2020-07-28T12:35:01Z</dcterms:created>
  <dcterms:modified xsi:type="dcterms:W3CDTF">2020-11-17T08:33:36Z</dcterms:modified>
</cp:coreProperties>
</file>