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85" r:id="rId2"/>
    <p:sldId id="283" r:id="rId3"/>
    <p:sldId id="281" r:id="rId4"/>
    <p:sldId id="269" r:id="rId5"/>
    <p:sldId id="280" r:id="rId6"/>
    <p:sldId id="28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1" autoAdjust="0"/>
    <p:restoredTop sz="93067" autoAdjust="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BC7DF-9EC7-483C-AB2F-371458B6C991}" type="datetimeFigureOut">
              <a:rPr lang="lv-LV" smtClean="0"/>
              <a:t>02.02.2021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A31F00-078E-40A2-939B-56E7442B4CC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2567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31F00-078E-40A2-939B-56E7442B4CCD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92088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9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232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411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77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927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293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82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824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227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31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660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0E0B6-261B-411B-AC2F-327B8D2D279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764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148FF-E53C-4133-B5C6-B56E8B6147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Vakcinācija</a:t>
            </a:r>
            <a:r>
              <a:rPr lang="en-US" dirty="0"/>
              <a:t> </a:t>
            </a:r>
            <a:r>
              <a:rPr lang="en-US" dirty="0" err="1"/>
              <a:t>Latvijā</a:t>
            </a:r>
            <a:r>
              <a:rPr lang="en-US" dirty="0"/>
              <a:t> 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49DF89-0017-4850-8789-B8CFED0A93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02.02.21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734951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0FCBF24-B16B-4BEB-8B66-CFC168B9FF53}"/>
              </a:ext>
            </a:extLst>
          </p:cNvPr>
          <p:cNvSpPr txBox="1"/>
          <p:nvPr/>
        </p:nvSpPr>
        <p:spPr>
          <a:xfrm>
            <a:off x="277402" y="6462445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Avots</a:t>
            </a:r>
            <a:r>
              <a:rPr lang="en-US" sz="1000" dirty="0"/>
              <a:t>: NVD</a:t>
            </a:r>
            <a:endParaRPr lang="lv-LV" sz="10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DB09AFE-FCCC-4BBF-AC53-51E6196F30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212" t="1" b="29522"/>
          <a:stretch/>
        </p:blipFill>
        <p:spPr>
          <a:xfrm>
            <a:off x="2752531" y="383981"/>
            <a:ext cx="8866202" cy="5924939"/>
          </a:xfrm>
          <a:prstGeom prst="rect">
            <a:avLst/>
          </a:prstGeom>
        </p:spPr>
      </p:pic>
      <p:sp>
        <p:nvSpPr>
          <p:cNvPr id="7" name="Arrow: Curved Up 6">
            <a:extLst>
              <a:ext uri="{FF2B5EF4-FFF2-40B4-BE49-F238E27FC236}">
                <a16:creationId xmlns:a16="http://schemas.microsoft.com/office/drawing/2014/main" id="{C096C09A-98D9-4D55-9288-44109CD48FF6}"/>
              </a:ext>
            </a:extLst>
          </p:cNvPr>
          <p:cNvSpPr/>
          <p:nvPr/>
        </p:nvSpPr>
        <p:spPr>
          <a:xfrm>
            <a:off x="8705461" y="4163138"/>
            <a:ext cx="2707562" cy="450850"/>
          </a:xfrm>
          <a:prstGeom prst="curvedUp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2F87D49-C1B1-4F46-8746-44B858BD412D}"/>
              </a:ext>
            </a:extLst>
          </p:cNvPr>
          <p:cNvSpPr/>
          <p:nvPr/>
        </p:nvSpPr>
        <p:spPr>
          <a:xfrm>
            <a:off x="8417718" y="3331030"/>
            <a:ext cx="942975" cy="807584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74F9132-5AFE-48F9-B7FB-AB30EA6E85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7570" r="82875" b="41675"/>
          <a:stretch/>
        </p:blipFill>
        <p:spPr>
          <a:xfrm>
            <a:off x="190789" y="2616188"/>
            <a:ext cx="2356032" cy="2241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375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34164034-8E8B-46D2-BE16-CD3C393B3339}"/>
              </a:ext>
            </a:extLst>
          </p:cNvPr>
          <p:cNvSpPr txBox="1"/>
          <p:nvPr/>
        </p:nvSpPr>
        <p:spPr>
          <a:xfrm>
            <a:off x="10845156" y="6529120"/>
            <a:ext cx="13468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Avots</a:t>
            </a:r>
            <a:r>
              <a:rPr lang="en-US" sz="1000" dirty="0"/>
              <a:t>: </a:t>
            </a:r>
            <a:r>
              <a:rPr lang="en-US" sz="1000" dirty="0" err="1"/>
              <a:t>ourworldindata</a:t>
            </a:r>
            <a:endParaRPr lang="lv-LV" sz="10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B046CC1-735F-4851-886F-92E2564890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67" y="0"/>
            <a:ext cx="107493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739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111CA-9C1E-4E95-BB43-3296ED9FE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324" y="149334"/>
            <a:ext cx="5880226" cy="676584"/>
          </a:xfrm>
        </p:spPr>
        <p:txBody>
          <a:bodyPr>
            <a:normAutofit/>
          </a:bodyPr>
          <a:lstStyle/>
          <a:p>
            <a:r>
              <a:rPr lang="lv-LV" sz="3200" dirty="0"/>
              <a:t>Tuvākās piegādes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41C78F-DE66-4D24-AC40-5EF31ADC69E8}"/>
              </a:ext>
            </a:extLst>
          </p:cNvPr>
          <p:cNvSpPr txBox="1"/>
          <p:nvPr/>
        </p:nvSpPr>
        <p:spPr>
          <a:xfrm>
            <a:off x="277402" y="6462445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Avots</a:t>
            </a:r>
            <a:r>
              <a:rPr lang="en-US" sz="1000" dirty="0"/>
              <a:t>: NVD</a:t>
            </a:r>
            <a:endParaRPr lang="lv-LV" sz="10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1123EEB-D77B-497A-848B-AB5EE461B8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627876"/>
              </p:ext>
            </p:extLst>
          </p:nvPr>
        </p:nvGraphicFramePr>
        <p:xfrm>
          <a:off x="1369502" y="952500"/>
          <a:ext cx="9007627" cy="4559140"/>
        </p:xfrm>
        <a:graphic>
          <a:graphicData uri="http://schemas.openxmlformats.org/drawingml/2006/table">
            <a:tbl>
              <a:tblPr/>
              <a:tblGrid>
                <a:gridCol w="1224408">
                  <a:extLst>
                    <a:ext uri="{9D8B030D-6E8A-4147-A177-3AD203B41FA5}">
                      <a16:colId xmlns:a16="http://schemas.microsoft.com/office/drawing/2014/main" val="812535642"/>
                    </a:ext>
                  </a:extLst>
                </a:gridCol>
                <a:gridCol w="1741234">
                  <a:extLst>
                    <a:ext uri="{9D8B030D-6E8A-4147-A177-3AD203B41FA5}">
                      <a16:colId xmlns:a16="http://schemas.microsoft.com/office/drawing/2014/main" val="1380129926"/>
                    </a:ext>
                  </a:extLst>
                </a:gridCol>
                <a:gridCol w="656531">
                  <a:extLst>
                    <a:ext uri="{9D8B030D-6E8A-4147-A177-3AD203B41FA5}">
                      <a16:colId xmlns:a16="http://schemas.microsoft.com/office/drawing/2014/main" val="3598319237"/>
                    </a:ext>
                  </a:extLst>
                </a:gridCol>
                <a:gridCol w="1398696">
                  <a:extLst>
                    <a:ext uri="{9D8B030D-6E8A-4147-A177-3AD203B41FA5}">
                      <a16:colId xmlns:a16="http://schemas.microsoft.com/office/drawing/2014/main" val="471531341"/>
                    </a:ext>
                  </a:extLst>
                </a:gridCol>
                <a:gridCol w="3986758">
                  <a:extLst>
                    <a:ext uri="{9D8B030D-6E8A-4147-A177-3AD203B41FA5}">
                      <a16:colId xmlns:a16="http://schemas.microsoft.com/office/drawing/2014/main" val="3629495816"/>
                    </a:ext>
                  </a:extLst>
                </a:gridCol>
              </a:tblGrid>
              <a:tr h="35803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Ražotājs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Devas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Statuss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Pielietošana, sensitīvie jautājumi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952709"/>
                  </a:ext>
                </a:extLst>
              </a:tr>
              <a:tr h="934747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Moderna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31.janvārī 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2400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Piegādāts 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1200 – 2.devām no 1.piegādes</a:t>
                      </a:r>
                    </a:p>
                    <a:p>
                      <a:pPr marL="342900" indent="-342900" algn="l" fontAlgn="b">
                        <a:buAutoNum type="arabicPlain" startAt="600"/>
                      </a:pPr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lv-LV" sz="1400" b="0" i="0" u="sng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1.devām uz reģioniem</a:t>
                      </a:r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lv-LV" sz="1400" b="0" i="0" u="sng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Rīgai nepiegādās</a:t>
                      </a:r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2</a:t>
                      </a:r>
                      <a:r>
                        <a:rPr lang="lv-LV" sz="1400" b="0" i="0" u="sng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.devas no nākamās Moderna piegādes? </a:t>
                      </a:r>
                    </a:p>
                    <a:p>
                      <a:pPr marL="0" indent="0" algn="l" fontAlgn="b">
                        <a:buNone/>
                      </a:pPr>
                      <a:r>
                        <a:rPr lang="lv-LV" sz="1400" b="0" i="0" u="sng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600 - uzglabāt 2.devām no šīs pašas piegādes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624723"/>
                  </a:ext>
                </a:extLst>
              </a:tr>
              <a:tr h="646394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AstraZeneca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r>
                        <a:rPr lang="lv-LV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.Februāris (iespējams ātrāk)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13439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neapstiprināts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Viss pirmajām devām </a:t>
                      </a:r>
                      <a:r>
                        <a:rPr lang="lv-LV" sz="1400" b="0" i="0" u="sng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uz SACiem</a:t>
                      </a:r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lv-LV" sz="1400" b="0" i="0" u="sng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2.deva ar piegādēm pēc ~12 nedēļām</a:t>
                      </a:r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9116273"/>
                  </a:ext>
                </a:extLst>
              </a:tr>
              <a:tr h="1223101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Moderna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 vai 12.februāris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sng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4800</a:t>
                      </a:r>
                    </a:p>
                    <a:p>
                      <a:pPr algn="r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3600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neapstiprināts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sng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1800 – 1.devām</a:t>
                      </a:r>
                    </a:p>
                    <a:p>
                      <a:pPr algn="l" fontAlgn="b"/>
                      <a:r>
                        <a:rPr lang="lv-LV" sz="1400" b="0" i="0" u="sng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1800 – 2.devām uzglabāšanai.</a:t>
                      </a:r>
                    </a:p>
                    <a:p>
                      <a:pPr algn="l" fontAlgn="b"/>
                      <a:r>
                        <a:rPr lang="lv-LV" sz="1400" b="0" i="0" u="sng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veselības aprūpes sistēmas darbinieki, iespējams farmaceiti. 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317351"/>
                  </a:ext>
                </a:extLst>
              </a:tr>
              <a:tr h="392426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AstraZeneca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r>
                        <a:rPr lang="lv-LV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.februāris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20738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neapstiprināts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Iespējams uzsākt 3.fāzi. 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1690343"/>
                  </a:ext>
                </a:extLst>
              </a:tr>
              <a:tr h="646394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Moderna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Februāra nedēļā no 22.februāra 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15600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neapstiprināts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  <a:r>
                        <a:rPr lang="lv-LV" sz="14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āzei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3775862"/>
                  </a:ext>
                </a:extLst>
              </a:tr>
              <a:tr h="35803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AstraZeneca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Februāra beigas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38697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neapstiprināts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3.Fāzei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255003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7B0E678-F385-4043-A58B-E12377E65D26}"/>
              </a:ext>
            </a:extLst>
          </p:cNvPr>
          <p:cNvSpPr txBox="1"/>
          <p:nvPr/>
        </p:nvSpPr>
        <p:spPr>
          <a:xfrm>
            <a:off x="1679510" y="5905500"/>
            <a:ext cx="9479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Moderna īslaicīgi samazinājis piegāžu apjomu ES par 25%.</a:t>
            </a:r>
          </a:p>
          <a:p>
            <a:r>
              <a:rPr lang="lv-LV" dirty="0"/>
              <a:t>Arī </a:t>
            </a:r>
            <a:r>
              <a:rPr lang="lv-LV" dirty="0" err="1"/>
              <a:t>AstraZeneca</a:t>
            </a:r>
            <a:r>
              <a:rPr lang="lv-LV" dirty="0"/>
              <a:t> ir ražošanas defekti, kuri var ietekmēt Q1 piegādes.</a:t>
            </a:r>
          </a:p>
        </p:txBody>
      </p:sp>
    </p:spTree>
    <p:extLst>
      <p:ext uri="{BB962C8B-B14F-4D97-AF65-F5344CB8AC3E}">
        <p14:creationId xmlns:p14="http://schemas.microsoft.com/office/powerpoint/2010/main" val="90756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FAAE6-A526-4E85-900F-FBFEAFECE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Būtiskākie</a:t>
            </a:r>
            <a:r>
              <a:rPr lang="en-US" dirty="0"/>
              <a:t> </a:t>
            </a:r>
            <a:r>
              <a:rPr lang="en-US" dirty="0" err="1"/>
              <a:t>notikumi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9104D-1037-4E39-B81A-2907A600F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9100"/>
            <a:ext cx="10515600" cy="4803775"/>
          </a:xfrm>
        </p:spPr>
        <p:txBody>
          <a:bodyPr>
            <a:normAutofit/>
          </a:bodyPr>
          <a:lstStyle/>
          <a:p>
            <a:r>
              <a:rPr lang="lv-LV" dirty="0"/>
              <a:t>A</a:t>
            </a:r>
            <a:r>
              <a:rPr lang="en-US" dirty="0" err="1"/>
              <a:t>stra</a:t>
            </a:r>
            <a:r>
              <a:rPr lang="lv-LV" dirty="0"/>
              <a:t>Z</a:t>
            </a:r>
            <a:r>
              <a:rPr lang="en-US" dirty="0" err="1"/>
              <a:t>eneca</a:t>
            </a:r>
            <a:r>
              <a:rPr lang="lv-LV" dirty="0"/>
              <a:t> – reģistrēts</a:t>
            </a:r>
            <a:r>
              <a:rPr lang="en-US" dirty="0"/>
              <a:t> </a:t>
            </a:r>
            <a:r>
              <a:rPr lang="en-US" dirty="0" err="1"/>
              <a:t>piektdien</a:t>
            </a:r>
            <a:r>
              <a:rPr lang="en-US" dirty="0"/>
              <a:t> 29.janvārī</a:t>
            </a:r>
            <a:r>
              <a:rPr lang="lv-LV" dirty="0"/>
              <a:t>. </a:t>
            </a:r>
          </a:p>
          <a:p>
            <a:pPr lvl="1"/>
            <a:r>
              <a:rPr lang="lv-LV" b="1" dirty="0"/>
              <a:t>Intervāls: 4-12 nedēļas</a:t>
            </a:r>
            <a:r>
              <a:rPr lang="lv-LV" dirty="0"/>
              <a:t> (IVP rekomendācija 9-12 nedēļas)</a:t>
            </a:r>
          </a:p>
          <a:p>
            <a:pPr lvl="1"/>
            <a:r>
              <a:rPr lang="lv-LV" dirty="0" err="1"/>
              <a:t>Currently</a:t>
            </a:r>
            <a:r>
              <a:rPr lang="lv-LV" dirty="0"/>
              <a:t> </a:t>
            </a:r>
            <a:r>
              <a:rPr lang="lv-LV" dirty="0" err="1"/>
              <a:t>there</a:t>
            </a:r>
            <a:r>
              <a:rPr lang="lv-LV" dirty="0"/>
              <a:t> </a:t>
            </a:r>
            <a:r>
              <a:rPr lang="lv-LV" dirty="0" err="1"/>
              <a:t>are</a:t>
            </a:r>
            <a:r>
              <a:rPr lang="lv-LV" dirty="0"/>
              <a:t> </a:t>
            </a:r>
            <a:r>
              <a:rPr lang="lv-LV" b="1" dirty="0" err="1"/>
              <a:t>limited</a:t>
            </a:r>
            <a:r>
              <a:rPr lang="lv-LV" b="1" dirty="0"/>
              <a:t> </a:t>
            </a:r>
            <a:r>
              <a:rPr lang="lv-LV" b="1" dirty="0" err="1"/>
              <a:t>data</a:t>
            </a:r>
            <a:r>
              <a:rPr lang="lv-LV" b="1" dirty="0"/>
              <a:t> </a:t>
            </a:r>
            <a:r>
              <a:rPr lang="lv-LV" dirty="0" err="1"/>
              <a:t>on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efficacy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COVID-19 </a:t>
            </a:r>
            <a:r>
              <a:rPr lang="lv-LV" dirty="0" err="1"/>
              <a:t>Vaccine</a:t>
            </a:r>
            <a:r>
              <a:rPr lang="lv-LV" dirty="0"/>
              <a:t> </a:t>
            </a:r>
            <a:r>
              <a:rPr lang="lv-LV" dirty="0" err="1"/>
              <a:t>AstraZeneca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individuals</a:t>
            </a:r>
            <a:r>
              <a:rPr lang="lv-LV" dirty="0"/>
              <a:t> </a:t>
            </a:r>
            <a:r>
              <a:rPr lang="lv-LV" dirty="0" err="1"/>
              <a:t>aged</a:t>
            </a:r>
            <a:r>
              <a:rPr lang="lv-LV" dirty="0"/>
              <a:t> 55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older</a:t>
            </a:r>
            <a:r>
              <a:rPr lang="lv-LV" dirty="0"/>
              <a:t>. </a:t>
            </a:r>
            <a:r>
              <a:rPr lang="lv-LV" dirty="0" err="1"/>
              <a:t>Currently</a:t>
            </a:r>
            <a:r>
              <a:rPr lang="lv-LV" dirty="0"/>
              <a:t> </a:t>
            </a:r>
            <a:r>
              <a:rPr lang="lv-LV" dirty="0" err="1"/>
              <a:t>available</a:t>
            </a:r>
            <a:r>
              <a:rPr lang="lv-LV" dirty="0"/>
              <a:t> </a:t>
            </a:r>
            <a:r>
              <a:rPr lang="lv-LV" dirty="0" err="1"/>
              <a:t>clinical</a:t>
            </a:r>
            <a:r>
              <a:rPr lang="lv-LV" dirty="0"/>
              <a:t> </a:t>
            </a:r>
            <a:r>
              <a:rPr lang="lv-LV" dirty="0" err="1"/>
              <a:t>trial</a:t>
            </a:r>
            <a:r>
              <a:rPr lang="lv-LV" dirty="0"/>
              <a:t> </a:t>
            </a:r>
            <a:r>
              <a:rPr lang="lv-LV" dirty="0" err="1"/>
              <a:t>data</a:t>
            </a:r>
            <a:r>
              <a:rPr lang="lv-LV" dirty="0"/>
              <a:t> </a:t>
            </a:r>
            <a:r>
              <a:rPr lang="lv-LV" b="1" dirty="0"/>
              <a:t>do </a:t>
            </a:r>
            <a:r>
              <a:rPr lang="lv-LV" b="1" dirty="0" err="1"/>
              <a:t>not</a:t>
            </a:r>
            <a:r>
              <a:rPr lang="lv-LV" b="1" dirty="0"/>
              <a:t> </a:t>
            </a:r>
            <a:r>
              <a:rPr lang="lv-LV" b="1" dirty="0" err="1"/>
              <a:t>allow</a:t>
            </a:r>
            <a:r>
              <a:rPr lang="lv-LV" b="1" dirty="0"/>
              <a:t> </a:t>
            </a:r>
            <a:r>
              <a:rPr lang="lv-LV" b="1" dirty="0" err="1"/>
              <a:t>an</a:t>
            </a:r>
            <a:r>
              <a:rPr lang="lv-LV" b="1" dirty="0"/>
              <a:t> </a:t>
            </a:r>
            <a:r>
              <a:rPr lang="lv-LV" b="1" dirty="0" err="1"/>
              <a:t>estimate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vaccine</a:t>
            </a:r>
            <a:r>
              <a:rPr lang="lv-LV" dirty="0"/>
              <a:t> </a:t>
            </a:r>
            <a:r>
              <a:rPr lang="lv-LV" b="1" dirty="0" err="1"/>
              <a:t>efficacy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subjects</a:t>
            </a:r>
            <a:r>
              <a:rPr lang="lv-LV" dirty="0"/>
              <a:t> </a:t>
            </a:r>
            <a:r>
              <a:rPr lang="lv-LV" dirty="0" err="1"/>
              <a:t>over</a:t>
            </a:r>
            <a:r>
              <a:rPr lang="lv-LV" dirty="0"/>
              <a:t> 55 </a:t>
            </a:r>
            <a:r>
              <a:rPr lang="lv-LV" dirty="0" err="1"/>
              <a:t>years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age</a:t>
            </a:r>
            <a:r>
              <a:rPr lang="lv-LV" dirty="0"/>
              <a:t>. IVP rekomendē izmantot 55+</a:t>
            </a:r>
            <a:r>
              <a:rPr lang="en-US" dirty="0"/>
              <a:t>. DE, IT – </a:t>
            </a:r>
            <a:r>
              <a:rPr lang="en-US" dirty="0" err="1"/>
              <a:t>paziņojušas</a:t>
            </a:r>
            <a:r>
              <a:rPr lang="en-US" dirty="0"/>
              <a:t> par </a:t>
            </a:r>
            <a:r>
              <a:rPr lang="en-US" dirty="0" err="1"/>
              <a:t>piesadzību</a:t>
            </a:r>
            <a:r>
              <a:rPr lang="en-US" dirty="0"/>
              <a:t>. </a:t>
            </a:r>
            <a:endParaRPr lang="lv-LV" dirty="0"/>
          </a:p>
          <a:p>
            <a:pPr lvl="1"/>
            <a:r>
              <a:rPr lang="lv-LV" dirty="0" err="1"/>
              <a:t>Reactogenicity</a:t>
            </a:r>
            <a:r>
              <a:rPr lang="lv-LV" dirty="0"/>
              <a:t> </a:t>
            </a:r>
            <a:r>
              <a:rPr lang="lv-LV" dirty="0" err="1"/>
              <a:t>was</a:t>
            </a:r>
            <a:r>
              <a:rPr lang="lv-LV" dirty="0"/>
              <a:t> </a:t>
            </a:r>
            <a:r>
              <a:rPr lang="lv-LV" dirty="0" err="1"/>
              <a:t>generally</a:t>
            </a:r>
            <a:r>
              <a:rPr lang="lv-LV" dirty="0"/>
              <a:t> </a:t>
            </a:r>
            <a:r>
              <a:rPr lang="lv-LV" dirty="0" err="1"/>
              <a:t>milder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reported</a:t>
            </a:r>
            <a:r>
              <a:rPr lang="lv-LV" dirty="0"/>
              <a:t> less </a:t>
            </a:r>
            <a:r>
              <a:rPr lang="lv-LV" dirty="0" err="1"/>
              <a:t>frequently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older</a:t>
            </a:r>
            <a:r>
              <a:rPr lang="lv-LV" dirty="0"/>
              <a:t> </a:t>
            </a:r>
            <a:r>
              <a:rPr lang="lv-LV" dirty="0" err="1"/>
              <a:t>adults</a:t>
            </a:r>
            <a:r>
              <a:rPr lang="lv-LV" dirty="0"/>
              <a:t> (≥65 </a:t>
            </a:r>
            <a:r>
              <a:rPr lang="lv-LV" dirty="0" err="1"/>
              <a:t>years</a:t>
            </a:r>
            <a:r>
              <a:rPr lang="lv-LV" dirty="0"/>
              <a:t> </a:t>
            </a:r>
            <a:r>
              <a:rPr lang="lv-LV" dirty="0" err="1"/>
              <a:t>old</a:t>
            </a:r>
            <a:r>
              <a:rPr lang="lv-LV" dirty="0"/>
              <a:t>).</a:t>
            </a:r>
          </a:p>
          <a:p>
            <a:pPr lvl="1"/>
            <a:r>
              <a:rPr lang="en-US" dirty="0"/>
              <a:t>Von der Leyen: ā</a:t>
            </a:r>
            <a:r>
              <a:rPr lang="lv-LV" dirty="0" err="1"/>
              <a:t>trākas</a:t>
            </a:r>
            <a:r>
              <a:rPr lang="lv-LV" dirty="0"/>
              <a:t> piegādes – šobrīd nav </a:t>
            </a:r>
            <a:r>
              <a:rPr lang="en-US" dirty="0" err="1"/>
              <a:t>apstiprināta</a:t>
            </a:r>
            <a:r>
              <a:rPr lang="lv-LV" dirty="0"/>
              <a:t> informācija </a:t>
            </a:r>
            <a:r>
              <a:rPr lang="en-US" dirty="0"/>
              <a:t>EK</a:t>
            </a:r>
            <a:r>
              <a:rPr lang="lv-LV" dirty="0"/>
              <a:t> </a:t>
            </a:r>
            <a:r>
              <a:rPr lang="lv-LV" dirty="0" err="1"/>
              <a:t>steering</a:t>
            </a:r>
            <a:r>
              <a:rPr lang="lv-LV" dirty="0"/>
              <a:t> </a:t>
            </a:r>
            <a:r>
              <a:rPr lang="lv-LV" dirty="0" err="1"/>
              <a:t>board</a:t>
            </a:r>
            <a:r>
              <a:rPr lang="lv-LV" dirty="0"/>
              <a:t>. </a:t>
            </a:r>
            <a:endParaRPr lang="en-US" dirty="0"/>
          </a:p>
          <a:p>
            <a:r>
              <a:rPr lang="lv-LV" dirty="0"/>
              <a:t>Tiek organizēti 8h ātrie kursi masu vakcinācijas nodrošinātājiem</a:t>
            </a:r>
          </a:p>
          <a:p>
            <a:pPr lvl="1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36121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F1D12-2395-4C53-B405-BFA0D5580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Būtiskākie</a:t>
            </a:r>
            <a:r>
              <a:rPr lang="en-US" dirty="0"/>
              <a:t> </a:t>
            </a:r>
            <a:r>
              <a:rPr lang="en-US" dirty="0" err="1"/>
              <a:t>notikumi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3AD5E1-9C04-4D64-B50F-4F765C8FC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Commission puts in place transparency and </a:t>
            </a:r>
            <a:r>
              <a:rPr lang="en-US" dirty="0" err="1"/>
              <a:t>authorisation</a:t>
            </a:r>
            <a:r>
              <a:rPr lang="en-US" dirty="0"/>
              <a:t> mechanism for exports of COVID-19 vaccines</a:t>
            </a:r>
          </a:p>
          <a:p>
            <a:r>
              <a:rPr lang="lv-LV" dirty="0" err="1"/>
              <a:t>Janssen</a:t>
            </a:r>
            <a:r>
              <a:rPr lang="lv-LV" dirty="0"/>
              <a:t> – publicējis pētījuma starpziņojumu par 1.devas efektivitāti. </a:t>
            </a:r>
            <a:endParaRPr lang="en-US" dirty="0"/>
          </a:p>
          <a:p>
            <a:r>
              <a:rPr lang="lv-LV" b="1" dirty="0"/>
              <a:t>EMA </a:t>
            </a:r>
            <a:r>
              <a:rPr lang="lv-LV" b="1" dirty="0" err="1"/>
              <a:t>s</a:t>
            </a:r>
            <a:r>
              <a:rPr lang="lv-LV" b="1" u="sng" dirty="0" err="1"/>
              <a:t>afety</a:t>
            </a:r>
            <a:r>
              <a:rPr lang="lv-LV" b="1" u="sng" dirty="0"/>
              <a:t> </a:t>
            </a:r>
            <a:r>
              <a:rPr lang="lv-LV" b="1" u="sng" dirty="0" err="1"/>
              <a:t>update</a:t>
            </a:r>
            <a:r>
              <a:rPr lang="lv-LV" b="1" u="sng" dirty="0"/>
              <a:t> </a:t>
            </a:r>
            <a:r>
              <a:rPr lang="lv-LV" b="1" dirty="0" err="1"/>
              <a:t>on</a:t>
            </a:r>
            <a:r>
              <a:rPr lang="lv-LV" b="1" dirty="0"/>
              <a:t> a COVID-19 </a:t>
            </a:r>
            <a:r>
              <a:rPr lang="lv-LV" b="1" dirty="0" err="1"/>
              <a:t>vaccine</a:t>
            </a:r>
            <a:r>
              <a:rPr lang="lv-LV" b="1" dirty="0"/>
              <a:t> – </a:t>
            </a:r>
            <a:r>
              <a:rPr lang="lv-LV" b="1" dirty="0" err="1"/>
              <a:t>Comirnaty</a:t>
            </a:r>
            <a:r>
              <a:rPr lang="lv-LV" b="1" dirty="0"/>
              <a:t> </a:t>
            </a:r>
            <a:r>
              <a:rPr lang="lv-LV" dirty="0" err="1"/>
              <a:t>safety</a:t>
            </a:r>
            <a:r>
              <a:rPr lang="lv-LV" dirty="0"/>
              <a:t> </a:t>
            </a:r>
            <a:r>
              <a:rPr lang="lv-LV" dirty="0" err="1"/>
              <a:t>update</a:t>
            </a:r>
            <a:r>
              <a:rPr lang="lv-LV" dirty="0"/>
              <a:t> </a:t>
            </a:r>
            <a:r>
              <a:rPr lang="lv-LV" dirty="0" err="1"/>
              <a:t>concludes</a:t>
            </a:r>
            <a:r>
              <a:rPr lang="lv-LV" dirty="0"/>
              <a:t> </a:t>
            </a:r>
            <a:r>
              <a:rPr lang="lv-LV" dirty="0" err="1"/>
              <a:t>that</a:t>
            </a:r>
            <a:r>
              <a:rPr lang="lv-LV" dirty="0"/>
              <a:t> </a:t>
            </a:r>
            <a:r>
              <a:rPr lang="lv-LV" dirty="0" err="1"/>
              <a:t>safety</a:t>
            </a:r>
            <a:r>
              <a:rPr lang="lv-LV" dirty="0"/>
              <a:t> </a:t>
            </a:r>
            <a:r>
              <a:rPr lang="lv-LV" dirty="0" err="1"/>
              <a:t>data</a:t>
            </a:r>
            <a:r>
              <a:rPr lang="lv-LV" dirty="0"/>
              <a:t> </a:t>
            </a:r>
            <a:r>
              <a:rPr lang="lv-LV" dirty="0" err="1"/>
              <a:t>collected</a:t>
            </a:r>
            <a:r>
              <a:rPr lang="lv-LV" dirty="0"/>
              <a:t> </a:t>
            </a:r>
            <a:r>
              <a:rPr lang="lv-LV" dirty="0" err="1"/>
              <a:t>on</a:t>
            </a:r>
            <a:r>
              <a:rPr lang="lv-LV" dirty="0"/>
              <a:t> </a:t>
            </a:r>
            <a:r>
              <a:rPr lang="lv-LV" dirty="0" err="1"/>
              <a:t>Comirnaty</a:t>
            </a:r>
            <a:r>
              <a:rPr lang="lv-LV" dirty="0"/>
              <a:t> </a:t>
            </a:r>
            <a:r>
              <a:rPr lang="lv-LV" dirty="0" err="1"/>
              <a:t>use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vaccination</a:t>
            </a:r>
            <a:r>
              <a:rPr lang="lv-LV" dirty="0"/>
              <a:t> </a:t>
            </a:r>
            <a:r>
              <a:rPr lang="lv-LV" dirty="0" err="1"/>
              <a:t>campaigns</a:t>
            </a:r>
            <a:r>
              <a:rPr lang="lv-LV" dirty="0"/>
              <a:t> </a:t>
            </a:r>
            <a:r>
              <a:rPr lang="lv-LV" dirty="0" err="1"/>
              <a:t>is</a:t>
            </a:r>
            <a:r>
              <a:rPr lang="lv-LV" dirty="0"/>
              <a:t> </a:t>
            </a:r>
            <a:r>
              <a:rPr lang="lv-LV" dirty="0" err="1"/>
              <a:t>consistent</a:t>
            </a:r>
            <a:r>
              <a:rPr lang="lv-LV" dirty="0"/>
              <a:t> </a:t>
            </a:r>
            <a:r>
              <a:rPr lang="lv-LV" dirty="0" err="1"/>
              <a:t>with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u="sng" dirty="0" err="1"/>
              <a:t>known</a:t>
            </a:r>
            <a:r>
              <a:rPr lang="lv-LV" u="sng" dirty="0"/>
              <a:t> </a:t>
            </a:r>
            <a:r>
              <a:rPr lang="lv-LV" u="sng" dirty="0" err="1"/>
              <a:t>safety</a:t>
            </a:r>
            <a:r>
              <a:rPr lang="lv-LV" u="sng" dirty="0"/>
              <a:t> </a:t>
            </a:r>
            <a:r>
              <a:rPr lang="lv-LV" u="sng" dirty="0" err="1"/>
              <a:t>profile</a:t>
            </a:r>
            <a:r>
              <a:rPr lang="lv-LV" u="sng" dirty="0"/>
              <a:t> </a:t>
            </a:r>
            <a:r>
              <a:rPr lang="lv-LV" u="sng" dirty="0" err="1"/>
              <a:t>of</a:t>
            </a:r>
            <a:r>
              <a:rPr lang="lv-LV" u="sng" dirty="0"/>
              <a:t> </a:t>
            </a:r>
            <a:r>
              <a:rPr lang="lv-LV" u="sng" dirty="0" err="1"/>
              <a:t>the</a:t>
            </a:r>
            <a:r>
              <a:rPr lang="lv-LV" u="sng" dirty="0"/>
              <a:t> </a:t>
            </a:r>
            <a:r>
              <a:rPr lang="lv-LV" u="sng" dirty="0" err="1"/>
              <a:t>vaccine</a:t>
            </a:r>
            <a:r>
              <a:rPr lang="lv-LV" u="sng" dirty="0"/>
              <a:t>, </a:t>
            </a:r>
            <a:r>
              <a:rPr lang="lv-LV" u="sng" dirty="0" err="1"/>
              <a:t>and</a:t>
            </a:r>
            <a:r>
              <a:rPr lang="lv-LV" u="sng" dirty="0"/>
              <a:t> no </a:t>
            </a:r>
            <a:r>
              <a:rPr lang="lv-LV" u="sng" dirty="0" err="1"/>
              <a:t>new</a:t>
            </a:r>
            <a:r>
              <a:rPr lang="lv-LV" u="sng" dirty="0"/>
              <a:t> </a:t>
            </a:r>
            <a:r>
              <a:rPr lang="lv-LV" u="sng" dirty="0" err="1"/>
              <a:t>side</a:t>
            </a:r>
            <a:r>
              <a:rPr lang="lv-LV" u="sng" dirty="0"/>
              <a:t> </a:t>
            </a:r>
            <a:r>
              <a:rPr lang="lv-LV" u="sng" dirty="0" err="1"/>
              <a:t>effects</a:t>
            </a:r>
            <a:r>
              <a:rPr lang="lv-LV" u="sng" dirty="0"/>
              <a:t> </a:t>
            </a:r>
            <a:r>
              <a:rPr lang="lv-LV" u="sng" dirty="0" err="1"/>
              <a:t>were</a:t>
            </a:r>
            <a:r>
              <a:rPr lang="lv-LV" u="sng" dirty="0"/>
              <a:t> </a:t>
            </a:r>
            <a:r>
              <a:rPr lang="lv-LV" u="sng" dirty="0" err="1"/>
              <a:t>identified</a:t>
            </a:r>
            <a:r>
              <a:rPr lang="lv-LV" u="sng" dirty="0"/>
              <a:t>.</a:t>
            </a:r>
          </a:p>
          <a:p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2831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1414</TotalTime>
  <Words>362</Words>
  <Application>Microsoft Office PowerPoint</Application>
  <PresentationFormat>Widescreen</PresentationFormat>
  <Paragraphs>60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Vakcinācija Latvijā </vt:lpstr>
      <vt:lpstr>PowerPoint Presentation</vt:lpstr>
      <vt:lpstr>PowerPoint Presentation</vt:lpstr>
      <vt:lpstr>Tuvākās piegādes</vt:lpstr>
      <vt:lpstr>Būtiskākie notikumi</vt:lpstr>
      <vt:lpstr>Būtiskākie notikumi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Svens Henkuzens</dc:creator>
  <cp:lastModifiedBy>Guna Jermacāne</cp:lastModifiedBy>
  <cp:revision>33</cp:revision>
  <dcterms:created xsi:type="dcterms:W3CDTF">2021-01-26T06:15:26Z</dcterms:created>
  <dcterms:modified xsi:type="dcterms:W3CDTF">2021-02-02T06:37:58Z</dcterms:modified>
</cp:coreProperties>
</file>