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8" r:id="rId2"/>
    <p:sldId id="269" r:id="rId3"/>
    <p:sldId id="273" r:id="rId4"/>
    <p:sldId id="27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81" autoAdjust="0"/>
    <p:restoredTop sz="94660"/>
  </p:normalViewPr>
  <p:slideViewPr>
    <p:cSldViewPr snapToGrid="0">
      <p:cViewPr varScale="1">
        <p:scale>
          <a:sx n="67" d="100"/>
          <a:sy n="67" d="100"/>
        </p:scale>
        <p:origin x="616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95098A-7D9C-4762-9E92-6032F6A5780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5AC139C-A381-40EA-84F1-4C006DBCE45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41D8C41-91AD-4B40-8CE0-7FE889DB15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A0E0B6-261B-411B-AC2F-327B8D2D2795}" type="datetimeFigureOut">
              <a:rPr lang="en-GB" smtClean="0"/>
              <a:t>26/01/2021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1D3705C-6401-4BA5-BB10-803784D14D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4F271F-4955-4490-92C8-9A340C9C69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C3FAE-2173-45D8-B318-24B781627E5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239874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1D8BDD-8076-48E1-B27D-68E264A632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5EE5FFB-038F-4BC7-A0E9-17CCF14F2FC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903520C-B66E-4353-B93E-1E3E290955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A0E0B6-261B-411B-AC2F-327B8D2D2795}" type="datetimeFigureOut">
              <a:rPr lang="en-GB" smtClean="0"/>
              <a:t>26/01/2021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18452E-E606-44A6-8D18-44009B05FD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20FCCB-451B-4414-B38F-64FD0CA4DE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C3FAE-2173-45D8-B318-24B781627E5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065216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9CD0245-095F-4147-8A23-441C7268EB5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B09748C-E58E-4BBD-9965-F5B4BF69CF9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C1F5A0F-BBE7-4F77-A612-B877457FEC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A0E0B6-261B-411B-AC2F-327B8D2D2795}" type="datetimeFigureOut">
              <a:rPr lang="en-GB" smtClean="0"/>
              <a:t>26/01/2021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5149A6C-DD03-4245-AA6E-2F5276338F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9D5735A-4DB9-4439-9F42-F6D976B9A9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C3FAE-2173-45D8-B318-24B781627E5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708784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5CDACD-4DC4-4A10-9327-B045489EBE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BE5355-32FB-4EC0-8DCF-5AC07F76F7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FE4BF0-341B-4D11-8C57-AFB810CF7E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A0E0B6-261B-411B-AC2F-327B8D2D2795}" type="datetimeFigureOut">
              <a:rPr lang="en-GB" smtClean="0"/>
              <a:t>26/01/2021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98E771-03E6-4B6D-AA82-A829E59A9A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166020F-BEC5-4E44-BC73-85E537D685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C3FAE-2173-45D8-B318-24B781627E5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63469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2D8D78-D687-4A99-BF71-6F45E8EC42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A708BC9-0D6B-46A2-BBDA-CE8E01B455A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CFDE1C-D35F-46CB-BBA2-4C2FB95539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A0E0B6-261B-411B-AC2F-327B8D2D2795}" type="datetimeFigureOut">
              <a:rPr lang="en-GB" smtClean="0"/>
              <a:t>26/01/2021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B6DD6B9-DA91-483C-BD03-591BDA4E26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E4064CF-C41C-4A4A-AFEB-609EEAD148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C3FAE-2173-45D8-B318-24B781627E5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64472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DB6780-C097-48DC-85C8-2676781B70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49FE84-DE6F-466D-9E9A-40A3802E48B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82C7BE1-7615-4B9F-8684-69082D57F39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BBD82BA-8A1E-496D-8D7B-723E879CF9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A0E0B6-261B-411B-AC2F-327B8D2D2795}" type="datetimeFigureOut">
              <a:rPr lang="en-GB" smtClean="0"/>
              <a:t>26/01/2021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937E850-6892-4A87-97F4-07CBC1F664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98E3557-9FCC-4EC8-BE36-F82D10B45D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C3FAE-2173-45D8-B318-24B781627E5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003405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0810FD-B696-4633-B207-3277561569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4B3333E-2E97-4B93-96A8-E356025BC07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6004CD7-21C3-4FF7-AF1F-FC59365D097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A14B25E-B760-4D4C-90A4-69E41F53358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93018C5-10E5-4D57-8000-C28309667C4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39462D8-9D77-4647-BA94-C116CE9646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A0E0B6-261B-411B-AC2F-327B8D2D2795}" type="datetimeFigureOut">
              <a:rPr lang="en-GB" smtClean="0"/>
              <a:t>26/01/2021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D8D861F-739B-46EF-B24E-F78A651AAC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F466EEF-E1BA-42A7-95A0-3E8FE642B4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C3FAE-2173-45D8-B318-24B781627E5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638813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C8BB58-4517-4F31-A09A-761BC5F0AD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B9690B7-2F17-43AD-A2BB-022E37D9E6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A0E0B6-261B-411B-AC2F-327B8D2D2795}" type="datetimeFigureOut">
              <a:rPr lang="en-GB" smtClean="0"/>
              <a:t>26/01/2021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7DD83AF-2868-4439-90E4-EFDADB7EE2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0859DC3-A350-465C-8D20-6A08266EC8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C3FAE-2173-45D8-B318-24B781627E5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192064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1C7A7A5-9A30-4027-B3DA-F3057D9501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A0E0B6-261B-411B-AC2F-327B8D2D2795}" type="datetimeFigureOut">
              <a:rPr lang="en-GB" smtClean="0"/>
              <a:t>26/01/2021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AC3F8B2-C9F3-48BC-A01F-D552EA7FD7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212C837-B690-44BF-B7AF-C9F406868C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C3FAE-2173-45D8-B318-24B781627E5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76678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988F5B-380C-45CE-81D7-79F7017377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E83A3F-866A-43DC-BECF-FC4431934E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129DDEA-2A1C-4BA4-A8D1-F17AE0037C6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1429322-9426-4FEC-A541-4D2BB87AF1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A0E0B6-261B-411B-AC2F-327B8D2D2795}" type="datetimeFigureOut">
              <a:rPr lang="en-GB" smtClean="0"/>
              <a:t>26/01/2021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9E63463-00A4-400D-9320-BF097D4481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6EE8A47-4543-4CDD-9A82-4C16659340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C3FAE-2173-45D8-B318-24B781627E5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949616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D60A75-6BD3-4384-82F8-CF5D027568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0A08CA0-CC99-4AB1-815A-0D02D17BED7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6C33FC8-B4B8-491D-B286-24C9F9BA8BF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4297243-9EE6-44E5-BA8D-851E834486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A0E0B6-261B-411B-AC2F-327B8D2D2795}" type="datetimeFigureOut">
              <a:rPr lang="en-GB" smtClean="0"/>
              <a:t>26/01/2021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D70DECC-4C3C-43C7-BD74-E24812A696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843D381-A350-4395-9EAB-A31284C019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C3FAE-2173-45D8-B318-24B781627E5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553839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885A5CC-9059-4A0F-8DA2-B9620A4907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26824D0-6266-4256-8A0F-5A17D43B0EF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3AA91C-6818-4BB8-A0C6-F8F6EBFF46A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A0E0B6-261B-411B-AC2F-327B8D2D2795}" type="datetimeFigureOut">
              <a:rPr lang="en-GB" smtClean="0"/>
              <a:t>26/01/2021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F31A7D1-0DCA-4E7B-8587-C1B30F20B5A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9205F22-56D0-4C01-AE2F-6A5F1A2A89B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EC3FAE-2173-45D8-B318-24B781627E5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37359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hart, bar chart&#10;&#10;Description automatically generated">
            <a:extLst>
              <a:ext uri="{FF2B5EF4-FFF2-40B4-BE49-F238E27FC236}">
                <a16:creationId xmlns:a16="http://schemas.microsoft.com/office/drawing/2014/main" id="{FABB770D-DFB7-47A9-8C31-199BADE2050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2" y="760052"/>
            <a:ext cx="5426764" cy="2028534"/>
          </a:xfrm>
          <a:prstGeom prst="rect">
            <a:avLst/>
          </a:prstGeom>
        </p:spPr>
      </p:pic>
      <p:sp>
        <p:nvSpPr>
          <p:cNvPr id="26" name="Rectangle 15">
            <a:extLst>
              <a:ext uri="{FF2B5EF4-FFF2-40B4-BE49-F238E27FC236}">
                <a16:creationId xmlns:a16="http://schemas.microsoft.com/office/drawing/2014/main" id="{417CDA24-35F8-4540-8C52-3096D6D949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050280" y="0"/>
            <a:ext cx="91440" cy="685800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 descr="Graphical user interface&#10;&#10;Description automatically generated">
            <a:extLst>
              <a:ext uri="{FF2B5EF4-FFF2-40B4-BE49-F238E27FC236}">
                <a16:creationId xmlns:a16="http://schemas.microsoft.com/office/drawing/2014/main" id="{33A318DC-81BD-442B-8149-3ECFC328CAA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67222" y="321734"/>
            <a:ext cx="4194218" cy="2905170"/>
          </a:xfrm>
          <a:prstGeom prst="rect">
            <a:avLst/>
          </a:prstGeom>
        </p:spPr>
      </p:pic>
      <p:sp>
        <p:nvSpPr>
          <p:cNvPr id="27" name="Rectangle 17">
            <a:extLst>
              <a:ext uri="{FF2B5EF4-FFF2-40B4-BE49-F238E27FC236}">
                <a16:creationId xmlns:a16="http://schemas.microsoft.com/office/drawing/2014/main" id="{8658BFE0-4E65-4174-9C75-687C94E882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3383280"/>
            <a:ext cx="6126480" cy="9144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19">
            <a:extLst>
              <a:ext uri="{FF2B5EF4-FFF2-40B4-BE49-F238E27FC236}">
                <a16:creationId xmlns:a16="http://schemas.microsoft.com/office/drawing/2014/main" id="{FA75DFED-A0C1-4A83-BE1D-0271C1826EF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065520" y="3383280"/>
            <a:ext cx="6126480" cy="9144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Picture 10" descr="Chart, line chart&#10;&#10;Description automatically generated">
            <a:extLst>
              <a:ext uri="{FF2B5EF4-FFF2-40B4-BE49-F238E27FC236}">
                <a16:creationId xmlns:a16="http://schemas.microsoft.com/office/drawing/2014/main" id="{26E60DE4-EBAF-4655-A5C2-DE0DF20435D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201" y="4102393"/>
            <a:ext cx="5426764" cy="1817965"/>
          </a:xfrm>
          <a:prstGeom prst="rect">
            <a:avLst/>
          </a:prstGeom>
        </p:spPr>
      </p:pic>
      <p:pic>
        <p:nvPicPr>
          <p:cNvPr id="9" name="Picture 8" descr="Chart, bar chart&#10;&#10;Description automatically generated">
            <a:extLst>
              <a:ext uri="{FF2B5EF4-FFF2-40B4-BE49-F238E27FC236}">
                <a16:creationId xmlns:a16="http://schemas.microsoft.com/office/drawing/2014/main" id="{846C9884-1598-4DC2-BCBD-D18E7384774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308034" y="3872972"/>
            <a:ext cx="5112595" cy="2276808"/>
          </a:xfrm>
          <a:prstGeom prst="rect">
            <a:avLst/>
          </a:prstGeom>
        </p:spPr>
      </p:pic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37C056DA-32D3-448C-A55C-C39E0B798211}"/>
              </a:ext>
            </a:extLst>
          </p:cNvPr>
          <p:cNvCxnSpPr/>
          <p:nvPr/>
        </p:nvCxnSpPr>
        <p:spPr>
          <a:xfrm>
            <a:off x="1352550" y="2247900"/>
            <a:ext cx="609600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Arrow: Curved Up 13">
            <a:extLst>
              <a:ext uri="{FF2B5EF4-FFF2-40B4-BE49-F238E27FC236}">
                <a16:creationId xmlns:a16="http://schemas.microsoft.com/office/drawing/2014/main" id="{EC9BFDC5-8A77-46D5-A871-572445627776}"/>
              </a:ext>
            </a:extLst>
          </p:cNvPr>
          <p:cNvSpPr/>
          <p:nvPr/>
        </p:nvSpPr>
        <p:spPr>
          <a:xfrm>
            <a:off x="1469417" y="2247900"/>
            <a:ext cx="3694765" cy="540684"/>
          </a:xfrm>
          <a:prstGeom prst="curvedUpArrow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861851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Down Arrow 7">
            <a:extLst>
              <a:ext uri="{FF2B5EF4-FFF2-40B4-BE49-F238E27FC236}">
                <a16:creationId xmlns:a16="http://schemas.microsoft.com/office/drawing/2014/main" id="{73DE2CFE-42F2-48F0-8706-5264E012B1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1288521" y="381403"/>
            <a:ext cx="2200313" cy="3342508"/>
          </a:xfrm>
          <a:prstGeom prst="downArrow">
            <a:avLst>
              <a:gd name="adj1" fmla="val 100000"/>
              <a:gd name="adj2" fmla="val 15788"/>
            </a:avLst>
          </a:prstGeom>
          <a:solidFill>
            <a:srgbClr val="404040"/>
          </a:solidFill>
          <a:ln w="539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11111CA-9C1E-4E95-BB43-3296ED9FE4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6952" y="1204108"/>
            <a:ext cx="2669406" cy="1781175"/>
          </a:xfrm>
        </p:spPr>
        <p:txBody>
          <a:bodyPr>
            <a:normAutofit/>
          </a:bodyPr>
          <a:lstStyle/>
          <a:p>
            <a:r>
              <a:rPr lang="lv-LV" sz="3200" dirty="0">
                <a:solidFill>
                  <a:srgbClr val="FFFFFF"/>
                </a:solidFill>
              </a:rPr>
              <a:t>Tuvākās piegādes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F41C78F-DE66-4D24-AC40-5EF31ADC69E8}"/>
              </a:ext>
            </a:extLst>
          </p:cNvPr>
          <p:cNvSpPr txBox="1"/>
          <p:nvPr/>
        </p:nvSpPr>
        <p:spPr>
          <a:xfrm>
            <a:off x="277402" y="6462445"/>
            <a:ext cx="772969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err="1"/>
              <a:t>Avots</a:t>
            </a:r>
            <a:r>
              <a:rPr lang="en-US" sz="1000" dirty="0"/>
              <a:t>: NVD</a:t>
            </a:r>
            <a:endParaRPr lang="lv-LV" sz="1000" dirty="0"/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5FE4B567-1707-4E98-8E03-A66A4E7F1E4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19174372"/>
              </p:ext>
            </p:extLst>
          </p:nvPr>
        </p:nvGraphicFramePr>
        <p:xfrm>
          <a:off x="4440932" y="952500"/>
          <a:ext cx="6904916" cy="3853136"/>
        </p:xfrm>
        <a:graphic>
          <a:graphicData uri="http://schemas.openxmlformats.org/drawingml/2006/table">
            <a:tbl>
              <a:tblPr>
                <a:tableStyleId>{3B4B98B0-60AC-42C2-AFA5-B58CD77FA1E5}</a:tableStyleId>
              </a:tblPr>
              <a:tblGrid>
                <a:gridCol w="1460071">
                  <a:extLst>
                    <a:ext uri="{9D8B030D-6E8A-4147-A177-3AD203B41FA5}">
                      <a16:colId xmlns:a16="http://schemas.microsoft.com/office/drawing/2014/main" val="2867566465"/>
                    </a:ext>
                  </a:extLst>
                </a:gridCol>
                <a:gridCol w="3167831">
                  <a:extLst>
                    <a:ext uri="{9D8B030D-6E8A-4147-A177-3AD203B41FA5}">
                      <a16:colId xmlns:a16="http://schemas.microsoft.com/office/drawing/2014/main" val="1484929797"/>
                    </a:ext>
                  </a:extLst>
                </a:gridCol>
                <a:gridCol w="1008143">
                  <a:extLst>
                    <a:ext uri="{9D8B030D-6E8A-4147-A177-3AD203B41FA5}">
                      <a16:colId xmlns:a16="http://schemas.microsoft.com/office/drawing/2014/main" val="1782956002"/>
                    </a:ext>
                  </a:extLst>
                </a:gridCol>
                <a:gridCol w="1268871">
                  <a:extLst>
                    <a:ext uri="{9D8B030D-6E8A-4147-A177-3AD203B41FA5}">
                      <a16:colId xmlns:a16="http://schemas.microsoft.com/office/drawing/2014/main" val="1619866340"/>
                    </a:ext>
                  </a:extLst>
                </a:gridCol>
              </a:tblGrid>
              <a:tr h="550448"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u="none" strike="noStrike" dirty="0" err="1">
                          <a:effectLst/>
                        </a:rPr>
                        <a:t>Ražotājs</a:t>
                      </a:r>
                      <a:endParaRPr lang="en-US" sz="15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u="none" strike="noStrike" dirty="0">
                          <a:effectLst/>
                        </a:rPr>
                        <a:t>Datums</a:t>
                      </a:r>
                      <a:endParaRPr lang="en-US" sz="15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u="none" strike="noStrike" dirty="0">
                          <a:effectLst/>
                        </a:rPr>
                        <a:t>Devas</a:t>
                      </a:r>
                      <a:endParaRPr lang="en-US" sz="15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u="none" strike="noStrike" dirty="0" err="1">
                          <a:effectLst/>
                        </a:rPr>
                        <a:t>Statuss</a:t>
                      </a:r>
                      <a:endParaRPr lang="en-US" sz="15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/>
                </a:tc>
                <a:extLst>
                  <a:ext uri="{0D108BD9-81ED-4DB2-BD59-A6C34878D82A}">
                    <a16:rowId xmlns:a16="http://schemas.microsoft.com/office/drawing/2014/main" val="2171947460"/>
                  </a:ext>
                </a:extLst>
              </a:tr>
              <a:tr h="550448"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u="none" strike="noStrike" dirty="0" err="1">
                          <a:effectLst/>
                        </a:rPr>
                        <a:t>Moderna</a:t>
                      </a:r>
                      <a:endParaRPr 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u="none" strike="noStrike" dirty="0">
                          <a:effectLst/>
                        </a:rPr>
                        <a:t>31.janvārī </a:t>
                      </a:r>
                      <a:endParaRPr 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u="none" strike="noStrike" dirty="0">
                          <a:effectLst/>
                        </a:rPr>
                        <a:t>2400</a:t>
                      </a:r>
                      <a:endParaRPr 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u="none" strike="noStrike">
                          <a:effectLst/>
                        </a:rPr>
                        <a:t>apstiprināts </a:t>
                      </a:r>
                      <a:endParaRPr lang="en-US" sz="1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/>
                </a:tc>
                <a:extLst>
                  <a:ext uri="{0D108BD9-81ED-4DB2-BD59-A6C34878D82A}">
                    <a16:rowId xmlns:a16="http://schemas.microsoft.com/office/drawing/2014/main" val="4255265231"/>
                  </a:ext>
                </a:extLst>
              </a:tr>
              <a:tr h="550448"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u="none" strike="noStrike" dirty="0">
                          <a:effectLst/>
                        </a:rPr>
                        <a:t>AstraZeneca</a:t>
                      </a:r>
                      <a:endParaRPr 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u="none" strike="noStrike" dirty="0">
                          <a:effectLst/>
                        </a:rPr>
                        <a:t>7.februāris</a:t>
                      </a:r>
                      <a:endParaRPr 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u="none" strike="noStrike" dirty="0">
                          <a:effectLst/>
                        </a:rPr>
                        <a:t>13439</a:t>
                      </a:r>
                      <a:endParaRPr 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u="none" strike="noStrike">
                          <a:effectLst/>
                        </a:rPr>
                        <a:t>neapstiprināts</a:t>
                      </a:r>
                      <a:endParaRPr lang="en-US" sz="1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/>
                </a:tc>
                <a:extLst>
                  <a:ext uri="{0D108BD9-81ED-4DB2-BD59-A6C34878D82A}">
                    <a16:rowId xmlns:a16="http://schemas.microsoft.com/office/drawing/2014/main" val="3352165495"/>
                  </a:ext>
                </a:extLst>
              </a:tr>
              <a:tr h="550448"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u="none" strike="noStrike">
                          <a:effectLst/>
                        </a:rPr>
                        <a:t>Moderna</a:t>
                      </a:r>
                      <a:endParaRPr lang="en-US" sz="15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500" u="none" strike="noStrike" dirty="0">
                          <a:effectLst/>
                        </a:rPr>
                        <a:t>Februāra nedēļā no 8.februāra </a:t>
                      </a:r>
                      <a:endParaRPr lang="lv-LV" sz="15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u="none" strike="noStrike" dirty="0">
                          <a:effectLst/>
                        </a:rPr>
                        <a:t>4800</a:t>
                      </a:r>
                      <a:endParaRPr 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u="none" strike="noStrike">
                          <a:effectLst/>
                        </a:rPr>
                        <a:t>neapstiprināts</a:t>
                      </a:r>
                      <a:endParaRPr lang="en-US" sz="1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/>
                </a:tc>
                <a:extLst>
                  <a:ext uri="{0D108BD9-81ED-4DB2-BD59-A6C34878D82A}">
                    <a16:rowId xmlns:a16="http://schemas.microsoft.com/office/drawing/2014/main" val="1132657838"/>
                  </a:ext>
                </a:extLst>
              </a:tr>
              <a:tr h="550448"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u="none" strike="noStrike">
                          <a:effectLst/>
                        </a:rPr>
                        <a:t>AstraZeneca</a:t>
                      </a:r>
                      <a:endParaRPr lang="en-US" sz="15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u="none" strike="noStrike" dirty="0">
                          <a:effectLst/>
                        </a:rPr>
                        <a:t>17.februāris</a:t>
                      </a:r>
                      <a:endParaRPr 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u="none" strike="noStrike" dirty="0">
                          <a:effectLst/>
                        </a:rPr>
                        <a:t>20738</a:t>
                      </a:r>
                      <a:endParaRPr 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u="none" strike="noStrike">
                          <a:effectLst/>
                        </a:rPr>
                        <a:t>neapstiprināts</a:t>
                      </a:r>
                      <a:endParaRPr lang="en-US" sz="1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/>
                </a:tc>
                <a:extLst>
                  <a:ext uri="{0D108BD9-81ED-4DB2-BD59-A6C34878D82A}">
                    <a16:rowId xmlns:a16="http://schemas.microsoft.com/office/drawing/2014/main" val="1922536976"/>
                  </a:ext>
                </a:extLst>
              </a:tr>
              <a:tr h="550448"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u="none" strike="noStrike">
                          <a:effectLst/>
                        </a:rPr>
                        <a:t>Moderna</a:t>
                      </a:r>
                      <a:endParaRPr lang="en-US" sz="15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500" u="none" strike="noStrike" dirty="0">
                          <a:effectLst/>
                        </a:rPr>
                        <a:t>Februāra nedēļā no 22.februāra </a:t>
                      </a:r>
                      <a:endParaRPr lang="lv-LV" sz="15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u="none" strike="noStrike" dirty="0">
                          <a:effectLst/>
                        </a:rPr>
                        <a:t>15600</a:t>
                      </a:r>
                      <a:endParaRPr 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u="none" strike="noStrike">
                          <a:effectLst/>
                        </a:rPr>
                        <a:t>neapstiprināts</a:t>
                      </a:r>
                      <a:endParaRPr lang="en-US" sz="1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/>
                </a:tc>
                <a:extLst>
                  <a:ext uri="{0D108BD9-81ED-4DB2-BD59-A6C34878D82A}">
                    <a16:rowId xmlns:a16="http://schemas.microsoft.com/office/drawing/2014/main" val="89333544"/>
                  </a:ext>
                </a:extLst>
              </a:tr>
              <a:tr h="550448"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u="none" strike="noStrike">
                          <a:effectLst/>
                        </a:rPr>
                        <a:t>AstraZeneca</a:t>
                      </a:r>
                      <a:endParaRPr lang="en-US" sz="15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u="none" strike="noStrike">
                          <a:effectLst/>
                        </a:rPr>
                        <a:t>Februāra beigas</a:t>
                      </a:r>
                      <a:endParaRPr lang="en-US" sz="15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u="none" strike="noStrike" dirty="0">
                          <a:effectLst/>
                        </a:rPr>
                        <a:t>38697</a:t>
                      </a:r>
                      <a:endParaRPr 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500" u="none" strike="noStrike" noProof="0" dirty="0">
                          <a:effectLst/>
                        </a:rPr>
                        <a:t>neapstiprināts</a:t>
                      </a:r>
                      <a:endParaRPr lang="lv-LV" sz="15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/>
                </a:tc>
                <a:extLst>
                  <a:ext uri="{0D108BD9-81ED-4DB2-BD59-A6C34878D82A}">
                    <a16:rowId xmlns:a16="http://schemas.microsoft.com/office/drawing/2014/main" val="617111250"/>
                  </a:ext>
                </a:extLst>
              </a:tr>
            </a:tbl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AF4026E6-85A8-49D7-B8CD-60F0E299767C}"/>
              </a:ext>
            </a:extLst>
          </p:cNvPr>
          <p:cNvSpPr txBox="1"/>
          <p:nvPr/>
        </p:nvSpPr>
        <p:spPr>
          <a:xfrm>
            <a:off x="2940056" y="5330726"/>
            <a:ext cx="824713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dirty="0"/>
              <a:t>Eiropas Komisijas iepirkumu grupas ietvarā turpina darbu, lai panāktu ES lielākās </a:t>
            </a:r>
            <a:r>
              <a:rPr lang="lv-LV" dirty="0" err="1"/>
              <a:t>AstraZeneca</a:t>
            </a:r>
            <a:r>
              <a:rPr lang="lv-LV" dirty="0"/>
              <a:t> piegādes, līdz ar to ir iespējamas izmaiņas.</a:t>
            </a:r>
          </a:p>
        </p:txBody>
      </p:sp>
    </p:spTree>
    <p:extLst>
      <p:ext uri="{BB962C8B-B14F-4D97-AF65-F5344CB8AC3E}">
        <p14:creationId xmlns:p14="http://schemas.microsoft.com/office/powerpoint/2010/main" val="907567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D8311F-25A1-48E2-8CDA-93AA70CB0C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23703"/>
            <a:ext cx="10515600" cy="5169172"/>
          </a:xfrm>
        </p:spPr>
        <p:txBody>
          <a:bodyPr>
            <a:normAutofit/>
          </a:bodyPr>
          <a:lstStyle/>
          <a:p>
            <a:r>
              <a:rPr lang="lv-LV" dirty="0"/>
              <a:t>Sociālās aprūpes centru iedzīvotāju un darbinieku, kā arī citu sociālās aprūpes darbinieku vakcinācija provizoriski 2 nedēļu laikā</a:t>
            </a:r>
          </a:p>
          <a:p>
            <a:r>
              <a:rPr lang="lv-LV" dirty="0"/>
              <a:t>3.faze uzsākšana 2-3</a:t>
            </a:r>
            <a:r>
              <a:rPr lang="en-US" dirty="0"/>
              <a:t> </a:t>
            </a:r>
            <a:r>
              <a:rPr lang="lv-LV" dirty="0"/>
              <a:t>nedēļu laikā</a:t>
            </a:r>
          </a:p>
          <a:p>
            <a:pPr lvl="1"/>
            <a:r>
              <a:rPr lang="lv-LV" dirty="0"/>
              <a:t>Seniori 90+</a:t>
            </a:r>
            <a:r>
              <a:rPr lang="lv-LV" dirty="0">
                <a:sym typeface="Wingdings" panose="05000000000000000000" pitchFamily="2" charset="2"/>
              </a:rPr>
              <a:t>80+70+60+</a:t>
            </a:r>
          </a:p>
        </p:txBody>
      </p:sp>
    </p:spTree>
    <p:extLst>
      <p:ext uri="{BB962C8B-B14F-4D97-AF65-F5344CB8AC3E}">
        <p14:creationId xmlns:p14="http://schemas.microsoft.com/office/powerpoint/2010/main" val="33000048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ED98C4-5968-4C00-A7E9-DDBED9B080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/>
              <a:t>PVO par </a:t>
            </a:r>
            <a:r>
              <a:rPr lang="lv-LV" dirty="0" err="1"/>
              <a:t>mRNA</a:t>
            </a:r>
            <a:r>
              <a:rPr lang="lv-LV" dirty="0"/>
              <a:t> veciem un vājiem cilvēkiem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F2F093-38E1-4143-9251-0A898C51490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/>
              <a:t>The current reports do not suggest any unexpected or untoward increase in fatalities in frail</a:t>
            </a:r>
            <a:r>
              <a:rPr lang="en-US" dirty="0"/>
              <a:t>, elderly individuals or any unusual characteristics of adverse events following administration of BNT162b2. Reports are in line with the expected, all-cause mortality rates and causes of death in the sub-population of frail, elderly individuals, and the available information does not confirm a contributory role for the vaccine in the reported fatal events. In view of this, the committee considers that the benefit-risk balance of BNT162b2 remains </a:t>
            </a:r>
            <a:r>
              <a:rPr lang="en-US" dirty="0" err="1"/>
              <a:t>favourable</a:t>
            </a:r>
            <a:r>
              <a:rPr lang="en-US" dirty="0"/>
              <a:t> in the elderly, </a:t>
            </a:r>
            <a:r>
              <a:rPr lang="en-US" b="1" dirty="0"/>
              <a:t>and does not suggest any revision, at present, to the recommendations around the safety of this vaccine</a:t>
            </a:r>
            <a:r>
              <a:rPr lang="en-US" dirty="0"/>
              <a:t>. </a:t>
            </a:r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16811932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229</Words>
  <Application>Microsoft Office PowerPoint</Application>
  <PresentationFormat>Widescreen</PresentationFormat>
  <Paragraphs>36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PowerPoint Presentation</vt:lpstr>
      <vt:lpstr>Tuvākās piegādes</vt:lpstr>
      <vt:lpstr>PowerPoint Presentation</vt:lpstr>
      <vt:lpstr>PVO par mRNA veciem un vājiem cilvēkiem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Svens Henkuzens</dc:creator>
  <cp:lastModifiedBy>Guna Jermacāne</cp:lastModifiedBy>
  <cp:revision>2</cp:revision>
  <dcterms:created xsi:type="dcterms:W3CDTF">2021-01-26T06:15:26Z</dcterms:created>
  <dcterms:modified xsi:type="dcterms:W3CDTF">2021-01-26T06:23:30Z</dcterms:modified>
</cp:coreProperties>
</file>