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91" r:id="rId2"/>
    <p:sldId id="288" r:id="rId3"/>
    <p:sldId id="274" r:id="rId4"/>
    <p:sldId id="289" r:id="rId5"/>
    <p:sldId id="278" r:id="rId6"/>
    <p:sldId id="275" r:id="rId7"/>
    <p:sldId id="271" r:id="rId8"/>
    <p:sldId id="276" r:id="rId9"/>
    <p:sldId id="284" r:id="rId10"/>
    <p:sldId id="283" r:id="rId11"/>
    <p:sldId id="290" r:id="rId12"/>
    <p:sldId id="285" r:id="rId13"/>
    <p:sldId id="270" r:id="rId14"/>
  </p:sldIdLst>
  <p:sldSz cx="12192000" cy="6858000"/>
  <p:notesSz cx="6808788" cy="9940925"/>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1B33"/>
    <a:srgbClr val="A2A2A6"/>
    <a:srgbClr val="F2F2F2"/>
    <a:srgbClr val="FF9999"/>
    <a:srgbClr val="FBE5D6"/>
    <a:srgbClr val="7146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3FE0AA89-89F1-49B7-B2A5-237AA2F14595}" type="datetimeFigureOut">
              <a:rPr lang="lv-LV" smtClean="0"/>
              <a:t>2019.02.06.</a:t>
            </a:fld>
            <a:endParaRPr lang="lv-LV"/>
          </a:p>
        </p:txBody>
      </p:sp>
      <p:sp>
        <p:nvSpPr>
          <p:cNvPr id="4" name="Slaida attēla vietturis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6" name="Kājenes vietturis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1523B564-C84D-4BFC-9466-4D7273AA4993}" type="slidenum">
              <a:rPr lang="lv-LV" smtClean="0"/>
              <a:t>‹#›</a:t>
            </a:fld>
            <a:endParaRPr lang="lv-LV"/>
          </a:p>
        </p:txBody>
      </p:sp>
    </p:spTree>
    <p:extLst>
      <p:ext uri="{BB962C8B-B14F-4D97-AF65-F5344CB8AC3E}">
        <p14:creationId xmlns:p14="http://schemas.microsoft.com/office/powerpoint/2010/main" val="976626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9</a:t>
            </a:fld>
            <a:endParaRPr lang="en-US"/>
          </a:p>
        </p:txBody>
      </p:sp>
    </p:spTree>
    <p:extLst>
      <p:ext uri="{BB962C8B-B14F-4D97-AF65-F5344CB8AC3E}">
        <p14:creationId xmlns:p14="http://schemas.microsoft.com/office/powerpoint/2010/main" val="396699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10</a:t>
            </a:fld>
            <a:endParaRPr lang="en-US"/>
          </a:p>
        </p:txBody>
      </p:sp>
    </p:spTree>
    <p:extLst>
      <p:ext uri="{BB962C8B-B14F-4D97-AF65-F5344CB8AC3E}">
        <p14:creationId xmlns:p14="http://schemas.microsoft.com/office/powerpoint/2010/main" val="1162188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420017"/>
            <a:ext cx="9144000" cy="2387598"/>
          </a:xfrm>
        </p:spPr>
        <p:txBody>
          <a:bodyPr anchor="b" anchorCtr="1"/>
          <a:lstStyle>
            <a:lvl1pPr algn="ctr">
              <a:defRPr lang="lv-LV" sz="6000" b="1">
                <a:solidFill>
                  <a:srgbClr val="FFFFFF"/>
                </a:solidFill>
              </a:defRPr>
            </a:lvl1pPr>
          </a:lstStyle>
          <a:p>
            <a:pPr lvl="0"/>
            <a:endParaRPr lang="lv-LV"/>
          </a:p>
        </p:txBody>
      </p:sp>
      <p:sp>
        <p:nvSpPr>
          <p:cNvPr id="3" name="Subtitle 2"/>
          <p:cNvSpPr txBox="1">
            <a:spLocks noGrp="1"/>
          </p:cNvSpPr>
          <p:nvPr>
            <p:ph type="subTitle" idx="1"/>
          </p:nvPr>
        </p:nvSpPr>
        <p:spPr>
          <a:xfrm>
            <a:off x="1524003" y="4524378"/>
            <a:ext cx="9144000" cy="1655758"/>
          </a:xfrm>
        </p:spPr>
        <p:txBody>
          <a:bodyPr anchorCtr="1"/>
          <a:lstStyle>
            <a:lvl1pPr marL="0" indent="0" algn="ctr">
              <a:buNone/>
              <a:defRPr lang="lv-LV" sz="2400"/>
            </a:lvl1pPr>
          </a:lstStyle>
          <a:p>
            <a:pPr lvl="0"/>
            <a:endParaRPr lang="lv-LV"/>
          </a:p>
        </p:txBody>
      </p:sp>
      <p:sp>
        <p:nvSpPr>
          <p:cNvPr id="4" name="Date Placeholder 3"/>
          <p:cNvSpPr txBox="1">
            <a:spLocks noGrp="1"/>
          </p:cNvSpPr>
          <p:nvPr>
            <p:ph type="dt" sz="half" idx="7"/>
          </p:nvPr>
        </p:nvSpPr>
        <p:spPr/>
        <p:txBody>
          <a:bodyPr/>
          <a:lstStyle>
            <a:lvl1pPr>
              <a:defRPr/>
            </a:lvl1pPr>
          </a:lstStyle>
          <a:p>
            <a:fld id="{39E246D6-29A3-4889-988B-34CA5C799F0D}" type="datetime1">
              <a:rPr lang="lv-LV"/>
              <a:pPr/>
              <a:t>2019.02.06.</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B6476BB1-43C7-444C-9544-BF9FC51B02CA}" type="slidenum">
              <a:rPr/>
              <a:pPr/>
              <a:t>‹#›</a:t>
            </a:fld>
            <a:endParaRPr/>
          </a:p>
        </p:txBody>
      </p:sp>
    </p:spTree>
    <p:extLst>
      <p:ext uri="{BB962C8B-B14F-4D97-AF65-F5344CB8AC3E}">
        <p14:creationId xmlns:p14="http://schemas.microsoft.com/office/powerpoint/2010/main" val="271617730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txBox="1">
            <a:spLocks noGrp="1"/>
          </p:cNvSpPr>
          <p:nvPr>
            <p:ph type="dt" sz="half" idx="7"/>
          </p:nvPr>
        </p:nvSpPr>
        <p:spPr/>
        <p:txBody>
          <a:bodyPr/>
          <a:lstStyle>
            <a:lvl1pPr>
              <a:defRPr/>
            </a:lvl1pPr>
          </a:lstStyle>
          <a:p>
            <a:fld id="{A8FA2D54-765B-41A6-AB09-27F4A900580C}" type="datetime1">
              <a:rPr lang="lv-LV"/>
              <a:pPr/>
              <a:t>2019.02.06.</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22930480-A0DC-4FDE-BB79-3592D2C08211}" type="slidenum">
              <a:rPr/>
              <a:pPr/>
              <a:t>‹#›</a:t>
            </a:fld>
            <a:endParaRPr/>
          </a:p>
        </p:txBody>
      </p:sp>
    </p:spTree>
    <p:extLst>
      <p:ext uri="{BB962C8B-B14F-4D97-AF65-F5344CB8AC3E}">
        <p14:creationId xmlns:p14="http://schemas.microsoft.com/office/powerpoint/2010/main" val="311798610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666387"/>
            <a:ext cx="10515600" cy="2852735"/>
          </a:xfrm>
        </p:spPr>
        <p:txBody>
          <a:bodyPr anchor="b" anchorCtr="1"/>
          <a:lstStyle>
            <a:lvl1pPr algn="ctr">
              <a:defRPr lang="lv-LV" sz="6000" b="1">
                <a:solidFill>
                  <a:srgbClr val="FFFFFF"/>
                </a:solidFill>
              </a:defRPr>
            </a:lvl1pPr>
          </a:lstStyle>
          <a:p>
            <a:pPr lvl="0"/>
            <a:r>
              <a:rPr lang="lv-LV"/>
              <a:t>Paldies!</a:t>
            </a:r>
          </a:p>
        </p:txBody>
      </p:sp>
      <p:sp>
        <p:nvSpPr>
          <p:cNvPr id="3" name="Date Placeholder 3"/>
          <p:cNvSpPr txBox="1">
            <a:spLocks noGrp="1"/>
          </p:cNvSpPr>
          <p:nvPr>
            <p:ph type="dt" sz="half" idx="7"/>
          </p:nvPr>
        </p:nvSpPr>
        <p:spPr/>
        <p:txBody>
          <a:bodyPr/>
          <a:lstStyle>
            <a:lvl1pPr>
              <a:defRPr/>
            </a:lvl1pPr>
          </a:lstStyle>
          <a:p>
            <a:fld id="{F92C3DF5-4A47-4ED4-ABD3-36BC727DF734}" type="datetime1">
              <a:rPr lang="lv-LV"/>
              <a:pPr/>
              <a:t>2019.02.06.</a:t>
            </a:fld>
            <a:endParaRPr/>
          </a:p>
        </p:txBody>
      </p:sp>
      <p:sp>
        <p:nvSpPr>
          <p:cNvPr id="4" name="Footer Placeholder 4"/>
          <p:cNvSpPr txBox="1">
            <a:spLocks noGrp="1"/>
          </p:cNvSpPr>
          <p:nvPr>
            <p:ph type="ftr" sz="quarter" idx="9"/>
          </p:nvPr>
        </p:nvSpPr>
        <p:spPr/>
        <p:txBody>
          <a:bodyPr/>
          <a:lstStyle>
            <a:lvl1pPr>
              <a:defRPr/>
            </a:lvl1pPr>
          </a:lstStyle>
          <a:p>
            <a:endParaRPr/>
          </a:p>
        </p:txBody>
      </p:sp>
      <p:sp>
        <p:nvSpPr>
          <p:cNvPr id="5" name="Slide Number Placeholder 5"/>
          <p:cNvSpPr txBox="1">
            <a:spLocks noGrp="1"/>
          </p:cNvSpPr>
          <p:nvPr>
            <p:ph type="sldNum" sz="quarter" idx="8"/>
          </p:nvPr>
        </p:nvSpPr>
        <p:spPr/>
        <p:txBody>
          <a:bodyPr/>
          <a:lstStyle>
            <a:lvl1pPr>
              <a:defRPr/>
            </a:lvl1pPr>
          </a:lstStyle>
          <a:p>
            <a:fld id="{C6335232-CD78-436C-BE45-10799DED15E7}" type="slidenum">
              <a:rPr/>
              <a:pPr/>
              <a:t>‹#›</a:t>
            </a:fld>
            <a:endParaRPr/>
          </a:p>
        </p:txBody>
      </p:sp>
    </p:spTree>
    <p:extLst>
      <p:ext uri="{BB962C8B-B14F-4D97-AF65-F5344CB8AC3E}">
        <p14:creationId xmlns:p14="http://schemas.microsoft.com/office/powerpoint/2010/main" val="38224641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txBox="1">
            <a:spLocks noGrp="1"/>
          </p:cNvSpPr>
          <p:nvPr>
            <p:ph type="dt" sz="half" idx="7"/>
          </p:nvPr>
        </p:nvSpPr>
        <p:spPr/>
        <p:txBody>
          <a:bodyPr/>
          <a:lstStyle>
            <a:lvl1pPr>
              <a:defRPr/>
            </a:lvl1pPr>
          </a:lstStyle>
          <a:p>
            <a:fld id="{D71F6BC6-212E-49FC-8764-62F4EAB546CA}" type="datetime1">
              <a:rPr lang="lv-LV"/>
              <a:pPr/>
              <a:t>2019.02.06.</a:t>
            </a:fld>
            <a:endParaRPr/>
          </a:p>
        </p:txBody>
      </p:sp>
      <p:sp>
        <p:nvSpPr>
          <p:cNvPr id="6" name="Footer Placeholder 5"/>
          <p:cNvSpPr txBox="1">
            <a:spLocks noGrp="1"/>
          </p:cNvSpPr>
          <p:nvPr>
            <p:ph type="ftr" sz="quarter" idx="9"/>
          </p:nvPr>
        </p:nvSpPr>
        <p:spPr/>
        <p:txBody>
          <a:bodyPr/>
          <a:lstStyle>
            <a:lvl1pPr>
              <a:defRPr/>
            </a:lvl1pPr>
          </a:lstStyle>
          <a:p>
            <a:endParaRPr/>
          </a:p>
        </p:txBody>
      </p:sp>
      <p:sp>
        <p:nvSpPr>
          <p:cNvPr id="7" name="Slide Number Placeholder 6"/>
          <p:cNvSpPr txBox="1">
            <a:spLocks noGrp="1"/>
          </p:cNvSpPr>
          <p:nvPr>
            <p:ph type="sldNum" sz="quarter" idx="8"/>
          </p:nvPr>
        </p:nvSpPr>
        <p:spPr/>
        <p:txBody>
          <a:bodyPr/>
          <a:lstStyle>
            <a:lvl1pPr>
              <a:defRPr/>
            </a:lvl1pPr>
          </a:lstStyle>
          <a:p>
            <a:fld id="{49811361-61A6-488F-AFA8-B0C1F1AE5BBD}" type="slidenum">
              <a:rPr/>
              <a:pPr/>
              <a:t>‹#›</a:t>
            </a:fld>
            <a:endParaRPr/>
          </a:p>
        </p:txBody>
      </p:sp>
    </p:spTree>
    <p:extLst>
      <p:ext uri="{BB962C8B-B14F-4D97-AF65-F5344CB8AC3E}">
        <p14:creationId xmlns:p14="http://schemas.microsoft.com/office/powerpoint/2010/main" val="45079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lv-LV"/>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txBox="1">
            <a:spLocks noGrp="1"/>
          </p:cNvSpPr>
          <p:nvPr>
            <p:ph type="dt" sz="half" idx="7"/>
          </p:nvPr>
        </p:nvSpPr>
        <p:spPr/>
        <p:txBody>
          <a:bodyPr/>
          <a:lstStyle>
            <a:lvl1pPr>
              <a:defRPr/>
            </a:lvl1pPr>
          </a:lstStyle>
          <a:p>
            <a:fld id="{A0C6B095-DAA7-41F2-9B18-7570B6E99AE4}" type="datetime1">
              <a:rPr lang="lv-LV"/>
              <a:pPr/>
              <a:t>2019.02.06.</a:t>
            </a:fld>
            <a:endParaRPr/>
          </a:p>
        </p:txBody>
      </p:sp>
      <p:sp>
        <p:nvSpPr>
          <p:cNvPr id="8" name="Footer Placeholder 7"/>
          <p:cNvSpPr txBox="1">
            <a:spLocks noGrp="1"/>
          </p:cNvSpPr>
          <p:nvPr>
            <p:ph type="ftr" sz="quarter" idx="9"/>
          </p:nvPr>
        </p:nvSpPr>
        <p:spPr/>
        <p:txBody>
          <a:bodyPr/>
          <a:lstStyle>
            <a:lvl1pPr>
              <a:defRPr/>
            </a:lvl1pPr>
          </a:lstStyle>
          <a:p>
            <a:endParaRPr/>
          </a:p>
        </p:txBody>
      </p:sp>
      <p:sp>
        <p:nvSpPr>
          <p:cNvPr id="9" name="Slide Number Placeholder 8"/>
          <p:cNvSpPr txBox="1">
            <a:spLocks noGrp="1"/>
          </p:cNvSpPr>
          <p:nvPr>
            <p:ph type="sldNum" sz="quarter" idx="8"/>
          </p:nvPr>
        </p:nvSpPr>
        <p:spPr/>
        <p:txBody>
          <a:bodyPr/>
          <a:lstStyle>
            <a:lvl1pPr>
              <a:defRPr/>
            </a:lvl1pPr>
          </a:lstStyle>
          <a:p>
            <a:fld id="{F9108E9B-35BB-4068-9AD6-CC93A23AE135}" type="slidenum">
              <a:rPr/>
              <a:pPr/>
              <a:t>‹#›</a:t>
            </a:fld>
            <a:endParaRPr/>
          </a:p>
        </p:txBody>
      </p:sp>
    </p:spTree>
    <p:extLst>
      <p:ext uri="{BB962C8B-B14F-4D97-AF65-F5344CB8AC3E}">
        <p14:creationId xmlns:p14="http://schemas.microsoft.com/office/powerpoint/2010/main" val="283265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Date Placeholder 2"/>
          <p:cNvSpPr txBox="1">
            <a:spLocks noGrp="1"/>
          </p:cNvSpPr>
          <p:nvPr>
            <p:ph type="dt" sz="half" idx="7"/>
          </p:nvPr>
        </p:nvSpPr>
        <p:spPr/>
        <p:txBody>
          <a:bodyPr/>
          <a:lstStyle>
            <a:lvl1pPr>
              <a:defRPr/>
            </a:lvl1pPr>
          </a:lstStyle>
          <a:p>
            <a:fld id="{0D6EE327-11D4-425D-8BCF-5830D000770B}" type="datetime1">
              <a:rPr lang="lv-LV"/>
              <a:pPr/>
              <a:t>2019.02.06.</a:t>
            </a:fld>
            <a:endParaRPr/>
          </a:p>
        </p:txBody>
      </p:sp>
      <p:sp>
        <p:nvSpPr>
          <p:cNvPr id="4" name="Footer Placeholder 3"/>
          <p:cNvSpPr txBox="1">
            <a:spLocks noGrp="1"/>
          </p:cNvSpPr>
          <p:nvPr>
            <p:ph type="ftr" sz="quarter" idx="9"/>
          </p:nvPr>
        </p:nvSpPr>
        <p:spPr/>
        <p:txBody>
          <a:bodyPr/>
          <a:lstStyle>
            <a:lvl1pPr>
              <a:defRPr/>
            </a:lvl1pPr>
          </a:lstStyle>
          <a:p>
            <a:endParaRPr/>
          </a:p>
        </p:txBody>
      </p:sp>
      <p:sp>
        <p:nvSpPr>
          <p:cNvPr id="5" name="Slide Number Placeholder 4"/>
          <p:cNvSpPr txBox="1">
            <a:spLocks noGrp="1"/>
          </p:cNvSpPr>
          <p:nvPr>
            <p:ph type="sldNum" sz="quarter" idx="8"/>
          </p:nvPr>
        </p:nvSpPr>
        <p:spPr/>
        <p:txBody>
          <a:bodyPr/>
          <a:lstStyle>
            <a:lvl1pPr>
              <a:defRPr/>
            </a:lvl1pPr>
          </a:lstStyle>
          <a:p>
            <a:fld id="{2AD304E0-86A4-4AD7-94A0-0D0501B1576B}" type="slidenum">
              <a:rPr/>
              <a:pPr/>
              <a:t>‹#›</a:t>
            </a:fld>
            <a:endParaRPr/>
          </a:p>
        </p:txBody>
      </p:sp>
    </p:spTree>
    <p:extLst>
      <p:ext uri="{BB962C8B-B14F-4D97-AF65-F5344CB8AC3E}">
        <p14:creationId xmlns:p14="http://schemas.microsoft.com/office/powerpoint/2010/main" val="39883893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fld id="{61CB091D-6464-437E-9BBE-6D771CE7403F}" type="datetime1">
              <a:rPr lang="lv-LV"/>
              <a:pPr/>
              <a:t>2019.02.06.</a:t>
            </a:fld>
            <a:endParaRPr/>
          </a:p>
        </p:txBody>
      </p:sp>
      <p:sp>
        <p:nvSpPr>
          <p:cNvPr id="3" name="Footer Placeholder 2"/>
          <p:cNvSpPr txBox="1">
            <a:spLocks noGrp="1"/>
          </p:cNvSpPr>
          <p:nvPr>
            <p:ph type="ftr" sz="quarter" idx="9"/>
          </p:nvPr>
        </p:nvSpPr>
        <p:spPr/>
        <p:txBody>
          <a:bodyPr/>
          <a:lstStyle>
            <a:lvl1pPr>
              <a:defRPr/>
            </a:lvl1pPr>
          </a:lstStyle>
          <a:p>
            <a:endParaRPr/>
          </a:p>
        </p:txBody>
      </p:sp>
      <p:sp>
        <p:nvSpPr>
          <p:cNvPr id="4" name="Slide Number Placeholder 3"/>
          <p:cNvSpPr txBox="1">
            <a:spLocks noGrp="1"/>
          </p:cNvSpPr>
          <p:nvPr>
            <p:ph type="sldNum" sz="quarter" idx="8"/>
          </p:nvPr>
        </p:nvSpPr>
        <p:spPr/>
        <p:txBody>
          <a:bodyPr/>
          <a:lstStyle>
            <a:lvl1pPr>
              <a:defRPr/>
            </a:lvl1pPr>
          </a:lstStyle>
          <a:p>
            <a:fld id="{9B10CB5E-7B66-401E-8212-ABD892D7EA0A}" type="slidenum">
              <a:rPr/>
              <a:pPr/>
              <a:t>‹#›</a:t>
            </a:fld>
            <a:endParaRPr/>
          </a:p>
        </p:txBody>
      </p:sp>
    </p:spTree>
    <p:extLst>
      <p:ext uri="{BB962C8B-B14F-4D97-AF65-F5344CB8AC3E}">
        <p14:creationId xmlns:p14="http://schemas.microsoft.com/office/powerpoint/2010/main" val="1472525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Lef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www.websitename.com</a:t>
            </a:r>
            <a:endParaRPr lang="en-US"/>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91505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lv-LV"/>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lv-LV" sz="1200" b="0" i="0" u="none" strike="noStrike" kern="1200" cap="none" spc="0" baseline="0">
                <a:solidFill>
                  <a:srgbClr val="898989"/>
                </a:solidFill>
                <a:uFillTx/>
                <a:latin typeface="Palatino Linotype"/>
              </a:defRPr>
            </a:lvl1pPr>
          </a:lstStyle>
          <a:p>
            <a:fld id="{C1E2136E-6047-481E-B636-0A4D4DD0D05B}" type="datetime1">
              <a:rPr lang="lv-LV"/>
              <a:pPr/>
              <a:t>2019.02.06.</a:t>
            </a:fld>
            <a:endParaRPr/>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lv-LV" sz="1200" b="0" i="0" u="none" strike="noStrike" kern="1200" cap="none" spc="0" baseline="0">
                <a:solidFill>
                  <a:srgbClr val="898989"/>
                </a:solidFill>
                <a:uFillTx/>
                <a:latin typeface="Palatino Linotype"/>
              </a:defRPr>
            </a:lvl1pPr>
          </a:lstStyle>
          <a:p>
            <a:endParaRPr/>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lv-LV" sz="1200" b="0" i="0" u="none" strike="noStrike" kern="1200" cap="none" spc="0" baseline="0">
                <a:solidFill>
                  <a:srgbClr val="898989"/>
                </a:solidFill>
                <a:uFillTx/>
                <a:latin typeface="Palatino Linotype"/>
              </a:defRPr>
            </a:lvl1pPr>
          </a:lstStyle>
          <a:p>
            <a:fld id="{D50DD3D7-AB74-4931-8416-FE0F14CB6A89}" type="slidenum">
              <a:rPr/>
              <a:pPr/>
              <a:t>‹#›</a:t>
            </a:fld>
            <a:endParaRPr/>
          </a:p>
        </p:txBody>
      </p:sp>
    </p:spTree>
    <p:extLst>
      <p:ext uri="{BB962C8B-B14F-4D97-AF65-F5344CB8AC3E}">
        <p14:creationId xmlns:p14="http://schemas.microsoft.com/office/powerpoint/2010/main" val="320557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entury Gothic"/>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Palatino Linotype"/>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Palatino Linotype"/>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Palatino Linotype"/>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Palatino Linotype"/>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Palatino Linotype"/>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gif"/><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3"/>
          <p:cNvSpPr>
            <a:spLocks noGrp="1"/>
          </p:cNvSpPr>
          <p:nvPr>
            <p:ph type="ctrTitle"/>
          </p:nvPr>
        </p:nvSpPr>
        <p:spPr/>
        <p:txBody>
          <a:bodyPr/>
          <a:lstStyle/>
          <a:p>
            <a:r>
              <a:rPr lang="lv-LV" dirty="0" smtClean="0"/>
              <a:t>Sociālais dialogs</a:t>
            </a:r>
            <a:endParaRPr lang="lv-LV" dirty="0"/>
          </a:p>
        </p:txBody>
      </p:sp>
      <p:sp>
        <p:nvSpPr>
          <p:cNvPr id="5" name="Apakšvirsraksts 4"/>
          <p:cNvSpPr>
            <a:spLocks noGrp="1"/>
          </p:cNvSpPr>
          <p:nvPr>
            <p:ph type="subTitle" idx="1"/>
          </p:nvPr>
        </p:nvSpPr>
        <p:spPr/>
        <p:txBody>
          <a:bodyPr>
            <a:normAutofit/>
          </a:bodyPr>
          <a:lstStyle/>
          <a:p>
            <a:r>
              <a:rPr lang="lv-LV" sz="2000" dirty="0" smtClean="0">
                <a:solidFill>
                  <a:schemeClr val="bg1">
                    <a:lumMod val="95000"/>
                  </a:schemeClr>
                </a:solidFill>
                <a:latin typeface="Century Gothic" panose="020B0502020202020204" pitchFamily="34" charset="0"/>
              </a:rPr>
              <a:t>Nacionālā trīspusējās sadarbības padome</a:t>
            </a:r>
            <a:endParaRPr lang="lv-LV" sz="2000" dirty="0">
              <a:solidFill>
                <a:schemeClr val="bg1">
                  <a:lumMod val="95000"/>
                </a:schemeClr>
              </a:solidFill>
              <a:latin typeface="Century Gothic" panose="020B0502020202020204" pitchFamily="34" charset="0"/>
            </a:endParaRPr>
          </a:p>
        </p:txBody>
      </p:sp>
    </p:spTree>
    <p:extLst>
      <p:ext uri="{BB962C8B-B14F-4D97-AF65-F5344CB8AC3E}">
        <p14:creationId xmlns:p14="http://schemas.microsoft.com/office/powerpoint/2010/main" val="596327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noAutofit/>
          </a:bodyPr>
          <a:lstStyle/>
          <a:p>
            <a:pPr lvl="0" algn="ctr"/>
            <a:r>
              <a:rPr lang="lv-LV" b="1" dirty="0" smtClean="0">
                <a:solidFill>
                  <a:srgbClr val="6B171C"/>
                </a:solidFill>
              </a:rPr>
              <a:t>Latvijas Darba devēju konfederācija</a:t>
            </a:r>
            <a:endParaRPr lang="lv-LV" b="1" dirty="0">
              <a:solidFill>
                <a:srgbClr val="6B171C"/>
              </a:solidFill>
            </a:endParaRPr>
          </a:p>
        </p:txBody>
      </p:sp>
      <p:sp>
        <p:nvSpPr>
          <p:cNvPr id="3" name="Content Placeholder 2"/>
          <p:cNvSpPr txBox="1">
            <a:spLocks noGrp="1"/>
          </p:cNvSpPr>
          <p:nvPr>
            <p:ph idx="1"/>
          </p:nvPr>
        </p:nvSpPr>
        <p:spPr/>
        <p:txBody>
          <a:bodyPr anchorCtr="1"/>
          <a:lstStyle/>
          <a:p>
            <a:pPr marL="0" lvl="0" indent="0" algn="ctr">
              <a:buNone/>
            </a:pPr>
            <a:r>
              <a:rPr lang="lv-LV" sz="2400" dirty="0">
                <a:latin typeface="Century Gothic"/>
              </a:rPr>
              <a:t>Nacionālā līmeņa darba devēju pārstāvis, sociālekonomisko sarunu partneris Ministru kabinetam un Latvijas Brīvo arodbiedrību savienībai</a:t>
            </a:r>
          </a:p>
        </p:txBody>
      </p:sp>
      <p:grpSp>
        <p:nvGrpSpPr>
          <p:cNvPr id="4" name="Group 27"/>
          <p:cNvGrpSpPr/>
          <p:nvPr/>
        </p:nvGrpSpPr>
        <p:grpSpPr>
          <a:xfrm>
            <a:off x="1109660" y="2903174"/>
            <a:ext cx="9982614" cy="3002231"/>
            <a:chOff x="1109660" y="2903174"/>
            <a:chExt cx="9982614" cy="3002231"/>
          </a:xfrm>
        </p:grpSpPr>
        <p:grpSp>
          <p:nvGrpSpPr>
            <p:cNvPr id="5" name="Group 25"/>
            <p:cNvGrpSpPr/>
            <p:nvPr/>
          </p:nvGrpSpPr>
          <p:grpSpPr>
            <a:xfrm>
              <a:off x="1109660" y="2903174"/>
              <a:ext cx="9982614" cy="3002231"/>
              <a:chOff x="1109660" y="2903174"/>
              <a:chExt cx="9982614" cy="3002231"/>
            </a:xfrm>
          </p:grpSpPr>
          <p:grpSp>
            <p:nvGrpSpPr>
              <p:cNvPr id="6" name="Group 23"/>
              <p:cNvGrpSpPr/>
              <p:nvPr/>
            </p:nvGrpSpPr>
            <p:grpSpPr>
              <a:xfrm>
                <a:off x="1109660" y="2903174"/>
                <a:ext cx="9982614" cy="3002231"/>
                <a:chOff x="1109660" y="2903174"/>
                <a:chExt cx="9982614" cy="3002231"/>
              </a:xfrm>
            </p:grpSpPr>
            <p:grpSp>
              <p:nvGrpSpPr>
                <p:cNvPr id="7" name="Group 21"/>
                <p:cNvGrpSpPr/>
                <p:nvPr/>
              </p:nvGrpSpPr>
              <p:grpSpPr>
                <a:xfrm>
                  <a:off x="1109660" y="2903174"/>
                  <a:ext cx="9982614" cy="3002231"/>
                  <a:chOff x="1109660" y="2903174"/>
                  <a:chExt cx="9982614" cy="3002231"/>
                </a:xfrm>
              </p:grpSpPr>
              <p:grpSp>
                <p:nvGrpSpPr>
                  <p:cNvPr id="8" name="Group 19"/>
                  <p:cNvGrpSpPr/>
                  <p:nvPr/>
                </p:nvGrpSpPr>
                <p:grpSpPr>
                  <a:xfrm>
                    <a:off x="1109660" y="2903174"/>
                    <a:ext cx="9982614" cy="2428747"/>
                    <a:chOff x="1109660" y="2903174"/>
                    <a:chExt cx="9982614" cy="2428747"/>
                  </a:xfrm>
                </p:grpSpPr>
                <p:grpSp>
                  <p:nvGrpSpPr>
                    <p:cNvPr id="9" name="Group 17"/>
                    <p:cNvGrpSpPr/>
                    <p:nvPr/>
                  </p:nvGrpSpPr>
                  <p:grpSpPr>
                    <a:xfrm>
                      <a:off x="1109660" y="2903174"/>
                      <a:ext cx="9982614" cy="2428747"/>
                      <a:chOff x="1109660" y="2903174"/>
                      <a:chExt cx="9982614" cy="2428747"/>
                    </a:xfrm>
                  </p:grpSpPr>
                  <p:grpSp>
                    <p:nvGrpSpPr>
                      <p:cNvPr id="10" name="Group 14"/>
                      <p:cNvGrpSpPr/>
                      <p:nvPr/>
                    </p:nvGrpSpPr>
                    <p:grpSpPr>
                      <a:xfrm>
                        <a:off x="1109660" y="2903174"/>
                        <a:ext cx="9982614" cy="2428747"/>
                        <a:chOff x="1109660" y="2903174"/>
                        <a:chExt cx="9982614" cy="2428747"/>
                      </a:xfrm>
                    </p:grpSpPr>
                    <p:grpSp>
                      <p:nvGrpSpPr>
                        <p:cNvPr id="11" name="Group 12"/>
                        <p:cNvGrpSpPr/>
                        <p:nvPr/>
                      </p:nvGrpSpPr>
                      <p:grpSpPr>
                        <a:xfrm>
                          <a:off x="1109660" y="2903174"/>
                          <a:ext cx="9982614" cy="2428747"/>
                          <a:chOff x="1109660" y="2903174"/>
                          <a:chExt cx="9982614" cy="2428747"/>
                        </a:xfrm>
                      </p:grpSpPr>
                      <p:grpSp>
                        <p:nvGrpSpPr>
                          <p:cNvPr id="12" name="Group 7"/>
                          <p:cNvGrpSpPr/>
                          <p:nvPr/>
                        </p:nvGrpSpPr>
                        <p:grpSpPr>
                          <a:xfrm>
                            <a:off x="1109660" y="3487951"/>
                            <a:ext cx="9972675" cy="1843970"/>
                            <a:chOff x="1109660" y="3487951"/>
                            <a:chExt cx="9972675" cy="1843970"/>
                          </a:xfrm>
                        </p:grpSpPr>
                        <p:pic>
                          <p:nvPicPr>
                            <p:cNvPr id="13" name="Picture 3"/>
                            <p:cNvPicPr>
                              <a:picLocks noChangeAspect="1"/>
                            </p:cNvPicPr>
                            <p:nvPr/>
                          </p:nvPicPr>
                          <p:blipFill>
                            <a:blip r:embed="rId2"/>
                            <a:stretch>
                              <a:fillRect/>
                            </a:stretch>
                          </p:blipFill>
                          <p:spPr>
                            <a:xfrm>
                              <a:off x="1109660" y="3493593"/>
                              <a:ext cx="1838328" cy="1838328"/>
                            </a:xfrm>
                            <a:prstGeom prst="rect">
                              <a:avLst/>
                            </a:prstGeom>
                            <a:noFill/>
                            <a:ln cap="flat">
                              <a:noFill/>
                            </a:ln>
                          </p:spPr>
                        </p:pic>
                        <p:pic>
                          <p:nvPicPr>
                            <p:cNvPr id="14" name="Picture 4"/>
                            <p:cNvPicPr>
                              <a:picLocks noChangeAspect="1"/>
                            </p:cNvPicPr>
                            <p:nvPr/>
                          </p:nvPicPr>
                          <p:blipFill>
                            <a:blip r:embed="rId2"/>
                            <a:stretch>
                              <a:fillRect/>
                            </a:stretch>
                          </p:blipFill>
                          <p:spPr>
                            <a:xfrm>
                              <a:off x="3767135" y="3487951"/>
                              <a:ext cx="1838328" cy="1838328"/>
                            </a:xfrm>
                            <a:prstGeom prst="rect">
                              <a:avLst/>
                            </a:prstGeom>
                            <a:noFill/>
                            <a:ln cap="flat">
                              <a:noFill/>
                            </a:ln>
                          </p:spPr>
                        </p:pic>
                        <p:pic>
                          <p:nvPicPr>
                            <p:cNvPr id="15" name="Picture 5"/>
                            <p:cNvPicPr>
                              <a:picLocks noChangeAspect="1"/>
                            </p:cNvPicPr>
                            <p:nvPr/>
                          </p:nvPicPr>
                          <p:blipFill>
                            <a:blip r:embed="rId2"/>
                            <a:stretch>
                              <a:fillRect/>
                            </a:stretch>
                          </p:blipFill>
                          <p:spPr>
                            <a:xfrm>
                              <a:off x="9244007" y="3487951"/>
                              <a:ext cx="1838328" cy="1838328"/>
                            </a:xfrm>
                            <a:prstGeom prst="rect">
                              <a:avLst/>
                            </a:prstGeom>
                            <a:noFill/>
                            <a:ln cap="flat">
                              <a:noFill/>
                            </a:ln>
                          </p:spPr>
                        </p:pic>
                        <p:pic>
                          <p:nvPicPr>
                            <p:cNvPr id="16" name="Picture 6"/>
                            <p:cNvPicPr>
                              <a:picLocks noChangeAspect="1"/>
                            </p:cNvPicPr>
                            <p:nvPr/>
                          </p:nvPicPr>
                          <p:blipFill>
                            <a:blip r:embed="rId2"/>
                            <a:stretch>
                              <a:fillRect/>
                            </a:stretch>
                          </p:blipFill>
                          <p:spPr>
                            <a:xfrm>
                              <a:off x="6586532" y="3487951"/>
                              <a:ext cx="1838328" cy="1838328"/>
                            </a:xfrm>
                            <a:prstGeom prst="rect">
                              <a:avLst/>
                            </a:prstGeom>
                            <a:noFill/>
                            <a:ln cap="flat">
                              <a:noFill/>
                            </a:ln>
                          </p:spPr>
                        </p:pic>
                      </p:grpSp>
                      <p:sp>
                        <p:nvSpPr>
                          <p:cNvPr id="17" name="TextBox 8"/>
                          <p:cNvSpPr txBox="1"/>
                          <p:nvPr/>
                        </p:nvSpPr>
                        <p:spPr>
                          <a:xfrm>
                            <a:off x="1321737" y="2903174"/>
                            <a:ext cx="1414174"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err="1">
                                <a:solidFill>
                                  <a:srgbClr val="6B171C"/>
                                </a:solidFill>
                                <a:uFillTx/>
                                <a:latin typeface="Century Gothic"/>
                              </a:rPr>
                              <a:t>Lddk</a:t>
                            </a:r>
                            <a:r>
                              <a:rPr lang="lv-LV" sz="1600" b="1" i="0" u="none" strike="noStrike" kern="1200" cap="all" spc="0" baseline="0" dirty="0">
                                <a:solidFill>
                                  <a:srgbClr val="6B171C"/>
                                </a:solidFill>
                                <a:uFillTx/>
                                <a:latin typeface="Century Gothic"/>
                              </a:rPr>
                              <a:t> biedri</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nodarbina</a:t>
                            </a:r>
                          </a:p>
                        </p:txBody>
                      </p:sp>
                      <p:sp>
                        <p:nvSpPr>
                          <p:cNvPr id="18" name="TextBox 9"/>
                          <p:cNvSpPr txBox="1"/>
                          <p:nvPr/>
                        </p:nvSpPr>
                        <p:spPr>
                          <a:xfrm>
                            <a:off x="4006002" y="2932627"/>
                            <a:ext cx="1351652" cy="584775"/>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err="1">
                                <a:solidFill>
                                  <a:srgbClr val="6B171C"/>
                                </a:solidFill>
                                <a:uFillTx/>
                                <a:latin typeface="Century Gothic"/>
                              </a:rPr>
                              <a:t>Lddk</a:t>
                            </a:r>
                            <a:r>
                              <a:rPr lang="lv-LV" sz="1600" b="1" i="0" u="none" strike="noStrike" kern="1200" cap="all" spc="0" baseline="0" dirty="0">
                                <a:solidFill>
                                  <a:srgbClr val="6B171C"/>
                                </a:solidFill>
                                <a:uFillTx/>
                                <a:latin typeface="Century Gothic"/>
                              </a:rPr>
                              <a:t> </a:t>
                            </a:r>
                            <a:r>
                              <a:rPr lang="lv-LV" sz="1600" b="1" i="0" u="none" strike="noStrike" kern="1200" cap="all" spc="0" baseline="0" dirty="0" smtClean="0">
                                <a:solidFill>
                                  <a:srgbClr val="6B171C"/>
                                </a:solidFill>
                                <a:uFillTx/>
                                <a:latin typeface="Century Gothic"/>
                              </a:rPr>
                              <a:t>biedri</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600" b="1" i="0" u="none" strike="noStrike" kern="1200" cap="all" spc="0" baseline="0" dirty="0">
                              <a:solidFill>
                                <a:srgbClr val="6B171C"/>
                              </a:solidFill>
                              <a:uFillTx/>
                              <a:latin typeface="Century Gothic"/>
                            </a:endParaRPr>
                          </a:p>
                        </p:txBody>
                      </p:sp>
                      <p:sp>
                        <p:nvSpPr>
                          <p:cNvPr id="19" name="TextBox 10"/>
                          <p:cNvSpPr txBox="1"/>
                          <p:nvPr/>
                        </p:nvSpPr>
                        <p:spPr>
                          <a:xfrm>
                            <a:off x="6829871" y="2962079"/>
                            <a:ext cx="1351652" cy="338554"/>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err="1">
                                <a:solidFill>
                                  <a:srgbClr val="6B171C"/>
                                </a:solidFill>
                                <a:uFillTx/>
                                <a:latin typeface="Century Gothic"/>
                              </a:rPr>
                              <a:t>Lddk</a:t>
                            </a:r>
                            <a:r>
                              <a:rPr lang="lv-LV" sz="1600" b="1" i="0" u="none" strike="noStrike" kern="1200" cap="all" spc="0" baseline="0" dirty="0">
                                <a:solidFill>
                                  <a:srgbClr val="6B171C"/>
                                </a:solidFill>
                                <a:uFillTx/>
                                <a:latin typeface="Century Gothic"/>
                              </a:rPr>
                              <a:t> </a:t>
                            </a:r>
                            <a:r>
                              <a:rPr lang="lv-LV" sz="1600" b="1" i="0" u="none" strike="noStrike" kern="1200" cap="all" spc="0" baseline="0" dirty="0" smtClean="0">
                                <a:solidFill>
                                  <a:srgbClr val="6B171C"/>
                                </a:solidFill>
                                <a:uFillTx/>
                                <a:latin typeface="Century Gothic"/>
                              </a:rPr>
                              <a:t>biedri</a:t>
                            </a:r>
                            <a:endParaRPr lang="lv-LV" sz="1600" b="1" i="0" u="none" strike="noStrike" kern="1200" cap="all" spc="0" baseline="0" dirty="0">
                              <a:solidFill>
                                <a:srgbClr val="6B171C"/>
                              </a:solidFill>
                              <a:uFillTx/>
                              <a:latin typeface="Century Gothic"/>
                            </a:endParaRPr>
                          </a:p>
                        </p:txBody>
                      </p:sp>
                      <p:sp>
                        <p:nvSpPr>
                          <p:cNvPr id="20" name="TextBox 11"/>
                          <p:cNvSpPr txBox="1"/>
                          <p:nvPr/>
                        </p:nvSpPr>
                        <p:spPr>
                          <a:xfrm>
                            <a:off x="9234077" y="2932627"/>
                            <a:ext cx="1858197"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Biedru kopējais</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apgrozījums</a:t>
                            </a:r>
                          </a:p>
                        </p:txBody>
                      </p:sp>
                    </p:grpSp>
                    <p:sp>
                      <p:nvSpPr>
                        <p:cNvPr id="21" name="TextBox 13"/>
                        <p:cNvSpPr txBox="1"/>
                        <p:nvPr/>
                      </p:nvSpPr>
                      <p:spPr>
                        <a:xfrm>
                          <a:off x="1479636" y="4083948"/>
                          <a:ext cx="1098377" cy="646334"/>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1" i="0" u="none" strike="noStrike" kern="1200" cap="all" spc="0" baseline="0">
                              <a:solidFill>
                                <a:srgbClr val="6B171C"/>
                              </a:solidFill>
                              <a:uFillTx/>
                              <a:latin typeface="Century Gothic"/>
                            </a:rPr>
                            <a:t>44%</a:t>
                          </a:r>
                        </a:p>
                      </p:txBody>
                    </p:sp>
                  </p:grpSp>
                  <p:sp>
                    <p:nvSpPr>
                      <p:cNvPr id="22" name="TextBox 15"/>
                      <p:cNvSpPr txBox="1"/>
                      <p:nvPr/>
                    </p:nvSpPr>
                    <p:spPr>
                      <a:xfrm>
                        <a:off x="4331412" y="4098669"/>
                        <a:ext cx="700832" cy="646334"/>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1" i="0" u="none" strike="noStrike" kern="1200" cap="all" spc="0" baseline="0">
                            <a:solidFill>
                              <a:srgbClr val="6B171C"/>
                            </a:solidFill>
                            <a:uFillTx/>
                            <a:latin typeface="Century Gothic"/>
                          </a:rPr>
                          <a:t>63</a:t>
                        </a:r>
                      </a:p>
                    </p:txBody>
                  </p:sp>
                  <p:sp>
                    <p:nvSpPr>
                      <p:cNvPr id="23" name="TextBox 16"/>
                      <p:cNvSpPr txBox="1"/>
                      <p:nvPr/>
                    </p:nvSpPr>
                    <p:spPr>
                      <a:xfrm>
                        <a:off x="7026240" y="4084451"/>
                        <a:ext cx="958912" cy="646334"/>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1" i="0" u="none" strike="noStrike" kern="1200" cap="all" spc="0" baseline="0">
                            <a:solidFill>
                              <a:srgbClr val="6B171C"/>
                            </a:solidFill>
                            <a:uFillTx/>
                            <a:latin typeface="Century Gothic"/>
                          </a:rPr>
                          <a:t>114</a:t>
                        </a:r>
                      </a:p>
                    </p:txBody>
                  </p:sp>
                </p:grpSp>
                <p:sp>
                  <p:nvSpPr>
                    <p:cNvPr id="24" name="TextBox 18"/>
                    <p:cNvSpPr txBox="1"/>
                    <p:nvPr/>
                  </p:nvSpPr>
                  <p:spPr>
                    <a:xfrm>
                      <a:off x="9812755" y="4072728"/>
                      <a:ext cx="700832" cy="646334"/>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1" i="0" u="none" strike="noStrike" kern="1200" cap="all" spc="0" baseline="0">
                          <a:solidFill>
                            <a:srgbClr val="6B171C"/>
                          </a:solidFill>
                          <a:uFillTx/>
                          <a:latin typeface="Century Gothic"/>
                        </a:rPr>
                        <a:t>40</a:t>
                      </a:r>
                    </a:p>
                  </p:txBody>
                </p:sp>
              </p:grpSp>
              <p:sp>
                <p:nvSpPr>
                  <p:cNvPr id="25" name="TextBox 20"/>
                  <p:cNvSpPr txBox="1"/>
                  <p:nvPr/>
                </p:nvSpPr>
                <p:spPr>
                  <a:xfrm>
                    <a:off x="1224756" y="5320628"/>
                    <a:ext cx="1608136"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none" spc="0" baseline="0" dirty="0">
                        <a:solidFill>
                          <a:srgbClr val="6B171C"/>
                        </a:solidFill>
                        <a:uFillTx/>
                        <a:latin typeface="Century Gothic"/>
                      </a:rPr>
                      <a:t>Visas Latvijas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none" spc="0" baseline="0" dirty="0">
                        <a:solidFill>
                          <a:srgbClr val="6B171C"/>
                        </a:solidFill>
                        <a:uFillTx/>
                        <a:latin typeface="Century Gothic"/>
                      </a:rPr>
                      <a:t>darba ņēmēju</a:t>
                    </a:r>
                  </a:p>
                </p:txBody>
              </p:sp>
            </p:grpSp>
            <p:sp>
              <p:nvSpPr>
                <p:cNvPr id="26" name="TextBox 22"/>
                <p:cNvSpPr txBox="1"/>
                <p:nvPr/>
              </p:nvSpPr>
              <p:spPr>
                <a:xfrm>
                  <a:off x="3641323" y="5331921"/>
                  <a:ext cx="2081018" cy="338556"/>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none" spc="0" baseline="0" dirty="0">
                      <a:solidFill>
                        <a:srgbClr val="6B171C"/>
                      </a:solidFill>
                      <a:uFillTx/>
                      <a:latin typeface="Century Gothic"/>
                    </a:rPr>
                    <a:t>Nozaru asociācijas</a:t>
                  </a:r>
                </a:p>
              </p:txBody>
            </p:sp>
          </p:grpSp>
          <p:sp>
            <p:nvSpPr>
              <p:cNvPr id="27" name="TextBox 24"/>
              <p:cNvSpPr txBox="1"/>
              <p:nvPr/>
            </p:nvSpPr>
            <p:spPr>
              <a:xfrm>
                <a:off x="6893995" y="5320628"/>
                <a:ext cx="1223412" cy="338554"/>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none" spc="0" baseline="0" dirty="0" smtClean="0">
                    <a:solidFill>
                      <a:srgbClr val="6B171C"/>
                    </a:solidFill>
                    <a:uFillTx/>
                    <a:latin typeface="Century Gothic"/>
                  </a:rPr>
                  <a:t>Uzņēmumi</a:t>
                </a:r>
                <a:endParaRPr lang="lv-LV" sz="1600" b="1" i="0" u="none" strike="noStrike" kern="1200" cap="none" spc="0" baseline="0" dirty="0">
                  <a:solidFill>
                    <a:srgbClr val="6B171C"/>
                  </a:solidFill>
                  <a:uFillTx/>
                  <a:latin typeface="Century Gothic"/>
                </a:endParaRPr>
              </a:p>
            </p:txBody>
          </p:sp>
        </p:grpSp>
        <p:sp>
          <p:nvSpPr>
            <p:cNvPr id="28" name="TextBox 26"/>
            <p:cNvSpPr txBox="1"/>
            <p:nvPr/>
          </p:nvSpPr>
          <p:spPr>
            <a:xfrm>
              <a:off x="9490548" y="5320628"/>
              <a:ext cx="1345237" cy="338556"/>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none" spc="0" baseline="0" dirty="0">
                  <a:solidFill>
                    <a:srgbClr val="6B171C"/>
                  </a:solidFill>
                  <a:uFillTx/>
                  <a:latin typeface="Century Gothic"/>
                </a:rPr>
                <a:t>Miljardi eiro</a:t>
              </a:r>
            </a:p>
          </p:txBody>
        </p:sp>
      </p:grpSp>
    </p:spTree>
    <p:extLst>
      <p:ext uri="{BB962C8B-B14F-4D97-AF65-F5344CB8AC3E}">
        <p14:creationId xmlns:p14="http://schemas.microsoft.com/office/powerpoint/2010/main" val="3670234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DE5DB9-1AF1-444F-A4C3-69EC7CD666BE}"/>
              </a:ext>
            </a:extLst>
          </p:cNvPr>
          <p:cNvSpPr>
            <a:spLocks noGrp="1"/>
          </p:cNvSpPr>
          <p:nvPr>
            <p:ph type="title"/>
          </p:nvPr>
        </p:nvSpPr>
        <p:spPr>
          <a:xfrm>
            <a:off x="773885" y="-72005"/>
            <a:ext cx="10515600" cy="1325563"/>
          </a:xfrm>
        </p:spPr>
        <p:txBody>
          <a:bodyPr/>
          <a:lstStyle/>
          <a:p>
            <a:pPr algn="ctr"/>
            <a:r>
              <a:rPr lang="lv-LV" b="1" dirty="0">
                <a:latin typeface="Segoe UI" panose="020B0502040204020203" pitchFamily="34" charset="0"/>
                <a:ea typeface="Segoe UI" panose="020B0502040204020203" pitchFamily="34" charset="0"/>
                <a:cs typeface="Segoe UI" panose="020B0502040204020203" pitchFamily="34" charset="0"/>
              </a:rPr>
              <a:t>V</a:t>
            </a:r>
            <a:r>
              <a:rPr lang="lv-LV" b="1" dirty="0" smtClean="0">
                <a:latin typeface="Segoe UI" panose="020B0502040204020203" pitchFamily="34" charset="0"/>
                <a:ea typeface="Segoe UI" panose="020B0502040204020203" pitchFamily="34" charset="0"/>
                <a:cs typeface="Segoe UI" panose="020B0502040204020203" pitchFamily="34" charset="0"/>
              </a:rPr>
              <a:t>aldības sociālie partneri</a:t>
            </a:r>
            <a:endParaRPr lang="en-GB" b="1"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432709" y="957083"/>
            <a:ext cx="10537371" cy="427425"/>
          </a:xfrm>
          <a:prstGeom prst="rect">
            <a:avLst/>
          </a:prstGeom>
        </p:spPr>
        <p:txBody>
          <a:bodyPr wrap="square">
            <a:spAutoFit/>
          </a:bodyPr>
          <a:lstStyle/>
          <a:p>
            <a:pPr algn="ctr">
              <a:lnSpc>
                <a:spcPct val="120000"/>
              </a:lnSpc>
              <a:spcBef>
                <a:spcPts val="1200"/>
              </a:spcBef>
            </a:pPr>
            <a:r>
              <a:rPr lang="lv-LV" sz="2000" dirty="0">
                <a:latin typeface="Segoe UI" panose="020B0502040204020203" pitchFamily="34" charset="0"/>
                <a:ea typeface="Segoe UI" panose="020B0502040204020203" pitchFamily="34" charset="0"/>
                <a:cs typeface="Segoe UI" panose="020B0502040204020203" pitchFamily="34" charset="0"/>
              </a:rPr>
              <a:t>Darba devējus sociālajā dialogā pārstāv </a:t>
            </a:r>
            <a:r>
              <a:rPr lang="lv-LV" sz="2000" b="1" dirty="0">
                <a:solidFill>
                  <a:srgbClr val="9C1B33"/>
                </a:solidFill>
                <a:latin typeface="Segoe UI" panose="020B0502040204020203" pitchFamily="34" charset="0"/>
                <a:ea typeface="Segoe UI" panose="020B0502040204020203" pitchFamily="34" charset="0"/>
                <a:cs typeface="Segoe UI" panose="020B0502040204020203" pitchFamily="34" charset="0"/>
              </a:rPr>
              <a:t>LDDK</a:t>
            </a:r>
            <a:r>
              <a:rPr lang="lv-LV" sz="2000" dirty="0">
                <a:latin typeface="Segoe UI" panose="020B0502040204020203" pitchFamily="34" charset="0"/>
                <a:ea typeface="Segoe UI" panose="020B0502040204020203" pitchFamily="34" charset="0"/>
                <a:cs typeface="Segoe UI" panose="020B0502040204020203" pitchFamily="34" charset="0"/>
              </a:rPr>
              <a:t>, darba ņēmējus  - </a:t>
            </a:r>
            <a:r>
              <a:rPr lang="lv-LV" sz="2000" b="1" dirty="0">
                <a:solidFill>
                  <a:srgbClr val="9C1B33"/>
                </a:solidFill>
                <a:latin typeface="Segoe UI" panose="020B0502040204020203" pitchFamily="34" charset="0"/>
                <a:ea typeface="Segoe UI" panose="020B0502040204020203" pitchFamily="34" charset="0"/>
                <a:cs typeface="Segoe UI" panose="020B0502040204020203" pitchFamily="34" charset="0"/>
              </a:rPr>
              <a:t>LBAS</a:t>
            </a:r>
          </a:p>
        </p:txBody>
      </p:sp>
      <p:grpSp>
        <p:nvGrpSpPr>
          <p:cNvPr id="3" name="Grupa 2"/>
          <p:cNvGrpSpPr/>
          <p:nvPr/>
        </p:nvGrpSpPr>
        <p:grpSpPr>
          <a:xfrm>
            <a:off x="2465756" y="6039594"/>
            <a:ext cx="6471276" cy="649051"/>
            <a:chOff x="276003" y="5363219"/>
            <a:chExt cx="11380770" cy="1141460"/>
          </a:xfrm>
        </p:grpSpPr>
        <p:pic>
          <p:nvPicPr>
            <p:cNvPr id="5" name="Attēls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7690" y="5517785"/>
              <a:ext cx="2474998" cy="700345"/>
            </a:xfrm>
            <a:prstGeom prst="rect">
              <a:avLst/>
            </a:prstGeom>
          </p:spPr>
        </p:pic>
        <p:pic>
          <p:nvPicPr>
            <p:cNvPr id="7" name="Picture 6" descr="http://atabsh.files.wordpress.com/2011/02/ilo-logo.gif"/>
            <p:cNvPicPr>
              <a:picLocks noChangeAspect="1" noChangeArrowheads="1"/>
            </p:cNvPicPr>
            <p:nvPr/>
          </p:nvPicPr>
          <p:blipFill rotWithShape="1">
            <a:blip r:embed="rId3"/>
            <a:srcRect t="7785"/>
            <a:stretch/>
          </p:blipFill>
          <p:spPr bwMode="auto">
            <a:xfrm>
              <a:off x="276003" y="5550628"/>
              <a:ext cx="1187970" cy="954051"/>
            </a:xfrm>
            <a:prstGeom prst="rect">
              <a:avLst/>
            </a:prstGeom>
            <a:ln>
              <a:noFill/>
            </a:ln>
            <a:effectLst>
              <a:outerShdw dist="139700" dir="2700000" sx="1000" sy="1000" algn="tl" rotWithShape="0">
                <a:srgbClr val="333333"/>
              </a:outerShdw>
            </a:effectLst>
          </p:spPr>
        </p:pic>
        <p:pic>
          <p:nvPicPr>
            <p:cNvPr id="8" name="Attēls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4832" y="5443257"/>
              <a:ext cx="1613049" cy="939651"/>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2495" y="5638499"/>
              <a:ext cx="1998552" cy="721699"/>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28581" y="5363219"/>
              <a:ext cx="1074802" cy="1074802"/>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83388" y="5591086"/>
              <a:ext cx="1373385" cy="681143"/>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59569" y="5443257"/>
              <a:ext cx="809625" cy="952500"/>
            </a:xfrm>
            <a:prstGeom prst="rect">
              <a:avLst/>
            </a:prstGeom>
          </p:spPr>
        </p:pic>
      </p:grpSp>
      <p:pic>
        <p:nvPicPr>
          <p:cNvPr id="6" name="Attēls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6616" y="1797263"/>
            <a:ext cx="778905" cy="778905"/>
          </a:xfrm>
          <a:prstGeom prst="rect">
            <a:avLst/>
          </a:prstGeom>
        </p:spPr>
      </p:pic>
      <p:pic>
        <p:nvPicPr>
          <p:cNvPr id="13" name="Attēls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87077" y="1820309"/>
            <a:ext cx="778905" cy="778905"/>
          </a:xfrm>
          <a:prstGeom prst="rect">
            <a:avLst/>
          </a:prstGeom>
        </p:spPr>
      </p:pic>
      <p:sp>
        <p:nvSpPr>
          <p:cNvPr id="17" name="TextBox 16"/>
          <p:cNvSpPr txBox="1"/>
          <p:nvPr/>
        </p:nvSpPr>
        <p:spPr>
          <a:xfrm>
            <a:off x="870402" y="2822945"/>
            <a:ext cx="4802660" cy="2800767"/>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Darba devēju organizāciju un </a:t>
            </a:r>
            <a:r>
              <a:rPr lang="lv-LV" dirty="0" smtClean="0">
                <a:latin typeface="Century Gothic" panose="020B0502020202020204" pitchFamily="34" charset="0"/>
                <a:ea typeface="Segoe UI" panose="020B0502040204020203" pitchFamily="34" charset="0"/>
                <a:cs typeface="Segoe UI" panose="020B0502040204020203" pitchFamily="34" charset="0"/>
              </a:rPr>
              <a:t>to apvienību </a:t>
            </a:r>
            <a:r>
              <a:rPr lang="lv-LV" dirty="0">
                <a:latin typeface="Century Gothic" panose="020B0502020202020204" pitchFamily="34" charset="0"/>
                <a:ea typeface="Segoe UI" panose="020B0502040204020203" pitchFamily="34" charset="0"/>
                <a:cs typeface="Segoe UI" panose="020B0502040204020203" pitchFamily="34" charset="0"/>
              </a:rPr>
              <a:t>likums </a:t>
            </a:r>
          </a:p>
          <a:p>
            <a:pPr marL="285750" indent="-285750">
              <a:spcBef>
                <a:spcPts val="1200"/>
              </a:spcBef>
              <a:buFont typeface="Arial" panose="020B0604020202020204" pitchFamily="34" charset="0"/>
              <a:buChar char="•"/>
            </a:pPr>
            <a:r>
              <a:rPr lang="lv-LV" dirty="0" smtClean="0">
                <a:latin typeface="Century Gothic" panose="020B0502020202020204" pitchFamily="34" charset="0"/>
                <a:ea typeface="Segoe UI" panose="020B0502040204020203" pitchFamily="34" charset="0"/>
                <a:cs typeface="Segoe UI" panose="020B0502040204020203" pitchFamily="34" charset="0"/>
              </a:rPr>
              <a:t>Arodbiedrību </a:t>
            </a:r>
            <a:r>
              <a:rPr lang="lv-LV" dirty="0">
                <a:latin typeface="Century Gothic" panose="020B0502020202020204" pitchFamily="34" charset="0"/>
                <a:ea typeface="Segoe UI" panose="020B0502040204020203" pitchFamily="34" charset="0"/>
                <a:cs typeface="Segoe UI" panose="020B0502040204020203" pitchFamily="34" charset="0"/>
              </a:rPr>
              <a:t>likums </a:t>
            </a:r>
          </a:p>
          <a:p>
            <a:pPr marL="285750" indent="-285750">
              <a:spcBef>
                <a:spcPts val="1200"/>
              </a:spcBef>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NTSP nolikums</a:t>
            </a:r>
          </a:p>
          <a:p>
            <a:pPr marL="285750" indent="-285750">
              <a:spcBef>
                <a:spcPts val="1200"/>
              </a:spcBef>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Darba likums</a:t>
            </a:r>
          </a:p>
          <a:p>
            <a:pPr marL="285750" indent="-285750">
              <a:spcBef>
                <a:spcPts val="1200"/>
              </a:spcBef>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Sociālo partneru divpusējā </a:t>
            </a:r>
            <a:r>
              <a:rPr lang="lv-LV" dirty="0" smtClean="0">
                <a:latin typeface="Century Gothic" panose="020B0502020202020204" pitchFamily="34" charset="0"/>
                <a:ea typeface="Segoe UI" panose="020B0502040204020203" pitchFamily="34" charset="0"/>
                <a:cs typeface="Segoe UI" panose="020B0502040204020203" pitchFamily="34" charset="0"/>
              </a:rPr>
              <a:t>vienošanās</a:t>
            </a:r>
          </a:p>
          <a:p>
            <a:pPr marL="285750" indent="-285750">
              <a:spcBef>
                <a:spcPts val="1200"/>
              </a:spcBef>
              <a:buFont typeface="Arial" panose="020B0604020202020204" pitchFamily="34" charset="0"/>
              <a:buChar char="•"/>
            </a:pPr>
            <a:r>
              <a:rPr lang="lv-LV" dirty="0" smtClean="0">
                <a:latin typeface="Century Gothic" panose="020B0502020202020204" pitchFamily="34" charset="0"/>
                <a:ea typeface="Segoe UI" panose="020B0502040204020203" pitchFamily="34" charset="0"/>
                <a:cs typeface="Segoe UI" panose="020B0502040204020203" pitchFamily="34" charset="0"/>
              </a:rPr>
              <a:t>Trīspusējā vienošanās ar valdību</a:t>
            </a:r>
            <a:endParaRPr lang="lv-LV" dirty="0">
              <a:latin typeface="Century Gothic" panose="020B0502020202020204" pitchFamily="34" charset="0"/>
              <a:ea typeface="Segoe UI" panose="020B0502040204020203" pitchFamily="34" charset="0"/>
              <a:cs typeface="Segoe UI" panose="020B0502040204020203" pitchFamily="34" charset="0"/>
            </a:endParaRPr>
          </a:p>
        </p:txBody>
      </p:sp>
      <p:sp>
        <p:nvSpPr>
          <p:cNvPr id="18" name="TextBox 17"/>
          <p:cNvSpPr txBox="1"/>
          <p:nvPr/>
        </p:nvSpPr>
        <p:spPr>
          <a:xfrm>
            <a:off x="1695521" y="2010602"/>
            <a:ext cx="2723918" cy="369332"/>
          </a:xfrm>
          <a:prstGeom prst="rect">
            <a:avLst/>
          </a:prstGeom>
          <a:noFill/>
        </p:spPr>
        <p:txBody>
          <a:bodyPr wrap="square" rtlCol="0">
            <a:spAutoFit/>
          </a:bodyPr>
          <a:lstStyle/>
          <a:p>
            <a:r>
              <a:rPr lang="lv-LV" b="1" cap="all" dirty="0" smtClean="0">
                <a:latin typeface="Century Gothic" panose="020B0502020202020204" pitchFamily="34" charset="0"/>
                <a:ea typeface="Segoe UI" panose="020B0502040204020203" pitchFamily="34" charset="0"/>
                <a:cs typeface="Segoe UI" panose="020B0502040204020203" pitchFamily="34" charset="0"/>
              </a:rPr>
              <a:t>Latvijā:</a:t>
            </a:r>
            <a:endParaRPr lang="lv-LV" b="1" cap="all" dirty="0">
              <a:latin typeface="Century Gothic" panose="020B0502020202020204" pitchFamily="34" charset="0"/>
              <a:ea typeface="Segoe UI" panose="020B0502040204020203" pitchFamily="34" charset="0"/>
              <a:cs typeface="Segoe UI" panose="020B0502040204020203" pitchFamily="34" charset="0"/>
            </a:endParaRPr>
          </a:p>
        </p:txBody>
      </p:sp>
      <p:sp>
        <p:nvSpPr>
          <p:cNvPr id="19" name="TextBox 18"/>
          <p:cNvSpPr txBox="1"/>
          <p:nvPr/>
        </p:nvSpPr>
        <p:spPr>
          <a:xfrm>
            <a:off x="7251135" y="2010602"/>
            <a:ext cx="2881553" cy="369332"/>
          </a:xfrm>
          <a:prstGeom prst="rect">
            <a:avLst/>
          </a:prstGeom>
          <a:noFill/>
        </p:spPr>
        <p:txBody>
          <a:bodyPr wrap="square" rtlCol="0">
            <a:spAutoFit/>
          </a:bodyPr>
          <a:lstStyle/>
          <a:p>
            <a:r>
              <a:rPr lang="lv-LV" b="1" cap="all" dirty="0" smtClean="0">
                <a:latin typeface="Century Gothic" panose="020B0502020202020204" pitchFamily="34" charset="0"/>
                <a:ea typeface="Segoe UI" panose="020B0502040204020203" pitchFamily="34" charset="0"/>
                <a:cs typeface="Segoe UI" panose="020B0502040204020203" pitchFamily="34" charset="0"/>
              </a:rPr>
              <a:t>Starptautiski:</a:t>
            </a:r>
            <a:endParaRPr lang="lv-LV" b="1" cap="all" dirty="0">
              <a:latin typeface="Century Gothic" panose="020B0502020202020204" pitchFamily="34" charset="0"/>
              <a:ea typeface="Segoe UI" panose="020B0502040204020203" pitchFamily="34" charset="0"/>
              <a:cs typeface="Segoe UI" panose="020B0502040204020203" pitchFamily="34" charset="0"/>
            </a:endParaRPr>
          </a:p>
        </p:txBody>
      </p:sp>
      <p:sp>
        <p:nvSpPr>
          <p:cNvPr id="20" name="TextBox 19"/>
          <p:cNvSpPr txBox="1"/>
          <p:nvPr/>
        </p:nvSpPr>
        <p:spPr>
          <a:xfrm>
            <a:off x="6387077" y="2717527"/>
            <a:ext cx="4802660" cy="21698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Starptautiskās darba organizācijas (SDO) </a:t>
            </a:r>
            <a:r>
              <a:rPr lang="lv-LV" dirty="0" smtClean="0">
                <a:latin typeface="Century Gothic" panose="020B0502020202020204" pitchFamily="34" charset="0"/>
                <a:ea typeface="Segoe UI" panose="020B0502040204020203" pitchFamily="34" charset="0"/>
                <a:cs typeface="Segoe UI" panose="020B0502040204020203" pitchFamily="34" charset="0"/>
              </a:rPr>
              <a:t>konvencija </a:t>
            </a:r>
            <a:endParaRPr lang="lv-LV" dirty="0">
              <a:latin typeface="Century Gothic" panose="020B0502020202020204" pitchFamily="34" charset="0"/>
              <a:ea typeface="Segoe UI" panose="020B0502040204020203" pitchFamily="34" charset="0"/>
              <a:cs typeface="Segoe UI" panose="020B0502040204020203" pitchFamily="34" charset="0"/>
            </a:endParaRPr>
          </a:p>
          <a:p>
            <a:pPr marL="285750" indent="-285750">
              <a:lnSpc>
                <a:spcPct val="150000"/>
              </a:lnSpc>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ANO pamatnostādnes par sociālo partnerību</a:t>
            </a:r>
          </a:p>
          <a:p>
            <a:pPr marL="285750" indent="-285750">
              <a:lnSpc>
                <a:spcPct val="150000"/>
              </a:lnSpc>
              <a:buFont typeface="Arial" panose="020B0604020202020204" pitchFamily="34" charset="0"/>
              <a:buChar char="•"/>
            </a:pPr>
            <a:r>
              <a:rPr lang="lv-LV" dirty="0">
                <a:latin typeface="Century Gothic" panose="020B0502020202020204" pitchFamily="34" charset="0"/>
                <a:ea typeface="Segoe UI" panose="020B0502040204020203" pitchFamily="34" charset="0"/>
                <a:cs typeface="Segoe UI" panose="020B0502040204020203" pitchFamily="34" charset="0"/>
              </a:rPr>
              <a:t>Līgums par ES darbību</a:t>
            </a:r>
          </a:p>
        </p:txBody>
      </p:sp>
    </p:spTree>
    <p:extLst>
      <p:ext uri="{BB962C8B-B14F-4D97-AF65-F5344CB8AC3E}">
        <p14:creationId xmlns:p14="http://schemas.microsoft.com/office/powerpoint/2010/main" val="2578023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b="1" dirty="0"/>
              <a:t>Trīspusējais sociālais dialogs</a:t>
            </a:r>
          </a:p>
        </p:txBody>
      </p:sp>
      <p:sp>
        <p:nvSpPr>
          <p:cNvPr id="3" name="Satura vietturis 2"/>
          <p:cNvSpPr>
            <a:spLocks noGrp="1"/>
          </p:cNvSpPr>
          <p:nvPr>
            <p:ph idx="1"/>
          </p:nvPr>
        </p:nvSpPr>
        <p:spPr/>
        <p:txBody>
          <a:bodyPr>
            <a:normAutofit/>
          </a:bodyPr>
          <a:lstStyle/>
          <a:p>
            <a:r>
              <a:rPr lang="lv-LV" dirty="0" smtClean="0">
                <a:latin typeface="Century Gothic" panose="020B0502020202020204" pitchFamily="34" charset="0"/>
              </a:rPr>
              <a:t>Nacionālā </a:t>
            </a:r>
            <a:r>
              <a:rPr lang="lv-LV" dirty="0">
                <a:latin typeface="Century Gothic" panose="020B0502020202020204" pitchFamily="34" charset="0"/>
              </a:rPr>
              <a:t>trīspusējās sadarbības padome (</a:t>
            </a:r>
            <a:r>
              <a:rPr lang="lv-LV" dirty="0" smtClean="0">
                <a:latin typeface="Century Gothic" panose="020B0502020202020204" pitchFamily="34" charset="0"/>
              </a:rPr>
              <a:t>NTSP) </a:t>
            </a:r>
          </a:p>
          <a:p>
            <a:pPr lvl="1"/>
            <a:r>
              <a:rPr lang="lv-LV" dirty="0" smtClean="0">
                <a:latin typeface="Century Gothic" panose="020B0502020202020204" pitchFamily="34" charset="0"/>
              </a:rPr>
              <a:t>darbojas kopš 1998. gada</a:t>
            </a:r>
          </a:p>
          <a:p>
            <a:pPr lvl="1"/>
            <a:r>
              <a:rPr lang="lv-LV" b="1" dirty="0" smtClean="0">
                <a:solidFill>
                  <a:srgbClr val="9C1B33"/>
                </a:solidFill>
                <a:latin typeface="Century Gothic" panose="020B0502020202020204" pitchFamily="34" charset="0"/>
              </a:rPr>
              <a:t>mērķis</a:t>
            </a:r>
            <a:r>
              <a:rPr lang="lv-LV" dirty="0" smtClean="0">
                <a:latin typeface="Century Gothic" panose="020B0502020202020204" pitchFamily="34" charset="0"/>
              </a:rPr>
              <a:t> </a:t>
            </a:r>
            <a:r>
              <a:rPr lang="lv-LV" dirty="0">
                <a:latin typeface="Century Gothic" panose="020B0502020202020204" pitchFamily="34" charset="0"/>
              </a:rPr>
              <a:t>-  saskaņota, visai sabiedrībai un valsts interesēm atbilstoša </a:t>
            </a:r>
            <a:r>
              <a:rPr lang="lv-LV" dirty="0" smtClean="0">
                <a:latin typeface="Century Gothic" panose="020B0502020202020204" pitchFamily="34" charset="0"/>
              </a:rPr>
              <a:t>sociālekonomiskās attīstības veicināšana, </a:t>
            </a:r>
            <a:r>
              <a:rPr lang="lv-LV" dirty="0">
                <a:latin typeface="Century Gothic" panose="020B0502020202020204" pitchFamily="34" charset="0"/>
              </a:rPr>
              <a:t>garantējot </a:t>
            </a:r>
            <a:r>
              <a:rPr lang="lv-LV" b="1" dirty="0">
                <a:solidFill>
                  <a:srgbClr val="9C1B33"/>
                </a:solidFill>
                <a:latin typeface="Century Gothic" panose="020B0502020202020204" pitchFamily="34" charset="0"/>
              </a:rPr>
              <a:t>sociālo stabilitāti un labklājības līmeņa </a:t>
            </a:r>
            <a:r>
              <a:rPr lang="lv-LV" dirty="0" smtClean="0">
                <a:latin typeface="Century Gothic" panose="020B0502020202020204" pitchFamily="34" charset="0"/>
              </a:rPr>
              <a:t>paaugstināšanu</a:t>
            </a:r>
          </a:p>
          <a:p>
            <a:pPr lvl="1"/>
            <a:r>
              <a:rPr lang="lv-LV" dirty="0">
                <a:latin typeface="Century Gothic" panose="020B0502020202020204" pitchFamily="34" charset="0"/>
              </a:rPr>
              <a:t>nacionālā </a:t>
            </a:r>
            <a:r>
              <a:rPr lang="lv-LV" dirty="0" smtClean="0">
                <a:latin typeface="Century Gothic" panose="020B0502020202020204" pitchFamily="34" charset="0"/>
              </a:rPr>
              <a:t>līmenī </a:t>
            </a:r>
            <a:r>
              <a:rPr lang="lv-LV" dirty="0">
                <a:latin typeface="Century Gothic" panose="020B0502020202020204" pitchFamily="34" charset="0"/>
              </a:rPr>
              <a:t>n</a:t>
            </a:r>
            <a:r>
              <a:rPr lang="lv-LV" dirty="0" smtClean="0">
                <a:latin typeface="Century Gothic" panose="020B0502020202020204" pitchFamily="34" charset="0"/>
              </a:rPr>
              <a:t>odrošina valdības</a:t>
            </a:r>
            <a:r>
              <a:rPr lang="lv-LV" dirty="0">
                <a:latin typeface="Century Gothic" panose="020B0502020202020204" pitchFamily="34" charset="0"/>
              </a:rPr>
              <a:t>, darba devēju un </a:t>
            </a:r>
            <a:r>
              <a:rPr lang="lv-LV" dirty="0" smtClean="0">
                <a:latin typeface="Century Gothic" panose="020B0502020202020204" pitchFamily="34" charset="0"/>
              </a:rPr>
              <a:t>darbinieku pārstāvju </a:t>
            </a:r>
            <a:r>
              <a:rPr lang="lv-LV" b="1" dirty="0" smtClean="0">
                <a:solidFill>
                  <a:srgbClr val="9C1B33"/>
                </a:solidFill>
                <a:latin typeface="Century Gothic" panose="020B0502020202020204" pitchFamily="34" charset="0"/>
              </a:rPr>
              <a:t>sadarbību un sociālo partneru līdzatbildību </a:t>
            </a:r>
            <a:r>
              <a:rPr lang="lv-LV" dirty="0" smtClean="0">
                <a:latin typeface="Century Gothic" panose="020B0502020202020204" pitchFamily="34" charset="0"/>
              </a:rPr>
              <a:t>par pieņemtajiem lēmumiem</a:t>
            </a:r>
          </a:p>
          <a:p>
            <a:endParaRPr lang="lv-LV" dirty="0">
              <a:latin typeface="Century Gothic" panose="020B0502020202020204" pitchFamily="34" charset="0"/>
            </a:endParaRPr>
          </a:p>
          <a:p>
            <a:endParaRPr lang="lv-LV" dirty="0">
              <a:latin typeface="Century Gothic" panose="020B0502020202020204" pitchFamily="34" charset="0"/>
            </a:endParaRPr>
          </a:p>
        </p:txBody>
      </p:sp>
    </p:spTree>
    <p:extLst>
      <p:ext uri="{BB962C8B-B14F-4D97-AF65-F5344CB8AC3E}">
        <p14:creationId xmlns:p14="http://schemas.microsoft.com/office/powerpoint/2010/main" val="3869078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p:cNvPicPr>
            <a:picLocks noChangeAspect="1"/>
          </p:cNvPicPr>
          <p:nvPr/>
        </p:nvPicPr>
        <p:blipFill>
          <a:blip r:embed="rId2"/>
          <a:srcRect t="39665" b="12308"/>
          <a:stretch>
            <a:fillRect/>
          </a:stretch>
        </p:blipFill>
        <p:spPr>
          <a:xfrm>
            <a:off x="0" y="2949561"/>
            <a:ext cx="12191996" cy="3908438"/>
          </a:xfrm>
          <a:prstGeom prst="rect">
            <a:avLst/>
          </a:prstGeom>
          <a:noFill/>
          <a:ln cap="flat">
            <a:noFill/>
          </a:ln>
        </p:spPr>
      </p:pic>
      <p:sp>
        <p:nvSpPr>
          <p:cNvPr id="3" name="TextBox 10"/>
          <p:cNvSpPr txBox="1"/>
          <p:nvPr/>
        </p:nvSpPr>
        <p:spPr>
          <a:xfrm>
            <a:off x="0" y="6534832"/>
            <a:ext cx="8518358"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800" b="0" i="0" u="none" strike="noStrike" kern="1200" cap="none" spc="0" baseline="0" dirty="0">
                <a:solidFill>
                  <a:srgbClr val="FFFFFF"/>
                </a:solidFill>
                <a:uFillTx/>
                <a:latin typeface="Century Gothic"/>
              </a:rPr>
              <a:t>Nacionālās </a:t>
            </a:r>
            <a:r>
              <a:rPr lang="lv-LV" sz="1800" b="0" i="0" u="none" strike="noStrike" kern="1200" cap="none" spc="0" baseline="0" dirty="0" smtClean="0">
                <a:solidFill>
                  <a:srgbClr val="FFFFFF"/>
                </a:solidFill>
                <a:uFillTx/>
                <a:latin typeface="Century Gothic"/>
              </a:rPr>
              <a:t>trīspusējās </a:t>
            </a:r>
            <a:r>
              <a:rPr lang="lv-LV" sz="1800" b="0" i="0" u="none" strike="noStrike" kern="1200" cap="none" spc="0" baseline="0" dirty="0">
                <a:solidFill>
                  <a:srgbClr val="FFFFFF"/>
                </a:solidFill>
                <a:uFillTx/>
                <a:latin typeface="Century Gothic"/>
              </a:rPr>
              <a:t>sadarbības padomes sēde 2017. gada 28. februārī</a:t>
            </a:r>
          </a:p>
        </p:txBody>
      </p:sp>
      <p:sp>
        <p:nvSpPr>
          <p:cNvPr id="12" name="Title 20"/>
          <p:cNvSpPr txBox="1">
            <a:spLocks noGrp="1"/>
          </p:cNvSpPr>
          <p:nvPr>
            <p:ph type="title"/>
          </p:nvPr>
        </p:nvSpPr>
        <p:spPr>
          <a:xfrm>
            <a:off x="567377" y="87301"/>
            <a:ext cx="11057241" cy="1325559"/>
          </a:xfrm>
        </p:spPr>
        <p:txBody>
          <a:bodyPr anchorCtr="1">
            <a:noAutofit/>
          </a:bodyPr>
          <a:lstStyle/>
          <a:p>
            <a:pPr lvl="0" algn="ctr"/>
            <a:r>
              <a:rPr lang="lv-LV" sz="4000" b="1" dirty="0" smtClean="0"/>
              <a:t>Trīspusējais sociālais dialogs</a:t>
            </a:r>
            <a:endParaRPr lang="lv-LV" sz="4000" b="1" dirty="0"/>
          </a:p>
        </p:txBody>
      </p:sp>
      <p:grpSp>
        <p:nvGrpSpPr>
          <p:cNvPr id="18" name="Grupa 17"/>
          <p:cNvGrpSpPr/>
          <p:nvPr/>
        </p:nvGrpSpPr>
        <p:grpSpPr>
          <a:xfrm>
            <a:off x="3414570" y="1232234"/>
            <a:ext cx="5362856" cy="1572832"/>
            <a:chOff x="2711358" y="1240472"/>
            <a:chExt cx="5362856" cy="1572832"/>
          </a:xfrm>
        </p:grpSpPr>
        <p:grpSp>
          <p:nvGrpSpPr>
            <p:cNvPr id="17" name="Grupa 16"/>
            <p:cNvGrpSpPr/>
            <p:nvPr/>
          </p:nvGrpSpPr>
          <p:grpSpPr>
            <a:xfrm>
              <a:off x="6501382" y="1240472"/>
              <a:ext cx="1572832" cy="1572832"/>
              <a:chOff x="2966633" y="1330561"/>
              <a:chExt cx="1572832" cy="1572832"/>
            </a:xfrm>
          </p:grpSpPr>
          <p:pic>
            <p:nvPicPr>
              <p:cNvPr id="6" name="Picture 15"/>
              <p:cNvPicPr>
                <a:picLocks noChangeAspect="1"/>
              </p:cNvPicPr>
              <p:nvPr/>
            </p:nvPicPr>
            <p:blipFill>
              <a:blip r:embed="rId3"/>
              <a:stretch>
                <a:fillRect/>
              </a:stretch>
            </p:blipFill>
            <p:spPr>
              <a:xfrm>
                <a:off x="2966633" y="1330561"/>
                <a:ext cx="1572832" cy="1572832"/>
              </a:xfrm>
              <a:prstGeom prst="rect">
                <a:avLst/>
              </a:prstGeom>
              <a:noFill/>
              <a:ln cap="flat">
                <a:noFill/>
              </a:ln>
            </p:spPr>
          </p:pic>
          <p:sp>
            <p:nvSpPr>
              <p:cNvPr id="9" name="TextBox 12"/>
              <p:cNvSpPr txBox="1"/>
              <p:nvPr/>
            </p:nvSpPr>
            <p:spPr>
              <a:xfrm>
                <a:off x="3288822" y="1819756"/>
                <a:ext cx="928463"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Darba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devēji</a:t>
                </a:r>
              </a:p>
            </p:txBody>
          </p:sp>
        </p:grpSp>
        <p:grpSp>
          <p:nvGrpSpPr>
            <p:cNvPr id="16" name="Grupa 15"/>
            <p:cNvGrpSpPr/>
            <p:nvPr/>
          </p:nvGrpSpPr>
          <p:grpSpPr>
            <a:xfrm>
              <a:off x="2711358" y="1240472"/>
              <a:ext cx="1572832" cy="1572832"/>
              <a:chOff x="5240316" y="1325733"/>
              <a:chExt cx="1572832" cy="1572832"/>
            </a:xfrm>
          </p:grpSpPr>
          <p:pic>
            <p:nvPicPr>
              <p:cNvPr id="7" name="Picture 16"/>
              <p:cNvPicPr>
                <a:picLocks noChangeAspect="1"/>
              </p:cNvPicPr>
              <p:nvPr/>
            </p:nvPicPr>
            <p:blipFill>
              <a:blip r:embed="rId3"/>
              <a:stretch>
                <a:fillRect/>
              </a:stretch>
            </p:blipFill>
            <p:spPr>
              <a:xfrm>
                <a:off x="5240316" y="1325733"/>
                <a:ext cx="1572832" cy="1572832"/>
              </a:xfrm>
              <a:prstGeom prst="rect">
                <a:avLst/>
              </a:prstGeom>
              <a:noFill/>
              <a:ln cap="flat">
                <a:noFill/>
              </a:ln>
            </p:spPr>
          </p:pic>
          <p:sp>
            <p:nvSpPr>
              <p:cNvPr id="11" name="TextBox 14"/>
              <p:cNvSpPr txBox="1"/>
              <p:nvPr/>
            </p:nvSpPr>
            <p:spPr>
              <a:xfrm>
                <a:off x="5562496" y="1821704"/>
                <a:ext cx="928463"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Darba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ņēmēji</a:t>
                </a:r>
              </a:p>
            </p:txBody>
          </p:sp>
        </p:grpSp>
        <p:grpSp>
          <p:nvGrpSpPr>
            <p:cNvPr id="15" name="Grupa 14"/>
            <p:cNvGrpSpPr/>
            <p:nvPr/>
          </p:nvGrpSpPr>
          <p:grpSpPr>
            <a:xfrm>
              <a:off x="4606370" y="1240472"/>
              <a:ext cx="1572832" cy="1572832"/>
              <a:chOff x="7652531" y="1325733"/>
              <a:chExt cx="1572832" cy="1572832"/>
            </a:xfrm>
          </p:grpSpPr>
          <p:pic>
            <p:nvPicPr>
              <p:cNvPr id="13" name="Picture 17"/>
              <p:cNvPicPr>
                <a:picLocks noChangeAspect="1"/>
              </p:cNvPicPr>
              <p:nvPr/>
            </p:nvPicPr>
            <p:blipFill>
              <a:blip r:embed="rId4"/>
              <a:stretch>
                <a:fillRect/>
              </a:stretch>
            </p:blipFill>
            <p:spPr>
              <a:xfrm>
                <a:off x="7652531" y="1325733"/>
                <a:ext cx="1572832" cy="1572832"/>
              </a:xfrm>
              <a:prstGeom prst="rect">
                <a:avLst/>
              </a:prstGeom>
              <a:noFill/>
              <a:ln cap="flat">
                <a:noFill/>
              </a:ln>
            </p:spPr>
          </p:pic>
          <p:sp>
            <p:nvSpPr>
              <p:cNvPr id="14" name="TextBox 13"/>
              <p:cNvSpPr txBox="1"/>
              <p:nvPr/>
            </p:nvSpPr>
            <p:spPr>
              <a:xfrm>
                <a:off x="7917012" y="1942871"/>
                <a:ext cx="1043879" cy="338556"/>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a:solidFill>
                      <a:srgbClr val="71464E"/>
                    </a:solidFill>
                    <a:uFillTx/>
                    <a:latin typeface="Century Gothic"/>
                  </a:rPr>
                  <a:t>valdība</a:t>
                </a:r>
              </a:p>
            </p:txBody>
          </p:sp>
        </p:grpSp>
      </p:grpSp>
    </p:spTree>
    <p:extLst>
      <p:ext uri="{BB962C8B-B14F-4D97-AF65-F5344CB8AC3E}">
        <p14:creationId xmlns:p14="http://schemas.microsoft.com/office/powerpoint/2010/main" val="2481240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a 4"/>
          <p:cNvGrpSpPr/>
          <p:nvPr/>
        </p:nvGrpSpPr>
        <p:grpSpPr>
          <a:xfrm>
            <a:off x="156518" y="939829"/>
            <a:ext cx="11905432" cy="4843464"/>
            <a:chOff x="140042" y="1631808"/>
            <a:chExt cx="11905432" cy="4843464"/>
          </a:xfrm>
        </p:grpSpPr>
        <p:grpSp>
          <p:nvGrpSpPr>
            <p:cNvPr id="35" name="Grupa 34"/>
            <p:cNvGrpSpPr/>
            <p:nvPr/>
          </p:nvGrpSpPr>
          <p:grpSpPr>
            <a:xfrm>
              <a:off x="140042" y="2837830"/>
              <a:ext cx="11870727" cy="3637442"/>
              <a:chOff x="837207" y="2862214"/>
              <a:chExt cx="10605149" cy="3637442"/>
            </a:xfrm>
          </p:grpSpPr>
          <p:grpSp>
            <p:nvGrpSpPr>
              <p:cNvPr id="3" name="Grupa 2"/>
              <p:cNvGrpSpPr/>
              <p:nvPr/>
            </p:nvGrpSpPr>
            <p:grpSpPr>
              <a:xfrm>
                <a:off x="837207" y="3255222"/>
                <a:ext cx="10605149" cy="3244434"/>
                <a:chOff x="804255" y="2958659"/>
                <a:chExt cx="10605149" cy="3244434"/>
              </a:xfrm>
              <a:solidFill>
                <a:schemeClr val="bg1">
                  <a:lumMod val="95000"/>
                </a:schemeClr>
              </a:solidFill>
            </p:grpSpPr>
            <p:sp>
              <p:nvSpPr>
                <p:cNvPr id="19" name="Taisnstūris 13"/>
                <p:cNvSpPr/>
                <p:nvPr/>
              </p:nvSpPr>
              <p:spPr>
                <a:xfrm>
                  <a:off x="10489457" y="2966082"/>
                  <a:ext cx="919947" cy="3236217"/>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Konkurētspējas un ilgtspējas </a:t>
                  </a:r>
                  <a:r>
                    <a:rPr lang="lv-LV" sz="1100" dirty="0">
                      <a:solidFill>
                        <a:schemeClr val="tx1"/>
                      </a:solidFill>
                      <a:latin typeface="Segoe UI Semilight" panose="020B0402040204020203" pitchFamily="34" charset="0"/>
                      <a:cs typeface="Segoe UI Semilight" panose="020B0402040204020203" pitchFamily="34" charset="0"/>
                    </a:rPr>
                    <a:t>trīspusējās sadarbības apakšpadome </a:t>
                  </a:r>
                  <a:r>
                    <a:rPr lang="lv-LV" sz="1100" b="1" dirty="0">
                      <a:solidFill>
                        <a:schemeClr val="tx1"/>
                      </a:solidFill>
                      <a:latin typeface="Segoe UI Semilight" panose="020B0402040204020203" pitchFamily="34" charset="0"/>
                      <a:cs typeface="Segoe UI Semilight" panose="020B0402040204020203" pitchFamily="34" charset="0"/>
                    </a:rPr>
                    <a:t>KIA</a:t>
                  </a:r>
                </a:p>
              </p:txBody>
            </p:sp>
            <p:grpSp>
              <p:nvGrpSpPr>
                <p:cNvPr id="15" name="Grupa 14"/>
                <p:cNvGrpSpPr/>
                <p:nvPr/>
              </p:nvGrpSpPr>
              <p:grpSpPr>
                <a:xfrm>
                  <a:off x="804255" y="2958659"/>
                  <a:ext cx="9514558" cy="3244434"/>
                  <a:chOff x="816807" y="3269862"/>
                  <a:chExt cx="7610603" cy="2372072"/>
                </a:xfrm>
                <a:grpFill/>
              </p:grpSpPr>
              <p:sp>
                <p:nvSpPr>
                  <p:cNvPr id="6" name="Taisnstūris 5"/>
                  <p:cNvSpPr/>
                  <p:nvPr/>
                </p:nvSpPr>
                <p:spPr>
                  <a:xfrm>
                    <a:off x="816807" y="3269911"/>
                    <a:ext cx="726230"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Profesionālās izglītības un nodarbinātības </a:t>
                    </a:r>
                    <a:r>
                      <a:rPr lang="lv-LV" sz="1100" dirty="0" smtClean="0">
                        <a:solidFill>
                          <a:schemeClr val="tx1"/>
                        </a:solidFill>
                        <a:latin typeface="Segoe UI Semilight" panose="020B0402040204020203" pitchFamily="34" charset="0"/>
                        <a:cs typeface="Segoe UI Semilight" panose="020B0402040204020203" pitchFamily="34" charset="0"/>
                      </a:rPr>
                      <a:t>trīspusējās sadarbības apakšpadome  </a:t>
                    </a:r>
                    <a:endParaRPr lang="lv-LV" sz="1100" b="1" dirty="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a:solidFill>
                          <a:schemeClr val="tx1"/>
                        </a:solidFill>
                        <a:latin typeface="Segoe UI Semilight" panose="020B0402040204020203" pitchFamily="34" charset="0"/>
                        <a:cs typeface="Segoe UI Semilight" panose="020B0402040204020203" pitchFamily="34" charset="0"/>
                      </a:rPr>
                      <a:t>PINTSA</a:t>
                    </a:r>
                  </a:p>
                </p:txBody>
              </p:sp>
              <p:sp>
                <p:nvSpPr>
                  <p:cNvPr id="7" name="Taisnstūris 6"/>
                  <p:cNvSpPr/>
                  <p:nvPr/>
                </p:nvSpPr>
                <p:spPr>
                  <a:xfrm>
                    <a:off x="1652588" y="3269862"/>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a:solidFill>
                          <a:schemeClr val="tx1"/>
                        </a:solidFill>
                        <a:latin typeface="Segoe UI Semilight" panose="020B0402040204020203" pitchFamily="34" charset="0"/>
                        <a:cs typeface="Segoe UI Semilight" panose="020B0402040204020203" pitchFamily="34" charset="0"/>
                      </a:rPr>
                      <a:t>Darba lietu </a:t>
                    </a:r>
                    <a:r>
                      <a:rPr lang="lv-LV" sz="1100" dirty="0">
                        <a:solidFill>
                          <a:schemeClr val="tx1"/>
                        </a:solidFill>
                        <a:latin typeface="Segoe UI Semilight" panose="020B0402040204020203" pitchFamily="34" charset="0"/>
                        <a:cs typeface="Segoe UI Semilight" panose="020B0402040204020203" pitchFamily="34" charset="0"/>
                      </a:rPr>
                      <a:t>trīspusējās sadarbības apakšpadome </a:t>
                    </a:r>
                    <a:endParaRPr lang="lv-LV" sz="1100" b="1" dirty="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a:solidFill>
                          <a:schemeClr val="tx1"/>
                        </a:solidFill>
                        <a:latin typeface="Segoe UI Semilight" panose="020B0402040204020203" pitchFamily="34" charset="0"/>
                        <a:cs typeface="Segoe UI Semilight" panose="020B0402040204020203" pitchFamily="34" charset="0"/>
                      </a:rPr>
                      <a:t>DLTSA</a:t>
                    </a:r>
                  </a:p>
                </p:txBody>
              </p:sp>
              <p:sp>
                <p:nvSpPr>
                  <p:cNvPr id="8" name="Taisnstūris 7"/>
                  <p:cNvSpPr/>
                  <p:nvPr/>
                </p:nvSpPr>
                <p:spPr>
                  <a:xfrm>
                    <a:off x="2488368" y="3275290"/>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pPr>
                    <a:r>
                      <a:rPr lang="lv-LV" sz="1100" b="1" dirty="0" smtClean="0">
                        <a:solidFill>
                          <a:schemeClr val="tx1"/>
                        </a:solidFill>
                        <a:latin typeface="Segoe UI Semilight" panose="020B0402040204020203" pitchFamily="34" charset="0"/>
                        <a:cs typeface="Segoe UI Semilight" panose="020B0402040204020203" pitchFamily="34" charset="0"/>
                      </a:rPr>
                      <a:t>Sociālās drošības</a:t>
                    </a:r>
                  </a:p>
                  <a:p>
                    <a:pPr algn="ctr" defTabSz="622300">
                      <a:lnSpc>
                        <a:spcPct val="90000"/>
                      </a:lnSpc>
                      <a:spcBef>
                        <a:spcPct val="0"/>
                      </a:spcBef>
                      <a:spcAft>
                        <a:spcPct val="35000"/>
                      </a:spcAft>
                    </a:pPr>
                    <a:r>
                      <a:rPr lang="lv-LV" sz="1100" dirty="0">
                        <a:solidFill>
                          <a:schemeClr val="tx1"/>
                        </a:solidFill>
                        <a:latin typeface="Segoe UI Semilight" panose="020B0402040204020203" pitchFamily="34" charset="0"/>
                        <a:cs typeface="Segoe UI Semilight" panose="020B0402040204020203" pitchFamily="34" charset="0"/>
                      </a:rPr>
                      <a:t>trīspusējās sadarbības apakšpadome</a:t>
                    </a:r>
                    <a:endParaRPr lang="lv-LV" sz="1100" b="1" dirty="0" smtClean="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SDA</a:t>
                    </a:r>
                    <a:endParaRPr lang="lv-LV" sz="1100" b="1" dirty="0">
                      <a:solidFill>
                        <a:schemeClr val="tx1"/>
                      </a:solidFill>
                      <a:latin typeface="Segoe UI Semilight" panose="020B0402040204020203" pitchFamily="34" charset="0"/>
                      <a:cs typeface="Segoe UI Semilight" panose="020B0402040204020203" pitchFamily="34" charset="0"/>
                    </a:endParaRPr>
                  </a:p>
                </p:txBody>
              </p:sp>
              <p:sp>
                <p:nvSpPr>
                  <p:cNvPr id="9" name="Taisnstūris 8"/>
                  <p:cNvSpPr/>
                  <p:nvPr/>
                </p:nvSpPr>
                <p:spPr>
                  <a:xfrm>
                    <a:off x="3338536" y="3269862"/>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Veselības aprūpes </a:t>
                    </a:r>
                    <a:r>
                      <a:rPr lang="lv-LV" sz="1100" dirty="0" smtClean="0">
                        <a:solidFill>
                          <a:schemeClr val="tx1"/>
                        </a:solidFill>
                        <a:latin typeface="Segoe UI Semilight" panose="020B0402040204020203" pitchFamily="34" charset="0"/>
                        <a:cs typeface="Segoe UI Semilight" panose="020B0402040204020203" pitchFamily="34" charset="0"/>
                      </a:rPr>
                      <a:t>nozares</a:t>
                    </a:r>
                  </a:p>
                  <a:p>
                    <a:pPr algn="ctr" defTabSz="622300">
                      <a:lnSpc>
                        <a:spcPct val="90000"/>
                      </a:lnSpc>
                      <a:spcBef>
                        <a:spcPct val="0"/>
                      </a:spcBef>
                      <a:spcAft>
                        <a:spcPct val="35000"/>
                      </a:spcAft>
                    </a:pPr>
                    <a:r>
                      <a:rPr lang="lv-LV" sz="1100" dirty="0">
                        <a:solidFill>
                          <a:schemeClr val="tx1"/>
                        </a:solidFill>
                        <a:latin typeface="Segoe UI Semilight" panose="020B0402040204020203" pitchFamily="34" charset="0"/>
                        <a:cs typeface="Segoe UI Semilight" panose="020B0402040204020203" pitchFamily="34" charset="0"/>
                      </a:rPr>
                      <a:t>trīspusējās sadarbības </a:t>
                    </a:r>
                    <a:r>
                      <a:rPr lang="lv-LV" sz="1100" dirty="0" smtClean="0">
                        <a:solidFill>
                          <a:schemeClr val="tx1"/>
                        </a:solidFill>
                        <a:latin typeface="Segoe UI Semilight" panose="020B0402040204020203" pitchFamily="34" charset="0"/>
                        <a:cs typeface="Segoe UI Semilight" panose="020B0402040204020203" pitchFamily="34" charset="0"/>
                      </a:rPr>
                      <a:t>apakšpadome</a:t>
                    </a:r>
                    <a:endParaRPr lang="lv-LV" sz="1100" b="1" dirty="0" smtClean="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VANA</a:t>
                    </a:r>
                    <a:endParaRPr lang="lv-LV" sz="1100" b="1" dirty="0">
                      <a:solidFill>
                        <a:schemeClr val="tx1"/>
                      </a:solidFill>
                      <a:latin typeface="Segoe UI Semilight" panose="020B0402040204020203" pitchFamily="34" charset="0"/>
                      <a:cs typeface="Segoe UI Semilight" panose="020B0402040204020203" pitchFamily="34" charset="0"/>
                    </a:endParaRPr>
                  </a:p>
                </p:txBody>
              </p:sp>
              <p:sp>
                <p:nvSpPr>
                  <p:cNvPr id="10" name="Taisnstūris 9"/>
                  <p:cNvSpPr/>
                  <p:nvPr/>
                </p:nvSpPr>
                <p:spPr>
                  <a:xfrm>
                    <a:off x="4209258" y="3275869"/>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Transporta, sakaru </a:t>
                    </a:r>
                    <a:r>
                      <a:rPr lang="lv-LV" sz="1100" dirty="0">
                        <a:solidFill>
                          <a:schemeClr val="tx1"/>
                        </a:solidFill>
                        <a:latin typeface="Segoe UI Semilight" panose="020B0402040204020203" pitchFamily="34" charset="0"/>
                        <a:cs typeface="Segoe UI Semilight" panose="020B0402040204020203" pitchFamily="34" charset="0"/>
                      </a:rPr>
                      <a:t>trīspusējās sadarbības apakšpadome </a:t>
                    </a:r>
                    <a:endParaRPr lang="lv-LV" sz="1100" b="1" dirty="0" smtClean="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TSNTSA</a:t>
                    </a:r>
                    <a:endParaRPr lang="lv-LV" sz="1100" b="1" dirty="0">
                      <a:solidFill>
                        <a:schemeClr val="tx1"/>
                      </a:solidFill>
                      <a:latin typeface="Segoe UI Semilight" panose="020B0402040204020203" pitchFamily="34" charset="0"/>
                      <a:cs typeface="Segoe UI Semilight" panose="020B0402040204020203" pitchFamily="34" charset="0"/>
                    </a:endParaRPr>
                  </a:p>
                </p:txBody>
              </p:sp>
              <p:sp>
                <p:nvSpPr>
                  <p:cNvPr id="11" name="Taisnstūris 10"/>
                  <p:cNvSpPr/>
                  <p:nvPr/>
                </p:nvSpPr>
                <p:spPr>
                  <a:xfrm>
                    <a:off x="5083087" y="3275869"/>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Vides aizsardzības </a:t>
                    </a:r>
                    <a:r>
                      <a:rPr lang="lv-LV" sz="1100" dirty="0">
                        <a:solidFill>
                          <a:schemeClr val="tx1"/>
                        </a:solidFill>
                        <a:latin typeface="Segoe UI Semilight" panose="020B0402040204020203" pitchFamily="34" charset="0"/>
                        <a:cs typeface="Segoe UI Semilight" panose="020B0402040204020203" pitchFamily="34" charset="0"/>
                      </a:rPr>
                      <a:t>lietu trīspusējās </a:t>
                    </a:r>
                    <a:r>
                      <a:rPr lang="lv-LV" sz="1100" dirty="0" smtClean="0">
                        <a:solidFill>
                          <a:schemeClr val="tx1"/>
                        </a:solidFill>
                        <a:latin typeface="Segoe UI Semilight" panose="020B0402040204020203" pitchFamily="34" charset="0"/>
                        <a:cs typeface="Segoe UI Semilight" panose="020B0402040204020203" pitchFamily="34" charset="0"/>
                      </a:rPr>
                      <a:t>sadarbības apakšpadome</a:t>
                    </a:r>
                    <a:endParaRPr lang="lv-LV" sz="1100" b="1" dirty="0" smtClean="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VALTSA</a:t>
                    </a:r>
                    <a:endParaRPr lang="lv-LV" sz="1100" b="1" dirty="0">
                      <a:solidFill>
                        <a:schemeClr val="tx1"/>
                      </a:solidFill>
                      <a:latin typeface="Segoe UI Semilight" panose="020B0402040204020203" pitchFamily="34" charset="0"/>
                      <a:cs typeface="Segoe UI Semilight" panose="020B0402040204020203" pitchFamily="34" charset="0"/>
                    </a:endParaRPr>
                  </a:p>
                </p:txBody>
              </p:sp>
              <p:sp>
                <p:nvSpPr>
                  <p:cNvPr id="12" name="Taisnstūris 11"/>
                  <p:cNvSpPr/>
                  <p:nvPr/>
                </p:nvSpPr>
                <p:spPr>
                  <a:xfrm>
                    <a:off x="5978021" y="3275869"/>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Reģionālās attīstības </a:t>
                    </a:r>
                    <a:r>
                      <a:rPr lang="lv-LV" sz="1100" dirty="0" smtClean="0">
                        <a:solidFill>
                          <a:schemeClr val="tx1"/>
                        </a:solidFill>
                        <a:latin typeface="Segoe UI Semilight" panose="020B0402040204020203" pitchFamily="34" charset="0"/>
                        <a:cs typeface="Segoe UI Semilight" panose="020B0402040204020203" pitchFamily="34" charset="0"/>
                      </a:rPr>
                      <a:t>trīspusējās </a:t>
                    </a:r>
                    <a:r>
                      <a:rPr lang="lv-LV" sz="1100" dirty="0">
                        <a:solidFill>
                          <a:schemeClr val="tx1"/>
                        </a:solidFill>
                        <a:latin typeface="Segoe UI Semilight" panose="020B0402040204020203" pitchFamily="34" charset="0"/>
                        <a:cs typeface="Segoe UI Semilight" panose="020B0402040204020203" pitchFamily="34" charset="0"/>
                      </a:rPr>
                      <a:t>sadarbības apakšpadome</a:t>
                    </a:r>
                    <a:endParaRPr lang="lv-LV" sz="1100" b="1" dirty="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a:solidFill>
                          <a:schemeClr val="tx1"/>
                        </a:solidFill>
                        <a:latin typeface="Segoe UI Semilight" panose="020B0402040204020203" pitchFamily="34" charset="0"/>
                        <a:cs typeface="Segoe UI Semilight" panose="020B0402040204020203" pitchFamily="34" charset="0"/>
                      </a:rPr>
                      <a:t>RATSA</a:t>
                    </a:r>
                  </a:p>
                </p:txBody>
              </p:sp>
              <p:sp>
                <p:nvSpPr>
                  <p:cNvPr id="13" name="Taisnstūris 12"/>
                  <p:cNvSpPr/>
                  <p:nvPr/>
                </p:nvSpPr>
                <p:spPr>
                  <a:xfrm>
                    <a:off x="6878208" y="3275869"/>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Sabiedriskās drošības </a:t>
                    </a:r>
                    <a:r>
                      <a:rPr lang="lv-LV" sz="1100" dirty="0">
                        <a:solidFill>
                          <a:schemeClr val="tx1"/>
                        </a:solidFill>
                        <a:latin typeface="Segoe UI Semilight" panose="020B0402040204020203" pitchFamily="34" charset="0"/>
                        <a:cs typeface="Segoe UI Semilight" panose="020B0402040204020203" pitchFamily="34" charset="0"/>
                      </a:rPr>
                      <a:t>trīspusējās sadarbības apakšpadome </a:t>
                    </a:r>
                    <a:endParaRPr lang="lv-LV" sz="1100" b="1" dirty="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a:solidFill>
                          <a:schemeClr val="tx1"/>
                        </a:solidFill>
                        <a:latin typeface="Segoe UI Semilight" panose="020B0402040204020203" pitchFamily="34" charset="0"/>
                        <a:cs typeface="Segoe UI Semilight" panose="020B0402040204020203" pitchFamily="34" charset="0"/>
                      </a:rPr>
                      <a:t>SDTSA</a:t>
                    </a:r>
                  </a:p>
                </p:txBody>
              </p:sp>
              <p:sp>
                <p:nvSpPr>
                  <p:cNvPr id="14" name="Taisnstūris 13"/>
                  <p:cNvSpPr/>
                  <p:nvPr/>
                </p:nvSpPr>
                <p:spPr>
                  <a:xfrm>
                    <a:off x="7745449" y="3269862"/>
                    <a:ext cx="681961" cy="2366065"/>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lv-LV" sz="1100" b="1" dirty="0" smtClean="0">
                        <a:solidFill>
                          <a:schemeClr val="tx1"/>
                        </a:solidFill>
                        <a:latin typeface="Segoe UI Semilight" panose="020B0402040204020203" pitchFamily="34" charset="0"/>
                        <a:cs typeface="Segoe UI Semilight" panose="020B0402040204020203" pitchFamily="34" charset="0"/>
                      </a:rPr>
                      <a:t>Nodokļu un budžeta </a:t>
                    </a:r>
                    <a:r>
                      <a:rPr lang="lv-LV" sz="1100" dirty="0">
                        <a:solidFill>
                          <a:schemeClr val="tx1"/>
                        </a:solidFill>
                        <a:latin typeface="Segoe UI Semilight" panose="020B0402040204020203" pitchFamily="34" charset="0"/>
                        <a:cs typeface="Segoe UI Semilight" panose="020B0402040204020203" pitchFamily="34" charset="0"/>
                      </a:rPr>
                      <a:t>trīspusējās sadarbības </a:t>
                    </a:r>
                    <a:r>
                      <a:rPr lang="lv-LV" sz="1100" dirty="0" smtClean="0">
                        <a:solidFill>
                          <a:schemeClr val="tx1"/>
                        </a:solidFill>
                        <a:latin typeface="Segoe UI Semilight" panose="020B0402040204020203" pitchFamily="34" charset="0"/>
                        <a:cs typeface="Segoe UI Semilight" panose="020B0402040204020203" pitchFamily="34" charset="0"/>
                      </a:rPr>
                      <a:t>apakšpadome</a:t>
                    </a:r>
                    <a:endParaRPr lang="lv-LV" sz="1100" b="1" dirty="0">
                      <a:solidFill>
                        <a:schemeClr val="tx1"/>
                      </a:solidFill>
                      <a:latin typeface="Segoe UI Semilight" panose="020B0402040204020203" pitchFamily="34" charset="0"/>
                      <a:cs typeface="Segoe UI Semilight" panose="020B0402040204020203" pitchFamily="34" charset="0"/>
                    </a:endParaRPr>
                  </a:p>
                  <a:p>
                    <a:pPr algn="ctr" defTabSz="622300">
                      <a:lnSpc>
                        <a:spcPct val="90000"/>
                      </a:lnSpc>
                      <a:spcBef>
                        <a:spcPct val="0"/>
                      </a:spcBef>
                      <a:spcAft>
                        <a:spcPct val="35000"/>
                      </a:spcAft>
                    </a:pPr>
                    <a:r>
                      <a:rPr lang="lv-LV" sz="1100" b="1" dirty="0">
                        <a:solidFill>
                          <a:schemeClr val="tx1"/>
                        </a:solidFill>
                        <a:latin typeface="Segoe UI Semilight" panose="020B0402040204020203" pitchFamily="34" charset="0"/>
                        <a:cs typeface="Segoe UI Semilight" panose="020B0402040204020203" pitchFamily="34" charset="0"/>
                      </a:rPr>
                      <a:t>NBA</a:t>
                    </a:r>
                  </a:p>
                </p:txBody>
              </p:sp>
            </p:grpSp>
          </p:grpSp>
          <p:grpSp>
            <p:nvGrpSpPr>
              <p:cNvPr id="34" name="Grupa 33"/>
              <p:cNvGrpSpPr/>
              <p:nvPr/>
            </p:nvGrpSpPr>
            <p:grpSpPr>
              <a:xfrm>
                <a:off x="1181113" y="2862214"/>
                <a:ext cx="9889859" cy="354258"/>
                <a:chOff x="1181113" y="2862214"/>
                <a:chExt cx="9889859" cy="354258"/>
              </a:xfrm>
            </p:grpSpPr>
            <p:sp>
              <p:nvSpPr>
                <p:cNvPr id="17" name="Lejupvērstā bultiņa 16"/>
                <p:cNvSpPr/>
                <p:nvPr/>
              </p:nvSpPr>
              <p:spPr>
                <a:xfrm>
                  <a:off x="1181113" y="2862214"/>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3" name="Lejupvērstā bultiņa 22"/>
                <p:cNvSpPr/>
                <p:nvPr/>
              </p:nvSpPr>
              <p:spPr>
                <a:xfrm>
                  <a:off x="2221412" y="2882768"/>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4" name="Lejupvērstā bultiņa 23"/>
                <p:cNvSpPr/>
                <p:nvPr/>
              </p:nvSpPr>
              <p:spPr>
                <a:xfrm>
                  <a:off x="3289076" y="2882768"/>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5" name="Lejupvērstā bultiņa 24"/>
                <p:cNvSpPr/>
                <p:nvPr/>
              </p:nvSpPr>
              <p:spPr>
                <a:xfrm>
                  <a:off x="4318831" y="2862214"/>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6" name="Lejupvērstā bultiņa 25"/>
                <p:cNvSpPr/>
                <p:nvPr/>
              </p:nvSpPr>
              <p:spPr>
                <a:xfrm>
                  <a:off x="5386495" y="2871533"/>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7" name="Lejupvērstā bultiņa 26"/>
                <p:cNvSpPr/>
                <p:nvPr/>
              </p:nvSpPr>
              <p:spPr>
                <a:xfrm>
                  <a:off x="6502732" y="2882768"/>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9" name="Lejupvērstā bultiņa 28"/>
                <p:cNvSpPr/>
                <p:nvPr/>
              </p:nvSpPr>
              <p:spPr>
                <a:xfrm>
                  <a:off x="7636225" y="2872490"/>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0" name="Lejupvērstā bultiņa 29"/>
                <p:cNvSpPr/>
                <p:nvPr/>
              </p:nvSpPr>
              <p:spPr>
                <a:xfrm>
                  <a:off x="8796173" y="2883849"/>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2" name="Lejupvērstā bultiņa 31"/>
                <p:cNvSpPr/>
                <p:nvPr/>
              </p:nvSpPr>
              <p:spPr>
                <a:xfrm>
                  <a:off x="9839182" y="2882767"/>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3" name="Lejupvērstā bultiņa 32"/>
                <p:cNvSpPr/>
                <p:nvPr/>
              </p:nvSpPr>
              <p:spPr>
                <a:xfrm>
                  <a:off x="10906215" y="2878607"/>
                  <a:ext cx="164757" cy="332623"/>
                </a:xfrm>
                <a:prstGeom prst="downArrow">
                  <a:avLst/>
                </a:prstGeom>
                <a:solidFill>
                  <a:srgbClr val="9C1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grpSp>
        <p:sp>
          <p:nvSpPr>
            <p:cNvPr id="40" name="Taisnstūris 39"/>
            <p:cNvSpPr/>
            <p:nvPr/>
          </p:nvSpPr>
          <p:spPr>
            <a:xfrm>
              <a:off x="174749" y="1631808"/>
              <a:ext cx="11870725" cy="1145570"/>
            </a:xfrm>
            <a:prstGeom prst="rect">
              <a:avLst/>
            </a:prstGeom>
            <a:solidFill>
              <a:srgbClr val="9C1B33"/>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lv-LV" sz="2800" b="1"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Nacionālā trīspusējā sadarbības padome </a:t>
              </a:r>
              <a:r>
                <a:rPr lang="lv-LV" sz="2800" b="1" cap="all" dirty="0">
                  <a:solidFill>
                    <a:schemeClr val="bg1"/>
                  </a:solidFill>
                  <a:latin typeface="Segoe UI" panose="020B0502040204020203" pitchFamily="34" charset="0"/>
                  <a:ea typeface="Segoe UI" panose="020B0502040204020203" pitchFamily="34" charset="0"/>
                  <a:cs typeface="Segoe UI" panose="020B0502040204020203" pitchFamily="34" charset="0"/>
                </a:rPr>
                <a:t>(NTSP</a:t>
              </a:r>
              <a:r>
                <a:rPr lang="lv-LV" sz="2800" b="1"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t>
              </a:r>
            </a:p>
            <a:p>
              <a:pPr algn="ctr" defTabSz="1066800">
                <a:lnSpc>
                  <a:spcPct val="90000"/>
                </a:lnSpc>
                <a:spcBef>
                  <a:spcPct val="0"/>
                </a:spcBef>
                <a:spcAft>
                  <a:spcPct val="35000"/>
                </a:spcAft>
              </a:pPr>
              <a:r>
                <a:rPr lang="lv-LV" sz="2000" b="1" cap="all"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(Valdības puse, darba devēju puse, darba ņēmēju puse)</a:t>
              </a:r>
              <a:endParaRPr lang="lv-LV" sz="2000" b="1" cap="all"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7013983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802870" y="105883"/>
            <a:ext cx="10515600" cy="1325559"/>
          </a:xfrm>
        </p:spPr>
        <p:txBody>
          <a:bodyPr>
            <a:normAutofit/>
          </a:bodyPr>
          <a:lstStyle/>
          <a:p>
            <a:pPr algn="ctr"/>
            <a:r>
              <a:rPr lang="lv-LV" sz="4000" b="1" dirty="0" smtClean="0"/>
              <a:t>Sociālais dialogs</a:t>
            </a:r>
            <a:endParaRPr lang="lv-LV" sz="4000" b="1" dirty="0"/>
          </a:p>
        </p:txBody>
      </p:sp>
      <p:grpSp>
        <p:nvGrpSpPr>
          <p:cNvPr id="4" name="Grupa 3"/>
          <p:cNvGrpSpPr/>
          <p:nvPr/>
        </p:nvGrpSpPr>
        <p:grpSpPr>
          <a:xfrm>
            <a:off x="2773210" y="1754660"/>
            <a:ext cx="6574920" cy="4695405"/>
            <a:chOff x="2750875" y="1491049"/>
            <a:chExt cx="6574920" cy="4695405"/>
          </a:xfrm>
        </p:grpSpPr>
        <p:grpSp>
          <p:nvGrpSpPr>
            <p:cNvPr id="5" name="Grupa 4"/>
            <p:cNvGrpSpPr/>
            <p:nvPr/>
          </p:nvGrpSpPr>
          <p:grpSpPr>
            <a:xfrm>
              <a:off x="2750875" y="1491049"/>
              <a:ext cx="6574920" cy="4695405"/>
              <a:chOff x="3975058" y="3486814"/>
              <a:chExt cx="4143027" cy="2958696"/>
            </a:xfrm>
          </p:grpSpPr>
          <p:sp>
            <p:nvSpPr>
              <p:cNvPr id="12" name="Vienādsānu trīsstūris 11"/>
              <p:cNvSpPr/>
              <p:nvPr/>
            </p:nvSpPr>
            <p:spPr>
              <a:xfrm>
                <a:off x="4464908" y="3772930"/>
                <a:ext cx="3175686" cy="2339546"/>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nvGrpSpPr>
              <p:cNvPr id="13" name="Grupa 12"/>
              <p:cNvGrpSpPr/>
              <p:nvPr/>
            </p:nvGrpSpPr>
            <p:grpSpPr>
              <a:xfrm>
                <a:off x="3975058" y="3486814"/>
                <a:ext cx="4143027" cy="2948146"/>
                <a:chOff x="3686498" y="3710850"/>
                <a:chExt cx="4143027" cy="2948146"/>
              </a:xfrm>
            </p:grpSpPr>
            <p:grpSp>
              <p:nvGrpSpPr>
                <p:cNvPr id="17" name="Grupa 16"/>
                <p:cNvGrpSpPr/>
                <p:nvPr/>
              </p:nvGrpSpPr>
              <p:grpSpPr>
                <a:xfrm>
                  <a:off x="6256693" y="5039980"/>
                  <a:ext cx="1572832" cy="1572832"/>
                  <a:chOff x="7088200" y="4253564"/>
                  <a:chExt cx="1572832" cy="1572832"/>
                </a:xfrm>
              </p:grpSpPr>
              <p:pic>
                <p:nvPicPr>
                  <p:cNvPr id="24" name="Picture 15"/>
                  <p:cNvPicPr>
                    <a:picLocks noChangeAspect="1"/>
                  </p:cNvPicPr>
                  <p:nvPr/>
                </p:nvPicPr>
                <p:blipFill>
                  <a:blip r:embed="rId2"/>
                  <a:stretch>
                    <a:fillRect/>
                  </a:stretch>
                </p:blipFill>
                <p:spPr>
                  <a:xfrm>
                    <a:off x="7088200" y="4253564"/>
                    <a:ext cx="1572832" cy="1572832"/>
                  </a:xfrm>
                  <a:prstGeom prst="rect">
                    <a:avLst/>
                  </a:prstGeom>
                  <a:noFill/>
                  <a:ln cap="flat">
                    <a:noFill/>
                  </a:ln>
                </p:spPr>
              </p:pic>
              <p:sp>
                <p:nvSpPr>
                  <p:cNvPr id="25" name="TextBox 12"/>
                  <p:cNvSpPr txBox="1"/>
                  <p:nvPr/>
                </p:nvSpPr>
                <p:spPr>
                  <a:xfrm>
                    <a:off x="7422747" y="4558254"/>
                    <a:ext cx="928463"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Darba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devēji</a:t>
                    </a:r>
                  </a:p>
                </p:txBody>
              </p:sp>
            </p:grpSp>
            <p:grpSp>
              <p:nvGrpSpPr>
                <p:cNvPr id="18" name="Grupa 17"/>
                <p:cNvGrpSpPr/>
                <p:nvPr/>
              </p:nvGrpSpPr>
              <p:grpSpPr>
                <a:xfrm>
                  <a:off x="4967186" y="3710850"/>
                  <a:ext cx="1572832" cy="1572832"/>
                  <a:chOff x="4967186" y="3710850"/>
                  <a:chExt cx="1572832" cy="1572832"/>
                </a:xfrm>
              </p:grpSpPr>
              <p:pic>
                <p:nvPicPr>
                  <p:cNvPr id="22" name="Picture 17"/>
                  <p:cNvPicPr>
                    <a:picLocks noChangeAspect="1"/>
                  </p:cNvPicPr>
                  <p:nvPr/>
                </p:nvPicPr>
                <p:blipFill>
                  <a:blip r:embed="rId3"/>
                  <a:stretch>
                    <a:fillRect/>
                  </a:stretch>
                </p:blipFill>
                <p:spPr>
                  <a:xfrm>
                    <a:off x="4967186" y="3710850"/>
                    <a:ext cx="1572832" cy="1572832"/>
                  </a:xfrm>
                  <a:prstGeom prst="rect">
                    <a:avLst/>
                  </a:prstGeom>
                  <a:noFill/>
                  <a:ln cap="flat">
                    <a:noFill/>
                  </a:ln>
                </p:spPr>
              </p:pic>
              <p:sp>
                <p:nvSpPr>
                  <p:cNvPr id="23" name="TextBox 13"/>
                  <p:cNvSpPr txBox="1"/>
                  <p:nvPr/>
                </p:nvSpPr>
                <p:spPr>
                  <a:xfrm>
                    <a:off x="5424715" y="4143583"/>
                    <a:ext cx="657774" cy="213332"/>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smtClean="0">
                        <a:solidFill>
                          <a:srgbClr val="71464E"/>
                        </a:solidFill>
                        <a:uFillTx/>
                        <a:latin typeface="Century Gothic"/>
                      </a:rPr>
                      <a:t>valdība</a:t>
                    </a:r>
                    <a:endParaRPr lang="lv-LV" sz="1600" b="1" i="0" u="none" strike="noStrike" kern="1200" cap="all" spc="0" baseline="0" dirty="0">
                      <a:solidFill>
                        <a:srgbClr val="71464E"/>
                      </a:solidFill>
                      <a:uFillTx/>
                      <a:latin typeface="Century Gothic"/>
                    </a:endParaRPr>
                  </a:p>
                </p:txBody>
              </p:sp>
            </p:grpSp>
            <p:grpSp>
              <p:nvGrpSpPr>
                <p:cNvPr id="19" name="Grupa 18"/>
                <p:cNvGrpSpPr/>
                <p:nvPr/>
              </p:nvGrpSpPr>
              <p:grpSpPr>
                <a:xfrm>
                  <a:off x="3686498" y="5086164"/>
                  <a:ext cx="1572832" cy="1572832"/>
                  <a:chOff x="2901499" y="4278841"/>
                  <a:chExt cx="1572832" cy="1572832"/>
                </a:xfrm>
              </p:grpSpPr>
              <p:pic>
                <p:nvPicPr>
                  <p:cNvPr id="20" name="Picture 16"/>
                  <p:cNvPicPr>
                    <a:picLocks noChangeAspect="1"/>
                  </p:cNvPicPr>
                  <p:nvPr/>
                </p:nvPicPr>
                <p:blipFill>
                  <a:blip r:embed="rId2"/>
                  <a:stretch>
                    <a:fillRect/>
                  </a:stretch>
                </p:blipFill>
                <p:spPr>
                  <a:xfrm>
                    <a:off x="2901499" y="4278841"/>
                    <a:ext cx="1572832" cy="1572832"/>
                  </a:xfrm>
                  <a:prstGeom prst="rect">
                    <a:avLst/>
                  </a:prstGeom>
                  <a:noFill/>
                  <a:ln cap="flat">
                    <a:noFill/>
                  </a:ln>
                </p:spPr>
              </p:pic>
              <p:sp>
                <p:nvSpPr>
                  <p:cNvPr id="21" name="TextBox 14"/>
                  <p:cNvSpPr txBox="1"/>
                  <p:nvPr/>
                </p:nvSpPr>
                <p:spPr>
                  <a:xfrm>
                    <a:off x="3213430" y="4588437"/>
                    <a:ext cx="928463" cy="584777"/>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Darba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600" b="1" i="0" u="none" strike="noStrike" kern="1200" cap="all" spc="0" baseline="0" dirty="0">
                        <a:solidFill>
                          <a:srgbClr val="6B171C"/>
                        </a:solidFill>
                        <a:uFillTx/>
                        <a:latin typeface="Century Gothic"/>
                      </a:rPr>
                      <a:t>ņēmēji</a:t>
                    </a:r>
                  </a:p>
                </p:txBody>
              </p:sp>
            </p:grpSp>
          </p:grpSp>
          <p:cxnSp>
            <p:nvCxnSpPr>
              <p:cNvPr id="14" name="Taisns bultveida savienotājs 13"/>
              <p:cNvCxnSpPr/>
              <p:nvPr/>
            </p:nvCxnSpPr>
            <p:spPr>
              <a:xfrm>
                <a:off x="5255746" y="6387994"/>
                <a:ext cx="1696997" cy="20282"/>
              </a:xfrm>
              <a:prstGeom prst="straightConnector1">
                <a:avLst/>
              </a:prstGeom>
              <a:ln w="76200">
                <a:solidFill>
                  <a:srgbClr val="9C1B3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3"/>
              <p:cNvSpPr txBox="1"/>
              <p:nvPr/>
            </p:nvSpPr>
            <p:spPr>
              <a:xfrm>
                <a:off x="5571762" y="5114929"/>
                <a:ext cx="949619" cy="461665"/>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1" i="0" u="none" strike="noStrike" kern="1200" cap="all" spc="0" baseline="0" dirty="0" smtClean="0">
                    <a:solidFill>
                      <a:srgbClr val="71464E"/>
                    </a:solidFill>
                    <a:uFillTx/>
                    <a:latin typeface="Segoe UI Semilight" panose="020B0402040204020203" pitchFamily="34" charset="0"/>
                    <a:cs typeface="Segoe UI Semilight" panose="020B0402040204020203" pitchFamily="34" charset="0"/>
                  </a:rPr>
                  <a:t>Trīspusējs</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1" cap="all" dirty="0" smtClean="0">
                    <a:solidFill>
                      <a:srgbClr val="71464E"/>
                    </a:solidFill>
                    <a:latin typeface="Segoe UI Semilight" panose="020B0402040204020203" pitchFamily="34" charset="0"/>
                    <a:cs typeface="Segoe UI Semilight" panose="020B0402040204020203" pitchFamily="34" charset="0"/>
                  </a:rPr>
                  <a:t>dialogs</a:t>
                </a:r>
                <a:endParaRPr lang="lv-LV" sz="1200" b="1" i="0" u="none" strike="noStrike" kern="1200" cap="all" spc="0" baseline="0" dirty="0">
                  <a:solidFill>
                    <a:srgbClr val="71464E"/>
                  </a:solidFill>
                  <a:uFillTx/>
                  <a:latin typeface="Segoe UI Semilight" panose="020B0402040204020203" pitchFamily="34" charset="0"/>
                  <a:cs typeface="Segoe UI Semilight" panose="020B0402040204020203" pitchFamily="34" charset="0"/>
                </a:endParaRPr>
              </a:p>
            </p:txBody>
          </p:sp>
          <p:sp>
            <p:nvSpPr>
              <p:cNvPr id="16" name="TextBox 13"/>
              <p:cNvSpPr txBox="1"/>
              <p:nvPr/>
            </p:nvSpPr>
            <p:spPr>
              <a:xfrm>
                <a:off x="5283894" y="6168511"/>
                <a:ext cx="1553503" cy="27699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1" i="0" u="none" strike="noStrike" kern="1200" cap="all" spc="0" baseline="0" dirty="0" smtClean="0">
                    <a:solidFill>
                      <a:srgbClr val="71464E"/>
                    </a:solidFill>
                    <a:uFillTx/>
                    <a:latin typeface="Segoe UI Semilight" panose="020B0402040204020203" pitchFamily="34" charset="0"/>
                    <a:cs typeface="Segoe UI Semilight" panose="020B0402040204020203" pitchFamily="34" charset="0"/>
                  </a:rPr>
                  <a:t>Divpusējs dialogs</a:t>
                </a:r>
                <a:endParaRPr lang="lv-LV" sz="1200" b="1" i="0" u="none" strike="noStrike" kern="1200" cap="all" spc="0" baseline="0" dirty="0">
                  <a:solidFill>
                    <a:srgbClr val="71464E"/>
                  </a:solidFill>
                  <a:uFillTx/>
                  <a:latin typeface="Segoe UI Semilight" panose="020B0402040204020203" pitchFamily="34" charset="0"/>
                  <a:cs typeface="Segoe UI Semilight" panose="020B0402040204020203" pitchFamily="34" charset="0"/>
                </a:endParaRPr>
              </a:p>
            </p:txBody>
          </p:sp>
        </p:grpSp>
        <p:sp>
          <p:nvSpPr>
            <p:cNvPr id="6" name="Freeform 364"/>
            <p:cNvSpPr>
              <a:spLocks noEditPoints="1"/>
            </p:cNvSpPr>
            <p:nvPr/>
          </p:nvSpPr>
          <p:spPr bwMode="auto">
            <a:xfrm>
              <a:off x="5672611" y="2467730"/>
              <a:ext cx="751060" cy="701402"/>
            </a:xfrm>
            <a:custGeom>
              <a:avLst/>
              <a:gdLst>
                <a:gd name="T0" fmla="*/ 91 w 182"/>
                <a:gd name="T1" fmla="*/ 0 h 170"/>
                <a:gd name="T2" fmla="*/ 182 w 182"/>
                <a:gd name="T3" fmla="*/ 37 h 170"/>
                <a:gd name="T4" fmla="*/ 182 w 182"/>
                <a:gd name="T5" fmla="*/ 49 h 170"/>
                <a:gd name="T6" fmla="*/ 169 w 182"/>
                <a:gd name="T7" fmla="*/ 49 h 170"/>
                <a:gd name="T8" fmla="*/ 167 w 182"/>
                <a:gd name="T9" fmla="*/ 53 h 170"/>
                <a:gd name="T10" fmla="*/ 163 w 182"/>
                <a:gd name="T11" fmla="*/ 55 h 170"/>
                <a:gd name="T12" fmla="*/ 19 w 182"/>
                <a:gd name="T13" fmla="*/ 55 h 170"/>
                <a:gd name="T14" fmla="*/ 14 w 182"/>
                <a:gd name="T15" fmla="*/ 53 h 170"/>
                <a:gd name="T16" fmla="*/ 12 w 182"/>
                <a:gd name="T17" fmla="*/ 49 h 170"/>
                <a:gd name="T18" fmla="*/ 0 w 182"/>
                <a:gd name="T19" fmla="*/ 49 h 170"/>
                <a:gd name="T20" fmla="*/ 0 w 182"/>
                <a:gd name="T21" fmla="*/ 37 h 170"/>
                <a:gd name="T22" fmla="*/ 91 w 182"/>
                <a:gd name="T23" fmla="*/ 0 h 170"/>
                <a:gd name="T24" fmla="*/ 175 w 182"/>
                <a:gd name="T25" fmla="*/ 151 h 170"/>
                <a:gd name="T26" fmla="*/ 180 w 182"/>
                <a:gd name="T27" fmla="*/ 153 h 170"/>
                <a:gd name="T28" fmla="*/ 182 w 182"/>
                <a:gd name="T29" fmla="*/ 158 h 170"/>
                <a:gd name="T30" fmla="*/ 182 w 182"/>
                <a:gd name="T31" fmla="*/ 170 h 170"/>
                <a:gd name="T32" fmla="*/ 0 w 182"/>
                <a:gd name="T33" fmla="*/ 170 h 170"/>
                <a:gd name="T34" fmla="*/ 0 w 182"/>
                <a:gd name="T35" fmla="*/ 158 h 170"/>
                <a:gd name="T36" fmla="*/ 2 w 182"/>
                <a:gd name="T37" fmla="*/ 153 h 170"/>
                <a:gd name="T38" fmla="*/ 7 w 182"/>
                <a:gd name="T39" fmla="*/ 151 h 170"/>
                <a:gd name="T40" fmla="*/ 175 w 182"/>
                <a:gd name="T41" fmla="*/ 151 h 170"/>
                <a:gd name="T42" fmla="*/ 24 w 182"/>
                <a:gd name="T43" fmla="*/ 61 h 170"/>
                <a:gd name="T44" fmla="*/ 48 w 182"/>
                <a:gd name="T45" fmla="*/ 61 h 170"/>
                <a:gd name="T46" fmla="*/ 48 w 182"/>
                <a:gd name="T47" fmla="*/ 133 h 170"/>
                <a:gd name="T48" fmla="*/ 61 w 182"/>
                <a:gd name="T49" fmla="*/ 133 h 170"/>
                <a:gd name="T50" fmla="*/ 61 w 182"/>
                <a:gd name="T51" fmla="*/ 61 h 170"/>
                <a:gd name="T52" fmla="*/ 85 w 182"/>
                <a:gd name="T53" fmla="*/ 61 h 170"/>
                <a:gd name="T54" fmla="*/ 85 w 182"/>
                <a:gd name="T55" fmla="*/ 133 h 170"/>
                <a:gd name="T56" fmla="*/ 97 w 182"/>
                <a:gd name="T57" fmla="*/ 133 h 170"/>
                <a:gd name="T58" fmla="*/ 97 w 182"/>
                <a:gd name="T59" fmla="*/ 61 h 170"/>
                <a:gd name="T60" fmla="*/ 121 w 182"/>
                <a:gd name="T61" fmla="*/ 61 h 170"/>
                <a:gd name="T62" fmla="*/ 121 w 182"/>
                <a:gd name="T63" fmla="*/ 133 h 170"/>
                <a:gd name="T64" fmla="*/ 133 w 182"/>
                <a:gd name="T65" fmla="*/ 133 h 170"/>
                <a:gd name="T66" fmla="*/ 133 w 182"/>
                <a:gd name="T67" fmla="*/ 61 h 170"/>
                <a:gd name="T68" fmla="*/ 157 w 182"/>
                <a:gd name="T69" fmla="*/ 61 h 170"/>
                <a:gd name="T70" fmla="*/ 157 w 182"/>
                <a:gd name="T71" fmla="*/ 133 h 170"/>
                <a:gd name="T72" fmla="*/ 163 w 182"/>
                <a:gd name="T73" fmla="*/ 133 h 170"/>
                <a:gd name="T74" fmla="*/ 167 w 182"/>
                <a:gd name="T75" fmla="*/ 135 h 170"/>
                <a:gd name="T76" fmla="*/ 169 w 182"/>
                <a:gd name="T77" fmla="*/ 139 h 170"/>
                <a:gd name="T78" fmla="*/ 169 w 182"/>
                <a:gd name="T79" fmla="*/ 145 h 170"/>
                <a:gd name="T80" fmla="*/ 12 w 182"/>
                <a:gd name="T81" fmla="*/ 145 h 170"/>
                <a:gd name="T82" fmla="*/ 12 w 182"/>
                <a:gd name="T83" fmla="*/ 139 h 170"/>
                <a:gd name="T84" fmla="*/ 14 w 182"/>
                <a:gd name="T85" fmla="*/ 135 h 170"/>
                <a:gd name="T86" fmla="*/ 19 w 182"/>
                <a:gd name="T87" fmla="*/ 133 h 170"/>
                <a:gd name="T88" fmla="*/ 24 w 182"/>
                <a:gd name="T89" fmla="*/ 133 h 170"/>
                <a:gd name="T90" fmla="*/ 24 w 182"/>
                <a:gd name="T91" fmla="*/ 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70">
                  <a:moveTo>
                    <a:pt x="91" y="0"/>
                  </a:moveTo>
                  <a:cubicBezTo>
                    <a:pt x="182" y="37"/>
                    <a:pt x="182" y="37"/>
                    <a:pt x="182" y="37"/>
                  </a:cubicBezTo>
                  <a:cubicBezTo>
                    <a:pt x="182" y="49"/>
                    <a:pt x="182" y="49"/>
                    <a:pt x="182" y="49"/>
                  </a:cubicBezTo>
                  <a:cubicBezTo>
                    <a:pt x="169" y="49"/>
                    <a:pt x="169" y="49"/>
                    <a:pt x="169" y="49"/>
                  </a:cubicBezTo>
                  <a:cubicBezTo>
                    <a:pt x="169" y="50"/>
                    <a:pt x="169" y="52"/>
                    <a:pt x="167" y="53"/>
                  </a:cubicBezTo>
                  <a:cubicBezTo>
                    <a:pt x="166" y="54"/>
                    <a:pt x="165" y="55"/>
                    <a:pt x="163" y="55"/>
                  </a:cubicBezTo>
                  <a:cubicBezTo>
                    <a:pt x="19" y="55"/>
                    <a:pt x="19" y="55"/>
                    <a:pt x="19" y="55"/>
                  </a:cubicBezTo>
                  <a:cubicBezTo>
                    <a:pt x="17" y="55"/>
                    <a:pt x="15" y="54"/>
                    <a:pt x="14" y="53"/>
                  </a:cubicBezTo>
                  <a:cubicBezTo>
                    <a:pt x="13" y="52"/>
                    <a:pt x="12" y="50"/>
                    <a:pt x="12" y="49"/>
                  </a:cubicBezTo>
                  <a:cubicBezTo>
                    <a:pt x="0" y="49"/>
                    <a:pt x="0" y="49"/>
                    <a:pt x="0" y="49"/>
                  </a:cubicBezTo>
                  <a:cubicBezTo>
                    <a:pt x="0" y="37"/>
                    <a:pt x="0" y="37"/>
                    <a:pt x="0" y="37"/>
                  </a:cubicBezTo>
                  <a:lnTo>
                    <a:pt x="91" y="0"/>
                  </a:lnTo>
                  <a:close/>
                  <a:moveTo>
                    <a:pt x="175" y="151"/>
                  </a:moveTo>
                  <a:cubicBezTo>
                    <a:pt x="177" y="151"/>
                    <a:pt x="178" y="152"/>
                    <a:pt x="180" y="153"/>
                  </a:cubicBezTo>
                  <a:cubicBezTo>
                    <a:pt x="181" y="154"/>
                    <a:pt x="182" y="156"/>
                    <a:pt x="182" y="158"/>
                  </a:cubicBezTo>
                  <a:cubicBezTo>
                    <a:pt x="182" y="170"/>
                    <a:pt x="182" y="170"/>
                    <a:pt x="182" y="170"/>
                  </a:cubicBezTo>
                  <a:cubicBezTo>
                    <a:pt x="0" y="170"/>
                    <a:pt x="0" y="170"/>
                    <a:pt x="0" y="170"/>
                  </a:cubicBezTo>
                  <a:cubicBezTo>
                    <a:pt x="0" y="158"/>
                    <a:pt x="0" y="158"/>
                    <a:pt x="0" y="158"/>
                  </a:cubicBezTo>
                  <a:cubicBezTo>
                    <a:pt x="0" y="156"/>
                    <a:pt x="1" y="154"/>
                    <a:pt x="2" y="153"/>
                  </a:cubicBezTo>
                  <a:cubicBezTo>
                    <a:pt x="3" y="152"/>
                    <a:pt x="5" y="151"/>
                    <a:pt x="7" y="151"/>
                  </a:cubicBezTo>
                  <a:lnTo>
                    <a:pt x="175" y="151"/>
                  </a:lnTo>
                  <a:close/>
                  <a:moveTo>
                    <a:pt x="24" y="61"/>
                  </a:moveTo>
                  <a:cubicBezTo>
                    <a:pt x="48" y="61"/>
                    <a:pt x="48" y="61"/>
                    <a:pt x="48" y="61"/>
                  </a:cubicBezTo>
                  <a:cubicBezTo>
                    <a:pt x="48" y="133"/>
                    <a:pt x="48" y="133"/>
                    <a:pt x="48" y="133"/>
                  </a:cubicBezTo>
                  <a:cubicBezTo>
                    <a:pt x="61" y="133"/>
                    <a:pt x="61" y="133"/>
                    <a:pt x="61" y="133"/>
                  </a:cubicBezTo>
                  <a:cubicBezTo>
                    <a:pt x="61" y="61"/>
                    <a:pt x="61" y="61"/>
                    <a:pt x="61" y="61"/>
                  </a:cubicBezTo>
                  <a:cubicBezTo>
                    <a:pt x="85" y="61"/>
                    <a:pt x="85" y="61"/>
                    <a:pt x="85" y="61"/>
                  </a:cubicBezTo>
                  <a:cubicBezTo>
                    <a:pt x="85" y="133"/>
                    <a:pt x="85" y="133"/>
                    <a:pt x="85" y="133"/>
                  </a:cubicBezTo>
                  <a:cubicBezTo>
                    <a:pt x="97" y="133"/>
                    <a:pt x="97" y="133"/>
                    <a:pt x="97" y="133"/>
                  </a:cubicBezTo>
                  <a:cubicBezTo>
                    <a:pt x="97" y="61"/>
                    <a:pt x="97" y="61"/>
                    <a:pt x="97" y="61"/>
                  </a:cubicBezTo>
                  <a:cubicBezTo>
                    <a:pt x="121" y="61"/>
                    <a:pt x="121" y="61"/>
                    <a:pt x="121" y="61"/>
                  </a:cubicBezTo>
                  <a:cubicBezTo>
                    <a:pt x="121" y="133"/>
                    <a:pt x="121" y="133"/>
                    <a:pt x="121" y="133"/>
                  </a:cubicBezTo>
                  <a:cubicBezTo>
                    <a:pt x="133" y="133"/>
                    <a:pt x="133" y="133"/>
                    <a:pt x="133" y="133"/>
                  </a:cubicBezTo>
                  <a:cubicBezTo>
                    <a:pt x="133" y="61"/>
                    <a:pt x="133" y="61"/>
                    <a:pt x="133" y="61"/>
                  </a:cubicBezTo>
                  <a:cubicBezTo>
                    <a:pt x="157" y="61"/>
                    <a:pt x="157" y="61"/>
                    <a:pt x="157" y="61"/>
                  </a:cubicBezTo>
                  <a:cubicBezTo>
                    <a:pt x="157" y="133"/>
                    <a:pt x="157" y="133"/>
                    <a:pt x="157" y="133"/>
                  </a:cubicBezTo>
                  <a:cubicBezTo>
                    <a:pt x="163" y="133"/>
                    <a:pt x="163" y="133"/>
                    <a:pt x="163" y="133"/>
                  </a:cubicBezTo>
                  <a:cubicBezTo>
                    <a:pt x="165" y="133"/>
                    <a:pt x="166" y="134"/>
                    <a:pt x="167" y="135"/>
                  </a:cubicBezTo>
                  <a:cubicBezTo>
                    <a:pt x="169" y="136"/>
                    <a:pt x="169" y="138"/>
                    <a:pt x="169" y="139"/>
                  </a:cubicBezTo>
                  <a:cubicBezTo>
                    <a:pt x="169" y="145"/>
                    <a:pt x="169" y="145"/>
                    <a:pt x="169" y="145"/>
                  </a:cubicBezTo>
                  <a:cubicBezTo>
                    <a:pt x="12" y="145"/>
                    <a:pt x="12" y="145"/>
                    <a:pt x="12" y="145"/>
                  </a:cubicBezTo>
                  <a:cubicBezTo>
                    <a:pt x="12" y="139"/>
                    <a:pt x="12" y="139"/>
                    <a:pt x="12" y="139"/>
                  </a:cubicBezTo>
                  <a:cubicBezTo>
                    <a:pt x="12" y="138"/>
                    <a:pt x="13" y="136"/>
                    <a:pt x="14" y="135"/>
                  </a:cubicBezTo>
                  <a:cubicBezTo>
                    <a:pt x="15" y="134"/>
                    <a:pt x="17" y="133"/>
                    <a:pt x="19" y="133"/>
                  </a:cubicBezTo>
                  <a:cubicBezTo>
                    <a:pt x="24" y="133"/>
                    <a:pt x="24" y="133"/>
                    <a:pt x="24" y="133"/>
                  </a:cubicBezTo>
                  <a:lnTo>
                    <a:pt x="24" y="61"/>
                  </a:lnTo>
                  <a:close/>
                </a:path>
              </a:pathLst>
            </a:custGeom>
            <a:solidFill>
              <a:srgbClr val="71464E"/>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7" name="Group 13"/>
            <p:cNvGrpSpPr/>
            <p:nvPr/>
          </p:nvGrpSpPr>
          <p:grpSpPr>
            <a:xfrm>
              <a:off x="7813761" y="4635454"/>
              <a:ext cx="528006" cy="752948"/>
              <a:chOff x="2338389" y="866775"/>
              <a:chExt cx="622300" cy="887413"/>
            </a:xfrm>
            <a:solidFill>
              <a:srgbClr val="9C1B33"/>
            </a:solidFill>
          </p:grpSpPr>
          <p:sp>
            <p:nvSpPr>
              <p:cNvPr id="9" name="Freeform 1939"/>
              <p:cNvSpPr>
                <a:spLocks noEditPoints="1"/>
              </p:cNvSpPr>
              <p:nvPr/>
            </p:nvSpPr>
            <p:spPr bwMode="auto">
              <a:xfrm>
                <a:off x="2432051" y="866775"/>
                <a:ext cx="438150" cy="549275"/>
              </a:xfrm>
              <a:custGeom>
                <a:avLst/>
                <a:gdLst>
                  <a:gd name="T0" fmla="*/ 227 w 244"/>
                  <a:gd name="T1" fmla="*/ 155 h 306"/>
                  <a:gd name="T2" fmla="*/ 206 w 244"/>
                  <a:gd name="T3" fmla="*/ 79 h 306"/>
                  <a:gd name="T4" fmla="*/ 206 w 244"/>
                  <a:gd name="T5" fmla="*/ 79 h 306"/>
                  <a:gd name="T6" fmla="*/ 168 w 244"/>
                  <a:gd name="T7" fmla="*/ 45 h 306"/>
                  <a:gd name="T8" fmla="*/ 52 w 244"/>
                  <a:gd name="T9" fmla="*/ 64 h 306"/>
                  <a:gd name="T10" fmla="*/ 15 w 244"/>
                  <a:gd name="T11" fmla="*/ 150 h 306"/>
                  <a:gd name="T12" fmla="*/ 15 w 244"/>
                  <a:gd name="T13" fmla="*/ 156 h 306"/>
                  <a:gd name="T14" fmla="*/ 1 w 244"/>
                  <a:gd name="T15" fmla="*/ 191 h 306"/>
                  <a:gd name="T16" fmla="*/ 27 w 244"/>
                  <a:gd name="T17" fmla="*/ 227 h 306"/>
                  <a:gd name="T18" fmla="*/ 121 w 244"/>
                  <a:gd name="T19" fmla="*/ 306 h 306"/>
                  <a:gd name="T20" fmla="*/ 215 w 244"/>
                  <a:gd name="T21" fmla="*/ 227 h 306"/>
                  <a:gd name="T22" fmla="*/ 242 w 244"/>
                  <a:gd name="T23" fmla="*/ 191 h 306"/>
                  <a:gd name="T24" fmla="*/ 227 w 244"/>
                  <a:gd name="T25" fmla="*/ 155 h 306"/>
                  <a:gd name="T26" fmla="*/ 121 w 244"/>
                  <a:gd name="T27" fmla="*/ 286 h 306"/>
                  <a:gd name="T28" fmla="*/ 36 w 244"/>
                  <a:gd name="T29" fmla="*/ 184 h 306"/>
                  <a:gd name="T30" fmla="*/ 77 w 244"/>
                  <a:gd name="T31" fmla="*/ 99 h 306"/>
                  <a:gd name="T32" fmla="*/ 206 w 244"/>
                  <a:gd name="T33" fmla="*/ 148 h 306"/>
                  <a:gd name="T34" fmla="*/ 207 w 244"/>
                  <a:gd name="T35" fmla="*/ 167 h 306"/>
                  <a:gd name="T36" fmla="*/ 121 w 244"/>
                  <a:gd name="T37"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4" h="306">
                    <a:moveTo>
                      <a:pt x="227" y="155"/>
                    </a:moveTo>
                    <a:cubicBezTo>
                      <a:pt x="225" y="119"/>
                      <a:pt x="217" y="95"/>
                      <a:pt x="206" y="79"/>
                    </a:cubicBezTo>
                    <a:cubicBezTo>
                      <a:pt x="206" y="79"/>
                      <a:pt x="206" y="79"/>
                      <a:pt x="206" y="79"/>
                    </a:cubicBezTo>
                    <a:cubicBezTo>
                      <a:pt x="197" y="65"/>
                      <a:pt x="179" y="52"/>
                      <a:pt x="168" y="45"/>
                    </a:cubicBezTo>
                    <a:cubicBezTo>
                      <a:pt x="96" y="0"/>
                      <a:pt x="56" y="57"/>
                      <a:pt x="52" y="64"/>
                    </a:cubicBezTo>
                    <a:cubicBezTo>
                      <a:pt x="45" y="67"/>
                      <a:pt x="3" y="85"/>
                      <a:pt x="15" y="150"/>
                    </a:cubicBezTo>
                    <a:cubicBezTo>
                      <a:pt x="15" y="152"/>
                      <a:pt x="15" y="154"/>
                      <a:pt x="15" y="156"/>
                    </a:cubicBezTo>
                    <a:cubicBezTo>
                      <a:pt x="6" y="160"/>
                      <a:pt x="0" y="170"/>
                      <a:pt x="1" y="191"/>
                    </a:cubicBezTo>
                    <a:cubicBezTo>
                      <a:pt x="3" y="214"/>
                      <a:pt x="15" y="224"/>
                      <a:pt x="27" y="227"/>
                    </a:cubicBezTo>
                    <a:cubicBezTo>
                      <a:pt x="45" y="270"/>
                      <a:pt x="80" y="306"/>
                      <a:pt x="121" y="306"/>
                    </a:cubicBezTo>
                    <a:cubicBezTo>
                      <a:pt x="162" y="306"/>
                      <a:pt x="197" y="270"/>
                      <a:pt x="215" y="227"/>
                    </a:cubicBezTo>
                    <a:cubicBezTo>
                      <a:pt x="228" y="225"/>
                      <a:pt x="240" y="215"/>
                      <a:pt x="242" y="191"/>
                    </a:cubicBezTo>
                    <a:cubicBezTo>
                      <a:pt x="244" y="169"/>
                      <a:pt x="236" y="159"/>
                      <a:pt x="227" y="155"/>
                    </a:cubicBezTo>
                    <a:moveTo>
                      <a:pt x="121" y="286"/>
                    </a:moveTo>
                    <a:cubicBezTo>
                      <a:pt x="78" y="286"/>
                      <a:pt x="43" y="233"/>
                      <a:pt x="36" y="184"/>
                    </a:cubicBezTo>
                    <a:cubicBezTo>
                      <a:pt x="39" y="166"/>
                      <a:pt x="49" y="128"/>
                      <a:pt x="77" y="99"/>
                    </a:cubicBezTo>
                    <a:cubicBezTo>
                      <a:pt x="99" y="123"/>
                      <a:pt x="139" y="150"/>
                      <a:pt x="206" y="148"/>
                    </a:cubicBezTo>
                    <a:cubicBezTo>
                      <a:pt x="207" y="154"/>
                      <a:pt x="207" y="160"/>
                      <a:pt x="207" y="167"/>
                    </a:cubicBezTo>
                    <a:cubicBezTo>
                      <a:pt x="207" y="221"/>
                      <a:pt x="169" y="286"/>
                      <a:pt x="121" y="2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10" name="Freeform 1941"/>
              <p:cNvSpPr>
                <a:spLocks noEditPoints="1"/>
              </p:cNvSpPr>
              <p:nvPr/>
            </p:nvSpPr>
            <p:spPr bwMode="auto">
              <a:xfrm>
                <a:off x="2338389" y="1403350"/>
                <a:ext cx="622300" cy="350838"/>
              </a:xfrm>
              <a:custGeom>
                <a:avLst/>
                <a:gdLst>
                  <a:gd name="T0" fmla="*/ 266 w 347"/>
                  <a:gd name="T1" fmla="*/ 3 h 195"/>
                  <a:gd name="T2" fmla="*/ 254 w 347"/>
                  <a:gd name="T3" fmla="*/ 0 h 195"/>
                  <a:gd name="T4" fmla="*/ 173 w 347"/>
                  <a:gd name="T5" fmla="*/ 183 h 195"/>
                  <a:gd name="T6" fmla="*/ 93 w 347"/>
                  <a:gd name="T7" fmla="*/ 0 h 195"/>
                  <a:gd name="T8" fmla="*/ 81 w 347"/>
                  <a:gd name="T9" fmla="*/ 3 h 195"/>
                  <a:gd name="T10" fmla="*/ 0 w 347"/>
                  <a:gd name="T11" fmla="*/ 107 h 195"/>
                  <a:gd name="T12" fmla="*/ 0 w 347"/>
                  <a:gd name="T13" fmla="*/ 172 h 195"/>
                  <a:gd name="T14" fmla="*/ 23 w 347"/>
                  <a:gd name="T15" fmla="*/ 195 h 195"/>
                  <a:gd name="T16" fmla="*/ 324 w 347"/>
                  <a:gd name="T17" fmla="*/ 195 h 195"/>
                  <a:gd name="T18" fmla="*/ 347 w 347"/>
                  <a:gd name="T19" fmla="*/ 172 h 195"/>
                  <a:gd name="T20" fmla="*/ 347 w 347"/>
                  <a:gd name="T21" fmla="*/ 107 h 195"/>
                  <a:gd name="T22" fmla="*/ 266 w 347"/>
                  <a:gd name="T23" fmla="*/ 3 h 195"/>
                  <a:gd name="T24" fmla="*/ 231 w 347"/>
                  <a:gd name="T25" fmla="*/ 130 h 195"/>
                  <a:gd name="T26" fmla="*/ 253 w 347"/>
                  <a:gd name="T27" fmla="*/ 105 h 195"/>
                  <a:gd name="T28" fmla="*/ 273 w 347"/>
                  <a:gd name="T29" fmla="*/ 105 h 195"/>
                  <a:gd name="T30" fmla="*/ 296 w 347"/>
                  <a:gd name="T31" fmla="*/ 130 h 195"/>
                  <a:gd name="T32" fmla="*/ 231 w 347"/>
                  <a:gd name="T33" fmla="*/ 13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7" h="195">
                    <a:moveTo>
                      <a:pt x="266" y="3"/>
                    </a:moveTo>
                    <a:cubicBezTo>
                      <a:pt x="254" y="0"/>
                      <a:pt x="254" y="0"/>
                      <a:pt x="254" y="0"/>
                    </a:cubicBezTo>
                    <a:cubicBezTo>
                      <a:pt x="173" y="183"/>
                      <a:pt x="173" y="183"/>
                      <a:pt x="173" y="183"/>
                    </a:cubicBezTo>
                    <a:cubicBezTo>
                      <a:pt x="93" y="0"/>
                      <a:pt x="93" y="0"/>
                      <a:pt x="93" y="0"/>
                    </a:cubicBezTo>
                    <a:cubicBezTo>
                      <a:pt x="81" y="3"/>
                      <a:pt x="81" y="3"/>
                      <a:pt x="81" y="3"/>
                    </a:cubicBezTo>
                    <a:cubicBezTo>
                      <a:pt x="33" y="15"/>
                      <a:pt x="0" y="58"/>
                      <a:pt x="0" y="107"/>
                    </a:cubicBezTo>
                    <a:cubicBezTo>
                      <a:pt x="0" y="172"/>
                      <a:pt x="0" y="172"/>
                      <a:pt x="0" y="172"/>
                    </a:cubicBezTo>
                    <a:cubicBezTo>
                      <a:pt x="0" y="185"/>
                      <a:pt x="10" y="195"/>
                      <a:pt x="23" y="195"/>
                    </a:cubicBezTo>
                    <a:cubicBezTo>
                      <a:pt x="324" y="195"/>
                      <a:pt x="324" y="195"/>
                      <a:pt x="324" y="195"/>
                    </a:cubicBezTo>
                    <a:cubicBezTo>
                      <a:pt x="336" y="195"/>
                      <a:pt x="347" y="185"/>
                      <a:pt x="347" y="172"/>
                    </a:cubicBezTo>
                    <a:cubicBezTo>
                      <a:pt x="347" y="107"/>
                      <a:pt x="347" y="107"/>
                      <a:pt x="347" y="107"/>
                    </a:cubicBezTo>
                    <a:cubicBezTo>
                      <a:pt x="347" y="58"/>
                      <a:pt x="313" y="15"/>
                      <a:pt x="266" y="3"/>
                    </a:cubicBezTo>
                    <a:moveTo>
                      <a:pt x="231" y="130"/>
                    </a:moveTo>
                    <a:cubicBezTo>
                      <a:pt x="253" y="105"/>
                      <a:pt x="253" y="105"/>
                      <a:pt x="253" y="105"/>
                    </a:cubicBezTo>
                    <a:cubicBezTo>
                      <a:pt x="259" y="99"/>
                      <a:pt x="268" y="99"/>
                      <a:pt x="273" y="105"/>
                    </a:cubicBezTo>
                    <a:cubicBezTo>
                      <a:pt x="296" y="130"/>
                      <a:pt x="296" y="130"/>
                      <a:pt x="296" y="130"/>
                    </a:cubicBezTo>
                    <a:lnTo>
                      <a:pt x="231"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11" name="Freeform 1942"/>
              <p:cNvSpPr>
                <a:spLocks/>
              </p:cNvSpPr>
              <p:nvPr/>
            </p:nvSpPr>
            <p:spPr bwMode="auto">
              <a:xfrm>
                <a:off x="2600326" y="1438275"/>
                <a:ext cx="101600" cy="234950"/>
              </a:xfrm>
              <a:custGeom>
                <a:avLst/>
                <a:gdLst>
                  <a:gd name="T0" fmla="*/ 28 w 56"/>
                  <a:gd name="T1" fmla="*/ 131 h 131"/>
                  <a:gd name="T2" fmla="*/ 55 w 56"/>
                  <a:gd name="T3" fmla="*/ 62 h 131"/>
                  <a:gd name="T4" fmla="*/ 42 w 56"/>
                  <a:gd name="T5" fmla="*/ 50 h 131"/>
                  <a:gd name="T6" fmla="*/ 54 w 56"/>
                  <a:gd name="T7" fmla="*/ 33 h 131"/>
                  <a:gd name="T8" fmla="*/ 48 w 56"/>
                  <a:gd name="T9" fmla="*/ 10 h 131"/>
                  <a:gd name="T10" fmla="*/ 35 w 56"/>
                  <a:gd name="T11" fmla="*/ 0 h 131"/>
                  <a:gd name="T12" fmla="*/ 20 w 56"/>
                  <a:gd name="T13" fmla="*/ 0 h 131"/>
                  <a:gd name="T14" fmla="*/ 7 w 56"/>
                  <a:gd name="T15" fmla="*/ 10 h 131"/>
                  <a:gd name="T16" fmla="*/ 2 w 56"/>
                  <a:gd name="T17" fmla="*/ 33 h 131"/>
                  <a:gd name="T18" fmla="*/ 13 w 56"/>
                  <a:gd name="T19" fmla="*/ 50 h 131"/>
                  <a:gd name="T20" fmla="*/ 1 w 56"/>
                  <a:gd name="T21" fmla="*/ 62 h 131"/>
                  <a:gd name="T22" fmla="*/ 28 w 56"/>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31">
                    <a:moveTo>
                      <a:pt x="28" y="131"/>
                    </a:moveTo>
                    <a:cubicBezTo>
                      <a:pt x="55" y="62"/>
                      <a:pt x="55" y="62"/>
                      <a:pt x="55" y="62"/>
                    </a:cubicBezTo>
                    <a:cubicBezTo>
                      <a:pt x="42" y="50"/>
                      <a:pt x="42" y="50"/>
                      <a:pt x="42" y="50"/>
                    </a:cubicBezTo>
                    <a:cubicBezTo>
                      <a:pt x="50" y="49"/>
                      <a:pt x="56" y="41"/>
                      <a:pt x="54" y="33"/>
                    </a:cubicBezTo>
                    <a:cubicBezTo>
                      <a:pt x="48" y="10"/>
                      <a:pt x="48" y="10"/>
                      <a:pt x="48" y="10"/>
                    </a:cubicBezTo>
                    <a:cubicBezTo>
                      <a:pt x="47" y="4"/>
                      <a:pt x="41" y="0"/>
                      <a:pt x="35" y="0"/>
                    </a:cubicBezTo>
                    <a:cubicBezTo>
                      <a:pt x="20" y="0"/>
                      <a:pt x="20" y="0"/>
                      <a:pt x="20" y="0"/>
                    </a:cubicBezTo>
                    <a:cubicBezTo>
                      <a:pt x="14" y="0"/>
                      <a:pt x="9" y="4"/>
                      <a:pt x="7" y="10"/>
                    </a:cubicBezTo>
                    <a:cubicBezTo>
                      <a:pt x="2" y="33"/>
                      <a:pt x="2" y="33"/>
                      <a:pt x="2" y="33"/>
                    </a:cubicBezTo>
                    <a:cubicBezTo>
                      <a:pt x="0" y="41"/>
                      <a:pt x="5" y="49"/>
                      <a:pt x="13" y="50"/>
                    </a:cubicBezTo>
                    <a:cubicBezTo>
                      <a:pt x="1" y="62"/>
                      <a:pt x="1" y="62"/>
                      <a:pt x="1" y="62"/>
                    </a:cubicBezTo>
                    <a:lnTo>
                      <a:pt x="28"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sp>
          <p:nvSpPr>
            <p:cNvPr id="8" name="Freeform 1960"/>
            <p:cNvSpPr>
              <a:spLocks noEditPoints="1"/>
            </p:cNvSpPr>
            <p:nvPr/>
          </p:nvSpPr>
          <p:spPr bwMode="auto">
            <a:xfrm>
              <a:off x="3735238" y="4710589"/>
              <a:ext cx="494790" cy="677813"/>
            </a:xfrm>
            <a:custGeom>
              <a:avLst/>
              <a:gdLst>
                <a:gd name="T0" fmla="*/ 226 w 346"/>
                <a:gd name="T1" fmla="*/ 266 h 475"/>
                <a:gd name="T2" fmla="*/ 286 w 346"/>
                <a:gd name="T3" fmla="*/ 180 h 475"/>
                <a:gd name="T4" fmla="*/ 273 w 346"/>
                <a:gd name="T5" fmla="*/ 140 h 475"/>
                <a:gd name="T6" fmla="*/ 128 w 346"/>
                <a:gd name="T7" fmla="*/ 41 h 475"/>
                <a:gd name="T8" fmla="*/ 74 w 346"/>
                <a:gd name="T9" fmla="*/ 128 h 475"/>
                <a:gd name="T10" fmla="*/ 92 w 346"/>
                <a:gd name="T11" fmla="*/ 51 h 475"/>
                <a:gd name="T12" fmla="*/ 255 w 346"/>
                <a:gd name="T13" fmla="*/ 52 h 475"/>
                <a:gd name="T14" fmla="*/ 288 w 346"/>
                <a:gd name="T15" fmla="*/ 140 h 475"/>
                <a:gd name="T16" fmla="*/ 293 w 346"/>
                <a:gd name="T17" fmla="*/ 135 h 475"/>
                <a:gd name="T18" fmla="*/ 173 w 346"/>
                <a:gd name="T19" fmla="*/ 11 h 475"/>
                <a:gd name="T20" fmla="*/ 59 w 346"/>
                <a:gd name="T21" fmla="*/ 133 h 475"/>
                <a:gd name="T22" fmla="*/ 86 w 346"/>
                <a:gd name="T23" fmla="*/ 230 h 475"/>
                <a:gd name="T24" fmla="*/ 157 w 346"/>
                <a:gd name="T25" fmla="*/ 243 h 475"/>
                <a:gd name="T26" fmla="*/ 191 w 346"/>
                <a:gd name="T27" fmla="*/ 237 h 475"/>
                <a:gd name="T28" fmla="*/ 156 w 346"/>
                <a:gd name="T29" fmla="*/ 233 h 475"/>
                <a:gd name="T30" fmla="*/ 92 w 346"/>
                <a:gd name="T31" fmla="*/ 157 h 475"/>
                <a:gd name="T32" fmla="*/ 214 w 346"/>
                <a:gd name="T33" fmla="*/ 93 h 475"/>
                <a:gd name="T34" fmla="*/ 173 w 346"/>
                <a:gd name="T35" fmla="*/ 268 h 475"/>
                <a:gd name="T36" fmla="*/ 93 w 346"/>
                <a:gd name="T37" fmla="*/ 232 h 475"/>
                <a:gd name="T38" fmla="*/ 83 w 346"/>
                <a:gd name="T39" fmla="*/ 275 h 475"/>
                <a:gd name="T40" fmla="*/ 0 w 346"/>
                <a:gd name="T41" fmla="*/ 443 h 475"/>
                <a:gd name="T42" fmla="*/ 315 w 346"/>
                <a:gd name="T43" fmla="*/ 475 h 475"/>
                <a:gd name="T44" fmla="*/ 346 w 346"/>
                <a:gd name="T45" fmla="*/ 382 h 475"/>
                <a:gd name="T46" fmla="*/ 247 w 346"/>
                <a:gd name="T47" fmla="*/ 291 h 475"/>
                <a:gd name="T48" fmla="*/ 186 w 346"/>
                <a:gd name="T49" fmla="*/ 287 h 475"/>
                <a:gd name="T50" fmla="*/ 247 w 346"/>
                <a:gd name="T51" fmla="*/ 291 h 475"/>
                <a:gd name="T52" fmla="*/ 160 w 346"/>
                <a:gd name="T53" fmla="*/ 286 h 475"/>
                <a:gd name="T54" fmla="*/ 98 w 346"/>
                <a:gd name="T55" fmla="*/ 291 h 475"/>
                <a:gd name="T56" fmla="*/ 131 w 346"/>
                <a:gd name="T57" fmla="*/ 455 h 475"/>
                <a:gd name="T58" fmla="*/ 77 w 346"/>
                <a:gd name="T59" fmla="*/ 430 h 475"/>
                <a:gd name="T60" fmla="*/ 67 w 346"/>
                <a:gd name="T61" fmla="*/ 430 h 475"/>
                <a:gd name="T62" fmla="*/ 31 w 346"/>
                <a:gd name="T63" fmla="*/ 455 h 475"/>
                <a:gd name="T64" fmla="*/ 19 w 346"/>
                <a:gd name="T65" fmla="*/ 382 h 475"/>
                <a:gd name="T66" fmla="*/ 145 w 346"/>
                <a:gd name="T67" fmla="*/ 335 h 475"/>
                <a:gd name="T68" fmla="*/ 131 w 346"/>
                <a:gd name="T69" fmla="*/ 455 h 475"/>
                <a:gd name="T70" fmla="*/ 169 w 346"/>
                <a:gd name="T71" fmla="*/ 288 h 475"/>
                <a:gd name="T72" fmla="*/ 180 w 346"/>
                <a:gd name="T73" fmla="*/ 299 h 475"/>
                <a:gd name="T74" fmla="*/ 327 w 346"/>
                <a:gd name="T75" fmla="*/ 443 h 475"/>
                <a:gd name="T76" fmla="*/ 278 w 346"/>
                <a:gd name="T77" fmla="*/ 455 h 475"/>
                <a:gd name="T78" fmla="*/ 273 w 346"/>
                <a:gd name="T79" fmla="*/ 425 h 475"/>
                <a:gd name="T80" fmla="*/ 269 w 346"/>
                <a:gd name="T81" fmla="*/ 455 h 475"/>
                <a:gd name="T82" fmla="*/ 187 w 346"/>
                <a:gd name="T83" fmla="*/ 346 h 475"/>
                <a:gd name="T84" fmla="*/ 260 w 346"/>
                <a:gd name="T85" fmla="*/ 294 h 475"/>
                <a:gd name="T86" fmla="*/ 327 w 346"/>
                <a:gd name="T87" fmla="*/ 443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 h="475">
                  <a:moveTo>
                    <a:pt x="262" y="275"/>
                  </a:moveTo>
                  <a:cubicBezTo>
                    <a:pt x="226" y="266"/>
                    <a:pt x="226" y="266"/>
                    <a:pt x="226" y="266"/>
                  </a:cubicBezTo>
                  <a:cubicBezTo>
                    <a:pt x="241" y="252"/>
                    <a:pt x="254" y="234"/>
                    <a:pt x="262" y="213"/>
                  </a:cubicBezTo>
                  <a:cubicBezTo>
                    <a:pt x="274" y="211"/>
                    <a:pt x="284" y="201"/>
                    <a:pt x="286" y="180"/>
                  </a:cubicBezTo>
                  <a:cubicBezTo>
                    <a:pt x="288" y="160"/>
                    <a:pt x="281" y="151"/>
                    <a:pt x="273" y="147"/>
                  </a:cubicBezTo>
                  <a:cubicBezTo>
                    <a:pt x="273" y="144"/>
                    <a:pt x="273" y="142"/>
                    <a:pt x="273" y="140"/>
                  </a:cubicBezTo>
                  <a:cubicBezTo>
                    <a:pt x="283" y="81"/>
                    <a:pt x="242" y="60"/>
                    <a:pt x="238" y="59"/>
                  </a:cubicBezTo>
                  <a:cubicBezTo>
                    <a:pt x="233" y="51"/>
                    <a:pt x="196" y="0"/>
                    <a:pt x="128" y="41"/>
                  </a:cubicBezTo>
                  <a:cubicBezTo>
                    <a:pt x="119" y="48"/>
                    <a:pt x="103" y="59"/>
                    <a:pt x="95" y="71"/>
                  </a:cubicBezTo>
                  <a:cubicBezTo>
                    <a:pt x="85" y="84"/>
                    <a:pt x="77" y="102"/>
                    <a:pt x="74" y="128"/>
                  </a:cubicBezTo>
                  <a:cubicBezTo>
                    <a:pt x="72" y="129"/>
                    <a:pt x="70" y="129"/>
                    <a:pt x="68" y="129"/>
                  </a:cubicBezTo>
                  <a:cubicBezTo>
                    <a:pt x="68" y="116"/>
                    <a:pt x="68" y="78"/>
                    <a:pt x="92" y="51"/>
                  </a:cubicBezTo>
                  <a:cubicBezTo>
                    <a:pt x="110" y="31"/>
                    <a:pt x="137" y="21"/>
                    <a:pt x="173" y="21"/>
                  </a:cubicBezTo>
                  <a:cubicBezTo>
                    <a:pt x="209" y="21"/>
                    <a:pt x="236" y="31"/>
                    <a:pt x="255" y="52"/>
                  </a:cubicBezTo>
                  <a:cubicBezTo>
                    <a:pt x="286" y="85"/>
                    <a:pt x="284" y="134"/>
                    <a:pt x="284" y="135"/>
                  </a:cubicBezTo>
                  <a:cubicBezTo>
                    <a:pt x="283" y="137"/>
                    <a:pt x="285" y="140"/>
                    <a:pt x="288" y="140"/>
                  </a:cubicBezTo>
                  <a:cubicBezTo>
                    <a:pt x="288" y="140"/>
                    <a:pt x="288" y="140"/>
                    <a:pt x="288" y="140"/>
                  </a:cubicBezTo>
                  <a:cubicBezTo>
                    <a:pt x="291" y="140"/>
                    <a:pt x="293" y="138"/>
                    <a:pt x="293" y="135"/>
                  </a:cubicBezTo>
                  <a:cubicBezTo>
                    <a:pt x="293" y="133"/>
                    <a:pt x="296" y="81"/>
                    <a:pt x="262" y="45"/>
                  </a:cubicBezTo>
                  <a:cubicBezTo>
                    <a:pt x="242" y="23"/>
                    <a:pt x="212" y="11"/>
                    <a:pt x="173" y="11"/>
                  </a:cubicBezTo>
                  <a:cubicBezTo>
                    <a:pt x="135" y="11"/>
                    <a:pt x="105" y="23"/>
                    <a:pt x="85" y="45"/>
                  </a:cubicBezTo>
                  <a:cubicBezTo>
                    <a:pt x="56" y="77"/>
                    <a:pt x="58" y="122"/>
                    <a:pt x="59" y="133"/>
                  </a:cubicBezTo>
                  <a:cubicBezTo>
                    <a:pt x="47" y="139"/>
                    <a:pt x="39" y="152"/>
                    <a:pt x="42" y="180"/>
                  </a:cubicBezTo>
                  <a:cubicBezTo>
                    <a:pt x="45" y="217"/>
                    <a:pt x="66" y="230"/>
                    <a:pt x="86" y="230"/>
                  </a:cubicBezTo>
                  <a:cubicBezTo>
                    <a:pt x="90" y="230"/>
                    <a:pt x="94" y="229"/>
                    <a:pt x="97" y="227"/>
                  </a:cubicBezTo>
                  <a:cubicBezTo>
                    <a:pt x="108" y="235"/>
                    <a:pt x="127" y="241"/>
                    <a:pt x="157" y="243"/>
                  </a:cubicBezTo>
                  <a:cubicBezTo>
                    <a:pt x="160" y="247"/>
                    <a:pt x="166" y="250"/>
                    <a:pt x="173" y="250"/>
                  </a:cubicBezTo>
                  <a:cubicBezTo>
                    <a:pt x="183" y="250"/>
                    <a:pt x="191" y="244"/>
                    <a:pt x="191" y="237"/>
                  </a:cubicBezTo>
                  <a:cubicBezTo>
                    <a:pt x="191" y="230"/>
                    <a:pt x="183" y="224"/>
                    <a:pt x="173" y="224"/>
                  </a:cubicBezTo>
                  <a:cubicBezTo>
                    <a:pt x="165" y="224"/>
                    <a:pt x="158" y="228"/>
                    <a:pt x="156" y="233"/>
                  </a:cubicBezTo>
                  <a:cubicBezTo>
                    <a:pt x="136" y="232"/>
                    <a:pt x="122" y="229"/>
                    <a:pt x="112" y="224"/>
                  </a:cubicBezTo>
                  <a:cubicBezTo>
                    <a:pt x="99" y="206"/>
                    <a:pt x="92" y="175"/>
                    <a:pt x="92" y="157"/>
                  </a:cubicBezTo>
                  <a:cubicBezTo>
                    <a:pt x="92" y="150"/>
                    <a:pt x="92" y="144"/>
                    <a:pt x="93" y="139"/>
                  </a:cubicBezTo>
                  <a:cubicBezTo>
                    <a:pt x="156" y="141"/>
                    <a:pt x="194" y="115"/>
                    <a:pt x="214" y="93"/>
                  </a:cubicBezTo>
                  <a:cubicBezTo>
                    <a:pt x="241" y="119"/>
                    <a:pt x="250" y="155"/>
                    <a:pt x="253" y="172"/>
                  </a:cubicBezTo>
                  <a:cubicBezTo>
                    <a:pt x="247" y="219"/>
                    <a:pt x="214" y="268"/>
                    <a:pt x="173" y="268"/>
                  </a:cubicBezTo>
                  <a:cubicBezTo>
                    <a:pt x="156" y="268"/>
                    <a:pt x="140" y="259"/>
                    <a:pt x="126" y="245"/>
                  </a:cubicBezTo>
                  <a:cubicBezTo>
                    <a:pt x="113" y="242"/>
                    <a:pt x="102" y="238"/>
                    <a:pt x="93" y="232"/>
                  </a:cubicBezTo>
                  <a:cubicBezTo>
                    <a:pt x="100" y="245"/>
                    <a:pt x="109" y="257"/>
                    <a:pt x="120" y="266"/>
                  </a:cubicBezTo>
                  <a:cubicBezTo>
                    <a:pt x="83" y="275"/>
                    <a:pt x="83" y="275"/>
                    <a:pt x="83" y="275"/>
                  </a:cubicBezTo>
                  <a:cubicBezTo>
                    <a:pt x="34" y="287"/>
                    <a:pt x="0" y="331"/>
                    <a:pt x="0" y="382"/>
                  </a:cubicBezTo>
                  <a:cubicBezTo>
                    <a:pt x="0" y="443"/>
                    <a:pt x="0" y="443"/>
                    <a:pt x="0" y="443"/>
                  </a:cubicBezTo>
                  <a:cubicBezTo>
                    <a:pt x="0" y="461"/>
                    <a:pt x="13" y="475"/>
                    <a:pt x="31" y="475"/>
                  </a:cubicBezTo>
                  <a:cubicBezTo>
                    <a:pt x="315" y="475"/>
                    <a:pt x="315" y="475"/>
                    <a:pt x="315" y="475"/>
                  </a:cubicBezTo>
                  <a:cubicBezTo>
                    <a:pt x="332" y="475"/>
                    <a:pt x="346" y="461"/>
                    <a:pt x="346" y="443"/>
                  </a:cubicBezTo>
                  <a:cubicBezTo>
                    <a:pt x="346" y="382"/>
                    <a:pt x="346" y="382"/>
                    <a:pt x="346" y="382"/>
                  </a:cubicBezTo>
                  <a:cubicBezTo>
                    <a:pt x="346" y="331"/>
                    <a:pt x="311" y="287"/>
                    <a:pt x="262" y="275"/>
                  </a:cubicBezTo>
                  <a:moveTo>
                    <a:pt x="247" y="291"/>
                  </a:moveTo>
                  <a:cubicBezTo>
                    <a:pt x="200" y="323"/>
                    <a:pt x="200" y="323"/>
                    <a:pt x="200" y="323"/>
                  </a:cubicBezTo>
                  <a:cubicBezTo>
                    <a:pt x="186" y="287"/>
                    <a:pt x="186" y="287"/>
                    <a:pt x="186" y="287"/>
                  </a:cubicBezTo>
                  <a:cubicBezTo>
                    <a:pt x="192" y="285"/>
                    <a:pt x="198" y="283"/>
                    <a:pt x="204" y="280"/>
                  </a:cubicBezTo>
                  <a:lnTo>
                    <a:pt x="247" y="291"/>
                  </a:lnTo>
                  <a:close/>
                  <a:moveTo>
                    <a:pt x="141" y="280"/>
                  </a:moveTo>
                  <a:cubicBezTo>
                    <a:pt x="147" y="283"/>
                    <a:pt x="153" y="285"/>
                    <a:pt x="160" y="286"/>
                  </a:cubicBezTo>
                  <a:cubicBezTo>
                    <a:pt x="145" y="323"/>
                    <a:pt x="145" y="323"/>
                    <a:pt x="145" y="323"/>
                  </a:cubicBezTo>
                  <a:cubicBezTo>
                    <a:pt x="98" y="291"/>
                    <a:pt x="98" y="291"/>
                    <a:pt x="98" y="291"/>
                  </a:cubicBezTo>
                  <a:lnTo>
                    <a:pt x="141" y="280"/>
                  </a:lnTo>
                  <a:close/>
                  <a:moveTo>
                    <a:pt x="131" y="455"/>
                  </a:moveTo>
                  <a:cubicBezTo>
                    <a:pt x="77" y="455"/>
                    <a:pt x="77" y="455"/>
                    <a:pt x="77" y="455"/>
                  </a:cubicBezTo>
                  <a:cubicBezTo>
                    <a:pt x="77" y="430"/>
                    <a:pt x="77" y="430"/>
                    <a:pt x="77" y="430"/>
                  </a:cubicBezTo>
                  <a:cubicBezTo>
                    <a:pt x="77" y="427"/>
                    <a:pt x="74" y="425"/>
                    <a:pt x="72" y="425"/>
                  </a:cubicBezTo>
                  <a:cubicBezTo>
                    <a:pt x="69" y="425"/>
                    <a:pt x="67" y="427"/>
                    <a:pt x="67" y="430"/>
                  </a:cubicBezTo>
                  <a:cubicBezTo>
                    <a:pt x="67" y="455"/>
                    <a:pt x="67" y="455"/>
                    <a:pt x="67" y="455"/>
                  </a:cubicBezTo>
                  <a:cubicBezTo>
                    <a:pt x="31" y="455"/>
                    <a:pt x="31" y="455"/>
                    <a:pt x="31" y="455"/>
                  </a:cubicBezTo>
                  <a:cubicBezTo>
                    <a:pt x="24" y="455"/>
                    <a:pt x="19" y="450"/>
                    <a:pt x="19" y="443"/>
                  </a:cubicBezTo>
                  <a:cubicBezTo>
                    <a:pt x="19" y="382"/>
                    <a:pt x="19" y="382"/>
                    <a:pt x="19" y="382"/>
                  </a:cubicBezTo>
                  <a:cubicBezTo>
                    <a:pt x="19" y="341"/>
                    <a:pt x="46" y="305"/>
                    <a:pt x="86" y="294"/>
                  </a:cubicBezTo>
                  <a:cubicBezTo>
                    <a:pt x="145" y="335"/>
                    <a:pt x="145" y="335"/>
                    <a:pt x="145" y="335"/>
                  </a:cubicBezTo>
                  <a:cubicBezTo>
                    <a:pt x="146" y="341"/>
                    <a:pt x="151" y="346"/>
                    <a:pt x="158" y="346"/>
                  </a:cubicBezTo>
                  <a:lnTo>
                    <a:pt x="131" y="455"/>
                  </a:lnTo>
                  <a:close/>
                  <a:moveTo>
                    <a:pt x="165" y="299"/>
                  </a:moveTo>
                  <a:cubicBezTo>
                    <a:pt x="169" y="288"/>
                    <a:pt x="169" y="288"/>
                    <a:pt x="169" y="288"/>
                  </a:cubicBezTo>
                  <a:cubicBezTo>
                    <a:pt x="171" y="288"/>
                    <a:pt x="175" y="288"/>
                    <a:pt x="176" y="288"/>
                  </a:cubicBezTo>
                  <a:cubicBezTo>
                    <a:pt x="180" y="299"/>
                    <a:pt x="180" y="299"/>
                    <a:pt x="180" y="299"/>
                  </a:cubicBezTo>
                  <a:lnTo>
                    <a:pt x="165" y="299"/>
                  </a:lnTo>
                  <a:close/>
                  <a:moveTo>
                    <a:pt x="327" y="443"/>
                  </a:moveTo>
                  <a:cubicBezTo>
                    <a:pt x="327" y="450"/>
                    <a:pt x="321" y="455"/>
                    <a:pt x="315" y="455"/>
                  </a:cubicBezTo>
                  <a:cubicBezTo>
                    <a:pt x="278" y="455"/>
                    <a:pt x="278" y="455"/>
                    <a:pt x="278" y="455"/>
                  </a:cubicBezTo>
                  <a:cubicBezTo>
                    <a:pt x="278" y="430"/>
                    <a:pt x="278" y="430"/>
                    <a:pt x="278" y="430"/>
                  </a:cubicBezTo>
                  <a:cubicBezTo>
                    <a:pt x="278" y="427"/>
                    <a:pt x="276" y="425"/>
                    <a:pt x="273" y="425"/>
                  </a:cubicBezTo>
                  <a:cubicBezTo>
                    <a:pt x="271" y="425"/>
                    <a:pt x="269" y="427"/>
                    <a:pt x="269" y="430"/>
                  </a:cubicBezTo>
                  <a:cubicBezTo>
                    <a:pt x="269" y="455"/>
                    <a:pt x="269" y="455"/>
                    <a:pt x="269" y="455"/>
                  </a:cubicBezTo>
                  <a:cubicBezTo>
                    <a:pt x="215" y="455"/>
                    <a:pt x="215" y="455"/>
                    <a:pt x="215" y="455"/>
                  </a:cubicBezTo>
                  <a:cubicBezTo>
                    <a:pt x="187" y="346"/>
                    <a:pt x="187" y="346"/>
                    <a:pt x="187" y="346"/>
                  </a:cubicBezTo>
                  <a:cubicBezTo>
                    <a:pt x="194" y="346"/>
                    <a:pt x="199" y="341"/>
                    <a:pt x="200" y="335"/>
                  </a:cubicBezTo>
                  <a:cubicBezTo>
                    <a:pt x="260" y="294"/>
                    <a:pt x="260" y="294"/>
                    <a:pt x="260" y="294"/>
                  </a:cubicBezTo>
                  <a:cubicBezTo>
                    <a:pt x="299" y="305"/>
                    <a:pt x="327" y="341"/>
                    <a:pt x="327" y="382"/>
                  </a:cubicBezTo>
                  <a:lnTo>
                    <a:pt x="327" y="443"/>
                  </a:lnTo>
                  <a:close/>
                </a:path>
              </a:pathLst>
            </a:custGeom>
            <a:solidFill>
              <a:srgbClr val="9C1B33"/>
            </a:solidFill>
            <a:ln>
              <a:noFill/>
            </a:ln>
            <a:extLst/>
          </p:spPr>
          <p:txBody>
            <a:bodyPr vert="horz" wrap="square" lIns="121920" tIns="60960" rIns="121920" bIns="60960" numCol="1" anchor="t" anchorCtr="0" compatLnSpc="1">
              <a:prstTxWarp prst="textNoShape">
                <a:avLst/>
              </a:prstTxWarp>
            </a:bodyPr>
            <a:lstStyle/>
            <a:p>
              <a:endParaRPr lang="en-US" sz="3200"/>
            </a:p>
          </p:txBody>
        </p:sp>
      </p:grpSp>
    </p:spTree>
    <p:extLst>
      <p:ext uri="{BB962C8B-B14F-4D97-AF65-F5344CB8AC3E}">
        <p14:creationId xmlns:p14="http://schemas.microsoft.com/office/powerpoint/2010/main" val="54967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838202" y="183897"/>
            <a:ext cx="10515600" cy="1486407"/>
          </a:xfrm>
        </p:spPr>
        <p:txBody>
          <a:bodyPr>
            <a:normAutofit fontScale="90000"/>
          </a:bodyPr>
          <a:lstStyle/>
          <a:p>
            <a:pPr algn="ctr"/>
            <a:r>
              <a:rPr lang="lv-LV" sz="4000" b="1" dirty="0" smtClean="0"/>
              <a:t>Latvijai saistošas ANO</a:t>
            </a:r>
            <a:br>
              <a:rPr lang="lv-LV" sz="4000" b="1" dirty="0" smtClean="0"/>
            </a:br>
            <a:r>
              <a:rPr lang="lv-LV" sz="4000" b="1" dirty="0" smtClean="0"/>
              <a:t>Starptautiskās Darba organizācijas konvencijas</a:t>
            </a:r>
            <a:endParaRPr lang="lv-LV" sz="4000" b="1" dirty="0"/>
          </a:p>
        </p:txBody>
      </p:sp>
      <p:pic>
        <p:nvPicPr>
          <p:cNvPr id="4" name="Attēls 3"/>
          <p:cNvPicPr>
            <a:picLocks noChangeAspect="1"/>
          </p:cNvPicPr>
          <p:nvPr/>
        </p:nvPicPr>
        <p:blipFill rotWithShape="1">
          <a:blip r:embed="rId2"/>
          <a:srcRect t="1350" b="2041"/>
          <a:stretch/>
        </p:blipFill>
        <p:spPr>
          <a:xfrm>
            <a:off x="2017968" y="2230312"/>
            <a:ext cx="7839075" cy="4481384"/>
          </a:xfrm>
          <a:prstGeom prst="rect">
            <a:avLst/>
          </a:prstGeom>
        </p:spPr>
      </p:pic>
      <p:sp>
        <p:nvSpPr>
          <p:cNvPr id="5" name="TextBox 4"/>
          <p:cNvSpPr txBox="1"/>
          <p:nvPr/>
        </p:nvSpPr>
        <p:spPr>
          <a:xfrm>
            <a:off x="838202" y="1580976"/>
            <a:ext cx="11230230" cy="369332"/>
          </a:xfrm>
          <a:prstGeom prst="rect">
            <a:avLst/>
          </a:prstGeom>
          <a:noFill/>
        </p:spPr>
        <p:txBody>
          <a:bodyPr wrap="square" rtlCol="0">
            <a:spAutoFit/>
          </a:bodyPr>
          <a:lstStyle/>
          <a:p>
            <a:pPr algn="ctr"/>
            <a:r>
              <a:rPr lang="lv-LV" dirty="0">
                <a:latin typeface="Century Gothic" panose="020B0502020202020204" pitchFamily="34" charset="0"/>
              </a:rPr>
              <a:t>Starptautisko normatīvo aktu kontekstā sociālo </a:t>
            </a:r>
            <a:r>
              <a:rPr lang="lv-LV" dirty="0" smtClean="0">
                <a:latin typeface="Century Gothic" panose="020B0502020202020204" pitchFamily="34" charset="0"/>
              </a:rPr>
              <a:t>dialogu reglamentē</a:t>
            </a:r>
          </a:p>
        </p:txBody>
      </p:sp>
      <p:pic>
        <p:nvPicPr>
          <p:cNvPr id="6" name="Attēl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9396" y="5920119"/>
            <a:ext cx="1669036" cy="937881"/>
          </a:xfrm>
          <a:prstGeom prst="rect">
            <a:avLst/>
          </a:prstGeom>
        </p:spPr>
      </p:pic>
    </p:spTree>
    <p:extLst>
      <p:ext uri="{BB962C8B-B14F-4D97-AF65-F5344CB8AC3E}">
        <p14:creationId xmlns:p14="http://schemas.microsoft.com/office/powerpoint/2010/main" val="1182104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5395392" y="1552935"/>
            <a:ext cx="6430419" cy="2400657"/>
          </a:xfrm>
          <a:prstGeom prst="rect">
            <a:avLst/>
          </a:prstGeom>
        </p:spPr>
        <p:txBody>
          <a:bodyPr wrap="square">
            <a:spAutoFit/>
          </a:bodyPr>
          <a:lstStyle/>
          <a:p>
            <a:pPr marL="800100" lvl="1" indent="-342900">
              <a:lnSpc>
                <a:spcPct val="120000"/>
              </a:lnSpc>
              <a:buFont typeface="Arial" panose="020B0604020202020204" pitchFamily="34" charset="0"/>
              <a:buChar char="•"/>
              <a:defRPr/>
            </a:pPr>
            <a:r>
              <a:rPr lang="lv-LV" sz="2500" dirty="0" smtClean="0">
                <a:latin typeface="Century Gothic" panose="020B0502020202020204" pitchFamily="34" charset="0"/>
              </a:rPr>
              <a:t>Valdībai ir </a:t>
            </a:r>
            <a:r>
              <a:rPr lang="lv-LV" sz="2500" dirty="0">
                <a:latin typeface="Century Gothic" panose="020B0502020202020204" pitchFamily="34" charset="0"/>
              </a:rPr>
              <a:t>saistoša </a:t>
            </a:r>
            <a:r>
              <a:rPr lang="lv-LV" sz="2500" dirty="0" smtClean="0">
                <a:latin typeface="Century Gothic" panose="020B0502020202020204" pitchFamily="34" charset="0"/>
              </a:rPr>
              <a:t>LR Saeimas ratificētā </a:t>
            </a:r>
            <a:r>
              <a:rPr lang="lv-LV" sz="2500" b="1" dirty="0">
                <a:solidFill>
                  <a:srgbClr val="9C1B33"/>
                </a:solidFill>
                <a:latin typeface="Century Gothic" panose="020B0502020202020204" pitchFamily="34" charset="0"/>
              </a:rPr>
              <a:t>ANO Starptautiskās darba organizācijas konvencija </a:t>
            </a:r>
            <a:r>
              <a:rPr lang="lv-LV" sz="2500" dirty="0" smtClean="0">
                <a:latin typeface="Century Gothic" panose="020B0502020202020204" pitchFamily="34" charset="0"/>
              </a:rPr>
              <a:t>Nr</a:t>
            </a:r>
            <a:r>
              <a:rPr lang="lv-LV" sz="2500" dirty="0">
                <a:latin typeface="Century Gothic" panose="020B0502020202020204" pitchFamily="34" charset="0"/>
              </a:rPr>
              <a:t>. 154 </a:t>
            </a:r>
            <a:r>
              <a:rPr lang="lv-LV" sz="2500" dirty="0" smtClean="0">
                <a:latin typeface="Century Gothic" panose="020B0502020202020204" pitchFamily="34" charset="0"/>
              </a:rPr>
              <a:t>«Par </a:t>
            </a:r>
            <a:r>
              <a:rPr lang="lv-LV" sz="2500" dirty="0">
                <a:latin typeface="Century Gothic" panose="020B0502020202020204" pitchFamily="34" charset="0"/>
              </a:rPr>
              <a:t>kolektīvo pārrunu </a:t>
            </a:r>
            <a:r>
              <a:rPr lang="lv-LV" sz="2500" dirty="0" smtClean="0">
                <a:latin typeface="Century Gothic" panose="020B0502020202020204" pitchFamily="34" charset="0"/>
              </a:rPr>
              <a:t>atbalstīšanu». </a:t>
            </a:r>
            <a:endParaRPr lang="lv-LV" sz="2500" dirty="0">
              <a:latin typeface="Century Gothic" panose="020B0502020202020204" pitchFamily="34"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12029"/>
          <a:stretch/>
        </p:blipFill>
        <p:spPr>
          <a:xfrm>
            <a:off x="0" y="0"/>
            <a:ext cx="5184648" cy="6858000"/>
          </a:xfrm>
          <a:prstGeom prst="rect">
            <a:avLst/>
          </a:prstGeom>
        </p:spPr>
      </p:pic>
    </p:spTree>
    <p:extLst>
      <p:ext uri="{BB962C8B-B14F-4D97-AF65-F5344CB8AC3E}">
        <p14:creationId xmlns:p14="http://schemas.microsoft.com/office/powerpoint/2010/main" val="703908043"/>
      </p:ext>
    </p:extLst>
  </p:cSld>
  <p:clrMapOvr>
    <a:masterClrMapping/>
  </p:clrMapOvr>
  <p:transition spd="slow">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402258" y="420072"/>
            <a:ext cx="4564070" cy="707886"/>
          </a:xfrm>
          <a:prstGeom prst="rect">
            <a:avLst/>
          </a:prstGeom>
          <a:noFill/>
        </p:spPr>
        <p:txBody>
          <a:bodyPr wrap="none" rtlCol="0">
            <a:spAutoFit/>
          </a:bodyPr>
          <a:lstStyle/>
          <a:p>
            <a:r>
              <a:rPr lang="en-US" sz="4000" b="1" dirty="0" err="1" smtClean="0">
                <a:latin typeface="Century Gothic" panose="020B0502020202020204" pitchFamily="34" charset="0"/>
                <a:ea typeface="Roboto" panose="02000000000000000000" pitchFamily="2" charset="0"/>
              </a:rPr>
              <a:t>Eiropas</a:t>
            </a:r>
            <a:r>
              <a:rPr lang="en-US" sz="4000" b="1" dirty="0" smtClean="0">
                <a:latin typeface="Century Gothic" panose="020B0502020202020204" pitchFamily="34" charset="0"/>
                <a:ea typeface="Roboto" panose="02000000000000000000" pitchFamily="2" charset="0"/>
              </a:rPr>
              <a:t> </a:t>
            </a:r>
            <a:r>
              <a:rPr lang="en-US" sz="4000" b="1" dirty="0" err="1" smtClean="0">
                <a:latin typeface="Century Gothic" panose="020B0502020202020204" pitchFamily="34" charset="0"/>
                <a:ea typeface="Roboto" panose="02000000000000000000" pitchFamily="2" charset="0"/>
              </a:rPr>
              <a:t>Savienīb</a:t>
            </a:r>
            <a:r>
              <a:rPr lang="lv-LV" sz="4000" b="1" dirty="0" smtClean="0">
                <a:latin typeface="Century Gothic" panose="020B0502020202020204" pitchFamily="34" charset="0"/>
                <a:ea typeface="Roboto" panose="02000000000000000000" pitchFamily="2" charset="0"/>
              </a:rPr>
              <a:t>ā</a:t>
            </a:r>
            <a:endParaRPr lang="en-US" sz="4000" b="1" dirty="0">
              <a:latin typeface="Century Gothic" panose="020B0502020202020204" pitchFamily="34" charset="0"/>
              <a:ea typeface="Roboto" panose="02000000000000000000" pitchFamily="2" charset="0"/>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10</a:t>
            </a:fld>
            <a:endParaRPr lang="en-US"/>
          </a:p>
        </p:txBody>
      </p:sp>
      <p:pic>
        <p:nvPicPr>
          <p:cNvPr id="3" name="Picture Placeholder 2"/>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5936" b="5936"/>
          <a:stretch>
            <a:fillRect/>
          </a:stretch>
        </p:blipFill>
        <p:spPr/>
      </p:pic>
      <p:sp>
        <p:nvSpPr>
          <p:cNvPr id="14" name="Rectangle 13"/>
          <p:cNvSpPr/>
          <p:nvPr/>
        </p:nvSpPr>
        <p:spPr>
          <a:xfrm>
            <a:off x="5395392" y="1552935"/>
            <a:ext cx="6430419" cy="4801314"/>
          </a:xfrm>
          <a:prstGeom prst="rect">
            <a:avLst/>
          </a:prstGeom>
        </p:spPr>
        <p:txBody>
          <a:bodyPr wrap="square">
            <a:spAutoFit/>
          </a:bodyPr>
          <a:lstStyle/>
          <a:p>
            <a:pPr marL="342900" indent="-342900">
              <a:lnSpc>
                <a:spcPct val="120000"/>
              </a:lnSpc>
              <a:buFont typeface="Arial" panose="020B0604020202020204" pitchFamily="34" charset="0"/>
              <a:buChar char="•"/>
              <a:defRPr/>
            </a:pPr>
            <a:r>
              <a:rPr lang="lv-LV" sz="2000" dirty="0" smtClean="0">
                <a:latin typeface="Century Gothic" panose="020B0502020202020204" pitchFamily="34" charset="0"/>
              </a:rPr>
              <a:t>Sociālais </a:t>
            </a:r>
            <a:r>
              <a:rPr lang="lv-LV" sz="2000" dirty="0">
                <a:latin typeface="Century Gothic" panose="020B0502020202020204" pitchFamily="34" charset="0"/>
              </a:rPr>
              <a:t>dialogs ir Eiropas </a:t>
            </a:r>
            <a:r>
              <a:rPr lang="lv-LV" sz="2000" b="1" dirty="0">
                <a:solidFill>
                  <a:srgbClr val="9C1B33"/>
                </a:solidFill>
                <a:latin typeface="Century Gothic" panose="020B0502020202020204" pitchFamily="34" charset="0"/>
              </a:rPr>
              <a:t>sociālā modeļa sastāvdaļa</a:t>
            </a:r>
            <a:r>
              <a:rPr lang="lv-LV" sz="2000" dirty="0">
                <a:latin typeface="Century Gothic" panose="020B0502020202020204" pitchFamily="34" charset="0"/>
              </a:rPr>
              <a:t>, kas ir noteikts Līguma par Eiropas Savienības darbību (LESD) 151.–157. </a:t>
            </a:r>
            <a:r>
              <a:rPr lang="lv-LV" sz="2000" dirty="0" smtClean="0">
                <a:latin typeface="Century Gothic" panose="020B0502020202020204" pitchFamily="34" charset="0"/>
              </a:rPr>
              <a:t>pantā.</a:t>
            </a:r>
          </a:p>
          <a:p>
            <a:pPr marL="342900" indent="-342900">
              <a:lnSpc>
                <a:spcPct val="120000"/>
              </a:lnSpc>
              <a:buFont typeface="Arial" panose="020B0604020202020204" pitchFamily="34" charset="0"/>
              <a:buChar char="•"/>
              <a:defRPr/>
            </a:pPr>
            <a:r>
              <a:rPr lang="lv-LV" sz="2000" dirty="0" smtClean="0">
                <a:latin typeface="Century Gothic" panose="020B0502020202020204" pitchFamily="34" charset="0"/>
              </a:rPr>
              <a:t>Eiropas </a:t>
            </a:r>
            <a:r>
              <a:rPr lang="lv-LV" sz="2000" dirty="0">
                <a:latin typeface="Century Gothic" panose="020B0502020202020204" pitchFamily="34" charset="0"/>
              </a:rPr>
              <a:t>Komisijai ir </a:t>
            </a:r>
            <a:r>
              <a:rPr lang="lv-LV" sz="2000" b="1" dirty="0">
                <a:solidFill>
                  <a:srgbClr val="9C1B33"/>
                </a:solidFill>
                <a:latin typeface="Century Gothic" panose="020B0502020202020204" pitchFamily="34" charset="0"/>
              </a:rPr>
              <a:t>pienākums konsultēties </a:t>
            </a:r>
            <a:r>
              <a:rPr lang="lv-LV" sz="2000" dirty="0">
                <a:latin typeface="Century Gothic" panose="020B0502020202020204" pitchFamily="34" charset="0"/>
              </a:rPr>
              <a:t>ar sociālajiem partneriem (LESD 154. pants)</a:t>
            </a:r>
          </a:p>
          <a:p>
            <a:pPr marL="342900" indent="-342900">
              <a:lnSpc>
                <a:spcPct val="120000"/>
              </a:lnSpc>
              <a:buFont typeface="Arial" panose="020B0604020202020204" pitchFamily="34" charset="0"/>
              <a:buChar char="•"/>
              <a:defRPr/>
            </a:pPr>
            <a:r>
              <a:rPr lang="lv-LV" sz="2000" dirty="0" smtClean="0">
                <a:latin typeface="Century Gothic" panose="020B0502020202020204" pitchFamily="34" charset="0"/>
              </a:rPr>
              <a:t>Pēc </a:t>
            </a:r>
            <a:r>
              <a:rPr lang="lv-LV" sz="2000" dirty="0">
                <a:latin typeface="Century Gothic" panose="020B0502020202020204" pitchFamily="34" charset="0"/>
              </a:rPr>
              <a:t>darba devēju un darba ņēmēju kopīga lūguma dalībvalsts var viņiem uzticēt </a:t>
            </a:r>
            <a:r>
              <a:rPr lang="lv-LV" sz="2000" b="1" dirty="0">
                <a:solidFill>
                  <a:srgbClr val="9C1B33"/>
                </a:solidFill>
                <a:latin typeface="Century Gothic" panose="020B0502020202020204" pitchFamily="34" charset="0"/>
              </a:rPr>
              <a:t>īstenot direktīvas</a:t>
            </a:r>
            <a:r>
              <a:rPr lang="lv-LV" sz="2000" dirty="0">
                <a:latin typeface="Century Gothic" panose="020B0502020202020204" pitchFamily="34" charset="0"/>
              </a:rPr>
              <a:t> (LESD 153. pants)</a:t>
            </a:r>
          </a:p>
          <a:p>
            <a:pPr marL="342900" indent="-342900">
              <a:lnSpc>
                <a:spcPct val="120000"/>
              </a:lnSpc>
              <a:buFont typeface="Arial" panose="020B0604020202020204" pitchFamily="34" charset="0"/>
              <a:buChar char="•"/>
              <a:defRPr/>
            </a:pPr>
            <a:r>
              <a:rPr lang="lv-LV" sz="2000" dirty="0" smtClean="0">
                <a:latin typeface="Century Gothic" panose="020B0502020202020204" pitchFamily="34" charset="0"/>
              </a:rPr>
              <a:t>Ja </a:t>
            </a:r>
            <a:r>
              <a:rPr lang="lv-LV" sz="2000" dirty="0">
                <a:latin typeface="Century Gothic" panose="020B0502020202020204" pitchFamily="34" charset="0"/>
              </a:rPr>
              <a:t>darba devēji un darba ņēmēji to vēlas, viņu </a:t>
            </a:r>
            <a:r>
              <a:rPr lang="lv-LV" sz="2000" b="1" dirty="0">
                <a:solidFill>
                  <a:srgbClr val="9C1B33"/>
                </a:solidFill>
                <a:latin typeface="Century Gothic" panose="020B0502020202020204" pitchFamily="34" charset="0"/>
              </a:rPr>
              <a:t>dialogs Savienības līmenī var radīt līgumattiecības</a:t>
            </a:r>
            <a:r>
              <a:rPr lang="lv-LV" sz="2000" dirty="0">
                <a:latin typeface="Century Gothic" panose="020B0502020202020204" pitchFamily="34" charset="0"/>
              </a:rPr>
              <a:t>, tostarp nolīgumus (LESD 155. pants)</a:t>
            </a:r>
          </a:p>
          <a:p>
            <a:endParaRPr lang="lv-LV" dirty="0">
              <a:latin typeface="Century Gothic" panose="020B0502020202020204" pitchFamily="34" charset="0"/>
            </a:endParaRPr>
          </a:p>
        </p:txBody>
      </p:sp>
    </p:spTree>
    <p:extLst>
      <p:ext uri="{BB962C8B-B14F-4D97-AF65-F5344CB8AC3E}">
        <p14:creationId xmlns:p14="http://schemas.microsoft.com/office/powerpoint/2010/main" val="668490806"/>
      </p:ext>
    </p:extLst>
  </p:cSld>
  <p:clrMapOvr>
    <a:masterClrMapping/>
  </p:clrMapOvr>
  <p:transition spd="slow">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lv-LV" sz="3200" b="1" dirty="0">
                <a:solidFill>
                  <a:schemeClr val="tx1"/>
                </a:solidFill>
              </a:rPr>
              <a:t>Jauns sākums sociālajam </a:t>
            </a:r>
            <a:r>
              <a:rPr lang="lv-LV" sz="3200" b="1" dirty="0" smtClean="0">
                <a:solidFill>
                  <a:schemeClr val="tx1"/>
                </a:solidFill>
              </a:rPr>
              <a:t>dialogam</a:t>
            </a:r>
            <a:r>
              <a:rPr lang="lv-LV" sz="3200" dirty="0" smtClean="0">
                <a:solidFill>
                  <a:schemeClr val="tx1"/>
                </a:solidFill>
              </a:rPr>
              <a:t/>
            </a:r>
            <a:br>
              <a:rPr lang="lv-LV" sz="3200" dirty="0" smtClean="0">
                <a:solidFill>
                  <a:schemeClr val="tx1"/>
                </a:solidFill>
              </a:rPr>
            </a:br>
            <a:r>
              <a:rPr lang="lv-LV" sz="2700" dirty="0" smtClean="0"/>
              <a:t>Eiropas </a:t>
            </a:r>
            <a:r>
              <a:rPr lang="lv-LV" sz="2700" dirty="0"/>
              <a:t>sociālo partneru, Eiropas Komisijas un Eiropas Savienības Padomes prezidentvalsts </a:t>
            </a:r>
            <a:r>
              <a:rPr lang="lv-LV" sz="2700" b="1" dirty="0" smtClean="0">
                <a:solidFill>
                  <a:srgbClr val="9C1B33"/>
                </a:solidFill>
              </a:rPr>
              <a:t>paziņojumā</a:t>
            </a:r>
            <a:r>
              <a:rPr lang="lv-LV" sz="2700" dirty="0" smtClean="0"/>
              <a:t> 2016.gada 27.jūnijā:</a:t>
            </a:r>
            <a:endParaRPr lang="en-GB" sz="2700" dirty="0"/>
          </a:p>
        </p:txBody>
      </p:sp>
      <p:sp>
        <p:nvSpPr>
          <p:cNvPr id="4" name="Content Placeholder 3"/>
          <p:cNvSpPr>
            <a:spLocks noGrp="1"/>
          </p:cNvSpPr>
          <p:nvPr>
            <p:ph idx="1"/>
          </p:nvPr>
        </p:nvSpPr>
        <p:spPr/>
        <p:txBody>
          <a:bodyPr>
            <a:normAutofit/>
          </a:bodyPr>
          <a:lstStyle/>
          <a:p>
            <a:pPr marL="0" indent="0">
              <a:buNone/>
            </a:pPr>
            <a:r>
              <a:rPr lang="lv-LV" dirty="0" smtClean="0">
                <a:latin typeface="Century Gothic" panose="020B0502020202020204" pitchFamily="34" charset="0"/>
              </a:rPr>
              <a:t>aicinājums valdībai </a:t>
            </a:r>
            <a:r>
              <a:rPr lang="lv-LV" dirty="0">
                <a:latin typeface="Century Gothic" panose="020B0502020202020204" pitchFamily="34" charset="0"/>
              </a:rPr>
              <a:t>atbalstīt </a:t>
            </a:r>
          </a:p>
          <a:p>
            <a:pPr marL="0" indent="0">
              <a:buNone/>
            </a:pPr>
            <a:r>
              <a:rPr lang="lv-LV" dirty="0">
                <a:solidFill>
                  <a:srgbClr val="9C1B33"/>
                </a:solidFill>
                <a:latin typeface="Century Gothic" panose="020B0502020202020204" pitchFamily="34" charset="0"/>
              </a:rPr>
              <a:t>“…</a:t>
            </a:r>
            <a:r>
              <a:rPr lang="lv-LV" b="1" dirty="0">
                <a:solidFill>
                  <a:srgbClr val="9C1B33"/>
                </a:solidFill>
                <a:latin typeface="Century Gothic" panose="020B0502020202020204" pitchFamily="34" charset="0"/>
              </a:rPr>
              <a:t>tāda sociālā dialoga funkcionēšanas pilnveidošanu un efektivitāti valsts līmenī, kas veicina darba koplīguma slēgšanas sarunas un rada piemērotu satvaru sociālo partneru sarunām. </a:t>
            </a:r>
            <a:r>
              <a:rPr lang="lv-LV" dirty="0">
                <a:latin typeface="Century Gothic" panose="020B0502020202020204" pitchFamily="34" charset="0"/>
              </a:rPr>
              <a:t>Ņemot vērā valstu sociālo partneru attiecību praksi, tam jo īpaši vajadzētu ietvert valstu valdību un sociālo partneru apspriešanos un vienošanos par to, kā šis dialogs būtu jāīsteno, kompetenču skaidru sadalījumu un savstarpēju cieņu, vienlaikus respektējot katras puses autonomiju</a:t>
            </a:r>
            <a:r>
              <a:rPr lang="lv-LV" dirty="0" smtClean="0">
                <a:latin typeface="Century Gothic" panose="020B0502020202020204" pitchFamily="34" charset="0"/>
              </a:rPr>
              <a:t>;”</a:t>
            </a:r>
            <a:endParaRPr lang="en-GB" dirty="0">
              <a:latin typeface="Century Gothic" panose="020B0502020202020204" pitchFamily="34" charset="0"/>
            </a:endParaRPr>
          </a:p>
        </p:txBody>
      </p:sp>
    </p:spTree>
    <p:extLst>
      <p:ext uri="{BB962C8B-B14F-4D97-AF65-F5344CB8AC3E}">
        <p14:creationId xmlns:p14="http://schemas.microsoft.com/office/powerpoint/2010/main" val="1064153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āls 4"/>
          <p:cNvSpPr/>
          <p:nvPr/>
        </p:nvSpPr>
        <p:spPr>
          <a:xfrm>
            <a:off x="765793" y="1542229"/>
            <a:ext cx="3517557" cy="3517557"/>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aisnstūris 1"/>
          <p:cNvSpPr/>
          <p:nvPr/>
        </p:nvSpPr>
        <p:spPr>
          <a:xfrm>
            <a:off x="3500477" y="6446723"/>
            <a:ext cx="8610049" cy="276999"/>
          </a:xfrm>
          <a:prstGeom prst="rect">
            <a:avLst/>
          </a:prstGeom>
        </p:spPr>
        <p:txBody>
          <a:bodyPr wrap="none">
            <a:spAutoFit/>
          </a:bodyPr>
          <a:lstStyle/>
          <a:p>
            <a:r>
              <a:rPr lang="lv-LV" sz="1200" dirty="0" smtClean="0">
                <a:latin typeface="Century Gothic" panose="020B0502020202020204" pitchFamily="34" charset="0"/>
              </a:rPr>
              <a:t>*</a:t>
            </a:r>
            <a:r>
              <a:rPr lang="en-US" sz="1200" dirty="0">
                <a:latin typeface="Century Gothic" panose="020B0502020202020204" pitchFamily="34" charset="0"/>
              </a:rPr>
              <a:t>OECD Employment Outlook 2018: The role of collective bargaining systems for good </a:t>
            </a:r>
            <a:r>
              <a:rPr lang="en-US" sz="1200" dirty="0" err="1">
                <a:latin typeface="Century Gothic" panose="020B0502020202020204" pitchFamily="34" charset="0"/>
              </a:rPr>
              <a:t>labour</a:t>
            </a:r>
            <a:r>
              <a:rPr lang="en-US" sz="1200" dirty="0">
                <a:latin typeface="Century Gothic" panose="020B0502020202020204" pitchFamily="34" charset="0"/>
              </a:rPr>
              <a:t> market performance</a:t>
            </a:r>
            <a:endParaRPr lang="lv-LV" sz="1200" dirty="0">
              <a:latin typeface="Century Gothic" panose="020B0502020202020204" pitchFamily="34" charset="0"/>
            </a:endParaRPr>
          </a:p>
        </p:txBody>
      </p:sp>
      <p:sp>
        <p:nvSpPr>
          <p:cNvPr id="4" name="Rectangle 3"/>
          <p:cNvSpPr/>
          <p:nvPr/>
        </p:nvSpPr>
        <p:spPr>
          <a:xfrm>
            <a:off x="4283350" y="2023734"/>
            <a:ext cx="6096000" cy="2554545"/>
          </a:xfrm>
          <a:prstGeom prst="rect">
            <a:avLst/>
          </a:prstGeom>
        </p:spPr>
        <p:txBody>
          <a:bodyPr>
            <a:spAutoFit/>
          </a:bodyPr>
          <a:lstStyle/>
          <a:p>
            <a:r>
              <a:rPr lang="lv-LV" sz="2000" b="1" dirty="0">
                <a:solidFill>
                  <a:srgbClr val="9C1B33"/>
                </a:solidFill>
                <a:latin typeface="Century Gothic" panose="020B0502020202020204" pitchFamily="34" charset="0"/>
              </a:rPr>
              <a:t>Angel </a:t>
            </a:r>
            <a:r>
              <a:rPr lang="lv-LV" sz="2000" b="1" dirty="0" err="1">
                <a:solidFill>
                  <a:srgbClr val="9C1B33"/>
                </a:solidFill>
                <a:latin typeface="Century Gothic" panose="020B0502020202020204" pitchFamily="34" charset="0"/>
              </a:rPr>
              <a:t>Gurria</a:t>
            </a:r>
            <a:r>
              <a:rPr lang="lv-LV" sz="2000" b="1" dirty="0">
                <a:solidFill>
                  <a:srgbClr val="9C1B33"/>
                </a:solidFill>
                <a:latin typeface="Century Gothic" panose="020B0502020202020204" pitchFamily="34" charset="0"/>
              </a:rPr>
              <a:t>, Ekonomiskās sadarbības un attīstības organizācijas (OECD) </a:t>
            </a:r>
            <a:r>
              <a:rPr lang="lv-LV" sz="2000" b="1" dirty="0" smtClean="0">
                <a:solidFill>
                  <a:srgbClr val="9C1B33"/>
                </a:solidFill>
                <a:latin typeface="Century Gothic" panose="020B0502020202020204" pitchFamily="34" charset="0"/>
              </a:rPr>
              <a:t>ģenerālsekretārs</a:t>
            </a:r>
            <a:endParaRPr lang="lv-LV" sz="2000" b="1" dirty="0">
              <a:solidFill>
                <a:srgbClr val="9C1B33"/>
              </a:solidFill>
              <a:latin typeface="Century Gothic" panose="020B0502020202020204" pitchFamily="34" charset="0"/>
            </a:endParaRPr>
          </a:p>
          <a:p>
            <a:r>
              <a:rPr lang="lv-LV" sz="2000" i="1" dirty="0">
                <a:latin typeface="Century Gothic" panose="020B0502020202020204" pitchFamily="34" charset="0"/>
              </a:rPr>
              <a:t>“Labāks sociālais dialogs var radīt situāciju, kurā visi ir </a:t>
            </a:r>
            <a:r>
              <a:rPr lang="lv-LV" sz="2000" i="1" dirty="0" smtClean="0">
                <a:latin typeface="Century Gothic" panose="020B0502020202020204" pitchFamily="34" charset="0"/>
              </a:rPr>
              <a:t>ieguvēji, jo tiek veicināti iekļaujošāki </a:t>
            </a:r>
            <a:r>
              <a:rPr lang="lv-LV" sz="2000" i="1" dirty="0">
                <a:latin typeface="Century Gothic" panose="020B0502020202020204" pitchFamily="34" charset="0"/>
              </a:rPr>
              <a:t>darba tirgi un </a:t>
            </a:r>
            <a:r>
              <a:rPr lang="lv-LV" sz="2000" i="1" dirty="0" smtClean="0">
                <a:latin typeface="Century Gothic" panose="020B0502020202020204" pitchFamily="34" charset="0"/>
              </a:rPr>
              <a:t>labākas darba </a:t>
            </a:r>
            <a:r>
              <a:rPr lang="lv-LV" sz="2000" i="1" dirty="0">
                <a:latin typeface="Century Gothic" panose="020B0502020202020204" pitchFamily="34" charset="0"/>
              </a:rPr>
              <a:t>vietas nodrošina labākus sociālekonomiskos rezultātus un lielāku labklājību darba ņēmējiem, labākus rezultātus uzņēmumiem un atjaunotu uzticību valdībām</a:t>
            </a:r>
            <a:r>
              <a:rPr lang="lv-LV" sz="2000" i="1" dirty="0" smtClean="0">
                <a:latin typeface="Century Gothic" panose="020B0502020202020204" pitchFamily="34" charset="0"/>
              </a:rPr>
              <a:t>.”*</a:t>
            </a:r>
            <a:endParaRPr lang="lv-LV" sz="2000" i="1" dirty="0">
              <a:latin typeface="Century Gothic" panose="020B0502020202020204" pitchFamily="34" charset="0"/>
            </a:endParaRPr>
          </a:p>
        </p:txBody>
      </p:sp>
    </p:spTree>
    <p:extLst>
      <p:ext uri="{BB962C8B-B14F-4D97-AF65-F5344CB8AC3E}">
        <p14:creationId xmlns:p14="http://schemas.microsoft.com/office/powerpoint/2010/main" val="1536793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3"/>
          <p:cNvSpPr>
            <a:spLocks noGrp="1"/>
          </p:cNvSpPr>
          <p:nvPr>
            <p:ph type="title"/>
          </p:nvPr>
        </p:nvSpPr>
        <p:spPr/>
        <p:txBody>
          <a:bodyPr/>
          <a:lstStyle/>
          <a:p>
            <a:endParaRPr lang="lv-LV"/>
          </a:p>
        </p:txBody>
      </p:sp>
    </p:spTree>
    <p:extLst>
      <p:ext uri="{BB962C8B-B14F-4D97-AF65-F5344CB8AC3E}">
        <p14:creationId xmlns:p14="http://schemas.microsoft.com/office/powerpoint/2010/main" val="751880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2154</TotalTime>
  <Words>540</Words>
  <Application>Microsoft Office PowerPoint</Application>
  <PresentationFormat>Platekrāna</PresentationFormat>
  <Paragraphs>93</Paragraphs>
  <Slides>13</Slides>
  <Notes>2</Notes>
  <HiddenSlides>0</HiddenSlides>
  <MMClips>0</MMClips>
  <ScaleCrop>false</ScaleCrop>
  <HeadingPairs>
    <vt:vector size="6" baseType="variant">
      <vt:variant>
        <vt:lpstr>Lietotie fonti</vt:lpstr>
      </vt:variant>
      <vt:variant>
        <vt:i4>7</vt:i4>
      </vt:variant>
      <vt:variant>
        <vt:lpstr>Dizains</vt:lpstr>
      </vt:variant>
      <vt:variant>
        <vt:i4>1</vt:i4>
      </vt:variant>
      <vt:variant>
        <vt:lpstr>Slaidu virsraksti</vt:lpstr>
      </vt:variant>
      <vt:variant>
        <vt:i4>13</vt:i4>
      </vt:variant>
    </vt:vector>
  </HeadingPairs>
  <TitlesOfParts>
    <vt:vector size="21" baseType="lpstr">
      <vt:lpstr>Arial</vt:lpstr>
      <vt:lpstr>Calibri</vt:lpstr>
      <vt:lpstr>Century Gothic</vt:lpstr>
      <vt:lpstr>Palatino Linotype</vt:lpstr>
      <vt:lpstr>Roboto</vt:lpstr>
      <vt:lpstr>Segoe UI</vt:lpstr>
      <vt:lpstr>Segoe UI Semilight</vt:lpstr>
      <vt:lpstr>Office Theme</vt:lpstr>
      <vt:lpstr>Sociālais dialogs</vt:lpstr>
      <vt:lpstr>Latvijas Darba devēju konfederācija</vt:lpstr>
      <vt:lpstr>Valdības sociālie partneri</vt:lpstr>
      <vt:lpstr>Trīspusējais sociālais dialogs</vt:lpstr>
      <vt:lpstr>Trīspusējais sociālais dialogs</vt:lpstr>
      <vt:lpstr>PowerPoint prezentācija</vt:lpstr>
      <vt:lpstr>Sociālais dialogs</vt:lpstr>
      <vt:lpstr>Latvijai saistošas ANO Starptautiskās Darba organizācijas konvencijas</vt:lpstr>
      <vt:lpstr>PowerPoint prezentācija</vt:lpstr>
      <vt:lpstr>PowerPoint prezentācija</vt:lpstr>
      <vt:lpstr>Jauns sākums sociālajam dialogam Eiropas sociālo partneru, Eiropas Komisijas un Eiropas Savienības Padomes prezidentvalsts paziņojumā 2016.gada 27.jūnijā:</vt:lpstr>
      <vt:lpstr>PowerPoint prezentācija</vt:lpstr>
      <vt:lpstr>PowerPoint prezentācija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Sana Sture</dc:creator>
  <cp:lastModifiedBy>Sana Sture</cp:lastModifiedBy>
  <cp:revision>169</cp:revision>
  <cp:lastPrinted>2019-01-29T09:51:16Z</cp:lastPrinted>
  <dcterms:created xsi:type="dcterms:W3CDTF">2019-01-24T08:50:44Z</dcterms:created>
  <dcterms:modified xsi:type="dcterms:W3CDTF">2019-02-06T09:42:38Z</dcterms:modified>
</cp:coreProperties>
</file>