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1" r:id="rId2"/>
    <p:sldId id="288" r:id="rId3"/>
    <p:sldId id="274" r:id="rId4"/>
    <p:sldId id="289" r:id="rId5"/>
    <p:sldId id="278" r:id="rId6"/>
    <p:sldId id="275" r:id="rId7"/>
    <p:sldId id="271" r:id="rId8"/>
    <p:sldId id="276" r:id="rId9"/>
    <p:sldId id="284" r:id="rId10"/>
    <p:sldId id="283" r:id="rId11"/>
    <p:sldId id="290" r:id="rId12"/>
    <p:sldId id="285" r:id="rId13"/>
    <p:sldId id="270" r:id="rId14"/>
  </p:sldIdLst>
  <p:sldSz cx="12192000" cy="6858000"/>
  <p:notesSz cx="6808788" cy="9940925"/>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B33"/>
    <a:srgbClr val="A2A2A6"/>
    <a:srgbClr val="F2F2F2"/>
    <a:srgbClr val="FF9999"/>
    <a:srgbClr val="FBE5D6"/>
    <a:srgbClr val="714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FE0AA89-89F1-49B7-B2A5-237AA2F14595}" type="datetimeFigureOut">
              <a:rPr lang="lv-LV" smtClean="0"/>
              <a:t>2019.02.06.</a:t>
            </a:fld>
            <a:endParaRPr lang="lv-LV"/>
          </a:p>
        </p:txBody>
      </p:sp>
      <p:sp>
        <p:nvSpPr>
          <p:cNvPr id="4" name="Slaida attēla vietturi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523B564-C84D-4BFC-9466-4D7273AA4993}" type="slidenum">
              <a:rPr lang="lv-LV" smtClean="0"/>
              <a:t>‹#›</a:t>
            </a:fld>
            <a:endParaRPr lang="lv-LV"/>
          </a:p>
        </p:txBody>
      </p:sp>
    </p:spTree>
    <p:extLst>
      <p:ext uri="{BB962C8B-B14F-4D97-AF65-F5344CB8AC3E}">
        <p14:creationId xmlns:p14="http://schemas.microsoft.com/office/powerpoint/2010/main" val="97662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9</a:t>
            </a:fld>
            <a:endParaRPr lang="en-US"/>
          </a:p>
        </p:txBody>
      </p:sp>
    </p:spTree>
    <p:extLst>
      <p:ext uri="{BB962C8B-B14F-4D97-AF65-F5344CB8AC3E}">
        <p14:creationId xmlns:p14="http://schemas.microsoft.com/office/powerpoint/2010/main" val="396699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10</a:t>
            </a:fld>
            <a:endParaRPr lang="en-US"/>
          </a:p>
        </p:txBody>
      </p:sp>
    </p:spTree>
    <p:extLst>
      <p:ext uri="{BB962C8B-B14F-4D97-AF65-F5344CB8AC3E}">
        <p14:creationId xmlns:p14="http://schemas.microsoft.com/office/powerpoint/2010/main" val="1162188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420017"/>
            <a:ext cx="9144000" cy="2387598"/>
          </a:xfrm>
        </p:spPr>
        <p:txBody>
          <a:bodyPr anchor="b" anchorCtr="1"/>
          <a:lstStyle>
            <a:lvl1pPr algn="ctr">
              <a:defRPr lang="lv-LV" sz="6000" b="1">
                <a:solidFill>
                  <a:srgbClr val="FFFFFF"/>
                </a:solidFill>
              </a:defRPr>
            </a:lvl1pPr>
          </a:lstStyle>
          <a:p>
            <a:pPr lvl="0"/>
            <a:endParaRPr lang="lv-LV"/>
          </a:p>
        </p:txBody>
      </p:sp>
      <p:sp>
        <p:nvSpPr>
          <p:cNvPr id="3" name="Subtitle 2"/>
          <p:cNvSpPr txBox="1">
            <a:spLocks noGrp="1"/>
          </p:cNvSpPr>
          <p:nvPr>
            <p:ph type="subTitle" idx="1"/>
          </p:nvPr>
        </p:nvSpPr>
        <p:spPr>
          <a:xfrm>
            <a:off x="1524003" y="4524378"/>
            <a:ext cx="9144000" cy="1655758"/>
          </a:xfrm>
        </p:spPr>
        <p:txBody>
          <a:bodyPr anchorCtr="1"/>
          <a:lstStyle>
            <a:lvl1pPr marL="0" indent="0" algn="ctr">
              <a:buNone/>
              <a:defRPr lang="lv-LV" sz="2400"/>
            </a:lvl1pPr>
          </a:lstStyle>
          <a:p>
            <a:pPr lvl="0"/>
            <a:endParaRPr lang="lv-LV"/>
          </a:p>
        </p:txBody>
      </p:sp>
      <p:sp>
        <p:nvSpPr>
          <p:cNvPr id="4" name="Date Placeholder 3"/>
          <p:cNvSpPr txBox="1">
            <a:spLocks noGrp="1"/>
          </p:cNvSpPr>
          <p:nvPr>
            <p:ph type="dt" sz="half" idx="7"/>
          </p:nvPr>
        </p:nvSpPr>
        <p:spPr/>
        <p:txBody>
          <a:bodyPr/>
          <a:lstStyle>
            <a:lvl1pPr>
              <a:defRPr/>
            </a:lvl1pPr>
          </a:lstStyle>
          <a:p>
            <a:fld id="{39E246D6-29A3-4889-988B-34CA5C799F0D}" type="datetime1">
              <a:rPr lang="lv-LV"/>
              <a:pPr/>
              <a:t>2019.02.06.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6476BB1-43C7-444C-9544-BF9FC51B02CA}" type="slidenum">
              <a:rPr/>
              <a:pPr/>
              <a:t>‹#›</a:t>
            </a:fld>
            <a:endParaRPr/>
          </a:p>
        </p:txBody>
      </p:sp>
    </p:spTree>
    <p:extLst>
      <p:ext uri="{BB962C8B-B14F-4D97-AF65-F5344CB8AC3E}">
        <p14:creationId xmlns:p14="http://schemas.microsoft.com/office/powerpoint/2010/main" val="271617730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lv-LV"/>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txBox="1">
            <a:spLocks noGrp="1"/>
          </p:cNvSpPr>
          <p:nvPr>
            <p:ph type="dt" sz="half" idx="7"/>
          </p:nvPr>
        </p:nvSpPr>
        <p:spPr/>
        <p:txBody>
          <a:bodyPr/>
          <a:lstStyle>
            <a:lvl1pPr>
              <a:defRPr/>
            </a:lvl1pPr>
          </a:lstStyle>
          <a:p>
            <a:fld id="{A8FA2D54-765B-41A6-AB09-27F4A900580C}" type="datetime1">
              <a:rPr lang="lv-LV"/>
              <a:pPr/>
              <a:t>2019.02.06.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22930480-A0DC-4FDE-BB79-3592D2C08211}" type="slidenum">
              <a:rPr/>
              <a:pPr/>
              <a:t>‹#›</a:t>
            </a:fld>
            <a:endParaRPr/>
          </a:p>
        </p:txBody>
      </p:sp>
    </p:spTree>
    <p:extLst>
      <p:ext uri="{BB962C8B-B14F-4D97-AF65-F5344CB8AC3E}">
        <p14:creationId xmlns:p14="http://schemas.microsoft.com/office/powerpoint/2010/main" val="311798610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666387"/>
            <a:ext cx="10515600" cy="2852735"/>
          </a:xfrm>
        </p:spPr>
        <p:txBody>
          <a:bodyPr anchor="b" anchorCtr="1"/>
          <a:lstStyle>
            <a:lvl1pPr algn="ctr">
              <a:defRPr lang="lv-LV" sz="6000" b="1">
                <a:solidFill>
                  <a:srgbClr val="FFFFFF"/>
                </a:solidFill>
              </a:defRPr>
            </a:lvl1pPr>
          </a:lstStyle>
          <a:p>
            <a:pPr lvl="0"/>
            <a:r>
              <a:rPr lang="lv-LV"/>
              <a:t>Paldies!</a:t>
            </a:r>
          </a:p>
        </p:txBody>
      </p:sp>
      <p:sp>
        <p:nvSpPr>
          <p:cNvPr id="3" name="Date Placeholder 3"/>
          <p:cNvSpPr txBox="1">
            <a:spLocks noGrp="1"/>
          </p:cNvSpPr>
          <p:nvPr>
            <p:ph type="dt" sz="half" idx="7"/>
          </p:nvPr>
        </p:nvSpPr>
        <p:spPr/>
        <p:txBody>
          <a:bodyPr/>
          <a:lstStyle>
            <a:lvl1pPr>
              <a:defRPr/>
            </a:lvl1pPr>
          </a:lstStyle>
          <a:p>
            <a:fld id="{F92C3DF5-4A47-4ED4-ABD3-36BC727DF734}" type="datetime1">
              <a:rPr lang="lv-LV"/>
              <a:pPr/>
              <a:t>2019.02.06.</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C6335232-CD78-436C-BE45-10799DED15E7}" type="slidenum">
              <a:rPr/>
              <a:pPr/>
              <a:t>‹#›</a:t>
            </a:fld>
            <a:endParaRPr/>
          </a:p>
        </p:txBody>
      </p:sp>
    </p:spTree>
    <p:extLst>
      <p:ext uri="{BB962C8B-B14F-4D97-AF65-F5344CB8AC3E}">
        <p14:creationId xmlns:p14="http://schemas.microsoft.com/office/powerpoint/2010/main" val="38224641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lv-LV"/>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txBox="1">
            <a:spLocks noGrp="1"/>
          </p:cNvSpPr>
          <p:nvPr>
            <p:ph type="dt" sz="half" idx="7"/>
          </p:nvPr>
        </p:nvSpPr>
        <p:spPr/>
        <p:txBody>
          <a:bodyPr/>
          <a:lstStyle>
            <a:lvl1pPr>
              <a:defRPr/>
            </a:lvl1pPr>
          </a:lstStyle>
          <a:p>
            <a:fld id="{D71F6BC6-212E-49FC-8764-62F4EAB546CA}" type="datetime1">
              <a:rPr lang="lv-LV"/>
              <a:pPr/>
              <a:t>2019.02.06.</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49811361-61A6-488F-AFA8-B0C1F1AE5BBD}" type="slidenum">
              <a:rPr/>
              <a:pPr/>
              <a:t>‹#›</a:t>
            </a:fld>
            <a:endParaRPr/>
          </a:p>
        </p:txBody>
      </p:sp>
    </p:spTree>
    <p:extLst>
      <p:ext uri="{BB962C8B-B14F-4D97-AF65-F5344CB8AC3E}">
        <p14:creationId xmlns:p14="http://schemas.microsoft.com/office/powerpoint/2010/main" val="45079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lv-LV"/>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txBox="1">
            <a:spLocks noGrp="1"/>
          </p:cNvSpPr>
          <p:nvPr>
            <p:ph type="dt" sz="half" idx="7"/>
          </p:nvPr>
        </p:nvSpPr>
        <p:spPr/>
        <p:txBody>
          <a:bodyPr/>
          <a:lstStyle>
            <a:lvl1pPr>
              <a:defRPr/>
            </a:lvl1pPr>
          </a:lstStyle>
          <a:p>
            <a:fld id="{A0C6B095-DAA7-41F2-9B18-7570B6E99AE4}" type="datetime1">
              <a:rPr lang="lv-LV"/>
              <a:pPr/>
              <a:t>2019.02.06.</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F9108E9B-35BB-4068-9AD6-CC93A23AE135}" type="slidenum">
              <a:rPr/>
              <a:pPr/>
              <a:t>‹#›</a:t>
            </a:fld>
            <a:endParaRPr/>
          </a:p>
        </p:txBody>
      </p:sp>
    </p:spTree>
    <p:extLst>
      <p:ext uri="{BB962C8B-B14F-4D97-AF65-F5344CB8AC3E}">
        <p14:creationId xmlns:p14="http://schemas.microsoft.com/office/powerpoint/2010/main" val="283265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lv-LV"/>
          </a:p>
        </p:txBody>
      </p:sp>
      <p:sp>
        <p:nvSpPr>
          <p:cNvPr id="3" name="Date Placeholder 2"/>
          <p:cNvSpPr txBox="1">
            <a:spLocks noGrp="1"/>
          </p:cNvSpPr>
          <p:nvPr>
            <p:ph type="dt" sz="half" idx="7"/>
          </p:nvPr>
        </p:nvSpPr>
        <p:spPr/>
        <p:txBody>
          <a:bodyPr/>
          <a:lstStyle>
            <a:lvl1pPr>
              <a:defRPr/>
            </a:lvl1pPr>
          </a:lstStyle>
          <a:p>
            <a:fld id="{0D6EE327-11D4-425D-8BCF-5830D000770B}" type="datetime1">
              <a:rPr lang="lv-LV"/>
              <a:pPr/>
              <a:t>2019.02.06.</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2AD304E0-86A4-4AD7-94A0-0D0501B1576B}" type="slidenum">
              <a:rPr/>
              <a:pPr/>
              <a:t>‹#›</a:t>
            </a:fld>
            <a:endParaRPr/>
          </a:p>
        </p:txBody>
      </p:sp>
    </p:spTree>
    <p:extLst>
      <p:ext uri="{BB962C8B-B14F-4D97-AF65-F5344CB8AC3E}">
        <p14:creationId xmlns:p14="http://schemas.microsoft.com/office/powerpoint/2010/main" val="39883893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61CB091D-6464-437E-9BBE-6D771CE7403F}" type="datetime1">
              <a:rPr lang="lv-LV"/>
              <a:pPr/>
              <a:t>2019.02.06.</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9B10CB5E-7B66-401E-8212-ABD892D7EA0A}" type="slidenum">
              <a:rPr/>
              <a:pPr/>
              <a:t>‹#›</a:t>
            </a:fld>
            <a:endParaRPr/>
          </a:p>
        </p:txBody>
      </p:sp>
    </p:spTree>
    <p:extLst>
      <p:ext uri="{BB962C8B-B14F-4D97-AF65-F5344CB8AC3E}">
        <p14:creationId xmlns:p14="http://schemas.microsoft.com/office/powerpoint/2010/main" val="147252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eft Imag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smtClean="0"/>
              <a:t>www.websitename.com</a:t>
            </a:r>
            <a:endParaRPr lang="en-US"/>
          </a:p>
        </p:txBody>
      </p:sp>
      <p:sp>
        <p:nvSpPr>
          <p:cNvPr id="9" name="Slide Number Placeholder 8"/>
          <p:cNvSpPr>
            <a:spLocks noGrp="1"/>
          </p:cNvSpPr>
          <p:nvPr>
            <p:ph type="sldNum" sz="quarter" idx="12"/>
          </p:nvPr>
        </p:nvSpPr>
        <p:spPr/>
        <p:txBody>
          <a:bodyPr/>
          <a:lstStyle/>
          <a:p>
            <a:fld id="{A2912448-FEEC-49E8-9588-2DF1F90D57C2}" type="slidenum">
              <a:rPr lang="en-US" smtClean="0"/>
              <a:t>‹#›</a:t>
            </a:fld>
            <a:endParaRPr lang="en-US"/>
          </a:p>
        </p:txBody>
      </p:sp>
      <p:sp>
        <p:nvSpPr>
          <p:cNvPr id="5" name="Picture Placeholder 2"/>
          <p:cNvSpPr>
            <a:spLocks noGrp="1"/>
          </p:cNvSpPr>
          <p:nvPr>
            <p:ph type="pic" sz="quarter" idx="13"/>
          </p:nvPr>
        </p:nvSpPr>
        <p:spPr>
          <a:xfrm>
            <a:off x="0" y="0"/>
            <a:ext cx="5187950" cy="68580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191505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lv-LV"/>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lv-LV" sz="1200" b="0" i="0" u="none" strike="noStrike" kern="1200" cap="none" spc="0" baseline="0">
                <a:solidFill>
                  <a:srgbClr val="898989"/>
                </a:solidFill>
                <a:uFillTx/>
                <a:latin typeface="Palatino Linotype"/>
              </a:defRPr>
            </a:lvl1pPr>
          </a:lstStyle>
          <a:p>
            <a:fld id="{C1E2136E-6047-481E-B636-0A4D4DD0D05B}" type="datetime1">
              <a:rPr lang="lv-LV"/>
              <a:pPr/>
              <a:t>2019.02.06.</a:t>
            </a:fld>
            <a:endParaRPr/>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lv-LV" sz="1200" b="0" i="0" u="none" strike="noStrike" kern="1200" cap="none" spc="0" baseline="0">
                <a:solidFill>
                  <a:srgbClr val="898989"/>
                </a:solidFill>
                <a:uFillTx/>
                <a:latin typeface="Palatino Linotype"/>
              </a:defRPr>
            </a:lvl1pPr>
          </a:lstStyle>
          <a:p>
            <a:endParaRPr/>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lv-LV" sz="1200" b="0" i="0" u="none" strike="noStrike" kern="1200" cap="none" spc="0" baseline="0">
                <a:solidFill>
                  <a:srgbClr val="898989"/>
                </a:solidFill>
                <a:uFillTx/>
                <a:latin typeface="Palatino Linotype"/>
              </a:defRPr>
            </a:lvl1pPr>
          </a:lstStyle>
          <a:p>
            <a:fld id="{D50DD3D7-AB74-4931-8416-FE0F14CB6A89}" type="slidenum">
              <a:rPr/>
              <a:pPr/>
              <a:t>‹#›</a:t>
            </a:fld>
            <a:endParaRPr/>
          </a:p>
        </p:txBody>
      </p:sp>
    </p:spTree>
    <p:extLst>
      <p:ext uri="{BB962C8B-B14F-4D97-AF65-F5344CB8AC3E}">
        <p14:creationId xmlns:p14="http://schemas.microsoft.com/office/powerpoint/2010/main" val="32055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entury Gothic"/>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Palatino Linotyp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Palatino Linotyp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Palatino Linotyp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Palatino Linotyp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Palatino Linotyp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ctrTitle"/>
          </p:nvPr>
        </p:nvSpPr>
        <p:spPr/>
        <p:txBody>
          <a:bodyPr/>
          <a:lstStyle/>
          <a:p>
            <a:r>
              <a:rPr lang="lv-LV" dirty="0" smtClean="0"/>
              <a:t>Sociālais dialogs</a:t>
            </a:r>
            <a:endParaRPr lang="lv-LV" dirty="0"/>
          </a:p>
        </p:txBody>
      </p:sp>
      <p:sp>
        <p:nvSpPr>
          <p:cNvPr id="5" name="Apakšvirsraksts 4"/>
          <p:cNvSpPr>
            <a:spLocks noGrp="1"/>
          </p:cNvSpPr>
          <p:nvPr>
            <p:ph type="subTitle" idx="1"/>
          </p:nvPr>
        </p:nvSpPr>
        <p:spPr/>
        <p:txBody>
          <a:bodyPr>
            <a:normAutofit/>
          </a:bodyPr>
          <a:lstStyle/>
          <a:p>
            <a:r>
              <a:rPr lang="lv-LV" sz="2000" dirty="0" smtClean="0">
                <a:solidFill>
                  <a:schemeClr val="bg1">
                    <a:lumMod val="95000"/>
                  </a:schemeClr>
                </a:solidFill>
                <a:latin typeface="Century Gothic" panose="020B0502020202020204" pitchFamily="34" charset="0"/>
              </a:rPr>
              <a:t>Nacionālā trīspusējās sadarbības padome</a:t>
            </a:r>
            <a:endParaRPr lang="lv-LV" sz="2000" dirty="0">
              <a:solidFill>
                <a:schemeClr val="bg1">
                  <a:lumMod val="95000"/>
                </a:schemeClr>
              </a:solidFill>
              <a:latin typeface="Century Gothic" panose="020B0502020202020204" pitchFamily="34" charset="0"/>
            </a:endParaRPr>
          </a:p>
        </p:txBody>
      </p:sp>
    </p:spTree>
    <p:extLst>
      <p:ext uri="{BB962C8B-B14F-4D97-AF65-F5344CB8AC3E}">
        <p14:creationId xmlns:p14="http://schemas.microsoft.com/office/powerpoint/2010/main" val="59632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402258" y="420072"/>
            <a:ext cx="4564070" cy="707886"/>
          </a:xfrm>
          <a:prstGeom prst="rect">
            <a:avLst/>
          </a:prstGeom>
          <a:noFill/>
        </p:spPr>
        <p:txBody>
          <a:bodyPr wrap="none" rtlCol="0">
            <a:spAutoFit/>
          </a:bodyPr>
          <a:lstStyle/>
          <a:p>
            <a:r>
              <a:rPr lang="en-US" sz="4000" b="1" dirty="0" err="1" smtClean="0">
                <a:latin typeface="Century Gothic" panose="020B0502020202020204" pitchFamily="34" charset="0"/>
                <a:ea typeface="Roboto" panose="02000000000000000000" pitchFamily="2" charset="0"/>
              </a:rPr>
              <a:t>Eiropas</a:t>
            </a:r>
            <a:r>
              <a:rPr lang="en-US" sz="4000" b="1" dirty="0" smtClean="0">
                <a:latin typeface="Century Gothic" panose="020B0502020202020204" pitchFamily="34" charset="0"/>
                <a:ea typeface="Roboto" panose="02000000000000000000" pitchFamily="2" charset="0"/>
              </a:rPr>
              <a:t> </a:t>
            </a:r>
            <a:r>
              <a:rPr lang="en-US" sz="4000" b="1" dirty="0" err="1" smtClean="0">
                <a:latin typeface="Century Gothic" panose="020B0502020202020204" pitchFamily="34" charset="0"/>
                <a:ea typeface="Roboto" panose="02000000000000000000" pitchFamily="2" charset="0"/>
              </a:rPr>
              <a:t>Savienīb</a:t>
            </a:r>
            <a:r>
              <a:rPr lang="lv-LV" sz="4000" b="1" dirty="0" smtClean="0">
                <a:latin typeface="Century Gothic" panose="020B0502020202020204" pitchFamily="34" charset="0"/>
                <a:ea typeface="Roboto" panose="02000000000000000000" pitchFamily="2" charset="0"/>
              </a:rPr>
              <a:t>ā</a:t>
            </a:r>
            <a:endParaRPr lang="en-US" sz="4000" b="1" dirty="0">
              <a:latin typeface="Century Gothic" panose="020B0502020202020204" pitchFamily="34" charset="0"/>
              <a:ea typeface="Roboto" panose="02000000000000000000" pitchFamily="2" charset="0"/>
            </a:endParaRPr>
          </a:p>
        </p:txBody>
      </p:sp>
      <p:sp>
        <p:nvSpPr>
          <p:cNvPr id="12" name="Slide Number Placeholder 11"/>
          <p:cNvSpPr>
            <a:spLocks noGrp="1"/>
          </p:cNvSpPr>
          <p:nvPr>
            <p:ph type="sldNum" sz="quarter" idx="12"/>
          </p:nvPr>
        </p:nvSpPr>
        <p:spPr/>
        <p:txBody>
          <a:bodyPr/>
          <a:lstStyle/>
          <a:p>
            <a:fld id="{A2912448-FEEC-49E8-9588-2DF1F90D57C2}" type="slidenum">
              <a:rPr lang="en-US" smtClean="0"/>
              <a:t>10</a:t>
            </a:fld>
            <a:endParaRPr lang="en-US"/>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5936" b="5936"/>
          <a:stretch>
            <a:fillRect/>
          </a:stretch>
        </p:blipFill>
        <p:spPr/>
      </p:pic>
      <p:sp>
        <p:nvSpPr>
          <p:cNvPr id="14" name="Rectangle 13"/>
          <p:cNvSpPr/>
          <p:nvPr/>
        </p:nvSpPr>
        <p:spPr>
          <a:xfrm>
            <a:off x="5395392" y="1552935"/>
            <a:ext cx="6430419" cy="4801314"/>
          </a:xfrm>
          <a:prstGeom prst="rect">
            <a:avLst/>
          </a:prstGeom>
        </p:spPr>
        <p:txBody>
          <a:bodyPr wrap="square">
            <a:spAutoFit/>
          </a:bodyPr>
          <a:lstStyle/>
          <a:p>
            <a:pPr marL="342900" indent="-342900">
              <a:lnSpc>
                <a:spcPct val="120000"/>
              </a:lnSpc>
              <a:buFont typeface="Arial" panose="020B0604020202020204" pitchFamily="34" charset="0"/>
              <a:buChar char="•"/>
              <a:defRPr/>
            </a:pPr>
            <a:r>
              <a:rPr lang="lv-LV" sz="2000" dirty="0" smtClean="0">
                <a:latin typeface="Century Gothic" panose="020B0502020202020204" pitchFamily="34" charset="0"/>
              </a:rPr>
              <a:t>Sociālais </a:t>
            </a:r>
            <a:r>
              <a:rPr lang="lv-LV" sz="2000" dirty="0">
                <a:latin typeface="Century Gothic" panose="020B0502020202020204" pitchFamily="34" charset="0"/>
              </a:rPr>
              <a:t>dialogs ir Eiropas </a:t>
            </a:r>
            <a:r>
              <a:rPr lang="lv-LV" sz="2000" b="1" dirty="0">
                <a:solidFill>
                  <a:srgbClr val="9C1B33"/>
                </a:solidFill>
                <a:latin typeface="Century Gothic" panose="020B0502020202020204" pitchFamily="34" charset="0"/>
              </a:rPr>
              <a:t>sociālā modeļa sastāvdaļa</a:t>
            </a:r>
            <a:r>
              <a:rPr lang="lv-LV" sz="2000" dirty="0">
                <a:latin typeface="Century Gothic" panose="020B0502020202020204" pitchFamily="34" charset="0"/>
              </a:rPr>
              <a:t>, kas ir noteikts Līguma par Eiropas Savienības darbību (LESD) 151.–157. </a:t>
            </a:r>
            <a:r>
              <a:rPr lang="lv-LV" sz="2000" dirty="0" smtClean="0">
                <a:latin typeface="Century Gothic" panose="020B0502020202020204" pitchFamily="34" charset="0"/>
              </a:rPr>
              <a:t>pantā.</a:t>
            </a:r>
          </a:p>
          <a:p>
            <a:pPr marL="342900" indent="-342900">
              <a:lnSpc>
                <a:spcPct val="120000"/>
              </a:lnSpc>
              <a:buFont typeface="Arial" panose="020B0604020202020204" pitchFamily="34" charset="0"/>
              <a:buChar char="•"/>
              <a:defRPr/>
            </a:pPr>
            <a:r>
              <a:rPr lang="lv-LV" sz="2000" dirty="0" smtClean="0">
                <a:latin typeface="Century Gothic" panose="020B0502020202020204" pitchFamily="34" charset="0"/>
              </a:rPr>
              <a:t>Eiropas </a:t>
            </a:r>
            <a:r>
              <a:rPr lang="lv-LV" sz="2000" dirty="0">
                <a:latin typeface="Century Gothic" panose="020B0502020202020204" pitchFamily="34" charset="0"/>
              </a:rPr>
              <a:t>Komisijai ir </a:t>
            </a:r>
            <a:r>
              <a:rPr lang="lv-LV" sz="2000" b="1" dirty="0">
                <a:solidFill>
                  <a:srgbClr val="9C1B33"/>
                </a:solidFill>
                <a:latin typeface="Century Gothic" panose="020B0502020202020204" pitchFamily="34" charset="0"/>
              </a:rPr>
              <a:t>pienākums konsultēties </a:t>
            </a:r>
            <a:r>
              <a:rPr lang="lv-LV" sz="2000" dirty="0">
                <a:latin typeface="Century Gothic" panose="020B0502020202020204" pitchFamily="34" charset="0"/>
              </a:rPr>
              <a:t>ar sociālajiem partneriem (LESD 154. pants)</a:t>
            </a:r>
          </a:p>
          <a:p>
            <a:pPr marL="342900" indent="-342900">
              <a:lnSpc>
                <a:spcPct val="120000"/>
              </a:lnSpc>
              <a:buFont typeface="Arial" panose="020B0604020202020204" pitchFamily="34" charset="0"/>
              <a:buChar char="•"/>
              <a:defRPr/>
            </a:pPr>
            <a:r>
              <a:rPr lang="lv-LV" sz="2000" dirty="0" smtClean="0">
                <a:latin typeface="Century Gothic" panose="020B0502020202020204" pitchFamily="34" charset="0"/>
              </a:rPr>
              <a:t>Pēc </a:t>
            </a:r>
            <a:r>
              <a:rPr lang="lv-LV" sz="2000" dirty="0">
                <a:latin typeface="Century Gothic" panose="020B0502020202020204" pitchFamily="34" charset="0"/>
              </a:rPr>
              <a:t>darba devēju un darba ņēmēju kopīga lūguma dalībvalsts var viņiem uzticēt </a:t>
            </a:r>
            <a:r>
              <a:rPr lang="lv-LV" sz="2000" b="1" dirty="0">
                <a:solidFill>
                  <a:srgbClr val="9C1B33"/>
                </a:solidFill>
                <a:latin typeface="Century Gothic" panose="020B0502020202020204" pitchFamily="34" charset="0"/>
              </a:rPr>
              <a:t>īstenot direktīvas</a:t>
            </a:r>
            <a:r>
              <a:rPr lang="lv-LV" sz="2000" dirty="0">
                <a:latin typeface="Century Gothic" panose="020B0502020202020204" pitchFamily="34" charset="0"/>
              </a:rPr>
              <a:t> (LESD 153. pants)</a:t>
            </a:r>
          </a:p>
          <a:p>
            <a:pPr marL="342900" indent="-342900">
              <a:lnSpc>
                <a:spcPct val="120000"/>
              </a:lnSpc>
              <a:buFont typeface="Arial" panose="020B0604020202020204" pitchFamily="34" charset="0"/>
              <a:buChar char="•"/>
              <a:defRPr/>
            </a:pPr>
            <a:r>
              <a:rPr lang="lv-LV" sz="2000" dirty="0" smtClean="0">
                <a:latin typeface="Century Gothic" panose="020B0502020202020204" pitchFamily="34" charset="0"/>
              </a:rPr>
              <a:t>Ja </a:t>
            </a:r>
            <a:r>
              <a:rPr lang="lv-LV" sz="2000" dirty="0">
                <a:latin typeface="Century Gothic" panose="020B0502020202020204" pitchFamily="34" charset="0"/>
              </a:rPr>
              <a:t>darba devēji un darba ņēmēji to vēlas, viņu </a:t>
            </a:r>
            <a:r>
              <a:rPr lang="lv-LV" sz="2000" b="1" dirty="0">
                <a:solidFill>
                  <a:srgbClr val="9C1B33"/>
                </a:solidFill>
                <a:latin typeface="Century Gothic" panose="020B0502020202020204" pitchFamily="34" charset="0"/>
              </a:rPr>
              <a:t>dialogs Savienības līmenī var radīt līgumattiecības</a:t>
            </a:r>
            <a:r>
              <a:rPr lang="lv-LV" sz="2000" dirty="0">
                <a:latin typeface="Century Gothic" panose="020B0502020202020204" pitchFamily="34" charset="0"/>
              </a:rPr>
              <a:t>, tostarp nolīgumus (LESD 155. pants)</a:t>
            </a:r>
          </a:p>
          <a:p>
            <a:endParaRPr lang="lv-LV" dirty="0">
              <a:latin typeface="Century Gothic" panose="020B0502020202020204" pitchFamily="34" charset="0"/>
            </a:endParaRPr>
          </a:p>
        </p:txBody>
      </p:sp>
    </p:spTree>
    <p:extLst>
      <p:ext uri="{BB962C8B-B14F-4D97-AF65-F5344CB8AC3E}">
        <p14:creationId xmlns:p14="http://schemas.microsoft.com/office/powerpoint/2010/main" val="668490806"/>
      </p:ext>
    </p:extLst>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sz="3200" b="1" dirty="0">
                <a:solidFill>
                  <a:schemeClr val="tx1"/>
                </a:solidFill>
              </a:rPr>
              <a:t>Jauns sākums sociālajam </a:t>
            </a:r>
            <a:r>
              <a:rPr lang="lv-LV" sz="3200" b="1" dirty="0" smtClean="0">
                <a:solidFill>
                  <a:schemeClr val="tx1"/>
                </a:solidFill>
              </a:rPr>
              <a:t>dialogam</a:t>
            </a:r>
            <a:r>
              <a:rPr lang="lv-LV" sz="3200" dirty="0" smtClean="0">
                <a:solidFill>
                  <a:schemeClr val="tx1"/>
                </a:solidFill>
              </a:rPr>
              <a:t/>
            </a:r>
            <a:br>
              <a:rPr lang="lv-LV" sz="3200" dirty="0" smtClean="0">
                <a:solidFill>
                  <a:schemeClr val="tx1"/>
                </a:solidFill>
              </a:rPr>
            </a:br>
            <a:r>
              <a:rPr lang="lv-LV" sz="2700" dirty="0" smtClean="0"/>
              <a:t>Eiropas </a:t>
            </a:r>
            <a:r>
              <a:rPr lang="lv-LV" sz="2700" dirty="0"/>
              <a:t>sociālo partneru, Eiropas Komisijas un Eiropas Savienības Padomes prezidentvalsts </a:t>
            </a:r>
            <a:r>
              <a:rPr lang="lv-LV" sz="2700" b="1" dirty="0" smtClean="0">
                <a:solidFill>
                  <a:srgbClr val="9C1B33"/>
                </a:solidFill>
              </a:rPr>
              <a:t>paziņojumā</a:t>
            </a:r>
            <a:r>
              <a:rPr lang="lv-LV" sz="2700" dirty="0" smtClean="0"/>
              <a:t> 2016.gada 27.jūnijā:</a:t>
            </a:r>
            <a:endParaRPr lang="en-GB" sz="2700" dirty="0"/>
          </a:p>
        </p:txBody>
      </p:sp>
      <p:sp>
        <p:nvSpPr>
          <p:cNvPr id="4" name="Content Placeholder 3"/>
          <p:cNvSpPr>
            <a:spLocks noGrp="1"/>
          </p:cNvSpPr>
          <p:nvPr>
            <p:ph idx="1"/>
          </p:nvPr>
        </p:nvSpPr>
        <p:spPr/>
        <p:txBody>
          <a:bodyPr>
            <a:normAutofit/>
          </a:bodyPr>
          <a:lstStyle/>
          <a:p>
            <a:pPr marL="0" indent="0">
              <a:buNone/>
            </a:pPr>
            <a:r>
              <a:rPr lang="lv-LV" dirty="0" smtClean="0">
                <a:latin typeface="Century Gothic" panose="020B0502020202020204" pitchFamily="34" charset="0"/>
              </a:rPr>
              <a:t>aicinājums valdībai </a:t>
            </a:r>
            <a:r>
              <a:rPr lang="lv-LV" dirty="0">
                <a:latin typeface="Century Gothic" panose="020B0502020202020204" pitchFamily="34" charset="0"/>
              </a:rPr>
              <a:t>atbalstīt </a:t>
            </a:r>
          </a:p>
          <a:p>
            <a:pPr marL="0" indent="0">
              <a:buNone/>
            </a:pPr>
            <a:r>
              <a:rPr lang="lv-LV" dirty="0">
                <a:solidFill>
                  <a:srgbClr val="9C1B33"/>
                </a:solidFill>
                <a:latin typeface="Century Gothic" panose="020B0502020202020204" pitchFamily="34" charset="0"/>
              </a:rPr>
              <a:t>“…</a:t>
            </a:r>
            <a:r>
              <a:rPr lang="lv-LV" b="1" dirty="0">
                <a:solidFill>
                  <a:srgbClr val="9C1B33"/>
                </a:solidFill>
                <a:latin typeface="Century Gothic" panose="020B0502020202020204" pitchFamily="34" charset="0"/>
              </a:rPr>
              <a:t>tāda sociālā dialoga funkcionēšanas pilnveidošanu un efektivitāti valsts līmenī, kas veicina darba koplīguma slēgšanas sarunas un rada piemērotu satvaru sociālo partneru sarunām. </a:t>
            </a:r>
            <a:r>
              <a:rPr lang="lv-LV" dirty="0">
                <a:latin typeface="Century Gothic" panose="020B0502020202020204" pitchFamily="34" charset="0"/>
              </a:rPr>
              <a:t>Ņemot vērā valstu sociālo partneru attiecību praksi, tam jo īpaši vajadzētu ietvert valstu valdību un sociālo partneru apspriešanos un vienošanos par to, kā šis dialogs būtu jāīsteno, kompetenču skaidru sadalījumu un savstarpēju cieņu, vienlaikus respektējot katras puses autonomiju</a:t>
            </a:r>
            <a:r>
              <a:rPr lang="lv-LV" dirty="0" smtClean="0">
                <a:latin typeface="Century Gothic" panose="020B0502020202020204" pitchFamily="34" charset="0"/>
              </a:rPr>
              <a:t>;”</a:t>
            </a:r>
            <a:endParaRPr lang="en-GB" dirty="0">
              <a:latin typeface="Century Gothic" panose="020B0502020202020204" pitchFamily="34" charset="0"/>
            </a:endParaRPr>
          </a:p>
        </p:txBody>
      </p:sp>
    </p:spTree>
    <p:extLst>
      <p:ext uri="{BB962C8B-B14F-4D97-AF65-F5344CB8AC3E}">
        <p14:creationId xmlns:p14="http://schemas.microsoft.com/office/powerpoint/2010/main" val="106415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āls 4"/>
          <p:cNvSpPr/>
          <p:nvPr/>
        </p:nvSpPr>
        <p:spPr>
          <a:xfrm>
            <a:off x="765793" y="1542229"/>
            <a:ext cx="3517557" cy="3517557"/>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aisnstūris 1"/>
          <p:cNvSpPr/>
          <p:nvPr/>
        </p:nvSpPr>
        <p:spPr>
          <a:xfrm>
            <a:off x="3500477" y="6446723"/>
            <a:ext cx="8610049" cy="276999"/>
          </a:xfrm>
          <a:prstGeom prst="rect">
            <a:avLst/>
          </a:prstGeom>
        </p:spPr>
        <p:txBody>
          <a:bodyPr wrap="none">
            <a:spAutoFit/>
          </a:bodyPr>
          <a:lstStyle/>
          <a:p>
            <a:r>
              <a:rPr lang="lv-LV" sz="1200" dirty="0" smtClean="0">
                <a:latin typeface="Century Gothic" panose="020B0502020202020204" pitchFamily="34" charset="0"/>
              </a:rPr>
              <a:t>*</a:t>
            </a:r>
            <a:r>
              <a:rPr lang="en-US" sz="1200" dirty="0">
                <a:latin typeface="Century Gothic" panose="020B0502020202020204" pitchFamily="34" charset="0"/>
              </a:rPr>
              <a:t>OECD Employment Outlook 2018: The role of collective bargaining systems for good </a:t>
            </a:r>
            <a:r>
              <a:rPr lang="en-US" sz="1200" dirty="0" err="1">
                <a:latin typeface="Century Gothic" panose="020B0502020202020204" pitchFamily="34" charset="0"/>
              </a:rPr>
              <a:t>labour</a:t>
            </a:r>
            <a:r>
              <a:rPr lang="en-US" sz="1200" dirty="0">
                <a:latin typeface="Century Gothic" panose="020B0502020202020204" pitchFamily="34" charset="0"/>
              </a:rPr>
              <a:t> market performance</a:t>
            </a:r>
            <a:endParaRPr lang="lv-LV" sz="1200" dirty="0">
              <a:latin typeface="Century Gothic" panose="020B0502020202020204" pitchFamily="34" charset="0"/>
            </a:endParaRPr>
          </a:p>
        </p:txBody>
      </p:sp>
      <p:sp>
        <p:nvSpPr>
          <p:cNvPr id="4" name="Rectangle 3"/>
          <p:cNvSpPr/>
          <p:nvPr/>
        </p:nvSpPr>
        <p:spPr>
          <a:xfrm>
            <a:off x="4283350" y="2023734"/>
            <a:ext cx="6096000" cy="2554545"/>
          </a:xfrm>
          <a:prstGeom prst="rect">
            <a:avLst/>
          </a:prstGeom>
        </p:spPr>
        <p:txBody>
          <a:bodyPr>
            <a:spAutoFit/>
          </a:bodyPr>
          <a:lstStyle/>
          <a:p>
            <a:r>
              <a:rPr lang="lv-LV" sz="2000" b="1" dirty="0">
                <a:solidFill>
                  <a:srgbClr val="9C1B33"/>
                </a:solidFill>
                <a:latin typeface="Century Gothic" panose="020B0502020202020204" pitchFamily="34" charset="0"/>
              </a:rPr>
              <a:t>Angel </a:t>
            </a:r>
            <a:r>
              <a:rPr lang="lv-LV" sz="2000" b="1" dirty="0" err="1">
                <a:solidFill>
                  <a:srgbClr val="9C1B33"/>
                </a:solidFill>
                <a:latin typeface="Century Gothic" panose="020B0502020202020204" pitchFamily="34" charset="0"/>
              </a:rPr>
              <a:t>Gurria</a:t>
            </a:r>
            <a:r>
              <a:rPr lang="lv-LV" sz="2000" b="1" dirty="0">
                <a:solidFill>
                  <a:srgbClr val="9C1B33"/>
                </a:solidFill>
                <a:latin typeface="Century Gothic" panose="020B0502020202020204" pitchFamily="34" charset="0"/>
              </a:rPr>
              <a:t>, Ekonomiskās sadarbības un attīstības organizācijas (OECD) </a:t>
            </a:r>
            <a:r>
              <a:rPr lang="lv-LV" sz="2000" b="1" dirty="0" smtClean="0">
                <a:solidFill>
                  <a:srgbClr val="9C1B33"/>
                </a:solidFill>
                <a:latin typeface="Century Gothic" panose="020B0502020202020204" pitchFamily="34" charset="0"/>
              </a:rPr>
              <a:t>ģenerālsekretārs</a:t>
            </a:r>
            <a:endParaRPr lang="lv-LV" sz="2000" b="1" dirty="0">
              <a:solidFill>
                <a:srgbClr val="9C1B33"/>
              </a:solidFill>
              <a:latin typeface="Century Gothic" panose="020B0502020202020204" pitchFamily="34" charset="0"/>
            </a:endParaRPr>
          </a:p>
          <a:p>
            <a:r>
              <a:rPr lang="lv-LV" sz="2000" i="1" dirty="0">
                <a:latin typeface="Century Gothic" panose="020B0502020202020204" pitchFamily="34" charset="0"/>
              </a:rPr>
              <a:t>“Labāks sociālais dialogs var radīt situāciju, kurā visi ir </a:t>
            </a:r>
            <a:r>
              <a:rPr lang="lv-LV" sz="2000" i="1" dirty="0" smtClean="0">
                <a:latin typeface="Century Gothic" panose="020B0502020202020204" pitchFamily="34" charset="0"/>
              </a:rPr>
              <a:t>ieguvēji, jo tiek veicināti iekļaujošāki </a:t>
            </a:r>
            <a:r>
              <a:rPr lang="lv-LV" sz="2000" i="1" dirty="0">
                <a:latin typeface="Century Gothic" panose="020B0502020202020204" pitchFamily="34" charset="0"/>
              </a:rPr>
              <a:t>darba tirgi un </a:t>
            </a:r>
            <a:r>
              <a:rPr lang="lv-LV" sz="2000" i="1" dirty="0" smtClean="0">
                <a:latin typeface="Century Gothic" panose="020B0502020202020204" pitchFamily="34" charset="0"/>
              </a:rPr>
              <a:t>labākas darba </a:t>
            </a:r>
            <a:r>
              <a:rPr lang="lv-LV" sz="2000" i="1" dirty="0">
                <a:latin typeface="Century Gothic" panose="020B0502020202020204" pitchFamily="34" charset="0"/>
              </a:rPr>
              <a:t>vietas nodrošina labākus sociālekonomiskos rezultātus un lielāku labklājību darba ņēmējiem, labākus rezultātus uzņēmumiem un atjaunotu uzticību valdībām</a:t>
            </a:r>
            <a:r>
              <a:rPr lang="lv-LV" sz="2000" i="1" dirty="0" smtClean="0">
                <a:latin typeface="Century Gothic" panose="020B0502020202020204" pitchFamily="34" charset="0"/>
              </a:rPr>
              <a:t>.”*</a:t>
            </a:r>
            <a:endParaRPr lang="lv-LV" sz="2000" i="1" dirty="0">
              <a:latin typeface="Century Gothic" panose="020B0502020202020204" pitchFamily="34" charset="0"/>
            </a:endParaRPr>
          </a:p>
        </p:txBody>
      </p:sp>
    </p:spTree>
    <p:extLst>
      <p:ext uri="{BB962C8B-B14F-4D97-AF65-F5344CB8AC3E}">
        <p14:creationId xmlns:p14="http://schemas.microsoft.com/office/powerpoint/2010/main" val="153679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p:cNvSpPr>
            <a:spLocks noGrp="1"/>
          </p:cNvSpPr>
          <p:nvPr>
            <p:ph type="title"/>
          </p:nvPr>
        </p:nvSpPr>
        <p:spPr/>
        <p:txBody>
          <a:bodyPr/>
          <a:lstStyle/>
          <a:p>
            <a:endParaRPr lang="lv-LV"/>
          </a:p>
        </p:txBody>
      </p:sp>
    </p:spTree>
    <p:extLst>
      <p:ext uri="{BB962C8B-B14F-4D97-AF65-F5344CB8AC3E}">
        <p14:creationId xmlns:p14="http://schemas.microsoft.com/office/powerpoint/2010/main" val="751880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noAutofit/>
          </a:bodyPr>
          <a:lstStyle/>
          <a:p>
            <a:pPr lvl="0" algn="ctr"/>
            <a:r>
              <a:rPr lang="lv-LV" b="1" dirty="0" smtClean="0">
                <a:solidFill>
                  <a:srgbClr val="6B171C"/>
                </a:solidFill>
              </a:rPr>
              <a:t>Latvijas Darba devēju konfederācija</a:t>
            </a:r>
            <a:endParaRPr lang="lv-LV" b="1" dirty="0">
              <a:solidFill>
                <a:srgbClr val="6B171C"/>
              </a:solidFill>
            </a:endParaRPr>
          </a:p>
        </p:txBody>
      </p:sp>
      <p:sp>
        <p:nvSpPr>
          <p:cNvPr id="3" name="Content Placeholder 2"/>
          <p:cNvSpPr txBox="1">
            <a:spLocks noGrp="1"/>
          </p:cNvSpPr>
          <p:nvPr>
            <p:ph idx="1"/>
          </p:nvPr>
        </p:nvSpPr>
        <p:spPr/>
        <p:txBody>
          <a:bodyPr anchorCtr="1"/>
          <a:lstStyle/>
          <a:p>
            <a:pPr marL="0" lvl="0" indent="0" algn="ctr">
              <a:buNone/>
            </a:pPr>
            <a:r>
              <a:rPr lang="lv-LV" sz="2400" dirty="0">
                <a:latin typeface="Century Gothic"/>
              </a:rPr>
              <a:t>Nacionālā līmeņa darba devēju pārstāvis, sociālekonomisko sarunu partneris Ministru kabinetam un Latvijas Brīvo arodbiedrību savienībai</a:t>
            </a:r>
          </a:p>
        </p:txBody>
      </p:sp>
      <p:grpSp>
        <p:nvGrpSpPr>
          <p:cNvPr id="4" name="Group 27"/>
          <p:cNvGrpSpPr/>
          <p:nvPr/>
        </p:nvGrpSpPr>
        <p:grpSpPr>
          <a:xfrm>
            <a:off x="1109660" y="2903174"/>
            <a:ext cx="9982614" cy="3002231"/>
            <a:chOff x="1109660" y="2903174"/>
            <a:chExt cx="9982614" cy="3002231"/>
          </a:xfrm>
        </p:grpSpPr>
        <p:grpSp>
          <p:nvGrpSpPr>
            <p:cNvPr id="5" name="Group 25"/>
            <p:cNvGrpSpPr/>
            <p:nvPr/>
          </p:nvGrpSpPr>
          <p:grpSpPr>
            <a:xfrm>
              <a:off x="1109660" y="2903174"/>
              <a:ext cx="9982614" cy="3002231"/>
              <a:chOff x="1109660" y="2903174"/>
              <a:chExt cx="9982614" cy="3002231"/>
            </a:xfrm>
          </p:grpSpPr>
          <p:grpSp>
            <p:nvGrpSpPr>
              <p:cNvPr id="6" name="Group 23"/>
              <p:cNvGrpSpPr/>
              <p:nvPr/>
            </p:nvGrpSpPr>
            <p:grpSpPr>
              <a:xfrm>
                <a:off x="1109660" y="2903174"/>
                <a:ext cx="9982614" cy="3002231"/>
                <a:chOff x="1109660" y="2903174"/>
                <a:chExt cx="9982614" cy="3002231"/>
              </a:xfrm>
            </p:grpSpPr>
            <p:grpSp>
              <p:nvGrpSpPr>
                <p:cNvPr id="7" name="Group 21"/>
                <p:cNvGrpSpPr/>
                <p:nvPr/>
              </p:nvGrpSpPr>
              <p:grpSpPr>
                <a:xfrm>
                  <a:off x="1109660" y="2903174"/>
                  <a:ext cx="9982614" cy="3002231"/>
                  <a:chOff x="1109660" y="2903174"/>
                  <a:chExt cx="9982614" cy="3002231"/>
                </a:xfrm>
              </p:grpSpPr>
              <p:grpSp>
                <p:nvGrpSpPr>
                  <p:cNvPr id="8" name="Group 19"/>
                  <p:cNvGrpSpPr/>
                  <p:nvPr/>
                </p:nvGrpSpPr>
                <p:grpSpPr>
                  <a:xfrm>
                    <a:off x="1109660" y="2903174"/>
                    <a:ext cx="9982614" cy="2428747"/>
                    <a:chOff x="1109660" y="2903174"/>
                    <a:chExt cx="9982614" cy="2428747"/>
                  </a:xfrm>
                </p:grpSpPr>
                <p:grpSp>
                  <p:nvGrpSpPr>
                    <p:cNvPr id="9" name="Group 17"/>
                    <p:cNvGrpSpPr/>
                    <p:nvPr/>
                  </p:nvGrpSpPr>
                  <p:grpSpPr>
                    <a:xfrm>
                      <a:off x="1109660" y="2903174"/>
                      <a:ext cx="9982614" cy="2428747"/>
                      <a:chOff x="1109660" y="2903174"/>
                      <a:chExt cx="9982614" cy="2428747"/>
                    </a:xfrm>
                  </p:grpSpPr>
                  <p:grpSp>
                    <p:nvGrpSpPr>
                      <p:cNvPr id="10" name="Group 14"/>
                      <p:cNvGrpSpPr/>
                      <p:nvPr/>
                    </p:nvGrpSpPr>
                    <p:grpSpPr>
                      <a:xfrm>
                        <a:off x="1109660" y="2903174"/>
                        <a:ext cx="9982614" cy="2428747"/>
                        <a:chOff x="1109660" y="2903174"/>
                        <a:chExt cx="9982614" cy="2428747"/>
                      </a:xfrm>
                    </p:grpSpPr>
                    <p:grpSp>
                      <p:nvGrpSpPr>
                        <p:cNvPr id="11" name="Group 12"/>
                        <p:cNvGrpSpPr/>
                        <p:nvPr/>
                      </p:nvGrpSpPr>
                      <p:grpSpPr>
                        <a:xfrm>
                          <a:off x="1109660" y="2903174"/>
                          <a:ext cx="9982614" cy="2428747"/>
                          <a:chOff x="1109660" y="2903174"/>
                          <a:chExt cx="9982614" cy="2428747"/>
                        </a:xfrm>
                      </p:grpSpPr>
                      <p:grpSp>
                        <p:nvGrpSpPr>
                          <p:cNvPr id="12" name="Group 7"/>
                          <p:cNvGrpSpPr/>
                          <p:nvPr/>
                        </p:nvGrpSpPr>
                        <p:grpSpPr>
                          <a:xfrm>
                            <a:off x="1109660" y="3487951"/>
                            <a:ext cx="9972675" cy="1843970"/>
                            <a:chOff x="1109660" y="3487951"/>
                            <a:chExt cx="9972675" cy="1843970"/>
                          </a:xfrm>
                        </p:grpSpPr>
                        <p:pic>
                          <p:nvPicPr>
                            <p:cNvPr id="13" name="Picture 3"/>
                            <p:cNvPicPr>
                              <a:picLocks noChangeAspect="1"/>
                            </p:cNvPicPr>
                            <p:nvPr/>
                          </p:nvPicPr>
                          <p:blipFill>
                            <a:blip r:embed="rId2"/>
                            <a:stretch>
                              <a:fillRect/>
                            </a:stretch>
                          </p:blipFill>
                          <p:spPr>
                            <a:xfrm>
                              <a:off x="1109660" y="3493593"/>
                              <a:ext cx="1838328" cy="1838328"/>
                            </a:xfrm>
                            <a:prstGeom prst="rect">
                              <a:avLst/>
                            </a:prstGeom>
                            <a:noFill/>
                            <a:ln cap="flat">
                              <a:noFill/>
                            </a:ln>
                          </p:spPr>
                        </p:pic>
                        <p:pic>
                          <p:nvPicPr>
                            <p:cNvPr id="14" name="Picture 4"/>
                            <p:cNvPicPr>
                              <a:picLocks noChangeAspect="1"/>
                            </p:cNvPicPr>
                            <p:nvPr/>
                          </p:nvPicPr>
                          <p:blipFill>
                            <a:blip r:embed="rId2"/>
                            <a:stretch>
                              <a:fillRect/>
                            </a:stretch>
                          </p:blipFill>
                          <p:spPr>
                            <a:xfrm>
                              <a:off x="3767135" y="3487951"/>
                              <a:ext cx="1838328" cy="1838328"/>
                            </a:xfrm>
                            <a:prstGeom prst="rect">
                              <a:avLst/>
                            </a:prstGeom>
                            <a:noFill/>
                            <a:ln cap="flat">
                              <a:noFill/>
                            </a:ln>
                          </p:spPr>
                        </p:pic>
                        <p:pic>
                          <p:nvPicPr>
                            <p:cNvPr id="15" name="Picture 5"/>
                            <p:cNvPicPr>
                              <a:picLocks noChangeAspect="1"/>
                            </p:cNvPicPr>
                            <p:nvPr/>
                          </p:nvPicPr>
                          <p:blipFill>
                            <a:blip r:embed="rId2"/>
                            <a:stretch>
                              <a:fillRect/>
                            </a:stretch>
                          </p:blipFill>
                          <p:spPr>
                            <a:xfrm>
                              <a:off x="9244007" y="3487951"/>
                              <a:ext cx="1838328" cy="1838328"/>
                            </a:xfrm>
                            <a:prstGeom prst="rect">
                              <a:avLst/>
                            </a:prstGeom>
                            <a:noFill/>
                            <a:ln cap="flat">
                              <a:noFill/>
                            </a:ln>
                          </p:spPr>
                        </p:pic>
                        <p:pic>
                          <p:nvPicPr>
                            <p:cNvPr id="16" name="Picture 6"/>
                            <p:cNvPicPr>
                              <a:picLocks noChangeAspect="1"/>
                            </p:cNvPicPr>
                            <p:nvPr/>
                          </p:nvPicPr>
                          <p:blipFill>
                            <a:blip r:embed="rId2"/>
                            <a:stretch>
                              <a:fillRect/>
                            </a:stretch>
                          </p:blipFill>
                          <p:spPr>
                            <a:xfrm>
                              <a:off x="6586532" y="3487951"/>
                              <a:ext cx="1838328" cy="1838328"/>
                            </a:xfrm>
                            <a:prstGeom prst="rect">
                              <a:avLst/>
                            </a:prstGeom>
                            <a:noFill/>
                            <a:ln cap="flat">
                              <a:noFill/>
                            </a:ln>
                          </p:spPr>
                        </p:pic>
                      </p:grpSp>
                      <p:sp>
                        <p:nvSpPr>
                          <p:cNvPr id="17" name="TextBox 8"/>
                          <p:cNvSpPr txBox="1"/>
                          <p:nvPr/>
                        </p:nvSpPr>
                        <p:spPr>
                          <a:xfrm>
                            <a:off x="1321737" y="2903174"/>
                            <a:ext cx="1414174" cy="584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err="1">
                                <a:solidFill>
                                  <a:srgbClr val="6B171C"/>
                                </a:solidFill>
                                <a:uFillTx/>
                                <a:latin typeface="Century Gothic"/>
                              </a:rPr>
                              <a:t>Lddk</a:t>
                            </a:r>
                            <a:r>
                              <a:rPr lang="lv-LV" sz="1600" b="1" i="0" u="none" strike="noStrike" kern="1200" cap="all" spc="0" baseline="0" dirty="0">
                                <a:solidFill>
                                  <a:srgbClr val="6B171C"/>
                                </a:solidFill>
                                <a:uFillTx/>
                                <a:latin typeface="Century Gothic"/>
                              </a:rPr>
                              <a:t> biedri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nodarbina</a:t>
                            </a:r>
                          </a:p>
                        </p:txBody>
                      </p:sp>
                      <p:sp>
                        <p:nvSpPr>
                          <p:cNvPr id="18" name="TextBox 9"/>
                          <p:cNvSpPr txBox="1"/>
                          <p:nvPr/>
                        </p:nvSpPr>
                        <p:spPr>
                          <a:xfrm>
                            <a:off x="4006002" y="2932627"/>
                            <a:ext cx="1351652" cy="58477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err="1">
                                <a:solidFill>
                                  <a:srgbClr val="6B171C"/>
                                </a:solidFill>
                                <a:uFillTx/>
                                <a:latin typeface="Century Gothic"/>
                              </a:rPr>
                              <a:t>Lddk</a:t>
                            </a:r>
                            <a:r>
                              <a:rPr lang="lv-LV" sz="1600" b="1" i="0" u="none" strike="noStrike" kern="1200" cap="all" spc="0" baseline="0" dirty="0">
                                <a:solidFill>
                                  <a:srgbClr val="6B171C"/>
                                </a:solidFill>
                                <a:uFillTx/>
                                <a:latin typeface="Century Gothic"/>
                              </a:rPr>
                              <a:t> </a:t>
                            </a:r>
                            <a:r>
                              <a:rPr lang="lv-LV" sz="1600" b="1" i="0" u="none" strike="noStrike" kern="1200" cap="all" spc="0" baseline="0" dirty="0" smtClean="0">
                                <a:solidFill>
                                  <a:srgbClr val="6B171C"/>
                                </a:solidFill>
                                <a:uFillTx/>
                                <a:latin typeface="Century Gothic"/>
                              </a:rPr>
                              <a:t>biedri</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lv-LV" sz="1600" b="1" i="0" u="none" strike="noStrike" kern="1200" cap="all" spc="0" baseline="0" dirty="0">
                              <a:solidFill>
                                <a:srgbClr val="6B171C"/>
                              </a:solidFill>
                              <a:uFillTx/>
                              <a:latin typeface="Century Gothic"/>
                            </a:endParaRPr>
                          </a:p>
                        </p:txBody>
                      </p:sp>
                      <p:sp>
                        <p:nvSpPr>
                          <p:cNvPr id="19" name="TextBox 10"/>
                          <p:cNvSpPr txBox="1"/>
                          <p:nvPr/>
                        </p:nvSpPr>
                        <p:spPr>
                          <a:xfrm>
                            <a:off x="6829871" y="2962079"/>
                            <a:ext cx="1351652" cy="33855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err="1">
                                <a:solidFill>
                                  <a:srgbClr val="6B171C"/>
                                </a:solidFill>
                                <a:uFillTx/>
                                <a:latin typeface="Century Gothic"/>
                              </a:rPr>
                              <a:t>Lddk</a:t>
                            </a:r>
                            <a:r>
                              <a:rPr lang="lv-LV" sz="1600" b="1" i="0" u="none" strike="noStrike" kern="1200" cap="all" spc="0" baseline="0" dirty="0">
                                <a:solidFill>
                                  <a:srgbClr val="6B171C"/>
                                </a:solidFill>
                                <a:uFillTx/>
                                <a:latin typeface="Century Gothic"/>
                              </a:rPr>
                              <a:t> </a:t>
                            </a:r>
                            <a:r>
                              <a:rPr lang="lv-LV" sz="1600" b="1" i="0" u="none" strike="noStrike" kern="1200" cap="all" spc="0" baseline="0" dirty="0" smtClean="0">
                                <a:solidFill>
                                  <a:srgbClr val="6B171C"/>
                                </a:solidFill>
                                <a:uFillTx/>
                                <a:latin typeface="Century Gothic"/>
                              </a:rPr>
                              <a:t>biedri</a:t>
                            </a:r>
                            <a:endParaRPr lang="lv-LV" sz="1600" b="1" i="0" u="none" strike="noStrike" kern="1200" cap="all" spc="0" baseline="0" dirty="0">
                              <a:solidFill>
                                <a:srgbClr val="6B171C"/>
                              </a:solidFill>
                              <a:uFillTx/>
                              <a:latin typeface="Century Gothic"/>
                            </a:endParaRPr>
                          </a:p>
                        </p:txBody>
                      </p:sp>
                      <p:sp>
                        <p:nvSpPr>
                          <p:cNvPr id="20" name="TextBox 11"/>
                          <p:cNvSpPr txBox="1"/>
                          <p:nvPr/>
                        </p:nvSpPr>
                        <p:spPr>
                          <a:xfrm>
                            <a:off x="9234077" y="2932627"/>
                            <a:ext cx="1858197" cy="584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Biedru kopējais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apgrozījums</a:t>
                            </a:r>
                          </a:p>
                        </p:txBody>
                      </p:sp>
                    </p:grpSp>
                    <p:sp>
                      <p:nvSpPr>
                        <p:cNvPr id="21" name="TextBox 13"/>
                        <p:cNvSpPr txBox="1"/>
                        <p:nvPr/>
                      </p:nvSpPr>
                      <p:spPr>
                        <a:xfrm>
                          <a:off x="1479636" y="4083948"/>
                          <a:ext cx="1098377" cy="64633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1" i="0" u="none" strike="noStrike" kern="1200" cap="all" spc="0" baseline="0">
                              <a:solidFill>
                                <a:srgbClr val="6B171C"/>
                              </a:solidFill>
                              <a:uFillTx/>
                              <a:latin typeface="Century Gothic"/>
                            </a:rPr>
                            <a:t>44%</a:t>
                          </a:r>
                        </a:p>
                      </p:txBody>
                    </p:sp>
                  </p:grpSp>
                  <p:sp>
                    <p:nvSpPr>
                      <p:cNvPr id="22" name="TextBox 15"/>
                      <p:cNvSpPr txBox="1"/>
                      <p:nvPr/>
                    </p:nvSpPr>
                    <p:spPr>
                      <a:xfrm>
                        <a:off x="4331412" y="4098669"/>
                        <a:ext cx="700832" cy="64633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1" i="0" u="none" strike="noStrike" kern="1200" cap="all" spc="0" baseline="0">
                            <a:solidFill>
                              <a:srgbClr val="6B171C"/>
                            </a:solidFill>
                            <a:uFillTx/>
                            <a:latin typeface="Century Gothic"/>
                          </a:rPr>
                          <a:t>63</a:t>
                        </a:r>
                      </a:p>
                    </p:txBody>
                  </p:sp>
                  <p:sp>
                    <p:nvSpPr>
                      <p:cNvPr id="23" name="TextBox 16"/>
                      <p:cNvSpPr txBox="1"/>
                      <p:nvPr/>
                    </p:nvSpPr>
                    <p:spPr>
                      <a:xfrm>
                        <a:off x="7026240" y="4084451"/>
                        <a:ext cx="958912" cy="64633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1" i="0" u="none" strike="noStrike" kern="1200" cap="all" spc="0" baseline="0">
                            <a:solidFill>
                              <a:srgbClr val="6B171C"/>
                            </a:solidFill>
                            <a:uFillTx/>
                            <a:latin typeface="Century Gothic"/>
                          </a:rPr>
                          <a:t>114</a:t>
                        </a:r>
                      </a:p>
                    </p:txBody>
                  </p:sp>
                </p:grpSp>
                <p:sp>
                  <p:nvSpPr>
                    <p:cNvPr id="24" name="TextBox 18"/>
                    <p:cNvSpPr txBox="1"/>
                    <p:nvPr/>
                  </p:nvSpPr>
                  <p:spPr>
                    <a:xfrm>
                      <a:off x="9812755" y="4072728"/>
                      <a:ext cx="700832" cy="64633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3600" b="1" i="0" u="none" strike="noStrike" kern="1200" cap="all" spc="0" baseline="0">
                          <a:solidFill>
                            <a:srgbClr val="6B171C"/>
                          </a:solidFill>
                          <a:uFillTx/>
                          <a:latin typeface="Century Gothic"/>
                        </a:rPr>
                        <a:t>40</a:t>
                      </a:r>
                    </a:p>
                  </p:txBody>
                </p:sp>
              </p:grpSp>
              <p:sp>
                <p:nvSpPr>
                  <p:cNvPr id="25" name="TextBox 20"/>
                  <p:cNvSpPr txBox="1"/>
                  <p:nvPr/>
                </p:nvSpPr>
                <p:spPr>
                  <a:xfrm>
                    <a:off x="1224756" y="5320628"/>
                    <a:ext cx="1608136" cy="584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none" spc="0" baseline="0" dirty="0">
                        <a:solidFill>
                          <a:srgbClr val="6B171C"/>
                        </a:solidFill>
                        <a:uFillTx/>
                        <a:latin typeface="Century Gothic"/>
                      </a:rPr>
                      <a:t>Visas Latvijas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none" spc="0" baseline="0" dirty="0">
                        <a:solidFill>
                          <a:srgbClr val="6B171C"/>
                        </a:solidFill>
                        <a:uFillTx/>
                        <a:latin typeface="Century Gothic"/>
                      </a:rPr>
                      <a:t>darba ņēmēju</a:t>
                    </a:r>
                  </a:p>
                </p:txBody>
              </p:sp>
            </p:grpSp>
            <p:sp>
              <p:nvSpPr>
                <p:cNvPr id="26" name="TextBox 22"/>
                <p:cNvSpPr txBox="1"/>
                <p:nvPr/>
              </p:nvSpPr>
              <p:spPr>
                <a:xfrm>
                  <a:off x="3641323" y="5331921"/>
                  <a:ext cx="2081018" cy="338556"/>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none" spc="0" baseline="0" dirty="0">
                      <a:solidFill>
                        <a:srgbClr val="6B171C"/>
                      </a:solidFill>
                      <a:uFillTx/>
                      <a:latin typeface="Century Gothic"/>
                    </a:rPr>
                    <a:t>Nozaru asociācijas</a:t>
                  </a:r>
                </a:p>
              </p:txBody>
            </p:sp>
          </p:grpSp>
          <p:sp>
            <p:nvSpPr>
              <p:cNvPr id="27" name="TextBox 24"/>
              <p:cNvSpPr txBox="1"/>
              <p:nvPr/>
            </p:nvSpPr>
            <p:spPr>
              <a:xfrm>
                <a:off x="6893995" y="5320628"/>
                <a:ext cx="1223412" cy="338554"/>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none" spc="0" baseline="0" dirty="0" smtClean="0">
                    <a:solidFill>
                      <a:srgbClr val="6B171C"/>
                    </a:solidFill>
                    <a:uFillTx/>
                    <a:latin typeface="Century Gothic"/>
                  </a:rPr>
                  <a:t>Uzņēmumi</a:t>
                </a:r>
                <a:endParaRPr lang="lv-LV" sz="1600" b="1" i="0" u="none" strike="noStrike" kern="1200" cap="none" spc="0" baseline="0" dirty="0">
                  <a:solidFill>
                    <a:srgbClr val="6B171C"/>
                  </a:solidFill>
                  <a:uFillTx/>
                  <a:latin typeface="Century Gothic"/>
                </a:endParaRPr>
              </a:p>
            </p:txBody>
          </p:sp>
        </p:grpSp>
        <p:sp>
          <p:nvSpPr>
            <p:cNvPr id="28" name="TextBox 26"/>
            <p:cNvSpPr txBox="1"/>
            <p:nvPr/>
          </p:nvSpPr>
          <p:spPr>
            <a:xfrm>
              <a:off x="9490548" y="5320628"/>
              <a:ext cx="1345237" cy="338556"/>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none" spc="0" baseline="0" dirty="0">
                  <a:solidFill>
                    <a:srgbClr val="6B171C"/>
                  </a:solidFill>
                  <a:uFillTx/>
                  <a:latin typeface="Century Gothic"/>
                </a:rPr>
                <a:t>Miljardi eiro</a:t>
              </a:r>
            </a:p>
          </p:txBody>
        </p:sp>
      </p:grpSp>
    </p:spTree>
    <p:extLst>
      <p:ext uri="{BB962C8B-B14F-4D97-AF65-F5344CB8AC3E}">
        <p14:creationId xmlns:p14="http://schemas.microsoft.com/office/powerpoint/2010/main" val="367023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E5DB9-1AF1-444F-A4C3-69EC7CD666BE}"/>
              </a:ext>
            </a:extLst>
          </p:cNvPr>
          <p:cNvSpPr>
            <a:spLocks noGrp="1"/>
          </p:cNvSpPr>
          <p:nvPr>
            <p:ph type="title"/>
          </p:nvPr>
        </p:nvSpPr>
        <p:spPr>
          <a:xfrm>
            <a:off x="773885" y="-72005"/>
            <a:ext cx="10515600" cy="1325563"/>
          </a:xfrm>
        </p:spPr>
        <p:txBody>
          <a:bodyPr/>
          <a:lstStyle/>
          <a:p>
            <a:pPr algn="ctr"/>
            <a:r>
              <a:rPr lang="lv-LV" b="1" dirty="0">
                <a:latin typeface="Segoe UI" panose="020B0502040204020203" pitchFamily="34" charset="0"/>
                <a:ea typeface="Segoe UI" panose="020B0502040204020203" pitchFamily="34" charset="0"/>
                <a:cs typeface="Segoe UI" panose="020B0502040204020203" pitchFamily="34" charset="0"/>
              </a:rPr>
              <a:t>V</a:t>
            </a:r>
            <a:r>
              <a:rPr lang="lv-LV" b="1" dirty="0" smtClean="0">
                <a:latin typeface="Segoe UI" panose="020B0502040204020203" pitchFamily="34" charset="0"/>
                <a:ea typeface="Segoe UI" panose="020B0502040204020203" pitchFamily="34" charset="0"/>
                <a:cs typeface="Segoe UI" panose="020B0502040204020203" pitchFamily="34" charset="0"/>
              </a:rPr>
              <a:t>aldības sociālie partneri</a:t>
            </a:r>
            <a:endParaRPr lang="en-GB" b="1" dirty="0">
              <a:latin typeface="Segoe UI" panose="020B0502040204020203" pitchFamily="34" charset="0"/>
              <a:ea typeface="Segoe UI" panose="020B0502040204020203" pitchFamily="34" charset="0"/>
              <a:cs typeface="Segoe UI" panose="020B0502040204020203" pitchFamily="34" charset="0"/>
            </a:endParaRPr>
          </a:p>
        </p:txBody>
      </p:sp>
      <p:sp>
        <p:nvSpPr>
          <p:cNvPr id="4" name="Rectangle 3"/>
          <p:cNvSpPr/>
          <p:nvPr/>
        </p:nvSpPr>
        <p:spPr>
          <a:xfrm>
            <a:off x="432709" y="957083"/>
            <a:ext cx="10537371" cy="427425"/>
          </a:xfrm>
          <a:prstGeom prst="rect">
            <a:avLst/>
          </a:prstGeom>
        </p:spPr>
        <p:txBody>
          <a:bodyPr wrap="square">
            <a:spAutoFit/>
          </a:bodyPr>
          <a:lstStyle/>
          <a:p>
            <a:pPr algn="ctr">
              <a:lnSpc>
                <a:spcPct val="120000"/>
              </a:lnSpc>
              <a:spcBef>
                <a:spcPts val="1200"/>
              </a:spcBef>
            </a:pPr>
            <a:r>
              <a:rPr lang="lv-LV" sz="2000" dirty="0">
                <a:latin typeface="Segoe UI" panose="020B0502040204020203" pitchFamily="34" charset="0"/>
                <a:ea typeface="Segoe UI" panose="020B0502040204020203" pitchFamily="34" charset="0"/>
                <a:cs typeface="Segoe UI" panose="020B0502040204020203" pitchFamily="34" charset="0"/>
              </a:rPr>
              <a:t>Darba devējus sociālajā dialogā pārstāv </a:t>
            </a:r>
            <a:r>
              <a:rPr lang="lv-LV" sz="2000" b="1" dirty="0">
                <a:solidFill>
                  <a:srgbClr val="9C1B33"/>
                </a:solidFill>
                <a:latin typeface="Segoe UI" panose="020B0502040204020203" pitchFamily="34" charset="0"/>
                <a:ea typeface="Segoe UI" panose="020B0502040204020203" pitchFamily="34" charset="0"/>
                <a:cs typeface="Segoe UI" panose="020B0502040204020203" pitchFamily="34" charset="0"/>
              </a:rPr>
              <a:t>LDDK</a:t>
            </a:r>
            <a:r>
              <a:rPr lang="lv-LV" sz="2000" dirty="0">
                <a:latin typeface="Segoe UI" panose="020B0502040204020203" pitchFamily="34" charset="0"/>
                <a:ea typeface="Segoe UI" panose="020B0502040204020203" pitchFamily="34" charset="0"/>
                <a:cs typeface="Segoe UI" panose="020B0502040204020203" pitchFamily="34" charset="0"/>
              </a:rPr>
              <a:t>, darba ņēmējus  - </a:t>
            </a:r>
            <a:r>
              <a:rPr lang="lv-LV" sz="2000" b="1" dirty="0">
                <a:solidFill>
                  <a:srgbClr val="9C1B33"/>
                </a:solidFill>
                <a:latin typeface="Segoe UI" panose="020B0502040204020203" pitchFamily="34" charset="0"/>
                <a:ea typeface="Segoe UI" panose="020B0502040204020203" pitchFamily="34" charset="0"/>
                <a:cs typeface="Segoe UI" panose="020B0502040204020203" pitchFamily="34" charset="0"/>
              </a:rPr>
              <a:t>LBAS</a:t>
            </a:r>
          </a:p>
        </p:txBody>
      </p:sp>
      <p:grpSp>
        <p:nvGrpSpPr>
          <p:cNvPr id="3" name="Grupa 2"/>
          <p:cNvGrpSpPr/>
          <p:nvPr/>
        </p:nvGrpSpPr>
        <p:grpSpPr>
          <a:xfrm>
            <a:off x="2465756" y="6039594"/>
            <a:ext cx="6471276" cy="649051"/>
            <a:chOff x="276003" y="5363219"/>
            <a:chExt cx="11380770" cy="1141460"/>
          </a:xfrm>
        </p:grpSpPr>
        <p:pic>
          <p:nvPicPr>
            <p:cNvPr id="5" name="Attēls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690" y="5517785"/>
              <a:ext cx="2474998" cy="700345"/>
            </a:xfrm>
            <a:prstGeom prst="rect">
              <a:avLst/>
            </a:prstGeom>
          </p:spPr>
        </p:pic>
        <p:pic>
          <p:nvPicPr>
            <p:cNvPr id="7" name="Picture 6" descr="http://atabsh.files.wordpress.com/2011/02/ilo-logo.gif"/>
            <p:cNvPicPr>
              <a:picLocks noChangeAspect="1" noChangeArrowheads="1"/>
            </p:cNvPicPr>
            <p:nvPr/>
          </p:nvPicPr>
          <p:blipFill rotWithShape="1">
            <a:blip r:embed="rId3"/>
            <a:srcRect t="7785"/>
            <a:stretch/>
          </p:blipFill>
          <p:spPr bwMode="auto">
            <a:xfrm>
              <a:off x="276003" y="5550628"/>
              <a:ext cx="1187970" cy="954051"/>
            </a:xfrm>
            <a:prstGeom prst="rect">
              <a:avLst/>
            </a:prstGeom>
            <a:ln>
              <a:noFill/>
            </a:ln>
            <a:effectLst>
              <a:outerShdw dist="139700" dir="2700000" sx="1000" sy="1000" algn="tl" rotWithShape="0">
                <a:srgbClr val="333333"/>
              </a:outerShdw>
            </a:effectLst>
          </p:spPr>
        </p:pic>
        <p:pic>
          <p:nvPicPr>
            <p:cNvPr id="8" name="Attēls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832" y="5443257"/>
              <a:ext cx="1613049" cy="93965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495" y="5638499"/>
              <a:ext cx="1998552" cy="72169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8581" y="5363219"/>
              <a:ext cx="1074802" cy="107480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83388" y="5591086"/>
              <a:ext cx="1373385" cy="68114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9569" y="5443257"/>
              <a:ext cx="809625" cy="952500"/>
            </a:xfrm>
            <a:prstGeom prst="rect">
              <a:avLst/>
            </a:prstGeom>
          </p:spPr>
        </p:pic>
      </p:grpSp>
      <p:pic>
        <p:nvPicPr>
          <p:cNvPr id="6" name="Attēls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616" y="1797263"/>
            <a:ext cx="778905" cy="778905"/>
          </a:xfrm>
          <a:prstGeom prst="rect">
            <a:avLst/>
          </a:prstGeom>
        </p:spPr>
      </p:pic>
      <p:pic>
        <p:nvPicPr>
          <p:cNvPr id="13" name="Attēls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7077" y="1820309"/>
            <a:ext cx="778905" cy="778905"/>
          </a:xfrm>
          <a:prstGeom prst="rect">
            <a:avLst/>
          </a:prstGeom>
        </p:spPr>
      </p:pic>
      <p:sp>
        <p:nvSpPr>
          <p:cNvPr id="17" name="TextBox 16"/>
          <p:cNvSpPr txBox="1"/>
          <p:nvPr/>
        </p:nvSpPr>
        <p:spPr>
          <a:xfrm>
            <a:off x="870402" y="2822945"/>
            <a:ext cx="4802660" cy="280076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lv-LV" dirty="0">
                <a:latin typeface="Century Gothic" panose="020B0502020202020204" pitchFamily="34" charset="0"/>
                <a:ea typeface="Segoe UI" panose="020B0502040204020203" pitchFamily="34" charset="0"/>
                <a:cs typeface="Segoe UI" panose="020B0502040204020203" pitchFamily="34" charset="0"/>
              </a:rPr>
              <a:t>Darba devēju organizāciju un </a:t>
            </a:r>
            <a:r>
              <a:rPr lang="lv-LV" dirty="0" smtClean="0">
                <a:latin typeface="Century Gothic" panose="020B0502020202020204" pitchFamily="34" charset="0"/>
                <a:ea typeface="Segoe UI" panose="020B0502040204020203" pitchFamily="34" charset="0"/>
                <a:cs typeface="Segoe UI" panose="020B0502040204020203" pitchFamily="34" charset="0"/>
              </a:rPr>
              <a:t>to apvienību </a:t>
            </a:r>
            <a:r>
              <a:rPr lang="lv-LV" dirty="0">
                <a:latin typeface="Century Gothic" panose="020B0502020202020204" pitchFamily="34" charset="0"/>
                <a:ea typeface="Segoe UI" panose="020B0502040204020203" pitchFamily="34" charset="0"/>
                <a:cs typeface="Segoe UI" panose="020B0502040204020203" pitchFamily="34" charset="0"/>
              </a:rPr>
              <a:t>likums </a:t>
            </a:r>
          </a:p>
          <a:p>
            <a:pPr marL="285750" indent="-285750">
              <a:spcBef>
                <a:spcPts val="1200"/>
              </a:spcBef>
              <a:buFont typeface="Arial" panose="020B0604020202020204" pitchFamily="34" charset="0"/>
              <a:buChar char="•"/>
            </a:pPr>
            <a:r>
              <a:rPr lang="lv-LV" dirty="0" smtClean="0">
                <a:latin typeface="Century Gothic" panose="020B0502020202020204" pitchFamily="34" charset="0"/>
                <a:ea typeface="Segoe UI" panose="020B0502040204020203" pitchFamily="34" charset="0"/>
                <a:cs typeface="Segoe UI" panose="020B0502040204020203" pitchFamily="34" charset="0"/>
              </a:rPr>
              <a:t>Arodbiedrību </a:t>
            </a:r>
            <a:r>
              <a:rPr lang="lv-LV" dirty="0">
                <a:latin typeface="Century Gothic" panose="020B0502020202020204" pitchFamily="34" charset="0"/>
                <a:ea typeface="Segoe UI" panose="020B0502040204020203" pitchFamily="34" charset="0"/>
                <a:cs typeface="Segoe UI" panose="020B0502040204020203" pitchFamily="34" charset="0"/>
              </a:rPr>
              <a:t>likums </a:t>
            </a:r>
          </a:p>
          <a:p>
            <a:pPr marL="285750" indent="-285750">
              <a:spcBef>
                <a:spcPts val="1200"/>
              </a:spcBef>
              <a:buFont typeface="Arial" panose="020B0604020202020204" pitchFamily="34" charset="0"/>
              <a:buChar char="•"/>
            </a:pPr>
            <a:r>
              <a:rPr lang="lv-LV" dirty="0">
                <a:latin typeface="Century Gothic" panose="020B0502020202020204" pitchFamily="34" charset="0"/>
                <a:ea typeface="Segoe UI" panose="020B0502040204020203" pitchFamily="34" charset="0"/>
                <a:cs typeface="Segoe UI" panose="020B0502040204020203" pitchFamily="34" charset="0"/>
              </a:rPr>
              <a:t>NTSP nolikums</a:t>
            </a:r>
          </a:p>
          <a:p>
            <a:pPr marL="285750" indent="-285750">
              <a:spcBef>
                <a:spcPts val="1200"/>
              </a:spcBef>
              <a:buFont typeface="Arial" panose="020B0604020202020204" pitchFamily="34" charset="0"/>
              <a:buChar char="•"/>
            </a:pPr>
            <a:r>
              <a:rPr lang="lv-LV" dirty="0">
                <a:latin typeface="Century Gothic" panose="020B0502020202020204" pitchFamily="34" charset="0"/>
                <a:ea typeface="Segoe UI" panose="020B0502040204020203" pitchFamily="34" charset="0"/>
                <a:cs typeface="Segoe UI" panose="020B0502040204020203" pitchFamily="34" charset="0"/>
              </a:rPr>
              <a:t>Darba likums</a:t>
            </a:r>
          </a:p>
          <a:p>
            <a:pPr marL="285750" indent="-285750">
              <a:spcBef>
                <a:spcPts val="1200"/>
              </a:spcBef>
              <a:buFont typeface="Arial" panose="020B0604020202020204" pitchFamily="34" charset="0"/>
              <a:buChar char="•"/>
            </a:pPr>
            <a:r>
              <a:rPr lang="lv-LV" dirty="0">
                <a:latin typeface="Century Gothic" panose="020B0502020202020204" pitchFamily="34" charset="0"/>
                <a:ea typeface="Segoe UI" panose="020B0502040204020203" pitchFamily="34" charset="0"/>
                <a:cs typeface="Segoe UI" panose="020B0502040204020203" pitchFamily="34" charset="0"/>
              </a:rPr>
              <a:t>Sociālo partneru divpusējā </a:t>
            </a:r>
            <a:r>
              <a:rPr lang="lv-LV" dirty="0" smtClean="0">
                <a:latin typeface="Century Gothic" panose="020B0502020202020204" pitchFamily="34" charset="0"/>
                <a:ea typeface="Segoe UI" panose="020B0502040204020203" pitchFamily="34" charset="0"/>
                <a:cs typeface="Segoe UI" panose="020B0502040204020203" pitchFamily="34" charset="0"/>
              </a:rPr>
              <a:t>vienošanās</a:t>
            </a:r>
          </a:p>
          <a:p>
            <a:pPr marL="285750" indent="-285750">
              <a:spcBef>
                <a:spcPts val="1200"/>
              </a:spcBef>
              <a:buFont typeface="Arial" panose="020B0604020202020204" pitchFamily="34" charset="0"/>
              <a:buChar char="•"/>
            </a:pPr>
            <a:r>
              <a:rPr lang="lv-LV" dirty="0" smtClean="0">
                <a:latin typeface="Century Gothic" panose="020B0502020202020204" pitchFamily="34" charset="0"/>
                <a:ea typeface="Segoe UI" panose="020B0502040204020203" pitchFamily="34" charset="0"/>
                <a:cs typeface="Segoe UI" panose="020B0502040204020203" pitchFamily="34" charset="0"/>
              </a:rPr>
              <a:t>Trīspusējā vienošanās ar valdību</a:t>
            </a:r>
            <a:endParaRPr lang="lv-LV" dirty="0">
              <a:latin typeface="Century Gothic" panose="020B0502020202020204"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1695521" y="2010602"/>
            <a:ext cx="2723918" cy="369332"/>
          </a:xfrm>
          <a:prstGeom prst="rect">
            <a:avLst/>
          </a:prstGeom>
          <a:noFill/>
        </p:spPr>
        <p:txBody>
          <a:bodyPr wrap="square" rtlCol="0">
            <a:spAutoFit/>
          </a:bodyPr>
          <a:lstStyle/>
          <a:p>
            <a:r>
              <a:rPr lang="lv-LV" b="1" cap="all" dirty="0" smtClean="0">
                <a:latin typeface="Century Gothic" panose="020B0502020202020204" pitchFamily="34" charset="0"/>
                <a:ea typeface="Segoe UI" panose="020B0502040204020203" pitchFamily="34" charset="0"/>
                <a:cs typeface="Segoe UI" panose="020B0502040204020203" pitchFamily="34" charset="0"/>
              </a:rPr>
              <a:t>Latvijā:</a:t>
            </a:r>
            <a:endParaRPr lang="lv-LV" b="1" cap="all" dirty="0">
              <a:latin typeface="Century Gothic" panose="020B0502020202020204" pitchFamily="34" charset="0"/>
              <a:ea typeface="Segoe UI" panose="020B0502040204020203" pitchFamily="34" charset="0"/>
              <a:cs typeface="Segoe UI" panose="020B0502040204020203" pitchFamily="34" charset="0"/>
            </a:endParaRPr>
          </a:p>
        </p:txBody>
      </p:sp>
      <p:sp>
        <p:nvSpPr>
          <p:cNvPr id="19" name="TextBox 18"/>
          <p:cNvSpPr txBox="1"/>
          <p:nvPr/>
        </p:nvSpPr>
        <p:spPr>
          <a:xfrm>
            <a:off x="7251135" y="2010602"/>
            <a:ext cx="2881553" cy="369332"/>
          </a:xfrm>
          <a:prstGeom prst="rect">
            <a:avLst/>
          </a:prstGeom>
          <a:noFill/>
        </p:spPr>
        <p:txBody>
          <a:bodyPr wrap="square" rtlCol="0">
            <a:spAutoFit/>
          </a:bodyPr>
          <a:lstStyle/>
          <a:p>
            <a:r>
              <a:rPr lang="lv-LV" b="1" cap="all" dirty="0" smtClean="0">
                <a:latin typeface="Century Gothic" panose="020B0502020202020204" pitchFamily="34" charset="0"/>
                <a:ea typeface="Segoe UI" panose="020B0502040204020203" pitchFamily="34" charset="0"/>
                <a:cs typeface="Segoe UI" panose="020B0502040204020203" pitchFamily="34" charset="0"/>
              </a:rPr>
              <a:t>Starptautiski:</a:t>
            </a:r>
            <a:endParaRPr lang="lv-LV" b="1" cap="all" dirty="0">
              <a:latin typeface="Century Gothic" panose="020B0502020202020204"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6387077" y="2717527"/>
            <a:ext cx="4802660"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dirty="0">
                <a:latin typeface="Century Gothic" panose="020B0502020202020204" pitchFamily="34" charset="0"/>
                <a:ea typeface="Segoe UI" panose="020B0502040204020203" pitchFamily="34" charset="0"/>
                <a:cs typeface="Segoe UI" panose="020B0502040204020203" pitchFamily="34" charset="0"/>
              </a:rPr>
              <a:t>Starptautiskās darba organizācijas (SDO) </a:t>
            </a:r>
            <a:r>
              <a:rPr lang="lv-LV" dirty="0" smtClean="0">
                <a:latin typeface="Century Gothic" panose="020B0502020202020204" pitchFamily="34" charset="0"/>
                <a:ea typeface="Segoe UI" panose="020B0502040204020203" pitchFamily="34" charset="0"/>
                <a:cs typeface="Segoe UI" panose="020B0502040204020203" pitchFamily="34" charset="0"/>
              </a:rPr>
              <a:t>konvencija </a:t>
            </a:r>
            <a:endParaRPr lang="lv-LV" dirty="0">
              <a:latin typeface="Century Gothic" panose="020B0502020202020204"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lv-LV" dirty="0">
                <a:latin typeface="Century Gothic" panose="020B0502020202020204" pitchFamily="34" charset="0"/>
                <a:ea typeface="Segoe UI" panose="020B0502040204020203" pitchFamily="34" charset="0"/>
                <a:cs typeface="Segoe UI" panose="020B0502040204020203" pitchFamily="34" charset="0"/>
              </a:rPr>
              <a:t>ANO pamatnostādnes par sociālo partnerību</a:t>
            </a:r>
          </a:p>
          <a:p>
            <a:pPr marL="285750" indent="-285750">
              <a:lnSpc>
                <a:spcPct val="150000"/>
              </a:lnSpc>
              <a:buFont typeface="Arial" panose="020B0604020202020204" pitchFamily="34" charset="0"/>
              <a:buChar char="•"/>
            </a:pPr>
            <a:r>
              <a:rPr lang="lv-LV" dirty="0">
                <a:latin typeface="Century Gothic" panose="020B0502020202020204" pitchFamily="34" charset="0"/>
                <a:ea typeface="Segoe UI" panose="020B0502040204020203" pitchFamily="34" charset="0"/>
                <a:cs typeface="Segoe UI" panose="020B0502040204020203" pitchFamily="34" charset="0"/>
              </a:rPr>
              <a:t>Līgums par ES darbību</a:t>
            </a:r>
          </a:p>
        </p:txBody>
      </p:sp>
    </p:spTree>
    <p:extLst>
      <p:ext uri="{BB962C8B-B14F-4D97-AF65-F5344CB8AC3E}">
        <p14:creationId xmlns:p14="http://schemas.microsoft.com/office/powerpoint/2010/main" val="2578023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a:t>Trīspusējais sociālais dialogs</a:t>
            </a:r>
          </a:p>
        </p:txBody>
      </p:sp>
      <p:sp>
        <p:nvSpPr>
          <p:cNvPr id="3" name="Satura vietturis 2"/>
          <p:cNvSpPr>
            <a:spLocks noGrp="1"/>
          </p:cNvSpPr>
          <p:nvPr>
            <p:ph idx="1"/>
          </p:nvPr>
        </p:nvSpPr>
        <p:spPr/>
        <p:txBody>
          <a:bodyPr>
            <a:normAutofit/>
          </a:bodyPr>
          <a:lstStyle/>
          <a:p>
            <a:r>
              <a:rPr lang="lv-LV" dirty="0" smtClean="0">
                <a:latin typeface="Century Gothic" panose="020B0502020202020204" pitchFamily="34" charset="0"/>
              </a:rPr>
              <a:t>Nacionālā </a:t>
            </a:r>
            <a:r>
              <a:rPr lang="lv-LV" dirty="0">
                <a:latin typeface="Century Gothic" panose="020B0502020202020204" pitchFamily="34" charset="0"/>
              </a:rPr>
              <a:t>trīspusējās sadarbības padome (</a:t>
            </a:r>
            <a:r>
              <a:rPr lang="lv-LV" dirty="0" smtClean="0">
                <a:latin typeface="Century Gothic" panose="020B0502020202020204" pitchFamily="34" charset="0"/>
              </a:rPr>
              <a:t>NTSP) </a:t>
            </a:r>
          </a:p>
          <a:p>
            <a:pPr lvl="1"/>
            <a:r>
              <a:rPr lang="lv-LV" dirty="0" smtClean="0">
                <a:latin typeface="Century Gothic" panose="020B0502020202020204" pitchFamily="34" charset="0"/>
              </a:rPr>
              <a:t>darbojas kopš 1998. gada</a:t>
            </a:r>
          </a:p>
          <a:p>
            <a:pPr lvl="1"/>
            <a:r>
              <a:rPr lang="lv-LV" b="1" dirty="0" smtClean="0">
                <a:solidFill>
                  <a:srgbClr val="9C1B33"/>
                </a:solidFill>
                <a:latin typeface="Century Gothic" panose="020B0502020202020204" pitchFamily="34" charset="0"/>
              </a:rPr>
              <a:t>mērķis</a:t>
            </a:r>
            <a:r>
              <a:rPr lang="lv-LV" dirty="0" smtClean="0">
                <a:latin typeface="Century Gothic" panose="020B0502020202020204" pitchFamily="34" charset="0"/>
              </a:rPr>
              <a:t> </a:t>
            </a:r>
            <a:r>
              <a:rPr lang="lv-LV" dirty="0">
                <a:latin typeface="Century Gothic" panose="020B0502020202020204" pitchFamily="34" charset="0"/>
              </a:rPr>
              <a:t>-  saskaņota, visai sabiedrībai un valsts interesēm atbilstoša </a:t>
            </a:r>
            <a:r>
              <a:rPr lang="lv-LV" dirty="0" smtClean="0">
                <a:latin typeface="Century Gothic" panose="020B0502020202020204" pitchFamily="34" charset="0"/>
              </a:rPr>
              <a:t>sociālekonomiskās attīstības veicināšana, </a:t>
            </a:r>
            <a:r>
              <a:rPr lang="lv-LV" dirty="0">
                <a:latin typeface="Century Gothic" panose="020B0502020202020204" pitchFamily="34" charset="0"/>
              </a:rPr>
              <a:t>garantējot </a:t>
            </a:r>
            <a:r>
              <a:rPr lang="lv-LV" b="1" dirty="0">
                <a:solidFill>
                  <a:srgbClr val="9C1B33"/>
                </a:solidFill>
                <a:latin typeface="Century Gothic" panose="020B0502020202020204" pitchFamily="34" charset="0"/>
              </a:rPr>
              <a:t>sociālo stabilitāti un labklājības līmeņa </a:t>
            </a:r>
            <a:r>
              <a:rPr lang="lv-LV" dirty="0" smtClean="0">
                <a:latin typeface="Century Gothic" panose="020B0502020202020204" pitchFamily="34" charset="0"/>
              </a:rPr>
              <a:t>paaugstināšanu</a:t>
            </a:r>
          </a:p>
          <a:p>
            <a:pPr lvl="1"/>
            <a:r>
              <a:rPr lang="lv-LV" dirty="0">
                <a:latin typeface="Century Gothic" panose="020B0502020202020204" pitchFamily="34" charset="0"/>
              </a:rPr>
              <a:t>nacionālā </a:t>
            </a:r>
            <a:r>
              <a:rPr lang="lv-LV" dirty="0" smtClean="0">
                <a:latin typeface="Century Gothic" panose="020B0502020202020204" pitchFamily="34" charset="0"/>
              </a:rPr>
              <a:t>līmenī </a:t>
            </a:r>
            <a:r>
              <a:rPr lang="lv-LV" dirty="0">
                <a:latin typeface="Century Gothic" panose="020B0502020202020204" pitchFamily="34" charset="0"/>
              </a:rPr>
              <a:t>n</a:t>
            </a:r>
            <a:r>
              <a:rPr lang="lv-LV" dirty="0" smtClean="0">
                <a:latin typeface="Century Gothic" panose="020B0502020202020204" pitchFamily="34" charset="0"/>
              </a:rPr>
              <a:t>odrošina valdības</a:t>
            </a:r>
            <a:r>
              <a:rPr lang="lv-LV" dirty="0">
                <a:latin typeface="Century Gothic" panose="020B0502020202020204" pitchFamily="34" charset="0"/>
              </a:rPr>
              <a:t>, darba devēju un </a:t>
            </a:r>
            <a:r>
              <a:rPr lang="lv-LV" dirty="0" smtClean="0">
                <a:latin typeface="Century Gothic" panose="020B0502020202020204" pitchFamily="34" charset="0"/>
              </a:rPr>
              <a:t>darbinieku pārstāvju </a:t>
            </a:r>
            <a:r>
              <a:rPr lang="lv-LV" b="1" dirty="0" smtClean="0">
                <a:solidFill>
                  <a:srgbClr val="9C1B33"/>
                </a:solidFill>
                <a:latin typeface="Century Gothic" panose="020B0502020202020204" pitchFamily="34" charset="0"/>
              </a:rPr>
              <a:t>sadarbību un sociālo partneru līdzatbildību </a:t>
            </a:r>
            <a:r>
              <a:rPr lang="lv-LV" dirty="0" smtClean="0">
                <a:latin typeface="Century Gothic" panose="020B0502020202020204" pitchFamily="34" charset="0"/>
              </a:rPr>
              <a:t>par pieņemtajiem lēmumiem</a:t>
            </a:r>
          </a:p>
          <a:p>
            <a:endParaRPr lang="lv-LV" dirty="0">
              <a:latin typeface="Century Gothic" panose="020B0502020202020204" pitchFamily="34" charset="0"/>
            </a:endParaRPr>
          </a:p>
          <a:p>
            <a:endParaRPr lang="lv-LV" dirty="0">
              <a:latin typeface="Century Gothic" panose="020B0502020202020204" pitchFamily="34" charset="0"/>
            </a:endParaRPr>
          </a:p>
        </p:txBody>
      </p:sp>
    </p:spTree>
    <p:extLst>
      <p:ext uri="{BB962C8B-B14F-4D97-AF65-F5344CB8AC3E}">
        <p14:creationId xmlns:p14="http://schemas.microsoft.com/office/powerpoint/2010/main" val="386907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p:cNvPicPr>
          <p:nvPr/>
        </p:nvPicPr>
        <p:blipFill>
          <a:blip r:embed="rId2"/>
          <a:srcRect t="39665" b="12308"/>
          <a:stretch>
            <a:fillRect/>
          </a:stretch>
        </p:blipFill>
        <p:spPr>
          <a:xfrm>
            <a:off x="0" y="2949561"/>
            <a:ext cx="12191996" cy="3908438"/>
          </a:xfrm>
          <a:prstGeom prst="rect">
            <a:avLst/>
          </a:prstGeom>
          <a:noFill/>
          <a:ln cap="flat">
            <a:noFill/>
          </a:ln>
        </p:spPr>
      </p:pic>
      <p:sp>
        <p:nvSpPr>
          <p:cNvPr id="3" name="TextBox 10"/>
          <p:cNvSpPr txBox="1"/>
          <p:nvPr/>
        </p:nvSpPr>
        <p:spPr>
          <a:xfrm>
            <a:off x="0" y="6534832"/>
            <a:ext cx="851835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800" b="0" i="0" u="none" strike="noStrike" kern="1200" cap="none" spc="0" baseline="0" dirty="0">
                <a:solidFill>
                  <a:srgbClr val="FFFFFF"/>
                </a:solidFill>
                <a:uFillTx/>
                <a:latin typeface="Century Gothic"/>
              </a:rPr>
              <a:t>Nacionālās </a:t>
            </a:r>
            <a:r>
              <a:rPr lang="lv-LV" sz="1800" b="0" i="0" u="none" strike="noStrike" kern="1200" cap="none" spc="0" baseline="0" dirty="0" smtClean="0">
                <a:solidFill>
                  <a:srgbClr val="FFFFFF"/>
                </a:solidFill>
                <a:uFillTx/>
                <a:latin typeface="Century Gothic"/>
              </a:rPr>
              <a:t>trīspusējās </a:t>
            </a:r>
            <a:r>
              <a:rPr lang="lv-LV" sz="1800" b="0" i="0" u="none" strike="noStrike" kern="1200" cap="none" spc="0" baseline="0" dirty="0">
                <a:solidFill>
                  <a:srgbClr val="FFFFFF"/>
                </a:solidFill>
                <a:uFillTx/>
                <a:latin typeface="Century Gothic"/>
              </a:rPr>
              <a:t>sadarbības padomes sēde 2017. gada 28. februārī</a:t>
            </a:r>
          </a:p>
        </p:txBody>
      </p:sp>
      <p:sp>
        <p:nvSpPr>
          <p:cNvPr id="12" name="Title 20"/>
          <p:cNvSpPr txBox="1">
            <a:spLocks noGrp="1"/>
          </p:cNvSpPr>
          <p:nvPr>
            <p:ph type="title"/>
          </p:nvPr>
        </p:nvSpPr>
        <p:spPr>
          <a:xfrm>
            <a:off x="567377" y="87301"/>
            <a:ext cx="11057241" cy="1325559"/>
          </a:xfrm>
        </p:spPr>
        <p:txBody>
          <a:bodyPr anchorCtr="1">
            <a:noAutofit/>
          </a:bodyPr>
          <a:lstStyle/>
          <a:p>
            <a:pPr lvl="0" algn="ctr"/>
            <a:r>
              <a:rPr lang="lv-LV" sz="4000" b="1" dirty="0" smtClean="0"/>
              <a:t>Trīspusējais sociālais dialogs</a:t>
            </a:r>
            <a:endParaRPr lang="lv-LV" sz="4000" b="1" dirty="0"/>
          </a:p>
        </p:txBody>
      </p:sp>
      <p:grpSp>
        <p:nvGrpSpPr>
          <p:cNvPr id="18" name="Grupa 17"/>
          <p:cNvGrpSpPr/>
          <p:nvPr/>
        </p:nvGrpSpPr>
        <p:grpSpPr>
          <a:xfrm>
            <a:off x="3414570" y="1232234"/>
            <a:ext cx="5362856" cy="1572832"/>
            <a:chOff x="2711358" y="1240472"/>
            <a:chExt cx="5362856" cy="1572832"/>
          </a:xfrm>
        </p:grpSpPr>
        <p:grpSp>
          <p:nvGrpSpPr>
            <p:cNvPr id="17" name="Grupa 16"/>
            <p:cNvGrpSpPr/>
            <p:nvPr/>
          </p:nvGrpSpPr>
          <p:grpSpPr>
            <a:xfrm>
              <a:off x="6501382" y="1240472"/>
              <a:ext cx="1572832" cy="1572832"/>
              <a:chOff x="2966633" y="1330561"/>
              <a:chExt cx="1572832" cy="1572832"/>
            </a:xfrm>
          </p:grpSpPr>
          <p:pic>
            <p:nvPicPr>
              <p:cNvPr id="6" name="Picture 15"/>
              <p:cNvPicPr>
                <a:picLocks noChangeAspect="1"/>
              </p:cNvPicPr>
              <p:nvPr/>
            </p:nvPicPr>
            <p:blipFill>
              <a:blip r:embed="rId3"/>
              <a:stretch>
                <a:fillRect/>
              </a:stretch>
            </p:blipFill>
            <p:spPr>
              <a:xfrm>
                <a:off x="2966633" y="1330561"/>
                <a:ext cx="1572832" cy="1572832"/>
              </a:xfrm>
              <a:prstGeom prst="rect">
                <a:avLst/>
              </a:prstGeom>
              <a:noFill/>
              <a:ln cap="flat">
                <a:noFill/>
              </a:ln>
            </p:spPr>
          </p:pic>
          <p:sp>
            <p:nvSpPr>
              <p:cNvPr id="9" name="TextBox 12"/>
              <p:cNvSpPr txBox="1"/>
              <p:nvPr/>
            </p:nvSpPr>
            <p:spPr>
              <a:xfrm>
                <a:off x="3288822" y="1819756"/>
                <a:ext cx="928463" cy="584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Darba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devēji</a:t>
                </a:r>
              </a:p>
            </p:txBody>
          </p:sp>
        </p:grpSp>
        <p:grpSp>
          <p:nvGrpSpPr>
            <p:cNvPr id="16" name="Grupa 15"/>
            <p:cNvGrpSpPr/>
            <p:nvPr/>
          </p:nvGrpSpPr>
          <p:grpSpPr>
            <a:xfrm>
              <a:off x="2711358" y="1240472"/>
              <a:ext cx="1572832" cy="1572832"/>
              <a:chOff x="5240316" y="1325733"/>
              <a:chExt cx="1572832" cy="1572832"/>
            </a:xfrm>
          </p:grpSpPr>
          <p:pic>
            <p:nvPicPr>
              <p:cNvPr id="7" name="Picture 16"/>
              <p:cNvPicPr>
                <a:picLocks noChangeAspect="1"/>
              </p:cNvPicPr>
              <p:nvPr/>
            </p:nvPicPr>
            <p:blipFill>
              <a:blip r:embed="rId3"/>
              <a:stretch>
                <a:fillRect/>
              </a:stretch>
            </p:blipFill>
            <p:spPr>
              <a:xfrm>
                <a:off x="5240316" y="1325733"/>
                <a:ext cx="1572832" cy="1572832"/>
              </a:xfrm>
              <a:prstGeom prst="rect">
                <a:avLst/>
              </a:prstGeom>
              <a:noFill/>
              <a:ln cap="flat">
                <a:noFill/>
              </a:ln>
            </p:spPr>
          </p:pic>
          <p:sp>
            <p:nvSpPr>
              <p:cNvPr id="11" name="TextBox 14"/>
              <p:cNvSpPr txBox="1"/>
              <p:nvPr/>
            </p:nvSpPr>
            <p:spPr>
              <a:xfrm>
                <a:off x="5562496" y="1821704"/>
                <a:ext cx="928463" cy="584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Darba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ņēmēji</a:t>
                </a:r>
              </a:p>
            </p:txBody>
          </p:sp>
        </p:grpSp>
        <p:grpSp>
          <p:nvGrpSpPr>
            <p:cNvPr id="15" name="Grupa 14"/>
            <p:cNvGrpSpPr/>
            <p:nvPr/>
          </p:nvGrpSpPr>
          <p:grpSpPr>
            <a:xfrm>
              <a:off x="4606370" y="1240472"/>
              <a:ext cx="1572832" cy="1572832"/>
              <a:chOff x="7652531" y="1325733"/>
              <a:chExt cx="1572832" cy="1572832"/>
            </a:xfrm>
          </p:grpSpPr>
          <p:pic>
            <p:nvPicPr>
              <p:cNvPr id="13" name="Picture 17"/>
              <p:cNvPicPr>
                <a:picLocks noChangeAspect="1"/>
              </p:cNvPicPr>
              <p:nvPr/>
            </p:nvPicPr>
            <p:blipFill>
              <a:blip r:embed="rId4"/>
              <a:stretch>
                <a:fillRect/>
              </a:stretch>
            </p:blipFill>
            <p:spPr>
              <a:xfrm>
                <a:off x="7652531" y="1325733"/>
                <a:ext cx="1572832" cy="1572832"/>
              </a:xfrm>
              <a:prstGeom prst="rect">
                <a:avLst/>
              </a:prstGeom>
              <a:noFill/>
              <a:ln cap="flat">
                <a:noFill/>
              </a:ln>
            </p:spPr>
          </p:pic>
          <p:sp>
            <p:nvSpPr>
              <p:cNvPr id="14" name="TextBox 13"/>
              <p:cNvSpPr txBox="1"/>
              <p:nvPr/>
            </p:nvSpPr>
            <p:spPr>
              <a:xfrm>
                <a:off x="7917012" y="1942871"/>
                <a:ext cx="1043879" cy="338556"/>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a:solidFill>
                      <a:srgbClr val="71464E"/>
                    </a:solidFill>
                    <a:uFillTx/>
                    <a:latin typeface="Century Gothic"/>
                  </a:rPr>
                  <a:t>valdība</a:t>
                </a:r>
              </a:p>
            </p:txBody>
          </p:sp>
        </p:grpSp>
      </p:grpSp>
    </p:spTree>
    <p:extLst>
      <p:ext uri="{BB962C8B-B14F-4D97-AF65-F5344CB8AC3E}">
        <p14:creationId xmlns:p14="http://schemas.microsoft.com/office/powerpoint/2010/main" val="248124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156518" y="939829"/>
            <a:ext cx="11905432" cy="4843464"/>
            <a:chOff x="140042" y="1631808"/>
            <a:chExt cx="11905432" cy="4843464"/>
          </a:xfrm>
        </p:grpSpPr>
        <p:grpSp>
          <p:nvGrpSpPr>
            <p:cNvPr id="35" name="Grupa 34"/>
            <p:cNvGrpSpPr/>
            <p:nvPr/>
          </p:nvGrpSpPr>
          <p:grpSpPr>
            <a:xfrm>
              <a:off x="140042" y="2837830"/>
              <a:ext cx="11870727" cy="3637442"/>
              <a:chOff x="837207" y="2862214"/>
              <a:chExt cx="10605149" cy="3637442"/>
            </a:xfrm>
          </p:grpSpPr>
          <p:grpSp>
            <p:nvGrpSpPr>
              <p:cNvPr id="3" name="Grupa 2"/>
              <p:cNvGrpSpPr/>
              <p:nvPr/>
            </p:nvGrpSpPr>
            <p:grpSpPr>
              <a:xfrm>
                <a:off x="837207" y="3255222"/>
                <a:ext cx="10605149" cy="3244434"/>
                <a:chOff x="804255" y="2958659"/>
                <a:chExt cx="10605149" cy="3244434"/>
              </a:xfrm>
              <a:solidFill>
                <a:schemeClr val="bg1">
                  <a:lumMod val="95000"/>
                </a:schemeClr>
              </a:solidFill>
            </p:grpSpPr>
            <p:sp>
              <p:nvSpPr>
                <p:cNvPr id="19" name="Taisnstūris 13"/>
                <p:cNvSpPr/>
                <p:nvPr/>
              </p:nvSpPr>
              <p:spPr>
                <a:xfrm>
                  <a:off x="10489457" y="2966082"/>
                  <a:ext cx="919947" cy="3236217"/>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Konkurētspējas un ilgtspējas </a:t>
                  </a:r>
                  <a:r>
                    <a:rPr lang="lv-LV" sz="1100" dirty="0">
                      <a:solidFill>
                        <a:schemeClr val="tx1"/>
                      </a:solidFill>
                      <a:latin typeface="Segoe UI Semilight" panose="020B0402040204020203" pitchFamily="34" charset="0"/>
                      <a:cs typeface="Segoe UI Semilight" panose="020B0402040204020203" pitchFamily="34" charset="0"/>
                    </a:rPr>
                    <a:t>trīspusējās sadarbības apakšpadome </a:t>
                  </a:r>
                  <a:r>
                    <a:rPr lang="lv-LV" sz="1100" b="1" dirty="0">
                      <a:solidFill>
                        <a:schemeClr val="tx1"/>
                      </a:solidFill>
                      <a:latin typeface="Segoe UI Semilight" panose="020B0402040204020203" pitchFamily="34" charset="0"/>
                      <a:cs typeface="Segoe UI Semilight" panose="020B0402040204020203" pitchFamily="34" charset="0"/>
                    </a:rPr>
                    <a:t>KIA</a:t>
                  </a:r>
                </a:p>
              </p:txBody>
            </p:sp>
            <p:grpSp>
              <p:nvGrpSpPr>
                <p:cNvPr id="15" name="Grupa 14"/>
                <p:cNvGrpSpPr/>
                <p:nvPr/>
              </p:nvGrpSpPr>
              <p:grpSpPr>
                <a:xfrm>
                  <a:off x="804255" y="2958659"/>
                  <a:ext cx="9514558" cy="3244434"/>
                  <a:chOff x="816807" y="3269862"/>
                  <a:chExt cx="7610603" cy="2372072"/>
                </a:xfrm>
                <a:grpFill/>
              </p:grpSpPr>
              <p:sp>
                <p:nvSpPr>
                  <p:cNvPr id="6" name="Taisnstūris 5"/>
                  <p:cNvSpPr/>
                  <p:nvPr/>
                </p:nvSpPr>
                <p:spPr>
                  <a:xfrm>
                    <a:off x="816807" y="3269911"/>
                    <a:ext cx="726230"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Profesionālās izglītības un nodarbinātības </a:t>
                    </a:r>
                    <a:r>
                      <a:rPr lang="lv-LV" sz="1100" dirty="0" smtClean="0">
                        <a:solidFill>
                          <a:schemeClr val="tx1"/>
                        </a:solidFill>
                        <a:latin typeface="Segoe UI Semilight" panose="020B0402040204020203" pitchFamily="34" charset="0"/>
                        <a:cs typeface="Segoe UI Semilight" panose="020B0402040204020203" pitchFamily="34" charset="0"/>
                      </a:rPr>
                      <a:t>trīspusējās sadarbības apakšpadome  </a:t>
                    </a:r>
                    <a:endParaRPr lang="lv-LV" sz="1100" b="1" dirty="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a:solidFill>
                          <a:schemeClr val="tx1"/>
                        </a:solidFill>
                        <a:latin typeface="Segoe UI Semilight" panose="020B0402040204020203" pitchFamily="34" charset="0"/>
                        <a:cs typeface="Segoe UI Semilight" panose="020B0402040204020203" pitchFamily="34" charset="0"/>
                      </a:rPr>
                      <a:t>PINTSA</a:t>
                    </a:r>
                  </a:p>
                </p:txBody>
              </p:sp>
              <p:sp>
                <p:nvSpPr>
                  <p:cNvPr id="7" name="Taisnstūris 6"/>
                  <p:cNvSpPr/>
                  <p:nvPr/>
                </p:nvSpPr>
                <p:spPr>
                  <a:xfrm>
                    <a:off x="1652588" y="3269862"/>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a:solidFill>
                          <a:schemeClr val="tx1"/>
                        </a:solidFill>
                        <a:latin typeface="Segoe UI Semilight" panose="020B0402040204020203" pitchFamily="34" charset="0"/>
                        <a:cs typeface="Segoe UI Semilight" panose="020B0402040204020203" pitchFamily="34" charset="0"/>
                      </a:rPr>
                      <a:t>Darba lietu </a:t>
                    </a:r>
                    <a:r>
                      <a:rPr lang="lv-LV" sz="1100" dirty="0">
                        <a:solidFill>
                          <a:schemeClr val="tx1"/>
                        </a:solidFill>
                        <a:latin typeface="Segoe UI Semilight" panose="020B0402040204020203" pitchFamily="34" charset="0"/>
                        <a:cs typeface="Segoe UI Semilight" panose="020B0402040204020203" pitchFamily="34" charset="0"/>
                      </a:rPr>
                      <a:t>trīspusējās sadarbības apakšpadome </a:t>
                    </a:r>
                    <a:endParaRPr lang="lv-LV" sz="1100" b="1" dirty="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a:solidFill>
                          <a:schemeClr val="tx1"/>
                        </a:solidFill>
                        <a:latin typeface="Segoe UI Semilight" panose="020B0402040204020203" pitchFamily="34" charset="0"/>
                        <a:cs typeface="Segoe UI Semilight" panose="020B0402040204020203" pitchFamily="34" charset="0"/>
                      </a:rPr>
                      <a:t>DLTSA</a:t>
                    </a:r>
                  </a:p>
                </p:txBody>
              </p:sp>
              <p:sp>
                <p:nvSpPr>
                  <p:cNvPr id="8" name="Taisnstūris 7"/>
                  <p:cNvSpPr/>
                  <p:nvPr/>
                </p:nvSpPr>
                <p:spPr>
                  <a:xfrm>
                    <a:off x="2488368" y="3275290"/>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pPr>
                    <a:r>
                      <a:rPr lang="lv-LV" sz="1100" b="1" dirty="0" smtClean="0">
                        <a:solidFill>
                          <a:schemeClr val="tx1"/>
                        </a:solidFill>
                        <a:latin typeface="Segoe UI Semilight" panose="020B0402040204020203" pitchFamily="34" charset="0"/>
                        <a:cs typeface="Segoe UI Semilight" panose="020B0402040204020203" pitchFamily="34" charset="0"/>
                      </a:rPr>
                      <a:t>Sociālās drošības</a:t>
                    </a:r>
                  </a:p>
                  <a:p>
                    <a:pPr algn="ctr" defTabSz="622300">
                      <a:lnSpc>
                        <a:spcPct val="90000"/>
                      </a:lnSpc>
                      <a:spcBef>
                        <a:spcPct val="0"/>
                      </a:spcBef>
                      <a:spcAft>
                        <a:spcPct val="35000"/>
                      </a:spcAft>
                    </a:pPr>
                    <a:r>
                      <a:rPr lang="lv-LV" sz="1100" dirty="0">
                        <a:solidFill>
                          <a:schemeClr val="tx1"/>
                        </a:solidFill>
                        <a:latin typeface="Segoe UI Semilight" panose="020B0402040204020203" pitchFamily="34" charset="0"/>
                        <a:cs typeface="Segoe UI Semilight" panose="020B0402040204020203" pitchFamily="34" charset="0"/>
                      </a:rPr>
                      <a:t>trīspusējās sadarbības apakšpadome</a:t>
                    </a:r>
                    <a:endParaRPr lang="lv-LV" sz="1100" b="1" dirty="0" smtClean="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SDA</a:t>
                    </a:r>
                    <a:endParaRPr lang="lv-LV" sz="1100" b="1" dirty="0">
                      <a:solidFill>
                        <a:schemeClr val="tx1"/>
                      </a:solidFill>
                      <a:latin typeface="Segoe UI Semilight" panose="020B0402040204020203" pitchFamily="34" charset="0"/>
                      <a:cs typeface="Segoe UI Semilight" panose="020B0402040204020203" pitchFamily="34" charset="0"/>
                    </a:endParaRPr>
                  </a:p>
                </p:txBody>
              </p:sp>
              <p:sp>
                <p:nvSpPr>
                  <p:cNvPr id="9" name="Taisnstūris 8"/>
                  <p:cNvSpPr/>
                  <p:nvPr/>
                </p:nvSpPr>
                <p:spPr>
                  <a:xfrm>
                    <a:off x="3338536" y="3269862"/>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Veselības aprūpes </a:t>
                    </a:r>
                    <a:r>
                      <a:rPr lang="lv-LV" sz="1100" dirty="0" smtClean="0">
                        <a:solidFill>
                          <a:schemeClr val="tx1"/>
                        </a:solidFill>
                        <a:latin typeface="Segoe UI Semilight" panose="020B0402040204020203" pitchFamily="34" charset="0"/>
                        <a:cs typeface="Segoe UI Semilight" panose="020B0402040204020203" pitchFamily="34" charset="0"/>
                      </a:rPr>
                      <a:t>nozares</a:t>
                    </a:r>
                  </a:p>
                  <a:p>
                    <a:pPr algn="ctr" defTabSz="622300">
                      <a:lnSpc>
                        <a:spcPct val="90000"/>
                      </a:lnSpc>
                      <a:spcBef>
                        <a:spcPct val="0"/>
                      </a:spcBef>
                      <a:spcAft>
                        <a:spcPct val="35000"/>
                      </a:spcAft>
                    </a:pPr>
                    <a:r>
                      <a:rPr lang="lv-LV" sz="1100" dirty="0">
                        <a:solidFill>
                          <a:schemeClr val="tx1"/>
                        </a:solidFill>
                        <a:latin typeface="Segoe UI Semilight" panose="020B0402040204020203" pitchFamily="34" charset="0"/>
                        <a:cs typeface="Segoe UI Semilight" panose="020B0402040204020203" pitchFamily="34" charset="0"/>
                      </a:rPr>
                      <a:t>trīspusējās sadarbības </a:t>
                    </a:r>
                    <a:r>
                      <a:rPr lang="lv-LV" sz="1100" dirty="0" smtClean="0">
                        <a:solidFill>
                          <a:schemeClr val="tx1"/>
                        </a:solidFill>
                        <a:latin typeface="Segoe UI Semilight" panose="020B0402040204020203" pitchFamily="34" charset="0"/>
                        <a:cs typeface="Segoe UI Semilight" panose="020B0402040204020203" pitchFamily="34" charset="0"/>
                      </a:rPr>
                      <a:t>apakšpadome</a:t>
                    </a:r>
                    <a:endParaRPr lang="lv-LV" sz="1100" b="1" dirty="0" smtClean="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VANA</a:t>
                    </a:r>
                    <a:endParaRPr lang="lv-LV" sz="1100" b="1" dirty="0">
                      <a:solidFill>
                        <a:schemeClr val="tx1"/>
                      </a:solidFill>
                      <a:latin typeface="Segoe UI Semilight" panose="020B0402040204020203" pitchFamily="34" charset="0"/>
                      <a:cs typeface="Segoe UI Semilight" panose="020B0402040204020203" pitchFamily="34" charset="0"/>
                    </a:endParaRPr>
                  </a:p>
                </p:txBody>
              </p:sp>
              <p:sp>
                <p:nvSpPr>
                  <p:cNvPr id="10" name="Taisnstūris 9"/>
                  <p:cNvSpPr/>
                  <p:nvPr/>
                </p:nvSpPr>
                <p:spPr>
                  <a:xfrm>
                    <a:off x="4209258" y="3275869"/>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Transporta, sakaru </a:t>
                    </a:r>
                    <a:r>
                      <a:rPr lang="lv-LV" sz="1100" dirty="0">
                        <a:solidFill>
                          <a:schemeClr val="tx1"/>
                        </a:solidFill>
                        <a:latin typeface="Segoe UI Semilight" panose="020B0402040204020203" pitchFamily="34" charset="0"/>
                        <a:cs typeface="Segoe UI Semilight" panose="020B0402040204020203" pitchFamily="34" charset="0"/>
                      </a:rPr>
                      <a:t>trīspusējās sadarbības apakšpadome </a:t>
                    </a:r>
                    <a:endParaRPr lang="lv-LV" sz="1100" b="1" dirty="0" smtClean="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TSNTSA</a:t>
                    </a:r>
                    <a:endParaRPr lang="lv-LV" sz="1100" b="1" dirty="0">
                      <a:solidFill>
                        <a:schemeClr val="tx1"/>
                      </a:solidFill>
                      <a:latin typeface="Segoe UI Semilight" panose="020B0402040204020203" pitchFamily="34" charset="0"/>
                      <a:cs typeface="Segoe UI Semilight" panose="020B0402040204020203" pitchFamily="34" charset="0"/>
                    </a:endParaRPr>
                  </a:p>
                </p:txBody>
              </p:sp>
              <p:sp>
                <p:nvSpPr>
                  <p:cNvPr id="11" name="Taisnstūris 10"/>
                  <p:cNvSpPr/>
                  <p:nvPr/>
                </p:nvSpPr>
                <p:spPr>
                  <a:xfrm>
                    <a:off x="5083087" y="3275869"/>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Vides aizsardzības </a:t>
                    </a:r>
                    <a:r>
                      <a:rPr lang="lv-LV" sz="1100" dirty="0">
                        <a:solidFill>
                          <a:schemeClr val="tx1"/>
                        </a:solidFill>
                        <a:latin typeface="Segoe UI Semilight" panose="020B0402040204020203" pitchFamily="34" charset="0"/>
                        <a:cs typeface="Segoe UI Semilight" panose="020B0402040204020203" pitchFamily="34" charset="0"/>
                      </a:rPr>
                      <a:t>lietu trīspusējās </a:t>
                    </a:r>
                    <a:r>
                      <a:rPr lang="lv-LV" sz="1100" dirty="0" smtClean="0">
                        <a:solidFill>
                          <a:schemeClr val="tx1"/>
                        </a:solidFill>
                        <a:latin typeface="Segoe UI Semilight" panose="020B0402040204020203" pitchFamily="34" charset="0"/>
                        <a:cs typeface="Segoe UI Semilight" panose="020B0402040204020203" pitchFamily="34" charset="0"/>
                      </a:rPr>
                      <a:t>sadarbības apakšpadome</a:t>
                    </a:r>
                    <a:endParaRPr lang="lv-LV" sz="1100" b="1" dirty="0" smtClean="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VALTSA</a:t>
                    </a:r>
                    <a:endParaRPr lang="lv-LV" sz="1100" b="1" dirty="0">
                      <a:solidFill>
                        <a:schemeClr val="tx1"/>
                      </a:solidFill>
                      <a:latin typeface="Segoe UI Semilight" panose="020B0402040204020203" pitchFamily="34" charset="0"/>
                      <a:cs typeface="Segoe UI Semilight" panose="020B0402040204020203" pitchFamily="34" charset="0"/>
                    </a:endParaRPr>
                  </a:p>
                </p:txBody>
              </p:sp>
              <p:sp>
                <p:nvSpPr>
                  <p:cNvPr id="12" name="Taisnstūris 11"/>
                  <p:cNvSpPr/>
                  <p:nvPr/>
                </p:nvSpPr>
                <p:spPr>
                  <a:xfrm>
                    <a:off x="5978021" y="3275869"/>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Reģionālās attīstības </a:t>
                    </a:r>
                    <a:r>
                      <a:rPr lang="lv-LV" sz="1100" dirty="0" smtClean="0">
                        <a:solidFill>
                          <a:schemeClr val="tx1"/>
                        </a:solidFill>
                        <a:latin typeface="Segoe UI Semilight" panose="020B0402040204020203" pitchFamily="34" charset="0"/>
                        <a:cs typeface="Segoe UI Semilight" panose="020B0402040204020203" pitchFamily="34" charset="0"/>
                      </a:rPr>
                      <a:t>trīspusējās </a:t>
                    </a:r>
                    <a:r>
                      <a:rPr lang="lv-LV" sz="1100" dirty="0">
                        <a:solidFill>
                          <a:schemeClr val="tx1"/>
                        </a:solidFill>
                        <a:latin typeface="Segoe UI Semilight" panose="020B0402040204020203" pitchFamily="34" charset="0"/>
                        <a:cs typeface="Segoe UI Semilight" panose="020B0402040204020203" pitchFamily="34" charset="0"/>
                      </a:rPr>
                      <a:t>sadarbības apakšpadome</a:t>
                    </a:r>
                    <a:endParaRPr lang="lv-LV" sz="1100" b="1" dirty="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a:solidFill>
                          <a:schemeClr val="tx1"/>
                        </a:solidFill>
                        <a:latin typeface="Segoe UI Semilight" panose="020B0402040204020203" pitchFamily="34" charset="0"/>
                        <a:cs typeface="Segoe UI Semilight" panose="020B0402040204020203" pitchFamily="34" charset="0"/>
                      </a:rPr>
                      <a:t>RATSA</a:t>
                    </a:r>
                  </a:p>
                </p:txBody>
              </p:sp>
              <p:sp>
                <p:nvSpPr>
                  <p:cNvPr id="13" name="Taisnstūris 12"/>
                  <p:cNvSpPr/>
                  <p:nvPr/>
                </p:nvSpPr>
                <p:spPr>
                  <a:xfrm>
                    <a:off x="6878208" y="3275869"/>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Sabiedriskās drošības </a:t>
                    </a:r>
                    <a:r>
                      <a:rPr lang="lv-LV" sz="1100" dirty="0">
                        <a:solidFill>
                          <a:schemeClr val="tx1"/>
                        </a:solidFill>
                        <a:latin typeface="Segoe UI Semilight" panose="020B0402040204020203" pitchFamily="34" charset="0"/>
                        <a:cs typeface="Segoe UI Semilight" panose="020B0402040204020203" pitchFamily="34" charset="0"/>
                      </a:rPr>
                      <a:t>trīspusējās sadarbības apakšpadome </a:t>
                    </a:r>
                    <a:endParaRPr lang="lv-LV" sz="1100" b="1" dirty="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a:solidFill>
                          <a:schemeClr val="tx1"/>
                        </a:solidFill>
                        <a:latin typeface="Segoe UI Semilight" panose="020B0402040204020203" pitchFamily="34" charset="0"/>
                        <a:cs typeface="Segoe UI Semilight" panose="020B0402040204020203" pitchFamily="34" charset="0"/>
                      </a:rPr>
                      <a:t>SDTSA</a:t>
                    </a:r>
                  </a:p>
                </p:txBody>
              </p:sp>
              <p:sp>
                <p:nvSpPr>
                  <p:cNvPr id="14" name="Taisnstūris 13"/>
                  <p:cNvSpPr/>
                  <p:nvPr/>
                </p:nvSpPr>
                <p:spPr>
                  <a:xfrm>
                    <a:off x="7745449" y="3269862"/>
                    <a:ext cx="681961" cy="236606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lv-LV" sz="1100" b="1" dirty="0" smtClean="0">
                        <a:solidFill>
                          <a:schemeClr val="tx1"/>
                        </a:solidFill>
                        <a:latin typeface="Segoe UI Semilight" panose="020B0402040204020203" pitchFamily="34" charset="0"/>
                        <a:cs typeface="Segoe UI Semilight" panose="020B0402040204020203" pitchFamily="34" charset="0"/>
                      </a:rPr>
                      <a:t>Nodokļu un budžeta </a:t>
                    </a:r>
                    <a:r>
                      <a:rPr lang="lv-LV" sz="1100" dirty="0">
                        <a:solidFill>
                          <a:schemeClr val="tx1"/>
                        </a:solidFill>
                        <a:latin typeface="Segoe UI Semilight" panose="020B0402040204020203" pitchFamily="34" charset="0"/>
                        <a:cs typeface="Segoe UI Semilight" panose="020B0402040204020203" pitchFamily="34" charset="0"/>
                      </a:rPr>
                      <a:t>trīspusējās sadarbības </a:t>
                    </a:r>
                    <a:r>
                      <a:rPr lang="lv-LV" sz="1100" dirty="0" smtClean="0">
                        <a:solidFill>
                          <a:schemeClr val="tx1"/>
                        </a:solidFill>
                        <a:latin typeface="Segoe UI Semilight" panose="020B0402040204020203" pitchFamily="34" charset="0"/>
                        <a:cs typeface="Segoe UI Semilight" panose="020B0402040204020203" pitchFamily="34" charset="0"/>
                      </a:rPr>
                      <a:t>apakšpadome</a:t>
                    </a:r>
                    <a:endParaRPr lang="lv-LV" sz="1100" b="1" dirty="0">
                      <a:solidFill>
                        <a:schemeClr val="tx1"/>
                      </a:solidFill>
                      <a:latin typeface="Segoe UI Semilight" panose="020B0402040204020203" pitchFamily="34" charset="0"/>
                      <a:cs typeface="Segoe UI Semilight" panose="020B0402040204020203" pitchFamily="34" charset="0"/>
                    </a:endParaRPr>
                  </a:p>
                  <a:p>
                    <a:pPr algn="ctr" defTabSz="622300">
                      <a:lnSpc>
                        <a:spcPct val="90000"/>
                      </a:lnSpc>
                      <a:spcBef>
                        <a:spcPct val="0"/>
                      </a:spcBef>
                      <a:spcAft>
                        <a:spcPct val="35000"/>
                      </a:spcAft>
                    </a:pPr>
                    <a:r>
                      <a:rPr lang="lv-LV" sz="1100" b="1" dirty="0">
                        <a:solidFill>
                          <a:schemeClr val="tx1"/>
                        </a:solidFill>
                        <a:latin typeface="Segoe UI Semilight" panose="020B0402040204020203" pitchFamily="34" charset="0"/>
                        <a:cs typeface="Segoe UI Semilight" panose="020B0402040204020203" pitchFamily="34" charset="0"/>
                      </a:rPr>
                      <a:t>NBA</a:t>
                    </a:r>
                  </a:p>
                </p:txBody>
              </p:sp>
            </p:grpSp>
          </p:grpSp>
          <p:grpSp>
            <p:nvGrpSpPr>
              <p:cNvPr id="34" name="Grupa 33"/>
              <p:cNvGrpSpPr/>
              <p:nvPr/>
            </p:nvGrpSpPr>
            <p:grpSpPr>
              <a:xfrm>
                <a:off x="1181113" y="2862214"/>
                <a:ext cx="9889859" cy="354258"/>
                <a:chOff x="1181113" y="2862214"/>
                <a:chExt cx="9889859" cy="354258"/>
              </a:xfrm>
            </p:grpSpPr>
            <p:sp>
              <p:nvSpPr>
                <p:cNvPr id="17" name="Lejupvērstā bultiņa 16"/>
                <p:cNvSpPr/>
                <p:nvPr/>
              </p:nvSpPr>
              <p:spPr>
                <a:xfrm>
                  <a:off x="1181113" y="2862214"/>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Lejupvērstā bultiņa 22"/>
                <p:cNvSpPr/>
                <p:nvPr/>
              </p:nvSpPr>
              <p:spPr>
                <a:xfrm>
                  <a:off x="2221412" y="2882768"/>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Lejupvērstā bultiņa 23"/>
                <p:cNvSpPr/>
                <p:nvPr/>
              </p:nvSpPr>
              <p:spPr>
                <a:xfrm>
                  <a:off x="3289076" y="2882768"/>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5" name="Lejupvērstā bultiņa 24"/>
                <p:cNvSpPr/>
                <p:nvPr/>
              </p:nvSpPr>
              <p:spPr>
                <a:xfrm>
                  <a:off x="4318831" y="2862214"/>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Lejupvērstā bultiņa 25"/>
                <p:cNvSpPr/>
                <p:nvPr/>
              </p:nvSpPr>
              <p:spPr>
                <a:xfrm>
                  <a:off x="5386495" y="2871533"/>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7" name="Lejupvērstā bultiņa 26"/>
                <p:cNvSpPr/>
                <p:nvPr/>
              </p:nvSpPr>
              <p:spPr>
                <a:xfrm>
                  <a:off x="6502732" y="2882768"/>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Lejupvērstā bultiņa 28"/>
                <p:cNvSpPr/>
                <p:nvPr/>
              </p:nvSpPr>
              <p:spPr>
                <a:xfrm>
                  <a:off x="7636225" y="2872490"/>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Lejupvērstā bultiņa 29"/>
                <p:cNvSpPr/>
                <p:nvPr/>
              </p:nvSpPr>
              <p:spPr>
                <a:xfrm>
                  <a:off x="8796173" y="2883849"/>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2" name="Lejupvērstā bultiņa 31"/>
                <p:cNvSpPr/>
                <p:nvPr/>
              </p:nvSpPr>
              <p:spPr>
                <a:xfrm>
                  <a:off x="9839182" y="2882767"/>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3" name="Lejupvērstā bultiņa 32"/>
                <p:cNvSpPr/>
                <p:nvPr/>
              </p:nvSpPr>
              <p:spPr>
                <a:xfrm>
                  <a:off x="10906215" y="2878607"/>
                  <a:ext cx="164757" cy="332623"/>
                </a:xfrm>
                <a:prstGeom prst="downArrow">
                  <a:avLst/>
                </a:prstGeom>
                <a:solidFill>
                  <a:srgbClr val="9C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sp>
          <p:nvSpPr>
            <p:cNvPr id="40" name="Taisnstūris 39"/>
            <p:cNvSpPr/>
            <p:nvPr/>
          </p:nvSpPr>
          <p:spPr>
            <a:xfrm>
              <a:off x="174749" y="1631808"/>
              <a:ext cx="11870725" cy="1145570"/>
            </a:xfrm>
            <a:prstGeom prst="rect">
              <a:avLst/>
            </a:prstGeom>
            <a:solidFill>
              <a:srgbClr val="9C1B33"/>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lv-LV" sz="2800" b="1" cap="al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Nacionālā trīspusējā sadarbības padome </a:t>
              </a:r>
              <a:r>
                <a:rPr lang="lv-LV" sz="2800" b="1" cap="all" dirty="0">
                  <a:solidFill>
                    <a:schemeClr val="bg1"/>
                  </a:solidFill>
                  <a:latin typeface="Segoe UI" panose="020B0502040204020203" pitchFamily="34" charset="0"/>
                  <a:ea typeface="Segoe UI" panose="020B0502040204020203" pitchFamily="34" charset="0"/>
                  <a:cs typeface="Segoe UI" panose="020B0502040204020203" pitchFamily="34" charset="0"/>
                </a:rPr>
                <a:t>(NTSP</a:t>
              </a:r>
              <a:r>
                <a:rPr lang="lv-LV" sz="2800" b="1" cap="al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algn="ctr" defTabSz="1066800">
                <a:lnSpc>
                  <a:spcPct val="90000"/>
                </a:lnSpc>
                <a:spcBef>
                  <a:spcPct val="0"/>
                </a:spcBef>
                <a:spcAft>
                  <a:spcPct val="35000"/>
                </a:spcAft>
              </a:pPr>
              <a:r>
                <a:rPr lang="lv-LV" sz="2000" b="1" cap="al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(Valdības puse, darba devēju puse, darba ņēmēju puse)</a:t>
              </a:r>
              <a:endParaRPr lang="lv-LV" sz="2000" b="1" cap="all"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701398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02870" y="105883"/>
            <a:ext cx="10515600" cy="1325559"/>
          </a:xfrm>
        </p:spPr>
        <p:txBody>
          <a:bodyPr>
            <a:normAutofit/>
          </a:bodyPr>
          <a:lstStyle/>
          <a:p>
            <a:pPr algn="ctr"/>
            <a:r>
              <a:rPr lang="lv-LV" sz="4000" b="1" dirty="0" smtClean="0"/>
              <a:t>Sociālais dialogs</a:t>
            </a:r>
            <a:endParaRPr lang="lv-LV" sz="4000" b="1" dirty="0"/>
          </a:p>
        </p:txBody>
      </p:sp>
      <p:grpSp>
        <p:nvGrpSpPr>
          <p:cNvPr id="4" name="Grupa 3"/>
          <p:cNvGrpSpPr/>
          <p:nvPr/>
        </p:nvGrpSpPr>
        <p:grpSpPr>
          <a:xfrm>
            <a:off x="2773210" y="1754660"/>
            <a:ext cx="6574920" cy="4695405"/>
            <a:chOff x="2750875" y="1491049"/>
            <a:chExt cx="6574920" cy="4695405"/>
          </a:xfrm>
        </p:grpSpPr>
        <p:grpSp>
          <p:nvGrpSpPr>
            <p:cNvPr id="5" name="Grupa 4"/>
            <p:cNvGrpSpPr/>
            <p:nvPr/>
          </p:nvGrpSpPr>
          <p:grpSpPr>
            <a:xfrm>
              <a:off x="2750875" y="1491049"/>
              <a:ext cx="6574920" cy="4695405"/>
              <a:chOff x="3975058" y="3486814"/>
              <a:chExt cx="4143027" cy="2958696"/>
            </a:xfrm>
          </p:grpSpPr>
          <p:sp>
            <p:nvSpPr>
              <p:cNvPr id="12" name="Vienādsānu trīsstūris 11"/>
              <p:cNvSpPr/>
              <p:nvPr/>
            </p:nvSpPr>
            <p:spPr>
              <a:xfrm>
                <a:off x="4464908" y="3772930"/>
                <a:ext cx="3175686" cy="2339546"/>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13" name="Grupa 12"/>
              <p:cNvGrpSpPr/>
              <p:nvPr/>
            </p:nvGrpSpPr>
            <p:grpSpPr>
              <a:xfrm>
                <a:off x="3975058" y="3486814"/>
                <a:ext cx="4143027" cy="2948146"/>
                <a:chOff x="3686498" y="3710850"/>
                <a:chExt cx="4143027" cy="2948146"/>
              </a:xfrm>
            </p:grpSpPr>
            <p:grpSp>
              <p:nvGrpSpPr>
                <p:cNvPr id="17" name="Grupa 16"/>
                <p:cNvGrpSpPr/>
                <p:nvPr/>
              </p:nvGrpSpPr>
              <p:grpSpPr>
                <a:xfrm>
                  <a:off x="6256693" y="5039980"/>
                  <a:ext cx="1572832" cy="1572832"/>
                  <a:chOff x="7088200" y="4253564"/>
                  <a:chExt cx="1572832" cy="1572832"/>
                </a:xfrm>
              </p:grpSpPr>
              <p:pic>
                <p:nvPicPr>
                  <p:cNvPr id="24" name="Picture 15"/>
                  <p:cNvPicPr>
                    <a:picLocks noChangeAspect="1"/>
                  </p:cNvPicPr>
                  <p:nvPr/>
                </p:nvPicPr>
                <p:blipFill>
                  <a:blip r:embed="rId2"/>
                  <a:stretch>
                    <a:fillRect/>
                  </a:stretch>
                </p:blipFill>
                <p:spPr>
                  <a:xfrm>
                    <a:off x="7088200" y="4253564"/>
                    <a:ext cx="1572832" cy="1572832"/>
                  </a:xfrm>
                  <a:prstGeom prst="rect">
                    <a:avLst/>
                  </a:prstGeom>
                  <a:noFill/>
                  <a:ln cap="flat">
                    <a:noFill/>
                  </a:ln>
                </p:spPr>
              </p:pic>
              <p:sp>
                <p:nvSpPr>
                  <p:cNvPr id="25" name="TextBox 12"/>
                  <p:cNvSpPr txBox="1"/>
                  <p:nvPr/>
                </p:nvSpPr>
                <p:spPr>
                  <a:xfrm>
                    <a:off x="7422747" y="4558254"/>
                    <a:ext cx="928463" cy="584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Darba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devēji</a:t>
                    </a:r>
                  </a:p>
                </p:txBody>
              </p:sp>
            </p:grpSp>
            <p:grpSp>
              <p:nvGrpSpPr>
                <p:cNvPr id="18" name="Grupa 17"/>
                <p:cNvGrpSpPr/>
                <p:nvPr/>
              </p:nvGrpSpPr>
              <p:grpSpPr>
                <a:xfrm>
                  <a:off x="4967186" y="3710850"/>
                  <a:ext cx="1572832" cy="1572832"/>
                  <a:chOff x="4967186" y="3710850"/>
                  <a:chExt cx="1572832" cy="1572832"/>
                </a:xfrm>
              </p:grpSpPr>
              <p:pic>
                <p:nvPicPr>
                  <p:cNvPr id="22" name="Picture 17"/>
                  <p:cNvPicPr>
                    <a:picLocks noChangeAspect="1"/>
                  </p:cNvPicPr>
                  <p:nvPr/>
                </p:nvPicPr>
                <p:blipFill>
                  <a:blip r:embed="rId3"/>
                  <a:stretch>
                    <a:fillRect/>
                  </a:stretch>
                </p:blipFill>
                <p:spPr>
                  <a:xfrm>
                    <a:off x="4967186" y="3710850"/>
                    <a:ext cx="1572832" cy="1572832"/>
                  </a:xfrm>
                  <a:prstGeom prst="rect">
                    <a:avLst/>
                  </a:prstGeom>
                  <a:noFill/>
                  <a:ln cap="flat">
                    <a:noFill/>
                  </a:ln>
                </p:spPr>
              </p:pic>
              <p:sp>
                <p:nvSpPr>
                  <p:cNvPr id="23" name="TextBox 13"/>
                  <p:cNvSpPr txBox="1"/>
                  <p:nvPr/>
                </p:nvSpPr>
                <p:spPr>
                  <a:xfrm>
                    <a:off x="5424715" y="4143583"/>
                    <a:ext cx="657774" cy="213332"/>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smtClean="0">
                        <a:solidFill>
                          <a:srgbClr val="71464E"/>
                        </a:solidFill>
                        <a:uFillTx/>
                        <a:latin typeface="Century Gothic"/>
                      </a:rPr>
                      <a:t>valdība</a:t>
                    </a:r>
                    <a:endParaRPr lang="lv-LV" sz="1600" b="1" i="0" u="none" strike="noStrike" kern="1200" cap="all" spc="0" baseline="0" dirty="0">
                      <a:solidFill>
                        <a:srgbClr val="71464E"/>
                      </a:solidFill>
                      <a:uFillTx/>
                      <a:latin typeface="Century Gothic"/>
                    </a:endParaRPr>
                  </a:p>
                </p:txBody>
              </p:sp>
            </p:grpSp>
            <p:grpSp>
              <p:nvGrpSpPr>
                <p:cNvPr id="19" name="Grupa 18"/>
                <p:cNvGrpSpPr/>
                <p:nvPr/>
              </p:nvGrpSpPr>
              <p:grpSpPr>
                <a:xfrm>
                  <a:off x="3686498" y="5086164"/>
                  <a:ext cx="1572832" cy="1572832"/>
                  <a:chOff x="2901499" y="4278841"/>
                  <a:chExt cx="1572832" cy="1572832"/>
                </a:xfrm>
              </p:grpSpPr>
              <p:pic>
                <p:nvPicPr>
                  <p:cNvPr id="20" name="Picture 16"/>
                  <p:cNvPicPr>
                    <a:picLocks noChangeAspect="1"/>
                  </p:cNvPicPr>
                  <p:nvPr/>
                </p:nvPicPr>
                <p:blipFill>
                  <a:blip r:embed="rId2"/>
                  <a:stretch>
                    <a:fillRect/>
                  </a:stretch>
                </p:blipFill>
                <p:spPr>
                  <a:xfrm>
                    <a:off x="2901499" y="4278841"/>
                    <a:ext cx="1572832" cy="1572832"/>
                  </a:xfrm>
                  <a:prstGeom prst="rect">
                    <a:avLst/>
                  </a:prstGeom>
                  <a:noFill/>
                  <a:ln cap="flat">
                    <a:noFill/>
                  </a:ln>
                </p:spPr>
              </p:pic>
              <p:sp>
                <p:nvSpPr>
                  <p:cNvPr id="21" name="TextBox 14"/>
                  <p:cNvSpPr txBox="1"/>
                  <p:nvPr/>
                </p:nvSpPr>
                <p:spPr>
                  <a:xfrm>
                    <a:off x="3213430" y="4588437"/>
                    <a:ext cx="928463" cy="584777"/>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Darba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600" b="1" i="0" u="none" strike="noStrike" kern="1200" cap="all" spc="0" baseline="0" dirty="0">
                        <a:solidFill>
                          <a:srgbClr val="6B171C"/>
                        </a:solidFill>
                        <a:uFillTx/>
                        <a:latin typeface="Century Gothic"/>
                      </a:rPr>
                      <a:t>ņēmēji</a:t>
                    </a:r>
                  </a:p>
                </p:txBody>
              </p:sp>
            </p:grpSp>
          </p:grpSp>
          <p:cxnSp>
            <p:nvCxnSpPr>
              <p:cNvPr id="14" name="Taisns bultveida savienotājs 13"/>
              <p:cNvCxnSpPr/>
              <p:nvPr/>
            </p:nvCxnSpPr>
            <p:spPr>
              <a:xfrm>
                <a:off x="5255746" y="6387994"/>
                <a:ext cx="1696997" cy="20282"/>
              </a:xfrm>
              <a:prstGeom prst="straightConnector1">
                <a:avLst/>
              </a:prstGeom>
              <a:ln w="76200">
                <a:solidFill>
                  <a:srgbClr val="9C1B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3"/>
              <p:cNvSpPr txBox="1"/>
              <p:nvPr/>
            </p:nvSpPr>
            <p:spPr>
              <a:xfrm>
                <a:off x="5571762" y="5114929"/>
                <a:ext cx="949619" cy="461665"/>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1" i="0" u="none" strike="noStrike" kern="1200" cap="all" spc="0" baseline="0" dirty="0" smtClean="0">
                    <a:solidFill>
                      <a:srgbClr val="71464E"/>
                    </a:solidFill>
                    <a:uFillTx/>
                    <a:latin typeface="Segoe UI Semilight" panose="020B0402040204020203" pitchFamily="34" charset="0"/>
                    <a:cs typeface="Segoe UI Semilight" panose="020B0402040204020203" pitchFamily="34" charset="0"/>
                  </a:rPr>
                  <a:t>Trīspusējs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1" cap="all" dirty="0" smtClean="0">
                    <a:solidFill>
                      <a:srgbClr val="71464E"/>
                    </a:solidFill>
                    <a:latin typeface="Segoe UI Semilight" panose="020B0402040204020203" pitchFamily="34" charset="0"/>
                    <a:cs typeface="Segoe UI Semilight" panose="020B0402040204020203" pitchFamily="34" charset="0"/>
                  </a:rPr>
                  <a:t>dialogs</a:t>
                </a:r>
                <a:endParaRPr lang="lv-LV" sz="1200" b="1" i="0" u="none" strike="noStrike" kern="1200" cap="all" spc="0" baseline="0" dirty="0">
                  <a:solidFill>
                    <a:srgbClr val="71464E"/>
                  </a:solidFill>
                  <a:uFillTx/>
                  <a:latin typeface="Segoe UI Semilight" panose="020B0402040204020203" pitchFamily="34" charset="0"/>
                  <a:cs typeface="Segoe UI Semilight" panose="020B0402040204020203" pitchFamily="34" charset="0"/>
                </a:endParaRPr>
              </a:p>
            </p:txBody>
          </p:sp>
          <p:sp>
            <p:nvSpPr>
              <p:cNvPr id="16" name="TextBox 13"/>
              <p:cNvSpPr txBox="1"/>
              <p:nvPr/>
            </p:nvSpPr>
            <p:spPr>
              <a:xfrm>
                <a:off x="5283894" y="6168511"/>
                <a:ext cx="1553503" cy="276999"/>
              </a:xfrm>
              <a:prstGeom prst="rect">
                <a:avLst/>
              </a:prstGeom>
              <a:noFill/>
              <a:ln cap="flat">
                <a:noFill/>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v-LV" sz="1200" b="1" i="0" u="none" strike="noStrike" kern="1200" cap="all" spc="0" baseline="0" dirty="0" smtClean="0">
                    <a:solidFill>
                      <a:srgbClr val="71464E"/>
                    </a:solidFill>
                    <a:uFillTx/>
                    <a:latin typeface="Segoe UI Semilight" panose="020B0402040204020203" pitchFamily="34" charset="0"/>
                    <a:cs typeface="Segoe UI Semilight" panose="020B0402040204020203" pitchFamily="34" charset="0"/>
                  </a:rPr>
                  <a:t>Divpusējs dialogs</a:t>
                </a:r>
                <a:endParaRPr lang="lv-LV" sz="1200" b="1" i="0" u="none" strike="noStrike" kern="1200" cap="all" spc="0" baseline="0" dirty="0">
                  <a:solidFill>
                    <a:srgbClr val="71464E"/>
                  </a:solidFill>
                  <a:uFillTx/>
                  <a:latin typeface="Segoe UI Semilight" panose="020B0402040204020203" pitchFamily="34" charset="0"/>
                  <a:cs typeface="Segoe UI Semilight" panose="020B0402040204020203" pitchFamily="34" charset="0"/>
                </a:endParaRPr>
              </a:p>
            </p:txBody>
          </p:sp>
        </p:grpSp>
        <p:sp>
          <p:nvSpPr>
            <p:cNvPr id="6" name="Freeform 364"/>
            <p:cNvSpPr>
              <a:spLocks noEditPoints="1"/>
            </p:cNvSpPr>
            <p:nvPr/>
          </p:nvSpPr>
          <p:spPr bwMode="auto">
            <a:xfrm>
              <a:off x="5672611" y="2467730"/>
              <a:ext cx="751060" cy="701402"/>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solidFill>
              <a:srgbClr val="71464E"/>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7" name="Group 13"/>
            <p:cNvGrpSpPr/>
            <p:nvPr/>
          </p:nvGrpSpPr>
          <p:grpSpPr>
            <a:xfrm>
              <a:off x="7813761" y="4635454"/>
              <a:ext cx="528006" cy="752948"/>
              <a:chOff x="2338389" y="866775"/>
              <a:chExt cx="622300" cy="887413"/>
            </a:xfrm>
            <a:solidFill>
              <a:srgbClr val="9C1B33"/>
            </a:solidFill>
          </p:grpSpPr>
          <p:sp>
            <p:nvSpPr>
              <p:cNvPr id="9" name="Freeform 1939"/>
              <p:cNvSpPr>
                <a:spLocks noEditPoints="1"/>
              </p:cNvSpPr>
              <p:nvPr/>
            </p:nvSpPr>
            <p:spPr bwMode="auto">
              <a:xfrm>
                <a:off x="2432051" y="866775"/>
                <a:ext cx="438150" cy="549275"/>
              </a:xfrm>
              <a:custGeom>
                <a:avLst/>
                <a:gdLst>
                  <a:gd name="T0" fmla="*/ 227 w 244"/>
                  <a:gd name="T1" fmla="*/ 155 h 306"/>
                  <a:gd name="T2" fmla="*/ 206 w 244"/>
                  <a:gd name="T3" fmla="*/ 79 h 306"/>
                  <a:gd name="T4" fmla="*/ 206 w 244"/>
                  <a:gd name="T5" fmla="*/ 79 h 306"/>
                  <a:gd name="T6" fmla="*/ 168 w 244"/>
                  <a:gd name="T7" fmla="*/ 45 h 306"/>
                  <a:gd name="T8" fmla="*/ 52 w 244"/>
                  <a:gd name="T9" fmla="*/ 64 h 306"/>
                  <a:gd name="T10" fmla="*/ 15 w 244"/>
                  <a:gd name="T11" fmla="*/ 150 h 306"/>
                  <a:gd name="T12" fmla="*/ 15 w 244"/>
                  <a:gd name="T13" fmla="*/ 156 h 306"/>
                  <a:gd name="T14" fmla="*/ 1 w 244"/>
                  <a:gd name="T15" fmla="*/ 191 h 306"/>
                  <a:gd name="T16" fmla="*/ 27 w 244"/>
                  <a:gd name="T17" fmla="*/ 227 h 306"/>
                  <a:gd name="T18" fmla="*/ 121 w 244"/>
                  <a:gd name="T19" fmla="*/ 306 h 306"/>
                  <a:gd name="T20" fmla="*/ 215 w 244"/>
                  <a:gd name="T21" fmla="*/ 227 h 306"/>
                  <a:gd name="T22" fmla="*/ 242 w 244"/>
                  <a:gd name="T23" fmla="*/ 191 h 306"/>
                  <a:gd name="T24" fmla="*/ 227 w 244"/>
                  <a:gd name="T25" fmla="*/ 155 h 306"/>
                  <a:gd name="T26" fmla="*/ 121 w 244"/>
                  <a:gd name="T27" fmla="*/ 286 h 306"/>
                  <a:gd name="T28" fmla="*/ 36 w 244"/>
                  <a:gd name="T29" fmla="*/ 184 h 306"/>
                  <a:gd name="T30" fmla="*/ 77 w 244"/>
                  <a:gd name="T31" fmla="*/ 99 h 306"/>
                  <a:gd name="T32" fmla="*/ 206 w 244"/>
                  <a:gd name="T33" fmla="*/ 148 h 306"/>
                  <a:gd name="T34" fmla="*/ 207 w 244"/>
                  <a:gd name="T35" fmla="*/ 167 h 306"/>
                  <a:gd name="T36" fmla="*/ 121 w 244"/>
                  <a:gd name="T37" fmla="*/ 28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306">
                    <a:moveTo>
                      <a:pt x="227" y="155"/>
                    </a:moveTo>
                    <a:cubicBezTo>
                      <a:pt x="225" y="119"/>
                      <a:pt x="217" y="95"/>
                      <a:pt x="206" y="79"/>
                    </a:cubicBezTo>
                    <a:cubicBezTo>
                      <a:pt x="206" y="79"/>
                      <a:pt x="206" y="79"/>
                      <a:pt x="206" y="79"/>
                    </a:cubicBezTo>
                    <a:cubicBezTo>
                      <a:pt x="197" y="65"/>
                      <a:pt x="179" y="52"/>
                      <a:pt x="168" y="45"/>
                    </a:cubicBezTo>
                    <a:cubicBezTo>
                      <a:pt x="96" y="0"/>
                      <a:pt x="56" y="57"/>
                      <a:pt x="52" y="64"/>
                    </a:cubicBezTo>
                    <a:cubicBezTo>
                      <a:pt x="45" y="67"/>
                      <a:pt x="3" y="85"/>
                      <a:pt x="15" y="150"/>
                    </a:cubicBezTo>
                    <a:cubicBezTo>
                      <a:pt x="15" y="152"/>
                      <a:pt x="15" y="154"/>
                      <a:pt x="15" y="156"/>
                    </a:cubicBezTo>
                    <a:cubicBezTo>
                      <a:pt x="6" y="160"/>
                      <a:pt x="0" y="170"/>
                      <a:pt x="1" y="191"/>
                    </a:cubicBezTo>
                    <a:cubicBezTo>
                      <a:pt x="3" y="214"/>
                      <a:pt x="15" y="224"/>
                      <a:pt x="27" y="227"/>
                    </a:cubicBezTo>
                    <a:cubicBezTo>
                      <a:pt x="45" y="270"/>
                      <a:pt x="80" y="306"/>
                      <a:pt x="121" y="306"/>
                    </a:cubicBezTo>
                    <a:cubicBezTo>
                      <a:pt x="162" y="306"/>
                      <a:pt x="197" y="270"/>
                      <a:pt x="215" y="227"/>
                    </a:cubicBezTo>
                    <a:cubicBezTo>
                      <a:pt x="228" y="225"/>
                      <a:pt x="240" y="215"/>
                      <a:pt x="242" y="191"/>
                    </a:cubicBezTo>
                    <a:cubicBezTo>
                      <a:pt x="244" y="169"/>
                      <a:pt x="236" y="159"/>
                      <a:pt x="227" y="155"/>
                    </a:cubicBezTo>
                    <a:moveTo>
                      <a:pt x="121" y="286"/>
                    </a:moveTo>
                    <a:cubicBezTo>
                      <a:pt x="78" y="286"/>
                      <a:pt x="43" y="233"/>
                      <a:pt x="36" y="184"/>
                    </a:cubicBezTo>
                    <a:cubicBezTo>
                      <a:pt x="39" y="166"/>
                      <a:pt x="49" y="128"/>
                      <a:pt x="77" y="99"/>
                    </a:cubicBezTo>
                    <a:cubicBezTo>
                      <a:pt x="99" y="123"/>
                      <a:pt x="139" y="150"/>
                      <a:pt x="206" y="148"/>
                    </a:cubicBezTo>
                    <a:cubicBezTo>
                      <a:pt x="207" y="154"/>
                      <a:pt x="207" y="160"/>
                      <a:pt x="207" y="167"/>
                    </a:cubicBezTo>
                    <a:cubicBezTo>
                      <a:pt x="207" y="221"/>
                      <a:pt x="169" y="286"/>
                      <a:pt x="121" y="2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 name="Freeform 1941"/>
              <p:cNvSpPr>
                <a:spLocks noEditPoints="1"/>
              </p:cNvSpPr>
              <p:nvPr/>
            </p:nvSpPr>
            <p:spPr bwMode="auto">
              <a:xfrm>
                <a:off x="2338389" y="1403350"/>
                <a:ext cx="622300" cy="350838"/>
              </a:xfrm>
              <a:custGeom>
                <a:avLst/>
                <a:gdLst>
                  <a:gd name="T0" fmla="*/ 266 w 347"/>
                  <a:gd name="T1" fmla="*/ 3 h 195"/>
                  <a:gd name="T2" fmla="*/ 254 w 347"/>
                  <a:gd name="T3" fmla="*/ 0 h 195"/>
                  <a:gd name="T4" fmla="*/ 173 w 347"/>
                  <a:gd name="T5" fmla="*/ 183 h 195"/>
                  <a:gd name="T6" fmla="*/ 93 w 347"/>
                  <a:gd name="T7" fmla="*/ 0 h 195"/>
                  <a:gd name="T8" fmla="*/ 81 w 347"/>
                  <a:gd name="T9" fmla="*/ 3 h 195"/>
                  <a:gd name="T10" fmla="*/ 0 w 347"/>
                  <a:gd name="T11" fmla="*/ 107 h 195"/>
                  <a:gd name="T12" fmla="*/ 0 w 347"/>
                  <a:gd name="T13" fmla="*/ 172 h 195"/>
                  <a:gd name="T14" fmla="*/ 23 w 347"/>
                  <a:gd name="T15" fmla="*/ 195 h 195"/>
                  <a:gd name="T16" fmla="*/ 324 w 347"/>
                  <a:gd name="T17" fmla="*/ 195 h 195"/>
                  <a:gd name="T18" fmla="*/ 347 w 347"/>
                  <a:gd name="T19" fmla="*/ 172 h 195"/>
                  <a:gd name="T20" fmla="*/ 347 w 347"/>
                  <a:gd name="T21" fmla="*/ 107 h 195"/>
                  <a:gd name="T22" fmla="*/ 266 w 347"/>
                  <a:gd name="T23" fmla="*/ 3 h 195"/>
                  <a:gd name="T24" fmla="*/ 231 w 347"/>
                  <a:gd name="T25" fmla="*/ 130 h 195"/>
                  <a:gd name="T26" fmla="*/ 253 w 347"/>
                  <a:gd name="T27" fmla="*/ 105 h 195"/>
                  <a:gd name="T28" fmla="*/ 273 w 347"/>
                  <a:gd name="T29" fmla="*/ 105 h 195"/>
                  <a:gd name="T30" fmla="*/ 296 w 347"/>
                  <a:gd name="T31" fmla="*/ 130 h 195"/>
                  <a:gd name="T32" fmla="*/ 231 w 347"/>
                  <a:gd name="T33" fmla="*/ 13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195">
                    <a:moveTo>
                      <a:pt x="266" y="3"/>
                    </a:moveTo>
                    <a:cubicBezTo>
                      <a:pt x="254" y="0"/>
                      <a:pt x="254" y="0"/>
                      <a:pt x="254" y="0"/>
                    </a:cubicBezTo>
                    <a:cubicBezTo>
                      <a:pt x="173" y="183"/>
                      <a:pt x="173" y="183"/>
                      <a:pt x="173" y="183"/>
                    </a:cubicBezTo>
                    <a:cubicBezTo>
                      <a:pt x="93" y="0"/>
                      <a:pt x="93" y="0"/>
                      <a:pt x="93" y="0"/>
                    </a:cubicBezTo>
                    <a:cubicBezTo>
                      <a:pt x="81" y="3"/>
                      <a:pt x="81" y="3"/>
                      <a:pt x="81" y="3"/>
                    </a:cubicBezTo>
                    <a:cubicBezTo>
                      <a:pt x="33" y="15"/>
                      <a:pt x="0" y="58"/>
                      <a:pt x="0" y="107"/>
                    </a:cubicBezTo>
                    <a:cubicBezTo>
                      <a:pt x="0" y="172"/>
                      <a:pt x="0" y="172"/>
                      <a:pt x="0" y="172"/>
                    </a:cubicBezTo>
                    <a:cubicBezTo>
                      <a:pt x="0" y="185"/>
                      <a:pt x="10" y="195"/>
                      <a:pt x="23" y="195"/>
                    </a:cubicBezTo>
                    <a:cubicBezTo>
                      <a:pt x="324" y="195"/>
                      <a:pt x="324" y="195"/>
                      <a:pt x="324" y="195"/>
                    </a:cubicBezTo>
                    <a:cubicBezTo>
                      <a:pt x="336" y="195"/>
                      <a:pt x="347" y="185"/>
                      <a:pt x="347" y="172"/>
                    </a:cubicBezTo>
                    <a:cubicBezTo>
                      <a:pt x="347" y="107"/>
                      <a:pt x="347" y="107"/>
                      <a:pt x="347" y="107"/>
                    </a:cubicBezTo>
                    <a:cubicBezTo>
                      <a:pt x="347" y="58"/>
                      <a:pt x="313" y="15"/>
                      <a:pt x="266" y="3"/>
                    </a:cubicBezTo>
                    <a:moveTo>
                      <a:pt x="231" y="130"/>
                    </a:moveTo>
                    <a:cubicBezTo>
                      <a:pt x="253" y="105"/>
                      <a:pt x="253" y="105"/>
                      <a:pt x="253" y="105"/>
                    </a:cubicBezTo>
                    <a:cubicBezTo>
                      <a:pt x="259" y="99"/>
                      <a:pt x="268" y="99"/>
                      <a:pt x="273" y="105"/>
                    </a:cubicBezTo>
                    <a:cubicBezTo>
                      <a:pt x="296" y="130"/>
                      <a:pt x="296" y="130"/>
                      <a:pt x="296" y="130"/>
                    </a:cubicBezTo>
                    <a:lnTo>
                      <a:pt x="231"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 name="Freeform 1942"/>
              <p:cNvSpPr>
                <a:spLocks/>
              </p:cNvSpPr>
              <p:nvPr/>
            </p:nvSpPr>
            <p:spPr bwMode="auto">
              <a:xfrm>
                <a:off x="2600326" y="1438275"/>
                <a:ext cx="101600" cy="234950"/>
              </a:xfrm>
              <a:custGeom>
                <a:avLst/>
                <a:gdLst>
                  <a:gd name="T0" fmla="*/ 28 w 56"/>
                  <a:gd name="T1" fmla="*/ 131 h 131"/>
                  <a:gd name="T2" fmla="*/ 55 w 56"/>
                  <a:gd name="T3" fmla="*/ 62 h 131"/>
                  <a:gd name="T4" fmla="*/ 42 w 56"/>
                  <a:gd name="T5" fmla="*/ 50 h 131"/>
                  <a:gd name="T6" fmla="*/ 54 w 56"/>
                  <a:gd name="T7" fmla="*/ 33 h 131"/>
                  <a:gd name="T8" fmla="*/ 48 w 56"/>
                  <a:gd name="T9" fmla="*/ 10 h 131"/>
                  <a:gd name="T10" fmla="*/ 35 w 56"/>
                  <a:gd name="T11" fmla="*/ 0 h 131"/>
                  <a:gd name="T12" fmla="*/ 20 w 56"/>
                  <a:gd name="T13" fmla="*/ 0 h 131"/>
                  <a:gd name="T14" fmla="*/ 7 w 56"/>
                  <a:gd name="T15" fmla="*/ 10 h 131"/>
                  <a:gd name="T16" fmla="*/ 2 w 56"/>
                  <a:gd name="T17" fmla="*/ 33 h 131"/>
                  <a:gd name="T18" fmla="*/ 13 w 56"/>
                  <a:gd name="T19" fmla="*/ 50 h 131"/>
                  <a:gd name="T20" fmla="*/ 1 w 56"/>
                  <a:gd name="T21" fmla="*/ 62 h 131"/>
                  <a:gd name="T22" fmla="*/ 28 w 56"/>
                  <a:gd name="T2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31">
                    <a:moveTo>
                      <a:pt x="28" y="131"/>
                    </a:moveTo>
                    <a:cubicBezTo>
                      <a:pt x="55" y="62"/>
                      <a:pt x="55" y="62"/>
                      <a:pt x="55" y="62"/>
                    </a:cubicBezTo>
                    <a:cubicBezTo>
                      <a:pt x="42" y="50"/>
                      <a:pt x="42" y="50"/>
                      <a:pt x="42" y="50"/>
                    </a:cubicBezTo>
                    <a:cubicBezTo>
                      <a:pt x="50" y="49"/>
                      <a:pt x="56" y="41"/>
                      <a:pt x="54" y="33"/>
                    </a:cubicBezTo>
                    <a:cubicBezTo>
                      <a:pt x="48" y="10"/>
                      <a:pt x="48" y="10"/>
                      <a:pt x="48" y="10"/>
                    </a:cubicBezTo>
                    <a:cubicBezTo>
                      <a:pt x="47" y="4"/>
                      <a:pt x="41" y="0"/>
                      <a:pt x="35" y="0"/>
                    </a:cubicBezTo>
                    <a:cubicBezTo>
                      <a:pt x="20" y="0"/>
                      <a:pt x="20" y="0"/>
                      <a:pt x="20" y="0"/>
                    </a:cubicBezTo>
                    <a:cubicBezTo>
                      <a:pt x="14" y="0"/>
                      <a:pt x="9" y="4"/>
                      <a:pt x="7" y="10"/>
                    </a:cubicBezTo>
                    <a:cubicBezTo>
                      <a:pt x="2" y="33"/>
                      <a:pt x="2" y="33"/>
                      <a:pt x="2" y="33"/>
                    </a:cubicBezTo>
                    <a:cubicBezTo>
                      <a:pt x="0" y="41"/>
                      <a:pt x="5" y="49"/>
                      <a:pt x="13" y="50"/>
                    </a:cubicBezTo>
                    <a:cubicBezTo>
                      <a:pt x="1" y="62"/>
                      <a:pt x="1" y="62"/>
                      <a:pt x="1" y="62"/>
                    </a:cubicBezTo>
                    <a:lnTo>
                      <a:pt x="28"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8" name="Freeform 1960"/>
            <p:cNvSpPr>
              <a:spLocks noEditPoints="1"/>
            </p:cNvSpPr>
            <p:nvPr/>
          </p:nvSpPr>
          <p:spPr bwMode="auto">
            <a:xfrm>
              <a:off x="3735238" y="4710589"/>
              <a:ext cx="494790" cy="677813"/>
            </a:xfrm>
            <a:custGeom>
              <a:avLst/>
              <a:gdLst>
                <a:gd name="T0" fmla="*/ 226 w 346"/>
                <a:gd name="T1" fmla="*/ 266 h 475"/>
                <a:gd name="T2" fmla="*/ 286 w 346"/>
                <a:gd name="T3" fmla="*/ 180 h 475"/>
                <a:gd name="T4" fmla="*/ 273 w 346"/>
                <a:gd name="T5" fmla="*/ 140 h 475"/>
                <a:gd name="T6" fmla="*/ 128 w 346"/>
                <a:gd name="T7" fmla="*/ 41 h 475"/>
                <a:gd name="T8" fmla="*/ 74 w 346"/>
                <a:gd name="T9" fmla="*/ 128 h 475"/>
                <a:gd name="T10" fmla="*/ 92 w 346"/>
                <a:gd name="T11" fmla="*/ 51 h 475"/>
                <a:gd name="T12" fmla="*/ 255 w 346"/>
                <a:gd name="T13" fmla="*/ 52 h 475"/>
                <a:gd name="T14" fmla="*/ 288 w 346"/>
                <a:gd name="T15" fmla="*/ 140 h 475"/>
                <a:gd name="T16" fmla="*/ 293 w 346"/>
                <a:gd name="T17" fmla="*/ 135 h 475"/>
                <a:gd name="T18" fmla="*/ 173 w 346"/>
                <a:gd name="T19" fmla="*/ 11 h 475"/>
                <a:gd name="T20" fmla="*/ 59 w 346"/>
                <a:gd name="T21" fmla="*/ 133 h 475"/>
                <a:gd name="T22" fmla="*/ 86 w 346"/>
                <a:gd name="T23" fmla="*/ 230 h 475"/>
                <a:gd name="T24" fmla="*/ 157 w 346"/>
                <a:gd name="T25" fmla="*/ 243 h 475"/>
                <a:gd name="T26" fmla="*/ 191 w 346"/>
                <a:gd name="T27" fmla="*/ 237 h 475"/>
                <a:gd name="T28" fmla="*/ 156 w 346"/>
                <a:gd name="T29" fmla="*/ 233 h 475"/>
                <a:gd name="T30" fmla="*/ 92 w 346"/>
                <a:gd name="T31" fmla="*/ 157 h 475"/>
                <a:gd name="T32" fmla="*/ 214 w 346"/>
                <a:gd name="T33" fmla="*/ 93 h 475"/>
                <a:gd name="T34" fmla="*/ 173 w 346"/>
                <a:gd name="T35" fmla="*/ 268 h 475"/>
                <a:gd name="T36" fmla="*/ 93 w 346"/>
                <a:gd name="T37" fmla="*/ 232 h 475"/>
                <a:gd name="T38" fmla="*/ 83 w 346"/>
                <a:gd name="T39" fmla="*/ 275 h 475"/>
                <a:gd name="T40" fmla="*/ 0 w 346"/>
                <a:gd name="T41" fmla="*/ 443 h 475"/>
                <a:gd name="T42" fmla="*/ 315 w 346"/>
                <a:gd name="T43" fmla="*/ 475 h 475"/>
                <a:gd name="T44" fmla="*/ 346 w 346"/>
                <a:gd name="T45" fmla="*/ 382 h 475"/>
                <a:gd name="T46" fmla="*/ 247 w 346"/>
                <a:gd name="T47" fmla="*/ 291 h 475"/>
                <a:gd name="T48" fmla="*/ 186 w 346"/>
                <a:gd name="T49" fmla="*/ 287 h 475"/>
                <a:gd name="T50" fmla="*/ 247 w 346"/>
                <a:gd name="T51" fmla="*/ 291 h 475"/>
                <a:gd name="T52" fmla="*/ 160 w 346"/>
                <a:gd name="T53" fmla="*/ 286 h 475"/>
                <a:gd name="T54" fmla="*/ 98 w 346"/>
                <a:gd name="T55" fmla="*/ 291 h 475"/>
                <a:gd name="T56" fmla="*/ 131 w 346"/>
                <a:gd name="T57" fmla="*/ 455 h 475"/>
                <a:gd name="T58" fmla="*/ 77 w 346"/>
                <a:gd name="T59" fmla="*/ 430 h 475"/>
                <a:gd name="T60" fmla="*/ 67 w 346"/>
                <a:gd name="T61" fmla="*/ 430 h 475"/>
                <a:gd name="T62" fmla="*/ 31 w 346"/>
                <a:gd name="T63" fmla="*/ 455 h 475"/>
                <a:gd name="T64" fmla="*/ 19 w 346"/>
                <a:gd name="T65" fmla="*/ 382 h 475"/>
                <a:gd name="T66" fmla="*/ 145 w 346"/>
                <a:gd name="T67" fmla="*/ 335 h 475"/>
                <a:gd name="T68" fmla="*/ 131 w 346"/>
                <a:gd name="T69" fmla="*/ 455 h 475"/>
                <a:gd name="T70" fmla="*/ 169 w 346"/>
                <a:gd name="T71" fmla="*/ 288 h 475"/>
                <a:gd name="T72" fmla="*/ 180 w 346"/>
                <a:gd name="T73" fmla="*/ 299 h 475"/>
                <a:gd name="T74" fmla="*/ 327 w 346"/>
                <a:gd name="T75" fmla="*/ 443 h 475"/>
                <a:gd name="T76" fmla="*/ 278 w 346"/>
                <a:gd name="T77" fmla="*/ 455 h 475"/>
                <a:gd name="T78" fmla="*/ 273 w 346"/>
                <a:gd name="T79" fmla="*/ 425 h 475"/>
                <a:gd name="T80" fmla="*/ 269 w 346"/>
                <a:gd name="T81" fmla="*/ 455 h 475"/>
                <a:gd name="T82" fmla="*/ 187 w 346"/>
                <a:gd name="T83" fmla="*/ 346 h 475"/>
                <a:gd name="T84" fmla="*/ 260 w 346"/>
                <a:gd name="T85" fmla="*/ 294 h 475"/>
                <a:gd name="T86" fmla="*/ 327 w 346"/>
                <a:gd name="T87" fmla="*/ 44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475">
                  <a:moveTo>
                    <a:pt x="262" y="275"/>
                  </a:moveTo>
                  <a:cubicBezTo>
                    <a:pt x="226" y="266"/>
                    <a:pt x="226" y="266"/>
                    <a:pt x="226" y="266"/>
                  </a:cubicBezTo>
                  <a:cubicBezTo>
                    <a:pt x="241" y="252"/>
                    <a:pt x="254" y="234"/>
                    <a:pt x="262" y="213"/>
                  </a:cubicBezTo>
                  <a:cubicBezTo>
                    <a:pt x="274" y="211"/>
                    <a:pt x="284" y="201"/>
                    <a:pt x="286" y="180"/>
                  </a:cubicBezTo>
                  <a:cubicBezTo>
                    <a:pt x="288" y="160"/>
                    <a:pt x="281" y="151"/>
                    <a:pt x="273" y="147"/>
                  </a:cubicBezTo>
                  <a:cubicBezTo>
                    <a:pt x="273" y="144"/>
                    <a:pt x="273" y="142"/>
                    <a:pt x="273" y="140"/>
                  </a:cubicBezTo>
                  <a:cubicBezTo>
                    <a:pt x="283" y="81"/>
                    <a:pt x="242" y="60"/>
                    <a:pt x="238" y="59"/>
                  </a:cubicBezTo>
                  <a:cubicBezTo>
                    <a:pt x="233" y="51"/>
                    <a:pt x="196" y="0"/>
                    <a:pt x="128" y="41"/>
                  </a:cubicBezTo>
                  <a:cubicBezTo>
                    <a:pt x="119" y="48"/>
                    <a:pt x="103" y="59"/>
                    <a:pt x="95" y="71"/>
                  </a:cubicBezTo>
                  <a:cubicBezTo>
                    <a:pt x="85" y="84"/>
                    <a:pt x="77" y="102"/>
                    <a:pt x="74" y="128"/>
                  </a:cubicBezTo>
                  <a:cubicBezTo>
                    <a:pt x="72" y="129"/>
                    <a:pt x="70" y="129"/>
                    <a:pt x="68" y="129"/>
                  </a:cubicBezTo>
                  <a:cubicBezTo>
                    <a:pt x="68" y="116"/>
                    <a:pt x="68" y="78"/>
                    <a:pt x="92" y="51"/>
                  </a:cubicBezTo>
                  <a:cubicBezTo>
                    <a:pt x="110" y="31"/>
                    <a:pt x="137" y="21"/>
                    <a:pt x="173" y="21"/>
                  </a:cubicBezTo>
                  <a:cubicBezTo>
                    <a:pt x="209" y="21"/>
                    <a:pt x="236" y="31"/>
                    <a:pt x="255" y="52"/>
                  </a:cubicBezTo>
                  <a:cubicBezTo>
                    <a:pt x="286" y="85"/>
                    <a:pt x="284" y="134"/>
                    <a:pt x="284" y="135"/>
                  </a:cubicBezTo>
                  <a:cubicBezTo>
                    <a:pt x="283" y="137"/>
                    <a:pt x="285" y="140"/>
                    <a:pt x="288" y="140"/>
                  </a:cubicBezTo>
                  <a:cubicBezTo>
                    <a:pt x="288" y="140"/>
                    <a:pt x="288" y="140"/>
                    <a:pt x="288" y="140"/>
                  </a:cubicBezTo>
                  <a:cubicBezTo>
                    <a:pt x="291" y="140"/>
                    <a:pt x="293" y="138"/>
                    <a:pt x="293" y="135"/>
                  </a:cubicBezTo>
                  <a:cubicBezTo>
                    <a:pt x="293" y="133"/>
                    <a:pt x="296" y="81"/>
                    <a:pt x="262" y="45"/>
                  </a:cubicBezTo>
                  <a:cubicBezTo>
                    <a:pt x="242" y="23"/>
                    <a:pt x="212" y="11"/>
                    <a:pt x="173" y="11"/>
                  </a:cubicBezTo>
                  <a:cubicBezTo>
                    <a:pt x="135" y="11"/>
                    <a:pt x="105" y="23"/>
                    <a:pt x="85" y="45"/>
                  </a:cubicBezTo>
                  <a:cubicBezTo>
                    <a:pt x="56" y="77"/>
                    <a:pt x="58" y="122"/>
                    <a:pt x="59" y="133"/>
                  </a:cubicBezTo>
                  <a:cubicBezTo>
                    <a:pt x="47" y="139"/>
                    <a:pt x="39" y="152"/>
                    <a:pt x="42" y="180"/>
                  </a:cubicBezTo>
                  <a:cubicBezTo>
                    <a:pt x="45" y="217"/>
                    <a:pt x="66" y="230"/>
                    <a:pt x="86" y="230"/>
                  </a:cubicBezTo>
                  <a:cubicBezTo>
                    <a:pt x="90" y="230"/>
                    <a:pt x="94" y="229"/>
                    <a:pt x="97" y="227"/>
                  </a:cubicBezTo>
                  <a:cubicBezTo>
                    <a:pt x="108" y="235"/>
                    <a:pt x="127" y="241"/>
                    <a:pt x="157" y="243"/>
                  </a:cubicBezTo>
                  <a:cubicBezTo>
                    <a:pt x="160" y="247"/>
                    <a:pt x="166" y="250"/>
                    <a:pt x="173" y="250"/>
                  </a:cubicBezTo>
                  <a:cubicBezTo>
                    <a:pt x="183" y="250"/>
                    <a:pt x="191" y="244"/>
                    <a:pt x="191" y="237"/>
                  </a:cubicBezTo>
                  <a:cubicBezTo>
                    <a:pt x="191" y="230"/>
                    <a:pt x="183" y="224"/>
                    <a:pt x="173" y="224"/>
                  </a:cubicBezTo>
                  <a:cubicBezTo>
                    <a:pt x="165" y="224"/>
                    <a:pt x="158" y="228"/>
                    <a:pt x="156" y="233"/>
                  </a:cubicBezTo>
                  <a:cubicBezTo>
                    <a:pt x="136" y="232"/>
                    <a:pt x="122" y="229"/>
                    <a:pt x="112" y="224"/>
                  </a:cubicBezTo>
                  <a:cubicBezTo>
                    <a:pt x="99" y="206"/>
                    <a:pt x="92" y="175"/>
                    <a:pt x="92" y="157"/>
                  </a:cubicBezTo>
                  <a:cubicBezTo>
                    <a:pt x="92" y="150"/>
                    <a:pt x="92" y="144"/>
                    <a:pt x="93" y="139"/>
                  </a:cubicBezTo>
                  <a:cubicBezTo>
                    <a:pt x="156" y="141"/>
                    <a:pt x="194" y="115"/>
                    <a:pt x="214" y="93"/>
                  </a:cubicBezTo>
                  <a:cubicBezTo>
                    <a:pt x="241" y="119"/>
                    <a:pt x="250" y="155"/>
                    <a:pt x="253" y="172"/>
                  </a:cubicBezTo>
                  <a:cubicBezTo>
                    <a:pt x="247" y="219"/>
                    <a:pt x="214" y="268"/>
                    <a:pt x="173" y="268"/>
                  </a:cubicBezTo>
                  <a:cubicBezTo>
                    <a:pt x="156" y="268"/>
                    <a:pt x="140" y="259"/>
                    <a:pt x="126" y="245"/>
                  </a:cubicBezTo>
                  <a:cubicBezTo>
                    <a:pt x="113" y="242"/>
                    <a:pt x="102" y="238"/>
                    <a:pt x="93" y="232"/>
                  </a:cubicBezTo>
                  <a:cubicBezTo>
                    <a:pt x="100" y="245"/>
                    <a:pt x="109" y="257"/>
                    <a:pt x="120" y="266"/>
                  </a:cubicBezTo>
                  <a:cubicBezTo>
                    <a:pt x="83" y="275"/>
                    <a:pt x="83" y="275"/>
                    <a:pt x="83" y="275"/>
                  </a:cubicBezTo>
                  <a:cubicBezTo>
                    <a:pt x="34" y="287"/>
                    <a:pt x="0" y="331"/>
                    <a:pt x="0" y="382"/>
                  </a:cubicBezTo>
                  <a:cubicBezTo>
                    <a:pt x="0" y="443"/>
                    <a:pt x="0" y="443"/>
                    <a:pt x="0" y="443"/>
                  </a:cubicBezTo>
                  <a:cubicBezTo>
                    <a:pt x="0" y="461"/>
                    <a:pt x="13" y="475"/>
                    <a:pt x="31" y="475"/>
                  </a:cubicBezTo>
                  <a:cubicBezTo>
                    <a:pt x="315" y="475"/>
                    <a:pt x="315" y="475"/>
                    <a:pt x="315" y="475"/>
                  </a:cubicBezTo>
                  <a:cubicBezTo>
                    <a:pt x="332" y="475"/>
                    <a:pt x="346" y="461"/>
                    <a:pt x="346" y="443"/>
                  </a:cubicBezTo>
                  <a:cubicBezTo>
                    <a:pt x="346" y="382"/>
                    <a:pt x="346" y="382"/>
                    <a:pt x="346" y="382"/>
                  </a:cubicBezTo>
                  <a:cubicBezTo>
                    <a:pt x="346" y="331"/>
                    <a:pt x="311" y="287"/>
                    <a:pt x="262" y="275"/>
                  </a:cubicBezTo>
                  <a:moveTo>
                    <a:pt x="247" y="291"/>
                  </a:moveTo>
                  <a:cubicBezTo>
                    <a:pt x="200" y="323"/>
                    <a:pt x="200" y="323"/>
                    <a:pt x="200" y="323"/>
                  </a:cubicBezTo>
                  <a:cubicBezTo>
                    <a:pt x="186" y="287"/>
                    <a:pt x="186" y="287"/>
                    <a:pt x="186" y="287"/>
                  </a:cubicBezTo>
                  <a:cubicBezTo>
                    <a:pt x="192" y="285"/>
                    <a:pt x="198" y="283"/>
                    <a:pt x="204" y="280"/>
                  </a:cubicBezTo>
                  <a:lnTo>
                    <a:pt x="247" y="291"/>
                  </a:lnTo>
                  <a:close/>
                  <a:moveTo>
                    <a:pt x="141" y="280"/>
                  </a:moveTo>
                  <a:cubicBezTo>
                    <a:pt x="147" y="283"/>
                    <a:pt x="153" y="285"/>
                    <a:pt x="160" y="286"/>
                  </a:cubicBezTo>
                  <a:cubicBezTo>
                    <a:pt x="145" y="323"/>
                    <a:pt x="145" y="323"/>
                    <a:pt x="145" y="323"/>
                  </a:cubicBezTo>
                  <a:cubicBezTo>
                    <a:pt x="98" y="291"/>
                    <a:pt x="98" y="291"/>
                    <a:pt x="98" y="291"/>
                  </a:cubicBezTo>
                  <a:lnTo>
                    <a:pt x="141" y="280"/>
                  </a:lnTo>
                  <a:close/>
                  <a:moveTo>
                    <a:pt x="131" y="455"/>
                  </a:moveTo>
                  <a:cubicBezTo>
                    <a:pt x="77" y="455"/>
                    <a:pt x="77" y="455"/>
                    <a:pt x="77" y="455"/>
                  </a:cubicBezTo>
                  <a:cubicBezTo>
                    <a:pt x="77" y="430"/>
                    <a:pt x="77" y="430"/>
                    <a:pt x="77" y="430"/>
                  </a:cubicBezTo>
                  <a:cubicBezTo>
                    <a:pt x="77" y="427"/>
                    <a:pt x="74" y="425"/>
                    <a:pt x="72" y="425"/>
                  </a:cubicBezTo>
                  <a:cubicBezTo>
                    <a:pt x="69" y="425"/>
                    <a:pt x="67" y="427"/>
                    <a:pt x="67" y="430"/>
                  </a:cubicBezTo>
                  <a:cubicBezTo>
                    <a:pt x="67" y="455"/>
                    <a:pt x="67" y="455"/>
                    <a:pt x="67" y="455"/>
                  </a:cubicBezTo>
                  <a:cubicBezTo>
                    <a:pt x="31" y="455"/>
                    <a:pt x="31" y="455"/>
                    <a:pt x="31" y="455"/>
                  </a:cubicBezTo>
                  <a:cubicBezTo>
                    <a:pt x="24" y="455"/>
                    <a:pt x="19" y="450"/>
                    <a:pt x="19" y="443"/>
                  </a:cubicBezTo>
                  <a:cubicBezTo>
                    <a:pt x="19" y="382"/>
                    <a:pt x="19" y="382"/>
                    <a:pt x="19" y="382"/>
                  </a:cubicBezTo>
                  <a:cubicBezTo>
                    <a:pt x="19" y="341"/>
                    <a:pt x="46" y="305"/>
                    <a:pt x="86" y="294"/>
                  </a:cubicBezTo>
                  <a:cubicBezTo>
                    <a:pt x="145" y="335"/>
                    <a:pt x="145" y="335"/>
                    <a:pt x="145" y="335"/>
                  </a:cubicBezTo>
                  <a:cubicBezTo>
                    <a:pt x="146" y="341"/>
                    <a:pt x="151" y="346"/>
                    <a:pt x="158" y="346"/>
                  </a:cubicBezTo>
                  <a:lnTo>
                    <a:pt x="131" y="455"/>
                  </a:lnTo>
                  <a:close/>
                  <a:moveTo>
                    <a:pt x="165" y="299"/>
                  </a:moveTo>
                  <a:cubicBezTo>
                    <a:pt x="169" y="288"/>
                    <a:pt x="169" y="288"/>
                    <a:pt x="169" y="288"/>
                  </a:cubicBezTo>
                  <a:cubicBezTo>
                    <a:pt x="171" y="288"/>
                    <a:pt x="175" y="288"/>
                    <a:pt x="176" y="288"/>
                  </a:cubicBezTo>
                  <a:cubicBezTo>
                    <a:pt x="180" y="299"/>
                    <a:pt x="180" y="299"/>
                    <a:pt x="180" y="299"/>
                  </a:cubicBezTo>
                  <a:lnTo>
                    <a:pt x="165" y="299"/>
                  </a:lnTo>
                  <a:close/>
                  <a:moveTo>
                    <a:pt x="327" y="443"/>
                  </a:moveTo>
                  <a:cubicBezTo>
                    <a:pt x="327" y="450"/>
                    <a:pt x="321" y="455"/>
                    <a:pt x="315" y="455"/>
                  </a:cubicBezTo>
                  <a:cubicBezTo>
                    <a:pt x="278" y="455"/>
                    <a:pt x="278" y="455"/>
                    <a:pt x="278" y="455"/>
                  </a:cubicBezTo>
                  <a:cubicBezTo>
                    <a:pt x="278" y="430"/>
                    <a:pt x="278" y="430"/>
                    <a:pt x="278" y="430"/>
                  </a:cubicBezTo>
                  <a:cubicBezTo>
                    <a:pt x="278" y="427"/>
                    <a:pt x="276" y="425"/>
                    <a:pt x="273" y="425"/>
                  </a:cubicBezTo>
                  <a:cubicBezTo>
                    <a:pt x="271" y="425"/>
                    <a:pt x="269" y="427"/>
                    <a:pt x="269" y="430"/>
                  </a:cubicBezTo>
                  <a:cubicBezTo>
                    <a:pt x="269" y="455"/>
                    <a:pt x="269" y="455"/>
                    <a:pt x="269" y="455"/>
                  </a:cubicBezTo>
                  <a:cubicBezTo>
                    <a:pt x="215" y="455"/>
                    <a:pt x="215" y="455"/>
                    <a:pt x="215" y="455"/>
                  </a:cubicBezTo>
                  <a:cubicBezTo>
                    <a:pt x="187" y="346"/>
                    <a:pt x="187" y="346"/>
                    <a:pt x="187" y="346"/>
                  </a:cubicBezTo>
                  <a:cubicBezTo>
                    <a:pt x="194" y="346"/>
                    <a:pt x="199" y="341"/>
                    <a:pt x="200" y="335"/>
                  </a:cubicBezTo>
                  <a:cubicBezTo>
                    <a:pt x="260" y="294"/>
                    <a:pt x="260" y="294"/>
                    <a:pt x="260" y="294"/>
                  </a:cubicBezTo>
                  <a:cubicBezTo>
                    <a:pt x="299" y="305"/>
                    <a:pt x="327" y="341"/>
                    <a:pt x="327" y="382"/>
                  </a:cubicBezTo>
                  <a:lnTo>
                    <a:pt x="327" y="443"/>
                  </a:lnTo>
                  <a:close/>
                </a:path>
              </a:pathLst>
            </a:custGeom>
            <a:solidFill>
              <a:srgbClr val="9C1B33"/>
            </a:solidFill>
            <a:ln>
              <a:noFill/>
            </a:ln>
            <a:extLst/>
          </p:spPr>
          <p:txBody>
            <a:bodyPr vert="horz" wrap="square" lIns="121920" tIns="60960" rIns="121920" bIns="6096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54967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2" y="183897"/>
            <a:ext cx="10515600" cy="1486407"/>
          </a:xfrm>
        </p:spPr>
        <p:txBody>
          <a:bodyPr>
            <a:normAutofit fontScale="90000"/>
          </a:bodyPr>
          <a:lstStyle/>
          <a:p>
            <a:pPr algn="ctr"/>
            <a:r>
              <a:rPr lang="lv-LV" sz="4000" b="1" dirty="0" smtClean="0"/>
              <a:t>Latvijai saistošas ANO</a:t>
            </a:r>
            <a:br>
              <a:rPr lang="lv-LV" sz="4000" b="1" dirty="0" smtClean="0"/>
            </a:br>
            <a:r>
              <a:rPr lang="lv-LV" sz="4000" b="1" dirty="0" smtClean="0"/>
              <a:t>Starptautiskās Darba organizācijas konvencijas</a:t>
            </a:r>
            <a:endParaRPr lang="lv-LV" sz="4000" b="1" dirty="0"/>
          </a:p>
        </p:txBody>
      </p:sp>
      <p:pic>
        <p:nvPicPr>
          <p:cNvPr id="4" name="Attēls 3"/>
          <p:cNvPicPr>
            <a:picLocks noChangeAspect="1"/>
          </p:cNvPicPr>
          <p:nvPr/>
        </p:nvPicPr>
        <p:blipFill rotWithShape="1">
          <a:blip r:embed="rId2"/>
          <a:srcRect t="1350" b="2041"/>
          <a:stretch/>
        </p:blipFill>
        <p:spPr>
          <a:xfrm>
            <a:off x="2017968" y="2230312"/>
            <a:ext cx="7839075" cy="4481384"/>
          </a:xfrm>
          <a:prstGeom prst="rect">
            <a:avLst/>
          </a:prstGeom>
        </p:spPr>
      </p:pic>
      <p:sp>
        <p:nvSpPr>
          <p:cNvPr id="5" name="TextBox 4"/>
          <p:cNvSpPr txBox="1"/>
          <p:nvPr/>
        </p:nvSpPr>
        <p:spPr>
          <a:xfrm>
            <a:off x="838202" y="1580976"/>
            <a:ext cx="11230230" cy="369332"/>
          </a:xfrm>
          <a:prstGeom prst="rect">
            <a:avLst/>
          </a:prstGeom>
          <a:noFill/>
        </p:spPr>
        <p:txBody>
          <a:bodyPr wrap="square" rtlCol="0">
            <a:spAutoFit/>
          </a:bodyPr>
          <a:lstStyle/>
          <a:p>
            <a:pPr algn="ctr"/>
            <a:r>
              <a:rPr lang="lv-LV" dirty="0">
                <a:latin typeface="Century Gothic" panose="020B0502020202020204" pitchFamily="34" charset="0"/>
              </a:rPr>
              <a:t>Starptautisko normatīvo aktu kontekstā sociālo </a:t>
            </a:r>
            <a:r>
              <a:rPr lang="lv-LV" dirty="0" smtClean="0">
                <a:latin typeface="Century Gothic" panose="020B0502020202020204" pitchFamily="34" charset="0"/>
              </a:rPr>
              <a:t>dialogu reglamentē</a:t>
            </a:r>
          </a:p>
        </p:txBody>
      </p:sp>
      <p:pic>
        <p:nvPicPr>
          <p:cNvPr id="6" name="Attēl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9396" y="5920119"/>
            <a:ext cx="1669036" cy="937881"/>
          </a:xfrm>
          <a:prstGeom prst="rect">
            <a:avLst/>
          </a:prstGeom>
        </p:spPr>
      </p:pic>
    </p:spTree>
    <p:extLst>
      <p:ext uri="{BB962C8B-B14F-4D97-AF65-F5344CB8AC3E}">
        <p14:creationId xmlns:p14="http://schemas.microsoft.com/office/powerpoint/2010/main" val="118210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395392" y="1552935"/>
            <a:ext cx="6430419" cy="2400657"/>
          </a:xfrm>
          <a:prstGeom prst="rect">
            <a:avLst/>
          </a:prstGeom>
        </p:spPr>
        <p:txBody>
          <a:bodyPr wrap="square">
            <a:spAutoFit/>
          </a:bodyPr>
          <a:lstStyle/>
          <a:p>
            <a:pPr marL="800100" lvl="1" indent="-342900">
              <a:lnSpc>
                <a:spcPct val="120000"/>
              </a:lnSpc>
              <a:buFont typeface="Arial" panose="020B0604020202020204" pitchFamily="34" charset="0"/>
              <a:buChar char="•"/>
              <a:defRPr/>
            </a:pPr>
            <a:r>
              <a:rPr lang="lv-LV" sz="2500" dirty="0" smtClean="0">
                <a:latin typeface="Century Gothic" panose="020B0502020202020204" pitchFamily="34" charset="0"/>
              </a:rPr>
              <a:t>Valdībai ir </a:t>
            </a:r>
            <a:r>
              <a:rPr lang="lv-LV" sz="2500" dirty="0">
                <a:latin typeface="Century Gothic" panose="020B0502020202020204" pitchFamily="34" charset="0"/>
              </a:rPr>
              <a:t>saistoša </a:t>
            </a:r>
            <a:r>
              <a:rPr lang="lv-LV" sz="2500" dirty="0" smtClean="0">
                <a:latin typeface="Century Gothic" panose="020B0502020202020204" pitchFamily="34" charset="0"/>
              </a:rPr>
              <a:t>LR Saeimas ratificētā </a:t>
            </a:r>
            <a:r>
              <a:rPr lang="lv-LV" sz="2500" b="1" dirty="0">
                <a:solidFill>
                  <a:srgbClr val="9C1B33"/>
                </a:solidFill>
                <a:latin typeface="Century Gothic" panose="020B0502020202020204" pitchFamily="34" charset="0"/>
              </a:rPr>
              <a:t>ANO Starptautiskās darba organizācijas konvencija </a:t>
            </a:r>
            <a:r>
              <a:rPr lang="lv-LV" sz="2500" dirty="0" smtClean="0">
                <a:latin typeface="Century Gothic" panose="020B0502020202020204" pitchFamily="34" charset="0"/>
              </a:rPr>
              <a:t>Nr</a:t>
            </a:r>
            <a:r>
              <a:rPr lang="lv-LV" sz="2500" dirty="0">
                <a:latin typeface="Century Gothic" panose="020B0502020202020204" pitchFamily="34" charset="0"/>
              </a:rPr>
              <a:t>. 154 </a:t>
            </a:r>
            <a:r>
              <a:rPr lang="lv-LV" sz="2500" dirty="0" smtClean="0">
                <a:latin typeface="Century Gothic" panose="020B0502020202020204" pitchFamily="34" charset="0"/>
              </a:rPr>
              <a:t>«Par </a:t>
            </a:r>
            <a:r>
              <a:rPr lang="lv-LV" sz="2500" dirty="0">
                <a:latin typeface="Century Gothic" panose="020B0502020202020204" pitchFamily="34" charset="0"/>
              </a:rPr>
              <a:t>kolektīvo pārrunu </a:t>
            </a:r>
            <a:r>
              <a:rPr lang="lv-LV" sz="2500" dirty="0" smtClean="0">
                <a:latin typeface="Century Gothic" panose="020B0502020202020204" pitchFamily="34" charset="0"/>
              </a:rPr>
              <a:t>atbalstīšanu». </a:t>
            </a:r>
            <a:endParaRPr lang="lv-LV" sz="2500" dirty="0">
              <a:latin typeface="Century Gothic" panose="020B0502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2029"/>
          <a:stretch/>
        </p:blipFill>
        <p:spPr>
          <a:xfrm>
            <a:off x="0" y="0"/>
            <a:ext cx="5184648" cy="6858000"/>
          </a:xfrm>
          <a:prstGeom prst="rect">
            <a:avLst/>
          </a:prstGeom>
        </p:spPr>
      </p:pic>
    </p:spTree>
    <p:extLst>
      <p:ext uri="{BB962C8B-B14F-4D97-AF65-F5344CB8AC3E}">
        <p14:creationId xmlns:p14="http://schemas.microsoft.com/office/powerpoint/2010/main" val="703908043"/>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2154</TotalTime>
  <Words>540</Words>
  <Application>Microsoft Office PowerPoint</Application>
  <PresentationFormat>Platekrāna</PresentationFormat>
  <Paragraphs>93</Paragraphs>
  <Slides>13</Slides>
  <Notes>2</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13</vt:i4>
      </vt:variant>
    </vt:vector>
  </HeadingPairs>
  <TitlesOfParts>
    <vt:vector size="21" baseType="lpstr">
      <vt:lpstr>Arial</vt:lpstr>
      <vt:lpstr>Calibri</vt:lpstr>
      <vt:lpstr>Century Gothic</vt:lpstr>
      <vt:lpstr>Palatino Linotype</vt:lpstr>
      <vt:lpstr>Roboto</vt:lpstr>
      <vt:lpstr>Segoe UI</vt:lpstr>
      <vt:lpstr>Segoe UI Semilight</vt:lpstr>
      <vt:lpstr>Office Theme</vt:lpstr>
      <vt:lpstr>Sociālais dialogs</vt:lpstr>
      <vt:lpstr>Latvijas Darba devēju konfederācija</vt:lpstr>
      <vt:lpstr>Valdības sociālie partneri</vt:lpstr>
      <vt:lpstr>Trīspusējais sociālais dialogs</vt:lpstr>
      <vt:lpstr>Trīspusējais sociālais dialogs</vt:lpstr>
      <vt:lpstr>PowerPoint prezentācija</vt:lpstr>
      <vt:lpstr>Sociālais dialogs</vt:lpstr>
      <vt:lpstr>Latvijai saistošas ANO Starptautiskās Darba organizācijas konvencijas</vt:lpstr>
      <vt:lpstr>PowerPoint prezentācija</vt:lpstr>
      <vt:lpstr>PowerPoint prezentācija</vt:lpstr>
      <vt:lpstr>Jauns sākums sociālajam dialogam Eiropas sociālo partneru, Eiropas Komisijas un Eiropas Savienības Padomes prezidentvalsts paziņojumā 2016.gada 27.jūnijā:</vt:lpstr>
      <vt:lpstr>PowerPoint prezentācija</vt:lpstr>
      <vt:lpstr>PowerPoint prezentācija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Sana Sture</dc:creator>
  <cp:lastModifiedBy>Sana Sture</cp:lastModifiedBy>
  <cp:revision>169</cp:revision>
  <cp:lastPrinted>2019-01-29T09:51:16Z</cp:lastPrinted>
  <dcterms:created xsi:type="dcterms:W3CDTF">2019-01-24T08:50:44Z</dcterms:created>
  <dcterms:modified xsi:type="dcterms:W3CDTF">2019-02-06T09:42:38Z</dcterms:modified>
</cp:coreProperties>
</file>