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2" r:id="rId4"/>
    <p:sldId id="264" r:id="rId5"/>
    <p:sldId id="260" r:id="rId6"/>
    <p:sldId id="270" r:id="rId7"/>
    <p:sldId id="259" r:id="rId8"/>
    <p:sldId id="274" r:id="rId9"/>
    <p:sldId id="276" r:id="rId10"/>
    <p:sldId id="279" r:id="rId11"/>
    <p:sldId id="277" r:id="rId12"/>
    <p:sldId id="267" r:id="rId13"/>
    <p:sldId id="280" r:id="rId14"/>
  </p:sldIdLst>
  <p:sldSz cx="12192000" cy="6858000"/>
  <p:notesSz cx="6761163" cy="99425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315ED-DB59-47FE-BD65-E37FFD62EAB9}" type="doc">
      <dgm:prSet loTypeId="urn:microsoft.com/office/officeart/2005/8/layout/radial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3D293839-FDD0-41E1-B013-3398E144633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lv-LV" b="1" dirty="0" smtClean="0"/>
            <a:t>Trīspusējs sociālais dialogs</a:t>
          </a:r>
          <a:endParaRPr lang="lv-LV" b="1" dirty="0"/>
        </a:p>
      </dgm:t>
    </dgm:pt>
    <dgm:pt modelId="{07D3F3B8-9F5D-4216-B279-8F15BB58BA01}" type="parTrans" cxnId="{22660BA6-B03C-4A53-A795-F1F936FA469E}">
      <dgm:prSet/>
      <dgm:spPr/>
      <dgm:t>
        <a:bodyPr/>
        <a:lstStyle/>
        <a:p>
          <a:endParaRPr lang="lv-LV"/>
        </a:p>
      </dgm:t>
    </dgm:pt>
    <dgm:pt modelId="{0C8AE231-D311-4109-A4EE-E9CCAC83C77E}" type="sibTrans" cxnId="{22660BA6-B03C-4A53-A795-F1F936FA469E}">
      <dgm:prSet/>
      <dgm:spPr/>
      <dgm:t>
        <a:bodyPr/>
        <a:lstStyle/>
        <a:p>
          <a:endParaRPr lang="lv-LV"/>
        </a:p>
      </dgm:t>
    </dgm:pt>
    <dgm:pt modelId="{A1CBCE35-F2CE-4EFB-9D43-7C494DEF8EF6}">
      <dgm:prSet phldrT="[Text]"/>
      <dgm:spPr/>
      <dgm:t>
        <a:bodyPr/>
        <a:lstStyle/>
        <a:p>
          <a:r>
            <a:rPr lang="lv-LV" b="1" dirty="0" smtClean="0"/>
            <a:t>Valdība</a:t>
          </a:r>
          <a:endParaRPr lang="lv-LV" b="1" dirty="0"/>
        </a:p>
      </dgm:t>
    </dgm:pt>
    <dgm:pt modelId="{28C3A226-2929-43FD-9E0B-AB26A4D2023B}" type="parTrans" cxnId="{84B40CBA-F70C-43C5-9FB4-A6C4ADDCC507}">
      <dgm:prSet/>
      <dgm:spPr/>
      <dgm:t>
        <a:bodyPr/>
        <a:lstStyle/>
        <a:p>
          <a:endParaRPr lang="lv-LV"/>
        </a:p>
      </dgm:t>
    </dgm:pt>
    <dgm:pt modelId="{B6E66D57-8604-4267-94FE-7771D924AFAF}" type="sibTrans" cxnId="{84B40CBA-F70C-43C5-9FB4-A6C4ADDCC507}">
      <dgm:prSet/>
      <dgm:spPr/>
      <dgm:t>
        <a:bodyPr/>
        <a:lstStyle/>
        <a:p>
          <a:endParaRPr lang="lv-LV"/>
        </a:p>
      </dgm:t>
    </dgm:pt>
    <dgm:pt modelId="{5E351327-3BEF-43A0-BAA7-E4CE364169F1}">
      <dgm:prSet phldrT="[Text]"/>
      <dgm:spPr/>
      <dgm:t>
        <a:bodyPr/>
        <a:lstStyle/>
        <a:p>
          <a:r>
            <a:rPr lang="lv-LV" b="1" dirty="0" smtClean="0"/>
            <a:t>Arodbiedrības</a:t>
          </a:r>
          <a:endParaRPr lang="lv-LV" b="1" dirty="0"/>
        </a:p>
      </dgm:t>
    </dgm:pt>
    <dgm:pt modelId="{184154DC-61AD-4945-8405-28A8AA0EF558}" type="parTrans" cxnId="{87A69D5B-82BA-4761-AAA6-1FA2526FB25D}">
      <dgm:prSet/>
      <dgm:spPr/>
      <dgm:t>
        <a:bodyPr/>
        <a:lstStyle/>
        <a:p>
          <a:endParaRPr lang="lv-LV"/>
        </a:p>
      </dgm:t>
    </dgm:pt>
    <dgm:pt modelId="{E5ADC387-A0D3-41F8-B1A5-0783C3308567}" type="sibTrans" cxnId="{87A69D5B-82BA-4761-AAA6-1FA2526FB25D}">
      <dgm:prSet/>
      <dgm:spPr/>
      <dgm:t>
        <a:bodyPr/>
        <a:lstStyle/>
        <a:p>
          <a:endParaRPr lang="lv-LV"/>
        </a:p>
      </dgm:t>
    </dgm:pt>
    <dgm:pt modelId="{09429BE9-46BA-4DA2-9E5C-85702531F317}">
      <dgm:prSet phldrT="[Text]"/>
      <dgm:spPr/>
      <dgm:t>
        <a:bodyPr/>
        <a:lstStyle/>
        <a:p>
          <a:r>
            <a:rPr lang="lv-LV" b="1" dirty="0" smtClean="0"/>
            <a:t>Darba devēji</a:t>
          </a:r>
          <a:endParaRPr lang="lv-LV" b="1" dirty="0"/>
        </a:p>
      </dgm:t>
    </dgm:pt>
    <dgm:pt modelId="{640CD4FE-52E3-40BF-BC91-C7B661A9DCCE}" type="parTrans" cxnId="{39C05E6E-F6DC-461D-856B-C8D5BCD29392}">
      <dgm:prSet/>
      <dgm:spPr/>
      <dgm:t>
        <a:bodyPr/>
        <a:lstStyle/>
        <a:p>
          <a:endParaRPr lang="lv-LV"/>
        </a:p>
      </dgm:t>
    </dgm:pt>
    <dgm:pt modelId="{2F14DCB8-6911-4572-B3EB-3DD8660E5579}" type="sibTrans" cxnId="{39C05E6E-F6DC-461D-856B-C8D5BCD29392}">
      <dgm:prSet/>
      <dgm:spPr/>
      <dgm:t>
        <a:bodyPr/>
        <a:lstStyle/>
        <a:p>
          <a:endParaRPr lang="lv-LV"/>
        </a:p>
      </dgm:t>
    </dgm:pt>
    <dgm:pt modelId="{3613CC8E-5F44-4B48-92F4-28D084084E04}" type="pres">
      <dgm:prSet presAssocID="{85D315ED-DB59-47FE-BD65-E37FFD62EA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A43B925-B5AD-42BE-AEC9-8F4C67133989}" type="pres">
      <dgm:prSet presAssocID="{3D293839-FDD0-41E1-B013-3398E1446333}" presName="centerShape" presStyleLbl="node0" presStyleIdx="0" presStyleCnt="1"/>
      <dgm:spPr/>
      <dgm:t>
        <a:bodyPr/>
        <a:lstStyle/>
        <a:p>
          <a:endParaRPr lang="lv-LV"/>
        </a:p>
      </dgm:t>
    </dgm:pt>
    <dgm:pt modelId="{619E1934-4278-46F7-ACF2-A576FB565F24}" type="pres">
      <dgm:prSet presAssocID="{28C3A226-2929-43FD-9E0B-AB26A4D2023B}" presName="Name9" presStyleLbl="parChTrans1D2" presStyleIdx="0" presStyleCnt="3"/>
      <dgm:spPr/>
      <dgm:t>
        <a:bodyPr/>
        <a:lstStyle/>
        <a:p>
          <a:endParaRPr lang="lv-LV"/>
        </a:p>
      </dgm:t>
    </dgm:pt>
    <dgm:pt modelId="{B5173F1D-79DE-4CDF-8FCE-F00D7C6F6E3D}" type="pres">
      <dgm:prSet presAssocID="{28C3A226-2929-43FD-9E0B-AB26A4D2023B}" presName="connTx" presStyleLbl="parChTrans1D2" presStyleIdx="0" presStyleCnt="3"/>
      <dgm:spPr/>
      <dgm:t>
        <a:bodyPr/>
        <a:lstStyle/>
        <a:p>
          <a:endParaRPr lang="lv-LV"/>
        </a:p>
      </dgm:t>
    </dgm:pt>
    <dgm:pt modelId="{4D899F69-36AF-4B8F-AEB1-38F610670823}" type="pres">
      <dgm:prSet presAssocID="{A1CBCE35-F2CE-4EFB-9D43-7C494DEF8E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57B63B2-FCB6-4B7A-9829-509514A77545}" type="pres">
      <dgm:prSet presAssocID="{184154DC-61AD-4945-8405-28A8AA0EF558}" presName="Name9" presStyleLbl="parChTrans1D2" presStyleIdx="1" presStyleCnt="3"/>
      <dgm:spPr/>
      <dgm:t>
        <a:bodyPr/>
        <a:lstStyle/>
        <a:p>
          <a:endParaRPr lang="lv-LV"/>
        </a:p>
      </dgm:t>
    </dgm:pt>
    <dgm:pt modelId="{CD4C9C1A-BA61-40D7-ACB9-77FC2A044D9D}" type="pres">
      <dgm:prSet presAssocID="{184154DC-61AD-4945-8405-28A8AA0EF558}" presName="connTx" presStyleLbl="parChTrans1D2" presStyleIdx="1" presStyleCnt="3"/>
      <dgm:spPr/>
      <dgm:t>
        <a:bodyPr/>
        <a:lstStyle/>
        <a:p>
          <a:endParaRPr lang="lv-LV"/>
        </a:p>
      </dgm:t>
    </dgm:pt>
    <dgm:pt modelId="{BFB246BA-5BF8-4B03-847A-B41532185738}" type="pres">
      <dgm:prSet presAssocID="{5E351327-3BEF-43A0-BAA7-E4CE364169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645C71F-F7B6-44AB-87CB-22A2A5C9E3E5}" type="pres">
      <dgm:prSet presAssocID="{640CD4FE-52E3-40BF-BC91-C7B661A9DCCE}" presName="Name9" presStyleLbl="parChTrans1D2" presStyleIdx="2" presStyleCnt="3"/>
      <dgm:spPr/>
      <dgm:t>
        <a:bodyPr/>
        <a:lstStyle/>
        <a:p>
          <a:endParaRPr lang="lv-LV"/>
        </a:p>
      </dgm:t>
    </dgm:pt>
    <dgm:pt modelId="{57ECB3EF-6DB9-414C-9877-35AA923628F1}" type="pres">
      <dgm:prSet presAssocID="{640CD4FE-52E3-40BF-BC91-C7B661A9DCCE}" presName="connTx" presStyleLbl="parChTrans1D2" presStyleIdx="2" presStyleCnt="3"/>
      <dgm:spPr/>
      <dgm:t>
        <a:bodyPr/>
        <a:lstStyle/>
        <a:p>
          <a:endParaRPr lang="lv-LV"/>
        </a:p>
      </dgm:t>
    </dgm:pt>
    <dgm:pt modelId="{7805D4F2-D1FF-4F66-8549-93DE81EF94F9}" type="pres">
      <dgm:prSet presAssocID="{09429BE9-46BA-4DA2-9E5C-85702531F3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E2141CE1-6661-44AA-B43C-FEC09D88187B}" type="presOf" srcId="{640CD4FE-52E3-40BF-BC91-C7B661A9DCCE}" destId="{4645C71F-F7B6-44AB-87CB-22A2A5C9E3E5}" srcOrd="0" destOrd="0" presId="urn:microsoft.com/office/officeart/2005/8/layout/radial1"/>
    <dgm:cxn modelId="{3119F590-188C-4C6A-872B-4BAD04AAB897}" type="presOf" srcId="{5E351327-3BEF-43A0-BAA7-E4CE364169F1}" destId="{BFB246BA-5BF8-4B03-847A-B41532185738}" srcOrd="0" destOrd="0" presId="urn:microsoft.com/office/officeart/2005/8/layout/radial1"/>
    <dgm:cxn modelId="{AF8F25BD-E4B6-4B7E-85DE-47213FC4ABDC}" type="presOf" srcId="{3D293839-FDD0-41E1-B013-3398E1446333}" destId="{BA43B925-B5AD-42BE-AEC9-8F4C67133989}" srcOrd="0" destOrd="0" presId="urn:microsoft.com/office/officeart/2005/8/layout/radial1"/>
    <dgm:cxn modelId="{02DC108C-6081-4733-B46F-DB98187765BB}" type="presOf" srcId="{09429BE9-46BA-4DA2-9E5C-85702531F317}" destId="{7805D4F2-D1FF-4F66-8549-93DE81EF94F9}" srcOrd="0" destOrd="0" presId="urn:microsoft.com/office/officeart/2005/8/layout/radial1"/>
    <dgm:cxn modelId="{7EB5E1E7-364D-4E15-AD37-8FC5E8474908}" type="presOf" srcId="{184154DC-61AD-4945-8405-28A8AA0EF558}" destId="{A57B63B2-FCB6-4B7A-9829-509514A77545}" srcOrd="0" destOrd="0" presId="urn:microsoft.com/office/officeart/2005/8/layout/radial1"/>
    <dgm:cxn modelId="{4E94928E-F933-4640-BF41-A9DB661FD378}" type="presOf" srcId="{184154DC-61AD-4945-8405-28A8AA0EF558}" destId="{CD4C9C1A-BA61-40D7-ACB9-77FC2A044D9D}" srcOrd="1" destOrd="0" presId="urn:microsoft.com/office/officeart/2005/8/layout/radial1"/>
    <dgm:cxn modelId="{22660BA6-B03C-4A53-A795-F1F936FA469E}" srcId="{85D315ED-DB59-47FE-BD65-E37FFD62EAB9}" destId="{3D293839-FDD0-41E1-B013-3398E1446333}" srcOrd="0" destOrd="0" parTransId="{07D3F3B8-9F5D-4216-B279-8F15BB58BA01}" sibTransId="{0C8AE231-D311-4109-A4EE-E9CCAC83C77E}"/>
    <dgm:cxn modelId="{AAF46FC4-4B33-4E36-87E3-E86764DD24F3}" type="presOf" srcId="{28C3A226-2929-43FD-9E0B-AB26A4D2023B}" destId="{B5173F1D-79DE-4CDF-8FCE-F00D7C6F6E3D}" srcOrd="1" destOrd="0" presId="urn:microsoft.com/office/officeart/2005/8/layout/radial1"/>
    <dgm:cxn modelId="{87A69D5B-82BA-4761-AAA6-1FA2526FB25D}" srcId="{3D293839-FDD0-41E1-B013-3398E1446333}" destId="{5E351327-3BEF-43A0-BAA7-E4CE364169F1}" srcOrd="1" destOrd="0" parTransId="{184154DC-61AD-4945-8405-28A8AA0EF558}" sibTransId="{E5ADC387-A0D3-41F8-B1A5-0783C3308567}"/>
    <dgm:cxn modelId="{E210E7BE-3674-4C43-AC95-5AB27271F2B2}" type="presOf" srcId="{A1CBCE35-F2CE-4EFB-9D43-7C494DEF8EF6}" destId="{4D899F69-36AF-4B8F-AEB1-38F610670823}" srcOrd="0" destOrd="0" presId="urn:microsoft.com/office/officeart/2005/8/layout/radial1"/>
    <dgm:cxn modelId="{39C05E6E-F6DC-461D-856B-C8D5BCD29392}" srcId="{3D293839-FDD0-41E1-B013-3398E1446333}" destId="{09429BE9-46BA-4DA2-9E5C-85702531F317}" srcOrd="2" destOrd="0" parTransId="{640CD4FE-52E3-40BF-BC91-C7B661A9DCCE}" sibTransId="{2F14DCB8-6911-4572-B3EB-3DD8660E5579}"/>
    <dgm:cxn modelId="{0FAB24E7-5E6C-476E-8BC1-5061828B170B}" type="presOf" srcId="{85D315ED-DB59-47FE-BD65-E37FFD62EAB9}" destId="{3613CC8E-5F44-4B48-92F4-28D084084E04}" srcOrd="0" destOrd="0" presId="urn:microsoft.com/office/officeart/2005/8/layout/radial1"/>
    <dgm:cxn modelId="{84B40CBA-F70C-43C5-9FB4-A6C4ADDCC507}" srcId="{3D293839-FDD0-41E1-B013-3398E1446333}" destId="{A1CBCE35-F2CE-4EFB-9D43-7C494DEF8EF6}" srcOrd="0" destOrd="0" parTransId="{28C3A226-2929-43FD-9E0B-AB26A4D2023B}" sibTransId="{B6E66D57-8604-4267-94FE-7771D924AFAF}"/>
    <dgm:cxn modelId="{D471803E-9273-42AE-9EDC-13618F8A79E6}" type="presOf" srcId="{640CD4FE-52E3-40BF-BC91-C7B661A9DCCE}" destId="{57ECB3EF-6DB9-414C-9877-35AA923628F1}" srcOrd="1" destOrd="0" presId="urn:microsoft.com/office/officeart/2005/8/layout/radial1"/>
    <dgm:cxn modelId="{0E96ED8B-12AE-49FA-84A1-2063BF6B0EE2}" type="presOf" srcId="{28C3A226-2929-43FD-9E0B-AB26A4D2023B}" destId="{619E1934-4278-46F7-ACF2-A576FB565F24}" srcOrd="0" destOrd="0" presId="urn:microsoft.com/office/officeart/2005/8/layout/radial1"/>
    <dgm:cxn modelId="{ABC2D906-F6E8-4098-BCA9-0924915E2A6A}" type="presParOf" srcId="{3613CC8E-5F44-4B48-92F4-28D084084E04}" destId="{BA43B925-B5AD-42BE-AEC9-8F4C67133989}" srcOrd="0" destOrd="0" presId="urn:microsoft.com/office/officeart/2005/8/layout/radial1"/>
    <dgm:cxn modelId="{7C2A8C9D-0CA2-4C46-AB0B-EF096123A098}" type="presParOf" srcId="{3613CC8E-5F44-4B48-92F4-28D084084E04}" destId="{619E1934-4278-46F7-ACF2-A576FB565F24}" srcOrd="1" destOrd="0" presId="urn:microsoft.com/office/officeart/2005/8/layout/radial1"/>
    <dgm:cxn modelId="{9A89822D-B596-4473-8EA4-AE5B5CEC3DA6}" type="presParOf" srcId="{619E1934-4278-46F7-ACF2-A576FB565F24}" destId="{B5173F1D-79DE-4CDF-8FCE-F00D7C6F6E3D}" srcOrd="0" destOrd="0" presId="urn:microsoft.com/office/officeart/2005/8/layout/radial1"/>
    <dgm:cxn modelId="{1ADE7C2D-F963-44A4-935E-19D45EC686EE}" type="presParOf" srcId="{3613CC8E-5F44-4B48-92F4-28D084084E04}" destId="{4D899F69-36AF-4B8F-AEB1-38F610670823}" srcOrd="2" destOrd="0" presId="urn:microsoft.com/office/officeart/2005/8/layout/radial1"/>
    <dgm:cxn modelId="{C84B8324-636B-4D31-8492-A494A63C9DAB}" type="presParOf" srcId="{3613CC8E-5F44-4B48-92F4-28D084084E04}" destId="{A57B63B2-FCB6-4B7A-9829-509514A77545}" srcOrd="3" destOrd="0" presId="urn:microsoft.com/office/officeart/2005/8/layout/radial1"/>
    <dgm:cxn modelId="{C887EB42-A114-4D0B-9BA3-BECB9C5F2EDA}" type="presParOf" srcId="{A57B63B2-FCB6-4B7A-9829-509514A77545}" destId="{CD4C9C1A-BA61-40D7-ACB9-77FC2A044D9D}" srcOrd="0" destOrd="0" presId="urn:microsoft.com/office/officeart/2005/8/layout/radial1"/>
    <dgm:cxn modelId="{075A14DA-E5FA-4610-A098-4A1264C088A7}" type="presParOf" srcId="{3613CC8E-5F44-4B48-92F4-28D084084E04}" destId="{BFB246BA-5BF8-4B03-847A-B41532185738}" srcOrd="4" destOrd="0" presId="urn:microsoft.com/office/officeart/2005/8/layout/radial1"/>
    <dgm:cxn modelId="{AF41D79B-6F6A-4D30-BEA1-A7210CA042B2}" type="presParOf" srcId="{3613CC8E-5F44-4B48-92F4-28D084084E04}" destId="{4645C71F-F7B6-44AB-87CB-22A2A5C9E3E5}" srcOrd="5" destOrd="0" presId="urn:microsoft.com/office/officeart/2005/8/layout/radial1"/>
    <dgm:cxn modelId="{C2FF15AC-301A-4178-8F65-A3EBD041D6BE}" type="presParOf" srcId="{4645C71F-F7B6-44AB-87CB-22A2A5C9E3E5}" destId="{57ECB3EF-6DB9-414C-9877-35AA923628F1}" srcOrd="0" destOrd="0" presId="urn:microsoft.com/office/officeart/2005/8/layout/radial1"/>
    <dgm:cxn modelId="{D750F7ED-D2DF-420A-ADEE-882D329BF068}" type="presParOf" srcId="{3613CC8E-5F44-4B48-92F4-28D084084E04}" destId="{7805D4F2-D1FF-4F66-8549-93DE81EF94F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73297-32A1-4792-9BEB-C1C168FABB95}" type="doc">
      <dgm:prSet loTypeId="urn:microsoft.com/office/officeart/2005/8/layout/lProcess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8AD003B7-D947-4A0D-8542-AA5A2A5771E1}">
      <dgm:prSet phldrT="[Text]" custT="1"/>
      <dgm:spPr/>
      <dgm:t>
        <a:bodyPr/>
        <a:lstStyle/>
        <a:p>
          <a:r>
            <a:rPr lang="en-GB" sz="2800" b="1" dirty="0" smtClean="0">
              <a:latin typeface="+mj-lt"/>
            </a:rPr>
            <a:t>12.</a:t>
          </a:r>
          <a:r>
            <a:rPr lang="lv-LV" sz="2800" b="1" dirty="0" smtClean="0">
              <a:latin typeface="+mj-lt"/>
            </a:rPr>
            <a:t>p</a:t>
          </a:r>
          <a:r>
            <a:rPr lang="en-GB" sz="2800" b="1" dirty="0" smtClean="0">
              <a:latin typeface="+mj-lt"/>
            </a:rPr>
            <a:t>ant</a:t>
          </a:r>
          <a:r>
            <a:rPr lang="lv-LV" sz="2800" b="1" dirty="0" smtClean="0">
              <a:latin typeface="+mj-lt"/>
            </a:rPr>
            <a:t>s </a:t>
          </a:r>
          <a:endParaRPr lang="en-GB" sz="2800" dirty="0">
            <a:latin typeface="+mj-lt"/>
          </a:endParaRPr>
        </a:p>
      </dgm:t>
    </dgm:pt>
    <dgm:pt modelId="{4005C3E2-91AD-438A-B030-E169B7DDB4BA}" type="parTrans" cxnId="{6A6D33D4-17F7-4F5C-AA1B-B7BE11EE6840}">
      <dgm:prSet/>
      <dgm:spPr/>
      <dgm:t>
        <a:bodyPr/>
        <a:lstStyle/>
        <a:p>
          <a:endParaRPr lang="en-GB"/>
        </a:p>
      </dgm:t>
    </dgm:pt>
    <dgm:pt modelId="{2D261481-0081-4CC1-B9B6-C1BBF3FB8688}" type="sibTrans" cxnId="{6A6D33D4-17F7-4F5C-AA1B-B7BE11EE6840}">
      <dgm:prSet/>
      <dgm:spPr/>
      <dgm:t>
        <a:bodyPr/>
        <a:lstStyle/>
        <a:p>
          <a:endParaRPr lang="en-GB"/>
        </a:p>
      </dgm:t>
    </dgm:pt>
    <dgm:pt modelId="{10958882-3963-455D-88A5-E7F00E944B5F}">
      <dgm:prSet phldrT="[Text]"/>
      <dgm:spPr/>
      <dgm:t>
        <a:bodyPr/>
        <a:lstStyle/>
        <a:p>
          <a:pPr algn="ctr"/>
          <a:r>
            <a:rPr lang="lv-LV" noProof="0" dirty="0" smtClean="0">
              <a:latin typeface="+mj-lt"/>
            </a:rPr>
            <a:t>Arodbiedrībām ir tiesības piedalīties normatīvo aktu projektu un politikas plānošanas dokumentu projektu izstrādē un sniegt atzinumus par šiem projektiem</a:t>
          </a:r>
          <a:endParaRPr lang="lv-LV" noProof="0" dirty="0">
            <a:latin typeface="+mj-lt"/>
          </a:endParaRPr>
        </a:p>
      </dgm:t>
    </dgm:pt>
    <dgm:pt modelId="{19A37ADD-FFD6-447A-977E-027F60DD76D2}" type="parTrans" cxnId="{71BD457E-FC43-48BB-9333-368A5F3B5F5B}">
      <dgm:prSet/>
      <dgm:spPr/>
      <dgm:t>
        <a:bodyPr/>
        <a:lstStyle/>
        <a:p>
          <a:endParaRPr lang="en-GB"/>
        </a:p>
      </dgm:t>
    </dgm:pt>
    <dgm:pt modelId="{17551650-B73C-4DC6-8449-D3677CCD590B}" type="sibTrans" cxnId="{71BD457E-FC43-48BB-9333-368A5F3B5F5B}">
      <dgm:prSet/>
      <dgm:spPr/>
      <dgm:t>
        <a:bodyPr/>
        <a:lstStyle/>
        <a:p>
          <a:endParaRPr lang="en-GB"/>
        </a:p>
      </dgm:t>
    </dgm:pt>
    <dgm:pt modelId="{D404CA50-BF36-4EDC-9B58-6EF6F03EEAB3}">
      <dgm:prSet phldrT="[Text]" custT="1"/>
      <dgm:spPr/>
      <dgm:t>
        <a:bodyPr/>
        <a:lstStyle/>
        <a:p>
          <a:r>
            <a:rPr lang="en-GB" sz="2800" b="1" dirty="0" smtClean="0">
              <a:latin typeface="+mj-lt"/>
            </a:rPr>
            <a:t>16.pants</a:t>
          </a:r>
          <a:endParaRPr lang="en-GB" sz="2800" dirty="0"/>
        </a:p>
      </dgm:t>
    </dgm:pt>
    <dgm:pt modelId="{B185C06F-BAD6-4B7D-9657-90B03EAE8408}" type="parTrans" cxnId="{D17ACF8C-DBEA-4B07-A0CA-FA8C26D18552}">
      <dgm:prSet/>
      <dgm:spPr/>
      <dgm:t>
        <a:bodyPr/>
        <a:lstStyle/>
        <a:p>
          <a:endParaRPr lang="en-GB"/>
        </a:p>
      </dgm:t>
    </dgm:pt>
    <dgm:pt modelId="{E35C2618-27F8-47AF-8000-C314D2213DB8}" type="sibTrans" cxnId="{D17ACF8C-DBEA-4B07-A0CA-FA8C26D18552}">
      <dgm:prSet/>
      <dgm:spPr/>
      <dgm:t>
        <a:bodyPr/>
        <a:lstStyle/>
        <a:p>
          <a:endParaRPr lang="en-GB"/>
        </a:p>
      </dgm:t>
    </dgm:pt>
    <dgm:pt modelId="{4F8CD82E-A865-4581-A080-A39C88443078}">
      <dgm:prSet phldrT="[Text]"/>
      <dgm:spPr>
        <a:solidFill>
          <a:schemeClr val="accent6"/>
        </a:solidFill>
      </dgm:spPr>
      <dgm:t>
        <a:bodyPr/>
        <a:lstStyle/>
        <a:p>
          <a:r>
            <a:rPr lang="lv-LV" noProof="0" dirty="0" smtClean="0">
              <a:latin typeface="+mj-lt"/>
            </a:rPr>
            <a:t>Arodbiedrību intereses valsts līmenī attiecībās ar Ministru kabinetu pārstāv arodbiedrību apvienība, kas apvieno vislielāko strādājošo skaitu valstī</a:t>
          </a:r>
          <a:endParaRPr lang="lv-LV" noProof="0" dirty="0"/>
        </a:p>
      </dgm:t>
    </dgm:pt>
    <dgm:pt modelId="{A42A628D-D07A-4A7A-9C1D-9794FA292860}" type="parTrans" cxnId="{CFAFFD70-5298-440E-9DCD-9C563CEAC3D0}">
      <dgm:prSet/>
      <dgm:spPr/>
      <dgm:t>
        <a:bodyPr/>
        <a:lstStyle/>
        <a:p>
          <a:endParaRPr lang="en-GB"/>
        </a:p>
      </dgm:t>
    </dgm:pt>
    <dgm:pt modelId="{7B56F6DF-38E7-42AA-A63A-E3FF0D86CE4A}" type="sibTrans" cxnId="{CFAFFD70-5298-440E-9DCD-9C563CEAC3D0}">
      <dgm:prSet/>
      <dgm:spPr/>
      <dgm:t>
        <a:bodyPr/>
        <a:lstStyle/>
        <a:p>
          <a:endParaRPr lang="en-GB"/>
        </a:p>
      </dgm:t>
    </dgm:pt>
    <dgm:pt modelId="{6AEF6AD9-0BAF-4F1C-9900-E7A73EBAA3FA}">
      <dgm:prSet phldrT="[Text]" custT="1"/>
      <dgm:spPr/>
      <dgm:t>
        <a:bodyPr/>
        <a:lstStyle/>
        <a:p>
          <a:r>
            <a:rPr lang="en-GB" sz="2600" b="1" dirty="0" smtClean="0">
              <a:latin typeface="+mj-lt"/>
            </a:rPr>
            <a:t>17.pants</a:t>
          </a:r>
          <a:endParaRPr lang="en-GB" sz="2600" dirty="0"/>
        </a:p>
      </dgm:t>
    </dgm:pt>
    <dgm:pt modelId="{9B441553-091C-4699-A10F-FCDB73570553}" type="parTrans" cxnId="{29A2B5A3-8623-4C46-AFC8-FEB529566DFE}">
      <dgm:prSet/>
      <dgm:spPr/>
      <dgm:t>
        <a:bodyPr/>
        <a:lstStyle/>
        <a:p>
          <a:endParaRPr lang="en-GB"/>
        </a:p>
      </dgm:t>
    </dgm:pt>
    <dgm:pt modelId="{B2499F73-B6B9-4842-A867-CF755EDA5EA3}" type="sibTrans" cxnId="{29A2B5A3-8623-4C46-AFC8-FEB529566DFE}">
      <dgm:prSet/>
      <dgm:spPr/>
      <dgm:t>
        <a:bodyPr/>
        <a:lstStyle/>
        <a:p>
          <a:endParaRPr lang="en-GB"/>
        </a:p>
      </dgm:t>
    </dgm:pt>
    <dgm:pt modelId="{C9DD30CB-3D2D-4AF9-BC4B-513763AE6670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lv-LV" noProof="0" dirty="0" smtClean="0">
              <a:latin typeface="+mj-lt"/>
            </a:rPr>
            <a:t>Arodbiedrību pārstāvjus NTSP un tās </a:t>
          </a:r>
          <a:r>
            <a:rPr lang="lv-LV" noProof="0" dirty="0" err="1" smtClean="0">
              <a:latin typeface="+mj-lt"/>
            </a:rPr>
            <a:t>apakšpadomēs</a:t>
          </a:r>
          <a:r>
            <a:rPr lang="lv-LV" noProof="0" dirty="0" smtClean="0">
              <a:latin typeface="+mj-lt"/>
            </a:rPr>
            <a:t> izvirza arodbiedrību apvienība, kas apvieno vislielāko strādājošo skaitu valstī</a:t>
          </a:r>
          <a:endParaRPr lang="lv-LV" noProof="0" dirty="0"/>
        </a:p>
      </dgm:t>
    </dgm:pt>
    <dgm:pt modelId="{477A5D07-F5BE-4A34-B398-44690F0C76D0}" type="parTrans" cxnId="{73510890-196E-41AB-B0CE-E944990880A4}">
      <dgm:prSet/>
      <dgm:spPr/>
      <dgm:t>
        <a:bodyPr/>
        <a:lstStyle/>
        <a:p>
          <a:endParaRPr lang="en-GB"/>
        </a:p>
      </dgm:t>
    </dgm:pt>
    <dgm:pt modelId="{1ADA14AE-0F0E-4E9E-9493-3737D8B555B3}" type="sibTrans" cxnId="{73510890-196E-41AB-B0CE-E944990880A4}">
      <dgm:prSet/>
      <dgm:spPr/>
      <dgm:t>
        <a:bodyPr/>
        <a:lstStyle/>
        <a:p>
          <a:endParaRPr lang="en-GB"/>
        </a:p>
      </dgm:t>
    </dgm:pt>
    <dgm:pt modelId="{A98D0374-220E-4175-B896-1F0D204EE61E}" type="pres">
      <dgm:prSet presAssocID="{11073297-32A1-4792-9BEB-C1C168FABB9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5DCBE6DF-BDA8-4AD2-83A7-696E9CCD6C9B}" type="pres">
      <dgm:prSet presAssocID="{8AD003B7-D947-4A0D-8542-AA5A2A5771E1}" presName="compNode" presStyleCnt="0"/>
      <dgm:spPr/>
    </dgm:pt>
    <dgm:pt modelId="{CF51BBD5-2461-4BFB-AA67-6D99243E4E23}" type="pres">
      <dgm:prSet presAssocID="{8AD003B7-D947-4A0D-8542-AA5A2A5771E1}" presName="aNode" presStyleLbl="bgShp" presStyleIdx="0" presStyleCnt="3"/>
      <dgm:spPr/>
      <dgm:t>
        <a:bodyPr/>
        <a:lstStyle/>
        <a:p>
          <a:endParaRPr lang="en-GB"/>
        </a:p>
      </dgm:t>
    </dgm:pt>
    <dgm:pt modelId="{E4F8A1EF-48DC-449A-8EF5-382FFBC99504}" type="pres">
      <dgm:prSet presAssocID="{8AD003B7-D947-4A0D-8542-AA5A2A5771E1}" presName="textNode" presStyleLbl="bgShp" presStyleIdx="0" presStyleCnt="3"/>
      <dgm:spPr/>
      <dgm:t>
        <a:bodyPr/>
        <a:lstStyle/>
        <a:p>
          <a:endParaRPr lang="en-GB"/>
        </a:p>
      </dgm:t>
    </dgm:pt>
    <dgm:pt modelId="{E75A9DAC-3940-4CF7-A328-13C93BC8BF9B}" type="pres">
      <dgm:prSet presAssocID="{8AD003B7-D947-4A0D-8542-AA5A2A5771E1}" presName="compChildNode" presStyleCnt="0"/>
      <dgm:spPr/>
    </dgm:pt>
    <dgm:pt modelId="{DE615D1B-7C48-41DD-BD87-4C87465D90E4}" type="pres">
      <dgm:prSet presAssocID="{8AD003B7-D947-4A0D-8542-AA5A2A5771E1}" presName="theInnerList" presStyleCnt="0"/>
      <dgm:spPr/>
    </dgm:pt>
    <dgm:pt modelId="{AF76098F-C7D1-4AAE-AB7A-7B13367399BA}" type="pres">
      <dgm:prSet presAssocID="{10958882-3963-455D-88A5-E7F00E944B5F}" presName="childNode" presStyleLbl="node1" presStyleIdx="0" presStyleCnt="3" custScaleY="1107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2F8D2E-228B-4885-8E16-C47AB885F6F0}" type="pres">
      <dgm:prSet presAssocID="{8AD003B7-D947-4A0D-8542-AA5A2A5771E1}" presName="aSpace" presStyleCnt="0"/>
      <dgm:spPr/>
    </dgm:pt>
    <dgm:pt modelId="{F04F8C39-6F0C-4C38-AE7F-7406D4B17119}" type="pres">
      <dgm:prSet presAssocID="{D404CA50-BF36-4EDC-9B58-6EF6F03EEAB3}" presName="compNode" presStyleCnt="0"/>
      <dgm:spPr/>
    </dgm:pt>
    <dgm:pt modelId="{011D8AB3-2525-498F-A72E-7C21846639CB}" type="pres">
      <dgm:prSet presAssocID="{D404CA50-BF36-4EDC-9B58-6EF6F03EEAB3}" presName="aNode" presStyleLbl="bgShp" presStyleIdx="1" presStyleCnt="3" custLinFactNeighborX="-1472" custLinFactNeighborY="-772"/>
      <dgm:spPr/>
      <dgm:t>
        <a:bodyPr/>
        <a:lstStyle/>
        <a:p>
          <a:endParaRPr lang="en-GB"/>
        </a:p>
      </dgm:t>
    </dgm:pt>
    <dgm:pt modelId="{71241E08-5279-4575-A257-F43942AEBCB3}" type="pres">
      <dgm:prSet presAssocID="{D404CA50-BF36-4EDC-9B58-6EF6F03EEAB3}" presName="textNode" presStyleLbl="bgShp" presStyleIdx="1" presStyleCnt="3"/>
      <dgm:spPr/>
      <dgm:t>
        <a:bodyPr/>
        <a:lstStyle/>
        <a:p>
          <a:endParaRPr lang="en-GB"/>
        </a:p>
      </dgm:t>
    </dgm:pt>
    <dgm:pt modelId="{A86D0C9A-4625-4365-80D9-925E192FA506}" type="pres">
      <dgm:prSet presAssocID="{D404CA50-BF36-4EDC-9B58-6EF6F03EEAB3}" presName="compChildNode" presStyleCnt="0"/>
      <dgm:spPr/>
    </dgm:pt>
    <dgm:pt modelId="{734A6CD6-EA3D-40D4-9E60-A557B29F9D45}" type="pres">
      <dgm:prSet presAssocID="{D404CA50-BF36-4EDC-9B58-6EF6F03EEAB3}" presName="theInnerList" presStyleCnt="0"/>
      <dgm:spPr/>
    </dgm:pt>
    <dgm:pt modelId="{74C24092-F1ED-40DF-9354-A0E5B08A3E56}" type="pres">
      <dgm:prSet presAssocID="{4F8CD82E-A865-4581-A080-A39C8844307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DB0BE3-1793-40A8-9A1A-AEA27A9E5D6F}" type="pres">
      <dgm:prSet presAssocID="{D404CA50-BF36-4EDC-9B58-6EF6F03EEAB3}" presName="aSpace" presStyleCnt="0"/>
      <dgm:spPr/>
    </dgm:pt>
    <dgm:pt modelId="{E55AD17A-FDC4-4692-8217-27DF905E2114}" type="pres">
      <dgm:prSet presAssocID="{6AEF6AD9-0BAF-4F1C-9900-E7A73EBAA3FA}" presName="compNode" presStyleCnt="0"/>
      <dgm:spPr/>
    </dgm:pt>
    <dgm:pt modelId="{E391EE17-A57C-4649-9689-7C20D7ABFE70}" type="pres">
      <dgm:prSet presAssocID="{6AEF6AD9-0BAF-4F1C-9900-E7A73EBAA3FA}" presName="aNode" presStyleLbl="bgShp" presStyleIdx="2" presStyleCnt="3"/>
      <dgm:spPr/>
      <dgm:t>
        <a:bodyPr/>
        <a:lstStyle/>
        <a:p>
          <a:endParaRPr lang="en-GB"/>
        </a:p>
      </dgm:t>
    </dgm:pt>
    <dgm:pt modelId="{384338F4-5729-4D88-837B-59B37F35A577}" type="pres">
      <dgm:prSet presAssocID="{6AEF6AD9-0BAF-4F1C-9900-E7A73EBAA3FA}" presName="textNode" presStyleLbl="bgShp" presStyleIdx="2" presStyleCnt="3"/>
      <dgm:spPr/>
      <dgm:t>
        <a:bodyPr/>
        <a:lstStyle/>
        <a:p>
          <a:endParaRPr lang="en-GB"/>
        </a:p>
      </dgm:t>
    </dgm:pt>
    <dgm:pt modelId="{0949FF18-23BD-4BD1-9E71-88355F2241AC}" type="pres">
      <dgm:prSet presAssocID="{6AEF6AD9-0BAF-4F1C-9900-E7A73EBAA3FA}" presName="compChildNode" presStyleCnt="0"/>
      <dgm:spPr/>
    </dgm:pt>
    <dgm:pt modelId="{9A887D9C-F291-4FB2-99AF-94F9C031EACC}" type="pres">
      <dgm:prSet presAssocID="{6AEF6AD9-0BAF-4F1C-9900-E7A73EBAA3FA}" presName="theInnerList" presStyleCnt="0"/>
      <dgm:spPr/>
    </dgm:pt>
    <dgm:pt modelId="{30B33A9C-D717-44E5-BC8C-F9DF56B78143}" type="pres">
      <dgm:prSet presAssocID="{C9DD30CB-3D2D-4AF9-BC4B-513763AE6670}" presName="childNode" presStyleLbl="node1" presStyleIdx="2" presStyleCnt="3" custLinFactNeighborX="-951" custLinFactNeighborY="2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544DDD-3AD3-46E2-B6C3-B5615A95A844}" type="presOf" srcId="{8AD003B7-D947-4A0D-8542-AA5A2A5771E1}" destId="{E4F8A1EF-48DC-449A-8EF5-382FFBC99504}" srcOrd="1" destOrd="0" presId="urn:microsoft.com/office/officeart/2005/8/layout/lProcess2"/>
    <dgm:cxn modelId="{D17ACF8C-DBEA-4B07-A0CA-FA8C26D18552}" srcId="{11073297-32A1-4792-9BEB-C1C168FABB95}" destId="{D404CA50-BF36-4EDC-9B58-6EF6F03EEAB3}" srcOrd="1" destOrd="0" parTransId="{B185C06F-BAD6-4B7D-9657-90B03EAE8408}" sibTransId="{E35C2618-27F8-47AF-8000-C314D2213DB8}"/>
    <dgm:cxn modelId="{73510890-196E-41AB-B0CE-E944990880A4}" srcId="{6AEF6AD9-0BAF-4F1C-9900-E7A73EBAA3FA}" destId="{C9DD30CB-3D2D-4AF9-BC4B-513763AE6670}" srcOrd="0" destOrd="0" parTransId="{477A5D07-F5BE-4A34-B398-44690F0C76D0}" sibTransId="{1ADA14AE-0F0E-4E9E-9493-3737D8B555B3}"/>
    <dgm:cxn modelId="{71BD457E-FC43-48BB-9333-368A5F3B5F5B}" srcId="{8AD003B7-D947-4A0D-8542-AA5A2A5771E1}" destId="{10958882-3963-455D-88A5-E7F00E944B5F}" srcOrd="0" destOrd="0" parTransId="{19A37ADD-FFD6-447A-977E-027F60DD76D2}" sibTransId="{17551650-B73C-4DC6-8449-D3677CCD590B}"/>
    <dgm:cxn modelId="{9DCF9435-FFC3-4680-8133-DEA6D2FB04A6}" type="presOf" srcId="{6AEF6AD9-0BAF-4F1C-9900-E7A73EBAA3FA}" destId="{E391EE17-A57C-4649-9689-7C20D7ABFE70}" srcOrd="0" destOrd="0" presId="urn:microsoft.com/office/officeart/2005/8/layout/lProcess2"/>
    <dgm:cxn modelId="{56381A94-19C3-4AEB-88A3-7DCDFD8A7FF0}" type="presOf" srcId="{8AD003B7-D947-4A0D-8542-AA5A2A5771E1}" destId="{CF51BBD5-2461-4BFB-AA67-6D99243E4E23}" srcOrd="0" destOrd="0" presId="urn:microsoft.com/office/officeart/2005/8/layout/lProcess2"/>
    <dgm:cxn modelId="{3B0E90A4-B0A2-4A3F-A3A9-CBC7936ECCBA}" type="presOf" srcId="{10958882-3963-455D-88A5-E7F00E944B5F}" destId="{AF76098F-C7D1-4AAE-AB7A-7B13367399BA}" srcOrd="0" destOrd="0" presId="urn:microsoft.com/office/officeart/2005/8/layout/lProcess2"/>
    <dgm:cxn modelId="{ADBAD1B4-B0B3-480D-8DA2-92BA2537BD44}" type="presOf" srcId="{D404CA50-BF36-4EDC-9B58-6EF6F03EEAB3}" destId="{011D8AB3-2525-498F-A72E-7C21846639CB}" srcOrd="0" destOrd="0" presId="urn:microsoft.com/office/officeart/2005/8/layout/lProcess2"/>
    <dgm:cxn modelId="{ADA70265-DAEF-4346-824C-87177E4E5DC7}" type="presOf" srcId="{C9DD30CB-3D2D-4AF9-BC4B-513763AE6670}" destId="{30B33A9C-D717-44E5-BC8C-F9DF56B78143}" srcOrd="0" destOrd="0" presId="urn:microsoft.com/office/officeart/2005/8/layout/lProcess2"/>
    <dgm:cxn modelId="{CFAFFD70-5298-440E-9DCD-9C563CEAC3D0}" srcId="{D404CA50-BF36-4EDC-9B58-6EF6F03EEAB3}" destId="{4F8CD82E-A865-4581-A080-A39C88443078}" srcOrd="0" destOrd="0" parTransId="{A42A628D-D07A-4A7A-9C1D-9794FA292860}" sibTransId="{7B56F6DF-38E7-42AA-A63A-E3FF0D86CE4A}"/>
    <dgm:cxn modelId="{AEDC6A3E-E23B-487A-993C-25B8CF6A11AD}" type="presOf" srcId="{4F8CD82E-A865-4581-A080-A39C88443078}" destId="{74C24092-F1ED-40DF-9354-A0E5B08A3E56}" srcOrd="0" destOrd="0" presId="urn:microsoft.com/office/officeart/2005/8/layout/lProcess2"/>
    <dgm:cxn modelId="{2077041E-408B-4C91-8AF2-23173BC72480}" type="presOf" srcId="{D404CA50-BF36-4EDC-9B58-6EF6F03EEAB3}" destId="{71241E08-5279-4575-A257-F43942AEBCB3}" srcOrd="1" destOrd="0" presId="urn:microsoft.com/office/officeart/2005/8/layout/lProcess2"/>
    <dgm:cxn modelId="{FC9331B1-FF71-4450-91EC-16B03472174C}" type="presOf" srcId="{11073297-32A1-4792-9BEB-C1C168FABB95}" destId="{A98D0374-220E-4175-B896-1F0D204EE61E}" srcOrd="0" destOrd="0" presId="urn:microsoft.com/office/officeart/2005/8/layout/lProcess2"/>
    <dgm:cxn modelId="{29A2B5A3-8623-4C46-AFC8-FEB529566DFE}" srcId="{11073297-32A1-4792-9BEB-C1C168FABB95}" destId="{6AEF6AD9-0BAF-4F1C-9900-E7A73EBAA3FA}" srcOrd="2" destOrd="0" parTransId="{9B441553-091C-4699-A10F-FCDB73570553}" sibTransId="{B2499F73-B6B9-4842-A867-CF755EDA5EA3}"/>
    <dgm:cxn modelId="{32E96EEF-411F-4514-B8B2-6B909B47F8CF}" type="presOf" srcId="{6AEF6AD9-0BAF-4F1C-9900-E7A73EBAA3FA}" destId="{384338F4-5729-4D88-837B-59B37F35A577}" srcOrd="1" destOrd="0" presId="urn:microsoft.com/office/officeart/2005/8/layout/lProcess2"/>
    <dgm:cxn modelId="{6A6D33D4-17F7-4F5C-AA1B-B7BE11EE6840}" srcId="{11073297-32A1-4792-9BEB-C1C168FABB95}" destId="{8AD003B7-D947-4A0D-8542-AA5A2A5771E1}" srcOrd="0" destOrd="0" parTransId="{4005C3E2-91AD-438A-B030-E169B7DDB4BA}" sibTransId="{2D261481-0081-4CC1-B9B6-C1BBF3FB8688}"/>
    <dgm:cxn modelId="{75D8157D-DF00-41CC-A2B8-8B6A6953BBFC}" type="presParOf" srcId="{A98D0374-220E-4175-B896-1F0D204EE61E}" destId="{5DCBE6DF-BDA8-4AD2-83A7-696E9CCD6C9B}" srcOrd="0" destOrd="0" presId="urn:microsoft.com/office/officeart/2005/8/layout/lProcess2"/>
    <dgm:cxn modelId="{7B4D4516-A7A3-4969-947E-F621587200C3}" type="presParOf" srcId="{5DCBE6DF-BDA8-4AD2-83A7-696E9CCD6C9B}" destId="{CF51BBD5-2461-4BFB-AA67-6D99243E4E23}" srcOrd="0" destOrd="0" presId="urn:microsoft.com/office/officeart/2005/8/layout/lProcess2"/>
    <dgm:cxn modelId="{E2BC7B2C-FE3E-490B-900F-6C475FA9735B}" type="presParOf" srcId="{5DCBE6DF-BDA8-4AD2-83A7-696E9CCD6C9B}" destId="{E4F8A1EF-48DC-449A-8EF5-382FFBC99504}" srcOrd="1" destOrd="0" presId="urn:microsoft.com/office/officeart/2005/8/layout/lProcess2"/>
    <dgm:cxn modelId="{EF2EB1E4-070A-4FC9-AB94-79794ADAF347}" type="presParOf" srcId="{5DCBE6DF-BDA8-4AD2-83A7-696E9CCD6C9B}" destId="{E75A9DAC-3940-4CF7-A328-13C93BC8BF9B}" srcOrd="2" destOrd="0" presId="urn:microsoft.com/office/officeart/2005/8/layout/lProcess2"/>
    <dgm:cxn modelId="{26D73136-1491-4721-9384-4CA6A4038293}" type="presParOf" srcId="{E75A9DAC-3940-4CF7-A328-13C93BC8BF9B}" destId="{DE615D1B-7C48-41DD-BD87-4C87465D90E4}" srcOrd="0" destOrd="0" presId="urn:microsoft.com/office/officeart/2005/8/layout/lProcess2"/>
    <dgm:cxn modelId="{91B4C040-2242-48D8-8846-44739B3B7AF6}" type="presParOf" srcId="{DE615D1B-7C48-41DD-BD87-4C87465D90E4}" destId="{AF76098F-C7D1-4AAE-AB7A-7B13367399BA}" srcOrd="0" destOrd="0" presId="urn:microsoft.com/office/officeart/2005/8/layout/lProcess2"/>
    <dgm:cxn modelId="{33B52D32-7AAE-44C6-A99D-FAAFBB35B4D1}" type="presParOf" srcId="{A98D0374-220E-4175-B896-1F0D204EE61E}" destId="{E72F8D2E-228B-4885-8E16-C47AB885F6F0}" srcOrd="1" destOrd="0" presId="urn:microsoft.com/office/officeart/2005/8/layout/lProcess2"/>
    <dgm:cxn modelId="{C7F30C24-19F2-450E-98AA-7A10D539D22B}" type="presParOf" srcId="{A98D0374-220E-4175-B896-1F0D204EE61E}" destId="{F04F8C39-6F0C-4C38-AE7F-7406D4B17119}" srcOrd="2" destOrd="0" presId="urn:microsoft.com/office/officeart/2005/8/layout/lProcess2"/>
    <dgm:cxn modelId="{004DFB60-3113-498A-BDA4-3B420ED226B3}" type="presParOf" srcId="{F04F8C39-6F0C-4C38-AE7F-7406D4B17119}" destId="{011D8AB3-2525-498F-A72E-7C21846639CB}" srcOrd="0" destOrd="0" presId="urn:microsoft.com/office/officeart/2005/8/layout/lProcess2"/>
    <dgm:cxn modelId="{C7583B5F-1F35-48E0-B6D8-88DAD78A6B96}" type="presParOf" srcId="{F04F8C39-6F0C-4C38-AE7F-7406D4B17119}" destId="{71241E08-5279-4575-A257-F43942AEBCB3}" srcOrd="1" destOrd="0" presId="urn:microsoft.com/office/officeart/2005/8/layout/lProcess2"/>
    <dgm:cxn modelId="{4ACAEEC7-2B7F-42F2-B143-FD4BD74002E3}" type="presParOf" srcId="{F04F8C39-6F0C-4C38-AE7F-7406D4B17119}" destId="{A86D0C9A-4625-4365-80D9-925E192FA506}" srcOrd="2" destOrd="0" presId="urn:microsoft.com/office/officeart/2005/8/layout/lProcess2"/>
    <dgm:cxn modelId="{6E074467-DFD7-41BB-B572-CD76CE9C08FE}" type="presParOf" srcId="{A86D0C9A-4625-4365-80D9-925E192FA506}" destId="{734A6CD6-EA3D-40D4-9E60-A557B29F9D45}" srcOrd="0" destOrd="0" presId="urn:microsoft.com/office/officeart/2005/8/layout/lProcess2"/>
    <dgm:cxn modelId="{26A45363-136E-499E-BDD6-FA1B044B0431}" type="presParOf" srcId="{734A6CD6-EA3D-40D4-9E60-A557B29F9D45}" destId="{74C24092-F1ED-40DF-9354-A0E5B08A3E56}" srcOrd="0" destOrd="0" presId="urn:microsoft.com/office/officeart/2005/8/layout/lProcess2"/>
    <dgm:cxn modelId="{7DA86481-3BEF-4C6D-BC22-60D1C550D609}" type="presParOf" srcId="{A98D0374-220E-4175-B896-1F0D204EE61E}" destId="{2BDB0BE3-1793-40A8-9A1A-AEA27A9E5D6F}" srcOrd="3" destOrd="0" presId="urn:microsoft.com/office/officeart/2005/8/layout/lProcess2"/>
    <dgm:cxn modelId="{D0960CC1-5B84-46CE-9C3E-479C5A511CE1}" type="presParOf" srcId="{A98D0374-220E-4175-B896-1F0D204EE61E}" destId="{E55AD17A-FDC4-4692-8217-27DF905E2114}" srcOrd="4" destOrd="0" presId="urn:microsoft.com/office/officeart/2005/8/layout/lProcess2"/>
    <dgm:cxn modelId="{1B1C72F6-DC0F-4F11-A135-834FF4A2C522}" type="presParOf" srcId="{E55AD17A-FDC4-4692-8217-27DF905E2114}" destId="{E391EE17-A57C-4649-9689-7C20D7ABFE70}" srcOrd="0" destOrd="0" presId="urn:microsoft.com/office/officeart/2005/8/layout/lProcess2"/>
    <dgm:cxn modelId="{44877098-0BA5-49AE-9C34-55482CD4C6B8}" type="presParOf" srcId="{E55AD17A-FDC4-4692-8217-27DF905E2114}" destId="{384338F4-5729-4D88-837B-59B37F35A577}" srcOrd="1" destOrd="0" presId="urn:microsoft.com/office/officeart/2005/8/layout/lProcess2"/>
    <dgm:cxn modelId="{6C1B003A-4E6B-4A7C-B386-77FDC8E30473}" type="presParOf" srcId="{E55AD17A-FDC4-4692-8217-27DF905E2114}" destId="{0949FF18-23BD-4BD1-9E71-88355F2241AC}" srcOrd="2" destOrd="0" presId="urn:microsoft.com/office/officeart/2005/8/layout/lProcess2"/>
    <dgm:cxn modelId="{369BF5D8-073C-4478-B8BA-E84BD34F4243}" type="presParOf" srcId="{0949FF18-23BD-4BD1-9E71-88355F2241AC}" destId="{9A887D9C-F291-4FB2-99AF-94F9C031EACC}" srcOrd="0" destOrd="0" presId="urn:microsoft.com/office/officeart/2005/8/layout/lProcess2"/>
    <dgm:cxn modelId="{072B4A59-92BD-4E2D-9A61-898E0966156D}" type="presParOf" srcId="{9A887D9C-F291-4FB2-99AF-94F9C031EACC}" destId="{30B33A9C-D717-44E5-BC8C-F9DF56B7814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6ED49-F33C-4CC5-9D50-57415AAD18C2}" type="doc">
      <dgm:prSet loTypeId="urn:microsoft.com/office/officeart/2011/layout/HexagonRadial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C2FF467-692E-427C-A444-5AF799825280}">
      <dgm:prSet phldrT="[Text]"/>
      <dgm:spPr>
        <a:solidFill>
          <a:schemeClr val="accent1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lv-LV" b="1" dirty="0" smtClean="0">
              <a:latin typeface="+mj-lt"/>
            </a:rPr>
            <a:t>Sociālie partneri</a:t>
          </a:r>
          <a:endParaRPr lang="en-GB" b="1" dirty="0">
            <a:latin typeface="+mj-lt"/>
          </a:endParaRPr>
        </a:p>
      </dgm:t>
    </dgm:pt>
    <dgm:pt modelId="{25CA75A6-A352-4F24-ABCE-403CA77A0EC5}" type="parTrans" cxnId="{4FC9AA04-937F-45E0-B687-1E7048063125}">
      <dgm:prSet/>
      <dgm:spPr/>
      <dgm:t>
        <a:bodyPr/>
        <a:lstStyle/>
        <a:p>
          <a:endParaRPr lang="en-GB"/>
        </a:p>
      </dgm:t>
    </dgm:pt>
    <dgm:pt modelId="{3D518F9C-4286-449B-8239-97C1F6834E76}" type="sibTrans" cxnId="{4FC9AA04-937F-45E0-B687-1E7048063125}">
      <dgm:prSet/>
      <dgm:spPr/>
      <dgm:t>
        <a:bodyPr/>
        <a:lstStyle/>
        <a:p>
          <a:endParaRPr lang="en-GB"/>
        </a:p>
      </dgm:t>
    </dgm:pt>
    <dgm:pt modelId="{423958BE-9E69-4C3F-991B-CAA218052D1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v-LV" b="1" dirty="0" smtClean="0">
              <a:latin typeface="+mj-lt"/>
            </a:rPr>
            <a:t>pārzina reālo situāciju</a:t>
          </a:r>
          <a:endParaRPr lang="en-GB" b="1" dirty="0">
            <a:latin typeface="+mj-lt"/>
          </a:endParaRPr>
        </a:p>
      </dgm:t>
    </dgm:pt>
    <dgm:pt modelId="{77443CAC-0D2B-4E5F-BEA3-CBCD05BAC8C4}" type="parTrans" cxnId="{3E352C05-A94E-477F-828C-950D75D225F6}">
      <dgm:prSet/>
      <dgm:spPr/>
      <dgm:t>
        <a:bodyPr/>
        <a:lstStyle/>
        <a:p>
          <a:endParaRPr lang="en-GB"/>
        </a:p>
      </dgm:t>
    </dgm:pt>
    <dgm:pt modelId="{B1D027B0-8B9E-4C8A-9FB0-9DE7176CACCE}" type="sibTrans" cxnId="{3E352C05-A94E-477F-828C-950D75D225F6}">
      <dgm:prSet/>
      <dgm:spPr/>
      <dgm:t>
        <a:bodyPr/>
        <a:lstStyle/>
        <a:p>
          <a:endParaRPr lang="en-GB"/>
        </a:p>
      </dgm:t>
    </dgm:pt>
    <dgm:pt modelId="{29E5DE6C-CB9F-401C-9FF2-D022A8CC17B9}">
      <dgm:prSet phldrT="[Text]"/>
      <dgm:spPr/>
      <dgm:t>
        <a:bodyPr/>
        <a:lstStyle/>
        <a:p>
          <a:r>
            <a:rPr lang="lv-LV" b="1" dirty="0" smtClean="0">
              <a:latin typeface="+mj-lt"/>
            </a:rPr>
            <a:t>palīdz sasniegt balansu starp sociālajiem un ekonomiskajiem aspektiem</a:t>
          </a:r>
          <a:endParaRPr lang="en-GB" b="1" dirty="0">
            <a:latin typeface="+mj-lt"/>
          </a:endParaRPr>
        </a:p>
      </dgm:t>
    </dgm:pt>
    <dgm:pt modelId="{B8408D33-DA51-4A52-A31E-D58B5ACF7878}" type="parTrans" cxnId="{E2A2B965-7EC9-4C24-832A-9C8F2811FC8D}">
      <dgm:prSet/>
      <dgm:spPr/>
      <dgm:t>
        <a:bodyPr/>
        <a:lstStyle/>
        <a:p>
          <a:endParaRPr lang="en-GB"/>
        </a:p>
      </dgm:t>
    </dgm:pt>
    <dgm:pt modelId="{7E7B89C7-D27E-41CF-9C41-1F08E687B6E3}" type="sibTrans" cxnId="{E2A2B965-7EC9-4C24-832A-9C8F2811FC8D}">
      <dgm:prSet/>
      <dgm:spPr/>
      <dgm:t>
        <a:bodyPr/>
        <a:lstStyle/>
        <a:p>
          <a:endParaRPr lang="en-GB"/>
        </a:p>
      </dgm:t>
    </dgm:pt>
    <dgm:pt modelId="{FB471512-F4DB-44C9-8F54-12E9A9529D4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v-LV" b="1" dirty="0" smtClean="0">
              <a:latin typeface="+mj-lt"/>
            </a:rPr>
            <a:t>ir valdības padomdevēji</a:t>
          </a:r>
          <a:endParaRPr lang="en-GB" b="1" dirty="0">
            <a:latin typeface="+mj-lt"/>
          </a:endParaRPr>
        </a:p>
      </dgm:t>
    </dgm:pt>
    <dgm:pt modelId="{745232A7-4163-43A0-BD5B-506E76FBF3F5}" type="parTrans" cxnId="{7F854E42-A03A-45BF-A30D-90B32A40515C}">
      <dgm:prSet/>
      <dgm:spPr/>
      <dgm:t>
        <a:bodyPr/>
        <a:lstStyle/>
        <a:p>
          <a:endParaRPr lang="en-GB"/>
        </a:p>
      </dgm:t>
    </dgm:pt>
    <dgm:pt modelId="{FC25D4F7-CFCF-4B12-BA1C-9973388A887A}" type="sibTrans" cxnId="{7F854E42-A03A-45BF-A30D-90B32A40515C}">
      <dgm:prSet/>
      <dgm:spPr/>
      <dgm:t>
        <a:bodyPr/>
        <a:lstStyle/>
        <a:p>
          <a:endParaRPr lang="en-GB"/>
        </a:p>
      </dgm:t>
    </dgm:pt>
    <dgm:pt modelId="{BEAD1088-F1DF-4965-A23C-4193AE7C7292}" type="pres">
      <dgm:prSet presAssocID="{1B96ED49-F33C-4CC5-9D50-57415AAD18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186341E-D499-4836-B911-65642086429E}" type="pres">
      <dgm:prSet presAssocID="{EC2FF467-692E-427C-A444-5AF79982528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79C6732A-3C12-4B32-A430-EC5A7B197872}" type="pres">
      <dgm:prSet presAssocID="{423958BE-9E69-4C3F-991B-CAA218052D17}" presName="Accent1" presStyleCnt="0"/>
      <dgm:spPr/>
      <dgm:t>
        <a:bodyPr/>
        <a:lstStyle/>
        <a:p>
          <a:endParaRPr lang="en-GB"/>
        </a:p>
      </dgm:t>
    </dgm:pt>
    <dgm:pt modelId="{AF1393BF-437A-440A-B87B-CEF56BA3412F}" type="pres">
      <dgm:prSet presAssocID="{423958BE-9E69-4C3F-991B-CAA218052D17}" presName="Accent" presStyleLbl="bgShp" presStyleIdx="0" presStyleCnt="3"/>
      <dgm:spPr/>
      <dgm:t>
        <a:bodyPr/>
        <a:lstStyle/>
        <a:p>
          <a:endParaRPr lang="en-GB"/>
        </a:p>
      </dgm:t>
    </dgm:pt>
    <dgm:pt modelId="{40719CBD-EBE7-4802-AF87-46D0F8E769FF}" type="pres">
      <dgm:prSet presAssocID="{423958BE-9E69-4C3F-991B-CAA218052D17}" presName="Child1" presStyleLbl="node1" presStyleIdx="0" presStyleCnt="3" custLinFactNeighborX="-4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F172DA-0B5D-4681-B0ED-1C5DE19E096C}" type="pres">
      <dgm:prSet presAssocID="{29E5DE6C-CB9F-401C-9FF2-D022A8CC17B9}" presName="Accent2" presStyleCnt="0"/>
      <dgm:spPr/>
      <dgm:t>
        <a:bodyPr/>
        <a:lstStyle/>
        <a:p>
          <a:endParaRPr lang="en-GB"/>
        </a:p>
      </dgm:t>
    </dgm:pt>
    <dgm:pt modelId="{0CAC82F7-3349-4FDE-8B6C-2602F3AAE27F}" type="pres">
      <dgm:prSet presAssocID="{29E5DE6C-CB9F-401C-9FF2-D022A8CC17B9}" presName="Accent" presStyleLbl="bgShp" presStyleIdx="1" presStyleCnt="3"/>
      <dgm:spPr/>
      <dgm:t>
        <a:bodyPr/>
        <a:lstStyle/>
        <a:p>
          <a:endParaRPr lang="en-GB"/>
        </a:p>
      </dgm:t>
    </dgm:pt>
    <dgm:pt modelId="{A1DFC566-11E3-47E0-B1AF-2260AF9CD179}" type="pres">
      <dgm:prSet presAssocID="{29E5DE6C-CB9F-401C-9FF2-D022A8CC17B9}" presName="Child2" presStyleLbl="node1" presStyleIdx="1" presStyleCnt="3" custLinFactNeighborY="-2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FEEA0-805D-4FFC-8ACD-B1EEC003AB4F}" type="pres">
      <dgm:prSet presAssocID="{FB471512-F4DB-44C9-8F54-12E9A9529D41}" presName="Accent3" presStyleCnt="0"/>
      <dgm:spPr/>
      <dgm:t>
        <a:bodyPr/>
        <a:lstStyle/>
        <a:p>
          <a:endParaRPr lang="en-GB"/>
        </a:p>
      </dgm:t>
    </dgm:pt>
    <dgm:pt modelId="{E4BD8EAE-8A55-4AFD-BA4F-BAA629BA1577}" type="pres">
      <dgm:prSet presAssocID="{FB471512-F4DB-44C9-8F54-12E9A9529D41}" presName="Accent" presStyleLbl="bgShp" presStyleIdx="2" presStyleCnt="3"/>
      <dgm:spPr/>
      <dgm:t>
        <a:bodyPr/>
        <a:lstStyle/>
        <a:p>
          <a:endParaRPr lang="en-GB"/>
        </a:p>
      </dgm:t>
    </dgm:pt>
    <dgm:pt modelId="{6865F82F-0F8E-4D89-AFB0-E143341CDE93}" type="pres">
      <dgm:prSet presAssocID="{FB471512-F4DB-44C9-8F54-12E9A9529D41}" presName="Child3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C9AA04-937F-45E0-B687-1E7048063125}" srcId="{1B96ED49-F33C-4CC5-9D50-57415AAD18C2}" destId="{EC2FF467-692E-427C-A444-5AF799825280}" srcOrd="0" destOrd="0" parTransId="{25CA75A6-A352-4F24-ABCE-403CA77A0EC5}" sibTransId="{3D518F9C-4286-449B-8239-97C1F6834E76}"/>
    <dgm:cxn modelId="{95ADF25F-CB26-46FA-B800-8991290629C6}" type="presOf" srcId="{EC2FF467-692E-427C-A444-5AF799825280}" destId="{9186341E-D499-4836-B911-65642086429E}" srcOrd="0" destOrd="0" presId="urn:microsoft.com/office/officeart/2011/layout/HexagonRadial"/>
    <dgm:cxn modelId="{3E352C05-A94E-477F-828C-950D75D225F6}" srcId="{EC2FF467-692E-427C-A444-5AF799825280}" destId="{423958BE-9E69-4C3F-991B-CAA218052D17}" srcOrd="0" destOrd="0" parTransId="{77443CAC-0D2B-4E5F-BEA3-CBCD05BAC8C4}" sibTransId="{B1D027B0-8B9E-4C8A-9FB0-9DE7176CACCE}"/>
    <dgm:cxn modelId="{7F854E42-A03A-45BF-A30D-90B32A40515C}" srcId="{EC2FF467-692E-427C-A444-5AF799825280}" destId="{FB471512-F4DB-44C9-8F54-12E9A9529D41}" srcOrd="2" destOrd="0" parTransId="{745232A7-4163-43A0-BD5B-506E76FBF3F5}" sibTransId="{FC25D4F7-CFCF-4B12-BA1C-9973388A887A}"/>
    <dgm:cxn modelId="{D537682B-FDEA-4E33-A82C-AB248E9B6450}" type="presOf" srcId="{1B96ED49-F33C-4CC5-9D50-57415AAD18C2}" destId="{BEAD1088-F1DF-4965-A23C-4193AE7C7292}" srcOrd="0" destOrd="0" presId="urn:microsoft.com/office/officeart/2011/layout/HexagonRadial"/>
    <dgm:cxn modelId="{AF3EBE64-BEE5-4CDF-8E58-08A841AF01B2}" type="presOf" srcId="{423958BE-9E69-4C3F-991B-CAA218052D17}" destId="{40719CBD-EBE7-4802-AF87-46D0F8E769FF}" srcOrd="0" destOrd="0" presId="urn:microsoft.com/office/officeart/2011/layout/HexagonRadial"/>
    <dgm:cxn modelId="{190A50DE-D8C0-46DA-85C2-4D9495D3BE85}" type="presOf" srcId="{29E5DE6C-CB9F-401C-9FF2-D022A8CC17B9}" destId="{A1DFC566-11E3-47E0-B1AF-2260AF9CD179}" srcOrd="0" destOrd="0" presId="urn:microsoft.com/office/officeart/2011/layout/HexagonRadial"/>
    <dgm:cxn modelId="{E2A2B965-7EC9-4C24-832A-9C8F2811FC8D}" srcId="{EC2FF467-692E-427C-A444-5AF799825280}" destId="{29E5DE6C-CB9F-401C-9FF2-D022A8CC17B9}" srcOrd="1" destOrd="0" parTransId="{B8408D33-DA51-4A52-A31E-D58B5ACF7878}" sibTransId="{7E7B89C7-D27E-41CF-9C41-1F08E687B6E3}"/>
    <dgm:cxn modelId="{A8F1D242-3818-4FD4-A4A7-426F05C0E5B8}" type="presOf" srcId="{FB471512-F4DB-44C9-8F54-12E9A9529D41}" destId="{6865F82F-0F8E-4D89-AFB0-E143341CDE93}" srcOrd="0" destOrd="0" presId="urn:microsoft.com/office/officeart/2011/layout/HexagonRadial"/>
    <dgm:cxn modelId="{CFB00B98-7CA9-4649-9A9F-9A3131049AB3}" type="presParOf" srcId="{BEAD1088-F1DF-4965-A23C-4193AE7C7292}" destId="{9186341E-D499-4836-B911-65642086429E}" srcOrd="0" destOrd="0" presId="urn:microsoft.com/office/officeart/2011/layout/HexagonRadial"/>
    <dgm:cxn modelId="{B189E82F-9EB1-4F4D-BA52-5D132ED2C1C1}" type="presParOf" srcId="{BEAD1088-F1DF-4965-A23C-4193AE7C7292}" destId="{79C6732A-3C12-4B32-A430-EC5A7B197872}" srcOrd="1" destOrd="0" presId="urn:microsoft.com/office/officeart/2011/layout/HexagonRadial"/>
    <dgm:cxn modelId="{830C0F9F-A0B6-4864-9D1C-9E0A2B48E4BB}" type="presParOf" srcId="{79C6732A-3C12-4B32-A430-EC5A7B197872}" destId="{AF1393BF-437A-440A-B87B-CEF56BA3412F}" srcOrd="0" destOrd="0" presId="urn:microsoft.com/office/officeart/2011/layout/HexagonRadial"/>
    <dgm:cxn modelId="{1F3E1028-CFAB-41AF-9D90-756AD40B9A5E}" type="presParOf" srcId="{BEAD1088-F1DF-4965-A23C-4193AE7C7292}" destId="{40719CBD-EBE7-4802-AF87-46D0F8E769FF}" srcOrd="2" destOrd="0" presId="urn:microsoft.com/office/officeart/2011/layout/HexagonRadial"/>
    <dgm:cxn modelId="{A2D994BA-A680-4EA4-BE38-1378EB99CCBD}" type="presParOf" srcId="{BEAD1088-F1DF-4965-A23C-4193AE7C7292}" destId="{1FF172DA-0B5D-4681-B0ED-1C5DE19E096C}" srcOrd="3" destOrd="0" presId="urn:microsoft.com/office/officeart/2011/layout/HexagonRadial"/>
    <dgm:cxn modelId="{420BDE60-0738-4F86-A272-11E2AC9DA4A2}" type="presParOf" srcId="{1FF172DA-0B5D-4681-B0ED-1C5DE19E096C}" destId="{0CAC82F7-3349-4FDE-8B6C-2602F3AAE27F}" srcOrd="0" destOrd="0" presId="urn:microsoft.com/office/officeart/2011/layout/HexagonRadial"/>
    <dgm:cxn modelId="{803F205A-DCE3-4AD1-85B6-C08C55789F45}" type="presParOf" srcId="{BEAD1088-F1DF-4965-A23C-4193AE7C7292}" destId="{A1DFC566-11E3-47E0-B1AF-2260AF9CD179}" srcOrd="4" destOrd="0" presId="urn:microsoft.com/office/officeart/2011/layout/HexagonRadial"/>
    <dgm:cxn modelId="{CCC8ECA6-340F-4531-8EA6-2891802EA63D}" type="presParOf" srcId="{BEAD1088-F1DF-4965-A23C-4193AE7C7292}" destId="{DBFFEEA0-805D-4FFC-8ACD-B1EEC003AB4F}" srcOrd="5" destOrd="0" presId="urn:microsoft.com/office/officeart/2011/layout/HexagonRadial"/>
    <dgm:cxn modelId="{2973B4A9-79F8-4009-90DE-DFAFA3975583}" type="presParOf" srcId="{DBFFEEA0-805D-4FFC-8ACD-B1EEC003AB4F}" destId="{E4BD8EAE-8A55-4AFD-BA4F-BAA629BA1577}" srcOrd="0" destOrd="0" presId="urn:microsoft.com/office/officeart/2011/layout/HexagonRadial"/>
    <dgm:cxn modelId="{5D0EDD6F-A490-4BEB-995E-B9E6B522311A}" type="presParOf" srcId="{BEAD1088-F1DF-4965-A23C-4193AE7C7292}" destId="{6865F82F-0F8E-4D89-AFB0-E143341CDE93}" srcOrd="6" destOrd="0" presId="urn:microsoft.com/office/officeart/2011/layout/HexagonRadial"/>
  </dgm:cxnLst>
  <dgm:bg/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3B925-B5AD-42BE-AEC9-8F4C67133989}">
      <dsp:nvSpPr>
        <dsp:cNvPr id="0" name=""/>
        <dsp:cNvSpPr/>
      </dsp:nvSpPr>
      <dsp:spPr>
        <a:xfrm>
          <a:off x="2036729" y="1754750"/>
          <a:ext cx="1336741" cy="133674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 smtClean="0"/>
            <a:t>Trīspusējs sociālais dialogs</a:t>
          </a:r>
          <a:endParaRPr lang="lv-LV" sz="1700" b="1" kern="1200" dirty="0"/>
        </a:p>
      </dsp:txBody>
      <dsp:txXfrm>
        <a:off x="2232490" y="1950511"/>
        <a:ext cx="945219" cy="945219"/>
      </dsp:txXfrm>
    </dsp:sp>
    <dsp:sp modelId="{619E1934-4278-46F7-ACF2-A576FB565F24}">
      <dsp:nvSpPr>
        <dsp:cNvPr id="0" name=""/>
        <dsp:cNvSpPr/>
      </dsp:nvSpPr>
      <dsp:spPr>
        <a:xfrm rot="16200000">
          <a:off x="2503385" y="1530798"/>
          <a:ext cx="403429" cy="44474"/>
        </a:xfrm>
        <a:custGeom>
          <a:avLst/>
          <a:gdLst/>
          <a:ahLst/>
          <a:cxnLst/>
          <a:rect l="0" t="0" r="0" b="0"/>
          <a:pathLst>
            <a:path>
              <a:moveTo>
                <a:pt x="0" y="22237"/>
              </a:moveTo>
              <a:lnTo>
                <a:pt x="403429" y="2223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500" kern="1200"/>
        </a:p>
      </dsp:txBody>
      <dsp:txXfrm>
        <a:off x="2695014" y="1542950"/>
        <a:ext cx="20171" cy="20171"/>
      </dsp:txXfrm>
    </dsp:sp>
    <dsp:sp modelId="{4D899F69-36AF-4B8F-AEB1-38F610670823}">
      <dsp:nvSpPr>
        <dsp:cNvPr id="0" name=""/>
        <dsp:cNvSpPr/>
      </dsp:nvSpPr>
      <dsp:spPr>
        <a:xfrm>
          <a:off x="2036729" y="14579"/>
          <a:ext cx="1336741" cy="13367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 smtClean="0"/>
            <a:t>Valdība</a:t>
          </a:r>
          <a:endParaRPr lang="lv-LV" sz="1200" b="1" kern="1200" dirty="0"/>
        </a:p>
      </dsp:txBody>
      <dsp:txXfrm>
        <a:off x="2232490" y="210340"/>
        <a:ext cx="945219" cy="945219"/>
      </dsp:txXfrm>
    </dsp:sp>
    <dsp:sp modelId="{A57B63B2-FCB6-4B7A-9829-509514A77545}">
      <dsp:nvSpPr>
        <dsp:cNvPr id="0" name=""/>
        <dsp:cNvSpPr/>
      </dsp:nvSpPr>
      <dsp:spPr>
        <a:xfrm rot="1800000">
          <a:off x="3256901" y="2835926"/>
          <a:ext cx="403429" cy="44474"/>
        </a:xfrm>
        <a:custGeom>
          <a:avLst/>
          <a:gdLst/>
          <a:ahLst/>
          <a:cxnLst/>
          <a:rect l="0" t="0" r="0" b="0"/>
          <a:pathLst>
            <a:path>
              <a:moveTo>
                <a:pt x="0" y="22237"/>
              </a:moveTo>
              <a:lnTo>
                <a:pt x="403429" y="2223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500" kern="1200"/>
        </a:p>
      </dsp:txBody>
      <dsp:txXfrm>
        <a:off x="3448530" y="2848078"/>
        <a:ext cx="20171" cy="20171"/>
      </dsp:txXfrm>
    </dsp:sp>
    <dsp:sp modelId="{BFB246BA-5BF8-4B03-847A-B41532185738}">
      <dsp:nvSpPr>
        <dsp:cNvPr id="0" name=""/>
        <dsp:cNvSpPr/>
      </dsp:nvSpPr>
      <dsp:spPr>
        <a:xfrm>
          <a:off x="3543761" y="2624836"/>
          <a:ext cx="1336741" cy="13367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 smtClean="0"/>
            <a:t>Arodbiedrības</a:t>
          </a:r>
          <a:endParaRPr lang="lv-LV" sz="1200" b="1" kern="1200" dirty="0"/>
        </a:p>
      </dsp:txBody>
      <dsp:txXfrm>
        <a:off x="3739522" y="2820597"/>
        <a:ext cx="945219" cy="945219"/>
      </dsp:txXfrm>
    </dsp:sp>
    <dsp:sp modelId="{4645C71F-F7B6-44AB-87CB-22A2A5C9E3E5}">
      <dsp:nvSpPr>
        <dsp:cNvPr id="0" name=""/>
        <dsp:cNvSpPr/>
      </dsp:nvSpPr>
      <dsp:spPr>
        <a:xfrm rot="9000000">
          <a:off x="1749869" y="2835926"/>
          <a:ext cx="403429" cy="44474"/>
        </a:xfrm>
        <a:custGeom>
          <a:avLst/>
          <a:gdLst/>
          <a:ahLst/>
          <a:cxnLst/>
          <a:rect l="0" t="0" r="0" b="0"/>
          <a:pathLst>
            <a:path>
              <a:moveTo>
                <a:pt x="0" y="22237"/>
              </a:moveTo>
              <a:lnTo>
                <a:pt x="403429" y="2223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500" kern="1200"/>
        </a:p>
      </dsp:txBody>
      <dsp:txXfrm rot="10800000">
        <a:off x="1941498" y="2848078"/>
        <a:ext cx="20171" cy="20171"/>
      </dsp:txXfrm>
    </dsp:sp>
    <dsp:sp modelId="{7805D4F2-D1FF-4F66-8549-93DE81EF94F9}">
      <dsp:nvSpPr>
        <dsp:cNvPr id="0" name=""/>
        <dsp:cNvSpPr/>
      </dsp:nvSpPr>
      <dsp:spPr>
        <a:xfrm>
          <a:off x="529697" y="2624836"/>
          <a:ext cx="1336741" cy="13367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b="1" kern="1200" dirty="0" smtClean="0"/>
            <a:t>Darba devēji</a:t>
          </a:r>
          <a:endParaRPr lang="lv-LV" sz="1200" b="1" kern="1200" dirty="0"/>
        </a:p>
      </dsp:txBody>
      <dsp:txXfrm>
        <a:off x="725458" y="2820597"/>
        <a:ext cx="945219" cy="945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1BBD5-2461-4BFB-AA67-6D99243E4E23}">
      <dsp:nvSpPr>
        <dsp:cNvPr id="0" name=""/>
        <dsp:cNvSpPr/>
      </dsp:nvSpPr>
      <dsp:spPr>
        <a:xfrm>
          <a:off x="966" y="0"/>
          <a:ext cx="2512508" cy="4385733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latin typeface="+mj-lt"/>
            </a:rPr>
            <a:t>12.</a:t>
          </a:r>
          <a:r>
            <a:rPr lang="lv-LV" sz="2800" b="1" kern="1200" dirty="0" smtClean="0">
              <a:latin typeface="+mj-lt"/>
            </a:rPr>
            <a:t>p</a:t>
          </a:r>
          <a:r>
            <a:rPr lang="en-GB" sz="2800" b="1" kern="1200" dirty="0" smtClean="0">
              <a:latin typeface="+mj-lt"/>
            </a:rPr>
            <a:t>ant</a:t>
          </a:r>
          <a:r>
            <a:rPr lang="lv-LV" sz="2800" b="1" kern="1200" dirty="0" smtClean="0">
              <a:latin typeface="+mj-lt"/>
            </a:rPr>
            <a:t>s </a:t>
          </a:r>
          <a:endParaRPr lang="en-GB" sz="2800" kern="1200" dirty="0">
            <a:latin typeface="+mj-lt"/>
          </a:endParaRPr>
        </a:p>
      </dsp:txBody>
      <dsp:txXfrm>
        <a:off x="966" y="0"/>
        <a:ext cx="2512508" cy="1315719"/>
      </dsp:txXfrm>
    </dsp:sp>
    <dsp:sp modelId="{AF76098F-C7D1-4AAE-AB7A-7B13367399BA}">
      <dsp:nvSpPr>
        <dsp:cNvPr id="0" name=""/>
        <dsp:cNvSpPr/>
      </dsp:nvSpPr>
      <dsp:spPr>
        <a:xfrm>
          <a:off x="252217" y="1316511"/>
          <a:ext cx="2010006" cy="2849144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noProof="0" dirty="0" smtClean="0">
              <a:latin typeface="+mj-lt"/>
            </a:rPr>
            <a:t>Arodbiedrībām ir tiesības piedalīties normatīvo aktu projektu un politikas plānošanas dokumentu projektu izstrādē un sniegt atzinumus par šiem projektiem</a:t>
          </a:r>
          <a:endParaRPr lang="lv-LV" sz="1700" kern="1200" noProof="0" dirty="0">
            <a:latin typeface="+mj-lt"/>
          </a:endParaRPr>
        </a:p>
      </dsp:txBody>
      <dsp:txXfrm>
        <a:off x="311088" y="1375382"/>
        <a:ext cx="1892264" cy="2731402"/>
      </dsp:txXfrm>
    </dsp:sp>
    <dsp:sp modelId="{011D8AB3-2525-498F-A72E-7C21846639CB}">
      <dsp:nvSpPr>
        <dsp:cNvPr id="0" name=""/>
        <dsp:cNvSpPr/>
      </dsp:nvSpPr>
      <dsp:spPr>
        <a:xfrm>
          <a:off x="2664928" y="0"/>
          <a:ext cx="2512508" cy="4385733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latin typeface="+mj-lt"/>
            </a:rPr>
            <a:t>16.pants</a:t>
          </a:r>
          <a:endParaRPr lang="en-GB" sz="2800" kern="1200" dirty="0"/>
        </a:p>
      </dsp:txBody>
      <dsp:txXfrm>
        <a:off x="2664928" y="0"/>
        <a:ext cx="2512508" cy="1315719"/>
      </dsp:txXfrm>
    </dsp:sp>
    <dsp:sp modelId="{74C24092-F1ED-40DF-9354-A0E5B08A3E56}">
      <dsp:nvSpPr>
        <dsp:cNvPr id="0" name=""/>
        <dsp:cNvSpPr/>
      </dsp:nvSpPr>
      <dsp:spPr>
        <a:xfrm>
          <a:off x="2953163" y="1315719"/>
          <a:ext cx="2010006" cy="285072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noProof="0" dirty="0" smtClean="0">
              <a:latin typeface="+mj-lt"/>
            </a:rPr>
            <a:t>Arodbiedrību intereses valsts līmenī attiecībās ar Ministru kabinetu pārstāv arodbiedrību apvienība, kas apvieno vislielāko strādājošo skaitu valstī</a:t>
          </a:r>
          <a:endParaRPr lang="lv-LV" sz="1700" kern="1200" noProof="0" dirty="0"/>
        </a:p>
      </dsp:txBody>
      <dsp:txXfrm>
        <a:off x="3012034" y="1374590"/>
        <a:ext cx="1892264" cy="2732984"/>
      </dsp:txXfrm>
    </dsp:sp>
    <dsp:sp modelId="{E391EE17-A57C-4649-9689-7C20D7ABFE70}">
      <dsp:nvSpPr>
        <dsp:cNvPr id="0" name=""/>
        <dsp:cNvSpPr/>
      </dsp:nvSpPr>
      <dsp:spPr>
        <a:xfrm>
          <a:off x="5402859" y="0"/>
          <a:ext cx="2512508" cy="4385733"/>
        </a:xfrm>
        <a:prstGeom prst="roundRect">
          <a:avLst>
            <a:gd name="adj" fmla="val 10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latin typeface="+mj-lt"/>
            </a:rPr>
            <a:t>17.pants</a:t>
          </a:r>
          <a:endParaRPr lang="en-GB" sz="2600" kern="1200" dirty="0"/>
        </a:p>
      </dsp:txBody>
      <dsp:txXfrm>
        <a:off x="5402859" y="0"/>
        <a:ext cx="2512508" cy="1315719"/>
      </dsp:txXfrm>
    </dsp:sp>
    <dsp:sp modelId="{30B33A9C-D717-44E5-BC8C-F9DF56B78143}">
      <dsp:nvSpPr>
        <dsp:cNvPr id="0" name=""/>
        <dsp:cNvSpPr/>
      </dsp:nvSpPr>
      <dsp:spPr>
        <a:xfrm>
          <a:off x="5634994" y="1324243"/>
          <a:ext cx="2010006" cy="285072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noProof="0" dirty="0" smtClean="0">
              <a:latin typeface="+mj-lt"/>
            </a:rPr>
            <a:t>Arodbiedrību pārstāvjus NTSP un tās </a:t>
          </a:r>
          <a:r>
            <a:rPr lang="lv-LV" sz="1700" kern="1200" noProof="0" dirty="0" err="1" smtClean="0">
              <a:latin typeface="+mj-lt"/>
            </a:rPr>
            <a:t>apakšpadomēs</a:t>
          </a:r>
          <a:r>
            <a:rPr lang="lv-LV" sz="1700" kern="1200" noProof="0" dirty="0" smtClean="0">
              <a:latin typeface="+mj-lt"/>
            </a:rPr>
            <a:t> izvirza arodbiedrību apvienība, kas apvieno vislielāko strādājošo skaitu valstī</a:t>
          </a:r>
          <a:endParaRPr lang="lv-LV" sz="1700" kern="1200" noProof="0" dirty="0"/>
        </a:p>
      </dsp:txBody>
      <dsp:txXfrm>
        <a:off x="5693865" y="1383114"/>
        <a:ext cx="1892264" cy="2732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6341E-D499-4836-B911-65642086429E}">
      <dsp:nvSpPr>
        <dsp:cNvPr id="0" name=""/>
        <dsp:cNvSpPr/>
      </dsp:nvSpPr>
      <dsp:spPr>
        <a:xfrm>
          <a:off x="132945" y="810772"/>
          <a:ext cx="2312297" cy="199984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>
          <a:solidFill>
            <a:schemeClr val="bg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500" b="1" kern="1200" dirty="0" smtClean="0">
              <a:latin typeface="+mj-lt"/>
            </a:rPr>
            <a:t>Sociālie partneri</a:t>
          </a:r>
          <a:endParaRPr lang="en-GB" sz="3500" b="1" kern="1200" dirty="0">
            <a:latin typeface="+mj-lt"/>
          </a:endParaRPr>
        </a:p>
      </dsp:txBody>
      <dsp:txXfrm>
        <a:off x="516088" y="1142142"/>
        <a:ext cx="1546011" cy="1337103"/>
      </dsp:txXfrm>
    </dsp:sp>
    <dsp:sp modelId="{0CAC82F7-3349-4FDE-8B6C-2602F3AAE27F}">
      <dsp:nvSpPr>
        <dsp:cNvPr id="0" name=""/>
        <dsp:cNvSpPr/>
      </dsp:nvSpPr>
      <dsp:spPr>
        <a:xfrm>
          <a:off x="2599062" y="1258989"/>
          <a:ext cx="872543" cy="75150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19CBD-EBE7-4802-AF87-46D0F8E769FF}">
      <dsp:nvSpPr>
        <dsp:cNvPr id="0" name=""/>
        <dsp:cNvSpPr/>
      </dsp:nvSpPr>
      <dsp:spPr>
        <a:xfrm>
          <a:off x="2006538" y="0"/>
          <a:ext cx="1894676" cy="163914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b="1" kern="1200" dirty="0" smtClean="0">
              <a:latin typeface="+mj-lt"/>
            </a:rPr>
            <a:t>pārzina reālo situāciju</a:t>
          </a:r>
          <a:endParaRPr lang="en-GB" sz="1500" b="1" kern="1200" dirty="0">
            <a:latin typeface="+mj-lt"/>
          </a:endParaRPr>
        </a:p>
      </dsp:txBody>
      <dsp:txXfrm>
        <a:off x="2320528" y="271642"/>
        <a:ext cx="1266696" cy="1095856"/>
      </dsp:txXfrm>
    </dsp:sp>
    <dsp:sp modelId="{E4BD8EAE-8A55-4AFD-BA4F-BAA629BA1577}">
      <dsp:nvSpPr>
        <dsp:cNvPr id="0" name=""/>
        <dsp:cNvSpPr/>
      </dsp:nvSpPr>
      <dsp:spPr>
        <a:xfrm>
          <a:off x="1891490" y="2845343"/>
          <a:ext cx="872543" cy="75150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FC566-11E3-47E0-B1AF-2260AF9CD179}">
      <dsp:nvSpPr>
        <dsp:cNvPr id="0" name=""/>
        <dsp:cNvSpPr/>
      </dsp:nvSpPr>
      <dsp:spPr>
        <a:xfrm>
          <a:off x="2083765" y="1947461"/>
          <a:ext cx="1894676" cy="163914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b="1" kern="1200" dirty="0" smtClean="0">
              <a:latin typeface="+mj-lt"/>
            </a:rPr>
            <a:t>palīdz sasniegt balansu starp sociālajiem un ekonomiskajiem aspektiem</a:t>
          </a:r>
          <a:endParaRPr lang="en-GB" sz="1500" b="1" kern="1200" dirty="0">
            <a:latin typeface="+mj-lt"/>
          </a:endParaRPr>
        </a:p>
      </dsp:txBody>
      <dsp:txXfrm>
        <a:off x="2397755" y="2219103"/>
        <a:ext cx="1266696" cy="1095856"/>
      </dsp:txXfrm>
    </dsp:sp>
    <dsp:sp modelId="{6865F82F-0F8E-4D89-AFB0-E143341CDE93}">
      <dsp:nvSpPr>
        <dsp:cNvPr id="0" name=""/>
        <dsp:cNvSpPr/>
      </dsp:nvSpPr>
      <dsp:spPr>
        <a:xfrm>
          <a:off x="345985" y="2991198"/>
          <a:ext cx="1894676" cy="163914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b="1" kern="1200" dirty="0" smtClean="0">
              <a:latin typeface="+mj-lt"/>
            </a:rPr>
            <a:t>ir valdības padomdevēji</a:t>
          </a:r>
          <a:endParaRPr lang="en-GB" sz="1500" b="1" kern="1200" dirty="0">
            <a:latin typeface="+mj-lt"/>
          </a:endParaRPr>
        </a:p>
      </dsp:txBody>
      <dsp:txXfrm>
        <a:off x="659975" y="3262840"/>
        <a:ext cx="1266696" cy="1095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F56C8-FD5F-45B6-B705-8F10E7BB7197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1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E47A-74CE-42A4-B6B2-7FBB6E5BE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3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0B513-51BA-4C0F-BB13-FE45AC4AC580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B7027-198D-49F5-AEC7-A0906128F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6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39CB-D663-48F4-857D-145CF193E3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5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39CB-D663-48F4-857D-145CF193E3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9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39CB-D663-48F4-857D-145CF193E3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3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E5DBD-DD32-4899-8C96-C78E6CD8DB07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612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3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9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2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7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7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7F03-B7B5-41BE-BE53-DE0C11C271F4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CC7E-F689-4D23-8070-EF3E0FB1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1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5450" y="3274483"/>
            <a:ext cx="8943975" cy="1170517"/>
          </a:xfrm>
        </p:spPr>
        <p:txBody>
          <a:bodyPr>
            <a:normAutofit/>
          </a:bodyPr>
          <a:lstStyle/>
          <a:p>
            <a:r>
              <a:rPr lang="lv-LV" sz="5500" b="1" dirty="0" smtClean="0"/>
              <a:t>Sociālais dialogs Latvijā</a:t>
            </a:r>
            <a:endParaRPr lang="en-GB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107" y="5353049"/>
            <a:ext cx="9120717" cy="514351"/>
          </a:xfrm>
        </p:spPr>
        <p:txBody>
          <a:bodyPr>
            <a:noAutofit/>
          </a:bodyPr>
          <a:lstStyle/>
          <a:p>
            <a:r>
              <a:rPr lang="lv-LV" sz="2800" b="1" dirty="0" smtClean="0">
                <a:latin typeface="+mj-lt"/>
              </a:rPr>
              <a:t>LBAS </a:t>
            </a:r>
            <a:r>
              <a:rPr lang="lv-LV" sz="2800" b="1" dirty="0" smtClean="0">
                <a:latin typeface="+mj-lt"/>
              </a:rPr>
              <a:t>N</a:t>
            </a:r>
            <a:r>
              <a:rPr lang="lv-LV" sz="2800" b="1" dirty="0" smtClean="0">
                <a:latin typeface="+mj-lt"/>
              </a:rPr>
              <a:t>acionālās </a:t>
            </a:r>
            <a:r>
              <a:rPr lang="lv-LV" sz="2800" b="1" dirty="0">
                <a:latin typeface="+mj-lt"/>
              </a:rPr>
              <a:t>t</a:t>
            </a:r>
            <a:r>
              <a:rPr lang="lv-LV" sz="2800" b="1" dirty="0" smtClean="0">
                <a:latin typeface="+mj-lt"/>
              </a:rPr>
              <a:t>rīspusējās sadarbības </a:t>
            </a:r>
            <a:r>
              <a:rPr lang="lv-LV" sz="2800" b="1" dirty="0" smtClean="0">
                <a:latin typeface="+mj-lt"/>
              </a:rPr>
              <a:t>padomes darbā</a:t>
            </a:r>
            <a:endParaRPr lang="en-GB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8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50"/>
            <a:ext cx="3381375" cy="803275"/>
          </a:xfrm>
        </p:spPr>
        <p:txBody>
          <a:bodyPr>
            <a:normAutofit/>
          </a:bodyPr>
          <a:lstStyle/>
          <a:p>
            <a:r>
              <a:rPr lang="lv-LV" sz="3300" b="1" dirty="0" smtClean="0"/>
              <a:t>NTSP nolikums</a:t>
            </a:r>
            <a:endParaRPr lang="en-GB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925"/>
            <a:ext cx="9033933" cy="46783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lv-LV" sz="2600" dirty="0" smtClean="0">
                <a:latin typeface="+mj-lt"/>
              </a:rPr>
              <a:t>NTSP</a:t>
            </a:r>
            <a:r>
              <a:rPr lang="en-GB" sz="2600" dirty="0" smtClean="0">
                <a:latin typeface="+mj-lt"/>
              </a:rPr>
              <a:t> </a:t>
            </a:r>
            <a:r>
              <a:rPr lang="en-GB" sz="2600" dirty="0" err="1" smtClean="0">
                <a:latin typeface="+mj-lt"/>
              </a:rPr>
              <a:t>veido</a:t>
            </a:r>
            <a:r>
              <a:rPr lang="en-GB" sz="2600" dirty="0" smtClean="0">
                <a:latin typeface="+mj-lt"/>
              </a:rPr>
              <a:t> </a:t>
            </a:r>
            <a:r>
              <a:rPr lang="lv-LV" sz="2600" dirty="0" smtClean="0">
                <a:latin typeface="+mj-lt"/>
              </a:rPr>
              <a:t>MK, LDDK, LBAS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lv-LV" sz="900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lv-LV" sz="2600" dirty="0" smtClean="0">
                <a:latin typeface="+mj-lt"/>
              </a:rPr>
              <a:t>2. NTSP </a:t>
            </a:r>
            <a:r>
              <a:rPr lang="lv-LV" sz="2600" dirty="0">
                <a:latin typeface="+mj-lt"/>
              </a:rPr>
              <a:t>galvenais uzdevums </a:t>
            </a:r>
            <a:endParaRPr lang="lv-LV" sz="26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lv-LV" sz="2600" dirty="0" smtClean="0">
                <a:latin typeface="+mj-lt"/>
              </a:rPr>
              <a:t>nodrošināt </a:t>
            </a:r>
            <a:r>
              <a:rPr lang="lv-LV" sz="2600" dirty="0">
                <a:latin typeface="+mj-lt"/>
              </a:rPr>
              <a:t>saskaņotu, visai sabiedrībai un valsts interesēm atbilstošu sociālekonomiskās attīstības problēmu </a:t>
            </a:r>
            <a:r>
              <a:rPr lang="lv-LV" sz="2600" dirty="0" smtClean="0">
                <a:latin typeface="+mj-lt"/>
              </a:rPr>
              <a:t>risināšanu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lv-LV" sz="2600" dirty="0" smtClean="0">
                <a:latin typeface="+mj-lt"/>
              </a:rPr>
              <a:t>izstrādāt </a:t>
            </a:r>
            <a:r>
              <a:rPr lang="lv-LV" sz="2600" dirty="0">
                <a:latin typeface="+mj-lt"/>
              </a:rPr>
              <a:t>un </a:t>
            </a:r>
            <a:r>
              <a:rPr lang="lv-LV" sz="2600" dirty="0" smtClean="0">
                <a:latin typeface="+mj-lt"/>
              </a:rPr>
              <a:t>ieviest </a:t>
            </a:r>
            <a:r>
              <a:rPr lang="lv-LV" sz="2600" dirty="0">
                <a:latin typeface="+mj-lt"/>
              </a:rPr>
              <a:t>stratēģiju, programmas un normatīvos aktus sociālajos un ekonomiskajos jautājumos, kas </a:t>
            </a:r>
            <a:endParaRPr lang="lv-LV" sz="26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lv-LV" dirty="0" smtClean="0">
                <a:latin typeface="+mj-lt"/>
              </a:rPr>
              <a:t>garantē </a:t>
            </a:r>
            <a:r>
              <a:rPr lang="lv-LV" dirty="0">
                <a:latin typeface="+mj-lt"/>
              </a:rPr>
              <a:t>sociālo </a:t>
            </a:r>
            <a:r>
              <a:rPr lang="lv-LV" dirty="0" smtClean="0">
                <a:latin typeface="+mj-lt"/>
              </a:rPr>
              <a:t>mieru, stabilitāti </a:t>
            </a:r>
            <a:r>
              <a:rPr lang="lv-LV" dirty="0">
                <a:latin typeface="+mj-lt"/>
              </a:rPr>
              <a:t>un labklājības līmeņa </a:t>
            </a:r>
            <a:r>
              <a:rPr lang="lv-LV" dirty="0" smtClean="0">
                <a:latin typeface="+mj-lt"/>
              </a:rPr>
              <a:t>izaugsmi valstī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lv-LV" b="1" dirty="0" smtClean="0">
                <a:latin typeface="+mj-lt"/>
              </a:rPr>
              <a:t>paaugstina </a:t>
            </a:r>
            <a:r>
              <a:rPr lang="lv-LV" b="1" dirty="0">
                <a:latin typeface="+mj-lt"/>
              </a:rPr>
              <a:t>sociālo partneru līdzatbildību par pieņemtajiem lēmumiem un to </a:t>
            </a:r>
            <a:r>
              <a:rPr lang="lv-LV" b="1" dirty="0" smtClean="0">
                <a:latin typeface="+mj-lt"/>
              </a:rPr>
              <a:t>izpildi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03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" y="965200"/>
            <a:ext cx="5906559" cy="600075"/>
          </a:xfrm>
        </p:spPr>
        <p:txBody>
          <a:bodyPr>
            <a:normAutofit/>
          </a:bodyPr>
          <a:lstStyle/>
          <a:p>
            <a:r>
              <a:rPr lang="lv-LV" sz="3300" b="1" dirty="0" smtClean="0"/>
              <a:t>Arodbiedrību likums</a:t>
            </a:r>
            <a:endParaRPr lang="en-GB" sz="3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36" y="3333602"/>
            <a:ext cx="3561898" cy="2002659"/>
          </a:xfrm>
          <a:prstGeom prst="rect">
            <a:avLst/>
          </a:prstGeom>
        </p:spPr>
      </p:pic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991133"/>
              </p:ext>
            </p:extLst>
          </p:nvPr>
        </p:nvGraphicFramePr>
        <p:xfrm>
          <a:off x="423333" y="2142066"/>
          <a:ext cx="7916334" cy="438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6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60" y="1020233"/>
            <a:ext cx="7157116" cy="546102"/>
          </a:xfrm>
        </p:spPr>
        <p:txBody>
          <a:bodyPr>
            <a:normAutofit fontScale="90000"/>
          </a:bodyPr>
          <a:lstStyle/>
          <a:p>
            <a:r>
              <a:rPr lang="lv-LV" sz="3300" b="1" dirty="0" smtClean="0"/>
              <a:t>Trīspusējā sociālā dialoga būtība un ieguvumi</a:t>
            </a:r>
            <a:endParaRPr lang="en-GB" sz="33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4819771"/>
              </p:ext>
            </p:extLst>
          </p:nvPr>
        </p:nvGraphicFramePr>
        <p:xfrm>
          <a:off x="7628466" y="1904819"/>
          <a:ext cx="4111387" cy="463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lum bright="2000" contrast="1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9" y="3227890"/>
            <a:ext cx="3497677" cy="196744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896443"/>
            <a:ext cx="3632199" cy="46303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lv-LV" sz="17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lv-LV" sz="17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Politikas </a:t>
            </a:r>
            <a:r>
              <a:rPr lang="lv-LV" sz="17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demokrātiska veidošana</a:t>
            </a:r>
            <a:endParaRPr lang="en-US" sz="17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defRPr/>
            </a:pPr>
            <a:r>
              <a:rPr lang="lv-LV" sz="17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Tiesiskums un atbildības uzņemšanās</a:t>
            </a:r>
            <a:endParaRPr lang="en-US" sz="17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lv-LV" sz="17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Sociālo konfliktu novēršana</a:t>
            </a:r>
            <a:endParaRPr lang="en-US" sz="17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defRPr/>
            </a:pPr>
            <a:r>
              <a:rPr lang="lv-LV" sz="17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Nevienlīdzības un </a:t>
            </a:r>
            <a:r>
              <a:rPr lang="lv-LV" sz="17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</a:t>
            </a:r>
            <a:r>
              <a:rPr lang="lv-LV" sz="17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ociālās spriedzes mazināšana sabiedrībā</a:t>
            </a:r>
          </a:p>
          <a:p>
            <a:pPr>
              <a:lnSpc>
                <a:spcPct val="100000"/>
              </a:lnSpc>
              <a:defRPr/>
            </a:pPr>
            <a:r>
              <a:rPr lang="lv-LV" sz="17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Sabiedrības vidusslāņa nostiprināšana</a:t>
            </a:r>
          </a:p>
          <a:p>
            <a:pPr>
              <a:lnSpc>
                <a:spcPct val="150000"/>
              </a:lnSpc>
              <a:defRPr/>
            </a:pPr>
            <a:r>
              <a:rPr lang="lv-LV" sz="17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Reformu ilgtspēja</a:t>
            </a:r>
          </a:p>
          <a:p>
            <a:pPr>
              <a:lnSpc>
                <a:spcPct val="100000"/>
              </a:lnSpc>
              <a:defRPr/>
            </a:pPr>
            <a:r>
              <a:rPr lang="lv-LV" sz="17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Sociālās dimensijas ietveršana ekonomikas politikā</a:t>
            </a:r>
            <a:endParaRPr lang="en-US" sz="17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1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6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54" y="5112759"/>
            <a:ext cx="10689293" cy="10134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lv-LV" sz="2338" b="1" dirty="0">
              <a:latin typeface="Arial" charset="0"/>
            </a:endParaRPr>
          </a:p>
          <a:p>
            <a:pPr marL="0" indent="0">
              <a:buNone/>
            </a:pPr>
            <a:endParaRPr lang="lv-LV" sz="2338" b="1" dirty="0">
              <a:latin typeface="Arial" charset="0"/>
            </a:endParaRPr>
          </a:p>
          <a:p>
            <a:pPr marL="0" indent="0">
              <a:buNone/>
            </a:pPr>
            <a:endParaRPr lang="lv-LV" sz="2338" b="1" dirty="0">
              <a:latin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1849" y="738794"/>
            <a:ext cx="10288302" cy="480990"/>
          </a:xfrm>
          <a:prstGeom prst="rect">
            <a:avLst/>
          </a:prstGeom>
        </p:spPr>
        <p:txBody>
          <a:bodyPr vert="horz" lIns="107049" tIns="53525" rIns="107049" bIns="53525" rtlCol="0" anchor="ctr">
            <a:noAutofit/>
          </a:bodyPr>
          <a:lstStyle>
            <a:lvl1pPr algn="ctr" defTabSz="1098743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300" b="1" dirty="0" smtClean="0"/>
              <a:t>LBAS – nacionālā līmeņa arodbiedrību apvienība</a:t>
            </a:r>
            <a:endParaRPr lang="fr-BE" sz="33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7691" y="1592588"/>
            <a:ext cx="11402575" cy="5352196"/>
            <a:chOff x="365242" y="1256250"/>
            <a:chExt cx="11384436" cy="54855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42" y="1256250"/>
              <a:ext cx="3677194" cy="2453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11" y="4014968"/>
              <a:ext cx="3676025" cy="24497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" t="10539" r="-506" b="-9591"/>
            <a:stretch/>
          </p:blipFill>
          <p:spPr>
            <a:xfrm>
              <a:off x="8091938" y="4014968"/>
              <a:ext cx="3657740" cy="27268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69"/>
            <a:stretch/>
          </p:blipFill>
          <p:spPr>
            <a:xfrm>
              <a:off x="8091938" y="1256250"/>
              <a:ext cx="3657740" cy="245337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69" y="1592588"/>
            <a:ext cx="3753643" cy="50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49" y="759105"/>
            <a:ext cx="8299451" cy="838999"/>
          </a:xfrm>
        </p:spPr>
        <p:txBody>
          <a:bodyPr>
            <a:noAutofit/>
          </a:bodyPr>
          <a:lstStyle/>
          <a:p>
            <a:pPr algn="ctr"/>
            <a:r>
              <a:rPr lang="lv-LV" sz="3300" b="1" dirty="0"/>
              <a:t>LBAS – nacionālā līmeņa arodbiedrību apvienība</a:t>
            </a:r>
            <a:endParaRPr lang="fr-BE" sz="33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4262" y="1933575"/>
            <a:ext cx="4774798" cy="433935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lv-LV" sz="2600" dirty="0" smtClean="0">
                <a:latin typeface="+mj-lt"/>
              </a:rPr>
              <a:t>Dibināta 1990.gadā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lv-LV" sz="2600" dirty="0" smtClean="0">
                <a:latin typeface="+mj-lt"/>
              </a:rPr>
              <a:t>Nacionālā līmeņa arodbiedrību apvienība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lv-LV" sz="2600" dirty="0" smtClean="0">
                <a:latin typeface="+mj-lt"/>
              </a:rPr>
              <a:t>Lielākā arodbiedrību apvienība Latvijā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lv-LV" sz="2600" dirty="0" smtClean="0">
                <a:latin typeface="+mj-lt"/>
              </a:rPr>
              <a:t>Atzīts nacionālā līmeņa sociālais partneris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lv-LV" sz="2600" dirty="0" smtClean="0">
                <a:latin typeface="+mj-lt"/>
              </a:rPr>
              <a:t>Pārstāv 90.000 darbinieku visā Latvijā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lv-LV" sz="2600" dirty="0" smtClean="0">
                <a:latin typeface="+mj-lt"/>
              </a:rPr>
              <a:t>Starptautiski atzīta arodbiedrību organizācija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lv-LV" sz="2600" dirty="0" smtClean="0">
                <a:latin typeface="+mj-lt"/>
              </a:rPr>
              <a:t>Apvieno 21 nozares dalīborganizāciju</a:t>
            </a:r>
          </a:p>
          <a:p>
            <a:pPr>
              <a:spcAft>
                <a:spcPts val="1800"/>
              </a:spcAft>
            </a:pPr>
            <a:endParaRPr lang="en-GB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1" y="2180132"/>
            <a:ext cx="890621" cy="874590"/>
          </a:xfrm>
          <a:prstGeom prst="rect">
            <a:avLst/>
          </a:prstGeom>
        </p:spPr>
      </p:pic>
      <p:pic>
        <p:nvPicPr>
          <p:cNvPr id="1026" name="Picture 2" descr="lvs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59" y="2118216"/>
            <a:ext cx="9906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74" y="2118216"/>
            <a:ext cx="884910" cy="884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54" y="3590558"/>
            <a:ext cx="747618" cy="740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2" y="3206385"/>
            <a:ext cx="646672" cy="111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61" y="3316287"/>
            <a:ext cx="859447" cy="1007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27" y="4939323"/>
            <a:ext cx="1942031" cy="746711"/>
          </a:xfrm>
          <a:prstGeom prst="rect">
            <a:avLst/>
          </a:prstGeom>
        </p:spPr>
      </p:pic>
      <p:pic>
        <p:nvPicPr>
          <p:cNvPr id="1028" name="Picture 4" descr="logo_ls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68" y="4939323"/>
            <a:ext cx="639651" cy="80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09601" y="1635099"/>
            <a:ext cx="9092752" cy="4752127"/>
            <a:chOff x="696899" y="1772685"/>
            <a:chExt cx="7204290" cy="4756859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17" y="1772685"/>
              <a:ext cx="1250223" cy="62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696470" y="1903522"/>
              <a:ext cx="5204719" cy="462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lv-LV" altLang="lv-LV" sz="2338" dirty="0" smtClean="0">
                  <a:latin typeface="+mj-lt"/>
                  <a:cs typeface="Arial" panose="020B0604020202020204" pitchFamily="34" charset="0"/>
                </a:rPr>
                <a:t>Eiropas Arodbiedrību konfederācija (ETUC)</a:t>
              </a:r>
            </a:p>
            <a:p>
              <a:endParaRPr lang="lv-LV" altLang="lv-LV" sz="2338" dirty="0" smtClean="0">
                <a:latin typeface="+mj-lt"/>
                <a:cs typeface="Arial" panose="020B0604020202020204" pitchFamily="34" charset="0"/>
              </a:endParaRPr>
            </a:p>
            <a:p>
              <a:endParaRPr lang="lv-LV" altLang="lv-LV" sz="2338" dirty="0">
                <a:latin typeface="+mj-lt"/>
                <a:cs typeface="Arial" panose="020B0604020202020204" pitchFamily="34" charset="0"/>
              </a:endParaRPr>
            </a:p>
            <a:p>
              <a:r>
                <a:rPr lang="lv-LV" altLang="lv-LV" sz="2338" dirty="0" smtClean="0">
                  <a:latin typeface="+mj-lt"/>
                  <a:cs typeface="Arial" panose="020B0604020202020204" pitchFamily="34" charset="0"/>
                </a:rPr>
                <a:t>Starptautiskā </a:t>
              </a:r>
              <a:r>
                <a:rPr lang="lv-LV" altLang="lv-LV" sz="2338" dirty="0">
                  <a:latin typeface="+mj-lt"/>
                  <a:cs typeface="Arial" panose="020B0604020202020204" pitchFamily="34" charset="0"/>
                </a:rPr>
                <a:t>Arodbiedrību konfederācija (ITUC</a:t>
              </a:r>
              <a:r>
                <a:rPr lang="lv-LV" altLang="lv-LV" sz="2338" dirty="0" smtClean="0">
                  <a:latin typeface="+mj-lt"/>
                  <a:cs typeface="Arial" panose="020B0604020202020204" pitchFamily="34" charset="0"/>
                </a:rPr>
                <a:t>)</a:t>
              </a:r>
            </a:p>
            <a:p>
              <a:r>
                <a:rPr lang="lv-LV" altLang="lv-LV" sz="2338" dirty="0">
                  <a:latin typeface="+mj-lt"/>
                  <a:cs typeface="Arial" panose="020B0604020202020204" pitchFamily="34" charset="0"/>
                </a:rPr>
                <a:t>Eiropas reģiona arodbiedrību padome (PERC)</a:t>
              </a:r>
              <a:br>
                <a:rPr lang="lv-LV" altLang="lv-LV" sz="2338" dirty="0">
                  <a:latin typeface="+mj-lt"/>
                  <a:cs typeface="Arial" panose="020B0604020202020204" pitchFamily="34" charset="0"/>
                </a:rPr>
              </a:br>
              <a:endParaRPr lang="lv-LV" altLang="lv-LV" sz="2338" dirty="0" smtClean="0">
                <a:latin typeface="+mj-lt"/>
                <a:cs typeface="Arial" panose="020B0604020202020204" pitchFamily="34" charset="0"/>
              </a:endParaRPr>
            </a:p>
            <a:p>
              <a:r>
                <a:rPr lang="lv-LV" altLang="lv-LV" sz="2338" dirty="0" smtClean="0">
                  <a:latin typeface="+mj-lt"/>
                  <a:cs typeface="Arial" panose="020B0604020202020204" pitchFamily="34" charset="0"/>
                </a:rPr>
                <a:t>Baltijas </a:t>
              </a:r>
              <a:r>
                <a:rPr lang="lv-LV" altLang="lv-LV" sz="2338" dirty="0">
                  <a:latin typeface="+mj-lt"/>
                  <a:cs typeface="Arial" panose="020B0604020202020204" pitchFamily="34" charset="0"/>
                </a:rPr>
                <a:t>Arodbiedrību padome (BTUC</a:t>
              </a:r>
              <a:r>
                <a:rPr lang="lv-LV" altLang="lv-LV" sz="2338" dirty="0" smtClean="0">
                  <a:latin typeface="+mj-lt"/>
                  <a:cs typeface="Arial" panose="020B0604020202020204" pitchFamily="34" charset="0"/>
                </a:rPr>
                <a:t>)</a:t>
              </a:r>
            </a:p>
            <a:p>
              <a:r>
                <a:rPr lang="lv-LV" altLang="lv-LV" sz="2338" dirty="0">
                  <a:latin typeface="+mj-lt"/>
                  <a:cs typeface="Arial" panose="020B0604020202020204" pitchFamily="34" charset="0"/>
                </a:rPr>
                <a:t>Baltijas jūras arodbiedrību sadarbības tīkls (BASTUN</a:t>
              </a:r>
              <a:r>
                <a:rPr lang="lv-LV" altLang="lv-LV" sz="2338" dirty="0" smtClean="0">
                  <a:latin typeface="+mj-lt"/>
                  <a:cs typeface="Arial" panose="020B0604020202020204" pitchFamily="34" charset="0"/>
                </a:rPr>
                <a:t>)</a:t>
              </a:r>
            </a:p>
            <a:p>
              <a:endParaRPr lang="lv-LV" altLang="lv-LV" sz="2338" dirty="0" smtClean="0">
                <a:latin typeface="+mj-lt"/>
                <a:cs typeface="Arial" panose="020B0604020202020204" pitchFamily="34" charset="0"/>
              </a:endParaRPr>
            </a:p>
            <a:p>
              <a:r>
                <a:rPr lang="lv-LV" altLang="lv-LV" sz="2338" dirty="0" smtClean="0">
                  <a:latin typeface="+mj-lt"/>
                  <a:cs typeface="Arial" panose="020B0604020202020204" pitchFamily="34" charset="0"/>
                </a:rPr>
                <a:t>Starptautiskā Darba organizācija (ILO) </a:t>
              </a:r>
            </a:p>
            <a:p>
              <a:endParaRPr lang="lv-LV" altLang="lv-LV" sz="2338" dirty="0" smtClean="0">
                <a:latin typeface="+mj-lt"/>
                <a:cs typeface="Arial" panose="020B0604020202020204" pitchFamily="34" charset="0"/>
              </a:endParaRPr>
            </a:p>
            <a:p>
              <a:endParaRPr lang="lv-LV" altLang="lv-LV" sz="2338" dirty="0">
                <a:latin typeface="+mj-lt"/>
                <a:cs typeface="Arial" panose="020B0604020202020204" pitchFamily="34" charset="0"/>
              </a:endParaRPr>
            </a:p>
            <a:p>
              <a:r>
                <a:rPr lang="lv-LV" altLang="lv-LV" sz="2338" dirty="0" smtClean="0">
                  <a:latin typeface="+mj-lt"/>
                  <a:cs typeface="Arial" panose="020B0604020202020204" pitchFamily="34" charset="0"/>
                </a:rPr>
                <a:t>Eiropas </a:t>
              </a:r>
              <a:r>
                <a:rPr lang="lv-LV" altLang="lv-LV" sz="2338" dirty="0">
                  <a:latin typeface="+mj-lt"/>
                  <a:cs typeface="Arial" panose="020B0604020202020204" pitchFamily="34" charset="0"/>
                </a:rPr>
                <a:t>Ekonomikas un sociālo lietu </a:t>
              </a:r>
              <a:r>
                <a:rPr lang="lv-LV" altLang="lv-LV" sz="2338" dirty="0" smtClean="0">
                  <a:latin typeface="+mj-lt"/>
                  <a:cs typeface="Arial" panose="020B0604020202020204" pitchFamily="34" charset="0"/>
                </a:rPr>
                <a:t>komiteja</a:t>
              </a:r>
              <a:endParaRPr lang="lv-LV" altLang="lv-LV" sz="2338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0" name="Picture 12" descr="http://www.ituc-csi.org/IMG/siteon0.png?13777858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021" y="2766563"/>
              <a:ext cx="798614" cy="96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2696470" y="2774502"/>
              <a:ext cx="146524" cy="4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lv-LV" altLang="lv-LV" sz="2338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2702927" y="3244910"/>
              <a:ext cx="146524" cy="4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lv-LV" altLang="lv-LV" sz="2338" dirty="0"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4" name="Picture 11" descr="http://www.bastun.nu/public/generate/collage_object.php?id=4026977&amp;h=27ba2b287715660b6f3853f936487e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99" y="3978996"/>
              <a:ext cx="1584677" cy="76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2688978" y="5008015"/>
              <a:ext cx="146524" cy="4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lv-LV" altLang="lv-LV" sz="2338" dirty="0"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6" name="Picture 11" descr="Flag of ILO.sv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409" y="4739194"/>
              <a:ext cx="1042932" cy="84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2702927" y="5873861"/>
              <a:ext cx="146524" cy="4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lv-LV" altLang="lv-LV" sz="2338" dirty="0"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002" y="5733072"/>
              <a:ext cx="1062338" cy="79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682749" y="759105"/>
            <a:ext cx="8299451" cy="838999"/>
          </a:xfrm>
        </p:spPr>
        <p:txBody>
          <a:bodyPr>
            <a:noAutofit/>
          </a:bodyPr>
          <a:lstStyle/>
          <a:p>
            <a:pPr algn="ctr"/>
            <a:r>
              <a:rPr lang="lv-LV" sz="3300" b="1" dirty="0"/>
              <a:t>LBAS – nacionālā līmeņa arodbiedrību apvienība</a:t>
            </a:r>
            <a:endParaRPr lang="fr-BE" sz="3300" b="1" dirty="0"/>
          </a:p>
        </p:txBody>
      </p:sp>
    </p:spTree>
    <p:extLst>
      <p:ext uri="{BB962C8B-B14F-4D97-AF65-F5344CB8AC3E}">
        <p14:creationId xmlns:p14="http://schemas.microsoft.com/office/powerpoint/2010/main" val="4198535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1850" y="819150"/>
            <a:ext cx="9697100" cy="590550"/>
          </a:xfrm>
          <a:prstGeom prst="rect">
            <a:avLst/>
          </a:prstGeom>
        </p:spPr>
        <p:txBody>
          <a:bodyPr vert="horz" lIns="107049" tIns="53525" rIns="107049" bIns="53525" rtlCol="0" anchor="ctr">
            <a:noAutofit/>
          </a:bodyPr>
          <a:lstStyle>
            <a:lvl1pPr algn="ctr" defTabSz="1098743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300" b="1" dirty="0"/>
              <a:t>Trīspusējais sociālais dialogs</a:t>
            </a:r>
            <a:endParaRPr lang="fr-BE" sz="33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92682" y="1628775"/>
            <a:ext cx="11206637" cy="4927779"/>
            <a:chOff x="337663" y="1262436"/>
            <a:chExt cx="11515422" cy="5113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3" y="1262436"/>
              <a:ext cx="3639710" cy="24473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458" y="4120585"/>
              <a:ext cx="3489453" cy="22549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3270" y="4109679"/>
              <a:ext cx="3749814" cy="22659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091" y="1683545"/>
              <a:ext cx="2292187" cy="189314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91" y="4130566"/>
              <a:ext cx="3625782" cy="22450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3271" y="1262436"/>
              <a:ext cx="3749814" cy="2500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0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5470"/>
            <a:ext cx="4295775" cy="918105"/>
          </a:xfrm>
        </p:spPr>
        <p:txBody>
          <a:bodyPr>
            <a:normAutofit/>
          </a:bodyPr>
          <a:lstStyle/>
          <a:p>
            <a:r>
              <a:rPr lang="lv-LV" sz="3300" b="1" dirty="0" smtClean="0"/>
              <a:t>Sociālais dialogs</a:t>
            </a:r>
            <a:endParaRPr lang="en-GB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12933" cy="4693708"/>
          </a:xfrm>
        </p:spPr>
        <p:txBody>
          <a:bodyPr>
            <a:noAutofit/>
          </a:bodyPr>
          <a:lstStyle/>
          <a:p>
            <a:endParaRPr lang="lv-LV" sz="2300" dirty="0" smtClean="0">
              <a:latin typeface="+mj-lt"/>
            </a:endParaRPr>
          </a:p>
          <a:p>
            <a:pPr marL="0" indent="0">
              <a:buNone/>
            </a:pPr>
            <a:r>
              <a:rPr lang="lv-LV" sz="2300" dirty="0">
                <a:latin typeface="+mj-lt"/>
              </a:rPr>
              <a:t>P</a:t>
            </a:r>
            <a:r>
              <a:rPr lang="lv-LV" sz="2300" dirty="0" smtClean="0">
                <a:latin typeface="+mj-lt"/>
              </a:rPr>
              <a:t>rocess, kas iekļauj visa veida </a:t>
            </a:r>
            <a:r>
              <a:rPr lang="lv-LV" sz="2300" b="1" dirty="0" smtClean="0">
                <a:latin typeface="+mj-lt"/>
              </a:rPr>
              <a:t>pārrunas</a:t>
            </a:r>
            <a:r>
              <a:rPr lang="lv-LV" sz="2300" dirty="0" smtClean="0">
                <a:latin typeface="+mj-lt"/>
              </a:rPr>
              <a:t> un </a:t>
            </a:r>
            <a:r>
              <a:rPr lang="lv-LV" sz="2300" b="1" dirty="0" smtClean="0">
                <a:latin typeface="+mj-lt"/>
              </a:rPr>
              <a:t>konsultācijas</a:t>
            </a:r>
            <a:r>
              <a:rPr lang="lv-LV" sz="2300" dirty="0" smtClean="0">
                <a:latin typeface="+mj-lt"/>
              </a:rPr>
              <a:t> vai pat vienkāršu </a:t>
            </a:r>
            <a:r>
              <a:rPr lang="lv-LV" sz="2300" b="1" dirty="0" smtClean="0">
                <a:latin typeface="+mj-lt"/>
              </a:rPr>
              <a:t>informācijas apmaiņu </a:t>
            </a:r>
            <a:r>
              <a:rPr lang="lv-LV" sz="2300" dirty="0" smtClean="0">
                <a:latin typeface="+mj-lt"/>
              </a:rPr>
              <a:t>starp valdības, darba devēju un darbinieku pārstāvjiem par kopējo interešu jautājumiem saistībā ar ekonomikas un  sociālo politiku</a:t>
            </a:r>
            <a:endParaRPr lang="en-GB" sz="2300" dirty="0" smtClean="0">
              <a:latin typeface="+mj-lt"/>
            </a:endParaRPr>
          </a:p>
          <a:p>
            <a:endParaRPr lang="lv-LV" sz="2300" dirty="0" smtClean="0">
              <a:latin typeface="+mj-lt"/>
            </a:endParaRPr>
          </a:p>
          <a:p>
            <a:pPr marL="0" indent="0">
              <a:buNone/>
            </a:pPr>
            <a:r>
              <a:rPr lang="lv-LV" sz="2300" b="1" dirty="0">
                <a:latin typeface="+mj-lt"/>
              </a:rPr>
              <a:t>M</a:t>
            </a:r>
            <a:r>
              <a:rPr lang="lv-LV" sz="2300" b="1" dirty="0" smtClean="0">
                <a:latin typeface="+mj-lt"/>
              </a:rPr>
              <a:t>ērķis </a:t>
            </a:r>
            <a:r>
              <a:rPr lang="lv-LV" sz="2300" dirty="0" smtClean="0">
                <a:latin typeface="+mj-lt"/>
              </a:rPr>
              <a:t>– vienoties par ekonomiskajiem un sociālajiem jautājumiem, kas ietekmē darba devēju un darbinieku pusi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30832184"/>
              </p:ext>
            </p:extLst>
          </p:nvPr>
        </p:nvGraphicFramePr>
        <p:xfrm>
          <a:off x="6502401" y="1933575"/>
          <a:ext cx="5410200" cy="397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6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006475"/>
            <a:ext cx="8963025" cy="668868"/>
          </a:xfrm>
        </p:spPr>
        <p:txBody>
          <a:bodyPr>
            <a:normAutofit/>
          </a:bodyPr>
          <a:lstStyle/>
          <a:p>
            <a:r>
              <a:rPr lang="lv-LV" sz="3300" b="1" dirty="0" smtClean="0"/>
              <a:t>Trīspusējā sociālā dialoga tiesiskais regulējums: SDO</a:t>
            </a:r>
            <a:endParaRPr lang="en-GB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8533" y="2452878"/>
            <a:ext cx="5257800" cy="327554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285750" indent="-285750" algn="just">
              <a:spcBef>
                <a:spcPts val="0"/>
              </a:spcBef>
              <a:spcAft>
                <a:spcPts val="1200"/>
              </a:spcAft>
            </a:pPr>
            <a:endParaRPr lang="lv-LV" sz="1800" dirty="0" smtClean="0">
              <a:latin typeface="+mj-lt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</a:pPr>
            <a:r>
              <a:rPr lang="lv-LV" sz="1800" dirty="0" smtClean="0">
                <a:latin typeface="+mj-lt"/>
              </a:rPr>
              <a:t>SDO </a:t>
            </a:r>
            <a:r>
              <a:rPr lang="lv-LV" sz="1800" b="1" dirty="0" smtClean="0">
                <a:latin typeface="+mj-lt"/>
              </a:rPr>
              <a:t>konvencija Nr.144 </a:t>
            </a:r>
            <a:r>
              <a:rPr lang="lv-LV" sz="1800" dirty="0" smtClean="0">
                <a:latin typeface="+mj-lt"/>
              </a:rPr>
              <a:t>"Par trīspusējām konsultācijām starptautisko darba tiesību normu piemērošanas sekmēšanai" (ratificēta Latvijā)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</a:pPr>
            <a:r>
              <a:rPr lang="lv-LV" sz="1800" dirty="0" smtClean="0">
                <a:latin typeface="+mj-lt"/>
              </a:rPr>
              <a:t>SDO </a:t>
            </a:r>
            <a:r>
              <a:rPr lang="lv-LV" sz="1800" b="1" dirty="0" smtClean="0">
                <a:latin typeface="+mj-lt"/>
              </a:rPr>
              <a:t>rekomendācija Nr.113 </a:t>
            </a:r>
            <a:r>
              <a:rPr lang="lv-LV" sz="1800" dirty="0" smtClean="0">
                <a:latin typeface="+mj-lt"/>
              </a:rPr>
              <a:t>“Par konsultācijām un sadarbību valsts varas un darba devēju, un darbinieku organizācijām nozaru un nacionālajā līmenī”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lv-LV" sz="1800" dirty="0" smtClean="0">
                <a:latin typeface="+mj-lt"/>
              </a:rPr>
              <a:t>SDO </a:t>
            </a:r>
            <a:r>
              <a:rPr lang="lv-LV" sz="1800" b="1" dirty="0" smtClean="0">
                <a:latin typeface="+mj-lt"/>
              </a:rPr>
              <a:t>rekomendācija Nr.152</a:t>
            </a:r>
            <a:r>
              <a:rPr lang="lv-LV" sz="1800" dirty="0" smtClean="0">
                <a:latin typeface="+mj-lt"/>
              </a:rPr>
              <a:t> “Par trīspusējo konsultāciju procedūras jautājumiem”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lv-LV" sz="18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1889125"/>
            <a:ext cx="3217333" cy="44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42" y="819150"/>
            <a:ext cx="9414333" cy="636058"/>
          </a:xfrm>
        </p:spPr>
        <p:txBody>
          <a:bodyPr>
            <a:normAutofit/>
          </a:bodyPr>
          <a:lstStyle/>
          <a:p>
            <a:r>
              <a:rPr lang="lv-LV" sz="3300" b="1" dirty="0"/>
              <a:t>Trīspusējā sociālā dialoga tiesiskais regulējums: </a:t>
            </a:r>
            <a:r>
              <a:rPr lang="lv-LV" sz="3300" b="1" dirty="0" smtClean="0"/>
              <a:t>ES</a:t>
            </a:r>
            <a:endParaRPr lang="lv-LV" sz="3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8000" y="2259540"/>
            <a:ext cx="5621867" cy="34163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sz="800" dirty="0" smtClean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dirty="0" smtClean="0">
                <a:latin typeface="+mj-lt"/>
              </a:rPr>
              <a:t>Līgums </a:t>
            </a:r>
            <a:r>
              <a:rPr lang="lv-LV" dirty="0" smtClean="0">
                <a:latin typeface="+mj-lt"/>
              </a:rPr>
              <a:t>par Eiropas Savienības darbību: 152., 154. un 155.pants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dirty="0" smtClean="0">
                <a:latin typeface="+mj-lt"/>
              </a:rPr>
              <a:t>2016.gada </a:t>
            </a:r>
            <a:r>
              <a:rPr lang="lv-LV" dirty="0">
                <a:latin typeface="+mj-lt"/>
              </a:rPr>
              <a:t>16.jūnija </a:t>
            </a:r>
            <a:r>
              <a:rPr lang="lv-LV" dirty="0" smtClean="0">
                <a:latin typeface="+mj-lt"/>
              </a:rPr>
              <a:t>ES Nodarbinātības</a:t>
            </a:r>
            <a:r>
              <a:rPr lang="lv-LV" dirty="0">
                <a:latin typeface="+mj-lt"/>
              </a:rPr>
              <a:t>, Sociālās politikas, veselības aizsardzības un patērētāju tiesību </a:t>
            </a:r>
            <a:r>
              <a:rPr lang="lv-LV" dirty="0" smtClean="0">
                <a:latin typeface="+mj-lt"/>
              </a:rPr>
              <a:t>padomes secinājumi </a:t>
            </a:r>
            <a:r>
              <a:rPr lang="lv-LV" dirty="0">
                <a:latin typeface="+mj-lt"/>
              </a:rPr>
              <a:t>par sociālo dialogu “Jauns sākums spēcīgam sociālajam dialogam” </a:t>
            </a:r>
            <a:endParaRPr lang="lv-LV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latin typeface="+mj-lt"/>
              </a:rPr>
              <a:t>2016.gada </a:t>
            </a:r>
            <a:r>
              <a:rPr lang="lv-LV" dirty="0">
                <a:latin typeface="+mj-lt"/>
              </a:rPr>
              <a:t>27.jūnijā Eiropas Savienības Padomes </a:t>
            </a:r>
            <a:r>
              <a:rPr lang="lv-LV" dirty="0" smtClean="0">
                <a:latin typeface="+mj-lt"/>
              </a:rPr>
              <a:t>prezidentūras, </a:t>
            </a:r>
            <a:r>
              <a:rPr lang="lv-LV" dirty="0">
                <a:latin typeface="+mj-lt"/>
              </a:rPr>
              <a:t>Eiropas </a:t>
            </a:r>
            <a:r>
              <a:rPr lang="lv-LV" dirty="0" smtClean="0">
                <a:latin typeface="+mj-lt"/>
              </a:rPr>
              <a:t>Komisijas </a:t>
            </a:r>
            <a:r>
              <a:rPr lang="lv-LV" dirty="0">
                <a:latin typeface="+mj-lt"/>
              </a:rPr>
              <a:t>un Eiropas </a:t>
            </a:r>
            <a:r>
              <a:rPr lang="lv-LV" dirty="0" smtClean="0">
                <a:latin typeface="+mj-lt"/>
              </a:rPr>
              <a:t>sociālo partneru paziņojums </a:t>
            </a:r>
            <a:r>
              <a:rPr lang="lv-LV" dirty="0">
                <a:latin typeface="+mj-lt"/>
              </a:rPr>
              <a:t>par jaunu sākumu sociālajam dialogam (“</a:t>
            </a:r>
            <a:r>
              <a:rPr lang="lv-LV" i="1" dirty="0">
                <a:latin typeface="+mj-lt"/>
              </a:rPr>
              <a:t>A </a:t>
            </a:r>
            <a:r>
              <a:rPr lang="lv-LV" i="1" dirty="0" err="1">
                <a:latin typeface="+mj-lt"/>
              </a:rPr>
              <a:t>New</a:t>
            </a:r>
            <a:r>
              <a:rPr lang="lv-LV" i="1" dirty="0">
                <a:latin typeface="+mj-lt"/>
              </a:rPr>
              <a:t> </a:t>
            </a:r>
            <a:r>
              <a:rPr lang="lv-LV" i="1" dirty="0" err="1">
                <a:latin typeface="+mj-lt"/>
              </a:rPr>
              <a:t>Start</a:t>
            </a:r>
            <a:r>
              <a:rPr lang="lv-LV" i="1" dirty="0">
                <a:latin typeface="+mj-lt"/>
              </a:rPr>
              <a:t> </a:t>
            </a:r>
            <a:r>
              <a:rPr lang="lv-LV" i="1" dirty="0" err="1">
                <a:latin typeface="+mj-lt"/>
              </a:rPr>
              <a:t>for</a:t>
            </a:r>
            <a:r>
              <a:rPr lang="lv-LV" i="1" dirty="0">
                <a:latin typeface="+mj-lt"/>
              </a:rPr>
              <a:t> </a:t>
            </a:r>
            <a:r>
              <a:rPr lang="lv-LV" i="1" dirty="0" err="1">
                <a:latin typeface="+mj-lt"/>
              </a:rPr>
              <a:t>Social</a:t>
            </a:r>
            <a:r>
              <a:rPr lang="lv-LV" i="1" dirty="0">
                <a:latin typeface="+mj-lt"/>
              </a:rPr>
              <a:t> </a:t>
            </a:r>
            <a:r>
              <a:rPr lang="lv-LV" i="1" dirty="0" err="1">
                <a:latin typeface="+mj-lt"/>
              </a:rPr>
              <a:t>Dialogue</a:t>
            </a:r>
            <a:r>
              <a:rPr lang="lv-LV" i="1" dirty="0" smtClean="0">
                <a:latin typeface="+mj-lt"/>
              </a:rPr>
              <a:t>”</a:t>
            </a:r>
            <a:r>
              <a:rPr lang="lv-LV" dirty="0" smtClean="0"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2259541"/>
            <a:ext cx="5195998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250"/>
            <a:ext cx="9915525" cy="667810"/>
          </a:xfrm>
        </p:spPr>
        <p:txBody>
          <a:bodyPr>
            <a:normAutofit/>
          </a:bodyPr>
          <a:lstStyle/>
          <a:p>
            <a:r>
              <a:rPr lang="lv-LV" sz="3300" b="1" dirty="0" smtClean="0"/>
              <a:t>Trīspusējā sociālā dialoga tiesiskais regulējums: Latvija</a:t>
            </a:r>
            <a:endParaRPr lang="en-GB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952625"/>
            <a:ext cx="5921375" cy="408410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endParaRPr lang="lv-LV" sz="2000" dirty="0" smtClean="0"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endParaRPr lang="lv-LV" sz="2000" dirty="0" smtClean="0"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lv-LV" sz="2000" dirty="0" smtClean="0">
                <a:latin typeface="+mj-lt"/>
              </a:rPr>
              <a:t>2004. gada 1.oktobrī noslēgtā trīspusējā vienošanās par sociālekonomisko partnerību starp Ministru kabinetu, LDDK un LBAS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lv-LV" sz="2000" dirty="0" smtClean="0">
                <a:latin typeface="+mj-lt"/>
              </a:rPr>
              <a:t>Nacionālās trīspusējās sadarbības padomes nolikums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lv-LV" sz="2000" dirty="0" smtClean="0">
                <a:latin typeface="+mj-lt"/>
              </a:rPr>
              <a:t>Arodbiedrību likums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lv-LV" sz="2000" dirty="0">
                <a:latin typeface="+mj-lt"/>
              </a:rPr>
              <a:t>Darba devēju organizāciju un to apvienību likums</a:t>
            </a:r>
            <a:endParaRPr lang="lv-LV" sz="20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24" y="1952625"/>
            <a:ext cx="4084107" cy="40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LBAS_prezent_4_3</Template>
  <TotalTime>549</TotalTime>
  <Words>475</Words>
  <Application>Microsoft Office PowerPoint</Application>
  <PresentationFormat>Widescreen</PresentationFormat>
  <Paragraphs>84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Sociālais dialogs Latvijā</vt:lpstr>
      <vt:lpstr>PowerPoint Presentation</vt:lpstr>
      <vt:lpstr>LBAS – nacionālā līmeņa arodbiedrību apvienība</vt:lpstr>
      <vt:lpstr>LBAS – nacionālā līmeņa arodbiedrību apvienība</vt:lpstr>
      <vt:lpstr>PowerPoint Presentation</vt:lpstr>
      <vt:lpstr>Sociālais dialogs</vt:lpstr>
      <vt:lpstr>Trīspusējā sociālā dialoga tiesiskais regulējums: SDO</vt:lpstr>
      <vt:lpstr>Trīspusējā sociālā dialoga tiesiskais regulējums: ES</vt:lpstr>
      <vt:lpstr>Trīspusējā sociālā dialoga tiesiskais regulējums: Latvija</vt:lpstr>
      <vt:lpstr>NTSP nolikums</vt:lpstr>
      <vt:lpstr>Arodbiedrību likums</vt:lpstr>
      <vt:lpstr>Trīspusējā sociālā dialoga būtība un ieguvumi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Trīspusējais sociālais dialogs Latvijā</dc:title>
  <dc:creator>Natalja Preisa</dc:creator>
  <cp:lastModifiedBy>Natalja Preisa</cp:lastModifiedBy>
  <cp:revision>43</cp:revision>
  <cp:lastPrinted>2019-02-05T07:45:03Z</cp:lastPrinted>
  <dcterms:created xsi:type="dcterms:W3CDTF">2019-02-01T10:40:19Z</dcterms:created>
  <dcterms:modified xsi:type="dcterms:W3CDTF">2019-02-05T13:13:09Z</dcterms:modified>
</cp:coreProperties>
</file>