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theme/theme6.xml" ContentType="application/vnd.openxmlformats-officedocument.theme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theme/theme7.xml" ContentType="application/vnd.openxmlformats-officedocument.theme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8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theme/theme9.xml" ContentType="application/vnd.openxmlformats-officedocument.theme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drawings/drawing3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4.xml" ContentType="application/vnd.openxmlformats-officedocument.drawingml.chart+xml"/>
  <Override PartName="/ppt/notesSlides/notesSlide11.xml" ContentType="application/vnd.openxmlformats-officedocument.presentationml.notesSlide+xml"/>
  <Override PartName="/ppt/charts/chart5.xml" ContentType="application/vnd.openxmlformats-officedocument.drawingml.chart+xml"/>
  <Override PartName="/ppt/drawings/drawing4.xml" ContentType="application/vnd.openxmlformats-officedocument.drawingml.chartshapes+xml"/>
  <Override PartName="/ppt/notesSlides/notesSlide12.xml" ContentType="application/vnd.openxmlformats-officedocument.presentationml.notesSlide+xml"/>
  <Override PartName="/ppt/charts/chart6.xml" ContentType="application/vnd.openxmlformats-officedocument.drawingml.chart+xml"/>
  <Override PartName="/ppt/notesSlides/notesSlide13.xml" ContentType="application/vnd.openxmlformats-officedocument.presentationml.notesSlide+xml"/>
  <Override PartName="/ppt/charts/chart7.xml" ContentType="application/vnd.openxmlformats-officedocument.drawingml.chart+xml"/>
  <Override PartName="/ppt/drawings/drawing5.xml" ContentType="application/vnd.openxmlformats-officedocument.drawingml.chartshapes+xml"/>
  <Override PartName="/ppt/notesSlides/notesSlide14.xml" ContentType="application/vnd.openxmlformats-officedocument.presentationml.notesSlide+xml"/>
  <Override PartName="/ppt/charts/chart8.xml" ContentType="application/vnd.openxmlformats-officedocument.drawingml.chart+xml"/>
  <Override PartName="/ppt/drawings/drawing6.xml" ContentType="application/vnd.openxmlformats-officedocument.drawingml.chartshapes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rts/chart9.xml" ContentType="application/vnd.openxmlformats-officedocument.drawingml.chart+xml"/>
  <Override PartName="/ppt/notesSlides/notesSlide19.xml" ContentType="application/vnd.openxmlformats-officedocument.presentationml.notesSlide+xml"/>
  <Override PartName="/ppt/charts/chart10.xml" ContentType="application/vnd.openxmlformats-officedocument.drawingml.chart+xml"/>
  <Override PartName="/ppt/notesSlides/notesSlide20.xml" ContentType="application/vnd.openxmlformats-officedocument.presentationml.notesSlide+xml"/>
  <Override PartName="/ppt/charts/chart11.xml" ContentType="application/vnd.openxmlformats-officedocument.drawingml.chart+xml"/>
  <Override PartName="/ppt/notesSlides/notesSlide21.xml" ContentType="application/vnd.openxmlformats-officedocument.presentationml.notesSlide+xml"/>
  <Override PartName="/ppt/charts/chart12.xml" ContentType="application/vnd.openxmlformats-officedocument.drawingml.chart+xml"/>
  <Override PartName="/ppt/notesSlides/notesSlide22.xml" ContentType="application/vnd.openxmlformats-officedocument.presentationml.notesSlide+xml"/>
  <Override PartName="/ppt/charts/chart13.xml" ContentType="application/vnd.openxmlformats-officedocument.drawingml.chart+xml"/>
  <Override PartName="/ppt/notesSlides/notesSlide23.xml" ContentType="application/vnd.openxmlformats-officedocument.presentationml.notesSlide+xml"/>
  <Override PartName="/ppt/charts/chart14.xml" ContentType="application/vnd.openxmlformats-officedocument.drawingml.chart+xml"/>
  <Override PartName="/ppt/notesSlides/notesSlide24.xml" ContentType="application/vnd.openxmlformats-officedocument.presentationml.notesSlide+xml"/>
  <Override PartName="/ppt/charts/chart1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  <p:sldMasterId id="2147483696" r:id="rId5"/>
    <p:sldMasterId id="2147483708" r:id="rId6"/>
    <p:sldMasterId id="2147483723" r:id="rId7"/>
    <p:sldMasterId id="2147483735" r:id="rId8"/>
    <p:sldMasterId id="2147483747" r:id="rId9"/>
    <p:sldMasterId id="2147483760" r:id="rId10"/>
  </p:sldMasterIdLst>
  <p:notesMasterIdLst>
    <p:notesMasterId r:id="rId45"/>
  </p:notesMasterIdLst>
  <p:handoutMasterIdLst>
    <p:handoutMasterId r:id="rId46"/>
  </p:handoutMasterIdLst>
  <p:sldIdLst>
    <p:sldId id="257" r:id="rId11"/>
    <p:sldId id="276" r:id="rId12"/>
    <p:sldId id="280" r:id="rId13"/>
    <p:sldId id="278" r:id="rId14"/>
    <p:sldId id="281" r:id="rId15"/>
    <p:sldId id="286" r:id="rId16"/>
    <p:sldId id="288" r:id="rId17"/>
    <p:sldId id="289" r:id="rId18"/>
    <p:sldId id="291" r:id="rId19"/>
    <p:sldId id="292" r:id="rId20"/>
    <p:sldId id="273" r:id="rId21"/>
    <p:sldId id="304" r:id="rId22"/>
    <p:sldId id="302" r:id="rId23"/>
    <p:sldId id="314" r:id="rId24"/>
    <p:sldId id="259" r:id="rId25"/>
    <p:sldId id="261" r:id="rId26"/>
    <p:sldId id="262" r:id="rId27"/>
    <p:sldId id="285" r:id="rId28"/>
    <p:sldId id="282" r:id="rId29"/>
    <p:sldId id="283" r:id="rId30"/>
    <p:sldId id="309" r:id="rId31"/>
    <p:sldId id="310" r:id="rId32"/>
    <p:sldId id="305" r:id="rId33"/>
    <p:sldId id="311" r:id="rId34"/>
    <p:sldId id="263" r:id="rId35"/>
    <p:sldId id="295" r:id="rId36"/>
    <p:sldId id="296" r:id="rId37"/>
    <p:sldId id="297" r:id="rId38"/>
    <p:sldId id="317" r:id="rId39"/>
    <p:sldId id="300" r:id="rId40"/>
    <p:sldId id="312" r:id="rId41"/>
    <p:sldId id="264" r:id="rId42"/>
    <p:sldId id="265" r:id="rId43"/>
    <p:sldId id="308" r:id="rId44"/>
  </p:sldIdLst>
  <p:sldSz cx="9144000" cy="6858000" type="screen4x3"/>
  <p:notesSz cx="6797675" cy="9872663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9694"/>
    <a:srgbClr val="0070C0"/>
    <a:srgbClr val="7DC7FF"/>
    <a:srgbClr val="9C9CDF"/>
    <a:srgbClr val="E7BA95"/>
    <a:srgbClr val="DECC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3619" autoAdjust="0"/>
  </p:normalViewPr>
  <p:slideViewPr>
    <p:cSldViewPr>
      <p:cViewPr>
        <p:scale>
          <a:sx n="80" d="100"/>
          <a:sy n="80" d="100"/>
        </p:scale>
        <p:origin x="-87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9" Type="http://schemas.openxmlformats.org/officeDocument/2006/relationships/slide" Target="slides/slide29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1.xml"/><Relationship Id="rId34" Type="http://schemas.openxmlformats.org/officeDocument/2006/relationships/slide" Target="slides/slide24.xml"/><Relationship Id="rId42" Type="http://schemas.openxmlformats.org/officeDocument/2006/relationships/slide" Target="slides/slide32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33" Type="http://schemas.openxmlformats.org/officeDocument/2006/relationships/slide" Target="slides/slide23.xml"/><Relationship Id="rId38" Type="http://schemas.openxmlformats.org/officeDocument/2006/relationships/slide" Target="slides/slide28.xml"/><Relationship Id="rId46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slide" Target="slides/slide19.xml"/><Relationship Id="rId41" Type="http://schemas.openxmlformats.org/officeDocument/2006/relationships/slide" Target="slides/slide3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slide" Target="slides/slide22.xml"/><Relationship Id="rId37" Type="http://schemas.openxmlformats.org/officeDocument/2006/relationships/slide" Target="slides/slide27.xml"/><Relationship Id="rId40" Type="http://schemas.openxmlformats.org/officeDocument/2006/relationships/slide" Target="slides/slide30.xml"/><Relationship Id="rId45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slide" Target="slides/slide18.xml"/><Relationship Id="rId36" Type="http://schemas.openxmlformats.org/officeDocument/2006/relationships/slide" Target="slides/slide26.xml"/><Relationship Id="rId49" Type="http://schemas.openxmlformats.org/officeDocument/2006/relationships/theme" Target="theme/theme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9.xml"/><Relationship Id="rId31" Type="http://schemas.openxmlformats.org/officeDocument/2006/relationships/slide" Target="slides/slide21.xml"/><Relationship Id="rId44" Type="http://schemas.openxmlformats.org/officeDocument/2006/relationships/slide" Target="slides/slide34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slide" Target="slides/slide17.xml"/><Relationship Id="rId30" Type="http://schemas.openxmlformats.org/officeDocument/2006/relationships/slide" Target="slides/slide20.xml"/><Relationship Id="rId35" Type="http://schemas.openxmlformats.org/officeDocument/2006/relationships/slide" Target="slides/slide25.xml"/><Relationship Id="rId43" Type="http://schemas.openxmlformats.org/officeDocument/2006/relationships/slide" Target="slides/slide33.xml"/><Relationship Id="rId48" Type="http://schemas.openxmlformats.org/officeDocument/2006/relationships/viewProps" Target="viewProps.xml"/><Relationship Id="rId8" Type="http://schemas.openxmlformats.org/officeDocument/2006/relationships/slideMaster" Target="slideMasters/slideMaster8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filex\FPJ\TAND\_Ikmenesa_apskati\MacroInfoBoard\Input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.xml"/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7017483542869645E-2"/>
          <c:y val="0.17129346739251194"/>
          <c:w val="0.86735238095238087"/>
          <c:h val="0.5953385447593945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IKP!$I$2</c:f>
              <c:strCache>
                <c:ptCount val="1"/>
                <c:pt idx="0">
                  <c:v>pret iepriekšējā gada atb. ceturksni</c:v>
                </c:pt>
              </c:strCache>
            </c:strRef>
          </c:tx>
          <c:spPr>
            <a:solidFill>
              <a:schemeClr val="tx2"/>
            </a:solidFill>
            <a:ln>
              <a:solidFill>
                <a:schemeClr val="tx1"/>
              </a:solidFill>
            </a:ln>
          </c:spPr>
          <c:invertIfNegative val="0"/>
          <c:dLbls>
            <c:dLbl>
              <c:idx val="21"/>
              <c:layout>
                <c:manualLayout>
                  <c:x val="5.9313957025559196E-3"/>
                  <c:y val="3.795378305079681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</a:t>
                    </a:r>
                    <a:r>
                      <a:rPr lang="lv-LV"/>
                      <a:t>,</a:t>
                    </a:r>
                    <a:r>
                      <a:rPr lang="en-US"/>
                      <a:t>1</a:t>
                    </a:r>
                    <a:r>
                      <a:rPr lang="lv-LV"/>
                      <a:t>*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2"/>
              <c:tx>
                <c:rich>
                  <a:bodyPr/>
                  <a:lstStyle/>
                  <a:p>
                    <a:r>
                      <a:rPr lang="en-US"/>
                      <a:t>4</a:t>
                    </a:r>
                    <a:r>
                      <a:rPr lang="lv-LV"/>
                      <a:t>,</a:t>
                    </a:r>
                    <a:r>
                      <a:rPr lang="en-US"/>
                      <a:t>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3"/>
              <c:layout>
                <c:manualLayout>
                  <c:x val="1.9771319008519729E-3"/>
                  <c:y val="-3.7956771537651208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</a:t>
                    </a:r>
                    <a:r>
                      <a:rPr lang="lv-LV"/>
                      <a:t>,</a:t>
                    </a:r>
                    <a:r>
                      <a:rPr lang="en-US"/>
                      <a:t>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4"/>
              <c:layout>
                <c:manualLayout>
                  <c:x val="1.9771319008519729E-3"/>
                  <c:y val="-7.5907566101593282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3</a:t>
                    </a:r>
                    <a:r>
                      <a:rPr lang="lv-LV"/>
                      <a:t>,</a:t>
                    </a:r>
                    <a:r>
                      <a:rPr lang="en-US"/>
                      <a:t>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5"/>
              <c:layout/>
              <c:tx>
                <c:rich>
                  <a:bodyPr/>
                  <a:lstStyle/>
                  <a:p>
                    <a:r>
                      <a:rPr lang="en-US"/>
                      <a:t>4</a:t>
                    </a:r>
                    <a:r>
                      <a:rPr lang="lv-LV"/>
                      <a:t>,</a:t>
                    </a:r>
                    <a:r>
                      <a:rPr lang="en-US"/>
                      <a:t>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6"/>
              <c:layout/>
              <c:tx>
                <c:rich>
                  <a:bodyPr/>
                  <a:lstStyle/>
                  <a:p>
                    <a:r>
                      <a:rPr lang="lv-LV"/>
                      <a:t>4</a:t>
                    </a:r>
                    <a:r>
                      <a:rPr lang="en-US"/>
                      <a:t>,0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multiLvlStrRef>
              <c:f>IKP!$A$11:$B$37</c:f>
              <c:multiLvlStrCache>
                <c:ptCount val="27"/>
                <c:lvl>
                  <c:pt idx="0">
                    <c:v>I</c:v>
                  </c:pt>
                  <c:pt idx="1">
                    <c:v>II</c:v>
                  </c:pt>
                  <c:pt idx="2">
                    <c:v>III</c:v>
                  </c:pt>
                  <c:pt idx="3">
                    <c:v>IV</c:v>
                  </c:pt>
                  <c:pt idx="4">
                    <c:v>I</c:v>
                  </c:pt>
                  <c:pt idx="5">
                    <c:v>II</c:v>
                  </c:pt>
                  <c:pt idx="6">
                    <c:v>III</c:v>
                  </c:pt>
                  <c:pt idx="7">
                    <c:v>IV</c:v>
                  </c:pt>
                  <c:pt idx="8">
                    <c:v>I</c:v>
                  </c:pt>
                  <c:pt idx="9">
                    <c:v>II</c:v>
                  </c:pt>
                  <c:pt idx="10">
                    <c:v>III</c:v>
                  </c:pt>
                  <c:pt idx="11">
                    <c:v>IV</c:v>
                  </c:pt>
                  <c:pt idx="12">
                    <c:v>I</c:v>
                  </c:pt>
                  <c:pt idx="13">
                    <c:v>II</c:v>
                  </c:pt>
                  <c:pt idx="14">
                    <c:v>III</c:v>
                  </c:pt>
                  <c:pt idx="15">
                    <c:v>IV</c:v>
                  </c:pt>
                  <c:pt idx="16">
                    <c:v>I</c:v>
                  </c:pt>
                  <c:pt idx="17">
                    <c:v>II</c:v>
                  </c:pt>
                  <c:pt idx="18">
                    <c:v>III</c:v>
                  </c:pt>
                  <c:pt idx="19">
                    <c:v>IV</c:v>
                  </c:pt>
                  <c:pt idx="20">
                    <c:v>I</c:v>
                  </c:pt>
                  <c:pt idx="21">
                    <c:v>II</c:v>
                  </c:pt>
                  <c:pt idx="23">
                    <c:v>2012</c:v>
                  </c:pt>
                  <c:pt idx="24">
                    <c:v>2013</c:v>
                  </c:pt>
                  <c:pt idx="25">
                    <c:v>2014</c:v>
                  </c:pt>
                  <c:pt idx="26">
                    <c:v>2015</c:v>
                  </c:pt>
                </c:lvl>
                <c:lvl>
                  <c:pt idx="0">
                    <c:v>2007</c:v>
                  </c:pt>
                  <c:pt idx="4">
                    <c:v>2008</c:v>
                  </c:pt>
                  <c:pt idx="8">
                    <c:v>2009</c:v>
                  </c:pt>
                  <c:pt idx="12">
                    <c:v>2010</c:v>
                  </c:pt>
                  <c:pt idx="16">
                    <c:v>2011</c:v>
                  </c:pt>
                  <c:pt idx="20">
                    <c:v>2012</c:v>
                  </c:pt>
                  <c:pt idx="23">
                    <c:v>Prognoze</c:v>
                  </c:pt>
                </c:lvl>
              </c:multiLvlStrCache>
            </c:multiLvlStrRef>
          </c:cat>
          <c:val>
            <c:numRef>
              <c:f>IKP!$I$11:$I$37</c:f>
              <c:numCache>
                <c:formatCode>General</c:formatCode>
                <c:ptCount val="27"/>
                <c:pt idx="0">
                  <c:v>10.355895977968556</c:v>
                </c:pt>
                <c:pt idx="1">
                  <c:v>11.196086713402089</c:v>
                </c:pt>
                <c:pt idx="2">
                  <c:v>10.581112314624287</c:v>
                </c:pt>
                <c:pt idx="3">
                  <c:v>6.7602740625932967</c:v>
                </c:pt>
                <c:pt idx="4">
                  <c:v>3.5867204064704343</c:v>
                </c:pt>
                <c:pt idx="5">
                  <c:v>-0.47878589250818226</c:v>
                </c:pt>
                <c:pt idx="6">
                  <c:v>-4.5693238822593916</c:v>
                </c:pt>
                <c:pt idx="7">
                  <c:v>-9.975140550523502</c:v>
                </c:pt>
                <c:pt idx="8">
                  <c:v>-18.380351333495014</c:v>
                </c:pt>
                <c:pt idx="9">
                  <c:v>-18.557817287981255</c:v>
                </c:pt>
                <c:pt idx="10">
                  <c:v>-18.015788336510685</c:v>
                </c:pt>
                <c:pt idx="11">
                  <c:v>-16.030864683469186</c:v>
                </c:pt>
                <c:pt idx="12">
                  <c:v>-5.5292243908343206</c:v>
                </c:pt>
                <c:pt idx="13">
                  <c:v>-3.4726164683528178</c:v>
                </c:pt>
                <c:pt idx="14">
                  <c:v>3.4724735148845993</c:v>
                </c:pt>
                <c:pt idx="15">
                  <c:v>3.584099809578567</c:v>
                </c:pt>
                <c:pt idx="16">
                  <c:v>3.5208560847787442</c:v>
                </c:pt>
                <c:pt idx="17">
                  <c:v>5.6279425665031173</c:v>
                </c:pt>
                <c:pt idx="18">
                  <c:v>6.6479513409026794</c:v>
                </c:pt>
                <c:pt idx="19">
                  <c:v>5.7475899056773416</c:v>
                </c:pt>
                <c:pt idx="20">
                  <c:v>6.9062025250144163</c:v>
                </c:pt>
                <c:pt idx="21">
                  <c:v>5.0999999999999996</c:v>
                </c:pt>
                <c:pt idx="23">
                  <c:v>4</c:v>
                </c:pt>
                <c:pt idx="24">
                  <c:v>3.7</c:v>
                </c:pt>
                <c:pt idx="25">
                  <c:v>4</c:v>
                </c:pt>
                <c:pt idx="26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2683136"/>
        <c:axId val="142693120"/>
      </c:barChart>
      <c:lineChart>
        <c:grouping val="standard"/>
        <c:varyColors val="0"/>
        <c:ser>
          <c:idx val="1"/>
          <c:order val="1"/>
          <c:tx>
            <c:strRef>
              <c:f>IKP!$J$2</c:f>
              <c:strCache>
                <c:ptCount val="1"/>
                <c:pt idx="0">
                  <c:v>gada pieaugums</c:v>
                </c:pt>
              </c:strCache>
            </c:strRef>
          </c:tx>
          <c:spPr>
            <a:ln>
              <a:solidFill>
                <a:srgbClr val="B73016"/>
              </a:solidFill>
            </a:ln>
          </c:spPr>
          <c:marker>
            <c:symbol val="none"/>
          </c:marker>
          <c:dPt>
            <c:idx val="4"/>
            <c:bubble3D val="0"/>
            <c:spPr>
              <a:ln>
                <a:noFill/>
              </a:ln>
            </c:spPr>
          </c:dPt>
          <c:dPt>
            <c:idx val="8"/>
            <c:bubble3D val="0"/>
            <c:spPr>
              <a:ln>
                <a:noFill/>
              </a:ln>
            </c:spPr>
          </c:dPt>
          <c:dPt>
            <c:idx val="12"/>
            <c:bubble3D val="0"/>
            <c:spPr>
              <a:ln>
                <a:noFill/>
              </a:ln>
            </c:spPr>
          </c:dPt>
          <c:dPt>
            <c:idx val="16"/>
            <c:bubble3D val="0"/>
            <c:spPr>
              <a:ln>
                <a:noFill/>
              </a:ln>
            </c:spPr>
          </c:dPt>
          <c:dLbls>
            <c:dLbl>
              <c:idx val="3"/>
              <c:layout>
                <c:manualLayout>
                  <c:x val="-3.8039239374005801E-2"/>
                  <c:y val="-6.0185136760629684E-2"/>
                </c:manualLayout>
              </c:layout>
              <c:tx>
                <c:rich>
                  <a:bodyPr/>
                  <a:lstStyle/>
                  <a:p>
                    <a:r>
                      <a:rPr lang="lv-LV"/>
                      <a:t>+</a:t>
                    </a:r>
                    <a:r>
                      <a:rPr lang="en-US"/>
                      <a:t>9</a:t>
                    </a:r>
                    <a:r>
                      <a:rPr lang="lv-LV"/>
                      <a:t>,</a:t>
                    </a:r>
                    <a:r>
                      <a:rPr lang="en-US"/>
                      <a:t>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1.5261278759095978E-2"/>
                  <c:y val="5.0925609090977007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-3</a:t>
                    </a:r>
                    <a:r>
                      <a:rPr lang="lv-LV"/>
                      <a:t>,</a:t>
                    </a:r>
                    <a:r>
                      <a:rPr lang="en-US"/>
                      <a:t>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2.7777777777777796E-3"/>
                  <c:y val="-4.6296296296296311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-17</a:t>
                    </a:r>
                    <a:r>
                      <a:rPr lang="lv-LV"/>
                      <a:t>,</a:t>
                    </a:r>
                    <a:r>
                      <a:rPr lang="en-US"/>
                      <a:t>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4.2173468882590368E-2"/>
                  <c:y val="3.5533407547423568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-0</a:t>
                    </a:r>
                    <a:r>
                      <a:rPr lang="lv-LV"/>
                      <a:t>,</a:t>
                    </a:r>
                    <a:r>
                      <a:rPr lang="en-US"/>
                      <a:t>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layout>
                <c:manualLayout>
                  <c:x val="-2.8757149978376095E-3"/>
                  <c:y val="-5.9351050079568479E-2"/>
                </c:manualLayout>
              </c:layout>
              <c:tx>
                <c:rich>
                  <a:bodyPr/>
                  <a:lstStyle/>
                  <a:p>
                    <a:r>
                      <a:rPr lang="lv-LV"/>
                      <a:t>+5,5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showLegendKey val="0"/>
            <c:showVal val="0"/>
            <c:showCatName val="0"/>
            <c:showSerName val="0"/>
            <c:showPercent val="0"/>
            <c:showBubbleSize val="0"/>
          </c:dLbls>
          <c:cat>
            <c:multiLvlStrRef>
              <c:f>IKP!$A$11:$B$28</c:f>
              <c:multiLvlStrCache>
                <c:ptCount val="18"/>
                <c:lvl>
                  <c:pt idx="0">
                    <c:v>I</c:v>
                  </c:pt>
                  <c:pt idx="1">
                    <c:v>II</c:v>
                  </c:pt>
                  <c:pt idx="2">
                    <c:v>III</c:v>
                  </c:pt>
                  <c:pt idx="3">
                    <c:v>IV</c:v>
                  </c:pt>
                  <c:pt idx="4">
                    <c:v>I</c:v>
                  </c:pt>
                  <c:pt idx="5">
                    <c:v>II</c:v>
                  </c:pt>
                  <c:pt idx="6">
                    <c:v>III</c:v>
                  </c:pt>
                  <c:pt idx="7">
                    <c:v>IV</c:v>
                  </c:pt>
                  <c:pt idx="8">
                    <c:v>I</c:v>
                  </c:pt>
                  <c:pt idx="9">
                    <c:v>II</c:v>
                  </c:pt>
                  <c:pt idx="10">
                    <c:v>III</c:v>
                  </c:pt>
                  <c:pt idx="11">
                    <c:v>IV</c:v>
                  </c:pt>
                  <c:pt idx="12">
                    <c:v>I</c:v>
                  </c:pt>
                  <c:pt idx="13">
                    <c:v>II</c:v>
                  </c:pt>
                  <c:pt idx="14">
                    <c:v>III</c:v>
                  </c:pt>
                  <c:pt idx="15">
                    <c:v>IV</c:v>
                  </c:pt>
                  <c:pt idx="16">
                    <c:v>I</c:v>
                  </c:pt>
                  <c:pt idx="17">
                    <c:v>II</c:v>
                  </c:pt>
                </c:lvl>
                <c:lvl>
                  <c:pt idx="0">
                    <c:v>2007</c:v>
                  </c:pt>
                  <c:pt idx="4">
                    <c:v>2008</c:v>
                  </c:pt>
                  <c:pt idx="8">
                    <c:v>2009</c:v>
                  </c:pt>
                  <c:pt idx="12">
                    <c:v>2010</c:v>
                  </c:pt>
                  <c:pt idx="16">
                    <c:v>2011</c:v>
                  </c:pt>
                </c:lvl>
              </c:multiLvlStrCache>
            </c:multiLvlStrRef>
          </c:cat>
          <c:val>
            <c:numRef>
              <c:f>IKP!$J$11:$J$30</c:f>
              <c:numCache>
                <c:formatCode>General</c:formatCode>
                <c:ptCount val="20"/>
                <c:pt idx="0">
                  <c:v>9.6004374698137838</c:v>
                </c:pt>
                <c:pt idx="1">
                  <c:v>9.6004374698137838</c:v>
                </c:pt>
                <c:pt idx="2">
                  <c:v>9.6004374698137838</c:v>
                </c:pt>
                <c:pt idx="3">
                  <c:v>9.6004374698137838</c:v>
                </c:pt>
                <c:pt idx="4">
                  <c:v>-3.275447170636141</c:v>
                </c:pt>
                <c:pt idx="5">
                  <c:v>-3.275447170636141</c:v>
                </c:pt>
                <c:pt idx="6">
                  <c:v>-3.275447170636141</c:v>
                </c:pt>
                <c:pt idx="7">
                  <c:v>-3.275447170636141</c:v>
                </c:pt>
                <c:pt idx="8">
                  <c:v>-17.729212665105031</c:v>
                </c:pt>
                <c:pt idx="9">
                  <c:v>-17.729212665105031</c:v>
                </c:pt>
                <c:pt idx="10">
                  <c:v>-17.729212665105031</c:v>
                </c:pt>
                <c:pt idx="11">
                  <c:v>-17.729212665105031</c:v>
                </c:pt>
                <c:pt idx="12">
                  <c:v>-0.33519727552219081</c:v>
                </c:pt>
                <c:pt idx="13">
                  <c:v>-0.33519727552219081</c:v>
                </c:pt>
                <c:pt idx="14">
                  <c:v>-0.33519727552219081</c:v>
                </c:pt>
                <c:pt idx="15">
                  <c:v>-0.33519727552219081</c:v>
                </c:pt>
                <c:pt idx="16">
                  <c:v>5.5</c:v>
                </c:pt>
                <c:pt idx="17">
                  <c:v>5.5</c:v>
                </c:pt>
                <c:pt idx="18">
                  <c:v>5.5</c:v>
                </c:pt>
                <c:pt idx="19">
                  <c:v>5.5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2683136"/>
        <c:axId val="142693120"/>
      </c:lineChart>
      <c:catAx>
        <c:axId val="142683136"/>
        <c:scaling>
          <c:orientation val="minMax"/>
        </c:scaling>
        <c:delete val="0"/>
        <c:axPos val="b"/>
        <c:majorTickMark val="out"/>
        <c:minorTickMark val="none"/>
        <c:tickLblPos val="low"/>
        <c:crossAx val="142693120"/>
        <c:crosses val="autoZero"/>
        <c:auto val="1"/>
        <c:lblAlgn val="ctr"/>
        <c:lblOffset val="100"/>
        <c:noMultiLvlLbl val="0"/>
      </c:catAx>
      <c:valAx>
        <c:axId val="142693120"/>
        <c:scaling>
          <c:orientation val="minMax"/>
          <c:max val="20"/>
          <c:min val="-20"/>
        </c:scaling>
        <c:delete val="0"/>
        <c:axPos val="l"/>
        <c:majorGridlines/>
        <c:numFmt formatCode="0" sourceLinked="0"/>
        <c:majorTickMark val="out"/>
        <c:minorTickMark val="none"/>
        <c:tickLblPos val="nextTo"/>
        <c:crossAx val="142683136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0" b="1"/>
      </a:pPr>
      <a:endParaRPr lang="lv-LV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rgbClr val="0070C0"/>
            </a:solidFill>
          </c:spPr>
          <c:invertIfNegative val="0"/>
          <c:dLbls>
            <c:txPr>
              <a:bodyPr/>
              <a:lstStyle/>
              <a:p>
                <a:pPr>
                  <a:defRPr sz="1200" b="1"/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Sheet1!$B$1:$D$1</c:f>
              <c:strCach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strCache>
            </c:strRef>
          </c:cat>
          <c:val>
            <c:numRef>
              <c:f>Sheet1!$B$2:$D$2</c:f>
              <c:numCache>
                <c:formatCode>0.0</c:formatCode>
                <c:ptCount val="3"/>
                <c:pt idx="0">
                  <c:v>44.863897999999999</c:v>
                </c:pt>
                <c:pt idx="1">
                  <c:v>49.183295000000001</c:v>
                </c:pt>
                <c:pt idx="2">
                  <c:v>48.824487999999995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146163200"/>
        <c:axId val="146164736"/>
      </c:barChart>
      <c:catAx>
        <c:axId val="146163200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lv-LV"/>
          </a:p>
        </c:txPr>
        <c:crossAx val="146164736"/>
        <c:crosses val="autoZero"/>
        <c:auto val="1"/>
        <c:lblAlgn val="ctr"/>
        <c:lblOffset val="100"/>
        <c:noMultiLvlLbl val="0"/>
      </c:catAx>
      <c:valAx>
        <c:axId val="146164736"/>
        <c:scaling>
          <c:orientation val="minMax"/>
          <c:min val="8"/>
        </c:scaling>
        <c:delete val="0"/>
        <c:axPos val="l"/>
        <c:majorGridlines/>
        <c:numFmt formatCode="0" sourceLinked="0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200"/>
            </a:pPr>
            <a:endParaRPr lang="lv-LV"/>
          </a:p>
        </c:txPr>
        <c:crossAx val="1461632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lv-LV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rgbClr val="0070C0"/>
            </a:solidFill>
          </c:spPr>
          <c:invertIfNegative val="0"/>
          <c:dLbls>
            <c:txPr>
              <a:bodyPr/>
              <a:lstStyle/>
              <a:p>
                <a:pPr>
                  <a:defRPr sz="1200" b="1"/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Sheet1!$B$1:$D$1</c:f>
              <c:strCach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strCache>
            </c:strRef>
          </c:cat>
          <c:val>
            <c:numRef>
              <c:f>Sheet1!$B$2:$D$2</c:f>
              <c:numCache>
                <c:formatCode>0.0</c:formatCode>
                <c:ptCount val="3"/>
                <c:pt idx="0">
                  <c:v>22.710442999999998</c:v>
                </c:pt>
                <c:pt idx="1">
                  <c:v>24.9</c:v>
                </c:pt>
                <c:pt idx="2">
                  <c:v>24.9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146299904"/>
        <c:axId val="146305792"/>
      </c:barChart>
      <c:catAx>
        <c:axId val="146299904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lv-LV"/>
          </a:p>
        </c:txPr>
        <c:crossAx val="146305792"/>
        <c:crosses val="autoZero"/>
        <c:auto val="1"/>
        <c:lblAlgn val="ctr"/>
        <c:lblOffset val="100"/>
        <c:noMultiLvlLbl val="0"/>
      </c:catAx>
      <c:valAx>
        <c:axId val="146305792"/>
        <c:scaling>
          <c:orientation val="minMax"/>
          <c:min val="8"/>
        </c:scaling>
        <c:delete val="0"/>
        <c:axPos val="l"/>
        <c:majorGridlines/>
        <c:numFmt formatCode="0" sourceLinked="0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200"/>
            </a:pPr>
            <a:endParaRPr lang="lv-LV"/>
          </a:p>
        </c:txPr>
        <c:crossAx val="14629990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lv-LV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rgbClr val="0070C0"/>
            </a:solidFill>
          </c:spPr>
          <c:invertIfNegative val="0"/>
          <c:dLbls>
            <c:txPr>
              <a:bodyPr/>
              <a:lstStyle/>
              <a:p>
                <a:pPr>
                  <a:defRPr sz="1200" b="1"/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Sheet1!$B$1:$D$1</c:f>
              <c:strCach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strCache>
            </c:strRef>
          </c:cat>
          <c:val>
            <c:numRef>
              <c:f>Sheet1!$B$2:$D$2</c:f>
              <c:numCache>
                <c:formatCode>0.0</c:formatCode>
                <c:ptCount val="3"/>
                <c:pt idx="0">
                  <c:v>10.158503</c:v>
                </c:pt>
                <c:pt idx="1">
                  <c:v>17.789442999999991</c:v>
                </c:pt>
                <c:pt idx="2">
                  <c:v>17.789442999999991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146549760"/>
        <c:axId val="146555648"/>
      </c:barChart>
      <c:catAx>
        <c:axId val="146549760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lv-LV"/>
          </a:p>
        </c:txPr>
        <c:crossAx val="146555648"/>
        <c:crosses val="autoZero"/>
        <c:auto val="1"/>
        <c:lblAlgn val="ctr"/>
        <c:lblOffset val="100"/>
        <c:noMultiLvlLbl val="0"/>
      </c:catAx>
      <c:valAx>
        <c:axId val="146555648"/>
        <c:scaling>
          <c:orientation val="minMax"/>
          <c:min val="8"/>
        </c:scaling>
        <c:delete val="0"/>
        <c:axPos val="l"/>
        <c:majorGridlines/>
        <c:numFmt formatCode="0" sourceLinked="0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200"/>
            </a:pPr>
            <a:endParaRPr lang="lv-LV"/>
          </a:p>
        </c:txPr>
        <c:crossAx val="1465497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lv-LV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rgbClr val="0070C0"/>
            </a:solidFill>
          </c:spPr>
          <c:invertIfNegative val="0"/>
          <c:dLbls>
            <c:txPr>
              <a:bodyPr/>
              <a:lstStyle/>
              <a:p>
                <a:pPr>
                  <a:defRPr sz="1200" b="1"/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Sheet1!$B$1:$D$1</c:f>
              <c:strCach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strCache>
            </c:strRef>
          </c:cat>
          <c:val>
            <c:numRef>
              <c:f>Sheet1!$B$2:$D$2</c:f>
              <c:numCache>
                <c:formatCode>0.0</c:formatCode>
                <c:ptCount val="3"/>
                <c:pt idx="0">
                  <c:v>9.2537269999999996</c:v>
                </c:pt>
                <c:pt idx="1">
                  <c:v>9.8668829999999996</c:v>
                </c:pt>
                <c:pt idx="2">
                  <c:v>6.1164529999999999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146590720"/>
        <c:axId val="147366656"/>
      </c:barChart>
      <c:catAx>
        <c:axId val="146590720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lv-LV"/>
          </a:p>
        </c:txPr>
        <c:crossAx val="147366656"/>
        <c:crosses val="autoZero"/>
        <c:auto val="1"/>
        <c:lblAlgn val="ctr"/>
        <c:lblOffset val="100"/>
        <c:noMultiLvlLbl val="0"/>
      </c:catAx>
      <c:valAx>
        <c:axId val="147366656"/>
        <c:scaling>
          <c:orientation val="minMax"/>
          <c:min val="6"/>
        </c:scaling>
        <c:delete val="0"/>
        <c:axPos val="l"/>
        <c:majorGridlines/>
        <c:numFmt formatCode="0" sourceLinked="0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200"/>
            </a:pPr>
            <a:endParaRPr lang="lv-LV"/>
          </a:p>
        </c:txPr>
        <c:crossAx val="146590720"/>
        <c:crosses val="autoZero"/>
        <c:crossBetween val="between"/>
        <c:majorUnit val="1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lv-LV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rgbClr val="0070C0"/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1.548910801880124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Sheet1!$B$1:$D$1</c:f>
              <c:strCach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strCache>
            </c:strRef>
          </c:cat>
          <c:val>
            <c:numRef>
              <c:f>Sheet1!$B$2:$D$2</c:f>
              <c:numCache>
                <c:formatCode>0.0</c:formatCode>
                <c:ptCount val="3"/>
                <c:pt idx="0">
                  <c:v>5.6860020000000002</c:v>
                </c:pt>
                <c:pt idx="1">
                  <c:v>24.562793999999997</c:v>
                </c:pt>
                <c:pt idx="2">
                  <c:v>20.291267999999999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147266560"/>
        <c:axId val="147292928"/>
      </c:barChart>
      <c:catAx>
        <c:axId val="147266560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lv-LV"/>
          </a:p>
        </c:txPr>
        <c:crossAx val="147292928"/>
        <c:crosses val="autoZero"/>
        <c:auto val="1"/>
        <c:lblAlgn val="ctr"/>
        <c:lblOffset val="100"/>
        <c:noMultiLvlLbl val="0"/>
      </c:catAx>
      <c:valAx>
        <c:axId val="147292928"/>
        <c:scaling>
          <c:orientation val="minMax"/>
          <c:max val="25"/>
          <c:min val="5"/>
        </c:scaling>
        <c:delete val="0"/>
        <c:axPos val="l"/>
        <c:majorGridlines/>
        <c:numFmt formatCode="0" sourceLinked="0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200"/>
            </a:pPr>
            <a:endParaRPr lang="lv-LV"/>
          </a:p>
        </c:txPr>
        <c:crossAx val="147266560"/>
        <c:crosses val="autoZero"/>
        <c:crossBetween val="between"/>
        <c:majorUnit val="2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lv-LV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rgbClr val="0070C0"/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1.520386201425897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Sheet1!$B$1:$D$1</c:f>
              <c:strCach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strCache>
            </c:strRef>
          </c:cat>
          <c:val>
            <c:numRef>
              <c:f>Sheet1!$B$2:$D$2</c:f>
              <c:numCache>
                <c:formatCode>0.0</c:formatCode>
                <c:ptCount val="3"/>
                <c:pt idx="0">
                  <c:v>5.1748950000000002</c:v>
                </c:pt>
                <c:pt idx="1">
                  <c:v>11.734895</c:v>
                </c:pt>
                <c:pt idx="2">
                  <c:v>11.734895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146902016"/>
        <c:axId val="146903808"/>
      </c:barChart>
      <c:catAx>
        <c:axId val="146902016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lv-LV"/>
          </a:p>
        </c:txPr>
        <c:crossAx val="146903808"/>
        <c:crosses val="autoZero"/>
        <c:auto val="1"/>
        <c:lblAlgn val="ctr"/>
        <c:lblOffset val="100"/>
        <c:noMultiLvlLbl val="0"/>
      </c:catAx>
      <c:valAx>
        <c:axId val="146903808"/>
        <c:scaling>
          <c:orientation val="minMax"/>
          <c:max val="13"/>
          <c:min val="5"/>
        </c:scaling>
        <c:delete val="0"/>
        <c:axPos val="l"/>
        <c:majorGridlines/>
        <c:numFmt formatCode="0" sourceLinked="0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200"/>
            </a:pPr>
            <a:endParaRPr lang="lv-LV"/>
          </a:p>
        </c:txPr>
        <c:crossAx val="146902016"/>
        <c:crosses val="autoZero"/>
        <c:crossBetween val="between"/>
        <c:majorUnit val="2.5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lv-LV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2893854052960296"/>
          <c:y val="3.4964026985507358E-2"/>
          <c:w val="0.87106145947039715"/>
          <c:h val="0.80650834117846559"/>
        </c:manualLayout>
      </c:layout>
      <c:barChart>
        <c:barDir val="col"/>
        <c:grouping val="clustered"/>
        <c:varyColors val="0"/>
        <c:ser>
          <c:idx val="2"/>
          <c:order val="0"/>
          <c:tx>
            <c:strRef>
              <c:f>Sheet2!$F$4</c:f>
              <c:strCache>
                <c:ptCount val="1"/>
                <c:pt idx="0">
                  <c:v>2011. gada 7 mēnešu fakts</c:v>
                </c:pt>
              </c:strCache>
            </c:strRef>
          </c:tx>
          <c:spPr>
            <a:solidFill>
              <a:srgbClr val="E7BA95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D99694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Sheet2!$F$5</c:f>
              <c:numCache>
                <c:formatCode>0.0</c:formatCode>
                <c:ptCount val="1"/>
                <c:pt idx="0">
                  <c:v>2178.9810000000002</c:v>
                </c:pt>
              </c:numCache>
            </c:numRef>
          </c:val>
        </c:ser>
        <c:ser>
          <c:idx val="0"/>
          <c:order val="1"/>
          <c:tx>
            <c:strRef>
              <c:f>Sheet2!$G$4</c:f>
              <c:strCache>
                <c:ptCount val="1"/>
                <c:pt idx="0">
                  <c:v>2012. gada 7 mēnešu plāns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-6.5942219571975E-3"/>
                  <c:y val="0.3187024053857564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>
                    <a:latin typeface="Arial" pitchFamily="34" charset="0"/>
                    <a:cs typeface="Arial" pitchFamily="34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Sheet2!$E$5:$E$9</c:f>
              <c:strCache>
                <c:ptCount val="1"/>
                <c:pt idx="0">
                  <c:v>Kopbudžeta nodokļu ieņēmumi*</c:v>
                </c:pt>
              </c:strCache>
            </c:strRef>
          </c:cat>
          <c:val>
            <c:numRef>
              <c:f>Sheet2!$G$5</c:f>
              <c:numCache>
                <c:formatCode>0.0</c:formatCode>
                <c:ptCount val="1"/>
                <c:pt idx="0">
                  <c:v>2280.1460000000002</c:v>
                </c:pt>
              </c:numCache>
            </c:numRef>
          </c:val>
        </c:ser>
        <c:ser>
          <c:idx val="1"/>
          <c:order val="2"/>
          <c:tx>
            <c:strRef>
              <c:f>Sheet2!$H$4</c:f>
              <c:strCache>
                <c:ptCount val="1"/>
                <c:pt idx="0">
                  <c:v>2012. gada 7 mēnešu fakts</c:v>
                </c:pt>
              </c:strCache>
            </c:strRef>
          </c:tx>
          <c:spPr>
            <a:gradFill rotWithShape="1">
              <a:gsLst>
                <a:gs pos="0">
                  <a:srgbClr val="C0504D">
                    <a:shade val="51000"/>
                    <a:satMod val="130000"/>
                  </a:srgbClr>
                </a:gs>
                <a:gs pos="80000">
                  <a:srgbClr val="C0504D">
                    <a:shade val="93000"/>
                    <a:satMod val="130000"/>
                  </a:srgbClr>
                </a:gs>
                <a:gs pos="100000">
                  <a:srgbClr val="C0504D"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6.5941141041350806E-3"/>
                  <c:y val="0.3775006968036690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tx>
                <c:rich>
                  <a:bodyPr/>
                  <a:lstStyle/>
                  <a:p>
                    <a:r>
                      <a:rPr lang="lv-LV" sz="11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rPr>
                      <a:t>+ 3,4%</a:t>
                    </a:r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tx>
                <c:rich>
                  <a:bodyPr/>
                  <a:lstStyle/>
                  <a:p>
                    <a:r>
                      <a:rPr lang="lv-LV" sz="11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rPr>
                      <a:t>+ 7,4%</a:t>
                    </a:r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tx>
                <c:rich>
                  <a:bodyPr/>
                  <a:lstStyle/>
                  <a:p>
                    <a:r>
                      <a:rPr lang="lv-LV" sz="11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rPr>
                      <a:t>- 9,1%</a:t>
                    </a:r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tx>
                <c:rich>
                  <a:bodyPr/>
                  <a:lstStyle/>
                  <a:p>
                    <a:r>
                      <a:rPr lang="lv-LV" sz="11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rPr>
                      <a:t>- 43,1%</a:t>
                    </a:r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Sheet2!$E$5:$E$9</c:f>
              <c:strCache>
                <c:ptCount val="1"/>
                <c:pt idx="0">
                  <c:v>Kopbudžeta nodokļu ieņēmumi*</c:v>
                </c:pt>
              </c:strCache>
            </c:strRef>
          </c:cat>
          <c:val>
            <c:numRef>
              <c:f>Sheet2!$H$5</c:f>
              <c:numCache>
                <c:formatCode>0.0</c:formatCode>
                <c:ptCount val="1"/>
                <c:pt idx="0">
                  <c:v>2461.7220000000002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2"/>
        <c:axId val="142813056"/>
        <c:axId val="142814592"/>
      </c:barChart>
      <c:catAx>
        <c:axId val="1428130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814592"/>
        <c:crosses val="autoZero"/>
        <c:auto val="1"/>
        <c:lblAlgn val="ctr"/>
        <c:lblOffset val="100"/>
        <c:noMultiLvlLbl val="0"/>
      </c:catAx>
      <c:valAx>
        <c:axId val="142814592"/>
        <c:scaling>
          <c:orientation val="minMax"/>
          <c:min val="0"/>
        </c:scaling>
        <c:delete val="0"/>
        <c:axPos val="l"/>
        <c:majorGridlines/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b="0"/>
            </a:pPr>
            <a:endParaRPr lang="lv-LV"/>
          </a:p>
        </c:txPr>
        <c:crossAx val="14281305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"/>
          <c:y val="0.92395947233933085"/>
          <c:w val="1"/>
          <c:h val="7.604052766066928E-2"/>
        </c:manualLayout>
      </c:layout>
      <c:overlay val="0"/>
      <c:txPr>
        <a:bodyPr/>
        <a:lstStyle/>
        <a:p>
          <a:pPr>
            <a:defRPr sz="1050"/>
          </a:pPr>
          <a:endParaRPr lang="lv-LV"/>
        </a:p>
      </c:txPr>
    </c:legend>
    <c:plotVisOnly val="1"/>
    <c:dispBlanksAs val="gap"/>
    <c:showDLblsOverMax val="0"/>
  </c:chart>
  <c:spPr>
    <a:solidFill>
      <a:srgbClr val="FFFFFF"/>
    </a:solidFill>
    <a:ln>
      <a:solidFill>
        <a:sysClr val="windowText" lastClr="000000"/>
      </a:solidFill>
    </a:ln>
  </c:spPr>
  <c:txPr>
    <a:bodyPr/>
    <a:lstStyle/>
    <a:p>
      <a:pPr>
        <a:defRPr sz="1100" b="1">
          <a:latin typeface="Calibri" pitchFamily="34" charset="0"/>
          <a:cs typeface="Calibri" pitchFamily="34" charset="0"/>
        </a:defRPr>
      </a:pPr>
      <a:endParaRPr lang="lv-LV"/>
    </a:p>
  </c:txPr>
  <c:externalData r:id="rId2">
    <c:autoUpdate val="0"/>
  </c:externalData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8.3187936012753871E-2"/>
          <c:y val="3.4910519400410595E-2"/>
          <c:w val="0.91681213502913672"/>
          <c:h val="0.73878269896210658"/>
        </c:manualLayout>
      </c:layout>
      <c:barChart>
        <c:barDir val="col"/>
        <c:grouping val="clustered"/>
        <c:varyColors val="0"/>
        <c:ser>
          <c:idx val="2"/>
          <c:order val="0"/>
          <c:tx>
            <c:strRef>
              <c:f>Sheet2!$F$4</c:f>
              <c:strCache>
                <c:ptCount val="1"/>
                <c:pt idx="0">
                  <c:v>2011. gada 7 mēnešu fakts</c:v>
                </c:pt>
              </c:strCache>
            </c:strRef>
          </c:tx>
          <c:spPr>
            <a:solidFill>
              <a:srgbClr val="D99694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2"/>
              <c:layout>
                <c:manualLayout>
                  <c:x val="-4.55187996226599E-3"/>
                  <c:y val="0.1815463595921794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4.55187996226599E-3"/>
                  <c:y val="0.1034447097871456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 rot="-5400000" vert="horz"/>
              <a:lstStyle/>
              <a:p>
                <a:pPr>
                  <a:defRPr sz="1100">
                    <a:latin typeface="Arial" pitchFamily="34" charset="0"/>
                    <a:cs typeface="Arial" pitchFamily="34" charset="0"/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Sheet2!$F$5:$F$9</c:f>
              <c:numCache>
                <c:formatCode>General</c:formatCode>
                <c:ptCount val="5"/>
                <c:pt idx="0">
                  <c:v>691.75079300000004</c:v>
                </c:pt>
                <c:pt idx="1">
                  <c:v>531.42137639999999</c:v>
                </c:pt>
                <c:pt idx="2">
                  <c:v>455.19259</c:v>
                </c:pt>
                <c:pt idx="3">
                  <c:v>262.11746249999999</c:v>
                </c:pt>
                <c:pt idx="4">
                  <c:v>108.139877</c:v>
                </c:pt>
              </c:numCache>
            </c:numRef>
          </c:val>
        </c:ser>
        <c:ser>
          <c:idx val="0"/>
          <c:order val="1"/>
          <c:tx>
            <c:strRef>
              <c:f>Sheet2!$G$4</c:f>
              <c:strCache>
                <c:ptCount val="1"/>
                <c:pt idx="0">
                  <c:v>2012. gada 7 mēnešu plāns</c:v>
                </c:pt>
              </c:strCache>
            </c:strRef>
          </c:tx>
          <c:spPr>
            <a:gradFill rotWithShape="1">
              <a:gsLst>
                <a:gs pos="0">
                  <a:srgbClr val="4F81BD">
                    <a:shade val="51000"/>
                    <a:satMod val="130000"/>
                  </a:srgbClr>
                </a:gs>
                <a:gs pos="80000">
                  <a:srgbClr val="4F81BD">
                    <a:shade val="93000"/>
                    <a:satMod val="130000"/>
                  </a:srgbClr>
                </a:gs>
                <a:gs pos="100000">
                  <a:srgbClr val="4F81BD"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2"/>
              <c:layout>
                <c:manualLayout>
                  <c:x val="4.55187996226599E-3"/>
                  <c:y val="0.19134992008417689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"/>
                  <c:y val="0.1289121618638716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 rot="-5400000" vert="horz"/>
              <a:lstStyle/>
              <a:p>
                <a:pPr>
                  <a:defRPr sz="1100">
                    <a:latin typeface="Arial" pitchFamily="34" charset="0"/>
                    <a:cs typeface="Arial" pitchFamily="34" charset="0"/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Sheet2!$E$5:$E$9</c:f>
              <c:strCache>
                <c:ptCount val="5"/>
                <c:pt idx="0">
                  <c:v>Soc. apdroš. iemaksas*</c:v>
                </c:pt>
                <c:pt idx="1">
                  <c:v>Pievienotās vērtības nodoklis</c:v>
                </c:pt>
                <c:pt idx="2">
                  <c:v>Iedzīvotāju ienākuma nodoklis</c:v>
                </c:pt>
                <c:pt idx="3">
                  <c:v>Akcīzes nodoklis</c:v>
                </c:pt>
                <c:pt idx="4">
                  <c:v>Uzņēmumu ienākuma nodoklis</c:v>
                </c:pt>
              </c:strCache>
            </c:strRef>
          </c:cat>
          <c:val>
            <c:numRef>
              <c:f>Sheet2!$G$5:$G$9</c:f>
              <c:numCache>
                <c:formatCode>General</c:formatCode>
                <c:ptCount val="5"/>
                <c:pt idx="0">
                  <c:v>708.03099999999995</c:v>
                </c:pt>
                <c:pt idx="1">
                  <c:v>557.70000000000005</c:v>
                </c:pt>
                <c:pt idx="2">
                  <c:v>467.1</c:v>
                </c:pt>
                <c:pt idx="3">
                  <c:v>291.2</c:v>
                </c:pt>
                <c:pt idx="4">
                  <c:v>119.8</c:v>
                </c:pt>
              </c:numCache>
            </c:numRef>
          </c:val>
        </c:ser>
        <c:ser>
          <c:idx val="1"/>
          <c:order val="2"/>
          <c:tx>
            <c:strRef>
              <c:f>Sheet2!$H$4</c:f>
              <c:strCache>
                <c:ptCount val="1"/>
                <c:pt idx="0">
                  <c:v>2012. gada 7 mēnešu fakts</c:v>
                </c:pt>
              </c:strCache>
            </c:strRef>
          </c:tx>
          <c:spPr>
            <a:gradFill rotWithShape="1">
              <a:gsLst>
                <a:gs pos="0">
                  <a:srgbClr val="C0504D">
                    <a:shade val="51000"/>
                    <a:satMod val="130000"/>
                  </a:srgbClr>
                </a:gs>
                <a:gs pos="80000">
                  <a:srgbClr val="C0504D">
                    <a:shade val="93000"/>
                    <a:satMod val="130000"/>
                  </a:srgbClr>
                </a:gs>
                <a:gs pos="100000">
                  <a:srgbClr val="C0504D"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2"/>
              <c:layout>
                <c:manualLayout>
                  <c:x val="2.2759399811329959E-3"/>
                  <c:y val="0.2069594206157701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 rot="-5400000" vert="horz"/>
              <a:lstStyle/>
              <a:p>
                <a:pPr>
                  <a:defRPr sz="1100" b="1">
                    <a:latin typeface="Arial" pitchFamily="34" charset="0"/>
                    <a:cs typeface="Arial" pitchFamily="34" charset="0"/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Sheet2!$E$5:$E$9</c:f>
              <c:strCache>
                <c:ptCount val="5"/>
                <c:pt idx="0">
                  <c:v>Soc. apdroš. iemaksas*</c:v>
                </c:pt>
                <c:pt idx="1">
                  <c:v>Pievienotās vērtības nodoklis</c:v>
                </c:pt>
                <c:pt idx="2">
                  <c:v>Iedzīvotāju ienākuma nodoklis</c:v>
                </c:pt>
                <c:pt idx="3">
                  <c:v>Akcīzes nodoklis</c:v>
                </c:pt>
                <c:pt idx="4">
                  <c:v>Uzņēmumu ienākuma nodoklis</c:v>
                </c:pt>
              </c:strCache>
            </c:strRef>
          </c:cat>
          <c:val>
            <c:numRef>
              <c:f>Sheet2!$H$5:$H$9</c:f>
              <c:numCache>
                <c:formatCode>General</c:formatCode>
                <c:ptCount val="5"/>
                <c:pt idx="0">
                  <c:v>752.04880300000002</c:v>
                </c:pt>
                <c:pt idx="1">
                  <c:v>639.00891220000005</c:v>
                </c:pt>
                <c:pt idx="2">
                  <c:v>502.15293700000001</c:v>
                </c:pt>
                <c:pt idx="3">
                  <c:v>278.31204129999998</c:v>
                </c:pt>
                <c:pt idx="4">
                  <c:v>144.6621423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2866688"/>
        <c:axId val="142950400"/>
      </c:barChart>
      <c:catAx>
        <c:axId val="1428666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950400"/>
        <c:crosses val="autoZero"/>
        <c:auto val="1"/>
        <c:lblAlgn val="ctr"/>
        <c:lblOffset val="100"/>
        <c:noMultiLvlLbl val="0"/>
      </c:catAx>
      <c:valAx>
        <c:axId val="1429504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0"/>
            </a:pPr>
            <a:endParaRPr lang="lv-LV"/>
          </a:p>
        </c:txPr>
        <c:crossAx val="142866688"/>
        <c:crosses val="autoZero"/>
        <c:crossBetween val="between"/>
      </c:valAx>
      <c:spPr>
        <a:ln>
          <a:noFill/>
        </a:ln>
      </c:spPr>
    </c:plotArea>
    <c:legend>
      <c:legendPos val="b"/>
      <c:layout>
        <c:manualLayout>
          <c:xMode val="edge"/>
          <c:yMode val="edge"/>
          <c:x val="0.63017946593186669"/>
          <c:y val="7.2899621189486008E-2"/>
          <c:w val="0.3650571888162818"/>
          <c:h val="0.15269861332083234"/>
        </c:manualLayout>
      </c:layout>
      <c:overlay val="0"/>
    </c:legend>
    <c:plotVisOnly val="1"/>
    <c:dispBlanksAs val="gap"/>
    <c:showDLblsOverMax val="0"/>
  </c:chart>
  <c:spPr>
    <a:solidFill>
      <a:srgbClr val="FFFFFF"/>
    </a:solidFill>
    <a:ln>
      <a:solidFill>
        <a:sysClr val="windowText" lastClr="000000"/>
      </a:solidFill>
    </a:ln>
  </c:spPr>
  <c:txPr>
    <a:bodyPr/>
    <a:lstStyle/>
    <a:p>
      <a:pPr>
        <a:defRPr sz="1100" b="1">
          <a:latin typeface="Calibri" pitchFamily="34" charset="0"/>
          <a:cs typeface="Calibri" pitchFamily="34" charset="0"/>
        </a:defRPr>
      </a:pPr>
      <a:endParaRPr lang="lv-LV"/>
    </a:p>
  </c:txPr>
  <c:externalData r:id="rId2">
    <c:autoUpdate val="0"/>
  </c:externalData>
  <c:userShapes r:id="rId3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4835280205358951E-2"/>
          <c:y val="4.6466170895304769E-2"/>
          <c:w val="0.84828992529779945"/>
          <c:h val="0.9070676582093906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Pēc naudas plūsmas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Pt>
            <c:idx val="2"/>
            <c:invertIfNegative val="0"/>
            <c:bubble3D val="0"/>
          </c:dPt>
          <c:dPt>
            <c:idx val="3"/>
            <c:invertIfNegative val="0"/>
            <c:bubble3D val="0"/>
          </c:dPt>
          <c:dPt>
            <c:idx val="4"/>
            <c:invertIfNegative val="0"/>
            <c:bubble3D val="0"/>
          </c:dPt>
          <c:dPt>
            <c:idx val="5"/>
            <c:invertIfNegative val="0"/>
            <c:bubble3D val="0"/>
          </c:dPt>
          <c:dPt>
            <c:idx val="6"/>
            <c:invertIfNegative val="0"/>
            <c:bubble3D val="0"/>
          </c:dPt>
          <c:dPt>
            <c:idx val="7"/>
            <c:invertIfNegative val="0"/>
            <c:bubble3D val="0"/>
          </c:dPt>
          <c:dPt>
            <c:idx val="8"/>
            <c:invertIfNegative val="0"/>
            <c:bubble3D val="0"/>
          </c:dPt>
          <c:dPt>
            <c:idx val="9"/>
            <c:invertIfNegative val="0"/>
            <c:bubble3D val="0"/>
          </c:dPt>
          <c:dPt>
            <c:idx val="10"/>
            <c:invertIfNegative val="0"/>
            <c:bubble3D val="0"/>
          </c:dPt>
          <c:dPt>
            <c:idx val="11"/>
            <c:invertIfNegative val="0"/>
            <c:bubble3D val="0"/>
          </c:dPt>
          <c:dLbls>
            <c:dLbl>
              <c:idx val="0"/>
              <c:layout>
                <c:manualLayout>
                  <c:x val="-1.0496874080490361E-2"/>
                  <c:y val="-6.172839506172839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4.498660320210182E-3"/>
                  <c:y val="3.086419753086419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2493301601050775E-2"/>
                  <c:y val="2.16049382716049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5.9982137602802065E-3"/>
                  <c:y val="6.172839506172839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4.5673800132905304E-3"/>
                  <c:y val="3.086905803441236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5.9982137602802065E-3"/>
                  <c:y val="6.173082531350247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9.1004001800408726E-3"/>
                  <c:y val="9.259745309614075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5.9982137602802065E-3"/>
                  <c:y val="6.173082531350247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5.9982137602802065E-3"/>
                  <c:y val="-1.85180324681637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1.9494194720910671E-2"/>
                  <c:y val="6.173082531350247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2.2493419676124685E-2"/>
                  <c:y val="2.16049382716049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/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Sheet1!$A$2:$A$13</c:f>
              <c:strCache>
                <c:ptCount val="12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2012*</c:v>
                </c:pt>
                <c:pt idx="9">
                  <c:v>2013**</c:v>
                </c:pt>
                <c:pt idx="10">
                  <c:v>2014**</c:v>
                </c:pt>
                <c:pt idx="11">
                  <c:v>2015**</c:v>
                </c:pt>
              </c:strCache>
            </c:strRef>
          </c:cat>
          <c:val>
            <c:numRef>
              <c:f>Sheet1!$B$2:$B$13</c:f>
              <c:numCache>
                <c:formatCode>0.0</c:formatCode>
                <c:ptCount val="12"/>
                <c:pt idx="0">
                  <c:v>-1.056725277500639</c:v>
                </c:pt>
                <c:pt idx="1">
                  <c:v>-1.1693275860000079</c:v>
                </c:pt>
                <c:pt idx="2">
                  <c:v>-0.33603418266934637</c:v>
                </c:pt>
                <c:pt idx="3">
                  <c:v>0.64322847542544148</c:v>
                </c:pt>
                <c:pt idx="4">
                  <c:v>-3.353231068722669</c:v>
                </c:pt>
                <c:pt idx="5">
                  <c:v>-6.8699541668349848</c:v>
                </c:pt>
                <c:pt idx="6">
                  <c:v>-6.2643503084097443</c:v>
                </c:pt>
                <c:pt idx="7">
                  <c:v>-3.141706943874413</c:v>
                </c:pt>
                <c:pt idx="8">
                  <c:v>-0.906122699459189</c:v>
                </c:pt>
                <c:pt idx="9">
                  <c:v>-1.0410442308440504</c:v>
                </c:pt>
                <c:pt idx="10">
                  <c:v>-0.32696169937365072</c:v>
                </c:pt>
                <c:pt idx="11">
                  <c:v>0.60686594299222385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Pēc EKS95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dLbl>
              <c:idx val="0"/>
              <c:layout>
                <c:manualLayout>
                  <c:x val="1.0496874080490361E-2"/>
                  <c:y val="1.85185185185185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4977672003502579E-3"/>
                  <c:y val="1.54323417906095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5.9982137602802065E-3"/>
                  <c:y val="-3.3950374258773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2.8491515361330925E-2"/>
                  <c:y val="2.77777777777776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1.0496874080490361E-2"/>
                  <c:y val="1.23468941382327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1.3495980960630463E-2"/>
                  <c:y val="9.25950228443666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/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Sheet1!$A$2:$A$13</c:f>
              <c:strCache>
                <c:ptCount val="12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2012*</c:v>
                </c:pt>
                <c:pt idx="9">
                  <c:v>2013**</c:v>
                </c:pt>
                <c:pt idx="10">
                  <c:v>2014**</c:v>
                </c:pt>
                <c:pt idx="11">
                  <c:v>2015**</c:v>
                </c:pt>
              </c:strCache>
            </c:strRef>
          </c:cat>
          <c:val>
            <c:numRef>
              <c:f>Sheet1!$C$2:$C$13</c:f>
              <c:numCache>
                <c:formatCode>0.0</c:formatCode>
                <c:ptCount val="12"/>
                <c:pt idx="0">
                  <c:v>-1</c:v>
                </c:pt>
                <c:pt idx="1">
                  <c:v>-0.4</c:v>
                </c:pt>
                <c:pt idx="2">
                  <c:v>-0.5</c:v>
                </c:pt>
                <c:pt idx="3">
                  <c:v>-0.4</c:v>
                </c:pt>
                <c:pt idx="4">
                  <c:v>-4.2</c:v>
                </c:pt>
                <c:pt idx="5">
                  <c:v>-9.8000000000000007</c:v>
                </c:pt>
                <c:pt idx="6">
                  <c:v>-8.2000000000000011</c:v>
                </c:pt>
                <c:pt idx="7">
                  <c:v>-3.5000000000000004</c:v>
                </c:pt>
                <c:pt idx="8">
                  <c:v>-1.9</c:v>
                </c:pt>
                <c:pt idx="9">
                  <c:v>-1.4000000000000001</c:v>
                </c:pt>
                <c:pt idx="10">
                  <c:v>-0.8</c:v>
                </c:pt>
                <c:pt idx="11">
                  <c:v>-0.3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1803904"/>
        <c:axId val="141805824"/>
      </c:barChart>
      <c:lineChart>
        <c:grouping val="standar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Strukturālā bilance**</c:v>
                </c:pt>
              </c:strCache>
            </c:strRef>
          </c:tx>
          <c:spPr>
            <a:ln>
              <a:noFill/>
            </a:ln>
          </c:spPr>
          <c:marker>
            <c:symbol val="diamond"/>
            <c:size val="10"/>
            <c:spPr>
              <a:solidFill>
                <a:srgbClr val="D99694"/>
              </a:solidFill>
              <a:ln w="12700">
                <a:solidFill>
                  <a:schemeClr val="tx1"/>
                </a:solidFill>
              </a:ln>
            </c:spPr>
          </c:marker>
          <c:cat>
            <c:strRef>
              <c:f>Sheet1!$A$2:$A$13</c:f>
              <c:strCache>
                <c:ptCount val="12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2012*</c:v>
                </c:pt>
                <c:pt idx="9">
                  <c:v>2013**</c:v>
                </c:pt>
                <c:pt idx="10">
                  <c:v>2014**</c:v>
                </c:pt>
                <c:pt idx="11">
                  <c:v>2015**</c:v>
                </c:pt>
              </c:strCache>
            </c:strRef>
          </c:cat>
          <c:val>
            <c:numRef>
              <c:f>Sheet1!$D$2:$D$13</c:f>
              <c:numCache>
                <c:formatCode>0.0</c:formatCode>
                <c:ptCount val="12"/>
                <c:pt idx="0">
                  <c:v>-0.64098527785580151</c:v>
                </c:pt>
                <c:pt idx="1">
                  <c:v>-0.45271554982821133</c:v>
                </c:pt>
                <c:pt idx="2">
                  <c:v>-1.6733857471712326</c:v>
                </c:pt>
                <c:pt idx="3">
                  <c:v>-3.1156169568767829</c:v>
                </c:pt>
                <c:pt idx="4">
                  <c:v>-5.9408920160359688</c:v>
                </c:pt>
                <c:pt idx="5">
                  <c:v>-6.1548511602887492</c:v>
                </c:pt>
                <c:pt idx="6">
                  <c:v>-4.5451868853668289</c:v>
                </c:pt>
                <c:pt idx="7">
                  <c:v>-2.3733087028892346</c:v>
                </c:pt>
                <c:pt idx="8">
                  <c:v>-1.5851190101227894</c:v>
                </c:pt>
                <c:pt idx="9">
                  <c:v>-1.3320555295992538</c:v>
                </c:pt>
                <c:pt idx="10">
                  <c:v>-0.85409137008828007</c:v>
                </c:pt>
                <c:pt idx="11">
                  <c:v>-0.36270554833488905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1803904"/>
        <c:axId val="141805824"/>
      </c:lineChart>
      <c:catAx>
        <c:axId val="141803904"/>
        <c:scaling>
          <c:orientation val="minMax"/>
        </c:scaling>
        <c:delete val="0"/>
        <c:axPos val="b"/>
        <c:numFmt formatCode="General" sourceLinked="1"/>
        <c:majorTickMark val="out"/>
        <c:minorTickMark val="out"/>
        <c:tickLblPos val="high"/>
        <c:crossAx val="141805824"/>
        <c:crosses val="autoZero"/>
        <c:auto val="1"/>
        <c:lblAlgn val="ctr"/>
        <c:lblOffset val="100"/>
        <c:noMultiLvlLbl val="0"/>
      </c:catAx>
      <c:valAx>
        <c:axId val="141805824"/>
        <c:scaling>
          <c:orientation val="minMax"/>
          <c:max val="1"/>
          <c:min val="-10"/>
        </c:scaling>
        <c:delete val="0"/>
        <c:axPos val="l"/>
        <c:majorGridlines/>
        <c:numFmt formatCode="0" sourceLinked="0"/>
        <c:majorTickMark val="out"/>
        <c:minorTickMark val="none"/>
        <c:tickLblPos val="nextTo"/>
        <c:crossAx val="141803904"/>
        <c:crosses val="autoZero"/>
        <c:crossBetween val="between"/>
        <c:majorUnit val="1"/>
      </c:valAx>
    </c:plotArea>
    <c:legend>
      <c:legendPos val="b"/>
      <c:layout>
        <c:manualLayout>
          <c:xMode val="edge"/>
          <c:yMode val="edge"/>
          <c:x val="0.70988600087753395"/>
          <c:y val="0.7546801788665306"/>
          <c:w val="0.19564213239805278"/>
          <c:h val="0.1922095849129969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200"/>
      </a:pPr>
      <a:endParaRPr lang="lv-LV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3406182837922221E-2"/>
          <c:y val="0.15521642819413828"/>
          <c:w val="0.91827614223469334"/>
          <c:h val="0.553480168870125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2012.gada plāns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dLbl>
              <c:idx val="3"/>
              <c:layout>
                <c:manualLayout>
                  <c:x val="-1.9765524137164842E-2"/>
                  <c:y val="1.85651886632479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 b="1"/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Sheet1!$B$1:$I$1</c:f>
              <c:strCache>
                <c:ptCount val="8"/>
                <c:pt idx="0">
                  <c:v>Atlīdzība </c:v>
                </c:pt>
                <c:pt idx="1">
                  <c:v>Preces un pakalpojumi</c:v>
                </c:pt>
                <c:pt idx="2">
                  <c:v>    Procentu izdevumi</c:v>
                </c:pt>
                <c:pt idx="3">
                  <c:v>      Subsīdijas un dotācijas</c:v>
                </c:pt>
                <c:pt idx="4">
                  <c:v>      Sociālie pabalsti</c:v>
                </c:pt>
                <c:pt idx="5">
                  <c:v>      Kārtējie maksājumi ES budžetā un starptautiskā sadarbība</c:v>
                </c:pt>
                <c:pt idx="6">
                  <c:v>   Uzturēšanas izdevumu transferti</c:v>
                </c:pt>
                <c:pt idx="7">
                  <c:v>Kapitālie izdevumi</c:v>
                </c:pt>
              </c:strCache>
            </c:strRef>
          </c:cat>
          <c:val>
            <c:numRef>
              <c:f>Sheet1!$B$2:$I$2</c:f>
              <c:numCache>
                <c:formatCode>#,##0</c:formatCode>
                <c:ptCount val="8"/>
                <c:pt idx="0">
                  <c:v>486.11999900000001</c:v>
                </c:pt>
                <c:pt idx="1">
                  <c:v>355.43884600000001</c:v>
                </c:pt>
                <c:pt idx="2">
                  <c:v>234.29695699999999</c:v>
                </c:pt>
                <c:pt idx="3">
                  <c:v>1082.7800769999999</c:v>
                </c:pt>
                <c:pt idx="4">
                  <c:v>1524.117988</c:v>
                </c:pt>
                <c:pt idx="5">
                  <c:v>162.98039599999998</c:v>
                </c:pt>
                <c:pt idx="6">
                  <c:v>445.56948199999999</c:v>
                </c:pt>
                <c:pt idx="7">
                  <c:v>353.53965199999999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2012.gada grozījumi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cat>
            <c:strRef>
              <c:f>Sheet1!$B$1:$I$1</c:f>
              <c:strCache>
                <c:ptCount val="8"/>
                <c:pt idx="0">
                  <c:v>Atlīdzība </c:v>
                </c:pt>
                <c:pt idx="1">
                  <c:v>Preces un pakalpojumi</c:v>
                </c:pt>
                <c:pt idx="2">
                  <c:v>    Procentu izdevumi</c:v>
                </c:pt>
                <c:pt idx="3">
                  <c:v>      Subsīdijas un dotācijas</c:v>
                </c:pt>
                <c:pt idx="4">
                  <c:v>      Sociālie pabalsti</c:v>
                </c:pt>
                <c:pt idx="5">
                  <c:v>      Kārtējie maksājumi ES budžetā un starptautiskā sadarbība</c:v>
                </c:pt>
                <c:pt idx="6">
                  <c:v>   Uzturēšanas izdevumu transferti</c:v>
                </c:pt>
                <c:pt idx="7">
                  <c:v>Kapitālie izdevumi</c:v>
                </c:pt>
              </c:strCache>
            </c:strRef>
          </c:cat>
          <c:val>
            <c:numRef>
              <c:f>Sheet1!$B$3:$I$3</c:f>
              <c:numCache>
                <c:formatCode>#,##0</c:formatCode>
                <c:ptCount val="8"/>
                <c:pt idx="0">
                  <c:v>485.164646</c:v>
                </c:pt>
                <c:pt idx="1">
                  <c:v>381.92021399999999</c:v>
                </c:pt>
                <c:pt idx="2">
                  <c:v>223.90060600000001</c:v>
                </c:pt>
                <c:pt idx="3">
                  <c:v>1208.212045</c:v>
                </c:pt>
                <c:pt idx="4">
                  <c:v>1536.387995</c:v>
                </c:pt>
                <c:pt idx="5">
                  <c:v>186.36242800000002</c:v>
                </c:pt>
                <c:pt idx="6">
                  <c:v>464.211566</c:v>
                </c:pt>
                <c:pt idx="7">
                  <c:v>378.04978499999999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2013.gads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cat>
            <c:strRef>
              <c:f>Sheet1!$B$1:$I$1</c:f>
              <c:strCache>
                <c:ptCount val="8"/>
                <c:pt idx="0">
                  <c:v>Atlīdzība </c:v>
                </c:pt>
                <c:pt idx="1">
                  <c:v>Preces un pakalpojumi</c:v>
                </c:pt>
                <c:pt idx="2">
                  <c:v>    Procentu izdevumi</c:v>
                </c:pt>
                <c:pt idx="3">
                  <c:v>      Subsīdijas un dotācijas</c:v>
                </c:pt>
                <c:pt idx="4">
                  <c:v>      Sociālie pabalsti</c:v>
                </c:pt>
                <c:pt idx="5">
                  <c:v>      Kārtējie maksājumi ES budžetā un starptautiskā sadarbība</c:v>
                </c:pt>
                <c:pt idx="6">
                  <c:v>   Uzturēšanas izdevumu transferti</c:v>
                </c:pt>
                <c:pt idx="7">
                  <c:v>Kapitālie izdevumi</c:v>
                </c:pt>
              </c:strCache>
            </c:strRef>
          </c:cat>
          <c:val>
            <c:numRef>
              <c:f>Sheet1!$B$4:$I$4</c:f>
              <c:numCache>
                <c:formatCode>#,##0</c:formatCode>
                <c:ptCount val="8"/>
                <c:pt idx="0">
                  <c:v>515.45216800000003</c:v>
                </c:pt>
                <c:pt idx="1">
                  <c:v>370.52072199999998</c:v>
                </c:pt>
                <c:pt idx="2">
                  <c:v>253.99856299999999</c:v>
                </c:pt>
                <c:pt idx="3">
                  <c:v>1196.5359390000001</c:v>
                </c:pt>
                <c:pt idx="4">
                  <c:v>1549.222747</c:v>
                </c:pt>
                <c:pt idx="5">
                  <c:v>186.02424600000001</c:v>
                </c:pt>
                <c:pt idx="6">
                  <c:v>435.84192200000001</c:v>
                </c:pt>
                <c:pt idx="7">
                  <c:v>253.00511599999999</c:v>
                </c:pt>
              </c:numCache>
            </c:numRef>
          </c:val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2014.gads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</c:spPr>
          <c:invertIfNegative val="0"/>
          <c:cat>
            <c:strRef>
              <c:f>Sheet1!$B$1:$I$1</c:f>
              <c:strCache>
                <c:ptCount val="8"/>
                <c:pt idx="0">
                  <c:v>Atlīdzība </c:v>
                </c:pt>
                <c:pt idx="1">
                  <c:v>Preces un pakalpojumi</c:v>
                </c:pt>
                <c:pt idx="2">
                  <c:v>    Procentu izdevumi</c:v>
                </c:pt>
                <c:pt idx="3">
                  <c:v>      Subsīdijas un dotācijas</c:v>
                </c:pt>
                <c:pt idx="4">
                  <c:v>      Sociālie pabalsti</c:v>
                </c:pt>
                <c:pt idx="5">
                  <c:v>      Kārtējie maksājumi ES budžetā un starptautiskā sadarbība</c:v>
                </c:pt>
                <c:pt idx="6">
                  <c:v>   Uzturēšanas izdevumu transferti</c:v>
                </c:pt>
                <c:pt idx="7">
                  <c:v>Kapitālie izdevumi</c:v>
                </c:pt>
              </c:strCache>
            </c:strRef>
          </c:cat>
          <c:val>
            <c:numRef>
              <c:f>Sheet1!$B$5:$I$5</c:f>
              <c:numCache>
                <c:formatCode>#,##0</c:formatCode>
                <c:ptCount val="8"/>
                <c:pt idx="0">
                  <c:v>512.98630600000001</c:v>
                </c:pt>
                <c:pt idx="1">
                  <c:v>353.22775100000001</c:v>
                </c:pt>
                <c:pt idx="2">
                  <c:v>319.858498</c:v>
                </c:pt>
                <c:pt idx="3">
                  <c:v>1458.8561580000001</c:v>
                </c:pt>
                <c:pt idx="4">
                  <c:v>1554.7480390000001</c:v>
                </c:pt>
                <c:pt idx="5">
                  <c:v>186.42067600000001</c:v>
                </c:pt>
                <c:pt idx="6">
                  <c:v>393.66719599999999</c:v>
                </c:pt>
                <c:pt idx="7">
                  <c:v>98.557168000000004</c:v>
                </c:pt>
              </c:numCache>
            </c:numRef>
          </c:val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2015.gads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dLbls>
            <c:dLbl>
              <c:idx val="3"/>
              <c:layout>
                <c:manualLayout>
                  <c:x val="1.0642974535396451E-2"/>
                  <c:y val="1.85651886632479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00" b="1"/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Sheet1!$B$1:$I$1</c:f>
              <c:strCache>
                <c:ptCount val="8"/>
                <c:pt idx="0">
                  <c:v>Atlīdzība </c:v>
                </c:pt>
                <c:pt idx="1">
                  <c:v>Preces un pakalpojumi</c:v>
                </c:pt>
                <c:pt idx="2">
                  <c:v>    Procentu izdevumi</c:v>
                </c:pt>
                <c:pt idx="3">
                  <c:v>      Subsīdijas un dotācijas</c:v>
                </c:pt>
                <c:pt idx="4">
                  <c:v>      Sociālie pabalsti</c:v>
                </c:pt>
                <c:pt idx="5">
                  <c:v>      Kārtējie maksājumi ES budžetā un starptautiskā sadarbība</c:v>
                </c:pt>
                <c:pt idx="6">
                  <c:v>   Uzturēšanas izdevumu transferti</c:v>
                </c:pt>
                <c:pt idx="7">
                  <c:v>Kapitālie izdevumi</c:v>
                </c:pt>
              </c:strCache>
            </c:strRef>
          </c:cat>
          <c:val>
            <c:numRef>
              <c:f>Sheet1!$B$6:$I$6</c:f>
              <c:numCache>
                <c:formatCode>#,##0</c:formatCode>
                <c:ptCount val="8"/>
                <c:pt idx="0">
                  <c:v>501.54290600000002</c:v>
                </c:pt>
                <c:pt idx="1">
                  <c:v>324.40027600000002</c:v>
                </c:pt>
                <c:pt idx="2">
                  <c:v>358.25863600000002</c:v>
                </c:pt>
                <c:pt idx="3">
                  <c:v>1304.8131169999999</c:v>
                </c:pt>
                <c:pt idx="4">
                  <c:v>1587.0169289999999</c:v>
                </c:pt>
                <c:pt idx="5">
                  <c:v>186.50651999999999</c:v>
                </c:pt>
                <c:pt idx="6">
                  <c:v>372.59993700000001</c:v>
                </c:pt>
                <c:pt idx="7">
                  <c:v>67.024281000000002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5113856"/>
        <c:axId val="145115392"/>
      </c:barChart>
      <c:catAx>
        <c:axId val="14511385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anchor="ctr" anchorCtr="0"/>
          <a:lstStyle/>
          <a:p>
            <a:pPr>
              <a:defRPr sz="1100">
                <a:latin typeface="+mn-lt"/>
              </a:defRPr>
            </a:pPr>
            <a:endParaRPr lang="lv-LV"/>
          </a:p>
        </c:txPr>
        <c:crossAx val="145115392"/>
        <c:crosses val="autoZero"/>
        <c:auto val="1"/>
        <c:lblAlgn val="ctr"/>
        <c:lblOffset val="100"/>
        <c:noMultiLvlLbl val="0"/>
      </c:catAx>
      <c:valAx>
        <c:axId val="145115392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lv-LV"/>
          </a:p>
        </c:txPr>
        <c:crossAx val="14511385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5.2915097556210246E-2"/>
          <c:y val="0.94735477734442763"/>
          <c:w val="0.64756849334748257"/>
          <c:h val="5.2645222655572373E-2"/>
        </c:manualLayout>
      </c:layout>
      <c:overlay val="0"/>
      <c:txPr>
        <a:bodyPr/>
        <a:lstStyle/>
        <a:p>
          <a:pPr>
            <a:defRPr sz="1000"/>
          </a:pPr>
          <a:endParaRPr lang="lv-LV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v-LV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448404475756316E-2"/>
          <c:y val="4.9224009677807157E-2"/>
          <c:w val="0.87458823392072282"/>
          <c:h val="0.8574324085429723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Ieņēmumi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cat>
            <c:strRef>
              <c:f>Sheet1!$B$1:$N$1</c:f>
              <c:strCache>
                <c:ptCount val="11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
plāns</c:v>
                </c:pt>
                <c:pt idx="7">
                  <c:v>2012
grozījumi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</c:strCache>
            </c:strRef>
          </c:cat>
          <c:val>
            <c:numRef>
              <c:f>Sheet1!$B$2:$N$2</c:f>
              <c:numCache>
                <c:formatCode>General</c:formatCode>
                <c:ptCount val="11"/>
                <c:pt idx="0">
                  <c:v>2336.6999999999998</c:v>
                </c:pt>
                <c:pt idx="1">
                  <c:v>3112</c:v>
                </c:pt>
                <c:pt idx="2">
                  <c:v>3244</c:v>
                </c:pt>
                <c:pt idx="3">
                  <c:v>2672</c:v>
                </c:pt>
                <c:pt idx="4" formatCode="0.0">
                  <c:v>2622.7994049999998</c:v>
                </c:pt>
                <c:pt idx="5" formatCode="0.0">
                  <c:v>2909.1809010000002</c:v>
                </c:pt>
                <c:pt idx="6" formatCode="0.0">
                  <c:v>3269.7567260000001</c:v>
                </c:pt>
                <c:pt idx="7" formatCode="0.0">
                  <c:v>3457.3503019999998</c:v>
                </c:pt>
                <c:pt idx="8" formatCode="0.0">
                  <c:v>3358.918416</c:v>
                </c:pt>
                <c:pt idx="9" formatCode="0.0">
                  <c:v>3598.0926679999998</c:v>
                </c:pt>
                <c:pt idx="10" formatCode="0.0">
                  <c:v>3408.679584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Izdevumi 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strRef>
              <c:f>Sheet1!$B$1:$N$1</c:f>
              <c:strCache>
                <c:ptCount val="11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
plāns</c:v>
                </c:pt>
                <c:pt idx="7">
                  <c:v>2012
grozījumi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</c:strCache>
            </c:strRef>
          </c:cat>
          <c:val>
            <c:numRef>
              <c:f>Sheet1!$B$3:$N$3</c:f>
              <c:numCache>
                <c:formatCode>General</c:formatCode>
                <c:ptCount val="11"/>
                <c:pt idx="0">
                  <c:v>2582.5</c:v>
                </c:pt>
                <c:pt idx="1">
                  <c:v>3374.5</c:v>
                </c:pt>
                <c:pt idx="2">
                  <c:v>3897</c:v>
                </c:pt>
                <c:pt idx="3">
                  <c:v>3313</c:v>
                </c:pt>
                <c:pt idx="4" formatCode="0.0">
                  <c:v>3198.7682479999999</c:v>
                </c:pt>
                <c:pt idx="5" formatCode="0.0">
                  <c:v>3210.2313730000001</c:v>
                </c:pt>
                <c:pt idx="6" formatCode="0.0">
                  <c:v>3257.0601830000001</c:v>
                </c:pt>
                <c:pt idx="7" formatCode="0.0">
                  <c:v>3468.34609</c:v>
                </c:pt>
                <c:pt idx="8" formatCode="0.0">
                  <c:v>3354.7491799999998</c:v>
                </c:pt>
                <c:pt idx="9" formatCode="0.0">
                  <c:v>3597.3794109999999</c:v>
                </c:pt>
                <c:pt idx="10" formatCode="0.0">
                  <c:v>3407.7558960000001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5277696"/>
        <c:axId val="145279232"/>
      </c:barChart>
      <c:lineChart>
        <c:grouping val="stacked"/>
        <c:varyColors val="0"/>
        <c:ser>
          <c:idx val="2"/>
          <c:order val="2"/>
          <c:tx>
            <c:strRef>
              <c:f>Sheet1!$A$4</c:f>
              <c:strCache>
                <c:ptCount val="1"/>
                <c:pt idx="0">
                  <c:v>Bilance</c:v>
                </c:pt>
              </c:strCache>
            </c:strRef>
          </c:tx>
          <c:spPr>
            <a:ln>
              <a:solidFill>
                <a:srgbClr val="C00000"/>
              </a:solidFill>
            </a:ln>
          </c:spPr>
          <c:marker>
            <c:spPr>
              <a:solidFill>
                <a:srgbClr val="C00000"/>
              </a:solidFill>
              <a:ln>
                <a:solidFill>
                  <a:srgbClr val="C00000"/>
                </a:solidFill>
              </a:ln>
            </c:spPr>
          </c:marker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layout>
                <c:manualLayout>
                  <c:x val="1.2269168160059509E-2"/>
                  <c:y val="-2.74914056285947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1.0735522140052071E-2"/>
                  <c:y val="-3.05452846947912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9.2018761200446334E-3"/>
                  <c:y val="-3.05460062539941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1.6870106220081827E-2"/>
                  <c:y val="-3.05460062539941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9.2018761200446334E-3"/>
                  <c:y val="1.8327603752396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50" b="1">
                    <a:solidFill>
                      <a:srgbClr val="C00000"/>
                    </a:solidFill>
                    <a:latin typeface="Arial Black" pitchFamily="34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Sheet1!$B$1:$N$1</c:f>
              <c:strCache>
                <c:ptCount val="11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
plāns</c:v>
                </c:pt>
                <c:pt idx="7">
                  <c:v>2012
grozījumi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</c:strCache>
            </c:strRef>
          </c:cat>
          <c:val>
            <c:numRef>
              <c:f>Sheet1!$B$4:$N$4</c:f>
              <c:numCache>
                <c:formatCode>General</c:formatCode>
                <c:ptCount val="11"/>
                <c:pt idx="0">
                  <c:v>-245.80000000000018</c:v>
                </c:pt>
                <c:pt idx="1">
                  <c:v>-262.5</c:v>
                </c:pt>
                <c:pt idx="2">
                  <c:v>-653</c:v>
                </c:pt>
                <c:pt idx="3">
                  <c:v>-641</c:v>
                </c:pt>
                <c:pt idx="4" formatCode="0.0">
                  <c:v>-575.96884300000011</c:v>
                </c:pt>
                <c:pt idx="5" formatCode="0.0">
                  <c:v>-301.0504719999999</c:v>
                </c:pt>
                <c:pt idx="6" formatCode="0.0">
                  <c:v>12.69654300000002</c:v>
                </c:pt>
                <c:pt idx="7" formatCode="0.0">
                  <c:v>-10.995788000000175</c:v>
                </c:pt>
                <c:pt idx="8" formatCode="0.0">
                  <c:v>4.1692360000001827</c:v>
                </c:pt>
                <c:pt idx="9" formatCode="0.0">
                  <c:v>0.71325699999988501</c:v>
                </c:pt>
                <c:pt idx="10" formatCode="0.0">
                  <c:v>0.9236879999998564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5277696"/>
        <c:axId val="145279232"/>
      </c:lineChart>
      <c:catAx>
        <c:axId val="1452776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lv-LV"/>
          </a:p>
        </c:txPr>
        <c:crossAx val="145279232"/>
        <c:crosses val="autoZero"/>
        <c:auto val="1"/>
        <c:lblAlgn val="ctr"/>
        <c:lblOffset val="100"/>
        <c:noMultiLvlLbl val="0"/>
      </c:catAx>
      <c:valAx>
        <c:axId val="145279232"/>
        <c:scaling>
          <c:orientation val="minMax"/>
          <c:max val="40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lv-LV"/>
          </a:p>
        </c:txPr>
        <c:crossAx val="145277696"/>
        <c:crosses val="autoZero"/>
        <c:crossBetween val="between"/>
      </c:valAx>
      <c:spPr>
        <a:noFill/>
        <a:ln w="25396">
          <a:noFill/>
        </a:ln>
      </c:spPr>
    </c:plotArea>
    <c:legend>
      <c:legendPos val="b"/>
      <c:layout/>
      <c:overlay val="0"/>
      <c:txPr>
        <a:bodyPr/>
        <a:lstStyle/>
        <a:p>
          <a:pPr>
            <a:defRPr sz="1400"/>
          </a:pPr>
          <a:endParaRPr lang="lv-LV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v-LV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3746070202763114E-2"/>
          <c:y val="5.625367022711765E-2"/>
          <c:w val="0.89562297368468891"/>
          <c:h val="0.7165892502244022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Izdevumi pamatfunkcijām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Lbls>
            <c:txPr>
              <a:bodyPr/>
              <a:lstStyle/>
              <a:p>
                <a:pPr>
                  <a:defRPr sz="1200" b="1"/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Sheet1!$B$1:$L$1</c:f>
              <c:strCache>
                <c:ptCount val="11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
plāns</c:v>
                </c:pt>
                <c:pt idx="7">
                  <c:v>2012
grozījumi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</c:strCache>
            </c:strRef>
          </c:cat>
          <c:val>
            <c:numRef>
              <c:f>Sheet1!$B$2:$L$2</c:f>
              <c:numCache>
                <c:formatCode>0</c:formatCode>
                <c:ptCount val="11"/>
                <c:pt idx="0">
                  <c:v>2164.4274230000001</c:v>
                </c:pt>
                <c:pt idx="1">
                  <c:v>2843.6066969999997</c:v>
                </c:pt>
                <c:pt idx="2">
                  <c:v>3207.5455489999999</c:v>
                </c:pt>
                <c:pt idx="3">
                  <c:v>2497.0128449999997</c:v>
                </c:pt>
                <c:pt idx="4">
                  <c:v>2243.9955370000007</c:v>
                </c:pt>
                <c:pt idx="5">
                  <c:v>2218.5219120000006</c:v>
                </c:pt>
                <c:pt idx="6">
                  <c:v>2263.0005510000001</c:v>
                </c:pt>
                <c:pt idx="7">
                  <c:v>2391.7540639999997</c:v>
                </c:pt>
                <c:pt idx="8">
                  <c:v>2425.0718660000002</c:v>
                </c:pt>
                <c:pt idx="9">
                  <c:v>2652.5420939999999</c:v>
                </c:pt>
                <c:pt idx="10">
                  <c:v>2658.7651460000002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Izdevumi ES un pārējās ĀFP apguvei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200" b="1"/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Sheet1!$B$1:$L$1</c:f>
              <c:strCache>
                <c:ptCount val="11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
plāns</c:v>
                </c:pt>
                <c:pt idx="7">
                  <c:v>2012
grozījumi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</c:strCache>
            </c:strRef>
          </c:cat>
          <c:val>
            <c:numRef>
              <c:f>Sheet1!$B$3:$L$3</c:f>
              <c:numCache>
                <c:formatCode>0</c:formatCode>
                <c:ptCount val="11"/>
                <c:pt idx="0">
                  <c:v>455.92003799999986</c:v>
                </c:pt>
                <c:pt idx="1">
                  <c:v>531.83250899999985</c:v>
                </c:pt>
                <c:pt idx="2">
                  <c:v>689.67353100000014</c:v>
                </c:pt>
                <c:pt idx="3">
                  <c:v>815.647379</c:v>
                </c:pt>
                <c:pt idx="4">
                  <c:v>954.77387300000021</c:v>
                </c:pt>
                <c:pt idx="5">
                  <c:v>991.6741770000001</c:v>
                </c:pt>
                <c:pt idx="6">
                  <c:v>994.05963199999997</c:v>
                </c:pt>
                <c:pt idx="7">
                  <c:v>1076.5920259999998</c:v>
                </c:pt>
                <c:pt idx="8">
                  <c:v>929.67731400000002</c:v>
                </c:pt>
                <c:pt idx="9">
                  <c:v>944.83731699999987</c:v>
                </c:pt>
                <c:pt idx="10">
                  <c:v>748.99075000000005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45680640"/>
        <c:axId val="145424384"/>
      </c:barChart>
      <c:catAx>
        <c:axId val="1456806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lv-LV"/>
          </a:p>
        </c:txPr>
        <c:crossAx val="145424384"/>
        <c:crosses val="autoZero"/>
        <c:auto val="1"/>
        <c:lblAlgn val="ctr"/>
        <c:lblOffset val="100"/>
        <c:noMultiLvlLbl val="0"/>
      </c:catAx>
      <c:valAx>
        <c:axId val="145424384"/>
        <c:scaling>
          <c:orientation val="minMax"/>
          <c:max val="4000"/>
        </c:scaling>
        <c:delete val="0"/>
        <c:axPos val="l"/>
        <c:majorGridlines/>
        <c:numFmt formatCode="0" sourceLinked="1"/>
        <c:majorTickMark val="out"/>
        <c:minorTickMark val="none"/>
        <c:tickLblPos val="nextTo"/>
        <c:crossAx val="145680640"/>
        <c:crosses val="autoZero"/>
        <c:crossBetween val="between"/>
      </c:valAx>
      <c:spPr>
        <a:noFill/>
        <a:ln w="25385">
          <a:noFill/>
        </a:ln>
      </c:spPr>
    </c:plotArea>
    <c:legend>
      <c:legendPos val="r"/>
      <c:layout>
        <c:manualLayout>
          <c:xMode val="edge"/>
          <c:yMode val="edge"/>
          <c:x val="1.0384673296893144E-2"/>
          <c:y val="0.84883822432428191"/>
          <c:w val="0.94052128723690942"/>
          <c:h val="0.1047360320835810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400">
          <a:latin typeface="Calibri" pitchFamily="34" charset="0"/>
          <a:cs typeface="Calibri" pitchFamily="34" charset="0"/>
        </a:defRPr>
      </a:pPr>
      <a:endParaRPr lang="lv-LV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0321952999118392E-2"/>
          <c:y val="4.6466170895304811E-2"/>
          <c:w val="0.91012568023591667"/>
          <c:h val="0.81311971420239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Ieņēmumi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cat>
            <c:strRef>
              <c:f>Sheet1!$B$1:$N$1</c:f>
              <c:strCache>
                <c:ptCount val="11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
plāns</c:v>
                </c:pt>
                <c:pt idx="7">
                  <c:v>2012
grozījumi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</c:strCache>
            </c:strRef>
          </c:cat>
          <c:val>
            <c:numRef>
              <c:f>Sheet1!$B$2:$N$2</c:f>
              <c:numCache>
                <c:formatCode>General</c:formatCode>
                <c:ptCount val="11"/>
                <c:pt idx="0">
                  <c:v>980.4</c:v>
                </c:pt>
                <c:pt idx="1">
                  <c:v>1292.0999999999999</c:v>
                </c:pt>
                <c:pt idx="2">
                  <c:v>1441.1</c:v>
                </c:pt>
                <c:pt idx="3">
                  <c:v>1248.5</c:v>
                </c:pt>
                <c:pt idx="4" formatCode="0.0">
                  <c:v>1178.1038979999998</c:v>
                </c:pt>
                <c:pt idx="5" formatCode="0.0">
                  <c:v>1254.868162</c:v>
                </c:pt>
                <c:pt idx="6" formatCode="0.0">
                  <c:v>1268.9927680000001</c:v>
                </c:pt>
                <c:pt idx="7" formatCode="0.0">
                  <c:v>1335.6105709999999</c:v>
                </c:pt>
                <c:pt idx="8">
                  <c:v>1358.483704</c:v>
                </c:pt>
                <c:pt idx="9">
                  <c:v>1521.2270349999999</c:v>
                </c:pt>
                <c:pt idx="10">
                  <c:v>1561.4080200000001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Izdevumi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strRef>
              <c:f>Sheet1!$B$1:$N$1</c:f>
              <c:strCache>
                <c:ptCount val="11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
plāns</c:v>
                </c:pt>
                <c:pt idx="7">
                  <c:v>2012
grozījumi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</c:strCache>
            </c:strRef>
          </c:cat>
          <c:val>
            <c:numRef>
              <c:f>Sheet1!$B$3:$N$3</c:f>
              <c:numCache>
                <c:formatCode>General</c:formatCode>
                <c:ptCount val="11"/>
                <c:pt idx="0">
                  <c:v>788.1</c:v>
                </c:pt>
                <c:pt idx="1">
                  <c:v>912.4</c:v>
                </c:pt>
                <c:pt idx="2">
                  <c:v>1213.8</c:v>
                </c:pt>
                <c:pt idx="3">
                  <c:v>1461.5</c:v>
                </c:pt>
                <c:pt idx="4" formatCode="0.0">
                  <c:v>1513.8687399999999</c:v>
                </c:pt>
                <c:pt idx="5" formatCode="0.0">
                  <c:v>1379.732352</c:v>
                </c:pt>
                <c:pt idx="6" formatCode="0.0">
                  <c:v>1402.7939079999999</c:v>
                </c:pt>
                <c:pt idx="7" formatCode="0.0">
                  <c:v>1413.8321269999997</c:v>
                </c:pt>
                <c:pt idx="8">
                  <c:v>1425.2698740000001</c:v>
                </c:pt>
                <c:pt idx="9">
                  <c:v>1426.1512169999999</c:v>
                </c:pt>
                <c:pt idx="10">
                  <c:v>1434.064153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5584896"/>
        <c:axId val="145586432"/>
      </c:barChart>
      <c:lineChart>
        <c:grouping val="stacked"/>
        <c:varyColors val="0"/>
        <c:ser>
          <c:idx val="2"/>
          <c:order val="2"/>
          <c:tx>
            <c:strRef>
              <c:f>Sheet1!$A$4</c:f>
              <c:strCache>
                <c:ptCount val="1"/>
                <c:pt idx="0">
                  <c:v>Bilance</c:v>
                </c:pt>
              </c:strCache>
            </c:strRef>
          </c:tx>
          <c:spPr>
            <a:ln>
              <a:solidFill>
                <a:srgbClr val="C00000"/>
              </a:solidFill>
            </a:ln>
          </c:spPr>
          <c:marker>
            <c:spPr>
              <a:solidFill>
                <a:srgbClr val="C00000"/>
              </a:solidFill>
              <a:ln>
                <a:solidFill>
                  <a:srgbClr val="C00000"/>
                </a:solidFill>
              </a:ln>
            </c:spPr>
          </c:marker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layout>
                <c:manualLayout>
                  <c:x val="-4.0154440154440155E-2"/>
                  <c:y val="9.17724010764477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2.6254826254826256E-2"/>
                  <c:y val="0.1075949367088607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2.9343629343629343E-2"/>
                  <c:y val="9.493670886075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7.7220077220077222E-3"/>
                  <c:y val="0.1329113924050632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2.0077220077220077E-2"/>
                  <c:y val="0.1265822784810126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100" b="1">
                    <a:solidFill>
                      <a:srgbClr val="C00000"/>
                    </a:solidFill>
                    <a:latin typeface="Arial Black" pitchFamily="34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Sheet1!$B$1:$N$1</c:f>
              <c:strCache>
                <c:ptCount val="11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
plāns</c:v>
                </c:pt>
                <c:pt idx="7">
                  <c:v>2012
grozījumi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</c:strCache>
            </c:strRef>
          </c:cat>
          <c:val>
            <c:numRef>
              <c:f>Sheet1!$B$4:$N$4</c:f>
              <c:numCache>
                <c:formatCode>General</c:formatCode>
                <c:ptCount val="11"/>
                <c:pt idx="0">
                  <c:v>192.29999999999995</c:v>
                </c:pt>
                <c:pt idx="1">
                  <c:v>379.69999999999993</c:v>
                </c:pt>
                <c:pt idx="2">
                  <c:v>227.29999999999995</c:v>
                </c:pt>
                <c:pt idx="3">
                  <c:v>-213</c:v>
                </c:pt>
                <c:pt idx="4">
                  <c:v>-335.7648420000001</c:v>
                </c:pt>
                <c:pt idx="5">
                  <c:v>-124.86419000000002</c:v>
                </c:pt>
                <c:pt idx="6">
                  <c:v>-133.80114000000006</c:v>
                </c:pt>
                <c:pt idx="7" formatCode="0.0">
                  <c:v>-78.221555999999964</c:v>
                </c:pt>
                <c:pt idx="8" formatCode="0.0">
                  <c:v>-66.786170000000084</c:v>
                </c:pt>
                <c:pt idx="9" formatCode="0.0">
                  <c:v>95.075817999999785</c:v>
                </c:pt>
                <c:pt idx="10" formatCode="0.0">
                  <c:v>127.34386700000006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5584896"/>
        <c:axId val="145586432"/>
      </c:lineChart>
      <c:catAx>
        <c:axId val="1455848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lv-LV"/>
          </a:p>
        </c:txPr>
        <c:crossAx val="145586432"/>
        <c:crosses val="autoZero"/>
        <c:auto val="1"/>
        <c:lblAlgn val="ctr"/>
        <c:lblOffset val="100"/>
        <c:noMultiLvlLbl val="0"/>
      </c:catAx>
      <c:valAx>
        <c:axId val="1455864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lv-LV"/>
          </a:p>
        </c:txPr>
        <c:crossAx val="145584896"/>
        <c:crosses val="autoZero"/>
        <c:crossBetween val="between"/>
      </c:valAx>
      <c:spPr>
        <a:noFill/>
        <a:ln w="25391">
          <a:noFill/>
        </a:ln>
      </c:spPr>
    </c:plotArea>
    <c:legend>
      <c:legendPos val="b"/>
      <c:layout/>
      <c:overlay val="0"/>
      <c:txPr>
        <a:bodyPr/>
        <a:lstStyle/>
        <a:p>
          <a:pPr>
            <a:defRPr sz="1400"/>
          </a:pPr>
          <a:endParaRPr lang="lv-LV"/>
        </a:p>
      </c:txPr>
    </c:legend>
    <c:plotVisOnly val="1"/>
    <c:dispBlanksAs val="gap"/>
    <c:showDLblsOverMax val="0"/>
  </c:chart>
  <c:txPr>
    <a:bodyPr/>
    <a:lstStyle/>
    <a:p>
      <a:pPr>
        <a:defRPr sz="1799"/>
      </a:pPr>
      <a:endParaRPr lang="lv-LV"/>
    </a:p>
  </c:tx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8728870527715187E-2"/>
          <c:y val="5.2623456790123473E-2"/>
          <c:w val="0.92674191253524474"/>
          <c:h val="0.7382047730144847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Priekšlikums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Pt>
            <c:idx val="2"/>
            <c:invertIfNegative val="0"/>
            <c:bubble3D val="0"/>
          </c:dPt>
          <c:dPt>
            <c:idx val="3"/>
            <c:invertIfNegative val="0"/>
            <c:bubble3D val="0"/>
          </c:dPt>
          <c:dPt>
            <c:idx val="4"/>
            <c:invertIfNegative val="0"/>
            <c:bubble3D val="0"/>
          </c:dPt>
          <c:dPt>
            <c:idx val="5"/>
            <c:invertIfNegative val="0"/>
            <c:bubble3D val="0"/>
          </c:dPt>
          <c:dPt>
            <c:idx val="6"/>
            <c:invertIfNegative val="0"/>
            <c:bubble3D val="0"/>
            <c:spPr>
              <a:solidFill>
                <a:srgbClr val="9C9CDF"/>
              </a:solidFill>
              <a:ln>
                <a:noFill/>
              </a:ln>
            </c:spPr>
          </c:dPt>
          <c:dPt>
            <c:idx val="7"/>
            <c:invertIfNegative val="0"/>
            <c:bubble3D val="0"/>
            <c:spPr>
              <a:solidFill>
                <a:srgbClr val="9C9CDF"/>
              </a:solidFill>
              <a:ln>
                <a:noFill/>
              </a:ln>
            </c:spPr>
          </c:dPt>
          <c:dPt>
            <c:idx val="8"/>
            <c:invertIfNegative val="0"/>
            <c:bubble3D val="0"/>
            <c:spPr>
              <a:solidFill>
                <a:srgbClr val="9C9CDF"/>
              </a:solidFill>
              <a:ln>
                <a:noFill/>
              </a:ln>
            </c:spPr>
          </c:dPt>
          <c:dPt>
            <c:idx val="9"/>
            <c:invertIfNegative val="0"/>
            <c:bubble3D val="0"/>
            <c:spPr>
              <a:solidFill>
                <a:srgbClr val="9C9CDF"/>
              </a:solidFill>
              <a:ln>
                <a:noFill/>
              </a:ln>
            </c:spPr>
          </c:dPt>
          <c:dPt>
            <c:idx val="10"/>
            <c:invertIfNegative val="0"/>
            <c:bubble3D val="0"/>
            <c:spPr>
              <a:solidFill>
                <a:srgbClr val="9C9CDF"/>
              </a:solidFill>
              <a:ln>
                <a:noFill/>
              </a:ln>
            </c:spPr>
          </c:dPt>
          <c:dPt>
            <c:idx val="11"/>
            <c:invertIfNegative val="0"/>
            <c:bubble3D val="0"/>
            <c:spPr>
              <a:solidFill>
                <a:srgbClr val="9C9CDF"/>
              </a:solidFill>
              <a:ln>
                <a:noFill/>
              </a:ln>
            </c:spPr>
          </c:dPt>
          <c:dPt>
            <c:idx val="12"/>
            <c:invertIfNegative val="0"/>
            <c:bubble3D val="0"/>
            <c:spPr>
              <a:solidFill>
                <a:srgbClr val="9C9CDF"/>
              </a:solidFill>
              <a:ln>
                <a:noFill/>
              </a:ln>
            </c:spPr>
          </c:dPt>
          <c:dPt>
            <c:idx val="13"/>
            <c:invertIfNegative val="0"/>
            <c:bubble3D val="0"/>
            <c:spPr>
              <a:solidFill>
                <a:srgbClr val="9C9CDF"/>
              </a:solidFill>
              <a:ln>
                <a:noFill/>
              </a:ln>
            </c:spPr>
          </c:dPt>
          <c:dPt>
            <c:idx val="14"/>
            <c:invertIfNegative val="0"/>
            <c:bubble3D val="0"/>
            <c:spPr>
              <a:solidFill>
                <a:srgbClr val="9C9CDF"/>
              </a:solidFill>
              <a:ln>
                <a:noFill/>
              </a:ln>
            </c:spPr>
          </c:dPt>
          <c:dPt>
            <c:idx val="15"/>
            <c:invertIfNegative val="0"/>
            <c:bubble3D val="0"/>
            <c:spPr>
              <a:solidFill>
                <a:srgbClr val="9C9CDF"/>
              </a:solidFill>
              <a:ln>
                <a:noFill/>
              </a:ln>
            </c:spPr>
          </c:dPt>
          <c:dPt>
            <c:idx val="16"/>
            <c:invertIfNegative val="0"/>
            <c:bubble3D val="0"/>
            <c:spPr>
              <a:solidFill>
                <a:srgbClr val="9C9CDF"/>
              </a:solidFill>
              <a:ln>
                <a:noFill/>
              </a:ln>
            </c:spPr>
          </c:dPt>
          <c:dPt>
            <c:idx val="17"/>
            <c:invertIfNegative val="0"/>
            <c:bubble3D val="0"/>
            <c:spPr>
              <a:solidFill>
                <a:srgbClr val="9C9CDF"/>
              </a:solidFill>
              <a:ln>
                <a:noFill/>
              </a:ln>
            </c:spPr>
          </c:dPt>
          <c:dPt>
            <c:idx val="18"/>
            <c:invertIfNegative val="0"/>
            <c:bubble3D val="0"/>
            <c:spPr>
              <a:solidFill>
                <a:srgbClr val="9C9CDF"/>
              </a:solidFill>
              <a:ln>
                <a:noFill/>
              </a:ln>
            </c:spPr>
          </c:dPt>
          <c:dPt>
            <c:idx val="19"/>
            <c:invertIfNegative val="0"/>
            <c:bubble3D val="0"/>
            <c:spPr>
              <a:solidFill>
                <a:srgbClr val="9C9CDF"/>
              </a:solidFill>
              <a:ln>
                <a:noFill/>
              </a:ln>
            </c:spPr>
          </c:dPt>
          <c:dPt>
            <c:idx val="20"/>
            <c:invertIfNegative val="0"/>
            <c:bubble3D val="0"/>
            <c:spPr>
              <a:solidFill>
                <a:srgbClr val="9C9CDF"/>
              </a:solidFill>
              <a:ln>
                <a:noFill/>
              </a:ln>
            </c:spPr>
          </c:dPt>
          <c:dPt>
            <c:idx val="21"/>
            <c:invertIfNegative val="0"/>
            <c:bubble3D val="0"/>
            <c:spPr>
              <a:solidFill>
                <a:srgbClr val="9C9CDF"/>
              </a:solidFill>
              <a:ln>
                <a:noFill/>
              </a:ln>
            </c:spPr>
          </c:dPt>
          <c:dLbls>
            <c:txPr>
              <a:bodyPr/>
              <a:lstStyle/>
              <a:p>
                <a:pPr>
                  <a:defRPr sz="1200" b="1"/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Sheet1!$A$2:$A$17</c:f>
              <c:strCache>
                <c:ptCount val="16"/>
                <c:pt idx="0">
                  <c:v>VM</c:v>
                </c:pt>
                <c:pt idx="1">
                  <c:v>SM</c:v>
                </c:pt>
                <c:pt idx="2">
                  <c:v>LM</c:v>
                </c:pt>
                <c:pt idx="3">
                  <c:v>KM</c:v>
                </c:pt>
                <c:pt idx="4">
                  <c:v>FM</c:v>
                </c:pt>
                <c:pt idx="5">
                  <c:v>MD</c:v>
                </c:pt>
                <c:pt idx="6">
                  <c:v>AM</c:v>
                </c:pt>
                <c:pt idx="7">
                  <c:v>IZM</c:v>
                </c:pt>
                <c:pt idx="8">
                  <c:v>IeM</c:v>
                </c:pt>
                <c:pt idx="9">
                  <c:v>TM</c:v>
                </c:pt>
                <c:pt idx="10">
                  <c:v>VARAM</c:v>
                </c:pt>
                <c:pt idx="11">
                  <c:v>ZM</c:v>
                </c:pt>
                <c:pt idx="12">
                  <c:v>ĀM</c:v>
                </c:pt>
                <c:pt idx="13">
                  <c:v>Radio TV</c:v>
                </c:pt>
                <c:pt idx="14">
                  <c:v>EM</c:v>
                </c:pt>
                <c:pt idx="15">
                  <c:v>Pārējie</c:v>
                </c:pt>
              </c:strCache>
            </c:strRef>
          </c:cat>
          <c:val>
            <c:numRef>
              <c:f>Sheet1!$B$2:$B$17</c:f>
              <c:numCache>
                <c:formatCode>0.0</c:formatCode>
                <c:ptCount val="16"/>
                <c:pt idx="0">
                  <c:v>44.863897999999999</c:v>
                </c:pt>
                <c:pt idx="1">
                  <c:v>22.710443000000001</c:v>
                </c:pt>
                <c:pt idx="2">
                  <c:v>10.158503</c:v>
                </c:pt>
                <c:pt idx="3">
                  <c:v>9.2537269999999996</c:v>
                </c:pt>
                <c:pt idx="4">
                  <c:v>5.6860020000000002</c:v>
                </c:pt>
                <c:pt idx="5">
                  <c:v>5.1748950000000002</c:v>
                </c:pt>
                <c:pt idx="6">
                  <c:v>4.3384099999999997</c:v>
                </c:pt>
                <c:pt idx="7">
                  <c:v>4.0782129999999999</c:v>
                </c:pt>
                <c:pt idx="8">
                  <c:v>3.6191409999999999</c:v>
                </c:pt>
                <c:pt idx="9">
                  <c:v>2.6997279999999999</c:v>
                </c:pt>
                <c:pt idx="10">
                  <c:v>2.6057760000000001</c:v>
                </c:pt>
                <c:pt idx="11">
                  <c:v>2.5831469999999999</c:v>
                </c:pt>
                <c:pt idx="12">
                  <c:v>1.705301</c:v>
                </c:pt>
                <c:pt idx="13">
                  <c:v>1.4375389999999999</c:v>
                </c:pt>
                <c:pt idx="14">
                  <c:v>0.54334499999999997</c:v>
                </c:pt>
                <c:pt idx="15">
                  <c:v>0.74365099999999995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5884672"/>
        <c:axId val="145886208"/>
      </c:barChart>
      <c:catAx>
        <c:axId val="1458846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lv-LV"/>
          </a:p>
        </c:txPr>
        <c:crossAx val="145886208"/>
        <c:crosses val="autoZero"/>
        <c:auto val="1"/>
        <c:lblAlgn val="ctr"/>
        <c:lblOffset val="100"/>
        <c:noMultiLvlLbl val="0"/>
      </c:catAx>
      <c:valAx>
        <c:axId val="145886208"/>
        <c:scaling>
          <c:orientation val="minMax"/>
        </c:scaling>
        <c:delete val="0"/>
        <c:axPos val="l"/>
        <c:majorGridlines/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lv-LV"/>
          </a:p>
        </c:txPr>
        <c:crossAx val="1458846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lv-LV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0.81621</cdr:x>
      <cdr:y>0.0594</cdr:y>
    </cdr:from>
    <cdr:to>
      <cdr:x>0.95418</cdr:x>
      <cdr:y>0.7599</cdr:y>
    </cdr:to>
    <cdr:sp macro="" textlink="">
      <cdr:nvSpPr>
        <cdr:cNvPr id="2" name="Rectangle 1"/>
        <cdr:cNvSpPr/>
      </cdr:nvSpPr>
      <cdr:spPr>
        <a:xfrm xmlns:a="http://schemas.openxmlformats.org/drawingml/2006/main">
          <a:off x="5242889" y="198760"/>
          <a:ext cx="886242" cy="2344002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1">
            <a:alpha val="40000"/>
          </a:schemeClr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lv-LV"/>
        </a:p>
      </cdr:txBody>
    </cdr:sp>
  </cdr:relSizeAnchor>
  <cdr:relSizeAnchor xmlns:cdr="http://schemas.openxmlformats.org/drawingml/2006/chartDrawing">
    <cdr:from>
      <cdr:x>0.65374</cdr:x>
      <cdr:y>0.69307</cdr:y>
    </cdr:from>
    <cdr:to>
      <cdr:x>0.89874</cdr:x>
      <cdr:y>0.76238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199283" y="2319131"/>
          <a:ext cx="1573696" cy="2319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lv-LV" sz="800"/>
            <a:t>* ātrais novērtējums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0.70884</cdr:x>
      <cdr:y>0.10526</cdr:y>
    </cdr:from>
    <cdr:to>
      <cdr:x>0.92406</cdr:x>
      <cdr:y>0.16583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501074" y="432048"/>
          <a:ext cx="759357" cy="24859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lv-LV" sz="12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rPr>
            <a:t>+8,0%</a:t>
          </a:r>
          <a:endParaRPr lang="lv-LV" sz="1200" b="1" dirty="0">
            <a:solidFill>
              <a:srgbClr val="C00000"/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0.16776</cdr:x>
      <cdr:y>0.01646</cdr:y>
    </cdr:from>
    <cdr:to>
      <cdr:x>0.2839</cdr:x>
      <cdr:y>0.08561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936104" y="67491"/>
          <a:ext cx="648072" cy="28351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lv-LV" sz="12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rPr>
            <a:t>+6,2%</a:t>
          </a:r>
          <a:endParaRPr lang="lv-LV" sz="1200" b="1" dirty="0">
            <a:solidFill>
              <a:srgbClr val="C00000"/>
            </a:solidFill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0.33613</cdr:x>
      <cdr:y>0.12184</cdr:y>
    </cdr:from>
    <cdr:to>
      <cdr:x>0.47807</cdr:x>
      <cdr:y>0.19099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1875618" y="499539"/>
          <a:ext cx="792088" cy="28351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lv-LV" sz="12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rPr>
            <a:t>+14,6%</a:t>
          </a:r>
          <a:endParaRPr lang="lv-LV" sz="1200" b="1" dirty="0">
            <a:solidFill>
              <a:srgbClr val="C00000"/>
            </a:solidFill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0.52908</cdr:x>
      <cdr:y>0.24478</cdr:y>
    </cdr:from>
    <cdr:to>
      <cdr:x>0.64522</cdr:x>
      <cdr:y>0.31504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2952328" y="1003595"/>
          <a:ext cx="648072" cy="28803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lv-LV" sz="12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rPr>
            <a:t>+7,5%</a:t>
          </a:r>
          <a:endParaRPr lang="lv-LV" sz="1200" b="1" dirty="0">
            <a:solidFill>
              <a:srgbClr val="C00000"/>
            </a:solidFill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0.72265</cdr:x>
      <cdr:y>0.42041</cdr:y>
    </cdr:from>
    <cdr:to>
      <cdr:x>0.83879</cdr:x>
      <cdr:y>0.49067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4032448" y="1723675"/>
          <a:ext cx="648072" cy="28803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lv-LV" sz="12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rPr>
            <a:t>-4,4%</a:t>
          </a:r>
          <a:endParaRPr lang="lv-LV" sz="1200" b="1" dirty="0">
            <a:solidFill>
              <a:srgbClr val="C00000"/>
            </a:solidFill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0.86459</cdr:x>
      <cdr:y>0.57848</cdr:y>
    </cdr:from>
    <cdr:to>
      <cdr:x>1</cdr:x>
      <cdr:y>0.6663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4824536" y="2371747"/>
          <a:ext cx="755576" cy="36003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lv-LV" sz="12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rPr>
            <a:t>+20,8%</a:t>
          </a:r>
          <a:endParaRPr lang="lv-LV" sz="1200" b="1" dirty="0">
            <a:solidFill>
              <a:srgbClr val="C00000"/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0.37931</cdr:x>
      <cdr:y>0</cdr:y>
    </cdr:from>
    <cdr:to>
      <cdr:x>0.99138</cdr:x>
      <cdr:y>0.17193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168352" y="0"/>
          <a:ext cx="5112568" cy="755208"/>
        </a:xfrm>
        <a:prstGeom xmlns:a="http://schemas.openxmlformats.org/drawingml/2006/main" prst="rect">
          <a:avLst/>
        </a:prstGeom>
        <a:ln xmlns:a="http://schemas.openxmlformats.org/drawingml/2006/main" w="19050">
          <a:solidFill>
            <a:srgbClr val="FF0000"/>
          </a:solidFill>
        </a:ln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lv-LV" sz="1400" b="1" dirty="0" smtClean="0">
              <a:solidFill>
                <a:srgbClr val="FF0000"/>
              </a:solidFill>
            </a:rPr>
            <a:t>Izdevumi 2014.-2015.gadam neietver 2014.-2020.plānošanas periodā prognozējamos ES fondu resursus</a:t>
          </a:r>
          <a:endParaRPr lang="lv-LV" sz="1400" b="1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0.90517</cdr:x>
      <cdr:y>0.17193</cdr:y>
    </cdr:from>
    <cdr:to>
      <cdr:x>0.90517</cdr:x>
      <cdr:y>0.55738</cdr:y>
    </cdr:to>
    <cdr:cxnSp macro="">
      <cdr:nvCxnSpPr>
        <cdr:cNvPr id="4" name="Straight Arrow Connector 3"/>
        <cdr:cNvCxnSpPr/>
      </cdr:nvCxnSpPr>
      <cdr:spPr>
        <a:xfrm xmlns:a="http://schemas.openxmlformats.org/drawingml/2006/main">
          <a:off x="7560820" y="755200"/>
          <a:ext cx="20" cy="1693072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FF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0.81897</cdr:x>
      <cdr:y>0.17193</cdr:y>
    </cdr:from>
    <cdr:to>
      <cdr:x>0.81897</cdr:x>
      <cdr:y>0.55738</cdr:y>
    </cdr:to>
    <cdr:cxnSp macro="">
      <cdr:nvCxnSpPr>
        <cdr:cNvPr id="6" name="Straight Arrow Connector 5"/>
        <cdr:cNvCxnSpPr/>
      </cdr:nvCxnSpPr>
      <cdr:spPr>
        <a:xfrm xmlns:a="http://schemas.openxmlformats.org/drawingml/2006/main" flipH="1">
          <a:off x="6840760" y="755200"/>
          <a:ext cx="37" cy="1693072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FF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0.02655</cdr:x>
      <cdr:y>0.94233</cdr:y>
    </cdr:from>
    <cdr:to>
      <cdr:x>1</cdr:x>
      <cdr:y>1</cdr:y>
    </cdr:to>
    <cdr:sp macro="" textlink="">
      <cdr:nvSpPr>
        <cdr:cNvPr id="3" name="TextBox 6"/>
        <cdr:cNvSpPr txBox="1"/>
      </cdr:nvSpPr>
      <cdr:spPr>
        <a:xfrm xmlns:a="http://schemas.openxmlformats.org/drawingml/2006/main">
          <a:off x="662360" y="6144096"/>
          <a:ext cx="7920880" cy="2616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lv-LV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lv-LV" sz="1100" b="1" dirty="0" smtClean="0">
              <a:cs typeface="Times New Roman" pitchFamily="18" charset="0"/>
            </a:rPr>
            <a:t>* Maksimāli pieļaujamais valsts budžeta izdevumu kopapjoms (izskatīts MK 21.08.2012., bez papildus lēmumiem)</a:t>
          </a:r>
          <a:endParaRPr lang="lv-LV" sz="1100" b="1" dirty="0">
            <a:cs typeface="Times New Roman" pitchFamily="18" charset="0"/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0.43958</cdr:x>
      <cdr:y>0.03589</cdr:y>
    </cdr:from>
    <cdr:to>
      <cdr:x>1</cdr:x>
      <cdr:y>0.17942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614777" y="144016"/>
          <a:ext cx="4608473" cy="576045"/>
        </a:xfrm>
        <a:prstGeom xmlns:a="http://schemas.openxmlformats.org/drawingml/2006/main" prst="rect">
          <a:avLst/>
        </a:prstGeom>
        <a:ln xmlns:a="http://schemas.openxmlformats.org/drawingml/2006/main" w="19050">
          <a:solidFill>
            <a:srgbClr val="FF0000"/>
          </a:solidFill>
        </a:ln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just"/>
          <a:r>
            <a:rPr lang="lv-LV" sz="1400" b="1" dirty="0" smtClean="0">
              <a:solidFill>
                <a:srgbClr val="FF0000"/>
              </a:solidFill>
            </a:rPr>
            <a:t>Sākot ar 2014.gadu piemaksas pie vecuma pensijām tiek finansētas no valsts pamatbudžeta transferta  </a:t>
          </a:r>
          <a:endParaRPr lang="lv-LV" sz="1400" b="1" dirty="0">
            <a:solidFill>
              <a:srgbClr val="FF0000"/>
            </a:solidFill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5" y="1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18B48D-CC15-40C6-BE88-74999BE0CDE4}" type="datetimeFigureOut">
              <a:rPr lang="lv-LV" smtClean="0"/>
              <a:pPr/>
              <a:t>31.08.2012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9377317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5" y="9377317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774C7F-6DA8-4C98-A573-56B2FFDE1B93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315957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5" y="1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90CC26-DF2E-4872-88C1-5F238D5981CE}" type="datetimeFigureOut">
              <a:rPr lang="lv-LV" smtClean="0"/>
              <a:pPr/>
              <a:t>31.08.2012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89516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377317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5" y="9377317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54B38D-AC9B-4F70-8319-C92D2426DF02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190303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577159-E0ED-41DD-A6E5-A3C64743E4C4}" type="slidenum">
              <a:rPr lang="lv-LV" smtClean="0"/>
              <a:pPr/>
              <a:t>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328466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31863" y="739775"/>
            <a:ext cx="4933950" cy="37004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D0ED7A-4F55-4068-88C6-B678F3251BE5}" type="slidenum">
              <a:rPr lang="lv-LV" smtClean="0">
                <a:solidFill>
                  <a:prstClr val="black"/>
                </a:solidFill>
              </a:rPr>
              <a:pPr>
                <a:defRPr/>
              </a:pPr>
              <a:t>14</a:t>
            </a:fld>
            <a:endParaRPr lang="lv-LV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91053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54B38D-AC9B-4F70-8319-C92D2426DF02}" type="slidenum">
              <a:rPr lang="lv-LV" smtClean="0"/>
              <a:pPr/>
              <a:t>15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236858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BDB6AB-9AEF-4050-9CE8-75AA79386E48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16</a:t>
            </a:fld>
            <a:endParaRPr lang="en-GB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F9FEA51-0F53-476A-8F97-7BCEA578BB97}" type="slidenum">
              <a:rPr lang="en-GB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GB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BDB6AB-9AEF-4050-9CE8-75AA79386E48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18</a:t>
            </a:fld>
            <a:endParaRPr lang="en-GB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9" name="Notes Placeholder 2"/>
          <p:cNvSpPr txBox="1">
            <a:spLocks noGrp="1"/>
          </p:cNvSpPr>
          <p:nvPr>
            <p:ph type="body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numCol="1">
            <a:prstTxWarp prst="textNoShape">
              <a:avLst/>
            </a:prstTxWarp>
          </a:bodyPr>
          <a:lstStyle>
            <a:lvl1pPr>
              <a:defRPr sz="1200">
                <a:solidFill>
                  <a:srgbClr val="000000"/>
                </a:solidFill>
                <a:latin typeface="Calibri" pitchFamily="34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Calibri" pitchFamily="34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Calibri" pitchFamily="34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Calibri" pitchFamily="34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Calibri" pitchFamily="34" charset="0"/>
              </a:defRPr>
            </a:lvl5pPr>
            <a:lvl6pPr marL="2514600" indent="-228600" eaLnBrk="0" fontAlgn="base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Calibri" pitchFamily="34" charset="0"/>
              </a:defRPr>
            </a:lvl6pPr>
            <a:lvl7pPr marL="2971800" indent="-228600" eaLnBrk="0" fontAlgn="base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Calibri" pitchFamily="34" charset="0"/>
              </a:defRPr>
            </a:lvl7pPr>
            <a:lvl8pPr marL="3429000" indent="-228600" eaLnBrk="0" fontAlgn="base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Calibri" pitchFamily="34" charset="0"/>
              </a:defRPr>
            </a:lvl8pPr>
            <a:lvl9pPr marL="3886200" indent="-228600" eaLnBrk="0" fontAlgn="base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Calibri" pitchFamily="34" charset="0"/>
              </a:defRPr>
            </a:lvl9pPr>
          </a:lstStyle>
          <a:p>
            <a:pPr eaLnBrk="1"/>
            <a:endParaRPr lang="lv-LV" smtClean="0"/>
          </a:p>
        </p:txBody>
      </p:sp>
      <p:sp>
        <p:nvSpPr>
          <p:cNvPr id="4100" name="Slide Number Placeholder 3"/>
          <p:cNvSpPr txBox="1">
            <a:spLocks noChangeArrowheads="1"/>
          </p:cNvSpPr>
          <p:nvPr/>
        </p:nvSpPr>
        <p:spPr bwMode="auto">
          <a:xfrm>
            <a:off x="3850446" y="9377318"/>
            <a:ext cx="2945659" cy="49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27" tIns="45363" rIns="90727" bIns="45363" anchor="b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fld id="{05AD64B7-2087-4E42-9A2E-B3AE9FBA4484}" type="slidenum">
              <a:rPr lang="lv-LV" sz="1200">
                <a:solidFill>
                  <a:srgbClr val="000000"/>
                </a:solidFill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lv-LV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54B38D-AC9B-4F70-8319-C92D2426DF02}" type="slidenum">
              <a:rPr lang="lv-LV" smtClean="0"/>
              <a:pPr/>
              <a:t>22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6995247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54B38D-AC9B-4F70-8319-C92D2426DF02}" type="slidenum">
              <a:rPr lang="lv-LV" smtClean="0"/>
              <a:pPr/>
              <a:t>23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2641770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BDB6AB-9AEF-4050-9CE8-75AA79386E48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25</a:t>
            </a:fld>
            <a:endParaRPr lang="en-GB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F725CAE-1D19-4EEF-B649-D4714507ED71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26</a:t>
            </a:fld>
            <a:endParaRPr lang="en-GB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EF2B48-64F8-4601-BCD0-278EACFC41E1}" type="slidenum">
              <a:rPr lang="lv-LV" smtClean="0">
                <a:solidFill>
                  <a:prstClr val="black"/>
                </a:solidFill>
              </a:rPr>
              <a:pPr/>
              <a:t>3</a:t>
            </a:fld>
            <a:endParaRPr lang="lv-LV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324486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F725CAE-1D19-4EEF-B649-D4714507ED71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27</a:t>
            </a:fld>
            <a:endParaRPr lang="en-GB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F725CAE-1D19-4EEF-B649-D4714507ED71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28</a:t>
            </a:fld>
            <a:endParaRPr lang="en-GB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F725CAE-1D19-4EEF-B649-D4714507ED71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29</a:t>
            </a:fld>
            <a:endParaRPr lang="en-GB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F725CAE-1D19-4EEF-B649-D4714507ED71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30</a:t>
            </a:fld>
            <a:endParaRPr lang="en-GB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F725CAE-1D19-4EEF-B649-D4714507ED71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31</a:t>
            </a:fld>
            <a:endParaRPr lang="en-GB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lv-LV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D0ED7A-4F55-4068-88C6-B678F3251BE5}" type="slidenum">
              <a:rPr lang="lv-LV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lv-LV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91053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EF2B48-64F8-4601-BCD0-278EACFC41E1}" type="slidenum">
              <a:rPr lang="lv-LV" smtClean="0">
                <a:solidFill>
                  <a:prstClr val="black"/>
                </a:solidFill>
              </a:rPr>
              <a:pPr/>
              <a:t>5</a:t>
            </a:fld>
            <a:endParaRPr lang="lv-LV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70008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  <a:normAutofit fontScale="47500" lnSpcReduction="20000"/>
          </a:bodyPr>
          <a:lstStyle/>
          <a:p>
            <a:pPr marL="170113" indent="-170113">
              <a:buFont typeface="Arial" pitchFamily="34" charset="0"/>
              <a:buChar char="•"/>
            </a:pPr>
            <a:endParaRPr lang="lv-LV" sz="1000" dirty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18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2B1F83F-DEAF-46D4-A509-FB05A22A8AED}" type="slidenum">
              <a:rPr lang="lv-LV" smtClean="0">
                <a:solidFill>
                  <a:prstClr val="black"/>
                </a:solidFill>
              </a:rPr>
              <a:pPr>
                <a:defRPr/>
              </a:pPr>
              <a:t>8</a:t>
            </a:fld>
            <a:endParaRPr lang="lv-LV" dirty="0">
              <a:solidFill>
                <a:prstClr val="black"/>
              </a:solidFill>
            </a:endParaRPr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lv-LV" dirty="0" smtClean="0">
                <a:solidFill>
                  <a:prstClr val="black"/>
                </a:solidFill>
              </a:rPr>
              <a:t>IEROBEŽOTA PIEEJAMĪBA</a:t>
            </a:r>
            <a:endParaRPr lang="lv-LV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D0ED7A-4F55-4068-88C6-B678F3251BE5}" type="slidenum">
              <a:rPr lang="lv-LV" smtClean="0">
                <a:solidFill>
                  <a:prstClr val="black"/>
                </a:solidFill>
              </a:rPr>
              <a:pPr>
                <a:defRPr/>
              </a:pPr>
              <a:t>9</a:t>
            </a:fld>
            <a:endParaRPr lang="lv-LV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76341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242590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54B38D-AC9B-4F70-8319-C92D2426DF02}" type="slidenum">
              <a:rPr lang="lv-LV" smtClean="0"/>
              <a:pPr/>
              <a:t>13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746313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5101E-0F43-4245-A25E-263CABF49F62}" type="datetimeFigureOut">
              <a:rPr lang="lv-LV" smtClean="0"/>
              <a:pPr/>
              <a:t>31.08.2012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8DB99-0118-4074-AE4C-D3B097D2C69A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98783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5101E-0F43-4245-A25E-263CABF49F62}" type="datetimeFigureOut">
              <a:rPr lang="lv-LV" smtClean="0"/>
              <a:pPr/>
              <a:t>31.08.2012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8DB99-0118-4074-AE4C-D3B097D2C69A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05090375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lv-LV" noProof="0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F1B876-F1D4-47FC-B79D-0DE22AFF32C3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19176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802AC5-337F-4181-B06B-4A0B4B3E2015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3839489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6996113" y="304800"/>
            <a:ext cx="2166937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495300" y="304800"/>
            <a:ext cx="6348413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E92F8C-283D-4713-AE9B-7165AD2F8029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0641685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6248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905000"/>
            <a:ext cx="8001000" cy="4114800"/>
          </a:xfrm>
        </p:spPr>
        <p:txBody>
          <a:bodyPr/>
          <a:lstStyle/>
          <a:p>
            <a:pPr lvl="0"/>
            <a:endParaRPr lang="lv-LV" noProof="0" smtClean="0"/>
          </a:p>
        </p:txBody>
      </p:sp>
      <p:sp>
        <p:nvSpPr>
          <p:cNvPr id="4" name="Rectangle 10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Rectangle 10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ectangle 10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743596-8478-4BFD-8DF1-5E8642581B46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4688065"/>
      </p:ext>
    </p:extLst>
  </p:cSld>
  <p:clrMapOvr>
    <a:masterClrMapping/>
  </p:clrMapOvr>
  <p:transition/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34D038-3A7E-449E-A3C7-D3517F12FF6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2223082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7DF66F-43A0-4B0B-B80C-EBEC6C18342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1256508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9EC226-DFD1-4149-9495-FF69329D1E0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576178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495300" y="1905000"/>
            <a:ext cx="42576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905375" y="1905000"/>
            <a:ext cx="42576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3C24B8-B79E-4984-9E33-75203FAE669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8635456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Datuma vietturis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Kājenes vietturis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aida numura vietturi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0A242D-38D8-4254-89B1-F620045152B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1045783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47B282-B3B9-45BD-80A6-E90E7BB116F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1821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5101E-0F43-4245-A25E-263CABF49F62}" type="datetimeFigureOut">
              <a:rPr lang="lv-LV" smtClean="0"/>
              <a:pPr/>
              <a:t>31.08.2012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8DB99-0118-4074-AE4C-D3B097D2C69A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39046120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Kājenes vietturis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364198-AA3E-48EB-B359-E7C7F710823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8720779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A7F058-EA13-45C8-92AD-EF1F4E26C87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3670543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65EA85-DB4A-4890-A29B-AEB435A0E12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6589825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072BBB-1908-4983-BBEA-7711003E0E6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3698840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6996113" y="304800"/>
            <a:ext cx="2166937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495300" y="304800"/>
            <a:ext cx="6348413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309A2A-99E4-4EF4-9460-2C7AFF280FF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34238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C7A39A-AC30-4397-9DCE-0D553EF1CCA1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5825707"/>
      </p:ext>
    </p:extLst>
  </p:cSld>
  <p:clrMapOvr>
    <a:masterClrMapping/>
  </p:clrMapOvr>
  <p:transition>
    <p:pull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62DF29-B3DD-40C8-902D-1F1FC1229A9A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055777"/>
      </p:ext>
    </p:extLst>
  </p:cSld>
  <p:clrMapOvr>
    <a:masterClrMapping/>
  </p:clrMapOvr>
  <p:transition>
    <p:pull dir="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5A6E20-03FA-43F4-B037-ADC8D748C516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4843033"/>
      </p:ext>
    </p:extLst>
  </p:cSld>
  <p:clrMapOvr>
    <a:masterClrMapping/>
  </p:clrMapOvr>
  <p:transition>
    <p:pull dir="u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495300" y="1905000"/>
            <a:ext cx="42576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905375" y="1905000"/>
            <a:ext cx="42576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84109E-49C4-4B41-9E6D-47BB2D4EF89E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6149467"/>
      </p:ext>
    </p:extLst>
  </p:cSld>
  <p:clrMapOvr>
    <a:masterClrMapping/>
  </p:clrMapOvr>
  <p:transition>
    <p:pull dir="u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679D33-F82D-4C62-B8B8-86F27C40BB90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0998594"/>
      </p:ext>
    </p:extLst>
  </p:cSld>
  <p:clrMapOvr>
    <a:masterClrMapping/>
  </p:clrMapOvr>
  <p:transition>
    <p:pull dir="u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0B0BD6-B051-473F-8445-A66B0CCB62CC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1736366"/>
      </p:ext>
    </p:extLst>
  </p:cSld>
  <p:clrMapOvr>
    <a:masterClrMapping/>
  </p:clrMapOvr>
  <p:transition>
    <p:pull dir="u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A737E5-F0A7-491C-9350-2441A99A0EC5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4644052"/>
      </p:ext>
    </p:extLst>
  </p:cSld>
  <p:clrMapOvr>
    <a:masterClrMapping/>
  </p:clrMapOvr>
  <p:transition>
    <p:pull dir="u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FF0ADD-C0A4-43BC-8B2C-1B75F4BD97CC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7834591"/>
      </p:ext>
    </p:extLst>
  </p:cSld>
  <p:clrMapOvr>
    <a:masterClrMapping/>
  </p:clrMapOvr>
  <p:transition>
    <p:pull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5101E-0F43-4245-A25E-263CABF49F62}" type="datetimeFigureOut">
              <a:rPr lang="lv-LV" smtClean="0"/>
              <a:pPr/>
              <a:t>31.08.2012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8DB99-0118-4074-AE4C-D3B097D2C69A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476884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lv-LV" noProof="0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260406-4393-4DB1-9FEB-0E94F589B56E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7798491"/>
      </p:ext>
    </p:extLst>
  </p:cSld>
  <p:clrMapOvr>
    <a:masterClrMapping/>
  </p:clrMapOvr>
  <p:transition>
    <p:pull dir="u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A978EA-D3F9-4C19-B844-F7B3D0A8EA53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6222986"/>
      </p:ext>
    </p:extLst>
  </p:cSld>
  <p:clrMapOvr>
    <a:masterClrMapping/>
  </p:clrMapOvr>
  <p:transition>
    <p:pull dir="u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6996113" y="304800"/>
            <a:ext cx="2166937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495300" y="304800"/>
            <a:ext cx="6348413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765B09-160E-4DC3-8E88-846C3E418EAF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0080389"/>
      </p:ext>
    </p:extLst>
  </p:cSld>
  <p:clrMapOvr>
    <a:masterClrMapping/>
  </p:clrMapOvr>
  <p:transition>
    <p:pull dir="u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34D038-3A7E-449E-A3C7-D3517F12FF6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633993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7DF66F-43A0-4B0B-B80C-EBEC6C18342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109534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9EC226-DFD1-4149-9495-FF69329D1E0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579525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495300" y="1905000"/>
            <a:ext cx="42576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905375" y="1905000"/>
            <a:ext cx="42576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3C24B8-B79E-4984-9E33-75203FAE669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49881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Datuma vietturis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Kājenes vietturis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aida numura vietturi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0A242D-38D8-4254-89B1-F620045152B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417320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47B282-B3B9-45BD-80A6-E90E7BB116F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638151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Kājenes vietturis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364198-AA3E-48EB-B359-E7C7F710823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4852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5101E-0F43-4245-A25E-263CABF49F62}" type="datetimeFigureOut">
              <a:rPr lang="lv-LV" smtClean="0"/>
              <a:pPr/>
              <a:t>31.08.2012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8DB99-0118-4074-AE4C-D3B097D2C69A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5719617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A7F058-EA13-45C8-92AD-EF1F4E26C87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932437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65EA85-DB4A-4890-A29B-AEB435A0E12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205813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072BBB-1908-4983-BBEA-7711003E0E6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89987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6996113" y="304800"/>
            <a:ext cx="2166937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495300" y="304800"/>
            <a:ext cx="6348413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309A2A-99E4-4EF4-9460-2C7AFF280FF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431464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34D038-3A7E-449E-A3C7-D3517F12FF6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346160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7DF66F-43A0-4B0B-B80C-EBEC6C18342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892078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9EC226-DFD1-4149-9495-FF69329D1E0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031005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495300" y="1905000"/>
            <a:ext cx="42576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905375" y="1905000"/>
            <a:ext cx="42576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3C24B8-B79E-4984-9E33-75203FAE669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796288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Datuma vietturis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Kājenes vietturis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aida numura vietturi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0A242D-38D8-4254-89B1-F620045152B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065828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47B282-B3B9-45BD-80A6-E90E7BB116F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839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5101E-0F43-4245-A25E-263CABF49F62}" type="datetimeFigureOut">
              <a:rPr lang="lv-LV" smtClean="0"/>
              <a:pPr/>
              <a:t>31.08.2012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8DB99-0118-4074-AE4C-D3B097D2C69A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8871442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Kājenes vietturis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364198-AA3E-48EB-B359-E7C7F710823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49466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A7F058-EA13-45C8-92AD-EF1F4E26C87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983428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65EA85-DB4A-4890-A29B-AEB435A0E12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384544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072BBB-1908-4983-BBEA-7711003E0E6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253081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6996113" y="304800"/>
            <a:ext cx="2166937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495300" y="304800"/>
            <a:ext cx="6348413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309A2A-99E4-4EF4-9460-2C7AFF280FF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230622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34D038-3A7E-449E-A3C7-D3517F12FF6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73677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7DF66F-43A0-4B0B-B80C-EBEC6C18342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082423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9EC226-DFD1-4149-9495-FF69329D1E0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513398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495300" y="1905000"/>
            <a:ext cx="42576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905375" y="1905000"/>
            <a:ext cx="42576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3C24B8-B79E-4984-9E33-75203FAE669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443894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Datuma vietturis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Kājenes vietturis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aida numura vietturi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0A242D-38D8-4254-89B1-F620045152B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4051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5101E-0F43-4245-A25E-263CABF49F62}" type="datetimeFigureOut">
              <a:rPr lang="lv-LV" smtClean="0"/>
              <a:pPr/>
              <a:t>31.08.2012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8DB99-0118-4074-AE4C-D3B097D2C69A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4852391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47B282-B3B9-45BD-80A6-E90E7BB116F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521108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Kājenes vietturis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364198-AA3E-48EB-B359-E7C7F710823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716475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A7F058-EA13-45C8-92AD-EF1F4E26C87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84509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65EA85-DB4A-4890-A29B-AEB435A0E12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42305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072BBB-1908-4983-BBEA-7711003E0E6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593357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6996113" y="304800"/>
            <a:ext cx="2166937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495300" y="304800"/>
            <a:ext cx="6348413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309A2A-99E4-4EF4-9460-2C7AFF280FF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281284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61" name="Group 121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0360" name="Rectangle 120"/>
            <p:cNvSpPr>
              <a:spLocks noChangeArrowheads="1"/>
            </p:cNvSpPr>
            <p:nvPr userDrawn="1"/>
          </p:nvSpPr>
          <p:spPr bwMode="auto">
            <a:xfrm>
              <a:off x="0" y="1420"/>
              <a:ext cx="5760" cy="2685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lv-LV" sz="3600">
                <a:solidFill>
                  <a:srgbClr val="333333"/>
                </a:solidFill>
              </a:endParaRPr>
            </a:p>
          </p:txBody>
        </p:sp>
        <p:sp>
          <p:nvSpPr>
            <p:cNvPr id="10358" name="Rectangle 118"/>
            <p:cNvSpPr>
              <a:spLocks noChangeArrowheads="1"/>
            </p:cNvSpPr>
            <p:nvPr userDrawn="1"/>
          </p:nvSpPr>
          <p:spPr bwMode="auto">
            <a:xfrm>
              <a:off x="0" y="4066"/>
              <a:ext cx="5760" cy="254"/>
            </a:xfrm>
            <a:prstGeom prst="rect">
              <a:avLst/>
            </a:prstGeom>
            <a:solidFill>
              <a:srgbClr val="000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lv-LV" sz="3600">
                <a:solidFill>
                  <a:srgbClr val="333333"/>
                </a:solidFill>
              </a:endParaRPr>
            </a:p>
          </p:txBody>
        </p:sp>
        <p:sp>
          <p:nvSpPr>
            <p:cNvPr id="10359" name="Rectangle 119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445"/>
            </a:xfrm>
            <a:prstGeom prst="rect">
              <a:avLst/>
            </a:prstGeom>
            <a:solidFill>
              <a:srgbClr val="000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lv-LV" sz="3600">
                <a:solidFill>
                  <a:srgbClr val="333333"/>
                </a:solidFill>
              </a:endParaRPr>
            </a:p>
          </p:txBody>
        </p:sp>
      </p:grpSp>
      <p:sp>
        <p:nvSpPr>
          <p:cNvPr id="10353" name="Rectangle 113"/>
          <p:cNvSpPr>
            <a:spLocks noGrp="1" noChangeArrowheads="1"/>
          </p:cNvSpPr>
          <p:nvPr>
            <p:ph type="ctrTitle" sz="quarter"/>
          </p:nvPr>
        </p:nvSpPr>
        <p:spPr>
          <a:xfrm>
            <a:off x="304800" y="2667000"/>
            <a:ext cx="8610600" cy="1143000"/>
          </a:xfrm>
        </p:spPr>
        <p:txBody>
          <a:bodyPr/>
          <a:lstStyle>
            <a:lvl1pPr algn="ctr">
              <a:defRPr sz="32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0354" name="Rectangle 11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4343400"/>
            <a:ext cx="5334000" cy="16002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0355" name="Rectangle 115"/>
          <p:cNvSpPr>
            <a:spLocks noGrp="1" noChangeArrowheads="1"/>
          </p:cNvSpPr>
          <p:nvPr>
            <p:ph type="dt" sz="quarter" idx="2"/>
          </p:nvPr>
        </p:nvSpPr>
        <p:spPr>
          <a:xfrm>
            <a:off x="7086600" y="6096000"/>
            <a:ext cx="1905000" cy="457200"/>
          </a:xfrm>
        </p:spPr>
        <p:txBody>
          <a:bodyPr/>
          <a:lstStyle>
            <a:lvl1pPr algn="r">
              <a:defRPr sz="1400"/>
            </a:lvl1pPr>
          </a:lstStyle>
          <a:p>
            <a:endParaRPr lang="en-US">
              <a:solidFill>
                <a:srgbClr val="333333"/>
              </a:solidFill>
            </a:endParaRPr>
          </a:p>
        </p:txBody>
      </p:sp>
      <p:sp>
        <p:nvSpPr>
          <p:cNvPr id="10356" name="Rectangle 116"/>
          <p:cNvSpPr>
            <a:spLocks noGrp="1" noChangeArrowheads="1"/>
          </p:cNvSpPr>
          <p:nvPr>
            <p:ph type="ftr" sz="quarter" idx="3"/>
          </p:nvPr>
        </p:nvSpPr>
        <p:spPr>
          <a:xfrm>
            <a:off x="609600" y="228600"/>
            <a:ext cx="7924800" cy="457200"/>
          </a:xfrm>
        </p:spPr>
        <p:txBody>
          <a:bodyPr/>
          <a:lstStyle>
            <a:lvl1pPr>
              <a:defRPr sz="16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33281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3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3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6411EF-E376-4022-95D2-188F319F7C79}" type="slidenum">
              <a:rPr lang="en-US">
                <a:solidFill>
                  <a:srgbClr val="333333"/>
                </a:solidFill>
              </a:rPr>
              <a:pPr/>
              <a:t>‹#›</a:t>
            </a:fld>
            <a:endParaRPr lang="en-US">
              <a:solidFill>
                <a:srgbClr val="3333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910803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435" y="440690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435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3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3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AE420F-561C-489C-B616-ABB9D67E2249}" type="slidenum">
              <a:rPr lang="en-US">
                <a:solidFill>
                  <a:srgbClr val="333333"/>
                </a:solidFill>
              </a:rPr>
              <a:pPr/>
              <a:t>‹#›</a:t>
            </a:fld>
            <a:endParaRPr lang="en-US">
              <a:solidFill>
                <a:srgbClr val="3333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059254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393016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28039" y="1905000"/>
            <a:ext cx="393016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33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33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27AC8D-3900-4F10-97CF-F4D14D2B85C2}" type="slidenum">
              <a:rPr lang="en-US">
                <a:solidFill>
                  <a:srgbClr val="333333"/>
                </a:solidFill>
              </a:rPr>
              <a:pPr/>
              <a:t>‹#›</a:t>
            </a:fld>
            <a:endParaRPr lang="en-US">
              <a:solidFill>
                <a:srgbClr val="3333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30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5101E-0F43-4245-A25E-263CABF49F62}" type="datetimeFigureOut">
              <a:rPr lang="lv-LV" smtClean="0"/>
              <a:pPr/>
              <a:t>31.08.2012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8DB99-0118-4074-AE4C-D3B097D2C69A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8102199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6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6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271" y="1535113"/>
            <a:ext cx="404153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271" y="2174875"/>
            <a:ext cx="404153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33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33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9D49C3-7BAB-48C8-9947-CF698298C7A5}" type="slidenum">
              <a:rPr lang="en-US">
                <a:solidFill>
                  <a:srgbClr val="333333"/>
                </a:solidFill>
              </a:rPr>
              <a:pPr/>
              <a:t>‹#›</a:t>
            </a:fld>
            <a:endParaRPr lang="en-US">
              <a:solidFill>
                <a:srgbClr val="3333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12427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33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33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53A6BF-012A-4BBA-8C91-AC72C2741FB7}" type="slidenum">
              <a:rPr lang="en-US">
                <a:solidFill>
                  <a:srgbClr val="333333"/>
                </a:solidFill>
              </a:rPr>
              <a:pPr/>
              <a:t>‹#›</a:t>
            </a:fld>
            <a:endParaRPr lang="en-US">
              <a:solidFill>
                <a:srgbClr val="3333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662785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33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33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17D6C4-B567-4C8B-A4A2-3246B0585BCE}" type="slidenum">
              <a:rPr lang="en-US">
                <a:solidFill>
                  <a:srgbClr val="333333"/>
                </a:solidFill>
              </a:rPr>
              <a:pPr/>
              <a:t>‹#›</a:t>
            </a:fld>
            <a:endParaRPr lang="en-US">
              <a:solidFill>
                <a:srgbClr val="3333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757126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435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538" y="273052"/>
            <a:ext cx="511126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43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33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33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6B5E5A-682E-4F02-B6A1-D5D8EDEB34BA}" type="slidenum">
              <a:rPr lang="en-US">
                <a:solidFill>
                  <a:srgbClr val="333333"/>
                </a:solidFill>
              </a:rPr>
              <a:pPr/>
              <a:t>‹#›</a:t>
            </a:fld>
            <a:endParaRPr lang="en-US">
              <a:solidFill>
                <a:srgbClr val="3333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66483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166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16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16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33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33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315750-A43A-4DF3-80F3-DD82BD226C91}" type="slidenum">
              <a:rPr lang="en-US">
                <a:solidFill>
                  <a:srgbClr val="333333"/>
                </a:solidFill>
              </a:rPr>
              <a:pPr/>
              <a:t>‹#›</a:t>
            </a:fld>
            <a:endParaRPr lang="en-US">
              <a:solidFill>
                <a:srgbClr val="3333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73929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3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3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C3D64A-0EAC-401A-B7B3-23853A7E30BD}" type="slidenum">
              <a:rPr lang="en-US">
                <a:solidFill>
                  <a:srgbClr val="333333"/>
                </a:solidFill>
              </a:rPr>
              <a:pPr/>
              <a:t>‹#›</a:t>
            </a:fld>
            <a:endParaRPr lang="en-US">
              <a:solidFill>
                <a:srgbClr val="3333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782694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1" y="304800"/>
            <a:ext cx="200025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5860074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3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3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36FD8D-5A64-4085-9F1E-B6B72274992A}" type="slidenum">
              <a:rPr lang="en-US">
                <a:solidFill>
                  <a:srgbClr val="333333"/>
                </a:solidFill>
              </a:rPr>
              <a:pPr/>
              <a:t>‹#›</a:t>
            </a:fld>
            <a:endParaRPr lang="en-US">
              <a:solidFill>
                <a:srgbClr val="3333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954738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6248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05000"/>
            <a:ext cx="3930162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28039" y="1905000"/>
            <a:ext cx="3930162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33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33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010400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7AE7631-3A7A-49F1-87EF-ED696DDD92BD}" type="slidenum">
              <a:rPr lang="en-US">
                <a:solidFill>
                  <a:srgbClr val="333333"/>
                </a:solidFill>
              </a:rPr>
              <a:pPr/>
              <a:t>‹#›</a:t>
            </a:fld>
            <a:endParaRPr lang="en-US">
              <a:solidFill>
                <a:srgbClr val="3333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7700855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6248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05000"/>
            <a:ext cx="3930162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28039" y="1905000"/>
            <a:ext cx="3930162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28039" y="4038600"/>
            <a:ext cx="3930162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33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33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7010400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7FBC16A-CD11-4CBA-A557-C7EB6DEFF2A1}" type="slidenum">
              <a:rPr lang="en-US">
                <a:solidFill>
                  <a:srgbClr val="333333"/>
                </a:solidFill>
              </a:rPr>
              <a:pPr/>
              <a:t>‹#›</a:t>
            </a:fld>
            <a:endParaRPr lang="en-US">
              <a:solidFill>
                <a:srgbClr val="3333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468018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6248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905000"/>
            <a:ext cx="8001000" cy="4114800"/>
          </a:xfrm>
        </p:spPr>
        <p:txBody>
          <a:bodyPr/>
          <a:lstStyle/>
          <a:p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3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3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0BF00AE-2875-4EA9-A207-989370E99B2E}" type="slidenum">
              <a:rPr lang="en-US">
                <a:solidFill>
                  <a:srgbClr val="333333"/>
                </a:solidFill>
              </a:rPr>
              <a:pPr/>
              <a:t>‹#›</a:t>
            </a:fld>
            <a:endParaRPr lang="en-US">
              <a:solidFill>
                <a:srgbClr val="3333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231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5101E-0F43-4245-A25E-263CABF49F62}" type="datetimeFigureOut">
              <a:rPr lang="lv-LV" smtClean="0"/>
              <a:pPr/>
              <a:t>31.08.2012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8DB99-0118-4074-AE4C-D3B097D2C69A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48168551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lv-LV" smtClean="0"/>
              <a:t>Noklikšķiniet, lai rediģētu šablona apakšvirsraksta stilu</a:t>
            </a:r>
            <a:endParaRPr lang="lv-LV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441A77-9B19-470F-A878-4446E492819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8367754"/>
      </p:ext>
    </p:extLst>
  </p:cSld>
  <p:clrMapOvr>
    <a:masterClrMapping/>
  </p:clrMapOvr>
  <p:transition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7D61F3-D195-48B3-98A1-E69771B39F4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2051621"/>
      </p:ext>
    </p:extLst>
  </p:cSld>
  <p:clrMapOvr>
    <a:masterClrMapping/>
  </p:clrMapOvr>
  <p:transition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FB37F7-0B13-4F8D-A966-BDDC6EF96A7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942384"/>
      </p:ext>
    </p:extLst>
  </p:cSld>
  <p:clrMapOvr>
    <a:masterClrMapping/>
  </p:clrMapOvr>
  <p:transition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495300" y="1905000"/>
            <a:ext cx="42576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905375" y="1905000"/>
            <a:ext cx="42576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129D8D-6A82-4695-A3BF-E4CB30E7DEB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4677038"/>
      </p:ext>
    </p:extLst>
  </p:cSld>
  <p:clrMapOvr>
    <a:masterClrMapping/>
  </p:clrMapOvr>
  <p:transition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C26C01-E9C6-4062-A978-4AA164F8B89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6053351"/>
      </p:ext>
    </p:extLst>
  </p:cSld>
  <p:clrMapOvr>
    <a:masterClrMapping/>
  </p:clrMapOvr>
  <p:transition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7DC021-1997-4D67-A06B-897CC226F6D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6171430"/>
      </p:ext>
    </p:extLst>
  </p:cSld>
  <p:clrMapOvr>
    <a:masterClrMapping/>
  </p:clrMapOvr>
  <p:transition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46D302-2E93-4D07-921C-C91D19BF17A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9967338"/>
      </p:ext>
    </p:extLst>
  </p:cSld>
  <p:clrMapOvr>
    <a:masterClrMapping/>
  </p:clrMapOvr>
  <p:transition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79DE98-734D-4187-A8B1-23BF544F87A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9107020"/>
      </p:ext>
    </p:extLst>
  </p:cSld>
  <p:clrMapOvr>
    <a:masterClrMapping/>
  </p:clrMapOvr>
  <p:transition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lv-LV" noProof="0" dirty="0" smtClean="0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8F49D0-F1E6-46ED-A5AF-0EE417760C6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1330977"/>
      </p:ext>
    </p:extLst>
  </p:cSld>
  <p:clrMapOvr>
    <a:masterClrMapping/>
  </p:clrMapOvr>
  <p:transition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671D9-AB66-47EC-A044-FC40DCA6FD3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1494346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5101E-0F43-4245-A25E-263CABF49F62}" type="datetimeFigureOut">
              <a:rPr lang="lv-LV" smtClean="0"/>
              <a:pPr/>
              <a:t>31.08.2012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8DB99-0118-4074-AE4C-D3B097D2C69A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1723162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6996113" y="304800"/>
            <a:ext cx="2166937" cy="5715000"/>
          </a:xfrm>
        </p:spPr>
        <p:txBody>
          <a:bodyPr vert="eaVert"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495300" y="304800"/>
            <a:ext cx="6348413" cy="5715000"/>
          </a:xfrm>
        </p:spPr>
        <p:txBody>
          <a:bodyPr vert="eaVert"/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C9B1A1-5A12-45BB-BC36-BCD9C6EF52E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50370"/>
      </p:ext>
    </p:extLst>
  </p:cSld>
  <p:clrMapOvr>
    <a:masterClrMapping/>
  </p:clrMapOvr>
  <p:transition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583BA3-ABF1-4623-9CBC-39CD85112345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2771473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651625" y="6092825"/>
            <a:ext cx="2063750" cy="457200"/>
          </a:xfrm>
        </p:spPr>
        <p:txBody>
          <a:bodyPr/>
          <a:lstStyle>
            <a:lvl1pPr>
              <a:defRPr b="1" i="0" baseline="0"/>
            </a:lvl1pPr>
          </a:lstStyle>
          <a:p>
            <a:pPr>
              <a:defRPr/>
            </a:pPr>
            <a:fld id="{07DB0FB7-53E0-4A35-903A-C9ECD66F3C25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746641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0481A2-7AD7-4E80-86D1-C4F8A54F96C5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7416532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495301" y="1905000"/>
            <a:ext cx="42576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905376" y="1905000"/>
            <a:ext cx="42576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F9B285-B95D-4AEC-B723-0C9C28AB22F1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8657367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42F2F5-A4A6-4E8A-A56C-C71D310E14AC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8261354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317201-6C52-4AC9-9E0B-FCEF01530499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9828953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A07FB4-1ED9-431D-8529-5EA70F2B82F0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940693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AA7D4A-C0E4-472E-86A3-DB1645F10E9A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7092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lv-LV" noProof="0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F1B876-F1D4-47FC-B79D-0DE22AFF32C3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2067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5101E-0F43-4245-A25E-263CABF49F62}" type="datetimeFigureOut">
              <a:rPr lang="lv-LV" smtClean="0"/>
              <a:pPr/>
              <a:t>31.08.2012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8DB99-0118-4074-AE4C-D3B097D2C69A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84016973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802AC5-337F-4181-B06B-4A0B4B3E2015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2359162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6996114" y="304800"/>
            <a:ext cx="2166937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495301" y="304800"/>
            <a:ext cx="6348413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E92F8C-283D-4713-AE9B-7165AD2F8029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6777012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583BA3-ABF1-4623-9CBC-39CD85112345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2611197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651625" y="6092825"/>
            <a:ext cx="2063750" cy="457200"/>
          </a:xfrm>
        </p:spPr>
        <p:txBody>
          <a:bodyPr/>
          <a:lstStyle>
            <a:lvl1pPr>
              <a:defRPr b="1" i="0" baseline="0"/>
            </a:lvl1pPr>
          </a:lstStyle>
          <a:p>
            <a:pPr>
              <a:defRPr/>
            </a:pPr>
            <a:fld id="{07DB0FB7-53E0-4A35-903A-C9ECD66F3C25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8605288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0481A2-7AD7-4E80-86D1-C4F8A54F96C5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5804710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495300" y="1905000"/>
            <a:ext cx="42576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905375" y="1905000"/>
            <a:ext cx="42576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F9B285-B95D-4AEC-B723-0C9C28AB22F1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8638159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42F2F5-A4A6-4E8A-A56C-C71D310E14AC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4740909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317201-6C52-4AC9-9E0B-FCEF01530499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614281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A07FB4-1ED9-431D-8529-5EA70F2B82F0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852372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AA7D4A-C0E4-472E-86A3-DB1645F10E9A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5885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06.xml"/><Relationship Id="rId7" Type="http://schemas.openxmlformats.org/officeDocument/2006/relationships/slideLayout" Target="../slideLayouts/slideLayout110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5.xml"/><Relationship Id="rId1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9.xml"/><Relationship Id="rId11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1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slideLayout" Target="../slideLayouts/slideLayout68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slideLayout" Target="../slideLayouts/slideLayout67.xml"/><Relationship Id="rId2" Type="http://schemas.openxmlformats.org/officeDocument/2006/relationships/slideLayout" Target="../slideLayouts/slideLayout57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5" Type="http://schemas.openxmlformats.org/officeDocument/2006/relationships/theme" Target="../theme/theme6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Relationship Id="rId14" Type="http://schemas.openxmlformats.org/officeDocument/2006/relationships/slideLayout" Target="../slideLayouts/slideLayout6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7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6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1.xml"/><Relationship Id="rId1" Type="http://schemas.openxmlformats.org/officeDocument/2006/relationships/slideLayout" Target="../slideLayouts/slideLayout70.xml"/><Relationship Id="rId6" Type="http://schemas.openxmlformats.org/officeDocument/2006/relationships/slideLayout" Target="../slideLayouts/slideLayout75.xml"/><Relationship Id="rId11" Type="http://schemas.openxmlformats.org/officeDocument/2006/relationships/slideLayout" Target="../slideLayouts/slideLayout80.xml"/><Relationship Id="rId5" Type="http://schemas.openxmlformats.org/officeDocument/2006/relationships/slideLayout" Target="../slideLayouts/slideLayout74.xml"/><Relationship Id="rId10" Type="http://schemas.openxmlformats.org/officeDocument/2006/relationships/slideLayout" Target="../slideLayouts/slideLayout79.xml"/><Relationship Id="rId4" Type="http://schemas.openxmlformats.org/officeDocument/2006/relationships/slideLayout" Target="../slideLayouts/slideLayout73.xml"/><Relationship Id="rId9" Type="http://schemas.openxmlformats.org/officeDocument/2006/relationships/slideLayout" Target="../slideLayouts/slideLayout78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7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2.xml"/><Relationship Id="rId1" Type="http://schemas.openxmlformats.org/officeDocument/2006/relationships/slideLayout" Target="../slideLayouts/slideLayout81.xml"/><Relationship Id="rId6" Type="http://schemas.openxmlformats.org/officeDocument/2006/relationships/slideLayout" Target="../slideLayouts/slideLayout86.xml"/><Relationship Id="rId11" Type="http://schemas.openxmlformats.org/officeDocument/2006/relationships/slideLayout" Target="../slideLayouts/slideLayout91.xml"/><Relationship Id="rId5" Type="http://schemas.openxmlformats.org/officeDocument/2006/relationships/slideLayout" Target="../slideLayouts/slideLayout85.xml"/><Relationship Id="rId10" Type="http://schemas.openxmlformats.org/officeDocument/2006/relationships/slideLayout" Target="../slideLayouts/slideLayout90.xml"/><Relationship Id="rId4" Type="http://schemas.openxmlformats.org/officeDocument/2006/relationships/slideLayout" Target="../slideLayouts/slideLayout84.xml"/><Relationship Id="rId9" Type="http://schemas.openxmlformats.org/officeDocument/2006/relationships/slideLayout" Target="../slideLayouts/slideLayout89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9.xml"/><Relationship Id="rId13" Type="http://schemas.openxmlformats.org/officeDocument/2006/relationships/theme" Target="../theme/theme9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12" Type="http://schemas.openxmlformats.org/officeDocument/2006/relationships/slideLayout" Target="../slideLayouts/slideLayout103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11" Type="http://schemas.openxmlformats.org/officeDocument/2006/relationships/slideLayout" Target="../slideLayouts/slideLayout102.xml"/><Relationship Id="rId5" Type="http://schemas.openxmlformats.org/officeDocument/2006/relationships/slideLayout" Target="../slideLayouts/slideLayout96.xml"/><Relationship Id="rId10" Type="http://schemas.openxmlformats.org/officeDocument/2006/relationships/slideLayout" Target="../slideLayouts/slideLayout101.xml"/><Relationship Id="rId4" Type="http://schemas.openxmlformats.org/officeDocument/2006/relationships/slideLayout" Target="../slideLayouts/slideLayout95.xml"/><Relationship Id="rId9" Type="http://schemas.openxmlformats.org/officeDocument/2006/relationships/slideLayout" Target="../slideLayouts/slideLayout100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25101E-0F43-4245-A25E-263CABF49F62}" type="datetimeFigureOut">
              <a:rPr lang="lv-LV" smtClean="0"/>
              <a:pPr/>
              <a:t>31.08.2012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08DB99-0118-4074-AE4C-D3B097D2C69A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22917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2" name="Rectangle 22"/>
          <p:cNvSpPr>
            <a:spLocks noChangeArrowheads="1"/>
          </p:cNvSpPr>
          <p:nvPr/>
        </p:nvSpPr>
        <p:spPr bwMode="auto">
          <a:xfrm>
            <a:off x="0" y="0"/>
            <a:ext cx="8310563" cy="1549400"/>
          </a:xfrm>
          <a:prstGeom prst="rect">
            <a:avLst/>
          </a:prstGeom>
          <a:solidFill>
            <a:srgbClr val="E0E0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lv-LV">
              <a:solidFill>
                <a:srgbClr val="000000"/>
              </a:solidFill>
            </a:endParaRPr>
          </a:p>
        </p:txBody>
      </p:sp>
      <p:sp>
        <p:nvSpPr>
          <p:cNvPr id="40984" name="Oval 24"/>
          <p:cNvSpPr>
            <a:spLocks noChangeArrowheads="1"/>
          </p:cNvSpPr>
          <p:nvPr/>
        </p:nvSpPr>
        <p:spPr bwMode="auto">
          <a:xfrm>
            <a:off x="6769100" y="0"/>
            <a:ext cx="2374900" cy="2227263"/>
          </a:xfrm>
          <a:prstGeom prst="ellipse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lv-LV">
              <a:solidFill>
                <a:srgbClr val="000000"/>
              </a:solidFill>
            </a:endParaRPr>
          </a:p>
        </p:txBody>
      </p:sp>
      <p:sp>
        <p:nvSpPr>
          <p:cNvPr id="40968" name="Rectangle 8"/>
          <p:cNvSpPr>
            <a:spLocks noChangeArrowheads="1"/>
          </p:cNvSpPr>
          <p:nvPr/>
        </p:nvSpPr>
        <p:spPr bwMode="auto">
          <a:xfrm>
            <a:off x="0" y="1916113"/>
            <a:ext cx="509588" cy="4525962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lv-LV">
              <a:solidFill>
                <a:srgbClr val="000000"/>
              </a:solidFill>
            </a:endParaRPr>
          </a:p>
        </p:txBody>
      </p:sp>
      <p:sp>
        <p:nvSpPr>
          <p:cNvPr id="40969" name="Rectangle 9"/>
          <p:cNvSpPr>
            <a:spLocks noChangeArrowheads="1"/>
          </p:cNvSpPr>
          <p:nvPr/>
        </p:nvSpPr>
        <p:spPr bwMode="auto">
          <a:xfrm>
            <a:off x="239713" y="6045200"/>
            <a:ext cx="8904287" cy="398463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lv-LV">
              <a:solidFill>
                <a:srgbClr val="000000"/>
              </a:solidFill>
            </a:endParaRPr>
          </a:p>
        </p:txBody>
      </p:sp>
      <p:sp>
        <p:nvSpPr>
          <p:cNvPr id="40971" name="Rectangle 11"/>
          <p:cNvSpPr>
            <a:spLocks noChangeArrowheads="1"/>
          </p:cNvSpPr>
          <p:nvPr/>
        </p:nvSpPr>
        <p:spPr bwMode="auto">
          <a:xfrm>
            <a:off x="0" y="6451600"/>
            <a:ext cx="9144000" cy="406400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lv-LV">
              <a:solidFill>
                <a:srgbClr val="000000"/>
              </a:solidFill>
            </a:endParaRPr>
          </a:p>
        </p:txBody>
      </p:sp>
      <p:sp>
        <p:nvSpPr>
          <p:cNvPr id="40972" name="Rectangle 12"/>
          <p:cNvSpPr>
            <a:spLocks noChangeArrowheads="1"/>
          </p:cNvSpPr>
          <p:nvPr/>
        </p:nvSpPr>
        <p:spPr bwMode="auto">
          <a:xfrm>
            <a:off x="8450263" y="1916113"/>
            <a:ext cx="693737" cy="3816350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lv-LV">
              <a:solidFill>
                <a:srgbClr val="000000"/>
              </a:solidFill>
            </a:endParaRPr>
          </a:p>
        </p:txBody>
      </p:sp>
      <p:sp>
        <p:nvSpPr>
          <p:cNvPr id="40974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304800"/>
            <a:ext cx="67691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75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905000"/>
            <a:ext cx="866775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097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0960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0977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0960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0978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0250" y="6092825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A25636B-7C42-413C-ABA1-0CC102F83A69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0986" name="Text Box 26"/>
          <p:cNvSpPr txBox="1">
            <a:spLocks noChangeArrowheads="1"/>
          </p:cNvSpPr>
          <p:nvPr/>
        </p:nvSpPr>
        <p:spPr bwMode="auto">
          <a:xfrm>
            <a:off x="7885113" y="0"/>
            <a:ext cx="1258887" cy="18446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lv-LV">
                <a:solidFill>
                  <a:srgbClr val="000000"/>
                </a:solidFill>
              </a:rPr>
              <a:t> </a:t>
            </a:r>
          </a:p>
        </p:txBody>
      </p:sp>
      <p:pic>
        <p:nvPicPr>
          <p:cNvPr id="40979" name="Picture 19" descr="FM_logo_LV"/>
          <p:cNvPicPr>
            <a:picLocks noChangeAspect="1" noChangeArrowheads="1"/>
          </p:cNvPicPr>
          <p:nvPr/>
        </p:nvPicPr>
        <p:blipFill>
          <a:blip r:embed="rId13"/>
          <a:srcRect r="41371"/>
          <a:stretch>
            <a:fillRect/>
          </a:stretch>
        </p:blipFill>
        <p:spPr bwMode="auto">
          <a:xfrm>
            <a:off x="7451725" y="549275"/>
            <a:ext cx="911225" cy="811213"/>
          </a:xfrm>
          <a:prstGeom prst="rect">
            <a:avLst/>
          </a:prstGeom>
          <a:noFill/>
        </p:spPr>
      </p:pic>
      <p:sp>
        <p:nvSpPr>
          <p:cNvPr id="40973" name="Rectangle 13"/>
          <p:cNvSpPr>
            <a:spLocks noChangeArrowheads="1"/>
          </p:cNvSpPr>
          <p:nvPr/>
        </p:nvSpPr>
        <p:spPr bwMode="auto">
          <a:xfrm>
            <a:off x="0" y="1517650"/>
            <a:ext cx="9144000" cy="39687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lv-LV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3683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2" name="Rectangle 22"/>
          <p:cNvSpPr>
            <a:spLocks noChangeArrowheads="1"/>
          </p:cNvSpPr>
          <p:nvPr/>
        </p:nvSpPr>
        <p:spPr bwMode="auto">
          <a:xfrm>
            <a:off x="0" y="0"/>
            <a:ext cx="8310563" cy="1549400"/>
          </a:xfrm>
          <a:prstGeom prst="rect">
            <a:avLst/>
          </a:prstGeom>
          <a:solidFill>
            <a:srgbClr val="E0E0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lv-LV">
              <a:solidFill>
                <a:prstClr val="black"/>
              </a:solidFill>
            </a:endParaRPr>
          </a:p>
        </p:txBody>
      </p:sp>
      <p:sp>
        <p:nvSpPr>
          <p:cNvPr id="40984" name="Oval 24"/>
          <p:cNvSpPr>
            <a:spLocks noChangeArrowheads="1"/>
          </p:cNvSpPr>
          <p:nvPr/>
        </p:nvSpPr>
        <p:spPr bwMode="auto">
          <a:xfrm>
            <a:off x="6769100" y="0"/>
            <a:ext cx="2374900" cy="2227263"/>
          </a:xfrm>
          <a:prstGeom prst="ellipse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lv-LV">
              <a:solidFill>
                <a:prstClr val="black"/>
              </a:solidFill>
            </a:endParaRPr>
          </a:p>
        </p:txBody>
      </p:sp>
      <p:sp>
        <p:nvSpPr>
          <p:cNvPr id="40968" name="Rectangle 8"/>
          <p:cNvSpPr>
            <a:spLocks noChangeArrowheads="1"/>
          </p:cNvSpPr>
          <p:nvPr/>
        </p:nvSpPr>
        <p:spPr bwMode="auto">
          <a:xfrm>
            <a:off x="0" y="1916113"/>
            <a:ext cx="509588" cy="4525962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lv-LV">
              <a:solidFill>
                <a:prstClr val="black"/>
              </a:solidFill>
            </a:endParaRPr>
          </a:p>
        </p:txBody>
      </p:sp>
      <p:sp>
        <p:nvSpPr>
          <p:cNvPr id="40969" name="Rectangle 9"/>
          <p:cNvSpPr>
            <a:spLocks noChangeArrowheads="1"/>
          </p:cNvSpPr>
          <p:nvPr/>
        </p:nvSpPr>
        <p:spPr bwMode="auto">
          <a:xfrm>
            <a:off x="239713" y="6045200"/>
            <a:ext cx="8904287" cy="398463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lv-LV">
              <a:solidFill>
                <a:prstClr val="black"/>
              </a:solidFill>
            </a:endParaRPr>
          </a:p>
        </p:txBody>
      </p:sp>
      <p:sp>
        <p:nvSpPr>
          <p:cNvPr id="40971" name="Rectangle 11"/>
          <p:cNvSpPr>
            <a:spLocks noChangeArrowheads="1"/>
          </p:cNvSpPr>
          <p:nvPr/>
        </p:nvSpPr>
        <p:spPr bwMode="auto">
          <a:xfrm>
            <a:off x="0" y="6451600"/>
            <a:ext cx="9144000" cy="406400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lv-LV">
              <a:solidFill>
                <a:prstClr val="black"/>
              </a:solidFill>
            </a:endParaRPr>
          </a:p>
        </p:txBody>
      </p:sp>
      <p:sp>
        <p:nvSpPr>
          <p:cNvPr id="40972" name="Rectangle 12"/>
          <p:cNvSpPr>
            <a:spLocks noChangeArrowheads="1"/>
          </p:cNvSpPr>
          <p:nvPr/>
        </p:nvSpPr>
        <p:spPr bwMode="auto">
          <a:xfrm>
            <a:off x="8450263" y="1916113"/>
            <a:ext cx="693737" cy="3816350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lv-LV">
              <a:solidFill>
                <a:prstClr val="black"/>
              </a:solidFill>
            </a:endParaRPr>
          </a:p>
        </p:txBody>
      </p:sp>
      <p:sp>
        <p:nvSpPr>
          <p:cNvPr id="1032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304800"/>
            <a:ext cx="67691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3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905000"/>
            <a:ext cx="866775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097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0960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40977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0960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40978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0250" y="6092825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649215-6296-488F-B71F-2A20F85FC6B2}" type="slidenum">
              <a:rPr lang="en-US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0986" name="Text Box 26"/>
          <p:cNvSpPr txBox="1">
            <a:spLocks noChangeArrowheads="1"/>
          </p:cNvSpPr>
          <p:nvPr/>
        </p:nvSpPr>
        <p:spPr bwMode="auto">
          <a:xfrm>
            <a:off x="7885113" y="0"/>
            <a:ext cx="1258887" cy="18446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lv-LV">
                <a:solidFill>
                  <a:prstClr val="black"/>
                </a:solidFill>
              </a:rPr>
              <a:t> </a:t>
            </a:r>
          </a:p>
        </p:txBody>
      </p:sp>
      <p:pic>
        <p:nvPicPr>
          <p:cNvPr id="1038" name="Picture 19" descr="FM_logo_LV"/>
          <p:cNvPicPr>
            <a:picLocks noChangeAspect="1" noChangeArrowheads="1"/>
          </p:cNvPicPr>
          <p:nvPr/>
        </p:nvPicPr>
        <p:blipFill>
          <a:blip r:embed="rId13" cstate="print"/>
          <a:srcRect r="41371"/>
          <a:stretch>
            <a:fillRect/>
          </a:stretch>
        </p:blipFill>
        <p:spPr bwMode="auto">
          <a:xfrm>
            <a:off x="7451725" y="549275"/>
            <a:ext cx="911225" cy="811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73" name="Rectangle 13"/>
          <p:cNvSpPr>
            <a:spLocks noChangeArrowheads="1"/>
          </p:cNvSpPr>
          <p:nvPr/>
        </p:nvSpPr>
        <p:spPr bwMode="auto">
          <a:xfrm>
            <a:off x="0" y="1517650"/>
            <a:ext cx="9144000" cy="39687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lv-LV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8438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pull dir="u"/>
  </p:transition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2" name="Rectangle 22"/>
          <p:cNvSpPr>
            <a:spLocks noChangeArrowheads="1"/>
          </p:cNvSpPr>
          <p:nvPr/>
        </p:nvSpPr>
        <p:spPr bwMode="auto">
          <a:xfrm>
            <a:off x="0" y="0"/>
            <a:ext cx="8310563" cy="1549400"/>
          </a:xfrm>
          <a:prstGeom prst="rect">
            <a:avLst/>
          </a:prstGeom>
          <a:solidFill>
            <a:srgbClr val="E0E0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lv-LV">
              <a:solidFill>
                <a:srgbClr val="000000"/>
              </a:solidFill>
            </a:endParaRPr>
          </a:p>
        </p:txBody>
      </p:sp>
      <p:sp>
        <p:nvSpPr>
          <p:cNvPr id="40984" name="Oval 24"/>
          <p:cNvSpPr>
            <a:spLocks noChangeArrowheads="1"/>
          </p:cNvSpPr>
          <p:nvPr/>
        </p:nvSpPr>
        <p:spPr bwMode="auto">
          <a:xfrm>
            <a:off x="6769100" y="0"/>
            <a:ext cx="2374900" cy="2227263"/>
          </a:xfrm>
          <a:prstGeom prst="ellipse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lv-LV">
              <a:solidFill>
                <a:srgbClr val="000000"/>
              </a:solidFill>
            </a:endParaRPr>
          </a:p>
        </p:txBody>
      </p:sp>
      <p:sp>
        <p:nvSpPr>
          <p:cNvPr id="40968" name="Rectangle 8"/>
          <p:cNvSpPr>
            <a:spLocks noChangeArrowheads="1"/>
          </p:cNvSpPr>
          <p:nvPr/>
        </p:nvSpPr>
        <p:spPr bwMode="auto">
          <a:xfrm>
            <a:off x="0" y="1916113"/>
            <a:ext cx="509588" cy="4525962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lv-LV">
              <a:solidFill>
                <a:srgbClr val="000000"/>
              </a:solidFill>
            </a:endParaRPr>
          </a:p>
        </p:txBody>
      </p:sp>
      <p:sp>
        <p:nvSpPr>
          <p:cNvPr id="40969" name="Rectangle 9"/>
          <p:cNvSpPr>
            <a:spLocks noChangeArrowheads="1"/>
          </p:cNvSpPr>
          <p:nvPr/>
        </p:nvSpPr>
        <p:spPr bwMode="auto">
          <a:xfrm>
            <a:off x="239713" y="6045200"/>
            <a:ext cx="8904287" cy="398463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lv-LV">
              <a:solidFill>
                <a:srgbClr val="000000"/>
              </a:solidFill>
            </a:endParaRPr>
          </a:p>
        </p:txBody>
      </p:sp>
      <p:sp>
        <p:nvSpPr>
          <p:cNvPr id="40971" name="Rectangle 11"/>
          <p:cNvSpPr>
            <a:spLocks noChangeArrowheads="1"/>
          </p:cNvSpPr>
          <p:nvPr/>
        </p:nvSpPr>
        <p:spPr bwMode="auto">
          <a:xfrm>
            <a:off x="0" y="6451600"/>
            <a:ext cx="9144000" cy="406400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lv-LV">
              <a:solidFill>
                <a:srgbClr val="000000"/>
              </a:solidFill>
            </a:endParaRPr>
          </a:p>
        </p:txBody>
      </p:sp>
      <p:sp>
        <p:nvSpPr>
          <p:cNvPr id="40972" name="Rectangle 12"/>
          <p:cNvSpPr>
            <a:spLocks noChangeArrowheads="1"/>
          </p:cNvSpPr>
          <p:nvPr/>
        </p:nvSpPr>
        <p:spPr bwMode="auto">
          <a:xfrm>
            <a:off x="8450263" y="1916113"/>
            <a:ext cx="693737" cy="3816350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lv-LV">
              <a:solidFill>
                <a:srgbClr val="000000"/>
              </a:solidFill>
            </a:endParaRPr>
          </a:p>
        </p:txBody>
      </p:sp>
      <p:sp>
        <p:nvSpPr>
          <p:cNvPr id="40974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304800"/>
            <a:ext cx="67691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75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905000"/>
            <a:ext cx="866775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097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0960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0977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0960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0978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0250" y="6092825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A25636B-7C42-413C-ABA1-0CC102F83A69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0986" name="Text Box 26"/>
          <p:cNvSpPr txBox="1">
            <a:spLocks noChangeArrowheads="1"/>
          </p:cNvSpPr>
          <p:nvPr/>
        </p:nvSpPr>
        <p:spPr bwMode="auto">
          <a:xfrm>
            <a:off x="7885113" y="0"/>
            <a:ext cx="1258887" cy="18446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lv-LV">
                <a:solidFill>
                  <a:srgbClr val="000000"/>
                </a:solidFill>
              </a:rPr>
              <a:t> </a:t>
            </a:r>
          </a:p>
        </p:txBody>
      </p:sp>
      <p:pic>
        <p:nvPicPr>
          <p:cNvPr id="40979" name="Picture 19" descr="FM_logo_LV"/>
          <p:cNvPicPr>
            <a:picLocks noChangeAspect="1" noChangeArrowheads="1"/>
          </p:cNvPicPr>
          <p:nvPr/>
        </p:nvPicPr>
        <p:blipFill>
          <a:blip r:embed="rId13" cstate="print"/>
          <a:srcRect r="41371"/>
          <a:stretch>
            <a:fillRect/>
          </a:stretch>
        </p:blipFill>
        <p:spPr bwMode="auto">
          <a:xfrm>
            <a:off x="7451725" y="549275"/>
            <a:ext cx="911225" cy="811213"/>
          </a:xfrm>
          <a:prstGeom prst="rect">
            <a:avLst/>
          </a:prstGeom>
          <a:noFill/>
        </p:spPr>
      </p:pic>
      <p:sp>
        <p:nvSpPr>
          <p:cNvPr id="40973" name="Rectangle 13"/>
          <p:cNvSpPr>
            <a:spLocks noChangeArrowheads="1"/>
          </p:cNvSpPr>
          <p:nvPr/>
        </p:nvSpPr>
        <p:spPr bwMode="auto">
          <a:xfrm>
            <a:off x="0" y="1517650"/>
            <a:ext cx="9144000" cy="39687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lv-LV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6910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2" name="Rectangle 22"/>
          <p:cNvSpPr>
            <a:spLocks noChangeArrowheads="1"/>
          </p:cNvSpPr>
          <p:nvPr/>
        </p:nvSpPr>
        <p:spPr bwMode="auto">
          <a:xfrm>
            <a:off x="0" y="0"/>
            <a:ext cx="8310563" cy="1549400"/>
          </a:xfrm>
          <a:prstGeom prst="rect">
            <a:avLst/>
          </a:prstGeom>
          <a:solidFill>
            <a:srgbClr val="E0E0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lv-LV">
              <a:solidFill>
                <a:srgbClr val="000000"/>
              </a:solidFill>
            </a:endParaRPr>
          </a:p>
        </p:txBody>
      </p:sp>
      <p:sp>
        <p:nvSpPr>
          <p:cNvPr id="40984" name="Oval 24"/>
          <p:cNvSpPr>
            <a:spLocks noChangeArrowheads="1"/>
          </p:cNvSpPr>
          <p:nvPr/>
        </p:nvSpPr>
        <p:spPr bwMode="auto">
          <a:xfrm>
            <a:off x="6769100" y="0"/>
            <a:ext cx="2374900" cy="2227263"/>
          </a:xfrm>
          <a:prstGeom prst="ellipse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lv-LV">
              <a:solidFill>
                <a:srgbClr val="000000"/>
              </a:solidFill>
            </a:endParaRPr>
          </a:p>
        </p:txBody>
      </p:sp>
      <p:sp>
        <p:nvSpPr>
          <p:cNvPr id="40968" name="Rectangle 8"/>
          <p:cNvSpPr>
            <a:spLocks noChangeArrowheads="1"/>
          </p:cNvSpPr>
          <p:nvPr/>
        </p:nvSpPr>
        <p:spPr bwMode="auto">
          <a:xfrm>
            <a:off x="0" y="1916113"/>
            <a:ext cx="509588" cy="4525962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lv-LV">
              <a:solidFill>
                <a:srgbClr val="000000"/>
              </a:solidFill>
            </a:endParaRPr>
          </a:p>
        </p:txBody>
      </p:sp>
      <p:sp>
        <p:nvSpPr>
          <p:cNvPr id="40969" name="Rectangle 9"/>
          <p:cNvSpPr>
            <a:spLocks noChangeArrowheads="1"/>
          </p:cNvSpPr>
          <p:nvPr/>
        </p:nvSpPr>
        <p:spPr bwMode="auto">
          <a:xfrm>
            <a:off x="239713" y="6045200"/>
            <a:ext cx="8904287" cy="398463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lv-LV">
              <a:solidFill>
                <a:srgbClr val="000000"/>
              </a:solidFill>
            </a:endParaRPr>
          </a:p>
        </p:txBody>
      </p:sp>
      <p:sp>
        <p:nvSpPr>
          <p:cNvPr id="40971" name="Rectangle 11"/>
          <p:cNvSpPr>
            <a:spLocks noChangeArrowheads="1"/>
          </p:cNvSpPr>
          <p:nvPr/>
        </p:nvSpPr>
        <p:spPr bwMode="auto">
          <a:xfrm>
            <a:off x="0" y="6451600"/>
            <a:ext cx="9144000" cy="406400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lv-LV">
              <a:solidFill>
                <a:srgbClr val="000000"/>
              </a:solidFill>
            </a:endParaRPr>
          </a:p>
        </p:txBody>
      </p:sp>
      <p:sp>
        <p:nvSpPr>
          <p:cNvPr id="40972" name="Rectangle 12"/>
          <p:cNvSpPr>
            <a:spLocks noChangeArrowheads="1"/>
          </p:cNvSpPr>
          <p:nvPr/>
        </p:nvSpPr>
        <p:spPr bwMode="auto">
          <a:xfrm>
            <a:off x="8450263" y="1916113"/>
            <a:ext cx="693737" cy="3816350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lv-LV">
              <a:solidFill>
                <a:srgbClr val="000000"/>
              </a:solidFill>
            </a:endParaRPr>
          </a:p>
        </p:txBody>
      </p:sp>
      <p:sp>
        <p:nvSpPr>
          <p:cNvPr id="40974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304800"/>
            <a:ext cx="67691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75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905000"/>
            <a:ext cx="866775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097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0960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0977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0960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0978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0250" y="6092825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A25636B-7C42-413C-ABA1-0CC102F83A69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0986" name="Text Box 26"/>
          <p:cNvSpPr txBox="1">
            <a:spLocks noChangeArrowheads="1"/>
          </p:cNvSpPr>
          <p:nvPr/>
        </p:nvSpPr>
        <p:spPr bwMode="auto">
          <a:xfrm>
            <a:off x="7885113" y="0"/>
            <a:ext cx="1258887" cy="18446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lv-LV">
                <a:solidFill>
                  <a:srgbClr val="000000"/>
                </a:solidFill>
              </a:rPr>
              <a:t> </a:t>
            </a:r>
          </a:p>
        </p:txBody>
      </p:sp>
      <p:pic>
        <p:nvPicPr>
          <p:cNvPr id="40979" name="Picture 19" descr="FM_logo_LV"/>
          <p:cNvPicPr>
            <a:picLocks noChangeAspect="1" noChangeArrowheads="1"/>
          </p:cNvPicPr>
          <p:nvPr/>
        </p:nvPicPr>
        <p:blipFill>
          <a:blip r:embed="rId13" cstate="print"/>
          <a:srcRect r="41371"/>
          <a:stretch>
            <a:fillRect/>
          </a:stretch>
        </p:blipFill>
        <p:spPr bwMode="auto">
          <a:xfrm>
            <a:off x="7451725" y="549275"/>
            <a:ext cx="911225" cy="811213"/>
          </a:xfrm>
          <a:prstGeom prst="rect">
            <a:avLst/>
          </a:prstGeom>
          <a:noFill/>
        </p:spPr>
      </p:pic>
      <p:sp>
        <p:nvSpPr>
          <p:cNvPr id="40973" name="Rectangle 13"/>
          <p:cNvSpPr>
            <a:spLocks noChangeArrowheads="1"/>
          </p:cNvSpPr>
          <p:nvPr/>
        </p:nvSpPr>
        <p:spPr bwMode="auto">
          <a:xfrm>
            <a:off x="0" y="1517650"/>
            <a:ext cx="9144000" cy="39687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lv-LV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2011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2" name="Rectangle 22"/>
          <p:cNvSpPr>
            <a:spLocks noChangeArrowheads="1"/>
          </p:cNvSpPr>
          <p:nvPr/>
        </p:nvSpPr>
        <p:spPr bwMode="auto">
          <a:xfrm>
            <a:off x="0" y="0"/>
            <a:ext cx="8310563" cy="1549400"/>
          </a:xfrm>
          <a:prstGeom prst="rect">
            <a:avLst/>
          </a:prstGeom>
          <a:solidFill>
            <a:srgbClr val="E0E0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lv-LV">
              <a:solidFill>
                <a:srgbClr val="000000"/>
              </a:solidFill>
            </a:endParaRPr>
          </a:p>
        </p:txBody>
      </p:sp>
      <p:sp>
        <p:nvSpPr>
          <p:cNvPr id="40984" name="Oval 24"/>
          <p:cNvSpPr>
            <a:spLocks noChangeArrowheads="1"/>
          </p:cNvSpPr>
          <p:nvPr/>
        </p:nvSpPr>
        <p:spPr bwMode="auto">
          <a:xfrm>
            <a:off x="6769100" y="0"/>
            <a:ext cx="2374900" cy="2227263"/>
          </a:xfrm>
          <a:prstGeom prst="ellipse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lv-LV">
              <a:solidFill>
                <a:srgbClr val="000000"/>
              </a:solidFill>
            </a:endParaRPr>
          </a:p>
        </p:txBody>
      </p:sp>
      <p:sp>
        <p:nvSpPr>
          <p:cNvPr id="40968" name="Rectangle 8"/>
          <p:cNvSpPr>
            <a:spLocks noChangeArrowheads="1"/>
          </p:cNvSpPr>
          <p:nvPr/>
        </p:nvSpPr>
        <p:spPr bwMode="auto">
          <a:xfrm>
            <a:off x="0" y="1916113"/>
            <a:ext cx="509588" cy="4525962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lv-LV">
              <a:solidFill>
                <a:srgbClr val="000000"/>
              </a:solidFill>
            </a:endParaRPr>
          </a:p>
        </p:txBody>
      </p:sp>
      <p:sp>
        <p:nvSpPr>
          <p:cNvPr id="40969" name="Rectangle 9"/>
          <p:cNvSpPr>
            <a:spLocks noChangeArrowheads="1"/>
          </p:cNvSpPr>
          <p:nvPr/>
        </p:nvSpPr>
        <p:spPr bwMode="auto">
          <a:xfrm>
            <a:off x="239713" y="6045200"/>
            <a:ext cx="8904287" cy="398463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lv-LV">
              <a:solidFill>
                <a:srgbClr val="000000"/>
              </a:solidFill>
            </a:endParaRPr>
          </a:p>
        </p:txBody>
      </p:sp>
      <p:sp>
        <p:nvSpPr>
          <p:cNvPr id="40971" name="Rectangle 11"/>
          <p:cNvSpPr>
            <a:spLocks noChangeArrowheads="1"/>
          </p:cNvSpPr>
          <p:nvPr/>
        </p:nvSpPr>
        <p:spPr bwMode="auto">
          <a:xfrm>
            <a:off x="0" y="6451600"/>
            <a:ext cx="9144000" cy="406400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lv-LV">
              <a:solidFill>
                <a:srgbClr val="000000"/>
              </a:solidFill>
            </a:endParaRPr>
          </a:p>
        </p:txBody>
      </p:sp>
      <p:sp>
        <p:nvSpPr>
          <p:cNvPr id="40972" name="Rectangle 12"/>
          <p:cNvSpPr>
            <a:spLocks noChangeArrowheads="1"/>
          </p:cNvSpPr>
          <p:nvPr/>
        </p:nvSpPr>
        <p:spPr bwMode="auto">
          <a:xfrm>
            <a:off x="8450263" y="1916113"/>
            <a:ext cx="693737" cy="3816350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lv-LV">
              <a:solidFill>
                <a:srgbClr val="000000"/>
              </a:solidFill>
            </a:endParaRPr>
          </a:p>
        </p:txBody>
      </p:sp>
      <p:sp>
        <p:nvSpPr>
          <p:cNvPr id="40974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304800"/>
            <a:ext cx="67691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75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905000"/>
            <a:ext cx="866775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097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0960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0977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0960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0978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0250" y="6092825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A25636B-7C42-413C-ABA1-0CC102F83A69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0986" name="Text Box 26"/>
          <p:cNvSpPr txBox="1">
            <a:spLocks noChangeArrowheads="1"/>
          </p:cNvSpPr>
          <p:nvPr/>
        </p:nvSpPr>
        <p:spPr bwMode="auto">
          <a:xfrm>
            <a:off x="7885113" y="0"/>
            <a:ext cx="1258887" cy="18446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lv-LV">
                <a:solidFill>
                  <a:srgbClr val="000000"/>
                </a:solidFill>
              </a:rPr>
              <a:t> </a:t>
            </a:r>
          </a:p>
        </p:txBody>
      </p:sp>
      <p:pic>
        <p:nvPicPr>
          <p:cNvPr id="40979" name="Picture 19" descr="FM_logo_LV"/>
          <p:cNvPicPr>
            <a:picLocks noChangeAspect="1" noChangeArrowheads="1"/>
          </p:cNvPicPr>
          <p:nvPr/>
        </p:nvPicPr>
        <p:blipFill>
          <a:blip r:embed="rId13" cstate="print"/>
          <a:srcRect r="41371"/>
          <a:stretch>
            <a:fillRect/>
          </a:stretch>
        </p:blipFill>
        <p:spPr bwMode="auto">
          <a:xfrm>
            <a:off x="7451725" y="549275"/>
            <a:ext cx="911225" cy="811213"/>
          </a:xfrm>
          <a:prstGeom prst="rect">
            <a:avLst/>
          </a:prstGeom>
          <a:noFill/>
        </p:spPr>
      </p:pic>
      <p:sp>
        <p:nvSpPr>
          <p:cNvPr id="40973" name="Rectangle 13"/>
          <p:cNvSpPr>
            <a:spLocks noChangeArrowheads="1"/>
          </p:cNvSpPr>
          <p:nvPr/>
        </p:nvSpPr>
        <p:spPr bwMode="auto">
          <a:xfrm>
            <a:off x="0" y="1517650"/>
            <a:ext cx="9144000" cy="39687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lv-LV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1984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0" name="Rectangle 396"/>
          <p:cNvSpPr>
            <a:spLocks noChangeArrowheads="1"/>
          </p:cNvSpPr>
          <p:nvPr/>
        </p:nvSpPr>
        <p:spPr bwMode="auto">
          <a:xfrm>
            <a:off x="1" y="0"/>
            <a:ext cx="7671289" cy="1549400"/>
          </a:xfrm>
          <a:prstGeom prst="rect">
            <a:avLst/>
          </a:prstGeom>
          <a:solidFill>
            <a:srgbClr val="E0E0E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lv-LV" sz="3600">
              <a:solidFill>
                <a:srgbClr val="333333"/>
              </a:solidFill>
            </a:endParaRPr>
          </a:p>
        </p:txBody>
      </p:sp>
      <p:sp>
        <p:nvSpPr>
          <p:cNvPr id="1421" name="Rectangle 397"/>
          <p:cNvSpPr>
            <a:spLocks noChangeArrowheads="1"/>
          </p:cNvSpPr>
          <p:nvPr/>
        </p:nvSpPr>
        <p:spPr bwMode="auto">
          <a:xfrm>
            <a:off x="1" y="1917703"/>
            <a:ext cx="470389" cy="4525963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lv-LV" sz="3600">
              <a:solidFill>
                <a:srgbClr val="333333"/>
              </a:solidFill>
            </a:endParaRPr>
          </a:p>
        </p:txBody>
      </p:sp>
      <p:sp>
        <p:nvSpPr>
          <p:cNvPr id="1422" name="Rectangle 398"/>
          <p:cNvSpPr>
            <a:spLocks noChangeArrowheads="1"/>
          </p:cNvSpPr>
          <p:nvPr/>
        </p:nvSpPr>
        <p:spPr bwMode="auto">
          <a:xfrm>
            <a:off x="221274" y="6045203"/>
            <a:ext cx="8922726" cy="398463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lv-LV" sz="3600">
              <a:solidFill>
                <a:srgbClr val="333333"/>
              </a:solidFill>
            </a:endParaRPr>
          </a:p>
        </p:txBody>
      </p:sp>
      <p:sp>
        <p:nvSpPr>
          <p:cNvPr id="1424" name="Oval 400"/>
          <p:cNvSpPr>
            <a:spLocks noChangeArrowheads="1"/>
          </p:cNvSpPr>
          <p:nvPr/>
        </p:nvSpPr>
        <p:spPr bwMode="auto">
          <a:xfrm>
            <a:off x="6711463" y="0"/>
            <a:ext cx="2192215" cy="2227263"/>
          </a:xfrm>
          <a:prstGeom prst="ellipse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lv-LV" sz="3600">
              <a:solidFill>
                <a:srgbClr val="333333"/>
              </a:solidFill>
            </a:endParaRPr>
          </a:p>
        </p:txBody>
      </p:sp>
      <p:sp>
        <p:nvSpPr>
          <p:cNvPr id="1418" name="Rectangle 394"/>
          <p:cNvSpPr>
            <a:spLocks noChangeArrowheads="1"/>
          </p:cNvSpPr>
          <p:nvPr/>
        </p:nvSpPr>
        <p:spPr bwMode="auto">
          <a:xfrm>
            <a:off x="0" y="6451600"/>
            <a:ext cx="9144000" cy="406400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lv-LV" sz="3600">
              <a:solidFill>
                <a:srgbClr val="333333"/>
              </a:solidFill>
            </a:endParaRPr>
          </a:p>
        </p:txBody>
      </p:sp>
      <p:sp>
        <p:nvSpPr>
          <p:cNvPr id="1423" name="Rectangle 399"/>
          <p:cNvSpPr>
            <a:spLocks noChangeArrowheads="1"/>
          </p:cNvSpPr>
          <p:nvPr/>
        </p:nvSpPr>
        <p:spPr bwMode="auto">
          <a:xfrm>
            <a:off x="8503629" y="1828800"/>
            <a:ext cx="640373" cy="3816350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lv-LV" sz="3600">
              <a:solidFill>
                <a:srgbClr val="333333"/>
              </a:solidFill>
            </a:endParaRPr>
          </a:p>
        </p:txBody>
      </p:sp>
      <p:sp>
        <p:nvSpPr>
          <p:cNvPr id="1419" name="Rectangle 395"/>
          <p:cNvSpPr>
            <a:spLocks noChangeArrowheads="1"/>
          </p:cNvSpPr>
          <p:nvPr/>
        </p:nvSpPr>
        <p:spPr bwMode="auto">
          <a:xfrm>
            <a:off x="0" y="1517653"/>
            <a:ext cx="9144000" cy="396875"/>
          </a:xfrm>
          <a:prstGeom prst="rect">
            <a:avLst/>
          </a:prstGeom>
          <a:solidFill>
            <a:srgbClr val="CBCBC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lv-LV" sz="3600">
              <a:solidFill>
                <a:srgbClr val="333333"/>
              </a:solidFill>
            </a:endParaRPr>
          </a:p>
        </p:txBody>
      </p:sp>
      <p:sp>
        <p:nvSpPr>
          <p:cNvPr id="1409" name="Rectangle 38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6248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10" name="Rectangle 3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001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11" name="Rectangle 38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0960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333333"/>
              </a:solidFill>
            </a:endParaRPr>
          </a:p>
        </p:txBody>
      </p:sp>
      <p:sp>
        <p:nvSpPr>
          <p:cNvPr id="1412" name="Rectangle 38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0960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333333"/>
              </a:solidFill>
            </a:endParaRPr>
          </a:p>
        </p:txBody>
      </p:sp>
      <p:sp>
        <p:nvSpPr>
          <p:cNvPr id="1413" name="Rectangle 38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0960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AFFA047-30E2-4FA2-9C93-153CD45399FB}" type="slidenum">
              <a:rPr lang="en-US">
                <a:solidFill>
                  <a:srgbClr val="333333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333333"/>
              </a:solidFill>
            </a:endParaRPr>
          </a:p>
        </p:txBody>
      </p:sp>
      <p:pic>
        <p:nvPicPr>
          <p:cNvPr id="1429" name="Picture 405" descr="FM_logo_LV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371"/>
          <a:stretch>
            <a:fillRect/>
          </a:stretch>
        </p:blipFill>
        <p:spPr bwMode="auto">
          <a:xfrm>
            <a:off x="7241932" y="460376"/>
            <a:ext cx="841131" cy="811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4840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2" name="Rectangle 22"/>
          <p:cNvSpPr>
            <a:spLocks noChangeArrowheads="1"/>
          </p:cNvSpPr>
          <p:nvPr userDrawn="1"/>
        </p:nvSpPr>
        <p:spPr bwMode="auto">
          <a:xfrm>
            <a:off x="0" y="0"/>
            <a:ext cx="8310563" cy="1549400"/>
          </a:xfrm>
          <a:prstGeom prst="rect">
            <a:avLst/>
          </a:prstGeom>
          <a:solidFill>
            <a:srgbClr val="E0E0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lv-LV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0984" name="Oval 24"/>
          <p:cNvSpPr>
            <a:spLocks noChangeArrowheads="1"/>
          </p:cNvSpPr>
          <p:nvPr userDrawn="1"/>
        </p:nvSpPr>
        <p:spPr bwMode="auto">
          <a:xfrm>
            <a:off x="6769100" y="0"/>
            <a:ext cx="2374900" cy="2227263"/>
          </a:xfrm>
          <a:prstGeom prst="ellipse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lv-LV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0968" name="Rectangle 8"/>
          <p:cNvSpPr>
            <a:spLocks noChangeArrowheads="1"/>
          </p:cNvSpPr>
          <p:nvPr userDrawn="1"/>
        </p:nvSpPr>
        <p:spPr bwMode="auto">
          <a:xfrm>
            <a:off x="0" y="1916113"/>
            <a:ext cx="509588" cy="4525962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lv-LV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0969" name="Rectangle 9"/>
          <p:cNvSpPr>
            <a:spLocks noChangeArrowheads="1"/>
          </p:cNvSpPr>
          <p:nvPr userDrawn="1"/>
        </p:nvSpPr>
        <p:spPr bwMode="auto">
          <a:xfrm>
            <a:off x="239713" y="6045200"/>
            <a:ext cx="8904287" cy="398463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lv-LV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0971" name="Rectangle 11"/>
          <p:cNvSpPr>
            <a:spLocks noChangeArrowheads="1"/>
          </p:cNvSpPr>
          <p:nvPr userDrawn="1"/>
        </p:nvSpPr>
        <p:spPr bwMode="auto">
          <a:xfrm>
            <a:off x="0" y="6451600"/>
            <a:ext cx="9144000" cy="406400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lv-LV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0972" name="Rectangle 12"/>
          <p:cNvSpPr>
            <a:spLocks noChangeArrowheads="1"/>
          </p:cNvSpPr>
          <p:nvPr userDrawn="1"/>
        </p:nvSpPr>
        <p:spPr bwMode="auto">
          <a:xfrm>
            <a:off x="8450263" y="1916113"/>
            <a:ext cx="693737" cy="3816350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lv-LV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32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304800"/>
            <a:ext cx="67691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3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905000"/>
            <a:ext cx="866775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097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0960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0977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0960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0978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0250" y="6092825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9182B6D-4EAB-4775-AEC5-1FA714C3F369}" type="slidenum">
              <a:rPr lang="en-US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0986" name="Text Box 26"/>
          <p:cNvSpPr txBox="1">
            <a:spLocks noChangeArrowheads="1"/>
          </p:cNvSpPr>
          <p:nvPr userDrawn="1"/>
        </p:nvSpPr>
        <p:spPr bwMode="auto">
          <a:xfrm>
            <a:off x="7885113" y="0"/>
            <a:ext cx="1258887" cy="18446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lv-LV" dirty="0">
                <a:solidFill>
                  <a:srgbClr val="000000"/>
                </a:solidFill>
                <a:latin typeface="Arial" charset="0"/>
              </a:rPr>
              <a:t> </a:t>
            </a:r>
          </a:p>
        </p:txBody>
      </p:sp>
      <p:pic>
        <p:nvPicPr>
          <p:cNvPr id="1038" name="Picture 19" descr="FM_logo_LV"/>
          <p:cNvPicPr>
            <a:picLocks noChangeAspect="1" noChangeArrowheads="1"/>
          </p:cNvPicPr>
          <p:nvPr userDrawn="1"/>
        </p:nvPicPr>
        <p:blipFill>
          <a:blip r:embed="rId13" cstate="print"/>
          <a:srcRect r="41371"/>
          <a:stretch>
            <a:fillRect/>
          </a:stretch>
        </p:blipFill>
        <p:spPr bwMode="auto">
          <a:xfrm>
            <a:off x="7451725" y="549275"/>
            <a:ext cx="911225" cy="811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73" name="Rectangle 13"/>
          <p:cNvSpPr>
            <a:spLocks noChangeArrowheads="1"/>
          </p:cNvSpPr>
          <p:nvPr userDrawn="1"/>
        </p:nvSpPr>
        <p:spPr bwMode="auto">
          <a:xfrm>
            <a:off x="0" y="1517650"/>
            <a:ext cx="9144000" cy="39687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lv-LV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794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ransition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2" name="Rectangle 22"/>
          <p:cNvSpPr>
            <a:spLocks noChangeArrowheads="1"/>
          </p:cNvSpPr>
          <p:nvPr/>
        </p:nvSpPr>
        <p:spPr bwMode="auto">
          <a:xfrm>
            <a:off x="0" y="0"/>
            <a:ext cx="8310563" cy="1549400"/>
          </a:xfrm>
          <a:prstGeom prst="rect">
            <a:avLst/>
          </a:prstGeom>
          <a:solidFill>
            <a:srgbClr val="E0E0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lv-LV">
              <a:solidFill>
                <a:prstClr val="black"/>
              </a:solidFill>
            </a:endParaRPr>
          </a:p>
        </p:txBody>
      </p:sp>
      <p:sp>
        <p:nvSpPr>
          <p:cNvPr id="40984" name="Oval 24"/>
          <p:cNvSpPr>
            <a:spLocks noChangeArrowheads="1"/>
          </p:cNvSpPr>
          <p:nvPr/>
        </p:nvSpPr>
        <p:spPr bwMode="auto">
          <a:xfrm>
            <a:off x="6769100" y="0"/>
            <a:ext cx="2374900" cy="2227263"/>
          </a:xfrm>
          <a:prstGeom prst="ellipse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lv-LV">
              <a:solidFill>
                <a:prstClr val="black"/>
              </a:solidFill>
            </a:endParaRPr>
          </a:p>
        </p:txBody>
      </p:sp>
      <p:sp>
        <p:nvSpPr>
          <p:cNvPr id="40968" name="Rectangle 8"/>
          <p:cNvSpPr>
            <a:spLocks noChangeArrowheads="1"/>
          </p:cNvSpPr>
          <p:nvPr/>
        </p:nvSpPr>
        <p:spPr bwMode="auto">
          <a:xfrm>
            <a:off x="0" y="1916113"/>
            <a:ext cx="509588" cy="4525962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lv-LV">
              <a:solidFill>
                <a:prstClr val="black"/>
              </a:solidFill>
            </a:endParaRPr>
          </a:p>
        </p:txBody>
      </p:sp>
      <p:sp>
        <p:nvSpPr>
          <p:cNvPr id="40969" name="Rectangle 9"/>
          <p:cNvSpPr>
            <a:spLocks noChangeArrowheads="1"/>
          </p:cNvSpPr>
          <p:nvPr/>
        </p:nvSpPr>
        <p:spPr bwMode="auto">
          <a:xfrm>
            <a:off x="239714" y="6045202"/>
            <a:ext cx="8904287" cy="398463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lv-LV">
              <a:solidFill>
                <a:prstClr val="black"/>
              </a:solidFill>
            </a:endParaRPr>
          </a:p>
        </p:txBody>
      </p:sp>
      <p:sp>
        <p:nvSpPr>
          <p:cNvPr id="40971" name="Rectangle 11"/>
          <p:cNvSpPr>
            <a:spLocks noChangeArrowheads="1"/>
          </p:cNvSpPr>
          <p:nvPr/>
        </p:nvSpPr>
        <p:spPr bwMode="auto">
          <a:xfrm>
            <a:off x="0" y="6451600"/>
            <a:ext cx="9144000" cy="406400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lv-LV">
              <a:solidFill>
                <a:prstClr val="black"/>
              </a:solidFill>
            </a:endParaRPr>
          </a:p>
        </p:txBody>
      </p:sp>
      <p:sp>
        <p:nvSpPr>
          <p:cNvPr id="40972" name="Rectangle 12"/>
          <p:cNvSpPr>
            <a:spLocks noChangeArrowheads="1"/>
          </p:cNvSpPr>
          <p:nvPr/>
        </p:nvSpPr>
        <p:spPr bwMode="auto">
          <a:xfrm>
            <a:off x="8450263" y="1916113"/>
            <a:ext cx="693737" cy="3816350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lv-LV">
              <a:solidFill>
                <a:prstClr val="black"/>
              </a:solidFill>
            </a:endParaRPr>
          </a:p>
        </p:txBody>
      </p:sp>
      <p:sp>
        <p:nvSpPr>
          <p:cNvPr id="9224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304800"/>
            <a:ext cx="67691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25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1" y="1905000"/>
            <a:ext cx="866775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097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0960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40977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0960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40978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0251" y="6092825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A9B857E-C43E-4D70-8DCD-5335BF2878F7}" type="slidenum">
              <a:rPr lang="en-US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0986" name="Text Box 26"/>
          <p:cNvSpPr txBox="1">
            <a:spLocks noChangeArrowheads="1"/>
          </p:cNvSpPr>
          <p:nvPr/>
        </p:nvSpPr>
        <p:spPr bwMode="auto">
          <a:xfrm>
            <a:off x="7885113" y="0"/>
            <a:ext cx="1258887" cy="18446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lv-LV">
                <a:solidFill>
                  <a:prstClr val="black"/>
                </a:solidFill>
              </a:rPr>
              <a:t> </a:t>
            </a:r>
          </a:p>
        </p:txBody>
      </p:sp>
      <p:pic>
        <p:nvPicPr>
          <p:cNvPr id="9230" name="Picture 19" descr="FM_logo_LV"/>
          <p:cNvPicPr>
            <a:picLocks noChangeAspect="1" noChangeArrowheads="1"/>
          </p:cNvPicPr>
          <p:nvPr/>
        </p:nvPicPr>
        <p:blipFill>
          <a:blip r:embed="rId13" cstate="print"/>
          <a:srcRect r="41371"/>
          <a:stretch>
            <a:fillRect/>
          </a:stretch>
        </p:blipFill>
        <p:spPr bwMode="auto">
          <a:xfrm>
            <a:off x="7451726" y="549277"/>
            <a:ext cx="911225" cy="811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73" name="Rectangle 13"/>
          <p:cNvSpPr>
            <a:spLocks noChangeArrowheads="1"/>
          </p:cNvSpPr>
          <p:nvPr/>
        </p:nvSpPr>
        <p:spPr bwMode="auto">
          <a:xfrm>
            <a:off x="0" y="1517652"/>
            <a:ext cx="9144000" cy="39687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lv-LV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2597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2" name="Rectangle 22"/>
          <p:cNvSpPr>
            <a:spLocks noChangeArrowheads="1"/>
          </p:cNvSpPr>
          <p:nvPr/>
        </p:nvSpPr>
        <p:spPr bwMode="auto">
          <a:xfrm>
            <a:off x="0" y="0"/>
            <a:ext cx="8310563" cy="1549400"/>
          </a:xfrm>
          <a:prstGeom prst="rect">
            <a:avLst/>
          </a:prstGeom>
          <a:solidFill>
            <a:srgbClr val="E0E0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lv-LV">
              <a:solidFill>
                <a:prstClr val="black"/>
              </a:solidFill>
            </a:endParaRPr>
          </a:p>
        </p:txBody>
      </p:sp>
      <p:sp>
        <p:nvSpPr>
          <p:cNvPr id="40984" name="Oval 24"/>
          <p:cNvSpPr>
            <a:spLocks noChangeArrowheads="1"/>
          </p:cNvSpPr>
          <p:nvPr/>
        </p:nvSpPr>
        <p:spPr bwMode="auto">
          <a:xfrm>
            <a:off x="6769100" y="0"/>
            <a:ext cx="2374900" cy="2227263"/>
          </a:xfrm>
          <a:prstGeom prst="ellipse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lv-LV">
              <a:solidFill>
                <a:prstClr val="black"/>
              </a:solidFill>
            </a:endParaRPr>
          </a:p>
        </p:txBody>
      </p:sp>
      <p:sp>
        <p:nvSpPr>
          <p:cNvPr id="40968" name="Rectangle 8"/>
          <p:cNvSpPr>
            <a:spLocks noChangeArrowheads="1"/>
          </p:cNvSpPr>
          <p:nvPr/>
        </p:nvSpPr>
        <p:spPr bwMode="auto">
          <a:xfrm>
            <a:off x="0" y="1916113"/>
            <a:ext cx="509588" cy="4525962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lv-LV">
              <a:solidFill>
                <a:prstClr val="black"/>
              </a:solidFill>
            </a:endParaRPr>
          </a:p>
        </p:txBody>
      </p:sp>
      <p:sp>
        <p:nvSpPr>
          <p:cNvPr id="40969" name="Rectangle 9"/>
          <p:cNvSpPr>
            <a:spLocks noChangeArrowheads="1"/>
          </p:cNvSpPr>
          <p:nvPr/>
        </p:nvSpPr>
        <p:spPr bwMode="auto">
          <a:xfrm>
            <a:off x="239713" y="6045200"/>
            <a:ext cx="8904287" cy="398463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lv-LV">
              <a:solidFill>
                <a:prstClr val="black"/>
              </a:solidFill>
            </a:endParaRPr>
          </a:p>
        </p:txBody>
      </p:sp>
      <p:sp>
        <p:nvSpPr>
          <p:cNvPr id="40971" name="Rectangle 11"/>
          <p:cNvSpPr>
            <a:spLocks noChangeArrowheads="1"/>
          </p:cNvSpPr>
          <p:nvPr/>
        </p:nvSpPr>
        <p:spPr bwMode="auto">
          <a:xfrm>
            <a:off x="0" y="6451600"/>
            <a:ext cx="9144000" cy="406400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lv-LV">
              <a:solidFill>
                <a:prstClr val="black"/>
              </a:solidFill>
            </a:endParaRPr>
          </a:p>
        </p:txBody>
      </p:sp>
      <p:sp>
        <p:nvSpPr>
          <p:cNvPr id="40972" name="Rectangle 12"/>
          <p:cNvSpPr>
            <a:spLocks noChangeArrowheads="1"/>
          </p:cNvSpPr>
          <p:nvPr/>
        </p:nvSpPr>
        <p:spPr bwMode="auto">
          <a:xfrm>
            <a:off x="8450263" y="1916113"/>
            <a:ext cx="693737" cy="3816350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lv-LV">
              <a:solidFill>
                <a:prstClr val="black"/>
              </a:solidFill>
            </a:endParaRPr>
          </a:p>
        </p:txBody>
      </p:sp>
      <p:sp>
        <p:nvSpPr>
          <p:cNvPr id="9224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304800"/>
            <a:ext cx="67691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25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905000"/>
            <a:ext cx="866775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097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0960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40977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0960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40978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0250" y="6092825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A9B857E-C43E-4D70-8DCD-5335BF2878F7}" type="slidenum">
              <a:rPr lang="en-US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0986" name="Text Box 26"/>
          <p:cNvSpPr txBox="1">
            <a:spLocks noChangeArrowheads="1"/>
          </p:cNvSpPr>
          <p:nvPr/>
        </p:nvSpPr>
        <p:spPr bwMode="auto">
          <a:xfrm>
            <a:off x="7885113" y="0"/>
            <a:ext cx="1258887" cy="18446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lv-LV">
                <a:solidFill>
                  <a:prstClr val="black"/>
                </a:solidFill>
              </a:rPr>
              <a:t> </a:t>
            </a:r>
          </a:p>
        </p:txBody>
      </p:sp>
      <p:pic>
        <p:nvPicPr>
          <p:cNvPr id="9230" name="Picture 19" descr="FM_logo_LV"/>
          <p:cNvPicPr>
            <a:picLocks noChangeAspect="1" noChangeArrowheads="1"/>
          </p:cNvPicPr>
          <p:nvPr/>
        </p:nvPicPr>
        <p:blipFill>
          <a:blip r:embed="rId14" cstate="print"/>
          <a:srcRect r="41371"/>
          <a:stretch>
            <a:fillRect/>
          </a:stretch>
        </p:blipFill>
        <p:spPr bwMode="auto">
          <a:xfrm>
            <a:off x="7451725" y="549275"/>
            <a:ext cx="911225" cy="811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73" name="Rectangle 13"/>
          <p:cNvSpPr>
            <a:spLocks noChangeArrowheads="1"/>
          </p:cNvSpPr>
          <p:nvPr/>
        </p:nvSpPr>
        <p:spPr bwMode="auto">
          <a:xfrm>
            <a:off x="0" y="1517650"/>
            <a:ext cx="9144000" cy="39687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lv-LV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4418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  <p:sldLayoutId id="2147483759" r:id="rId12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9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9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9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9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7.xml"/><Relationship Id="rId4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5" Type="http://schemas.openxmlformats.org/officeDocument/2006/relationships/oleObject" Target="../embeddings/Microsoft_Excel_97-2003_Worksheet1.xls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636" name="Group 4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69637" name="Rectangle 5"/>
            <p:cNvSpPr>
              <a:spLocks noChangeArrowheads="1"/>
            </p:cNvSpPr>
            <p:nvPr/>
          </p:nvSpPr>
          <p:spPr bwMode="auto">
            <a:xfrm>
              <a:off x="0" y="1420"/>
              <a:ext cx="5760" cy="2685"/>
            </a:xfrm>
            <a:prstGeom prst="rect">
              <a:avLst/>
            </a:prstGeom>
            <a:solidFill>
              <a:srgbClr val="EAEAEA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lv-LV"/>
            </a:p>
          </p:txBody>
        </p:sp>
        <p:sp>
          <p:nvSpPr>
            <p:cNvPr id="69638" name="Rectangle 6"/>
            <p:cNvSpPr>
              <a:spLocks noChangeArrowheads="1"/>
            </p:cNvSpPr>
            <p:nvPr/>
          </p:nvSpPr>
          <p:spPr bwMode="auto">
            <a:xfrm>
              <a:off x="0" y="4066"/>
              <a:ext cx="5760" cy="254"/>
            </a:xfrm>
            <a:prstGeom prst="rect">
              <a:avLst/>
            </a:prstGeom>
            <a:solidFill>
              <a:srgbClr val="00008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lv-LV"/>
            </a:p>
          </p:txBody>
        </p:sp>
        <p:sp>
          <p:nvSpPr>
            <p:cNvPr id="69639" name="Rectangle 7"/>
            <p:cNvSpPr>
              <a:spLocks noChangeArrowheads="1"/>
            </p:cNvSpPr>
            <p:nvPr/>
          </p:nvSpPr>
          <p:spPr bwMode="auto">
            <a:xfrm>
              <a:off x="0" y="0"/>
              <a:ext cx="5760" cy="1445"/>
            </a:xfrm>
            <a:prstGeom prst="rect">
              <a:avLst/>
            </a:prstGeom>
            <a:solidFill>
              <a:srgbClr val="00008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lv-LV"/>
            </a:p>
          </p:txBody>
        </p:sp>
      </p:grpSp>
      <p:sp>
        <p:nvSpPr>
          <p:cNvPr id="69642" name="Rectangle 10"/>
          <p:cNvSpPr>
            <a:spLocks noChangeArrowheads="1"/>
          </p:cNvSpPr>
          <p:nvPr/>
        </p:nvSpPr>
        <p:spPr bwMode="auto">
          <a:xfrm>
            <a:off x="7086600" y="59245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/>
            <a:endParaRPr lang="en-US" sz="1400"/>
          </a:p>
        </p:txBody>
      </p:sp>
      <p:sp>
        <p:nvSpPr>
          <p:cNvPr id="6964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4213" y="2708275"/>
            <a:ext cx="7772400" cy="1470025"/>
          </a:xfrm>
        </p:spPr>
        <p:txBody>
          <a:bodyPr>
            <a:normAutofit/>
          </a:bodyPr>
          <a:lstStyle/>
          <a:p>
            <a:r>
              <a:rPr lang="lv-LV" sz="3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2013.gada budžeta likumprojekts un </a:t>
            </a:r>
            <a:br>
              <a:rPr lang="lv-LV" sz="3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lv-LV" sz="3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2013.-2015.gada vidēja termiņa valsts budžeta ietvara likumprojekts</a:t>
            </a:r>
            <a:endParaRPr lang="lv-LV" sz="30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964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4797425"/>
            <a:ext cx="6400800" cy="1057275"/>
          </a:xfrm>
        </p:spPr>
        <p:txBody>
          <a:bodyPr/>
          <a:lstStyle/>
          <a:p>
            <a:r>
              <a:rPr lang="lv-LV" sz="2400" dirty="0" smtClean="0">
                <a:latin typeface="Arial" pitchFamily="34" charset="0"/>
                <a:cs typeface="Arial" pitchFamily="34" charset="0"/>
              </a:rPr>
              <a:t>Finanšu ministrija</a:t>
            </a:r>
          </a:p>
          <a:p>
            <a:r>
              <a:rPr lang="lv-LV" sz="2400" dirty="0" smtClean="0">
                <a:latin typeface="Arial" pitchFamily="34" charset="0"/>
                <a:cs typeface="Arial" pitchFamily="34" charset="0"/>
              </a:rPr>
              <a:t>2012.gada 5.septembris</a:t>
            </a:r>
            <a:endParaRPr lang="lv-LV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9647" name="Picture 15" descr="FM_lat_blu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4075" y="-171450"/>
            <a:ext cx="5040313" cy="2660650"/>
          </a:xfrm>
          <a:prstGeom prst="rect">
            <a:avLst/>
          </a:prstGeom>
          <a:noFill/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815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6769100" cy="1143000"/>
          </a:xfrm>
        </p:spPr>
        <p:txBody>
          <a:bodyPr/>
          <a:lstStyle/>
          <a:p>
            <a:r>
              <a:rPr lang="lv-LV" sz="3000" b="1" dirty="0" smtClean="0">
                <a:solidFill>
                  <a:schemeClr val="tx1"/>
                </a:solidFill>
              </a:rPr>
              <a:t>Darbaspēka nodokļu samazināšana</a:t>
            </a:r>
            <a:endParaRPr lang="lv-LV" sz="30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sz="2100" u="sng" dirty="0" smtClean="0"/>
              <a:t>Iedzīvotāju ienākuma nodokļa  likmes samazināšana par 5 </a:t>
            </a:r>
            <a:r>
              <a:rPr lang="lv-LV" sz="2100" u="sng" dirty="0"/>
              <a:t>%</a:t>
            </a:r>
            <a:r>
              <a:rPr lang="lv-LV" sz="2100" u="sng" dirty="0" smtClean="0"/>
              <a:t>p</a:t>
            </a:r>
            <a:r>
              <a:rPr lang="lv-LV" sz="2100" u="sng" dirty="0"/>
              <a:t>.</a:t>
            </a:r>
            <a:r>
              <a:rPr lang="lv-LV" sz="2100" u="sng" dirty="0" smtClean="0"/>
              <a:t> </a:t>
            </a:r>
            <a:r>
              <a:rPr lang="lv-LV" sz="2100" u="sng" dirty="0"/>
              <a:t>– </a:t>
            </a:r>
            <a:r>
              <a:rPr lang="lv-LV" sz="2100" u="sng" dirty="0" smtClean="0"/>
              <a:t>         no 25 % 2012.gadā </a:t>
            </a:r>
            <a:r>
              <a:rPr lang="lv-LV" sz="2100" u="sng" dirty="0"/>
              <a:t>līdz </a:t>
            </a:r>
            <a:r>
              <a:rPr lang="lv-LV" sz="2100" u="sng" dirty="0" smtClean="0"/>
              <a:t>20% 2015.gadā</a:t>
            </a:r>
          </a:p>
          <a:p>
            <a:pPr lvl="1">
              <a:buFont typeface="Arial" pitchFamily="34" charset="0"/>
              <a:buChar char="–"/>
            </a:pPr>
            <a:r>
              <a:rPr lang="lv-LV" sz="2100" dirty="0" smtClean="0"/>
              <a:t>Mērķi: </a:t>
            </a:r>
          </a:p>
          <a:p>
            <a:pPr lvl="2">
              <a:buFont typeface="Arial" pitchFamily="34" charset="0"/>
              <a:buChar char="•"/>
            </a:pPr>
            <a:r>
              <a:rPr lang="lv-LV" sz="2100" dirty="0" smtClean="0"/>
              <a:t>Baltijas </a:t>
            </a:r>
            <a:r>
              <a:rPr lang="lv-LV" sz="2100" dirty="0"/>
              <a:t>valstu konkurencē par investīcijām un darba </a:t>
            </a:r>
            <a:r>
              <a:rPr lang="lv-LV" sz="2100" dirty="0" smtClean="0"/>
              <a:t>vietām </a:t>
            </a:r>
            <a:r>
              <a:rPr lang="lv-LV" sz="2100" dirty="0"/>
              <a:t>nodrošināt </a:t>
            </a:r>
            <a:r>
              <a:rPr lang="lv-LV" sz="2100" dirty="0" smtClean="0"/>
              <a:t>EE un LT </a:t>
            </a:r>
            <a:r>
              <a:rPr lang="lv-LV" sz="2100" dirty="0"/>
              <a:t>izmaksu ziņā līdzvērtīgus darba </a:t>
            </a:r>
            <a:r>
              <a:rPr lang="lv-LV" sz="2100" dirty="0" smtClean="0"/>
              <a:t>nodokļus;</a:t>
            </a:r>
          </a:p>
          <a:p>
            <a:pPr lvl="2">
              <a:buFont typeface="Arial" pitchFamily="34" charset="0"/>
              <a:buChar char="•"/>
            </a:pPr>
            <a:r>
              <a:rPr lang="lv-LV" sz="2100" dirty="0" smtClean="0"/>
              <a:t>samazināt </a:t>
            </a:r>
            <a:r>
              <a:rPr lang="lv-LV" sz="2100" dirty="0"/>
              <a:t>ēnu ekonomiku un </a:t>
            </a:r>
            <a:r>
              <a:rPr lang="lv-LV" sz="2100" dirty="0" smtClean="0"/>
              <a:t>motivēt maksāt nodokļus pilnā apmērā, </a:t>
            </a:r>
            <a:r>
              <a:rPr lang="lv-LV" sz="2100" dirty="0"/>
              <a:t>samazinot darba nodokļu kopējo slogu. </a:t>
            </a:r>
          </a:p>
          <a:p>
            <a:r>
              <a:rPr lang="lv-LV" sz="2100" u="sng" dirty="0" smtClean="0"/>
              <a:t>Iedzīvotāju ienākuma nodokļa atvieglojuma </a:t>
            </a:r>
            <a:r>
              <a:rPr lang="lv-LV" sz="2100" u="sng" dirty="0"/>
              <a:t>par apgādībā esošajām personām palielināšanu par 10 latiem (līdz 80 latiem mēnesī) no </a:t>
            </a:r>
            <a:r>
              <a:rPr lang="lv-LV" sz="2100" u="sng" dirty="0" smtClean="0"/>
              <a:t>01.07.2013. </a:t>
            </a:r>
          </a:p>
          <a:p>
            <a:pPr lvl="1">
              <a:buFont typeface="Arial" pitchFamily="34" charset="0"/>
              <a:buChar char="–"/>
            </a:pPr>
            <a:r>
              <a:rPr lang="lv-LV" sz="2100" dirty="0" smtClean="0"/>
              <a:t>Mērķis: sniegt atbalstu ekonomiski aktīvām ģimenēm.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DB0FB7-53E0-4A35-903A-C9ECD66F3C25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10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6216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722313" y="3573016"/>
            <a:ext cx="7772400" cy="2195959"/>
          </a:xfrm>
        </p:spPr>
        <p:txBody>
          <a:bodyPr/>
          <a:lstStyle/>
          <a:p>
            <a:r>
              <a:rPr lang="lv-LV" dirty="0" smtClean="0"/>
              <a:t>Fiskālā politika un Valsts budžets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62DF29-B3DD-40C8-902D-1F1FC1229A9A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7220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5544616" cy="1152128"/>
          </a:xfrm>
        </p:spPr>
        <p:txBody>
          <a:bodyPr/>
          <a:lstStyle/>
          <a:p>
            <a:pPr marL="0" indent="0"/>
            <a:r>
              <a:rPr lang="lv-LV" sz="3000" b="1" dirty="0" smtClean="0">
                <a:solidFill>
                  <a:schemeClr val="tx1"/>
                </a:solidFill>
                <a:cs typeface="Calibri" pitchFamily="34" charset="0"/>
              </a:rPr>
              <a:t>Fiskālās politikas prioritātes </a:t>
            </a:r>
            <a:br>
              <a:rPr lang="lv-LV" sz="3000" b="1" dirty="0" smtClean="0">
                <a:solidFill>
                  <a:schemeClr val="tx1"/>
                </a:solidFill>
                <a:cs typeface="Calibri" pitchFamily="34" charset="0"/>
              </a:rPr>
            </a:br>
            <a:r>
              <a:rPr lang="lv-LV" sz="3000" b="1" dirty="0" smtClean="0">
                <a:solidFill>
                  <a:schemeClr val="tx1"/>
                </a:solidFill>
                <a:cs typeface="Calibri" pitchFamily="34" charset="0"/>
              </a:rPr>
              <a:t>2013.-2015. gadā</a:t>
            </a:r>
            <a:endParaRPr lang="lv-LV" sz="3000" b="1" dirty="0">
              <a:solidFill>
                <a:schemeClr val="tx1"/>
              </a:solidFill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916832"/>
            <a:ext cx="7848872" cy="4104456"/>
          </a:xfrm>
        </p:spPr>
        <p:txBody>
          <a:bodyPr/>
          <a:lstStyle/>
          <a:p>
            <a:pPr algn="just">
              <a:buFont typeface="Arial" pitchFamily="34" charset="0"/>
              <a:buChar char="•"/>
            </a:pPr>
            <a:r>
              <a:rPr lang="lv-LV" sz="2400" b="1" dirty="0" smtClean="0"/>
              <a:t>Fiskālās disciplīnas nodrošināšana </a:t>
            </a:r>
            <a:r>
              <a:rPr lang="lv-LV" sz="2400" dirty="0" smtClean="0"/>
              <a:t>– vidējā termiņā tiek saglabāta virzība uz </a:t>
            </a:r>
            <a:r>
              <a:rPr lang="lv-LV" sz="2400" u="sng" dirty="0" smtClean="0"/>
              <a:t>ekonomiskajā </a:t>
            </a:r>
            <a:r>
              <a:rPr lang="lv-LV" sz="2400" u="sng" dirty="0"/>
              <a:t>ciklā sabalansētu </a:t>
            </a:r>
            <a:r>
              <a:rPr lang="lv-LV" sz="2400" u="sng" dirty="0" smtClean="0"/>
              <a:t>budžeta</a:t>
            </a:r>
            <a:r>
              <a:rPr lang="lv-LV" sz="2400" dirty="0" smtClean="0"/>
              <a:t> bilanci saskaņā ar Stabilitātes </a:t>
            </a:r>
            <a:r>
              <a:rPr lang="lv-LV" sz="2400" dirty="0"/>
              <a:t>un izaugsmes paktā </a:t>
            </a:r>
            <a:r>
              <a:rPr lang="lv-LV" sz="2400" dirty="0" smtClean="0"/>
              <a:t>noteiktajiem principiem.</a:t>
            </a:r>
          </a:p>
          <a:p>
            <a:pPr lvl="0" algn="just"/>
            <a:r>
              <a:rPr lang="lv-LV" sz="2400" b="1" dirty="0" smtClean="0"/>
              <a:t>Uz ekonomikas izaugsmi vērsta nodokļu politika </a:t>
            </a:r>
            <a:r>
              <a:rPr lang="lv-LV" sz="2400" dirty="0" smtClean="0"/>
              <a:t>– pieņemtais lēmums samazināt darba spēka nodokļus (IIN likmes samazinājums), kā arī PVN likmes samazinājums (2012.gads).</a:t>
            </a:r>
          </a:p>
          <a:p>
            <a:pPr marL="0" lvl="0" indent="0">
              <a:buNone/>
            </a:pPr>
            <a:endParaRPr lang="lv-LV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651625" y="6092825"/>
            <a:ext cx="2063750" cy="457200"/>
          </a:xfrm>
        </p:spPr>
        <p:txBody>
          <a:bodyPr/>
          <a:lstStyle/>
          <a:p>
            <a:pPr>
              <a:defRPr/>
            </a:pPr>
            <a:fld id="{07DB0FB7-53E0-4A35-903A-C9ECD66F3C25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12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4769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7128792" cy="1259160"/>
          </a:xfrm>
        </p:spPr>
        <p:txBody>
          <a:bodyPr/>
          <a:lstStyle/>
          <a:p>
            <a:r>
              <a:rPr lang="lv-LV" sz="3000" b="1" dirty="0" smtClean="0">
                <a:solidFill>
                  <a:schemeClr val="tx1"/>
                </a:solidFill>
              </a:rPr>
              <a:t>Fiskālās </a:t>
            </a:r>
            <a:r>
              <a:rPr lang="lv-LV" sz="3000" b="1" dirty="0">
                <a:solidFill>
                  <a:schemeClr val="tx1"/>
                </a:solidFill>
              </a:rPr>
              <a:t>politikas nosacījumi </a:t>
            </a:r>
            <a:r>
              <a:rPr lang="lv-LV" sz="3000" b="1" dirty="0" smtClean="0">
                <a:solidFill>
                  <a:schemeClr val="tx1"/>
                </a:solidFill>
              </a:rPr>
              <a:t/>
            </a:r>
            <a:br>
              <a:rPr lang="lv-LV" sz="3000" b="1" dirty="0" smtClean="0">
                <a:solidFill>
                  <a:schemeClr val="tx1"/>
                </a:solidFill>
              </a:rPr>
            </a:br>
            <a:r>
              <a:rPr lang="lv-LV" sz="3000" b="1" dirty="0" smtClean="0">
                <a:solidFill>
                  <a:schemeClr val="tx1"/>
                </a:solidFill>
              </a:rPr>
              <a:t>2013.-2015.gadam </a:t>
            </a:r>
            <a:endParaRPr lang="lv-LV" sz="30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204864"/>
            <a:ext cx="7965132" cy="4114800"/>
          </a:xfrm>
        </p:spPr>
        <p:txBody>
          <a:bodyPr/>
          <a:lstStyle/>
          <a:p>
            <a:pPr algn="just">
              <a:buFont typeface="Arial" pitchFamily="34" charset="0"/>
              <a:buChar char="•"/>
            </a:pPr>
            <a:r>
              <a:rPr lang="lv-LV" sz="2000" dirty="0" smtClean="0"/>
              <a:t>Nominālais budžeta deficīts 2012. gadā nedrīkst pārsniegt 1,9% no IKP (pēc EKS 95);</a:t>
            </a:r>
            <a:endParaRPr lang="lv-LV" sz="2000" dirty="0"/>
          </a:p>
          <a:p>
            <a:pPr lvl="0" algn="just"/>
            <a:r>
              <a:rPr lang="lv-LV" sz="2000" dirty="0"/>
              <a:t>Nominālais deficīts </a:t>
            </a:r>
            <a:r>
              <a:rPr lang="lv-LV" sz="2000" dirty="0" smtClean="0"/>
              <a:t>2013.-2015</a:t>
            </a:r>
            <a:r>
              <a:rPr lang="lv-LV" sz="2000" dirty="0"/>
              <a:t>. </a:t>
            </a:r>
            <a:r>
              <a:rPr lang="lv-LV" sz="2000" dirty="0" smtClean="0"/>
              <a:t>gadam nedrīkst </a:t>
            </a:r>
            <a:r>
              <a:rPr lang="lv-LV" sz="2000" dirty="0"/>
              <a:t>pārsniegt </a:t>
            </a:r>
            <a:r>
              <a:rPr lang="lv-LV" sz="2000" dirty="0" smtClean="0"/>
              <a:t>Konverģences </a:t>
            </a:r>
            <a:r>
              <a:rPr lang="lv-LV" sz="2000" dirty="0"/>
              <a:t>programmā </a:t>
            </a:r>
            <a:r>
              <a:rPr lang="lv-LV" sz="2000" dirty="0" smtClean="0"/>
              <a:t>noteiktos </a:t>
            </a:r>
            <a:r>
              <a:rPr lang="lv-LV" sz="2000" dirty="0"/>
              <a:t>griestus: </a:t>
            </a:r>
            <a:r>
              <a:rPr lang="lv-LV" sz="2000" dirty="0" smtClean="0"/>
              <a:t>2013. gadā 1,4</a:t>
            </a:r>
            <a:r>
              <a:rPr lang="lv-LV" sz="2000" dirty="0"/>
              <a:t>%; </a:t>
            </a:r>
            <a:r>
              <a:rPr lang="lv-LV" sz="2000" dirty="0" smtClean="0"/>
              <a:t>2014. gadā 0,8</a:t>
            </a:r>
            <a:r>
              <a:rPr lang="lv-LV" sz="2000" dirty="0"/>
              <a:t>% un </a:t>
            </a:r>
            <a:r>
              <a:rPr lang="lv-LV" sz="2000" dirty="0" smtClean="0"/>
              <a:t>2015. gadā 0,3% no </a:t>
            </a:r>
            <a:r>
              <a:rPr lang="lv-LV" sz="2000" dirty="0"/>
              <a:t>IKP (pēc EKS 95);</a:t>
            </a:r>
            <a:endParaRPr lang="lv-LV" sz="2000" dirty="0" smtClean="0"/>
          </a:p>
          <a:p>
            <a:pPr algn="just"/>
            <a:r>
              <a:rPr lang="lv-LV" sz="2000" dirty="0" smtClean="0"/>
              <a:t>Jāpilda Latvijas uzņemtās starptautiskās saistības par fiskālās disciplīnas ievērošanu:</a:t>
            </a:r>
          </a:p>
          <a:p>
            <a:pPr lvl="1" algn="just">
              <a:buFont typeface="Arial" pitchFamily="34" charset="0"/>
              <a:buChar char="–"/>
            </a:pPr>
            <a:r>
              <a:rPr lang="lv-LV" sz="2000" dirty="0" smtClean="0"/>
              <a:t>jāuzlabo strukturālā bilance;</a:t>
            </a:r>
          </a:p>
          <a:p>
            <a:pPr lvl="1" algn="just">
              <a:buFont typeface="Arial" pitchFamily="34" charset="0"/>
              <a:buChar char="–"/>
            </a:pPr>
            <a:r>
              <a:rPr lang="lv-LV" sz="2000" dirty="0" smtClean="0"/>
              <a:t>jānodrošina, ka budžeta izdevumi salīdzināmās cenās nepieaug straujāk par potenciālā IKP pieaugumu, ņemot vērā nodokļu politikas izmaiņas .</a:t>
            </a:r>
            <a:endParaRPr lang="lv-LV" sz="2000" dirty="0"/>
          </a:p>
          <a:p>
            <a:pPr marL="0" lvl="0" indent="0" algn="just">
              <a:buNone/>
            </a:pPr>
            <a:endParaRPr lang="lv-LV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651625" y="6092825"/>
            <a:ext cx="2063750" cy="457200"/>
          </a:xfrm>
        </p:spPr>
        <p:txBody>
          <a:bodyPr/>
          <a:lstStyle/>
          <a:p>
            <a:pPr>
              <a:defRPr/>
            </a:pPr>
            <a:fld id="{07DB0FB7-53E0-4A35-903A-C9ECD66F3C25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13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4052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6769100" cy="1143000"/>
          </a:xfrm>
        </p:spPr>
        <p:txBody>
          <a:bodyPr/>
          <a:lstStyle/>
          <a:p>
            <a:r>
              <a:rPr lang="lv-LV" sz="3000" b="1" dirty="0" smtClean="0">
                <a:solidFill>
                  <a:schemeClr val="tx1"/>
                </a:solidFill>
                <a:cs typeface="Times New Roman" pitchFamily="18" charset="0"/>
              </a:rPr>
              <a:t>Vispārējās valdības budžeta bilance,</a:t>
            </a:r>
            <a:r>
              <a:rPr lang="lv-LV" sz="3000" b="1" dirty="0" smtClean="0">
                <a:solidFill>
                  <a:schemeClr val="tx1"/>
                </a:solidFill>
              </a:rPr>
              <a:t> </a:t>
            </a:r>
            <a:br>
              <a:rPr lang="lv-LV" sz="3000" b="1" dirty="0" smtClean="0">
                <a:solidFill>
                  <a:schemeClr val="tx1"/>
                </a:solidFill>
              </a:rPr>
            </a:br>
            <a:r>
              <a:rPr lang="lv-LV" sz="1800" b="1" dirty="0" smtClean="0">
                <a:solidFill>
                  <a:schemeClr val="tx1"/>
                </a:solidFill>
                <a:cs typeface="Times New Roman" pitchFamily="18" charset="0"/>
              </a:rPr>
              <a:t>% no IKP</a:t>
            </a:r>
            <a:endParaRPr lang="en-US" sz="18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04248" y="6093296"/>
            <a:ext cx="2063750" cy="389657"/>
          </a:xfrm>
        </p:spPr>
        <p:txBody>
          <a:bodyPr/>
          <a:lstStyle/>
          <a:p>
            <a:pPr>
              <a:defRPr/>
            </a:pPr>
            <a:fld id="{07DB0FB7-53E0-4A35-903A-C9ECD66F3C25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14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1646" y="6021288"/>
            <a:ext cx="61926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200" dirty="0" smtClean="0">
                <a:solidFill>
                  <a:prstClr val="black"/>
                </a:solidFill>
                <a:cs typeface="Times New Roman" pitchFamily="18" charset="0"/>
              </a:rPr>
              <a:t>* Saskaņā </a:t>
            </a:r>
            <a:r>
              <a:rPr lang="lv-LV" sz="1200" dirty="0">
                <a:solidFill>
                  <a:prstClr val="black"/>
                </a:solidFill>
                <a:cs typeface="Times New Roman" pitchFamily="18" charset="0"/>
              </a:rPr>
              <a:t>ar likumprojektu «Grozījumi likumā «Par valsts budžetu 2012. gadam</a:t>
            </a:r>
            <a:r>
              <a:rPr lang="lv-LV" sz="1200" dirty="0" smtClean="0">
                <a:solidFill>
                  <a:prstClr val="black"/>
                </a:solidFill>
                <a:cs typeface="Times New Roman" pitchFamily="18" charset="0"/>
              </a:rPr>
              <a:t>»</a:t>
            </a:r>
          </a:p>
          <a:p>
            <a:r>
              <a:rPr lang="lv-LV" sz="1200" dirty="0" smtClean="0">
                <a:solidFill>
                  <a:prstClr val="black"/>
                </a:solidFill>
                <a:cs typeface="Times New Roman" pitchFamily="18" charset="0"/>
              </a:rPr>
              <a:t>** Finanšu ministrijas prognoze 27.08.2012.</a:t>
            </a:r>
            <a:endParaRPr lang="lv-LV" sz="1200" dirty="0">
              <a:solidFill>
                <a:prstClr val="black"/>
              </a:solidFill>
              <a:cs typeface="Times New Roman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7804869"/>
              </p:ext>
            </p:extLst>
          </p:nvPr>
        </p:nvGraphicFramePr>
        <p:xfrm>
          <a:off x="495300" y="1905000"/>
          <a:ext cx="8469188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95878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3000" b="1" dirty="0">
                <a:solidFill>
                  <a:schemeClr val="tx1"/>
                </a:solidFill>
                <a:cs typeface="Times New Roman" pitchFamily="18" charset="0"/>
              </a:rPr>
              <a:t>Valsts konsolidētā budžeta </a:t>
            </a:r>
            <a:r>
              <a:rPr lang="lv-LV" sz="3000" b="1" dirty="0" smtClean="0">
                <a:solidFill>
                  <a:schemeClr val="tx1"/>
                </a:solidFill>
                <a:cs typeface="Times New Roman" pitchFamily="18" charset="0"/>
              </a:rPr>
              <a:t>izdevumi*,</a:t>
            </a:r>
            <a:r>
              <a:rPr lang="lv-LV" sz="2800" b="1" dirty="0" smtClean="0">
                <a:solidFill>
                  <a:schemeClr val="tx1"/>
                </a:solidFill>
                <a:cs typeface="Times New Roman" pitchFamily="18" charset="0"/>
              </a:rPr>
              <a:t/>
            </a:r>
            <a:br>
              <a:rPr lang="lv-LV" sz="2800" b="1" dirty="0" smtClean="0">
                <a:solidFill>
                  <a:schemeClr val="tx1"/>
                </a:solidFill>
                <a:cs typeface="Times New Roman" pitchFamily="18" charset="0"/>
              </a:rPr>
            </a:br>
            <a:r>
              <a:rPr lang="lv-LV" sz="2400" b="1" dirty="0" err="1" smtClean="0">
                <a:solidFill>
                  <a:schemeClr val="tx1"/>
                </a:solidFill>
                <a:cs typeface="Times New Roman" pitchFamily="18" charset="0"/>
              </a:rPr>
              <a:t>milj</a:t>
            </a:r>
            <a:r>
              <a:rPr lang="lv-LV" sz="2400" b="1" dirty="0" smtClean="0">
                <a:solidFill>
                  <a:schemeClr val="tx1"/>
                </a:solidFill>
                <a:cs typeface="Times New Roman" pitchFamily="18" charset="0"/>
              </a:rPr>
              <a:t>. latu</a:t>
            </a:r>
            <a:endParaRPr lang="lv-LV" sz="2400" b="1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62DF29-B3DD-40C8-902D-1F1FC1229A9A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15</a:t>
            </a:fld>
            <a:endParaRPr lang="en-US">
              <a:solidFill>
                <a:prstClr val="black"/>
              </a:solidFill>
            </a:endParaRPr>
          </a:p>
        </p:txBody>
      </p:sp>
      <p:graphicFrame>
        <p:nvGraphicFramePr>
          <p:cNvPr id="6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4071755"/>
              </p:ext>
            </p:extLst>
          </p:nvPr>
        </p:nvGraphicFramePr>
        <p:xfrm>
          <a:off x="395536" y="1700808"/>
          <a:ext cx="8352928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11560" y="6093296"/>
            <a:ext cx="79208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100" b="1" dirty="0" smtClean="0">
                <a:latin typeface="+mj-lt"/>
                <a:cs typeface="Times New Roman" pitchFamily="18" charset="0"/>
              </a:rPr>
              <a:t>* Maksimāli pieļaujamais valsts budžeta izdevumu kopapjoms (izskatīts MK 21.08.2012., bez papildus lēmumiem)</a:t>
            </a:r>
            <a:endParaRPr lang="lv-LV" sz="1100" b="1" dirty="0">
              <a:latin typeface="+mj-lt"/>
              <a:cs typeface="Times New Roman" pitchFamily="18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572000" y="2456017"/>
            <a:ext cx="0" cy="396919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2940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lv-LV" sz="3000" b="1" dirty="0">
                <a:solidFill>
                  <a:schemeClr val="tx1"/>
                </a:solidFill>
                <a:cs typeface="Times New Roman" pitchFamily="18" charset="0"/>
              </a:rPr>
              <a:t>Valsts </a:t>
            </a:r>
            <a:r>
              <a:rPr lang="lv-LV" sz="3000" b="1" dirty="0" smtClean="0">
                <a:solidFill>
                  <a:schemeClr val="tx1"/>
                </a:solidFill>
                <a:cs typeface="Times New Roman" pitchFamily="18" charset="0"/>
              </a:rPr>
              <a:t>pamatbudžets*,</a:t>
            </a:r>
            <a:r>
              <a:rPr lang="lv-LV" sz="3000" dirty="0" smtClean="0"/>
              <a:t/>
            </a:r>
            <a:br>
              <a:rPr lang="lv-LV" sz="3000" dirty="0" smtClean="0"/>
            </a:br>
            <a:r>
              <a:rPr lang="lv-LV" sz="2400" b="1" dirty="0" err="1">
                <a:solidFill>
                  <a:schemeClr val="tx1"/>
                </a:solidFill>
                <a:cs typeface="Times New Roman" pitchFamily="18" charset="0"/>
              </a:rPr>
              <a:t>milj</a:t>
            </a:r>
            <a:r>
              <a:rPr lang="lv-LV" sz="2400" b="1" dirty="0" smtClean="0">
                <a:solidFill>
                  <a:schemeClr val="tx1"/>
                </a:solidFill>
                <a:cs typeface="Times New Roman" pitchFamily="18" charset="0"/>
              </a:rPr>
              <a:t>. latu</a:t>
            </a:r>
            <a:endParaRPr lang="lv-LV" sz="2400" dirty="0" smtClean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0119986"/>
              </p:ext>
            </p:extLst>
          </p:nvPr>
        </p:nvGraphicFramePr>
        <p:xfrm>
          <a:off x="323528" y="1895475"/>
          <a:ext cx="8280920" cy="41576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10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267A558-3AAE-42F2-B5FB-1C2FCD8DAF73}" type="slidenum">
              <a:rPr lang="en-US" smtClean="0">
                <a:solidFill>
                  <a:prstClr val="black"/>
                </a:solidFill>
                <a:cs typeface="Arial" charset="0"/>
              </a:rPr>
              <a:pPr/>
              <a:t>16</a:t>
            </a:fld>
            <a:endParaRPr lang="en-US" smtClean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1560" y="6093296"/>
            <a:ext cx="79208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100" b="1" dirty="0" smtClean="0">
                <a:cs typeface="Times New Roman" pitchFamily="18" charset="0"/>
              </a:rPr>
              <a:t>* Maksimāli pieļaujamais valsts budžeta izdevumu kopapjoms (izskatīts MK 21.08.2012., bez papildus lēmumiem)</a:t>
            </a:r>
            <a:endParaRPr lang="lv-LV" sz="1100" b="1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2547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7"/>
          <p:cNvSpPr>
            <a:spLocks noGrp="1"/>
          </p:cNvSpPr>
          <p:nvPr>
            <p:ph type="title"/>
          </p:nvPr>
        </p:nvSpPr>
        <p:spPr>
          <a:xfrm>
            <a:off x="179513" y="260648"/>
            <a:ext cx="8280920" cy="1210146"/>
          </a:xfrm>
        </p:spPr>
        <p:txBody>
          <a:bodyPr>
            <a:noAutofit/>
          </a:bodyPr>
          <a:lstStyle/>
          <a:p>
            <a:r>
              <a:rPr lang="lv-LV" sz="2800" b="1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Valsts pamatbudžeta izdevumi </a:t>
            </a:r>
            <a:r>
              <a:rPr lang="lv-LV" sz="2800" b="1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  <a:t/>
            </a:r>
            <a:br>
              <a:rPr lang="lv-LV" sz="2800" b="1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</a:br>
            <a:r>
              <a:rPr lang="lv-LV" sz="2800" b="1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  <a:t>pamatfunkciju </a:t>
            </a:r>
            <a:r>
              <a:rPr lang="lv-LV" sz="2800" b="1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un ES fondu </a:t>
            </a:r>
            <a:r>
              <a:rPr lang="lv-LV" sz="2800" b="1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  <a:t>finansēšanai*, </a:t>
            </a:r>
            <a:br>
              <a:rPr lang="lv-LV" sz="2800" b="1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</a:br>
            <a:r>
              <a:rPr lang="lv-LV" sz="2400" b="1" dirty="0" err="1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  <a:t>milj</a:t>
            </a:r>
            <a:r>
              <a:rPr lang="lv-LV" sz="2400" b="1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. latu</a:t>
            </a:r>
            <a:endParaRPr lang="en-US" sz="2400" i="1" dirty="0">
              <a:solidFill>
                <a:schemeClr val="tx1"/>
              </a:solidFill>
              <a:latin typeface="+mn-lt"/>
              <a:cs typeface="Calibri" pitchFamily="34" charset="0"/>
            </a:endParaRPr>
          </a:p>
        </p:txBody>
      </p:sp>
      <p:graphicFrame>
        <p:nvGraphicFramePr>
          <p:cNvPr id="5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9347618"/>
              </p:ext>
            </p:extLst>
          </p:nvPr>
        </p:nvGraphicFramePr>
        <p:xfrm>
          <a:off x="539553" y="1800007"/>
          <a:ext cx="8136904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710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3AA4FA9-C714-49F0-923A-753687952C95}" type="slidenum">
              <a:rPr lang="en-US" smtClean="0">
                <a:solidFill>
                  <a:srgbClr val="000000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 smtClean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65703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7"/>
          <p:cNvSpPr>
            <a:spLocks noGrp="1"/>
          </p:cNvSpPr>
          <p:nvPr>
            <p:ph type="title"/>
          </p:nvPr>
        </p:nvSpPr>
        <p:spPr>
          <a:xfrm>
            <a:off x="468313" y="404813"/>
            <a:ext cx="7675562" cy="1143000"/>
          </a:xfrm>
        </p:spPr>
        <p:txBody>
          <a:bodyPr/>
          <a:lstStyle/>
          <a:p>
            <a:pPr eaLnBrk="1" hangingPunct="1"/>
            <a:r>
              <a:rPr lang="lv-LV" sz="3000" b="1" dirty="0">
                <a:solidFill>
                  <a:schemeClr val="tx1"/>
                </a:solidFill>
                <a:cs typeface="Times New Roman" pitchFamily="18" charset="0"/>
              </a:rPr>
              <a:t>Sociālās apdrošināšanas </a:t>
            </a:r>
            <a:r>
              <a:rPr lang="lv-LV" sz="3000" b="1" dirty="0" smtClean="0">
                <a:solidFill>
                  <a:schemeClr val="tx1"/>
                </a:solidFill>
                <a:cs typeface="Times New Roman" pitchFamily="18" charset="0"/>
              </a:rPr>
              <a:t>budžets*,</a:t>
            </a:r>
            <a:r>
              <a:rPr lang="lv-LV" sz="3200" dirty="0" smtClean="0"/>
              <a:t/>
            </a:r>
            <a:br>
              <a:rPr lang="lv-LV" sz="3200" dirty="0" smtClean="0"/>
            </a:br>
            <a:r>
              <a:rPr lang="lv-LV" sz="2400" b="1" dirty="0" err="1">
                <a:solidFill>
                  <a:schemeClr val="tx1"/>
                </a:solidFill>
                <a:cs typeface="Times New Roman" pitchFamily="18" charset="0"/>
              </a:rPr>
              <a:t>milj</a:t>
            </a:r>
            <a:r>
              <a:rPr lang="lv-LV" sz="2400" b="1" dirty="0" smtClean="0">
                <a:solidFill>
                  <a:schemeClr val="tx1"/>
                </a:solidFill>
                <a:cs typeface="Times New Roman" pitchFamily="18" charset="0"/>
              </a:rPr>
              <a:t>. latu</a:t>
            </a:r>
            <a:endParaRPr lang="lv-LV" sz="24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graphicFrame>
        <p:nvGraphicFramePr>
          <p:cNvPr id="5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6709694"/>
              </p:ext>
            </p:extLst>
          </p:nvPr>
        </p:nvGraphicFramePr>
        <p:xfrm>
          <a:off x="467544" y="1988840"/>
          <a:ext cx="8223250" cy="401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F9D797-9329-4592-9818-01190D280829}" type="slidenum">
              <a:rPr lang="en-US" smtClean="0">
                <a:solidFill>
                  <a:prstClr val="black"/>
                </a:solidFill>
                <a:cs typeface="Arial" charset="0"/>
              </a:rPr>
              <a:pPr/>
              <a:t>18</a:t>
            </a:fld>
            <a:endParaRPr lang="en-US" smtClean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1560" y="6093296"/>
            <a:ext cx="79208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100" b="1" dirty="0" smtClean="0">
                <a:cs typeface="Times New Roman" pitchFamily="18" charset="0"/>
              </a:rPr>
              <a:t>* Maksimāli pieļaujamais valsts budžeta izdevumu kopapjoms (izskatīts MK 21.08.2012., bez papildus lēmumiem)</a:t>
            </a:r>
            <a:endParaRPr lang="lv-LV" sz="1100" b="1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1938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 txBox="1">
            <a:spLocks noGrp="1"/>
          </p:cNvSpPr>
          <p:nvPr>
            <p:ph type="title"/>
          </p:nvPr>
        </p:nvSpPr>
        <p:spPr>
          <a:xfrm>
            <a:off x="395537" y="476672"/>
            <a:ext cx="6768752" cy="850900"/>
          </a:xfrm>
        </p:spPr>
        <p:txBody>
          <a:bodyPr/>
          <a:lstStyle/>
          <a:p>
            <a:pPr eaLnBrk="1"/>
            <a:r>
              <a:rPr lang="lv-LV" sz="3000" b="1" dirty="0" smtClean="0"/>
              <a:t>2013. -2015.gada valsts budžeta prioritātes (1)</a:t>
            </a:r>
            <a:endParaRPr lang="lv-LV" sz="3000" b="1" dirty="0" smtClean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179388" y="1916832"/>
            <a:ext cx="8856662" cy="4439518"/>
          </a:xfrm>
        </p:spPr>
        <p:txBody>
          <a:bodyPr/>
          <a:lstStyle/>
          <a:p>
            <a:pPr eaLnBrk="1" fontAlgn="auto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Font typeface="Arial" pitchFamily="34"/>
              <a:buChar char="•"/>
              <a:defRPr/>
            </a:pPr>
            <a:r>
              <a:rPr lang="lv-LV" sz="2200" i="1" u="sng" dirty="0" smtClean="0"/>
              <a:t>Uzņemto starptautisko saistību izpilde</a:t>
            </a:r>
            <a:r>
              <a:rPr lang="lv-LV" sz="2200" dirty="0" smtClean="0"/>
              <a:t>:</a:t>
            </a:r>
          </a:p>
          <a:p>
            <a:pPr lvl="1" eaLnBrk="1" fontAlgn="auto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Font typeface="Arial" pitchFamily="34"/>
              <a:buChar char="–"/>
              <a:defRPr/>
            </a:pPr>
            <a:r>
              <a:rPr lang="lv-LV" sz="2200" b="1" dirty="0" smtClean="0"/>
              <a:t>Latvijas Prezidentūra ES Padomē 2015.gadā:</a:t>
            </a:r>
          </a:p>
          <a:p>
            <a:pPr lvl="2" eaLnBrk="1" fontAlgn="auto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Font typeface="Arial" pitchFamily="34"/>
              <a:buChar char="•"/>
              <a:defRPr/>
            </a:pPr>
            <a:r>
              <a:rPr sz="2200" dirty="0" err="1" smtClean="0"/>
              <a:t>Latvijas</a:t>
            </a:r>
            <a:r>
              <a:rPr sz="2200" dirty="0" smtClean="0"/>
              <a:t> </a:t>
            </a:r>
            <a:r>
              <a:rPr sz="2200" dirty="0" err="1" smtClean="0"/>
              <a:t>prezidentūras</a:t>
            </a:r>
            <a:r>
              <a:rPr sz="2200" dirty="0" smtClean="0"/>
              <a:t> ES </a:t>
            </a:r>
            <a:r>
              <a:rPr sz="2200" dirty="0" err="1" smtClean="0"/>
              <a:t>Padomē</a:t>
            </a:r>
            <a:r>
              <a:rPr sz="2200" dirty="0" smtClean="0"/>
              <a:t> </a:t>
            </a:r>
            <a:r>
              <a:rPr sz="2200" dirty="0" err="1" smtClean="0"/>
              <a:t>darbības</a:t>
            </a:r>
            <a:r>
              <a:rPr sz="2200" dirty="0" smtClean="0"/>
              <a:t> </a:t>
            </a:r>
            <a:r>
              <a:rPr sz="2200" dirty="0" err="1" smtClean="0"/>
              <a:t>nodrošināšanai</a:t>
            </a:r>
            <a:r>
              <a:rPr sz="2200" dirty="0" smtClean="0"/>
              <a:t>  </a:t>
            </a:r>
            <a:r>
              <a:rPr lang="lv-LV" sz="2200" dirty="0" smtClean="0"/>
              <a:t> 2013.gadā </a:t>
            </a:r>
            <a:r>
              <a:rPr sz="2200" dirty="0" smtClean="0"/>
              <a:t> </a:t>
            </a:r>
            <a:r>
              <a:rPr lang="lv-LV" sz="2200" dirty="0" smtClean="0"/>
              <a:t>7,8 </a:t>
            </a:r>
            <a:r>
              <a:rPr lang="lv-LV" sz="2200" dirty="0" err="1" smtClean="0"/>
              <a:t>milj</a:t>
            </a:r>
            <a:r>
              <a:rPr lang="lv-LV" sz="2200" dirty="0" smtClean="0"/>
              <a:t>. lati, 2014.gadā       32,1 </a:t>
            </a:r>
            <a:r>
              <a:rPr lang="lv-LV" sz="2200" dirty="0" err="1" smtClean="0"/>
              <a:t>milj</a:t>
            </a:r>
            <a:r>
              <a:rPr lang="lv-LV" sz="2200" dirty="0" smtClean="0"/>
              <a:t>. lati un 2015.gadā 42,0 </a:t>
            </a:r>
            <a:r>
              <a:rPr lang="lv-LV" sz="2200" dirty="0" err="1" smtClean="0"/>
              <a:t>milj</a:t>
            </a:r>
            <a:r>
              <a:rPr lang="lv-LV" sz="2200" dirty="0" smtClean="0"/>
              <a:t>. lati;</a:t>
            </a:r>
          </a:p>
          <a:p>
            <a:pPr marL="914400" lvl="2" indent="0" eaLnBrk="1" fontAlgn="auto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None/>
              <a:defRPr/>
            </a:pPr>
            <a:endParaRPr lang="lv-LV" sz="2200" dirty="0" smtClean="0"/>
          </a:p>
          <a:p>
            <a:pPr lvl="1" eaLnBrk="1" fontAlgn="auto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Font typeface="Arial" pitchFamily="34"/>
              <a:buChar char="–"/>
              <a:defRPr/>
            </a:pPr>
            <a:r>
              <a:rPr sz="2200" b="1" dirty="0" err="1" smtClean="0"/>
              <a:t>Pasākums</a:t>
            </a:r>
            <a:r>
              <a:rPr sz="2200" b="1" dirty="0" smtClean="0"/>
              <a:t> "</a:t>
            </a:r>
            <a:r>
              <a:rPr sz="2200" b="1" dirty="0" err="1" smtClean="0"/>
              <a:t>Rīga</a:t>
            </a:r>
            <a:r>
              <a:rPr sz="2200" b="1" dirty="0" smtClean="0"/>
              <a:t> -</a:t>
            </a:r>
            <a:r>
              <a:rPr lang="lv-LV" sz="2200" b="1" dirty="0" smtClean="0"/>
              <a:t> </a:t>
            </a:r>
            <a:r>
              <a:rPr sz="2200" b="1" dirty="0" smtClean="0"/>
              <a:t>2014. </a:t>
            </a:r>
            <a:r>
              <a:rPr sz="2200" b="1" dirty="0" err="1" smtClean="0"/>
              <a:t>Eiropas</a:t>
            </a:r>
            <a:r>
              <a:rPr sz="2200" b="1" dirty="0" smtClean="0"/>
              <a:t> </a:t>
            </a:r>
            <a:r>
              <a:rPr sz="2200" b="1" dirty="0" err="1" smtClean="0"/>
              <a:t>kultūras</a:t>
            </a:r>
            <a:r>
              <a:rPr sz="2200" b="1" dirty="0" smtClean="0"/>
              <a:t> </a:t>
            </a:r>
            <a:r>
              <a:rPr sz="2200" b="1" dirty="0" err="1" smtClean="0"/>
              <a:t>galvaspilsēta</a:t>
            </a:r>
            <a:r>
              <a:rPr sz="2200" b="1" dirty="0" smtClean="0"/>
              <a:t>" </a:t>
            </a:r>
            <a:endParaRPr lang="lv-LV" sz="2200" b="1" dirty="0" smtClean="0"/>
          </a:p>
          <a:p>
            <a:pPr lvl="2" eaLnBrk="1" fontAlgn="auto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Font typeface="Arial" pitchFamily="34"/>
              <a:buChar char="•"/>
              <a:defRPr/>
            </a:pPr>
            <a:r>
              <a:rPr lang="lv-LV" sz="2200" dirty="0" smtClean="0"/>
              <a:t>Ministrijām kopā 2013.gadā 2,0 </a:t>
            </a:r>
            <a:r>
              <a:rPr lang="lv-LV" sz="2200" dirty="0" err="1" smtClean="0"/>
              <a:t>milj</a:t>
            </a:r>
            <a:r>
              <a:rPr lang="lv-LV" sz="2200" dirty="0" smtClean="0"/>
              <a:t>. lati,  2014.gadā 6,1 </a:t>
            </a:r>
            <a:r>
              <a:rPr lang="lv-LV" sz="2200" dirty="0" err="1" smtClean="0"/>
              <a:t>milj</a:t>
            </a:r>
            <a:r>
              <a:rPr lang="lv-LV" sz="2200" dirty="0" smtClean="0"/>
              <a:t>. lati un 2015.gadā </a:t>
            </a:r>
            <a:r>
              <a:rPr sz="2200" dirty="0" smtClean="0"/>
              <a:t> </a:t>
            </a:r>
            <a:r>
              <a:rPr lang="lv-LV" sz="2200" dirty="0" smtClean="0"/>
              <a:t>0,06 </a:t>
            </a:r>
            <a:r>
              <a:rPr lang="lv-LV" sz="2200" dirty="0" err="1" smtClean="0"/>
              <a:t>milj</a:t>
            </a:r>
            <a:r>
              <a:rPr lang="lv-LV" sz="2200" dirty="0" smtClean="0"/>
              <a:t>. </a:t>
            </a:r>
            <a:r>
              <a:rPr sz="2200" dirty="0" smtClean="0"/>
              <a:t>l</a:t>
            </a:r>
            <a:r>
              <a:rPr lang="lv-LV" sz="2200" dirty="0" err="1" smtClean="0"/>
              <a:t>ati</a:t>
            </a:r>
            <a:r>
              <a:rPr lang="lv-LV" sz="2200" dirty="0"/>
              <a:t>.</a:t>
            </a:r>
            <a:endParaRPr lang="lv-LV" sz="2200" dirty="0" smtClean="0"/>
          </a:p>
          <a:p>
            <a:pPr lvl="2" eaLnBrk="1" fontAlgn="auto">
              <a:lnSpc>
                <a:spcPct val="90000"/>
              </a:lnSpc>
              <a:spcAft>
                <a:spcPts val="0"/>
              </a:spcAft>
              <a:buFont typeface="Arial" pitchFamily="34"/>
              <a:buNone/>
              <a:defRPr/>
            </a:pPr>
            <a:endParaRPr dirty="0" smtClean="0"/>
          </a:p>
        </p:txBody>
      </p:sp>
      <p:sp>
        <p:nvSpPr>
          <p:cNvPr id="2052" name="Slide Number Placeholder 3"/>
          <p:cNvSpPr txBox="1">
            <a:spLocks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fld id="{9B0F08E8-70EB-4C1E-97E2-1A221E912E54}" type="slidenum">
              <a:rPr lang="en-US" sz="1200">
                <a:solidFill>
                  <a:srgbClr val="898989"/>
                </a:solidFill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en-US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525596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722313" y="3573016"/>
            <a:ext cx="7772400" cy="2195959"/>
          </a:xfrm>
        </p:spPr>
        <p:txBody>
          <a:bodyPr/>
          <a:lstStyle/>
          <a:p>
            <a:r>
              <a:rPr lang="lv-LV" dirty="0" smtClean="0"/>
              <a:t>Makroekonomiskās attīstības tendences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62DF29-B3DD-40C8-902D-1F1FC1229A9A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482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3000" b="1" dirty="0" smtClean="0"/>
              <a:t>2013. -2015.gada valsts budžeta prioritātes (2)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auto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Font typeface="Arial" pitchFamily="34"/>
              <a:buChar char="•"/>
              <a:defRPr/>
            </a:pPr>
            <a:r>
              <a:rPr lang="lv-LV" sz="2200" i="1" u="sng" dirty="0" smtClean="0"/>
              <a:t>Nacionālās nozīmes pasākumi</a:t>
            </a:r>
            <a:r>
              <a:rPr lang="lv-LV" sz="2200" dirty="0" smtClean="0"/>
              <a:t>:</a:t>
            </a:r>
          </a:p>
          <a:p>
            <a:pPr lvl="1" fontAlgn="auto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Font typeface="Arial" pitchFamily="34"/>
              <a:buChar char="–"/>
              <a:defRPr/>
            </a:pPr>
            <a:r>
              <a:rPr lang="lv-LV" sz="2200" b="1" dirty="0" smtClean="0"/>
              <a:t>XXV Vispārējie latviešu Dziesmu un XV Deju svētki</a:t>
            </a:r>
            <a:endParaRPr lang="lv-LV" sz="2200" dirty="0" smtClean="0"/>
          </a:p>
          <a:p>
            <a:pPr lvl="2" fontAlgn="auto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Font typeface="Arial" pitchFamily="34"/>
              <a:buChar char="•"/>
              <a:defRPr/>
            </a:pPr>
            <a:r>
              <a:rPr lang="lv-LV" sz="2200" dirty="0" smtClean="0"/>
              <a:t>Dziesmu svētku un deju svētku rīkošanai ministrijām    kopā 2013.gadā 2,9 </a:t>
            </a:r>
            <a:r>
              <a:rPr lang="lv-LV" sz="2200" dirty="0" err="1" smtClean="0"/>
              <a:t>milj</a:t>
            </a:r>
            <a:r>
              <a:rPr lang="lv-LV" sz="2200" dirty="0" smtClean="0"/>
              <a:t>. lati;</a:t>
            </a:r>
          </a:p>
          <a:p>
            <a:pPr lvl="2" fontAlgn="auto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Font typeface="Arial" pitchFamily="34"/>
              <a:buChar char="•"/>
              <a:defRPr/>
            </a:pPr>
            <a:r>
              <a:rPr lang="lv-LV" sz="2200" dirty="0" smtClean="0"/>
              <a:t>Dziesmu un deju svētku procesa nodrošināšanai finansējums pašvaldībām 0,5 </a:t>
            </a:r>
            <a:r>
              <a:rPr lang="lv-LV" sz="2200" dirty="0" err="1" smtClean="0"/>
              <a:t>milj</a:t>
            </a:r>
            <a:r>
              <a:rPr lang="lv-LV" sz="2200" dirty="0" smtClean="0"/>
              <a:t>. lati (katru gadu).</a:t>
            </a:r>
          </a:p>
          <a:p>
            <a:pPr marL="914400" lvl="2" indent="0" fontAlgn="auto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None/>
              <a:defRPr/>
            </a:pPr>
            <a:r>
              <a:rPr lang="lv-LV" sz="2200" dirty="0" smtClean="0"/>
              <a:t> </a:t>
            </a:r>
          </a:p>
          <a:p>
            <a:pPr lvl="1" fontAlgn="auto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Font typeface="Arial" pitchFamily="34"/>
              <a:buChar char="–"/>
              <a:defRPr/>
            </a:pPr>
            <a:r>
              <a:rPr lang="lv-LV" sz="2200" b="1" dirty="0" smtClean="0"/>
              <a:t>XVII Baltijas studentu dziesmu un deju svētki „</a:t>
            </a:r>
            <a:r>
              <a:rPr lang="lv-LV" sz="2200" b="1" dirty="0" err="1" smtClean="0"/>
              <a:t>Gaudeamus</a:t>
            </a:r>
            <a:r>
              <a:rPr lang="lv-LV" sz="2200" b="1" dirty="0" smtClean="0"/>
              <a:t>” un XI Skolēnu Dziesmu un Deju svētki</a:t>
            </a:r>
          </a:p>
          <a:p>
            <a:pPr lvl="2" fontAlgn="auto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Font typeface="Arial" pitchFamily="34"/>
              <a:buChar char="•"/>
              <a:defRPr/>
            </a:pPr>
            <a:r>
              <a:rPr lang="lv-LV" sz="2200" dirty="0" smtClean="0"/>
              <a:t>Ministrijām kopā 2013.gadam 0,1 </a:t>
            </a:r>
            <a:r>
              <a:rPr lang="lv-LV" sz="2200" dirty="0" err="1" smtClean="0"/>
              <a:t>milj</a:t>
            </a:r>
            <a:r>
              <a:rPr lang="lv-LV" sz="2200" dirty="0" smtClean="0"/>
              <a:t>. lati, 2014.gadā     0,3 </a:t>
            </a:r>
            <a:r>
              <a:rPr lang="lv-LV" sz="2200" dirty="0" err="1" smtClean="0"/>
              <a:t>milj</a:t>
            </a:r>
            <a:r>
              <a:rPr lang="lv-LV" sz="2200" dirty="0" smtClean="0"/>
              <a:t>. lati un 2015.gadā 3,3 </a:t>
            </a:r>
            <a:r>
              <a:rPr lang="lv-LV" sz="2200" dirty="0" err="1" smtClean="0"/>
              <a:t>milj</a:t>
            </a:r>
            <a:r>
              <a:rPr lang="lv-LV" sz="2200" dirty="0" smtClean="0"/>
              <a:t>. lati.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DF66F-43A0-4B0B-B80C-EBEC6C18342D}" type="slidenum">
              <a:rPr lang="en-US" smtClean="0">
                <a:solidFill>
                  <a:srgbClr val="000000"/>
                </a:solidFill>
              </a:rPr>
              <a:pPr/>
              <a:t>20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2648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3000" b="1" dirty="0" smtClean="0"/>
              <a:t>2013. -2015.gada valsts budžeta prioritātes (3)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905000"/>
            <a:ext cx="8109148" cy="4548336"/>
          </a:xfrm>
        </p:spPr>
        <p:txBody>
          <a:bodyPr/>
          <a:lstStyle/>
          <a:p>
            <a:r>
              <a:rPr lang="lv-LV" sz="2000" i="1" u="sng" dirty="0" smtClean="0"/>
              <a:t>Pedagogu atalgojuma reforma (1)</a:t>
            </a:r>
          </a:p>
          <a:p>
            <a:pPr marL="0" indent="0">
              <a:buNone/>
            </a:pPr>
            <a:r>
              <a:rPr lang="lv-LV" sz="1600" dirty="0" smtClean="0"/>
              <a:t>04.06.2012. starp izglītības un zinātnes ministru un nevalstiskajām organizācijām tika </a:t>
            </a:r>
            <a:r>
              <a:rPr lang="lv-LV" sz="1600" dirty="0"/>
              <a:t>parakstīts Sadarbības memorands </a:t>
            </a:r>
            <a:r>
              <a:rPr lang="lv-LV" sz="1600" dirty="0" smtClean="0"/>
              <a:t>par Pedagogu atalgojuma reformu, kas paredz </a:t>
            </a:r>
            <a:r>
              <a:rPr lang="lv-LV" sz="1600" dirty="0"/>
              <a:t>četru posmu īstenošanu: </a:t>
            </a:r>
          </a:p>
          <a:p>
            <a:r>
              <a:rPr lang="lv-LV" sz="1600" dirty="0"/>
              <a:t>no </a:t>
            </a:r>
            <a:r>
              <a:rPr lang="lv-LV" sz="1600" dirty="0" smtClean="0"/>
              <a:t>01.09.2012. paaugstināt </a:t>
            </a:r>
            <a:r>
              <a:rPr lang="lv-LV" sz="1600" dirty="0"/>
              <a:t>vispārējas un profesionālas izglītības iestāžu vadītāju, vietnieku un pedagogu zemākās  mēneša darba algas likmes par 10% un uzsākt diferencētu pedagogu atalgojuma ieviešanu, sasaistot to ar pedagogu profesionālās darbības kvalitāti, nodrošinot piemaksu vidēji 10% apmērā no mēneša darba algas pedagogiem, kuri ieguvuši 4. un 5.kvalitātes pakāpi;</a:t>
            </a:r>
          </a:p>
          <a:p>
            <a:r>
              <a:rPr lang="lv-LV" sz="1600" dirty="0"/>
              <a:t>no </a:t>
            </a:r>
            <a:r>
              <a:rPr lang="lv-LV" sz="1600" dirty="0" smtClean="0"/>
              <a:t>01.09.2013. budžeta </a:t>
            </a:r>
            <a:r>
              <a:rPr lang="lv-LV" sz="1600" dirty="0"/>
              <a:t>iespēju robežās nodrošināt piemaksu tiem pedagogiem, kuri ir saņēmuši </a:t>
            </a:r>
            <a:r>
              <a:rPr lang="lv-LV" sz="1600" dirty="0" smtClean="0"/>
              <a:t>3.kvalitātes pakāpi;</a:t>
            </a:r>
            <a:endParaRPr lang="lv-LV" sz="1600" dirty="0"/>
          </a:p>
          <a:p>
            <a:r>
              <a:rPr lang="lv-LV" sz="1600" dirty="0"/>
              <a:t>no </a:t>
            </a:r>
            <a:r>
              <a:rPr lang="lv-LV" sz="1600" dirty="0" smtClean="0"/>
              <a:t>01.09.2013. izlīdzināt </a:t>
            </a:r>
            <a:r>
              <a:rPr lang="lv-LV" sz="1600" dirty="0"/>
              <a:t>samaksu par likmi vispārējās un profesionālās izglītības iestāžu pedagogiem, gada darba slodzi no 840 h samazinot uz 756 h;</a:t>
            </a:r>
          </a:p>
          <a:p>
            <a:r>
              <a:rPr lang="lv-LV" sz="1600" dirty="0"/>
              <a:t>ar </a:t>
            </a:r>
            <a:r>
              <a:rPr lang="lv-LV" sz="1600" dirty="0" smtClean="0"/>
              <a:t>01.01.2013. spēkā </a:t>
            </a:r>
            <a:r>
              <a:rPr lang="lv-LV" sz="1600" dirty="0"/>
              <a:t>stāsies Ministru kabinetā apstiprināta pedagogu motivācijas programma.</a:t>
            </a:r>
          </a:p>
          <a:p>
            <a:pPr marL="914400" lvl="2" indent="0" fontAlgn="auto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None/>
              <a:defRPr/>
            </a:pPr>
            <a:r>
              <a:rPr lang="lv-LV" sz="1600" dirty="0" smtClean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DF66F-43A0-4B0B-B80C-EBEC6C18342D}" type="slidenum">
              <a:rPr lang="en-US" smtClean="0">
                <a:solidFill>
                  <a:srgbClr val="000000"/>
                </a:solidFill>
              </a:rPr>
              <a:pPr/>
              <a:t>21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9419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3000" b="1" dirty="0" smtClean="0"/>
              <a:t>2013. -2015.gada valsts budžeta prioritātes (4)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905000"/>
            <a:ext cx="8109148" cy="4548336"/>
          </a:xfrm>
        </p:spPr>
        <p:txBody>
          <a:bodyPr/>
          <a:lstStyle/>
          <a:p>
            <a:pPr fontAlgn="auto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Font typeface="Arial" pitchFamily="34"/>
              <a:buChar char="•"/>
              <a:defRPr/>
            </a:pPr>
            <a:r>
              <a:rPr lang="lv-LV" sz="2000" i="1" u="sng" dirty="0" smtClean="0"/>
              <a:t>Pedagogu atalgojuma reforma (2) </a:t>
            </a:r>
          </a:p>
          <a:p>
            <a:pPr marL="0" indent="0" algn="ctr" fontAlgn="auto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None/>
              <a:defRPr/>
            </a:pPr>
            <a:endParaRPr lang="lv-LV" sz="1900" i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DF66F-43A0-4B0B-B80C-EBEC6C18342D}" type="slidenum">
              <a:rPr lang="en-US" smtClean="0">
                <a:solidFill>
                  <a:srgbClr val="000000"/>
                </a:solidFill>
              </a:rPr>
              <a:pPr/>
              <a:t>22</a:t>
            </a:fld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6869133"/>
              </p:ext>
            </p:extLst>
          </p:nvPr>
        </p:nvGraphicFramePr>
        <p:xfrm>
          <a:off x="1187624" y="2852936"/>
          <a:ext cx="6888088" cy="25958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456384"/>
                <a:gridCol w="1224136"/>
                <a:gridCol w="1152128"/>
                <a:gridCol w="1055440"/>
              </a:tblGrid>
              <a:tr h="370840">
                <a:tc>
                  <a:txBody>
                    <a:bodyPr/>
                    <a:lstStyle/>
                    <a:p>
                      <a:endParaRPr lang="lv-LV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b="0" dirty="0" smtClean="0"/>
                        <a:t>2013</a:t>
                      </a:r>
                      <a:endParaRPr lang="lv-LV" sz="16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b="0" dirty="0" smtClean="0"/>
                        <a:t>2014</a:t>
                      </a:r>
                      <a:endParaRPr lang="lv-LV" sz="16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b="0" dirty="0" smtClean="0"/>
                        <a:t>2015</a:t>
                      </a:r>
                      <a:endParaRPr lang="lv-LV" sz="1600" b="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lv-LV" sz="1600" dirty="0" smtClean="0"/>
                        <a:t>Izglītības</a:t>
                      </a:r>
                      <a:r>
                        <a:rPr lang="lv-LV" sz="1600" baseline="0" dirty="0" smtClean="0"/>
                        <a:t> un zinātnes ministrija</a:t>
                      </a:r>
                      <a:endParaRPr lang="lv-LV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600" u="none" strike="noStrike" dirty="0">
                          <a:effectLst/>
                        </a:rPr>
                        <a:t>1,82</a:t>
                      </a:r>
                      <a:endParaRPr lang="lv-LV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600" u="none" strike="noStrike">
                          <a:effectLst/>
                        </a:rPr>
                        <a:t>3,16</a:t>
                      </a:r>
                      <a:endParaRPr lang="lv-LV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600" u="none" strike="noStrike" dirty="0">
                          <a:effectLst/>
                        </a:rPr>
                        <a:t>3,16</a:t>
                      </a:r>
                      <a:endParaRPr lang="lv-LV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lv-LV" sz="1600" dirty="0" smtClean="0"/>
                        <a:t>Kultūras</a:t>
                      </a:r>
                      <a:r>
                        <a:rPr lang="lv-LV" sz="1600" baseline="0" dirty="0" smtClean="0"/>
                        <a:t> ministrija</a:t>
                      </a:r>
                      <a:endParaRPr lang="lv-LV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600" u="none" strike="noStrike" dirty="0">
                          <a:effectLst/>
                        </a:rPr>
                        <a:t>3,52</a:t>
                      </a:r>
                      <a:endParaRPr lang="lv-LV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600" u="none" strike="noStrike" dirty="0">
                          <a:effectLst/>
                        </a:rPr>
                        <a:t>4,39</a:t>
                      </a:r>
                      <a:endParaRPr lang="lv-LV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600" u="none" strike="noStrike" dirty="0" smtClean="0">
                          <a:effectLst/>
                        </a:rPr>
                        <a:t>4,41</a:t>
                      </a:r>
                      <a:endParaRPr lang="lv-LV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lv-LV" sz="1600" dirty="0" smtClean="0"/>
                        <a:t>Tieslietu</a:t>
                      </a:r>
                      <a:r>
                        <a:rPr lang="lv-LV" sz="1600" baseline="0" dirty="0" smtClean="0"/>
                        <a:t> ministrija</a:t>
                      </a:r>
                      <a:endParaRPr lang="lv-LV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600" u="none" strike="noStrike" dirty="0">
                          <a:effectLst/>
                        </a:rPr>
                        <a:t>0,01</a:t>
                      </a:r>
                      <a:endParaRPr lang="lv-LV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600" u="none" strike="noStrike" dirty="0">
                          <a:effectLst/>
                        </a:rPr>
                        <a:t>0,01</a:t>
                      </a:r>
                      <a:endParaRPr lang="lv-LV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600" u="none" strike="noStrike" dirty="0">
                          <a:effectLst/>
                        </a:rPr>
                        <a:t>0,01</a:t>
                      </a:r>
                      <a:endParaRPr lang="lv-LV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lv-LV" sz="1600" dirty="0" smtClean="0"/>
                        <a:t>Labklājības</a:t>
                      </a:r>
                      <a:r>
                        <a:rPr lang="lv-LV" sz="1600" baseline="0" dirty="0" smtClean="0"/>
                        <a:t> ministrija</a:t>
                      </a:r>
                      <a:endParaRPr lang="lv-LV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600" u="none" strike="noStrike" dirty="0">
                          <a:effectLst/>
                        </a:rPr>
                        <a:t>0,01</a:t>
                      </a:r>
                      <a:endParaRPr lang="lv-LV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600" u="none" strike="noStrike">
                          <a:effectLst/>
                        </a:rPr>
                        <a:t>0,02</a:t>
                      </a:r>
                      <a:endParaRPr lang="lv-LV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600" u="none" strike="noStrike" dirty="0">
                          <a:effectLst/>
                        </a:rPr>
                        <a:t>0,02</a:t>
                      </a:r>
                      <a:endParaRPr lang="lv-LV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lv-LV" sz="1600" dirty="0" smtClean="0"/>
                        <a:t>Mērķdotācijas</a:t>
                      </a:r>
                      <a:r>
                        <a:rPr lang="lv-LV" sz="1600" baseline="0" dirty="0" smtClean="0"/>
                        <a:t> pašvaldīb</a:t>
                      </a:r>
                      <a:r>
                        <a:rPr lang="lv-LV" sz="1600" baseline="0" dirty="0" smtClean="0">
                          <a:latin typeface="+mn-lt"/>
                        </a:rPr>
                        <a:t>ām</a:t>
                      </a:r>
                      <a:endParaRPr lang="lv-LV" sz="16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600" u="none" strike="noStrike">
                          <a:effectLst/>
                        </a:rPr>
                        <a:t>4,68</a:t>
                      </a:r>
                      <a:endParaRPr lang="lv-LV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600" u="none" strike="noStrike">
                          <a:effectLst/>
                        </a:rPr>
                        <a:t>11,24</a:t>
                      </a:r>
                      <a:endParaRPr lang="lv-LV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600" u="none" strike="noStrike" dirty="0">
                          <a:effectLst/>
                        </a:rPr>
                        <a:t>11,24</a:t>
                      </a:r>
                      <a:endParaRPr lang="lv-LV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lv-LV" sz="1600" b="1" dirty="0" smtClean="0"/>
                        <a:t>KOPĀ</a:t>
                      </a:r>
                      <a:endParaRPr lang="lv-LV" sz="16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600" b="1" u="none" strike="noStrike" dirty="0">
                          <a:effectLst/>
                        </a:rPr>
                        <a:t>10,04</a:t>
                      </a:r>
                      <a:endParaRPr lang="lv-LV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600" b="1" u="none" strike="noStrike" dirty="0">
                          <a:effectLst/>
                        </a:rPr>
                        <a:t>18,82</a:t>
                      </a:r>
                      <a:endParaRPr lang="lv-LV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600" b="1" u="none" strike="noStrike" dirty="0">
                          <a:effectLst/>
                        </a:rPr>
                        <a:t>18,84</a:t>
                      </a:r>
                      <a:endParaRPr lang="lv-LV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7342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3000" b="1" dirty="0" smtClean="0"/>
              <a:t>2013. -2015.gada valsts budžeta prioritātes (5)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905000"/>
            <a:ext cx="7893124" cy="4114800"/>
          </a:xfrm>
        </p:spPr>
        <p:txBody>
          <a:bodyPr/>
          <a:lstStyle/>
          <a:p>
            <a:pPr fontAlgn="auto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Font typeface="Arial" pitchFamily="34"/>
              <a:buChar char="•"/>
              <a:defRPr/>
            </a:pPr>
            <a:r>
              <a:rPr lang="lv-LV" sz="1800" i="1" u="sng" dirty="0" smtClean="0"/>
              <a:t>Demogrāfijas </a:t>
            </a:r>
            <a:r>
              <a:rPr lang="lv-LV" sz="1800" i="1" u="sng" dirty="0"/>
              <a:t>politikas īstenošanas </a:t>
            </a:r>
            <a:r>
              <a:rPr lang="lv-LV" sz="1800" i="1" u="sng" dirty="0" smtClean="0"/>
              <a:t>pasākumi (1)</a:t>
            </a:r>
          </a:p>
          <a:p>
            <a:pPr marL="742950" lvl="2" indent="-342900" fontAlgn="auto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lv-LV" sz="1800" b="1" dirty="0" smtClean="0"/>
              <a:t>Izdevumu politikas pasākumi:</a:t>
            </a:r>
          </a:p>
          <a:p>
            <a:pPr marL="1143000" lvl="3" indent="-285750" fontAlgn="auto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lv-LV" sz="1800" dirty="0" smtClean="0"/>
              <a:t>vecāku, maternitātes un paternitātes pabalstu izmaksu </a:t>
            </a:r>
            <a:r>
              <a:rPr lang="lv-LV" sz="1800" dirty="0"/>
              <a:t>griestu </a:t>
            </a:r>
            <a:r>
              <a:rPr lang="lv-LV" sz="1800" dirty="0" smtClean="0"/>
              <a:t>samazināšana no 01.01.2013. (LM speciālajā budžetā 6,5 </a:t>
            </a:r>
            <a:r>
              <a:rPr lang="lv-LV" sz="1800" dirty="0" err="1" smtClean="0"/>
              <a:t>milj</a:t>
            </a:r>
            <a:r>
              <a:rPr lang="lv-LV" sz="1800" dirty="0" smtClean="0"/>
              <a:t>. latu 2013.gadā, 6,7 </a:t>
            </a:r>
            <a:r>
              <a:rPr lang="lv-LV" sz="1800" dirty="0" err="1" smtClean="0"/>
              <a:t>milj</a:t>
            </a:r>
            <a:r>
              <a:rPr lang="lv-LV" sz="1800" dirty="0" smtClean="0"/>
              <a:t>. latu 2014.gadā);</a:t>
            </a:r>
            <a:endParaRPr lang="lv-LV" sz="1800" dirty="0"/>
          </a:p>
          <a:p>
            <a:pPr marL="1143000" lvl="3" indent="-285750" fontAlgn="auto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lv-LV" sz="1800" dirty="0" smtClean="0"/>
              <a:t>atbalsts </a:t>
            </a:r>
            <a:r>
              <a:rPr lang="lv-LV" sz="1800" dirty="0"/>
              <a:t>bērna pieskatīšanai (50 Ls) – alternatīva ģimenēm, kurām nav iespēja bērnus atstāt </a:t>
            </a:r>
            <a:r>
              <a:rPr lang="lv-LV" sz="1800" dirty="0" smtClean="0"/>
              <a:t>bērnudārzā no 01.09.2013.</a:t>
            </a:r>
            <a:r>
              <a:rPr lang="lv-LV" sz="1800" dirty="0"/>
              <a:t> (LM </a:t>
            </a:r>
            <a:r>
              <a:rPr lang="lv-LV" sz="1800" dirty="0" smtClean="0"/>
              <a:t>pamatbudžetā 3,8 </a:t>
            </a:r>
            <a:r>
              <a:rPr lang="lv-LV" sz="1800" dirty="0" err="1"/>
              <a:t>milj</a:t>
            </a:r>
            <a:r>
              <a:rPr lang="lv-LV" sz="1800" dirty="0"/>
              <a:t>. latu 2013.gadā, </a:t>
            </a:r>
            <a:r>
              <a:rPr lang="lv-LV" sz="1800" dirty="0" smtClean="0"/>
              <a:t>11,5 </a:t>
            </a:r>
            <a:r>
              <a:rPr lang="lv-LV" sz="1800" dirty="0" err="1"/>
              <a:t>milj</a:t>
            </a:r>
            <a:r>
              <a:rPr lang="lv-LV" sz="1800" dirty="0"/>
              <a:t>. latu </a:t>
            </a:r>
            <a:r>
              <a:rPr lang="lv-LV" sz="1800" dirty="0" smtClean="0"/>
              <a:t>2014.gadā un 2015.gadā);</a:t>
            </a:r>
          </a:p>
          <a:p>
            <a:pPr marL="1143000" lvl="3" indent="-285750" fontAlgn="auto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lv-LV" sz="1800" dirty="0" smtClean="0"/>
              <a:t>Mātes un bērna veselības uzlabošanas plāna 2012.-2014.gadam realizācijai un uzsākto pasākumu turpināšanai pēc 2014.gada (VM 2,9 </a:t>
            </a:r>
            <a:r>
              <a:rPr lang="lv-LV" sz="1800" dirty="0" err="1" smtClean="0"/>
              <a:t>milj</a:t>
            </a:r>
            <a:r>
              <a:rPr lang="lv-LV" sz="1800" dirty="0" smtClean="0"/>
              <a:t>. latu 2013.gadā, 3,4 </a:t>
            </a:r>
            <a:r>
              <a:rPr lang="lv-LV" sz="1800" dirty="0" err="1" smtClean="0"/>
              <a:t>milj</a:t>
            </a:r>
            <a:r>
              <a:rPr lang="lv-LV" sz="1800" dirty="0" smtClean="0"/>
              <a:t>. latu 2014.gadā un 2015.gadā);</a:t>
            </a:r>
          </a:p>
          <a:p>
            <a:pPr marL="1143000" lvl="3" indent="-285750" fontAlgn="auto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lv-LV" sz="1800" dirty="0" smtClean="0"/>
              <a:t>citi pasākumi (3,4 </a:t>
            </a:r>
            <a:r>
              <a:rPr lang="lv-LV" sz="1800" dirty="0" err="1" smtClean="0"/>
              <a:t>milj</a:t>
            </a:r>
            <a:r>
              <a:rPr lang="lv-LV" sz="1800" dirty="0" smtClean="0"/>
              <a:t>. latu 2013.gadā, 6,8 </a:t>
            </a:r>
            <a:r>
              <a:rPr lang="lv-LV" sz="1800" dirty="0" err="1" smtClean="0"/>
              <a:t>milj</a:t>
            </a:r>
            <a:r>
              <a:rPr lang="lv-LV" sz="1800" dirty="0" smtClean="0"/>
              <a:t>. latu 2014.gadā, 27,1 </a:t>
            </a:r>
            <a:r>
              <a:rPr lang="lv-LV" sz="1800" dirty="0" err="1" smtClean="0"/>
              <a:t>milj</a:t>
            </a:r>
            <a:r>
              <a:rPr lang="lv-LV" sz="1800" dirty="0" smtClean="0"/>
              <a:t>. latu 2015.gadā).</a:t>
            </a:r>
          </a:p>
          <a:p>
            <a:pPr marL="857250" lvl="3" indent="0" fontAlgn="auto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None/>
              <a:defRPr/>
            </a:pPr>
            <a:endParaRPr lang="lv-LV" sz="1800" dirty="0"/>
          </a:p>
          <a:p>
            <a:pPr marL="400050" lvl="2" indent="0" fontAlgn="auto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None/>
              <a:defRPr/>
            </a:pPr>
            <a:endParaRPr lang="lv-LV" sz="1800" b="1" dirty="0" smtClean="0"/>
          </a:p>
          <a:p>
            <a:pPr marL="914400" lvl="2" indent="0" fontAlgn="auto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None/>
              <a:defRPr/>
            </a:pPr>
            <a:endParaRPr lang="lv-LV" sz="1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DF66F-43A0-4B0B-B80C-EBEC6C18342D}" type="slidenum">
              <a:rPr lang="en-US" smtClean="0">
                <a:solidFill>
                  <a:srgbClr val="000000"/>
                </a:solidFill>
              </a:rPr>
              <a:pPr/>
              <a:t>23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3354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3000" b="1" dirty="0" smtClean="0"/>
              <a:t>2013. -2015.gada valsts budžeta prioritātes (6)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905000"/>
            <a:ext cx="7893124" cy="4114800"/>
          </a:xfrm>
        </p:spPr>
        <p:txBody>
          <a:bodyPr/>
          <a:lstStyle/>
          <a:p>
            <a:pPr fontAlgn="auto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Font typeface="Arial" pitchFamily="34"/>
              <a:buChar char="•"/>
              <a:defRPr/>
            </a:pPr>
            <a:r>
              <a:rPr lang="lv-LV" sz="2400" i="1" u="sng" dirty="0" smtClean="0"/>
              <a:t>Demogrāfijas </a:t>
            </a:r>
            <a:r>
              <a:rPr lang="lv-LV" sz="2400" i="1" u="sng" dirty="0"/>
              <a:t>politikas īstenošanas </a:t>
            </a:r>
            <a:r>
              <a:rPr lang="lv-LV" sz="2400" i="1" u="sng" dirty="0" smtClean="0"/>
              <a:t>pasākumi (2)</a:t>
            </a:r>
          </a:p>
          <a:p>
            <a:pPr marL="742950" lvl="2" indent="-342900" fontAlgn="auto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lv-LV" b="1" dirty="0" smtClean="0"/>
              <a:t>Nodokļu politikas pasākumi:</a:t>
            </a:r>
          </a:p>
          <a:p>
            <a:pPr marL="1314450" lvl="3" indent="-457200" fontAlgn="auto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lv-LV" sz="2400" dirty="0" smtClean="0"/>
              <a:t>iedzīvotāju </a:t>
            </a:r>
            <a:r>
              <a:rPr lang="lv-LV" sz="2400" dirty="0"/>
              <a:t>ienākuma nodokļa atvieglojuma par apgādībā esošajām personām palielināšanu par 10 latiem (līdz 80 latiem mēnesī) no </a:t>
            </a:r>
            <a:r>
              <a:rPr lang="lv-LV" sz="2400" dirty="0" smtClean="0"/>
              <a:t>01.07.2013.,</a:t>
            </a:r>
          </a:p>
          <a:p>
            <a:pPr marL="1314450" lvl="3" indent="-457200" fontAlgn="auto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lv-LV" sz="2400" dirty="0" smtClean="0"/>
              <a:t>nekustamā īpašuma nodokļa atvieglojumu </a:t>
            </a:r>
            <a:r>
              <a:rPr lang="lv-LV" sz="2400" dirty="0"/>
              <a:t>daudzbērnu ģimenēm </a:t>
            </a:r>
            <a:r>
              <a:rPr lang="lv-LV" sz="2400" dirty="0" smtClean="0"/>
              <a:t>piemērošanai no 01.01.2014.</a:t>
            </a:r>
            <a:endParaRPr lang="lv-LV" sz="2400" dirty="0"/>
          </a:p>
          <a:p>
            <a:pPr marL="857250" lvl="3" indent="0" fontAlgn="auto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None/>
              <a:defRPr/>
            </a:pPr>
            <a:endParaRPr lang="lv-LV" sz="1800" dirty="0"/>
          </a:p>
          <a:p>
            <a:pPr marL="400050" lvl="2" indent="0" fontAlgn="auto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None/>
              <a:defRPr/>
            </a:pPr>
            <a:endParaRPr lang="lv-LV" sz="1800" b="1" dirty="0" smtClean="0"/>
          </a:p>
          <a:p>
            <a:pPr marL="914400" lvl="2" indent="0" fontAlgn="auto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None/>
              <a:defRPr/>
            </a:pPr>
            <a:endParaRPr lang="lv-LV" sz="1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DF66F-43A0-4B0B-B80C-EBEC6C18342D}" type="slidenum">
              <a:rPr lang="en-US" smtClean="0">
                <a:solidFill>
                  <a:srgbClr val="000000"/>
                </a:solidFill>
              </a:rPr>
              <a:pPr/>
              <a:t>24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7828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5"/>
          <p:cNvSpPr>
            <a:spLocks noGrp="1"/>
          </p:cNvSpPr>
          <p:nvPr>
            <p:ph type="title"/>
          </p:nvPr>
        </p:nvSpPr>
        <p:spPr>
          <a:xfrm>
            <a:off x="495300" y="304800"/>
            <a:ext cx="7173044" cy="1143000"/>
          </a:xfrm>
        </p:spPr>
        <p:txBody>
          <a:bodyPr/>
          <a:lstStyle/>
          <a:p>
            <a:pPr eaLnBrk="1" hangingPunct="1"/>
            <a:r>
              <a:rPr lang="lv-LV" sz="3000" b="1" dirty="0">
                <a:solidFill>
                  <a:schemeClr val="tx1"/>
                </a:solidFill>
                <a:cs typeface="Times New Roman" pitchFamily="18" charset="0"/>
              </a:rPr>
              <a:t>Izdevumi prioritārajiem pasākumiem valsts </a:t>
            </a:r>
            <a:r>
              <a:rPr lang="lv-LV" sz="3000" b="1" dirty="0" smtClean="0">
                <a:solidFill>
                  <a:schemeClr val="tx1"/>
                </a:solidFill>
                <a:cs typeface="Times New Roman" pitchFamily="18" charset="0"/>
              </a:rPr>
              <a:t>budžetā 2013.gadā</a:t>
            </a:r>
            <a:r>
              <a:rPr lang="lv-LV" sz="3000" b="1" baseline="50000" dirty="0" smtClean="0">
                <a:solidFill>
                  <a:schemeClr val="tx1"/>
                </a:solidFill>
                <a:cs typeface="Times New Roman" pitchFamily="18" charset="0"/>
              </a:rPr>
              <a:t>*</a:t>
            </a:r>
            <a:r>
              <a:rPr lang="lv-LV" sz="3000" b="1" dirty="0" smtClean="0">
                <a:solidFill>
                  <a:schemeClr val="tx1"/>
                </a:solidFill>
                <a:cs typeface="Times New Roman" pitchFamily="18" charset="0"/>
              </a:rPr>
              <a:t>, </a:t>
            </a:r>
            <a:r>
              <a:rPr lang="lv-LV" sz="3000" b="1" dirty="0">
                <a:solidFill>
                  <a:schemeClr val="tx1"/>
                </a:solidFill>
                <a:cs typeface="Times New Roman" pitchFamily="18" charset="0"/>
              </a:rPr>
              <a:t/>
            </a:r>
            <a:br>
              <a:rPr lang="lv-LV" sz="3000" b="1" dirty="0">
                <a:solidFill>
                  <a:schemeClr val="tx1"/>
                </a:solidFill>
                <a:cs typeface="Times New Roman" pitchFamily="18" charset="0"/>
              </a:rPr>
            </a:br>
            <a:r>
              <a:rPr lang="lv-LV" sz="2400" b="1" dirty="0" err="1">
                <a:solidFill>
                  <a:schemeClr val="tx1"/>
                </a:solidFill>
                <a:cs typeface="Times New Roman" pitchFamily="18" charset="0"/>
              </a:rPr>
              <a:t>milj</a:t>
            </a:r>
            <a:r>
              <a:rPr lang="lv-LV" sz="2400" b="1" dirty="0">
                <a:solidFill>
                  <a:schemeClr val="tx1"/>
                </a:solidFill>
                <a:cs typeface="Times New Roman" pitchFamily="18" charset="0"/>
              </a:rPr>
              <a:t>. latu</a:t>
            </a:r>
            <a:endParaRPr lang="lv-LV" sz="1600" dirty="0" smtClean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267A558-3AAE-42F2-B5FB-1C2FCD8DAF73}" type="slidenum">
              <a:rPr lang="en-US" smtClean="0">
                <a:solidFill>
                  <a:prstClr val="black"/>
                </a:solidFill>
                <a:cs typeface="Arial" charset="0"/>
              </a:rPr>
              <a:pPr/>
              <a:t>25</a:t>
            </a:fld>
            <a:endParaRPr lang="en-US" smtClean="0">
              <a:solidFill>
                <a:prstClr val="black"/>
              </a:solidFill>
              <a:cs typeface="Arial" charset="0"/>
            </a:endParaRP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2393468"/>
              </p:ext>
            </p:extLst>
          </p:nvPr>
        </p:nvGraphicFramePr>
        <p:xfrm>
          <a:off x="467544" y="1844824"/>
          <a:ext cx="803714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11560" y="6165304"/>
            <a:ext cx="849694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lv-LV" sz="1000" b="1" dirty="0" smtClean="0">
                <a:latin typeface="+mj-lt"/>
                <a:cs typeface="Times New Roman" pitchFamily="18" charset="0"/>
              </a:rPr>
              <a:t>* Apstiprināts MK 16.08.2012. (bez prioritārajiem izdevumiem , kas iekļauti bāzes izdevumos)  </a:t>
            </a:r>
            <a:endParaRPr lang="lv-LV" sz="1000" b="1" dirty="0"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1069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3000" b="1" dirty="0">
                <a:solidFill>
                  <a:schemeClr val="tx1"/>
                </a:solidFill>
                <a:cs typeface="Times New Roman" pitchFamily="18" charset="0"/>
              </a:rPr>
              <a:t>Nozīmīgākie izdevumi prioritārajiem pasākumiem - Veselības ministrija,</a:t>
            </a:r>
            <a:r>
              <a:rPr lang="lv-LV" sz="32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lv-LV" sz="4400" b="1" dirty="0">
                <a:solidFill>
                  <a:schemeClr val="tx1"/>
                </a:solidFill>
                <a:cs typeface="Times New Roman" pitchFamily="18" charset="0"/>
              </a:rPr>
              <a:t/>
            </a:r>
            <a:br>
              <a:rPr lang="lv-LV" sz="4400" b="1" dirty="0">
                <a:solidFill>
                  <a:schemeClr val="tx1"/>
                </a:solidFill>
                <a:cs typeface="Times New Roman" pitchFamily="18" charset="0"/>
              </a:rPr>
            </a:br>
            <a:r>
              <a:rPr lang="lv-LV" sz="2400" b="1" dirty="0" err="1">
                <a:solidFill>
                  <a:schemeClr val="tx1"/>
                </a:solidFill>
                <a:cs typeface="Times New Roman" pitchFamily="18" charset="0"/>
              </a:rPr>
              <a:t>milj</a:t>
            </a:r>
            <a:r>
              <a:rPr lang="lv-LV" sz="2400" b="1" dirty="0">
                <a:solidFill>
                  <a:schemeClr val="tx1"/>
                </a:solidFill>
                <a:cs typeface="Times New Roman" pitchFamily="18" charset="0"/>
              </a:rPr>
              <a:t>. latu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403889861"/>
              </p:ext>
            </p:extLst>
          </p:nvPr>
        </p:nvGraphicFramePr>
        <p:xfrm>
          <a:off x="539552" y="2420888"/>
          <a:ext cx="3898776" cy="36004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62DF29-B3DD-40C8-902D-1F1FC1229A9A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26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4644008" y="1916832"/>
            <a:ext cx="3816424" cy="4114800"/>
          </a:xfrm>
        </p:spPr>
        <p:txBody>
          <a:bodyPr/>
          <a:lstStyle/>
          <a:p>
            <a:pPr marL="0" indent="0">
              <a:buNone/>
            </a:pPr>
            <a:r>
              <a:rPr lang="lv-LV" sz="1600" b="1" dirty="0" smtClean="0"/>
              <a:t>Papildu finansējums prioritārajiem pasākumiem:</a:t>
            </a:r>
          </a:p>
          <a:p>
            <a:pPr>
              <a:buFontTx/>
              <a:buChar char="-"/>
            </a:pPr>
            <a:r>
              <a:rPr lang="lv-LV" sz="1500" dirty="0"/>
              <a:t>sociālās drošības tīkla stratēģijas pasākumu īstenošanai veselības aprūpes jomā (16,2 </a:t>
            </a:r>
            <a:r>
              <a:rPr lang="lv-LV" sz="1500" dirty="0" err="1"/>
              <a:t>milj</a:t>
            </a:r>
            <a:r>
              <a:rPr lang="lv-LV" sz="1500" dirty="0"/>
              <a:t>. latu 2013.gadā, 16,6 </a:t>
            </a:r>
            <a:r>
              <a:rPr lang="lv-LV" sz="1500" dirty="0" err="1"/>
              <a:t>milj</a:t>
            </a:r>
            <a:r>
              <a:rPr lang="lv-LV" sz="1500" dirty="0"/>
              <a:t>. latu 2014</a:t>
            </a:r>
            <a:r>
              <a:rPr lang="lv-LV" sz="1500" dirty="0" smtClean="0"/>
              <a:t>. un </a:t>
            </a:r>
            <a:r>
              <a:rPr lang="lv-LV" sz="1500" dirty="0"/>
              <a:t>2015.gadā);</a:t>
            </a:r>
          </a:p>
          <a:p>
            <a:pPr>
              <a:buFontTx/>
              <a:buChar char="-"/>
            </a:pPr>
            <a:r>
              <a:rPr lang="lv-LV" sz="1500" dirty="0" smtClean="0"/>
              <a:t>veselības aprūpes pakalpojumu un medikamentu nodrošināšanai, lai saglabātu pieejamību 2012.gada līmenī (10,0 </a:t>
            </a:r>
            <a:r>
              <a:rPr lang="lv-LV" sz="1500" dirty="0" err="1" smtClean="0"/>
              <a:t>milj</a:t>
            </a:r>
            <a:r>
              <a:rPr lang="lv-LV" sz="1500" dirty="0" smtClean="0"/>
              <a:t>. latu katru gadu);</a:t>
            </a:r>
          </a:p>
          <a:p>
            <a:pPr>
              <a:buFontTx/>
              <a:buChar char="-"/>
            </a:pPr>
            <a:r>
              <a:rPr lang="lv-LV" sz="1500" dirty="0" smtClean="0"/>
              <a:t>diagnostisko un laboratorisko izmeklējumu nodrošināšanai (6,1 </a:t>
            </a:r>
            <a:r>
              <a:rPr lang="lv-LV" sz="1500" dirty="0" err="1" smtClean="0"/>
              <a:t>milj</a:t>
            </a:r>
            <a:r>
              <a:rPr lang="lv-LV" sz="1500" dirty="0" smtClean="0"/>
              <a:t>. latu 2013.gadā, 6,7 </a:t>
            </a:r>
            <a:r>
              <a:rPr lang="lv-LV" sz="1500" dirty="0" err="1" smtClean="0"/>
              <a:t>milj</a:t>
            </a:r>
            <a:r>
              <a:rPr lang="lv-LV" sz="1500" dirty="0" smtClean="0"/>
              <a:t>. latu 2014.gadā, 5,9 </a:t>
            </a:r>
            <a:r>
              <a:rPr lang="lv-LV" sz="1500" dirty="0" err="1" smtClean="0"/>
              <a:t>milj</a:t>
            </a:r>
            <a:r>
              <a:rPr lang="lv-LV" sz="1500" dirty="0" smtClean="0"/>
              <a:t>. latu 2015.gadā).</a:t>
            </a:r>
            <a:endParaRPr lang="lv-LV" sz="1500" dirty="0"/>
          </a:p>
        </p:txBody>
      </p:sp>
    </p:spTree>
    <p:extLst>
      <p:ext uri="{BB962C8B-B14F-4D97-AF65-F5344CB8AC3E}">
        <p14:creationId xmlns:p14="http://schemas.microsoft.com/office/powerpoint/2010/main" val="1050853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3000" b="1" dirty="0">
                <a:solidFill>
                  <a:schemeClr val="tx1"/>
                </a:solidFill>
                <a:cs typeface="Times New Roman" pitchFamily="18" charset="0"/>
              </a:rPr>
              <a:t>Nozīmīgākie izdevumi prioritārajiem pasākumiem - </a:t>
            </a:r>
            <a:r>
              <a:rPr lang="lv-LV" sz="3000" b="1" dirty="0" smtClean="0">
                <a:solidFill>
                  <a:schemeClr val="tx1"/>
                </a:solidFill>
                <a:cs typeface="Times New Roman" pitchFamily="18" charset="0"/>
              </a:rPr>
              <a:t>Satiksmes </a:t>
            </a:r>
            <a:r>
              <a:rPr lang="lv-LV" sz="3000" b="1" dirty="0">
                <a:solidFill>
                  <a:schemeClr val="tx1"/>
                </a:solidFill>
                <a:cs typeface="Times New Roman" pitchFamily="18" charset="0"/>
              </a:rPr>
              <a:t>ministrija, </a:t>
            </a:r>
            <a:r>
              <a:rPr lang="lv-LV" sz="4400" b="1" dirty="0">
                <a:solidFill>
                  <a:schemeClr val="tx1"/>
                </a:solidFill>
                <a:cs typeface="Times New Roman" pitchFamily="18" charset="0"/>
              </a:rPr>
              <a:t/>
            </a:r>
            <a:br>
              <a:rPr lang="lv-LV" sz="4400" b="1" dirty="0">
                <a:solidFill>
                  <a:schemeClr val="tx1"/>
                </a:solidFill>
                <a:cs typeface="Times New Roman" pitchFamily="18" charset="0"/>
              </a:rPr>
            </a:br>
            <a:r>
              <a:rPr lang="lv-LV" sz="2400" b="1" dirty="0" err="1">
                <a:solidFill>
                  <a:schemeClr val="tx1"/>
                </a:solidFill>
                <a:cs typeface="Times New Roman" pitchFamily="18" charset="0"/>
              </a:rPr>
              <a:t>milj</a:t>
            </a:r>
            <a:r>
              <a:rPr lang="lv-LV" sz="2400" b="1" dirty="0">
                <a:solidFill>
                  <a:schemeClr val="tx1"/>
                </a:solidFill>
                <a:cs typeface="Times New Roman" pitchFamily="18" charset="0"/>
              </a:rPr>
              <a:t>. latu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43502760"/>
              </p:ext>
            </p:extLst>
          </p:nvPr>
        </p:nvGraphicFramePr>
        <p:xfrm>
          <a:off x="539552" y="2420888"/>
          <a:ext cx="3898776" cy="36004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62DF29-B3DD-40C8-902D-1F1FC1229A9A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27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4644008" y="1916832"/>
            <a:ext cx="3816424" cy="4114800"/>
          </a:xfrm>
        </p:spPr>
        <p:txBody>
          <a:bodyPr/>
          <a:lstStyle/>
          <a:p>
            <a:pPr marL="0" indent="0">
              <a:buNone/>
            </a:pPr>
            <a:r>
              <a:rPr lang="lv-LV" sz="1600" b="1" dirty="0" smtClean="0"/>
              <a:t>Papildu finansējums prioritārajiem pasākumiem:</a:t>
            </a:r>
          </a:p>
          <a:p>
            <a:pPr>
              <a:buFontTx/>
              <a:buChar char="-"/>
            </a:pPr>
            <a:r>
              <a:rPr lang="lv-LV" sz="1500" dirty="0" smtClean="0"/>
              <a:t>zaudējumu segšana sabiedriskā transporta pakalpojumu saņēmējiem (12,7 </a:t>
            </a:r>
            <a:r>
              <a:rPr lang="lv-LV" sz="1500" dirty="0" err="1" smtClean="0"/>
              <a:t>milj</a:t>
            </a:r>
            <a:r>
              <a:rPr lang="lv-LV" sz="1500" dirty="0" smtClean="0"/>
              <a:t>. latu 2013.gadā, 15,3 </a:t>
            </a:r>
            <a:r>
              <a:rPr lang="lv-LV" sz="1500" dirty="0" err="1" smtClean="0"/>
              <a:t>milj</a:t>
            </a:r>
            <a:r>
              <a:rPr lang="lv-LV" sz="1500" dirty="0" smtClean="0"/>
              <a:t>. latu 2014.gadā, 15,7 </a:t>
            </a:r>
            <a:r>
              <a:rPr lang="lv-LV" sz="1500" dirty="0" err="1" smtClean="0"/>
              <a:t>milj</a:t>
            </a:r>
            <a:r>
              <a:rPr lang="lv-LV" sz="1500" dirty="0" smtClean="0"/>
              <a:t>. latu 2015.gadā);</a:t>
            </a:r>
          </a:p>
          <a:p>
            <a:pPr>
              <a:buFontTx/>
              <a:buChar char="-"/>
            </a:pPr>
            <a:r>
              <a:rPr lang="lv-LV" sz="1500" dirty="0"/>
              <a:t>sociālās drošības tīkla stratēģijas pasākumu </a:t>
            </a:r>
            <a:r>
              <a:rPr lang="lv-LV" sz="1500" dirty="0" smtClean="0"/>
              <a:t>īstenošana (11,7 </a:t>
            </a:r>
            <a:r>
              <a:rPr lang="lv-LV" sz="1500" dirty="0" err="1"/>
              <a:t>milj</a:t>
            </a:r>
            <a:r>
              <a:rPr lang="lv-LV" sz="1500" dirty="0"/>
              <a:t>. latu 2013.gadā, </a:t>
            </a:r>
            <a:r>
              <a:rPr lang="lv-LV" sz="1500" dirty="0" smtClean="0"/>
              <a:t>12,1 </a:t>
            </a:r>
            <a:r>
              <a:rPr lang="lv-LV" sz="1500" dirty="0" err="1"/>
              <a:t>milj</a:t>
            </a:r>
            <a:r>
              <a:rPr lang="lv-LV" sz="1500" dirty="0"/>
              <a:t>. latu 2014. </a:t>
            </a:r>
            <a:r>
              <a:rPr lang="lv-LV" sz="1500" dirty="0" smtClean="0"/>
              <a:t>gadā, 12,5 </a:t>
            </a:r>
            <a:r>
              <a:rPr lang="lv-LV" sz="1500" dirty="0" err="1" smtClean="0"/>
              <a:t>milj</a:t>
            </a:r>
            <a:r>
              <a:rPr lang="lv-LV" sz="1500" dirty="0" smtClean="0"/>
              <a:t>. latu 2015.gadā</a:t>
            </a:r>
            <a:r>
              <a:rPr lang="lv-LV" sz="1500" dirty="0"/>
              <a:t>);</a:t>
            </a:r>
          </a:p>
          <a:p>
            <a:pPr>
              <a:buFontTx/>
              <a:buChar char="-"/>
            </a:pPr>
            <a:r>
              <a:rPr lang="lv-LV" sz="1500" dirty="0" smtClean="0"/>
              <a:t>valsts un pašvaldību autoceļu uzturēšana un remonts (10,0 </a:t>
            </a:r>
            <a:r>
              <a:rPr lang="lv-LV" sz="1500" dirty="0" err="1" smtClean="0"/>
              <a:t>milj</a:t>
            </a:r>
            <a:r>
              <a:rPr lang="lv-LV" sz="1500" dirty="0" smtClean="0"/>
              <a:t>. latu 2013.gadā, 9,6 </a:t>
            </a:r>
            <a:r>
              <a:rPr lang="lv-LV" sz="1500" dirty="0" err="1" smtClean="0"/>
              <a:t>milj</a:t>
            </a:r>
            <a:r>
              <a:rPr lang="lv-LV" sz="1500" dirty="0" smtClean="0"/>
              <a:t>. latu 2014.gadā, 9,2 </a:t>
            </a:r>
            <a:r>
              <a:rPr lang="lv-LV" sz="1500" dirty="0" err="1" smtClean="0"/>
              <a:t>milj</a:t>
            </a:r>
            <a:r>
              <a:rPr lang="lv-LV" sz="1500" dirty="0" smtClean="0"/>
              <a:t>. latu 2015.gadā).</a:t>
            </a:r>
            <a:endParaRPr lang="lv-LV" sz="1500" dirty="0"/>
          </a:p>
        </p:txBody>
      </p:sp>
    </p:spTree>
    <p:extLst>
      <p:ext uri="{BB962C8B-B14F-4D97-AF65-F5344CB8AC3E}">
        <p14:creationId xmlns:p14="http://schemas.microsoft.com/office/powerpoint/2010/main" val="1191806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3000" b="1" dirty="0">
                <a:solidFill>
                  <a:schemeClr val="tx1"/>
                </a:solidFill>
                <a:cs typeface="Times New Roman" pitchFamily="18" charset="0"/>
              </a:rPr>
              <a:t>Nozīmīgākie izdevumi prioritārajiem pasākumiem </a:t>
            </a:r>
            <a:r>
              <a:rPr lang="lv-LV" sz="3000" b="1" dirty="0" smtClean="0">
                <a:solidFill>
                  <a:schemeClr val="tx1"/>
                </a:solidFill>
                <a:cs typeface="Times New Roman" pitchFamily="18" charset="0"/>
              </a:rPr>
              <a:t>– Labklājības ministrija</a:t>
            </a:r>
            <a:r>
              <a:rPr lang="lv-LV" sz="3000" b="1" dirty="0">
                <a:solidFill>
                  <a:schemeClr val="tx1"/>
                </a:solidFill>
                <a:cs typeface="Times New Roman" pitchFamily="18" charset="0"/>
              </a:rPr>
              <a:t>,</a:t>
            </a:r>
            <a:r>
              <a:rPr lang="lv-LV" sz="32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lv-LV" sz="4400" b="1" dirty="0">
                <a:solidFill>
                  <a:schemeClr val="tx1"/>
                </a:solidFill>
                <a:cs typeface="Times New Roman" pitchFamily="18" charset="0"/>
              </a:rPr>
              <a:t/>
            </a:r>
            <a:br>
              <a:rPr lang="lv-LV" sz="4400" b="1" dirty="0">
                <a:solidFill>
                  <a:schemeClr val="tx1"/>
                </a:solidFill>
                <a:cs typeface="Times New Roman" pitchFamily="18" charset="0"/>
              </a:rPr>
            </a:br>
            <a:r>
              <a:rPr lang="lv-LV" sz="2400" b="1" dirty="0" err="1">
                <a:solidFill>
                  <a:schemeClr val="tx1"/>
                </a:solidFill>
                <a:cs typeface="Times New Roman" pitchFamily="18" charset="0"/>
              </a:rPr>
              <a:t>milj</a:t>
            </a:r>
            <a:r>
              <a:rPr lang="lv-LV" sz="2400" b="1" dirty="0">
                <a:solidFill>
                  <a:schemeClr val="tx1"/>
                </a:solidFill>
                <a:cs typeface="Times New Roman" pitchFamily="18" charset="0"/>
              </a:rPr>
              <a:t>. latu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978828198"/>
              </p:ext>
            </p:extLst>
          </p:nvPr>
        </p:nvGraphicFramePr>
        <p:xfrm>
          <a:off x="539552" y="2420888"/>
          <a:ext cx="3898776" cy="36004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62DF29-B3DD-40C8-902D-1F1FC1229A9A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28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4644008" y="1916832"/>
            <a:ext cx="3816424" cy="4176464"/>
          </a:xfrm>
        </p:spPr>
        <p:txBody>
          <a:bodyPr/>
          <a:lstStyle/>
          <a:p>
            <a:pPr marL="0" indent="0">
              <a:buNone/>
            </a:pPr>
            <a:r>
              <a:rPr lang="lv-LV" sz="1400" b="1" dirty="0" smtClean="0"/>
              <a:t>Papildu finansējums prioritārajiem pasākumiem:</a:t>
            </a:r>
          </a:p>
          <a:p>
            <a:pPr>
              <a:buFontTx/>
              <a:buChar char="-"/>
            </a:pPr>
            <a:r>
              <a:rPr lang="lv-LV" sz="1400" dirty="0" smtClean="0"/>
              <a:t>demogrāfijas politikas īstenošanas pasākumi - atbalsts bērna pieskatīšanai (50 Ls) – alternatīva ģimenēm, kurām nav iespēja bērnus atstāt bērnudārzā, sākot ar 2013.gada 1.septembri (3,8 </a:t>
            </a:r>
            <a:r>
              <a:rPr lang="lv-LV" sz="1400" dirty="0" err="1" smtClean="0"/>
              <a:t>milj</a:t>
            </a:r>
            <a:r>
              <a:rPr lang="lv-LV" sz="1400" dirty="0" smtClean="0"/>
              <a:t>. latu 2013.gadā, 11,5 </a:t>
            </a:r>
            <a:r>
              <a:rPr lang="lv-LV" sz="1400" dirty="0" err="1" smtClean="0"/>
              <a:t>milj</a:t>
            </a:r>
            <a:r>
              <a:rPr lang="lv-LV" sz="1400" dirty="0" smtClean="0"/>
              <a:t>. latu 2014.gadā un 2015.gadā);</a:t>
            </a:r>
          </a:p>
          <a:p>
            <a:pPr>
              <a:buFontTx/>
              <a:buChar char="-"/>
            </a:pPr>
            <a:r>
              <a:rPr lang="lv-LV" sz="1400" dirty="0" smtClean="0"/>
              <a:t>valsts sociālās aprūpes centru problēmu risināšana (3,7 </a:t>
            </a:r>
            <a:r>
              <a:rPr lang="lv-LV" sz="1400" dirty="0" err="1"/>
              <a:t>milj</a:t>
            </a:r>
            <a:r>
              <a:rPr lang="lv-LV" sz="1400" dirty="0"/>
              <a:t>. latu 2013.gadā, </a:t>
            </a:r>
            <a:r>
              <a:rPr lang="lv-LV" sz="1400" dirty="0" smtClean="0"/>
              <a:t>3,6 </a:t>
            </a:r>
            <a:r>
              <a:rPr lang="lv-LV" sz="1400" dirty="0" err="1"/>
              <a:t>milj</a:t>
            </a:r>
            <a:r>
              <a:rPr lang="lv-LV" sz="1400" dirty="0"/>
              <a:t>. latu 2014. </a:t>
            </a:r>
            <a:r>
              <a:rPr lang="lv-LV" sz="1400" dirty="0" smtClean="0"/>
              <a:t>gadā un 2015.gadā</a:t>
            </a:r>
            <a:r>
              <a:rPr lang="lv-LV" sz="1400" dirty="0"/>
              <a:t>);</a:t>
            </a:r>
          </a:p>
          <a:p>
            <a:pPr>
              <a:buFontTx/>
              <a:buChar char="-"/>
            </a:pPr>
            <a:r>
              <a:rPr lang="lv-LV" sz="1400" dirty="0" smtClean="0"/>
              <a:t>atalgojuma un piemaksu par darbu, kas saistīts ar īpašu risku, pieauguma nodrošināšanai darbiniekiem, kuru darba pienākumi ir cieši saistīti ar VSAC klientu aprūpi, sniedzot tiem ikdienas aprūpi un rehabilitāciju  (3,4 </a:t>
            </a:r>
            <a:r>
              <a:rPr lang="lv-LV" sz="1400" dirty="0" err="1" smtClean="0"/>
              <a:t>milj</a:t>
            </a:r>
            <a:r>
              <a:rPr lang="lv-LV" sz="1400" dirty="0" smtClean="0"/>
              <a:t>. latu katru gadu).</a:t>
            </a:r>
            <a:endParaRPr lang="lv-LV" sz="1400" dirty="0"/>
          </a:p>
        </p:txBody>
      </p:sp>
    </p:spTree>
    <p:extLst>
      <p:ext uri="{BB962C8B-B14F-4D97-AF65-F5344CB8AC3E}">
        <p14:creationId xmlns:p14="http://schemas.microsoft.com/office/powerpoint/2010/main" val="836692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3000" b="1" dirty="0">
                <a:solidFill>
                  <a:schemeClr val="tx1"/>
                </a:solidFill>
                <a:cs typeface="Times New Roman" pitchFamily="18" charset="0"/>
              </a:rPr>
              <a:t>Nozīmīgākie izdevumi prioritārajiem pasākumiem </a:t>
            </a:r>
            <a:r>
              <a:rPr lang="lv-LV" sz="3000" b="1" dirty="0" smtClean="0">
                <a:solidFill>
                  <a:schemeClr val="tx1"/>
                </a:solidFill>
                <a:cs typeface="Times New Roman" pitchFamily="18" charset="0"/>
              </a:rPr>
              <a:t>– Kultūras ministrija</a:t>
            </a:r>
            <a:r>
              <a:rPr lang="lv-LV" sz="3000" b="1" dirty="0">
                <a:solidFill>
                  <a:schemeClr val="tx1"/>
                </a:solidFill>
                <a:cs typeface="Times New Roman" pitchFamily="18" charset="0"/>
              </a:rPr>
              <a:t>, </a:t>
            </a:r>
            <a:br>
              <a:rPr lang="lv-LV" sz="3000" b="1" dirty="0">
                <a:solidFill>
                  <a:schemeClr val="tx1"/>
                </a:solidFill>
                <a:cs typeface="Times New Roman" pitchFamily="18" charset="0"/>
              </a:rPr>
            </a:br>
            <a:r>
              <a:rPr lang="lv-LV" sz="2400" b="1" dirty="0" err="1">
                <a:solidFill>
                  <a:schemeClr val="tx1"/>
                </a:solidFill>
                <a:cs typeface="Times New Roman" pitchFamily="18" charset="0"/>
              </a:rPr>
              <a:t>milj</a:t>
            </a:r>
            <a:r>
              <a:rPr lang="lv-LV" sz="2400" b="1" dirty="0">
                <a:solidFill>
                  <a:schemeClr val="tx1"/>
                </a:solidFill>
                <a:cs typeface="Times New Roman" pitchFamily="18" charset="0"/>
              </a:rPr>
              <a:t>. latu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93795216"/>
              </p:ext>
            </p:extLst>
          </p:nvPr>
        </p:nvGraphicFramePr>
        <p:xfrm>
          <a:off x="539552" y="2420888"/>
          <a:ext cx="3898776" cy="36004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62DF29-B3DD-40C8-902D-1F1FC1229A9A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29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4644008" y="1916832"/>
            <a:ext cx="3816424" cy="4176464"/>
          </a:xfrm>
        </p:spPr>
        <p:txBody>
          <a:bodyPr/>
          <a:lstStyle/>
          <a:p>
            <a:pPr marL="0" indent="0">
              <a:buNone/>
            </a:pPr>
            <a:r>
              <a:rPr lang="lv-LV" sz="1500" b="1" dirty="0" smtClean="0"/>
              <a:t>Papildu finansējums prioritārajiem pasākumiem:</a:t>
            </a:r>
          </a:p>
          <a:p>
            <a:pPr>
              <a:buFontTx/>
              <a:buChar char="-"/>
            </a:pPr>
            <a:r>
              <a:rPr lang="lv-LV" sz="1500" dirty="0" smtClean="0"/>
              <a:t>XXV Vispārējie latviešu Dziesmu un XV deju svētki (2,4 </a:t>
            </a:r>
            <a:r>
              <a:rPr lang="lv-LV" sz="1500" dirty="0" err="1" smtClean="0"/>
              <a:t>milj</a:t>
            </a:r>
            <a:r>
              <a:rPr lang="lv-LV" sz="1500" dirty="0" smtClean="0"/>
              <a:t>. latu 2013.gadā);</a:t>
            </a:r>
          </a:p>
          <a:p>
            <a:pPr>
              <a:buFontTx/>
              <a:buChar char="-"/>
            </a:pPr>
            <a:r>
              <a:rPr lang="lv-LV" sz="1500" dirty="0" smtClean="0"/>
              <a:t>Rīga 2014. Eiropas Kultūras galvaspilsēta (1,6 </a:t>
            </a:r>
            <a:r>
              <a:rPr lang="lv-LV" sz="1500" dirty="0" err="1"/>
              <a:t>milj</a:t>
            </a:r>
            <a:r>
              <a:rPr lang="lv-LV" sz="1500" dirty="0"/>
              <a:t>. latu 2013.gadā, </a:t>
            </a:r>
            <a:r>
              <a:rPr lang="lv-LV" sz="1500" dirty="0" smtClean="0"/>
              <a:t>3,8 </a:t>
            </a:r>
            <a:r>
              <a:rPr lang="lv-LV" sz="1500" dirty="0" err="1"/>
              <a:t>milj</a:t>
            </a:r>
            <a:r>
              <a:rPr lang="lv-LV" sz="1500" dirty="0"/>
              <a:t>. latu 2014. </a:t>
            </a:r>
            <a:r>
              <a:rPr lang="lv-LV" sz="1500" dirty="0" smtClean="0"/>
              <a:t>gadā);</a:t>
            </a:r>
            <a:endParaRPr lang="lv-LV" sz="1500" dirty="0"/>
          </a:p>
          <a:p>
            <a:pPr>
              <a:buFontTx/>
              <a:buChar char="-"/>
            </a:pPr>
            <a:r>
              <a:rPr lang="lv-LV" sz="1500" dirty="0" smtClean="0"/>
              <a:t>Pedagogu atalgojuma reforma - pedagogu zemākās mēnešalgas likmes paaugstināšana no 01.09.2012.(0,5 </a:t>
            </a:r>
            <a:r>
              <a:rPr lang="lv-LV" sz="1500" dirty="0" err="1" smtClean="0"/>
              <a:t>milj</a:t>
            </a:r>
            <a:r>
              <a:rPr lang="lv-LV" sz="1500" dirty="0" smtClean="0"/>
              <a:t>. latu 2013.gadā, 1,4 </a:t>
            </a:r>
            <a:r>
              <a:rPr lang="lv-LV" sz="1500" dirty="0" err="1" smtClean="0"/>
              <a:t>milj</a:t>
            </a:r>
            <a:r>
              <a:rPr lang="lv-LV" sz="1500" dirty="0" smtClean="0"/>
              <a:t>. latu 2014.gadā un 2015.gadā).</a:t>
            </a:r>
            <a:endParaRPr lang="lv-LV" sz="1500" dirty="0"/>
          </a:p>
        </p:txBody>
      </p:sp>
    </p:spTree>
    <p:extLst>
      <p:ext uri="{BB962C8B-B14F-4D97-AF65-F5344CB8AC3E}">
        <p14:creationId xmlns:p14="http://schemas.microsoft.com/office/powerpoint/2010/main" val="1887148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6624736" cy="1143000"/>
          </a:xfrm>
        </p:spPr>
        <p:txBody>
          <a:bodyPr/>
          <a:lstStyle/>
          <a:p>
            <a:r>
              <a:rPr lang="lv-LV" sz="3000" b="1" dirty="0" smtClean="0">
                <a:solidFill>
                  <a:schemeClr val="tx1"/>
                </a:solidFill>
                <a:cs typeface="Times New Roman" pitchFamily="18" charset="0"/>
              </a:rPr>
              <a:t>IKP pieaugums, salīdzināmās cenās, </a:t>
            </a:r>
            <a:r>
              <a:rPr lang="en-US" sz="2400" b="1" dirty="0" smtClean="0">
                <a:solidFill>
                  <a:schemeClr val="tx1"/>
                </a:solidFill>
                <a:cs typeface="Times New Roman" pitchFamily="18" charset="0"/>
              </a:rPr>
              <a:t>%</a:t>
            </a:r>
            <a:endParaRPr lang="lv-LV" sz="24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DB0FB7-53E0-4A35-903A-C9ECD66F3C25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99792" y="1988840"/>
            <a:ext cx="5400600" cy="64633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lv-LV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Neskatoties uz situāciju Eiropā, Latvijas ekonomika ir saglabājusi labu izaugsmes tempu </a:t>
            </a:r>
            <a:endParaRPr lang="en-US" dirty="0">
              <a:solidFill>
                <a:prstClr val="black"/>
              </a:solidFill>
            </a:endParaRP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17446102"/>
              </p:ext>
            </p:extLst>
          </p:nvPr>
        </p:nvGraphicFramePr>
        <p:xfrm>
          <a:off x="358362" y="1916832"/>
          <a:ext cx="8352928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92001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635080" cy="1143000"/>
          </a:xfrm>
        </p:spPr>
        <p:txBody>
          <a:bodyPr/>
          <a:lstStyle/>
          <a:p>
            <a:r>
              <a:rPr lang="lv-LV" sz="2600" b="1" dirty="0">
                <a:solidFill>
                  <a:schemeClr val="tx1"/>
                </a:solidFill>
                <a:cs typeface="Times New Roman" pitchFamily="18" charset="0"/>
              </a:rPr>
              <a:t>Nozīmīgākie izdevumi prioritārajiem pasākumiem </a:t>
            </a:r>
            <a:r>
              <a:rPr lang="lv-LV" sz="2600" b="1" dirty="0" smtClean="0">
                <a:solidFill>
                  <a:schemeClr val="tx1"/>
                </a:solidFill>
                <a:cs typeface="Times New Roman" pitchFamily="18" charset="0"/>
              </a:rPr>
              <a:t>– Finanšu ministrija </a:t>
            </a:r>
            <a:br>
              <a:rPr lang="lv-LV" sz="2600" b="1" dirty="0" smtClean="0">
                <a:solidFill>
                  <a:schemeClr val="tx1"/>
                </a:solidFill>
                <a:cs typeface="Times New Roman" pitchFamily="18" charset="0"/>
              </a:rPr>
            </a:br>
            <a:r>
              <a:rPr lang="lv-LV" sz="2600" b="1" dirty="0" smtClean="0">
                <a:solidFill>
                  <a:schemeClr val="tx1"/>
                </a:solidFill>
                <a:cs typeface="Times New Roman" pitchFamily="18" charset="0"/>
              </a:rPr>
              <a:t>(valsts infrastruktūras attīstība (VNĪ)), </a:t>
            </a:r>
            <a:r>
              <a:rPr lang="lv-LV" sz="2600" b="1" dirty="0">
                <a:solidFill>
                  <a:schemeClr val="tx1"/>
                </a:solidFill>
                <a:cs typeface="Times New Roman" pitchFamily="18" charset="0"/>
              </a:rPr>
              <a:t/>
            </a:r>
            <a:br>
              <a:rPr lang="lv-LV" sz="2600" b="1" dirty="0">
                <a:solidFill>
                  <a:schemeClr val="tx1"/>
                </a:solidFill>
                <a:cs typeface="Times New Roman" pitchFamily="18" charset="0"/>
              </a:rPr>
            </a:br>
            <a:r>
              <a:rPr lang="lv-LV" sz="2400" b="1" dirty="0" err="1">
                <a:solidFill>
                  <a:schemeClr val="tx1"/>
                </a:solidFill>
                <a:cs typeface="Times New Roman" pitchFamily="18" charset="0"/>
              </a:rPr>
              <a:t>milj</a:t>
            </a:r>
            <a:r>
              <a:rPr lang="lv-LV" sz="2400" b="1" dirty="0">
                <a:solidFill>
                  <a:schemeClr val="tx1"/>
                </a:solidFill>
                <a:cs typeface="Times New Roman" pitchFamily="18" charset="0"/>
              </a:rPr>
              <a:t>. latu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318805005"/>
              </p:ext>
            </p:extLst>
          </p:nvPr>
        </p:nvGraphicFramePr>
        <p:xfrm>
          <a:off x="539552" y="2420888"/>
          <a:ext cx="3898776" cy="36004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62DF29-B3DD-40C8-902D-1F1FC1229A9A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30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4644008" y="1916832"/>
            <a:ext cx="3816424" cy="4176464"/>
          </a:xfrm>
        </p:spPr>
        <p:txBody>
          <a:bodyPr/>
          <a:lstStyle/>
          <a:p>
            <a:pPr marL="0" indent="0">
              <a:buNone/>
            </a:pPr>
            <a:r>
              <a:rPr lang="lv-LV" sz="1250" b="1" dirty="0" smtClean="0"/>
              <a:t>Papildu finansējums prioritārajiem pasākumiem:</a:t>
            </a:r>
          </a:p>
          <a:p>
            <a:pPr>
              <a:buFontTx/>
              <a:buChar char="-"/>
            </a:pPr>
            <a:r>
              <a:rPr lang="lv-LV" sz="1250" dirty="0" smtClean="0"/>
              <a:t>Valsts infrastruktūras objektu celtniecība un rekonstrukcija, </a:t>
            </a:r>
            <a:r>
              <a:rPr lang="lv-LV" sz="1250" dirty="0" err="1" smtClean="0"/>
              <a:t>t.sk</a:t>
            </a:r>
            <a:r>
              <a:rPr lang="lv-LV" sz="1250" dirty="0" smtClean="0"/>
              <a:t>.:</a:t>
            </a:r>
          </a:p>
          <a:p>
            <a:pPr lvl="1">
              <a:buFont typeface="Wingdings" pitchFamily="2" charset="2"/>
              <a:buChar char="§"/>
            </a:pPr>
            <a:r>
              <a:rPr lang="lv-LV" sz="1250" dirty="0" smtClean="0"/>
              <a:t>muzeju krātuvju kompleksa būvniecība Pulka ielā 8, Rīgā (attīstības I posms – būvniecības I kārta – muzeju krātuvju korpusa (ēkas) un komunikāciju tīkla izbūve) (2,7 </a:t>
            </a:r>
            <a:r>
              <a:rPr lang="lv-LV" sz="1250" dirty="0" err="1" smtClean="0"/>
              <a:t>milj</a:t>
            </a:r>
            <a:r>
              <a:rPr lang="lv-LV" sz="1250" dirty="0" smtClean="0"/>
              <a:t>. latu 2013.gadā, 8,8 </a:t>
            </a:r>
            <a:r>
              <a:rPr lang="lv-LV" sz="1250" dirty="0" err="1" smtClean="0"/>
              <a:t>milj</a:t>
            </a:r>
            <a:r>
              <a:rPr lang="lv-LV" sz="1250" dirty="0" smtClean="0"/>
              <a:t>. latu 2014.gadā, 6,6 </a:t>
            </a:r>
            <a:r>
              <a:rPr lang="lv-LV" sz="1250" dirty="0" err="1" smtClean="0"/>
              <a:t>milj</a:t>
            </a:r>
            <a:r>
              <a:rPr lang="lv-LV" sz="1250" dirty="0" smtClean="0"/>
              <a:t>. latu 2015.gadā),</a:t>
            </a:r>
          </a:p>
          <a:p>
            <a:pPr lvl="1">
              <a:buFont typeface="Wingdings" pitchFamily="2" charset="2"/>
              <a:buChar char="§"/>
            </a:pPr>
            <a:r>
              <a:rPr lang="lv-LV" sz="1250" dirty="0" smtClean="0"/>
              <a:t>Jaunā Rīgas teātra ēkas rekonstrukcija 0,4 </a:t>
            </a:r>
            <a:r>
              <a:rPr lang="lv-LV" sz="1250" dirty="0" err="1" smtClean="0"/>
              <a:t>milj</a:t>
            </a:r>
            <a:r>
              <a:rPr lang="lv-LV" sz="1250" dirty="0"/>
              <a:t>. latu 2013.gadā, </a:t>
            </a:r>
            <a:r>
              <a:rPr lang="lv-LV" sz="1250" dirty="0" smtClean="0"/>
              <a:t>1,5 </a:t>
            </a:r>
            <a:r>
              <a:rPr lang="lv-LV" sz="1250" dirty="0" err="1"/>
              <a:t>milj</a:t>
            </a:r>
            <a:r>
              <a:rPr lang="lv-LV" sz="1250" dirty="0"/>
              <a:t>. latu 2014.gadā, </a:t>
            </a:r>
            <a:r>
              <a:rPr lang="lv-LV" sz="1250" dirty="0" smtClean="0"/>
              <a:t>2,2 </a:t>
            </a:r>
            <a:r>
              <a:rPr lang="lv-LV" sz="1250" dirty="0" err="1"/>
              <a:t>milj</a:t>
            </a:r>
            <a:r>
              <a:rPr lang="lv-LV" sz="1250" dirty="0"/>
              <a:t>. latu 2015.gadā</a:t>
            </a:r>
            <a:r>
              <a:rPr lang="lv-LV" sz="1250" dirty="0" smtClean="0"/>
              <a:t>),</a:t>
            </a:r>
          </a:p>
          <a:p>
            <a:pPr lvl="1">
              <a:buFont typeface="Wingdings" pitchFamily="2" charset="2"/>
              <a:buChar char="§"/>
            </a:pPr>
            <a:r>
              <a:rPr lang="lv-LV" sz="1250" dirty="0" smtClean="0"/>
              <a:t>Rīgas pils restaurācija un rekonstrukcija Pils laukumā 3, Rīgā (būvniecības II kārta – Konventa nodrošināšana) (0,6 </a:t>
            </a:r>
            <a:r>
              <a:rPr lang="lv-LV" sz="1250" dirty="0" err="1" smtClean="0"/>
              <a:t>milj</a:t>
            </a:r>
            <a:r>
              <a:rPr lang="lv-LV" sz="1250" dirty="0" smtClean="0"/>
              <a:t>. latu 2013.gadā, 0,4 </a:t>
            </a:r>
            <a:r>
              <a:rPr lang="lv-LV" sz="1250" dirty="0" err="1" smtClean="0"/>
              <a:t>milj</a:t>
            </a:r>
            <a:r>
              <a:rPr lang="lv-LV" sz="1250" dirty="0" smtClean="0"/>
              <a:t>. latu 2014.gadā, 4,4 </a:t>
            </a:r>
            <a:r>
              <a:rPr lang="lv-LV" sz="1250" dirty="0" err="1" smtClean="0"/>
              <a:t>milj</a:t>
            </a:r>
            <a:r>
              <a:rPr lang="lv-LV" sz="1250" dirty="0" smtClean="0"/>
              <a:t>. latu 2015.gadā);</a:t>
            </a:r>
          </a:p>
          <a:p>
            <a:pPr>
              <a:buFont typeface="Arial" pitchFamily="34" charset="0"/>
              <a:buChar char="–"/>
            </a:pPr>
            <a:r>
              <a:rPr lang="lv-LV" sz="1250" dirty="0" smtClean="0"/>
              <a:t>Valsts ieņēmumu dienesta administratīvās ēkas </a:t>
            </a:r>
            <a:r>
              <a:rPr lang="lv-LV" sz="1250" dirty="0" err="1" smtClean="0"/>
              <a:t>Talejas</a:t>
            </a:r>
            <a:r>
              <a:rPr lang="lv-LV" sz="1250" dirty="0" smtClean="0"/>
              <a:t> ielā 1, Rīgā, izdevumu segšanai.</a:t>
            </a:r>
          </a:p>
          <a:p>
            <a:pPr marL="457200" lvl="1" indent="0">
              <a:buNone/>
            </a:pPr>
            <a:endParaRPr lang="lv-LV" sz="1200" dirty="0"/>
          </a:p>
          <a:p>
            <a:pPr lvl="1">
              <a:buFont typeface="Wingdings" pitchFamily="2" charset="2"/>
              <a:buChar char="§"/>
            </a:pPr>
            <a:endParaRPr lang="lv-LV" sz="1200" dirty="0" smtClean="0"/>
          </a:p>
          <a:p>
            <a:pPr lvl="1">
              <a:buFont typeface="Wingdings" pitchFamily="2" charset="2"/>
              <a:buChar char="§"/>
            </a:pPr>
            <a:endParaRPr lang="lv-LV" sz="1100" dirty="0"/>
          </a:p>
        </p:txBody>
      </p:sp>
    </p:spTree>
    <p:extLst>
      <p:ext uri="{BB962C8B-B14F-4D97-AF65-F5344CB8AC3E}">
        <p14:creationId xmlns:p14="http://schemas.microsoft.com/office/powerpoint/2010/main" val="669032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2400" b="1" dirty="0">
                <a:solidFill>
                  <a:schemeClr val="tx1"/>
                </a:solidFill>
                <a:cs typeface="Times New Roman" pitchFamily="18" charset="0"/>
              </a:rPr>
              <a:t>Nozīmīgākie izdevumi </a:t>
            </a:r>
            <a:r>
              <a:rPr lang="lv-LV" sz="2400" b="1" dirty="0" smtClean="0">
                <a:solidFill>
                  <a:schemeClr val="tx1"/>
                </a:solidFill>
                <a:cs typeface="Times New Roman" pitchFamily="18" charset="0"/>
              </a:rPr>
              <a:t>prioritārajiem</a:t>
            </a:r>
            <a:br>
              <a:rPr lang="lv-LV" sz="2400" b="1" dirty="0" smtClean="0">
                <a:solidFill>
                  <a:schemeClr val="tx1"/>
                </a:solidFill>
                <a:cs typeface="Times New Roman" pitchFamily="18" charset="0"/>
              </a:rPr>
            </a:br>
            <a:r>
              <a:rPr lang="lv-LV" sz="2400" b="1" dirty="0" smtClean="0">
                <a:solidFill>
                  <a:schemeClr val="tx1"/>
                </a:solidFill>
                <a:cs typeface="Times New Roman" pitchFamily="18" charset="0"/>
              </a:rPr>
              <a:t>pasākumiem – mērķdotācijām pašvaldībām </a:t>
            </a:r>
            <a:br>
              <a:rPr lang="lv-LV" sz="2400" b="1" dirty="0" smtClean="0">
                <a:solidFill>
                  <a:schemeClr val="tx1"/>
                </a:solidFill>
                <a:cs typeface="Times New Roman" pitchFamily="18" charset="0"/>
              </a:rPr>
            </a:br>
            <a:r>
              <a:rPr lang="lv-LV" sz="2400" b="1" dirty="0" smtClean="0">
                <a:solidFill>
                  <a:schemeClr val="tx1"/>
                </a:solidFill>
                <a:cs typeface="Times New Roman" pitchFamily="18" charset="0"/>
              </a:rPr>
              <a:t>(62.resors), </a:t>
            </a:r>
            <a:r>
              <a:rPr lang="lv-LV" sz="2000" b="1" dirty="0" err="1" smtClean="0">
                <a:solidFill>
                  <a:schemeClr val="tx1"/>
                </a:solidFill>
                <a:cs typeface="Times New Roman" pitchFamily="18" charset="0"/>
              </a:rPr>
              <a:t>milj</a:t>
            </a:r>
            <a:r>
              <a:rPr lang="lv-LV" sz="2000" b="1" dirty="0">
                <a:solidFill>
                  <a:schemeClr val="tx1"/>
                </a:solidFill>
                <a:cs typeface="Times New Roman" pitchFamily="18" charset="0"/>
              </a:rPr>
              <a:t>. latu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63454769"/>
              </p:ext>
            </p:extLst>
          </p:nvPr>
        </p:nvGraphicFramePr>
        <p:xfrm>
          <a:off x="539552" y="2420888"/>
          <a:ext cx="3898776" cy="36004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62DF29-B3DD-40C8-902D-1F1FC1229A9A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31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4644008" y="1916832"/>
            <a:ext cx="3816424" cy="4176464"/>
          </a:xfrm>
        </p:spPr>
        <p:txBody>
          <a:bodyPr/>
          <a:lstStyle/>
          <a:p>
            <a:pPr marL="0" indent="0">
              <a:buNone/>
            </a:pPr>
            <a:r>
              <a:rPr lang="lv-LV" sz="1500" b="1" dirty="0" smtClean="0"/>
              <a:t>Papildu finansējums prioritārajiem pasākumiem:</a:t>
            </a:r>
          </a:p>
          <a:p>
            <a:pPr>
              <a:buFontTx/>
              <a:buChar char="-"/>
            </a:pPr>
            <a:r>
              <a:rPr lang="lv-LV" sz="1500" dirty="0" smtClean="0"/>
              <a:t>Pedagogu atalgojuma reforma 4,7 </a:t>
            </a:r>
            <a:r>
              <a:rPr lang="lv-LV" sz="1500" dirty="0" err="1"/>
              <a:t>milj</a:t>
            </a:r>
            <a:r>
              <a:rPr lang="lv-LV" sz="1500" dirty="0"/>
              <a:t>. latu 2013.gadā, </a:t>
            </a:r>
            <a:r>
              <a:rPr lang="lv-LV" sz="1500" dirty="0" smtClean="0"/>
              <a:t>11,2 </a:t>
            </a:r>
            <a:r>
              <a:rPr lang="lv-LV" sz="1500" dirty="0" err="1"/>
              <a:t>milj</a:t>
            </a:r>
            <a:r>
              <a:rPr lang="lv-LV" sz="1500" dirty="0"/>
              <a:t>. latu </a:t>
            </a:r>
            <a:r>
              <a:rPr lang="lv-LV" sz="1500" dirty="0" smtClean="0"/>
              <a:t>2014.gadā </a:t>
            </a:r>
            <a:r>
              <a:rPr lang="lv-LV" sz="1500" dirty="0"/>
              <a:t>un </a:t>
            </a:r>
            <a:r>
              <a:rPr lang="lv-LV" sz="1500" dirty="0" smtClean="0"/>
              <a:t>2015.gadā;</a:t>
            </a:r>
          </a:p>
          <a:p>
            <a:pPr>
              <a:buFontTx/>
              <a:buChar char="-"/>
            </a:pPr>
            <a:r>
              <a:rPr lang="lv-LV" sz="1500" dirty="0" smtClean="0"/>
              <a:t>Dziesmu un deju svētku procesa nodrošināšanai 0,5 </a:t>
            </a:r>
            <a:r>
              <a:rPr lang="lv-LV" sz="1500" dirty="0" err="1" smtClean="0"/>
              <a:t>milj</a:t>
            </a:r>
            <a:r>
              <a:rPr lang="lv-LV" sz="1500" dirty="0" smtClean="0"/>
              <a:t>. latu katru gadu.</a:t>
            </a:r>
          </a:p>
          <a:p>
            <a:pPr>
              <a:buFontTx/>
              <a:buChar char="-"/>
            </a:pPr>
            <a:endParaRPr lang="lv-LV" sz="1500" dirty="0"/>
          </a:p>
          <a:p>
            <a:pPr>
              <a:buFontTx/>
              <a:buChar char="-"/>
            </a:pPr>
            <a:endParaRPr lang="lv-LV" sz="1500" dirty="0" smtClean="0"/>
          </a:p>
        </p:txBody>
      </p:sp>
    </p:spTree>
    <p:extLst>
      <p:ext uri="{BB962C8B-B14F-4D97-AF65-F5344CB8AC3E}">
        <p14:creationId xmlns:p14="http://schemas.microsoft.com/office/powerpoint/2010/main" val="2607766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7389068" cy="1143000"/>
          </a:xfrm>
        </p:spPr>
        <p:txBody>
          <a:bodyPr/>
          <a:lstStyle/>
          <a:p>
            <a:r>
              <a:rPr lang="lv-LV" sz="3000" b="1" dirty="0" smtClean="0"/>
              <a:t>Budžeta likumprojekti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905000"/>
            <a:ext cx="8496944" cy="4114800"/>
          </a:xfrm>
        </p:spPr>
        <p:txBody>
          <a:bodyPr/>
          <a:lstStyle/>
          <a:p>
            <a:r>
              <a:rPr lang="lv-LV" sz="2100" dirty="0" smtClean="0"/>
              <a:t>2012.gadā tiek sagatavoti </a:t>
            </a:r>
            <a:r>
              <a:rPr lang="lv-LV" sz="2100" b="1" u="sng" dirty="0" smtClean="0">
                <a:solidFill>
                  <a:srgbClr val="FF0000"/>
                </a:solidFill>
              </a:rPr>
              <a:t>divi likumprojekti</a:t>
            </a:r>
            <a:r>
              <a:rPr lang="lv-LV" sz="2100" b="1" dirty="0" smtClean="0">
                <a:solidFill>
                  <a:srgbClr val="FF0000"/>
                </a:solidFill>
              </a:rPr>
              <a:t>:</a:t>
            </a:r>
          </a:p>
          <a:p>
            <a:pPr lvl="1"/>
            <a:r>
              <a:rPr lang="lv-LV" sz="2100" dirty="0" smtClean="0"/>
              <a:t>2013.gada valsts budžeta likumprojekts un tā paskaidrojumi; </a:t>
            </a:r>
          </a:p>
          <a:p>
            <a:pPr lvl="1"/>
            <a:r>
              <a:rPr lang="lv-LV" sz="2100" dirty="0" smtClean="0"/>
              <a:t>2013.- 2015.gada vidēja termiņa valsts budžeta ietvara likumprojekts, kas ietver:</a:t>
            </a:r>
          </a:p>
          <a:p>
            <a:pPr lvl="2">
              <a:buFont typeface="Arial" pitchFamily="34" charset="0"/>
              <a:buChar char="•"/>
            </a:pPr>
            <a:r>
              <a:rPr lang="lv-LV" sz="2100" dirty="0" smtClean="0"/>
              <a:t>vidēja termiņa budžeta mērķus un prioritāros attīstības virzienus,</a:t>
            </a:r>
          </a:p>
          <a:p>
            <a:pPr lvl="2">
              <a:buFont typeface="Arial" pitchFamily="34" charset="0"/>
              <a:buChar char="•"/>
            </a:pPr>
            <a:r>
              <a:rPr lang="lv-LV" sz="2100" dirty="0" smtClean="0"/>
              <a:t>valdības fiskālās politikas mērķus,</a:t>
            </a:r>
          </a:p>
          <a:p>
            <a:pPr lvl="2">
              <a:buFont typeface="Arial" pitchFamily="34" charset="0"/>
              <a:buChar char="•"/>
            </a:pPr>
            <a:r>
              <a:rPr lang="lv-LV" sz="2100" dirty="0" smtClean="0"/>
              <a:t>valsts budžeta ieņēmumu prognozes,</a:t>
            </a:r>
          </a:p>
          <a:p>
            <a:pPr lvl="2">
              <a:buFont typeface="Arial" pitchFamily="34" charset="0"/>
              <a:buChar char="•"/>
            </a:pPr>
            <a:r>
              <a:rPr lang="lv-LV" sz="2100" dirty="0" smtClean="0"/>
              <a:t>valsts budžeta finansiālās bilances apjomu (% no IKP),</a:t>
            </a:r>
          </a:p>
          <a:p>
            <a:pPr lvl="2">
              <a:buFont typeface="Arial" pitchFamily="34" charset="0"/>
              <a:buChar char="•"/>
            </a:pPr>
            <a:r>
              <a:rPr lang="lv-LV" sz="2100" dirty="0" smtClean="0"/>
              <a:t>maksimāli pieļaujamo valsts budžeta izdevumu kopapjomu (</a:t>
            </a:r>
            <a:r>
              <a:rPr lang="lv-LV" sz="2100" dirty="0" err="1" smtClean="0"/>
              <a:t>t.sk</a:t>
            </a:r>
            <a:r>
              <a:rPr lang="lv-LV" sz="2100" dirty="0" smtClean="0"/>
              <a:t>. katrai ministrijai un citai centrālajai valsts iestādei).</a:t>
            </a:r>
          </a:p>
          <a:p>
            <a:pPr marL="914400" lvl="2" indent="0">
              <a:buNone/>
            </a:pPr>
            <a:endParaRPr lang="lv-LV" sz="2200" dirty="0" smtClean="0"/>
          </a:p>
          <a:p>
            <a:pPr lvl="2">
              <a:buFont typeface="Arial" pitchFamily="34" charset="0"/>
              <a:buChar char="•"/>
            </a:pP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DF66F-43A0-4B0B-B80C-EBEC6C18342D}" type="slidenum">
              <a:rPr lang="en-US" smtClean="0">
                <a:solidFill>
                  <a:srgbClr val="000000"/>
                </a:solidFill>
              </a:rPr>
              <a:pPr/>
              <a:t>32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9189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6769100" cy="1143000"/>
          </a:xfrm>
        </p:spPr>
        <p:txBody>
          <a:bodyPr/>
          <a:lstStyle/>
          <a:p>
            <a:r>
              <a:rPr lang="lv-LV" sz="3000" b="1" dirty="0" smtClean="0"/>
              <a:t>Budžeta sagatavošanas tālākais grafiks</a:t>
            </a:r>
            <a:endParaRPr lang="lv-LV" sz="3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916832"/>
            <a:ext cx="8397180" cy="4114800"/>
          </a:xfrm>
        </p:spPr>
        <p:txBody>
          <a:bodyPr/>
          <a:lstStyle/>
          <a:p>
            <a:pPr algn="just"/>
            <a:r>
              <a:rPr lang="lv-LV" sz="2100" b="1" u="sng" dirty="0" smtClean="0">
                <a:solidFill>
                  <a:srgbClr val="FF0000"/>
                </a:solidFill>
              </a:rPr>
              <a:t>24.septembris</a:t>
            </a:r>
            <a:r>
              <a:rPr lang="lv-LV" sz="2100" b="1" dirty="0" smtClean="0">
                <a:solidFill>
                  <a:srgbClr val="FF0000"/>
                </a:solidFill>
              </a:rPr>
              <a:t> </a:t>
            </a:r>
            <a:r>
              <a:rPr lang="lv-LV" sz="2100" dirty="0" smtClean="0"/>
              <a:t>- MK un LPS domstarpību un vienošanās protokola projekta 2013.gadam izskatīšana MK paplašinātajā komitejas sēdē;</a:t>
            </a:r>
            <a:endParaRPr lang="lv-LV" sz="2100" dirty="0"/>
          </a:p>
          <a:p>
            <a:pPr algn="just"/>
            <a:r>
              <a:rPr lang="lv-LV" sz="2100" b="1" u="sng" dirty="0" smtClean="0">
                <a:solidFill>
                  <a:srgbClr val="FF0000"/>
                </a:solidFill>
              </a:rPr>
              <a:t>24.septembris</a:t>
            </a:r>
            <a:r>
              <a:rPr lang="lv-LV" sz="2100" b="1" dirty="0" smtClean="0">
                <a:solidFill>
                  <a:srgbClr val="FF0000"/>
                </a:solidFill>
              </a:rPr>
              <a:t> </a:t>
            </a:r>
            <a:r>
              <a:rPr lang="lv-LV" sz="2100" dirty="0"/>
              <a:t>- </a:t>
            </a:r>
            <a:r>
              <a:rPr lang="lv-LV" sz="2100" dirty="0" smtClean="0"/>
              <a:t>FM iesniedz </a:t>
            </a:r>
            <a:r>
              <a:rPr lang="lv-LV" sz="2100" dirty="0"/>
              <a:t>2013.gada budžeta likumprojektu un 2013.-2015.gada vidēja termiņa valsts budžeta ietvara </a:t>
            </a:r>
            <a:r>
              <a:rPr lang="lv-LV" sz="2100" dirty="0" smtClean="0"/>
              <a:t>likumprojektu MK;</a:t>
            </a:r>
            <a:endParaRPr lang="lv-LV" sz="2100" b="1" u="sng" dirty="0" smtClean="0">
              <a:solidFill>
                <a:srgbClr val="FF0000"/>
              </a:solidFill>
            </a:endParaRPr>
          </a:p>
          <a:p>
            <a:pPr algn="just"/>
            <a:r>
              <a:rPr lang="lv-LV" sz="2100" b="1" u="sng" dirty="0" smtClean="0">
                <a:solidFill>
                  <a:srgbClr val="FF0000"/>
                </a:solidFill>
              </a:rPr>
              <a:t>25.septembris</a:t>
            </a:r>
            <a:r>
              <a:rPr lang="lv-LV" sz="2100" dirty="0" smtClean="0"/>
              <a:t> – MK apstiprina 2013.gada budžeta likumprojektu un 2013.-2015.gada vidēja termiņa valsts budžeta ietvara likumprojektu;</a:t>
            </a:r>
          </a:p>
          <a:p>
            <a:pPr algn="just"/>
            <a:r>
              <a:rPr lang="lv-LV" sz="2100" b="1" u="sng" dirty="0" smtClean="0">
                <a:solidFill>
                  <a:srgbClr val="FF0000"/>
                </a:solidFill>
              </a:rPr>
              <a:t>28.septembris</a:t>
            </a:r>
            <a:r>
              <a:rPr lang="lv-LV" sz="2100" dirty="0" smtClean="0"/>
              <a:t> - </a:t>
            </a:r>
            <a:r>
              <a:rPr lang="lv-LV" sz="2100" dirty="0"/>
              <a:t>2013.gada budžeta likumprojekts un 2013.-2015.gada vidēja termiņa valsts budžeta ietvara likumprojekts tiek iesniegts </a:t>
            </a:r>
            <a:r>
              <a:rPr lang="lv-LV" sz="2100" dirty="0" smtClean="0"/>
              <a:t>Saeimā. </a:t>
            </a:r>
            <a:endParaRPr lang="lv-LV" sz="2100" dirty="0"/>
          </a:p>
          <a:p>
            <a:pPr marL="0" indent="0" algn="just">
              <a:buNone/>
            </a:pP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DF66F-43A0-4B0B-B80C-EBEC6C18342D}" type="slidenum">
              <a:rPr lang="en-US" smtClean="0">
                <a:solidFill>
                  <a:srgbClr val="000000"/>
                </a:solidFill>
              </a:rPr>
              <a:pPr/>
              <a:t>33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9699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722313" y="3573016"/>
            <a:ext cx="7772400" cy="2195959"/>
          </a:xfrm>
        </p:spPr>
        <p:txBody>
          <a:bodyPr/>
          <a:lstStyle/>
          <a:p>
            <a:pPr algn="ctr"/>
            <a:r>
              <a:rPr lang="lv-LV" dirty="0" smtClean="0">
                <a:solidFill>
                  <a:srgbClr val="1F497D"/>
                </a:solidFill>
              </a:rPr>
              <a:t>Paldies par uzmanību!</a:t>
            </a:r>
            <a:endParaRPr lang="en-US" b="0" dirty="0">
              <a:solidFill>
                <a:srgbClr val="1F497D"/>
              </a:solidFill>
              <a:latin typeface="Arial Black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62DF29-B3DD-40C8-902D-1F1FC1229A9A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34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8795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3000" b="1" dirty="0" smtClean="0">
                <a:solidFill>
                  <a:schemeClr val="tx1"/>
                </a:solidFill>
                <a:cs typeface="Times New Roman" pitchFamily="18" charset="0"/>
              </a:rPr>
              <a:t>Ekonomikas attīstībā </a:t>
            </a:r>
            <a:r>
              <a:rPr lang="lv-LV" sz="3000" b="1" dirty="0">
                <a:solidFill>
                  <a:schemeClr val="tx1"/>
                </a:solidFill>
                <a:cs typeface="Times New Roman" pitchFamily="18" charset="0"/>
              </a:rPr>
              <a:t>joprojām saglabājas  nenoteiktība</a:t>
            </a:r>
            <a:endParaRPr lang="en-US" sz="30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916832"/>
            <a:ext cx="8037140" cy="4114800"/>
          </a:xfrm>
        </p:spPr>
        <p:txBody>
          <a:bodyPr/>
          <a:lstStyle/>
          <a:p>
            <a:pPr marL="266700" indent="-266700" algn="just">
              <a:spcBef>
                <a:spcPts val="700"/>
              </a:spcBef>
              <a:buFont typeface="Wingdings" pitchFamily="2" charset="2"/>
              <a:buChar char="Ø"/>
            </a:pPr>
            <a:r>
              <a:rPr lang="lv-LV" sz="1650" dirty="0" smtClean="0"/>
              <a:t>Latvijas ekonomikas pieaugums 2012.gada pirmajā ceturksnī bijis būtiski labāks nekā prognozēts; kā liecina IKP ātrais novērtējums – arī otrajā ceturksnī Latvijas ekonomika auga visstraujāk Eiropā, kaut arī tempi pakāpeniski palēninās.</a:t>
            </a:r>
          </a:p>
          <a:p>
            <a:pPr marL="266700" indent="-266700" algn="just">
              <a:spcBef>
                <a:spcPts val="700"/>
              </a:spcBef>
              <a:buFont typeface="Wingdings" pitchFamily="2" charset="2"/>
              <a:buChar char="Ø"/>
            </a:pPr>
            <a:r>
              <a:rPr lang="lv-LV" sz="1650" dirty="0" smtClean="0"/>
              <a:t>Iekšējais pieprasījums ir sācis pieaugt, kas daļēji kompensē ārējās vides pasliktināšanos.</a:t>
            </a:r>
          </a:p>
          <a:p>
            <a:pPr marL="266700" indent="-266700" algn="just">
              <a:spcBef>
                <a:spcPts val="700"/>
              </a:spcBef>
              <a:buFont typeface="Wingdings" pitchFamily="2" charset="2"/>
              <a:buChar char="Ø"/>
            </a:pPr>
            <a:r>
              <a:rPr lang="lv-LV" sz="1650" dirty="0" smtClean="0"/>
              <a:t>Latvijas ekonomiku pozitīvi ietekmē arī Latvijas tirdzniecības partnervalstu (Lietuva, Igaunija, Krievija, Vācija, Zviedrija) noturība pret krīzi </a:t>
            </a:r>
            <a:r>
              <a:rPr lang="lv-LV" sz="1650" dirty="0" err="1" smtClean="0"/>
              <a:t>Dienvideiropā</a:t>
            </a:r>
            <a:r>
              <a:rPr lang="lv-LV" sz="1650" dirty="0" smtClean="0"/>
              <a:t>.</a:t>
            </a:r>
            <a:endParaRPr lang="lv-LV" sz="1650" dirty="0"/>
          </a:p>
          <a:p>
            <a:pPr marL="266700" indent="-266700" algn="just">
              <a:spcBef>
                <a:spcPts val="700"/>
              </a:spcBef>
              <a:buFont typeface="Wingdings" pitchFamily="2" charset="2"/>
              <a:buChar char="Ø"/>
            </a:pPr>
            <a:r>
              <a:rPr lang="lv-LV" sz="1650" dirty="0" smtClean="0"/>
              <a:t>Lielākie riski Latvijas ekonomikai joprojām ir saistīti ar notikumu attīstību </a:t>
            </a:r>
            <a:r>
              <a:rPr lang="lv-LV" sz="1650" dirty="0" err="1" smtClean="0"/>
              <a:t>eirozonā</a:t>
            </a:r>
            <a:r>
              <a:rPr lang="lv-LV" sz="1650" dirty="0" smtClean="0"/>
              <a:t>, pasaules izejvielu cenu dinamiku un citu pasaules lielo ekonomiku attīstību.</a:t>
            </a:r>
          </a:p>
          <a:p>
            <a:pPr marL="266700" indent="-266700" algn="just">
              <a:spcBef>
                <a:spcPts val="700"/>
              </a:spcBef>
              <a:buFont typeface="Wingdings" pitchFamily="2" charset="2"/>
              <a:buChar char="Ø"/>
            </a:pPr>
            <a:r>
              <a:rPr lang="lv-LV" sz="1650" b="1" dirty="0" smtClean="0"/>
              <a:t>Pieaudzis </a:t>
            </a:r>
            <a:r>
              <a:rPr lang="lv-LV" sz="1650" b="1" dirty="0" err="1" smtClean="0"/>
              <a:t>eirozonas</a:t>
            </a:r>
            <a:r>
              <a:rPr lang="lv-LV" sz="1650" b="1" dirty="0" smtClean="0"/>
              <a:t> ilgstošas vājas izaugsmes, kā arī parādu krīzes negatīva iznākuma risks (atsevišķu valstu izstāšanās no </a:t>
            </a:r>
            <a:r>
              <a:rPr lang="lv-LV" sz="1650" b="1" dirty="0" err="1" smtClean="0"/>
              <a:t>eirozonas</a:t>
            </a:r>
            <a:r>
              <a:rPr lang="lv-LV" sz="1650" b="1" dirty="0" smtClean="0"/>
              <a:t>/</a:t>
            </a:r>
            <a:r>
              <a:rPr lang="lv-LV" sz="1650" b="1" dirty="0" err="1" smtClean="0"/>
              <a:t>eirozonas</a:t>
            </a:r>
            <a:r>
              <a:rPr lang="lv-LV" sz="1650" b="1" dirty="0" smtClean="0"/>
              <a:t> sabrukums).</a:t>
            </a:r>
          </a:p>
          <a:p>
            <a:pPr marL="266700" indent="-266700" algn="just">
              <a:spcBef>
                <a:spcPts val="700"/>
              </a:spcBef>
              <a:buFont typeface="Wingdings" pitchFamily="2" charset="2"/>
              <a:buChar char="Ø"/>
            </a:pPr>
            <a:r>
              <a:rPr lang="lv-LV" sz="1650" b="1" dirty="0" smtClean="0"/>
              <a:t>Gadījumā, ja situācija </a:t>
            </a:r>
            <a:r>
              <a:rPr lang="lv-LV" sz="1650" b="1" dirty="0" err="1" smtClean="0"/>
              <a:t>eirozonā</a:t>
            </a:r>
            <a:r>
              <a:rPr lang="lv-LV" sz="1650" b="1" dirty="0" smtClean="0"/>
              <a:t> vēl vairāk pasliktināsies, izaugsme 2012. un 2013. gadā var būt arī būtiski vājāka, nekā šobrīd prognozēts.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DB0FB7-53E0-4A35-903A-C9ECD66F3C25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5727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6769100" cy="1143000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lv-LV" sz="3000" b="1" dirty="0">
                <a:solidFill>
                  <a:schemeClr val="tx1"/>
                </a:solidFill>
                <a:cs typeface="Times New Roman" pitchFamily="18" charset="0"/>
              </a:rPr>
              <a:t>Makroekonomisko rādītāju prognozes</a:t>
            </a:r>
            <a:endParaRPr lang="en-US" sz="30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62DF29-B3DD-40C8-902D-1F1FC1229A9A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en-US">
              <a:solidFill>
                <a:prstClr val="black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0579916"/>
              </p:ext>
            </p:extLst>
          </p:nvPr>
        </p:nvGraphicFramePr>
        <p:xfrm>
          <a:off x="467544" y="1916832"/>
          <a:ext cx="7992887" cy="4104455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4083841"/>
                <a:gridCol w="778631"/>
                <a:gridCol w="778631"/>
                <a:gridCol w="794522"/>
                <a:gridCol w="778631"/>
                <a:gridCol w="778631"/>
              </a:tblGrid>
              <a:tr h="271511"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1" u="none" strike="noStrike" dirty="0">
                          <a:effectLst/>
                        </a:rPr>
                        <a:t>                                                  </a:t>
                      </a:r>
                      <a:endParaRPr lang="lv-LV" sz="1100" b="1" i="0" u="none" strike="noStrike" dirty="0">
                        <a:effectLst/>
                        <a:latin typeface="Garamond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2012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2013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2014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2015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1511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lv-LV" sz="1400" b="1" u="none" strike="noStrike" kern="1200" dirty="0">
                          <a:effectLst/>
                        </a:rPr>
                        <a:t>Iekšzemes kopprodukts (IKP), </a:t>
                      </a:r>
                      <a:r>
                        <a:rPr lang="lv-LV" sz="1400" b="1" u="none" strike="noStrike" kern="1200" dirty="0" err="1" smtClean="0">
                          <a:effectLst/>
                        </a:rPr>
                        <a:t>milj</a:t>
                      </a:r>
                      <a:r>
                        <a:rPr lang="lv-LV" sz="1400" b="1" u="none" strike="noStrike" kern="1200" dirty="0" smtClean="0">
                          <a:effectLst/>
                        </a:rPr>
                        <a:t>. </a:t>
                      </a:r>
                      <a:r>
                        <a:rPr lang="lv-LV" sz="1400" b="1" u="none" strike="noStrike" kern="1200" dirty="0">
                          <a:effectLst/>
                        </a:rPr>
                        <a:t>latu</a:t>
                      </a:r>
                      <a:endParaRPr lang="lv-LV" sz="1400" b="1" i="1" u="none" strike="noStrike" kern="1200" dirty="0"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14 161</a:t>
                      </a:r>
                      <a:endParaRPr lang="lv-LV" sz="14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15 108</a:t>
                      </a:r>
                      <a:endParaRPr lang="lv-LV" sz="14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15 986</a:t>
                      </a:r>
                      <a:endParaRPr lang="lv-LV" sz="14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16 958</a:t>
                      </a:r>
                      <a:endParaRPr lang="lv-LV" sz="14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17 989</a:t>
                      </a:r>
                      <a:endParaRPr lang="lv-LV" sz="14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1511"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lv-LV" sz="1400" i="1" u="none" strike="noStrike" kern="1200" dirty="0" smtClean="0">
                          <a:effectLst/>
                        </a:rPr>
                        <a:t>izmaiņas </a:t>
                      </a:r>
                      <a:r>
                        <a:rPr lang="lv-LV" sz="1400" i="1" u="none" strike="noStrike" kern="1200" dirty="0">
                          <a:effectLst/>
                        </a:rPr>
                        <a:t>faktiskajās cenās , %</a:t>
                      </a:r>
                      <a:endParaRPr lang="lv-LV" sz="14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114300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11,2</a:t>
                      </a:r>
                      <a:endParaRPr lang="lv-LV" sz="14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6,7</a:t>
                      </a:r>
                      <a:endParaRPr lang="lv-LV" sz="14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5,8</a:t>
                      </a:r>
                      <a:endParaRPr lang="lv-LV" sz="14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6,1</a:t>
                      </a:r>
                      <a:endParaRPr lang="lv-LV" sz="14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6,1</a:t>
                      </a:r>
                      <a:endParaRPr lang="lv-LV" sz="14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1511"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lv-LV" sz="1400" i="1" u="none" strike="noStrike" kern="1200" dirty="0" smtClean="0">
                          <a:effectLst/>
                        </a:rPr>
                        <a:t>izmaiņas </a:t>
                      </a:r>
                      <a:r>
                        <a:rPr lang="lv-LV" sz="1400" i="1" u="none" strike="noStrike" kern="1200" dirty="0">
                          <a:effectLst/>
                        </a:rPr>
                        <a:t>salīdzināmās cenās, %</a:t>
                      </a:r>
                      <a:endParaRPr lang="lv-LV" sz="14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114300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5,5</a:t>
                      </a:r>
                      <a:endParaRPr lang="lv-LV" sz="14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4,0</a:t>
                      </a:r>
                      <a:endParaRPr lang="lv-LV" sz="14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3,7</a:t>
                      </a:r>
                      <a:endParaRPr lang="lv-LV" sz="14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4,0</a:t>
                      </a:r>
                      <a:endParaRPr lang="lv-LV" sz="14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4,0</a:t>
                      </a:r>
                      <a:endParaRPr lang="lv-LV" sz="14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1511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lv-LV" sz="1400" b="1" u="none" strike="noStrike" kern="1200" dirty="0">
                          <a:effectLst/>
                        </a:rPr>
                        <a:t>PCI (gads pret gadu), %</a:t>
                      </a:r>
                      <a:endParaRPr lang="lv-LV" sz="1400" b="1" i="1" u="none" strike="noStrike" kern="1200" dirty="0"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4,4</a:t>
                      </a:r>
                      <a:endParaRPr lang="lv-LV" sz="14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2,3</a:t>
                      </a:r>
                      <a:endParaRPr lang="lv-LV" sz="14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2,0</a:t>
                      </a:r>
                      <a:endParaRPr lang="lv-LV" sz="14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2,0</a:t>
                      </a:r>
                      <a:endParaRPr lang="lv-LV" sz="14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2,0</a:t>
                      </a:r>
                      <a:endParaRPr lang="lv-LV" sz="14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1511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lv-LV" sz="1400" u="none" strike="noStrike" kern="1200">
                          <a:effectLst/>
                        </a:rPr>
                        <a:t> </a:t>
                      </a:r>
                      <a:endParaRPr lang="lv-LV" sz="1400" b="0" i="1" u="none" strike="noStrike" kern="1200"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4302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lv-LV" sz="1400" b="1" u="none" strike="noStrike" kern="1200" dirty="0">
                          <a:effectLst/>
                        </a:rPr>
                        <a:t>Tautsaimniecībā nodarbināto </a:t>
                      </a:r>
                      <a:r>
                        <a:rPr lang="lv-LV" sz="1400" b="1" u="none" strike="noStrike" kern="1200" dirty="0" err="1" smtClean="0">
                          <a:effectLst/>
                        </a:rPr>
                        <a:t>mēn</a:t>
                      </a:r>
                      <a:r>
                        <a:rPr lang="lv-LV" sz="1400" b="1" u="none" strike="noStrike" kern="1200" dirty="0" smtClean="0">
                          <a:effectLst/>
                        </a:rPr>
                        <a:t>. </a:t>
                      </a:r>
                      <a:r>
                        <a:rPr lang="lv-LV" sz="1400" b="1" u="none" strike="noStrike" kern="1200" dirty="0" err="1" smtClean="0">
                          <a:effectLst/>
                        </a:rPr>
                        <a:t>vid</a:t>
                      </a:r>
                      <a:r>
                        <a:rPr lang="lv-LV" sz="1400" b="1" u="none" strike="noStrike" kern="1200" dirty="0" smtClean="0">
                          <a:effectLst/>
                        </a:rPr>
                        <a:t>. </a:t>
                      </a:r>
                      <a:r>
                        <a:rPr lang="lv-LV" sz="1400" b="1" u="none" strike="noStrike" kern="1200" dirty="0">
                          <a:effectLst/>
                        </a:rPr>
                        <a:t>bruto darba samaksa, lati</a:t>
                      </a:r>
                      <a:endParaRPr lang="lv-LV" sz="1400" b="1" i="1" u="none" strike="noStrike" kern="1200" dirty="0"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464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478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495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515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538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1511"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lv-LV" sz="1400" i="1" u="none" strike="noStrike" kern="1200" dirty="0" smtClean="0">
                          <a:effectLst/>
                        </a:rPr>
                        <a:t>izmaiņas </a:t>
                      </a:r>
                      <a:r>
                        <a:rPr lang="lv-LV" sz="1400" i="1" u="none" strike="noStrike" kern="1200" dirty="0">
                          <a:effectLst/>
                        </a:rPr>
                        <a:t>salīdzināmās cenās, %</a:t>
                      </a:r>
                      <a:endParaRPr lang="lv-LV" sz="14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114300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lv-LV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0,1</a:t>
                      </a:r>
                      <a:endParaRPr lang="lv-LV" sz="14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0,7</a:t>
                      </a:r>
                      <a:endParaRPr lang="lv-LV" sz="14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1,5</a:t>
                      </a:r>
                      <a:endParaRPr lang="lv-LV" sz="14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2,0</a:t>
                      </a:r>
                      <a:endParaRPr lang="lv-LV" sz="14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2,3</a:t>
                      </a:r>
                      <a:endParaRPr lang="lv-LV" sz="14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1511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lv-LV" sz="1400" u="none" strike="noStrike" kern="1200" dirty="0">
                          <a:effectLst/>
                        </a:rPr>
                        <a:t> </a:t>
                      </a:r>
                      <a:endParaRPr lang="lv-LV" sz="14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4302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lv-LV" sz="1400" b="1" u="none" strike="noStrike" kern="1200" dirty="0">
                          <a:effectLst/>
                        </a:rPr>
                        <a:t>Nodarbinātība, </a:t>
                      </a:r>
                      <a:r>
                        <a:rPr lang="lv-LV" sz="1400" b="1" u="none" strike="noStrike" kern="1200" dirty="0" err="1" smtClean="0">
                          <a:effectLst/>
                        </a:rPr>
                        <a:t>tūkst</a:t>
                      </a:r>
                      <a:r>
                        <a:rPr lang="lv-LV" sz="1400" b="1" u="none" strike="noStrike" kern="1200" dirty="0" smtClean="0">
                          <a:effectLst/>
                        </a:rPr>
                        <a:t>. </a:t>
                      </a:r>
                      <a:r>
                        <a:rPr lang="lv-LV" sz="1400" b="1" u="none" strike="noStrike" kern="1200" dirty="0">
                          <a:effectLst/>
                        </a:rPr>
                        <a:t>iedzīvotāju (atbilstoši darbaspēka apsekojumiem</a:t>
                      </a:r>
                      <a:r>
                        <a:rPr lang="lv-LV" sz="1400" b="1" u="none" strike="noStrike" kern="1200" dirty="0" smtClean="0">
                          <a:effectLst/>
                        </a:rPr>
                        <a:t>)*</a:t>
                      </a:r>
                      <a:endParaRPr lang="lv-LV" sz="1400" b="1" i="1" u="none" strike="noStrike" kern="1200" dirty="0"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861,6</a:t>
                      </a:r>
                      <a:endParaRPr lang="lv-LV" sz="14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874,7</a:t>
                      </a:r>
                      <a:endParaRPr lang="lv-LV" sz="14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885,1</a:t>
                      </a:r>
                      <a:endParaRPr lang="lv-LV" sz="14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895,6</a:t>
                      </a:r>
                      <a:endParaRPr lang="lv-LV" sz="14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906,3</a:t>
                      </a:r>
                      <a:endParaRPr lang="lv-LV" sz="14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1511">
                <a:tc>
                  <a:txBody>
                    <a:bodyPr/>
                    <a:lstStyle/>
                    <a:p>
                      <a:pPr algn="r" fontAlgn="auto"/>
                      <a:r>
                        <a:rPr lang="lv-LV" sz="1400" i="1" u="none" strike="noStrike" kern="1200" noProof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izmaiņas nodarbinātībā</a:t>
                      </a:r>
                      <a:r>
                        <a:rPr lang="en-US" sz="1400" i="1" u="none" strike="noStrike" kern="1200" noProof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%</a:t>
                      </a:r>
                      <a:endParaRPr lang="en-US" sz="1400" i="1" u="none" strike="noStrike" kern="1200" noProof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4300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lv-LV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8,4</a:t>
                      </a:r>
                      <a:endParaRPr lang="lv-LV" sz="14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1,5</a:t>
                      </a:r>
                      <a:endParaRPr lang="lv-LV" sz="14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1,2</a:t>
                      </a:r>
                      <a:endParaRPr lang="lv-LV" sz="14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1,2</a:t>
                      </a:r>
                      <a:endParaRPr lang="lv-LV" sz="14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1,2</a:t>
                      </a:r>
                      <a:endParaRPr lang="lv-LV" sz="14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74810">
                <a:tc>
                  <a:txBody>
                    <a:bodyPr/>
                    <a:lstStyle/>
                    <a:p>
                      <a:pPr algn="just" fontAlgn="auto"/>
                      <a:r>
                        <a:rPr lang="lv-LV" sz="1400" b="1" u="none" strike="noStrike" noProof="0" dirty="0" smtClean="0">
                          <a:effectLst/>
                        </a:rPr>
                        <a:t>Darba meklētāju īpatsvars</a:t>
                      </a:r>
                      <a:r>
                        <a:rPr lang="en-US" sz="1400" b="1" u="none" strike="noStrike" noProof="0" dirty="0" smtClean="0">
                          <a:effectLst/>
                        </a:rPr>
                        <a:t>, %</a:t>
                      </a:r>
                      <a:r>
                        <a:rPr lang="lv-LV" sz="1400" b="1" u="none" strike="noStrike" noProof="0" dirty="0" smtClean="0">
                          <a:effectLst/>
                        </a:rPr>
                        <a:t>*</a:t>
                      </a:r>
                      <a:r>
                        <a:rPr lang="en-US" sz="1400" b="1" u="none" strike="noStrike" noProof="0" dirty="0" smtClean="0">
                          <a:effectLst/>
                        </a:rPr>
                        <a:t> </a:t>
                      </a:r>
                      <a:endParaRPr lang="en-US" sz="1400" b="1" i="0" u="none" strike="noStrike" noProof="0" dirty="0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16,2</a:t>
                      </a:r>
                      <a:endParaRPr lang="lv-LV" sz="14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15,6</a:t>
                      </a:r>
                      <a:endParaRPr lang="lv-LV" sz="14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14,3</a:t>
                      </a:r>
                      <a:endParaRPr lang="lv-LV" sz="14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13,0</a:t>
                      </a:r>
                      <a:endParaRPr lang="lv-LV" sz="14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11,8</a:t>
                      </a:r>
                      <a:endParaRPr lang="lv-LV" sz="14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6165303"/>
            <a:ext cx="7200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200" dirty="0" smtClean="0"/>
              <a:t>* Dati balstoties uz tautas skaitīšanas rezultātiem </a:t>
            </a:r>
            <a:endParaRPr lang="lv-LV" sz="1200" dirty="0"/>
          </a:p>
        </p:txBody>
      </p:sp>
    </p:spTree>
    <p:extLst>
      <p:ext uri="{BB962C8B-B14F-4D97-AF65-F5344CB8AC3E}">
        <p14:creationId xmlns:p14="http://schemas.microsoft.com/office/powerpoint/2010/main" val="320547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39552" y="3212976"/>
            <a:ext cx="7772400" cy="2195959"/>
          </a:xfrm>
        </p:spPr>
        <p:txBody>
          <a:bodyPr/>
          <a:lstStyle/>
          <a:p>
            <a:r>
              <a:rPr lang="lv-LV" dirty="0" smtClean="0"/>
              <a:t>Nodokļu ieņēmumu prognozes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62DF29-B3DD-40C8-902D-1F1FC1229A9A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5317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itle 1"/>
          <p:cNvSpPr>
            <a:spLocks noGrp="1"/>
          </p:cNvSpPr>
          <p:nvPr>
            <p:ph type="title"/>
          </p:nvPr>
        </p:nvSpPr>
        <p:spPr>
          <a:xfrm>
            <a:off x="357188" y="357188"/>
            <a:ext cx="6858000" cy="1143000"/>
          </a:xfrm>
        </p:spPr>
        <p:txBody>
          <a:bodyPr/>
          <a:lstStyle/>
          <a:p>
            <a:pPr>
              <a:defRPr/>
            </a:pPr>
            <a:r>
              <a:rPr lang="lv-LV" sz="3000" b="1" dirty="0">
                <a:latin typeface="Arial" pitchFamily="34" charset="0"/>
                <a:cs typeface="Arial" pitchFamily="34" charset="0"/>
              </a:rPr>
              <a:t>Nodokļu ieņēmumu* izpilde </a:t>
            </a:r>
            <a:br>
              <a:rPr lang="lv-LV" sz="3000" b="1" dirty="0">
                <a:latin typeface="Arial" pitchFamily="34" charset="0"/>
                <a:cs typeface="Arial" pitchFamily="34" charset="0"/>
              </a:rPr>
            </a:br>
            <a:r>
              <a:rPr lang="lv-LV" sz="3000" b="1" dirty="0">
                <a:latin typeface="Arial" pitchFamily="34" charset="0"/>
                <a:cs typeface="Arial" pitchFamily="34" charset="0"/>
              </a:rPr>
              <a:t>2012. gada </a:t>
            </a:r>
            <a:r>
              <a:rPr lang="lv-LV" sz="3000" b="1" dirty="0" smtClean="0">
                <a:latin typeface="Arial" pitchFamily="34" charset="0"/>
                <a:cs typeface="Arial" pitchFamily="34" charset="0"/>
              </a:rPr>
              <a:t>7 </a:t>
            </a:r>
            <a:r>
              <a:rPr lang="lv-LV" sz="3000" b="1" dirty="0">
                <a:latin typeface="Arial" pitchFamily="34" charset="0"/>
                <a:cs typeface="Arial" pitchFamily="34" charset="0"/>
              </a:rPr>
              <a:t>mēnešos, </a:t>
            </a:r>
            <a:r>
              <a:rPr lang="lv-LV" sz="3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lv-LV" sz="3000" b="1" dirty="0" smtClean="0">
                <a:latin typeface="Arial" pitchFamily="34" charset="0"/>
                <a:cs typeface="Arial" pitchFamily="34" charset="0"/>
              </a:rPr>
            </a:br>
            <a:r>
              <a:rPr lang="lv-LV" b="1" dirty="0" err="1" smtClean="0">
                <a:latin typeface="Arial" pitchFamily="34" charset="0"/>
                <a:cs typeface="Arial" pitchFamily="34" charset="0"/>
              </a:rPr>
              <a:t>milj</a:t>
            </a:r>
            <a:r>
              <a:rPr lang="lv-LV" b="1" dirty="0">
                <a:latin typeface="Arial" pitchFamily="34" charset="0"/>
                <a:cs typeface="Arial" pitchFamily="34" charset="0"/>
              </a:rPr>
              <a:t>. latu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1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F0C66FA-A290-4207-A5E7-567D94EA7697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 dirty="0" smtClean="0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7781" y="6105739"/>
            <a:ext cx="53285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lv-LV" sz="1100" dirty="0">
                <a:solidFill>
                  <a:srgbClr val="000000"/>
                </a:solidFill>
                <a:latin typeface="Arial" charset="0"/>
              </a:rPr>
              <a:t>*</a:t>
            </a:r>
            <a:r>
              <a:rPr lang="lv-LV" sz="1000" dirty="0">
                <a:solidFill>
                  <a:prstClr val="black"/>
                </a:solidFill>
                <a:latin typeface="Arial" charset="0"/>
              </a:rPr>
              <a:t>neskaitot sociālās apdrošināšanas iemaksas valsts fondēto pensiju shēmā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lv-LV" sz="1000" dirty="0">
              <a:solidFill>
                <a:srgbClr val="000000"/>
              </a:solidFill>
              <a:latin typeface="Arial" charset="0"/>
            </a:endParaRP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11883758"/>
              </p:ext>
            </p:extLst>
          </p:nvPr>
        </p:nvGraphicFramePr>
        <p:xfrm>
          <a:off x="-17306" y="1916832"/>
          <a:ext cx="3528392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8979199"/>
              </p:ext>
            </p:extLst>
          </p:nvPr>
        </p:nvGraphicFramePr>
        <p:xfrm>
          <a:off x="3563888" y="1921349"/>
          <a:ext cx="5580112" cy="40999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222123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333375"/>
            <a:ext cx="6696744" cy="1150938"/>
          </a:xfrm>
        </p:spPr>
        <p:txBody>
          <a:bodyPr/>
          <a:lstStyle/>
          <a:p>
            <a:pPr>
              <a:lnSpc>
                <a:spcPts val="3600"/>
              </a:lnSpc>
              <a:defRPr/>
            </a:pPr>
            <a:r>
              <a:rPr lang="lv-LV" sz="3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Nodokļu ieņēmumi konsolidētajā kopbudžetā*, </a:t>
            </a:r>
            <a:br>
              <a:rPr lang="lv-LV" sz="3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lv-LV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milj</a:t>
            </a:r>
            <a:r>
              <a:rPr lang="lv-LV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latu</a:t>
            </a:r>
            <a:endParaRPr lang="lv-LV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219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5633747"/>
              </p:ext>
            </p:extLst>
          </p:nvPr>
        </p:nvGraphicFramePr>
        <p:xfrm>
          <a:off x="323528" y="1772816"/>
          <a:ext cx="8642350" cy="3625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9" name="Worksheet" r:id="rId5" imgW="9058275" imgH="3800475" progId="Excel.Sheet.8">
                  <p:embed/>
                </p:oleObj>
              </mc:Choice>
              <mc:Fallback>
                <p:oleObj name="Worksheet" r:id="rId5" imgW="9058275" imgH="3800475" progId="Excel.Sheet.8">
                  <p:embed/>
                  <p:pic>
                    <p:nvPicPr>
                      <p:cNvPr id="0" name="Picture 1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1772816"/>
                        <a:ext cx="8642350" cy="3625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67544" y="5661248"/>
            <a:ext cx="806489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lv-LV" sz="1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* neieskaitot </a:t>
            </a:r>
            <a:r>
              <a:rPr lang="lv-LV" sz="1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sociālās apdrošināšanas </a:t>
            </a:r>
            <a:r>
              <a:rPr lang="lv-LV" sz="1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iemaksas valsts fondēto pensiju shēmā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lv-LV" sz="1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**sociālās apdrošināšanas iemaksu likme valsts fondēto pensiju shēmā 2013.gadā 4%, 2014.gadā 4%, 2015.gadā 5 % un turpmāk - 6%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651625" y="6092825"/>
            <a:ext cx="2063750" cy="457200"/>
          </a:xfrm>
        </p:spPr>
        <p:txBody>
          <a:bodyPr/>
          <a:lstStyle/>
          <a:p>
            <a:pPr>
              <a:defRPr/>
            </a:pPr>
            <a:fld id="{07DB0FB7-53E0-4A35-903A-C9ECD66F3C25}" type="slidenum">
              <a:rPr lang="en-US" b="1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en-US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12423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476672"/>
            <a:ext cx="7224786" cy="1152128"/>
          </a:xfrm>
        </p:spPr>
        <p:txBody>
          <a:bodyPr/>
          <a:lstStyle/>
          <a:p>
            <a:r>
              <a:rPr lang="lv-LV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2012.gadā </a:t>
            </a:r>
            <a:r>
              <a:rPr lang="lv-LV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pieņemto likumdošanas </a:t>
            </a:r>
            <a:r>
              <a:rPr lang="lv-LV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izmaiņu ietekme </a:t>
            </a:r>
            <a:r>
              <a:rPr lang="lv-LV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uz nodokļu ieņēmumu prognozēm </a:t>
            </a:r>
            <a:r>
              <a:rPr lang="lv-LV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2012.-2015.gadam, </a:t>
            </a:r>
            <a:br>
              <a:rPr lang="lv-LV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lv-LV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milj</a:t>
            </a:r>
            <a:r>
              <a:rPr lang="lv-LV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latu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8147125"/>
              </p:ext>
            </p:extLst>
          </p:nvPr>
        </p:nvGraphicFramePr>
        <p:xfrm>
          <a:off x="467545" y="1916833"/>
          <a:ext cx="7992888" cy="40241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4076"/>
                <a:gridCol w="876010"/>
                <a:gridCol w="943396"/>
                <a:gridCol w="876010"/>
                <a:gridCol w="943396"/>
              </a:tblGrid>
              <a:tr h="900271">
                <a:tc>
                  <a:txBody>
                    <a:bodyPr/>
                    <a:lstStyle/>
                    <a:p>
                      <a:pPr algn="ctr"/>
                      <a:r>
                        <a:rPr lang="lv-LV" sz="2000" dirty="0" smtClean="0"/>
                        <a:t>Likumdošanas</a:t>
                      </a:r>
                      <a:r>
                        <a:rPr lang="lv-LV" sz="2000" baseline="0" dirty="0" smtClean="0"/>
                        <a:t> izmaiņas</a:t>
                      </a:r>
                      <a:endParaRPr lang="lv-LV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2012. gads</a:t>
                      </a:r>
                      <a:endParaRPr lang="lv-LV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2013. gads</a:t>
                      </a:r>
                      <a:endParaRPr lang="lv-LV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2014. gads</a:t>
                      </a:r>
                      <a:endParaRPr lang="lv-LV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2015. gads</a:t>
                      </a:r>
                      <a:endParaRPr lang="lv-LV" dirty="0"/>
                    </a:p>
                  </a:txBody>
                  <a:tcPr anchor="ctr"/>
                </a:tc>
              </a:tr>
              <a:tr h="720337">
                <a:tc>
                  <a:txBody>
                    <a:bodyPr/>
                    <a:lstStyle/>
                    <a:p>
                      <a:r>
                        <a:rPr lang="lv-LV" dirty="0" smtClean="0"/>
                        <a:t>Iedzīvotāju ienākuma nodokļa</a:t>
                      </a:r>
                      <a:r>
                        <a:rPr lang="lv-LV" baseline="0" dirty="0" smtClean="0"/>
                        <a:t> likmes samazināšana</a:t>
                      </a:r>
                      <a:endParaRPr lang="lv-LV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-30,5</a:t>
                      </a:r>
                      <a:endParaRPr lang="lv-LV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-98,1</a:t>
                      </a:r>
                      <a:endParaRPr lang="lv-LV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-173,3</a:t>
                      </a:r>
                      <a:endParaRPr lang="lv-LV" dirty="0"/>
                    </a:p>
                  </a:txBody>
                  <a:tcPr anchor="ctr"/>
                </a:tc>
              </a:tr>
              <a:tr h="720337">
                <a:tc>
                  <a:txBody>
                    <a:bodyPr/>
                    <a:lstStyle/>
                    <a:p>
                      <a:r>
                        <a:rPr lang="lv-LV" dirty="0" smtClean="0"/>
                        <a:t>Pievienotās vērtības nodokļa </a:t>
                      </a:r>
                      <a:r>
                        <a:rPr lang="lv-LV" dirty="0" err="1" smtClean="0"/>
                        <a:t>standartlikmes</a:t>
                      </a:r>
                      <a:r>
                        <a:rPr lang="lv-LV" dirty="0" smtClean="0"/>
                        <a:t> samazināšana</a:t>
                      </a:r>
                      <a:endParaRPr lang="lv-LV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lv-LV" sz="1800" kern="1200" dirty="0" smtClean="0"/>
                        <a:t>-16,5*</a:t>
                      </a:r>
                      <a:endParaRPr lang="lv-LV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lv-LV" sz="1800" kern="1200" dirty="0" smtClean="0"/>
                        <a:t>-40,5</a:t>
                      </a:r>
                      <a:endParaRPr lang="lv-LV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lv-LV" sz="1800" kern="1200" dirty="0" smtClean="0"/>
                        <a:t>-40,5</a:t>
                      </a:r>
                      <a:endParaRPr lang="lv-LV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lv-LV" sz="1800" kern="1200" dirty="0" smtClean="0"/>
                        <a:t>-40,5</a:t>
                      </a:r>
                      <a:endParaRPr lang="lv-LV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521586">
                <a:tc>
                  <a:txBody>
                    <a:bodyPr/>
                    <a:lstStyle/>
                    <a:p>
                      <a:r>
                        <a:rPr lang="lv-LV" dirty="0" smtClean="0"/>
                        <a:t>Atvieglojuma</a:t>
                      </a:r>
                      <a:r>
                        <a:rPr lang="lv-LV" baseline="0" dirty="0" smtClean="0"/>
                        <a:t> par apgādībā esošu personu apmēra paaugstināšana</a:t>
                      </a:r>
                      <a:endParaRPr lang="lv-LV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lv-LV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lv-LV" sz="1800" kern="1200" dirty="0" smtClean="0"/>
                        <a:t>-3,4*</a:t>
                      </a:r>
                      <a:endParaRPr lang="lv-LV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lv-LV" sz="1800" kern="1200" dirty="0" smtClean="0"/>
                        <a:t>-7,6</a:t>
                      </a:r>
                      <a:endParaRPr lang="lv-LV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lv-LV" sz="1800" kern="1200" dirty="0" smtClean="0"/>
                        <a:t>-6,9</a:t>
                      </a:r>
                      <a:endParaRPr lang="lv-LV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521586">
                <a:tc>
                  <a:txBody>
                    <a:bodyPr/>
                    <a:lstStyle/>
                    <a:p>
                      <a:r>
                        <a:rPr lang="lv-LV" dirty="0" smtClean="0"/>
                        <a:t>Citas</a:t>
                      </a:r>
                      <a:r>
                        <a:rPr lang="lv-LV" baseline="0" dirty="0" smtClean="0"/>
                        <a:t> likumdošanas izmaiņas</a:t>
                      </a:r>
                      <a:endParaRPr lang="lv-LV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lv-LV" sz="1800" kern="1200" dirty="0" smtClean="0"/>
                        <a:t>-1,6</a:t>
                      </a:r>
                      <a:endParaRPr lang="lv-LV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lv-LV" sz="1800" kern="1200" dirty="0" smtClean="0"/>
                        <a:t>-1,6</a:t>
                      </a:r>
                      <a:endParaRPr lang="lv-LV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lv-LV" sz="1800" kern="1200" dirty="0" smtClean="0"/>
                        <a:t>-1,6</a:t>
                      </a:r>
                      <a:endParaRPr lang="lv-LV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lv-LV" sz="1800" kern="1200" dirty="0" smtClean="0"/>
                        <a:t>-1,6</a:t>
                      </a:r>
                      <a:endParaRPr lang="lv-LV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521586">
                <a:tc>
                  <a:txBody>
                    <a:bodyPr/>
                    <a:lstStyle/>
                    <a:p>
                      <a:pPr algn="r"/>
                      <a:r>
                        <a:rPr lang="lv-LV" dirty="0" smtClean="0"/>
                        <a:t>KOPĀ</a:t>
                      </a:r>
                      <a:endParaRPr lang="lv-LV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lv-LV" sz="1800" kern="1200" dirty="0" smtClean="0"/>
                        <a:t>-18,1</a:t>
                      </a:r>
                      <a:endParaRPr lang="lv-LV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lv-LV" sz="1800" kern="1200" dirty="0" smtClean="0"/>
                        <a:t>-76,0</a:t>
                      </a:r>
                      <a:endParaRPr lang="lv-LV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lv-LV" sz="1800" kern="1200" dirty="0" smtClean="0"/>
                        <a:t>-147,8</a:t>
                      </a:r>
                      <a:endParaRPr lang="lv-LV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lv-LV" sz="1800" kern="1200" dirty="0" smtClean="0"/>
                        <a:t>-222,3</a:t>
                      </a:r>
                      <a:endParaRPr lang="lv-LV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DB0FB7-53E0-4A35-903A-C9ECD66F3C25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9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67544" y="6124400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lv-LV" sz="1000" dirty="0">
                <a:solidFill>
                  <a:prstClr val="black"/>
                </a:solidFill>
              </a:rPr>
              <a:t>*2. pusgada ietekme (izmaiņas no attiecīgā gada 1. jūlija)</a:t>
            </a:r>
          </a:p>
        </p:txBody>
      </p:sp>
    </p:spTree>
    <p:extLst>
      <p:ext uri="{BB962C8B-B14F-4D97-AF65-F5344CB8AC3E}">
        <p14:creationId xmlns:p14="http://schemas.microsoft.com/office/powerpoint/2010/main" val="1769537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5_Prezentācija_latviešu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rezentācija_angļu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Prezentācija_latviešu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Prezentācija_latviešu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2_Prezentācija_latviešu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FM_A4_latv_2">
  <a:themeElements>
    <a:clrScheme name="FM_A4_latv_2 1">
      <a:dk1>
        <a:srgbClr val="333333"/>
      </a:dk1>
      <a:lt1>
        <a:srgbClr val="9CDCDA"/>
      </a:lt1>
      <a:dk2>
        <a:srgbClr val="CCFFFF"/>
      </a:dk2>
      <a:lt2>
        <a:srgbClr val="C0C0C0"/>
      </a:lt2>
      <a:accent1>
        <a:srgbClr val="F5CDDF"/>
      </a:accent1>
      <a:accent2>
        <a:srgbClr val="99FFCC"/>
      </a:accent2>
      <a:accent3>
        <a:srgbClr val="CBEBEA"/>
      </a:accent3>
      <a:accent4>
        <a:srgbClr val="2A2A2A"/>
      </a:accent4>
      <a:accent5>
        <a:srgbClr val="F9E3EC"/>
      </a:accent5>
      <a:accent6>
        <a:srgbClr val="8AE7B9"/>
      </a:accent6>
      <a:hlink>
        <a:srgbClr val="0064F8"/>
      </a:hlink>
      <a:folHlink>
        <a:srgbClr val="007572"/>
      </a:folHlink>
    </a:clrScheme>
    <a:fontScheme name="FM_A4_latv_2">
      <a:majorFont>
        <a:latin typeface="Arial Black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FM_A4_latv_2 1">
        <a:dk1>
          <a:srgbClr val="333333"/>
        </a:dk1>
        <a:lt1>
          <a:srgbClr val="9CDCDA"/>
        </a:lt1>
        <a:dk2>
          <a:srgbClr val="CCFFFF"/>
        </a:dk2>
        <a:lt2>
          <a:srgbClr val="C0C0C0"/>
        </a:lt2>
        <a:accent1>
          <a:srgbClr val="F5CDDF"/>
        </a:accent1>
        <a:accent2>
          <a:srgbClr val="99FFCC"/>
        </a:accent2>
        <a:accent3>
          <a:srgbClr val="CBEBEA"/>
        </a:accent3>
        <a:accent4>
          <a:srgbClr val="2A2A2A"/>
        </a:accent4>
        <a:accent5>
          <a:srgbClr val="F9E3EC"/>
        </a:accent5>
        <a:accent6>
          <a:srgbClr val="8AE7B9"/>
        </a:accent6>
        <a:hlink>
          <a:srgbClr val="0064F8"/>
        </a:hlink>
        <a:folHlink>
          <a:srgbClr val="00757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M_A4_latv_2 2">
        <a:dk1>
          <a:srgbClr val="333333"/>
        </a:dk1>
        <a:lt1>
          <a:srgbClr val="FFFFFF"/>
        </a:lt1>
        <a:dk2>
          <a:srgbClr val="CCFFFF"/>
        </a:dk2>
        <a:lt2>
          <a:srgbClr val="EAEAEA"/>
        </a:lt2>
        <a:accent1>
          <a:srgbClr val="F5CDDF"/>
        </a:accent1>
        <a:accent2>
          <a:srgbClr val="D1FFE8"/>
        </a:accent2>
        <a:accent3>
          <a:srgbClr val="FFFFFF"/>
        </a:accent3>
        <a:accent4>
          <a:srgbClr val="2A2A2A"/>
        </a:accent4>
        <a:accent5>
          <a:srgbClr val="F9E3EC"/>
        </a:accent5>
        <a:accent6>
          <a:srgbClr val="BDE7D2"/>
        </a:accent6>
        <a:hlink>
          <a:srgbClr val="33CCCC"/>
        </a:hlink>
        <a:folHlink>
          <a:srgbClr val="00757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M_A4_latv_2 3">
        <a:dk1>
          <a:srgbClr val="000000"/>
        </a:dk1>
        <a:lt1>
          <a:srgbClr val="FFFFFF"/>
        </a:lt1>
        <a:dk2>
          <a:srgbClr val="EAEAEA"/>
        </a:dk2>
        <a:lt2>
          <a:srgbClr val="FFFFFF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000000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M_A4_latv_2 4">
        <a:dk1>
          <a:srgbClr val="333333"/>
        </a:dk1>
        <a:lt1>
          <a:srgbClr val="FFFFCC"/>
        </a:lt1>
        <a:dk2>
          <a:srgbClr val="CCECFF"/>
        </a:dk2>
        <a:lt2>
          <a:srgbClr val="DDDDDD"/>
        </a:lt2>
        <a:accent1>
          <a:srgbClr val="F5CDDF"/>
        </a:accent1>
        <a:accent2>
          <a:srgbClr val="99FFCC"/>
        </a:accent2>
        <a:accent3>
          <a:srgbClr val="FFFFE2"/>
        </a:accent3>
        <a:accent4>
          <a:srgbClr val="2A2A2A"/>
        </a:accent4>
        <a:accent5>
          <a:srgbClr val="F9E3EC"/>
        </a:accent5>
        <a:accent6>
          <a:srgbClr val="8AE7B9"/>
        </a:accent6>
        <a:hlink>
          <a:srgbClr val="32CAC6"/>
        </a:hlink>
        <a:folHlink>
          <a:srgbClr val="4D6E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M_A4_latv_2 5">
        <a:dk1>
          <a:srgbClr val="333333"/>
        </a:dk1>
        <a:lt1>
          <a:srgbClr val="F2D0DA"/>
        </a:lt1>
        <a:dk2>
          <a:srgbClr val="CCECFF"/>
        </a:dk2>
        <a:lt2>
          <a:srgbClr val="EAEAEA"/>
        </a:lt2>
        <a:accent1>
          <a:srgbClr val="7BC7C9"/>
        </a:accent1>
        <a:accent2>
          <a:srgbClr val="EDECD1"/>
        </a:accent2>
        <a:accent3>
          <a:srgbClr val="F7E4EA"/>
        </a:accent3>
        <a:accent4>
          <a:srgbClr val="2A2A2A"/>
        </a:accent4>
        <a:accent5>
          <a:srgbClr val="BFE0E1"/>
        </a:accent5>
        <a:accent6>
          <a:srgbClr val="D7D6BD"/>
        </a:accent6>
        <a:hlink>
          <a:srgbClr val="CC0066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M_A4_latv_2 6">
        <a:dk1>
          <a:srgbClr val="333333"/>
        </a:dk1>
        <a:lt1>
          <a:srgbClr val="C4BBD9"/>
        </a:lt1>
        <a:dk2>
          <a:srgbClr val="B0E1E8"/>
        </a:dk2>
        <a:lt2>
          <a:srgbClr val="D7D4B9"/>
        </a:lt2>
        <a:accent1>
          <a:srgbClr val="F5CDDF"/>
        </a:accent1>
        <a:accent2>
          <a:srgbClr val="B3E5C7"/>
        </a:accent2>
        <a:accent3>
          <a:srgbClr val="DEDAE9"/>
        </a:accent3>
        <a:accent4>
          <a:srgbClr val="2A2A2A"/>
        </a:accent4>
        <a:accent5>
          <a:srgbClr val="F9E3EC"/>
        </a:accent5>
        <a:accent6>
          <a:srgbClr val="A2CFB4"/>
        </a:accent6>
        <a:hlink>
          <a:srgbClr val="CC00FF"/>
        </a:hlink>
        <a:folHlink>
          <a:srgbClr val="362A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M_A4_latv_2 7">
        <a:dk1>
          <a:srgbClr val="333333"/>
        </a:dk1>
        <a:lt1>
          <a:srgbClr val="D0F781"/>
        </a:lt1>
        <a:dk2>
          <a:srgbClr val="BDD0ED"/>
        </a:dk2>
        <a:lt2>
          <a:srgbClr val="D1D1D1"/>
        </a:lt2>
        <a:accent1>
          <a:srgbClr val="FFFF99"/>
        </a:accent1>
        <a:accent2>
          <a:srgbClr val="B4DF49"/>
        </a:accent2>
        <a:accent3>
          <a:srgbClr val="E4FAC1"/>
        </a:accent3>
        <a:accent4>
          <a:srgbClr val="2A2A2A"/>
        </a:accent4>
        <a:accent5>
          <a:srgbClr val="FFFFCA"/>
        </a:accent5>
        <a:accent6>
          <a:srgbClr val="A3CA41"/>
        </a:accent6>
        <a:hlink>
          <a:srgbClr val="53AA3E"/>
        </a:hlink>
        <a:folHlink>
          <a:srgbClr val="FF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M_A4_latv_2 8">
        <a:dk1>
          <a:srgbClr val="969696"/>
        </a:dk1>
        <a:lt1>
          <a:srgbClr val="F8F8F8"/>
        </a:lt1>
        <a:dk2>
          <a:srgbClr val="5F5F5F"/>
        </a:dk2>
        <a:lt2>
          <a:srgbClr val="808080"/>
        </a:lt2>
        <a:accent1>
          <a:srgbClr val="F5CDDF"/>
        </a:accent1>
        <a:accent2>
          <a:srgbClr val="4D4D4D"/>
        </a:accent2>
        <a:accent3>
          <a:srgbClr val="B6B6B6"/>
        </a:accent3>
        <a:accent4>
          <a:srgbClr val="D4D4D4"/>
        </a:accent4>
        <a:accent5>
          <a:srgbClr val="F9E3EC"/>
        </a:accent5>
        <a:accent6>
          <a:srgbClr val="454545"/>
        </a:accent6>
        <a:hlink>
          <a:srgbClr val="FFFF99"/>
        </a:hlink>
        <a:folHlink>
          <a:srgbClr val="FFE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3_Prezentācija_latviešu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4_Prezentācija_latviešu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1_Custom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Iestād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1_Custom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Iestād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2346</TotalTime>
  <Words>2245</Words>
  <Application>Microsoft Office PowerPoint</Application>
  <PresentationFormat>On-screen Show (4:3)</PresentationFormat>
  <Paragraphs>384</Paragraphs>
  <Slides>34</Slides>
  <Notes>24</Notes>
  <HiddenSlides>0</HiddenSlides>
  <MMClips>0</MMClips>
  <ScaleCrop>false</ScaleCrop>
  <HeadingPairs>
    <vt:vector size="6" baseType="variant">
      <vt:variant>
        <vt:lpstr>Theme</vt:lpstr>
      </vt:variant>
      <vt:variant>
        <vt:i4>10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5" baseType="lpstr">
      <vt:lpstr>Office Theme</vt:lpstr>
      <vt:lpstr>Prezentācija_angļu</vt:lpstr>
      <vt:lpstr>Prezentācija_latviešu</vt:lpstr>
      <vt:lpstr>1_Prezentācija_latviešu</vt:lpstr>
      <vt:lpstr>2_Prezentācija_latviešu</vt:lpstr>
      <vt:lpstr>FM_A4_latv_2</vt:lpstr>
      <vt:lpstr>1_Custom Design</vt:lpstr>
      <vt:lpstr>3_Prezentācija_latviešu</vt:lpstr>
      <vt:lpstr>4_Prezentācija_latviešu</vt:lpstr>
      <vt:lpstr>5_Prezentācija_latviešu</vt:lpstr>
      <vt:lpstr>Worksheet</vt:lpstr>
      <vt:lpstr>2013.gada budžeta likumprojekts un  2013.-2015.gada vidēja termiņa valsts budžeta ietvara likumprojekts</vt:lpstr>
      <vt:lpstr>Makroekonomiskās attīstības tendences</vt:lpstr>
      <vt:lpstr>IKP pieaugums, salīdzināmās cenās, %</vt:lpstr>
      <vt:lpstr>Ekonomikas attīstībā joprojām saglabājas  nenoteiktība</vt:lpstr>
      <vt:lpstr>Makroekonomisko rādītāju prognozes</vt:lpstr>
      <vt:lpstr>Nodokļu ieņēmumu prognozes</vt:lpstr>
      <vt:lpstr>Nodokļu ieņēmumu* izpilde  2012. gada 7 mēnešos,  milj. latu</vt:lpstr>
      <vt:lpstr>Nodokļu ieņēmumi konsolidētajā kopbudžetā*,  milj. latu</vt:lpstr>
      <vt:lpstr>2012.gadā pieņemto likumdošanas izmaiņu ietekme uz nodokļu ieņēmumu prognozēm 2012.-2015.gadam,  milj. latu</vt:lpstr>
      <vt:lpstr>Darbaspēka nodokļu samazināšana</vt:lpstr>
      <vt:lpstr>Fiskālā politika un Valsts budžets </vt:lpstr>
      <vt:lpstr>Fiskālās politikas prioritātes  2013.-2015. gadā</vt:lpstr>
      <vt:lpstr>Fiskālās politikas nosacījumi  2013.-2015.gadam </vt:lpstr>
      <vt:lpstr>Vispārējās valdības budžeta bilance,  % no IKP</vt:lpstr>
      <vt:lpstr>Valsts konsolidētā budžeta izdevumi*, milj. latu</vt:lpstr>
      <vt:lpstr>Valsts pamatbudžets*, milj. latu</vt:lpstr>
      <vt:lpstr>Valsts pamatbudžeta izdevumi  pamatfunkciju un ES fondu finansēšanai*,  milj. latu</vt:lpstr>
      <vt:lpstr>Sociālās apdrošināšanas budžets*, milj. latu</vt:lpstr>
      <vt:lpstr>2013. -2015.gada valsts budžeta prioritātes (1)</vt:lpstr>
      <vt:lpstr>2013. -2015.gada valsts budžeta prioritātes (2)</vt:lpstr>
      <vt:lpstr>2013. -2015.gada valsts budžeta prioritātes (3)</vt:lpstr>
      <vt:lpstr>2013. -2015.gada valsts budžeta prioritātes (4)</vt:lpstr>
      <vt:lpstr>2013. -2015.gada valsts budžeta prioritātes (5)</vt:lpstr>
      <vt:lpstr>2013. -2015.gada valsts budžeta prioritātes (6)</vt:lpstr>
      <vt:lpstr>Izdevumi prioritārajiem pasākumiem valsts budžetā 2013.gadā*,  milj. latu</vt:lpstr>
      <vt:lpstr>Nozīmīgākie izdevumi prioritārajiem pasākumiem - Veselības ministrija,  milj. latu</vt:lpstr>
      <vt:lpstr>Nozīmīgākie izdevumi prioritārajiem pasākumiem - Satiksmes ministrija,  milj. latu</vt:lpstr>
      <vt:lpstr>Nozīmīgākie izdevumi prioritārajiem pasākumiem – Labklājības ministrija,  milj. latu</vt:lpstr>
      <vt:lpstr>Nozīmīgākie izdevumi prioritārajiem pasākumiem – Kultūras ministrija,  milj. latu</vt:lpstr>
      <vt:lpstr>Nozīmīgākie izdevumi prioritārajiem pasākumiem – Finanšu ministrija  (valsts infrastruktūras attīstība (VNĪ)),  milj. latu</vt:lpstr>
      <vt:lpstr>Nozīmīgākie izdevumi prioritārajiem pasākumiem – mērķdotācijām pašvaldībām  (62.resors), milj. latu</vt:lpstr>
      <vt:lpstr>Budžeta likumprojekti</vt:lpstr>
      <vt:lpstr>Budžeta sagatavošanas tālākais grafiks</vt:lpstr>
      <vt:lpstr>Paldies par uzmanību!</vt:lpstr>
    </vt:vector>
  </TitlesOfParts>
  <Company>Finanšu ministrija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2013.-2015.gada valsts budžeta prioritārie izdevumi</dc:title>
  <dc:creator>Ilze Štrausa</dc:creator>
  <cp:lastModifiedBy>Baiba</cp:lastModifiedBy>
  <cp:revision>119</cp:revision>
  <cp:lastPrinted>2012-08-30T11:13:28Z</cp:lastPrinted>
  <dcterms:created xsi:type="dcterms:W3CDTF">2012-08-27T08:15:56Z</dcterms:created>
  <dcterms:modified xsi:type="dcterms:W3CDTF">2012-08-31T10:07:40Z</dcterms:modified>
</cp:coreProperties>
</file>