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56" r:id="rId2"/>
    <p:sldId id="315" r:id="rId3"/>
    <p:sldId id="318" r:id="rId4"/>
    <p:sldId id="316" r:id="rId5"/>
    <p:sldId id="321" r:id="rId6"/>
    <p:sldId id="323" r:id="rId7"/>
    <p:sldId id="324" r:id="rId8"/>
    <p:sldId id="320" r:id="rId9"/>
    <p:sldId id="264" r:id="rId10"/>
  </p:sldIdLst>
  <p:sldSz cx="9144000" cy="6858000" type="screen4x3"/>
  <p:notesSz cx="6648450" cy="9850438"/>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fontAlgn="base">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fontAlgn="base">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fontAlgn="base">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fontAlgn="base">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74"/>
    <a:srgbClr val="008080"/>
    <a:srgbClr val="009999"/>
    <a:srgbClr val="008000"/>
    <a:srgbClr val="228B9D"/>
    <a:srgbClr val="00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48" autoAdjust="0"/>
    <p:restoredTop sz="81818" autoAdjust="0"/>
  </p:normalViewPr>
  <p:slideViewPr>
    <p:cSldViewPr snapToGrid="0" snapToObjects="1">
      <p:cViewPr varScale="1">
        <p:scale>
          <a:sx n="84" d="100"/>
          <a:sy n="84" d="100"/>
        </p:scale>
        <p:origin x="36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LoreI\Desktop\db2015.od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01560749301127"/>
          <c:y val="2.8625510352872554E-2"/>
          <c:w val="0.77068607703597491"/>
          <c:h val="0.95017370224555264"/>
        </c:manualLayout>
      </c:layout>
      <c:barChart>
        <c:barDir val="bar"/>
        <c:grouping val="clustered"/>
        <c:varyColors val="0"/>
        <c:ser>
          <c:idx val="0"/>
          <c:order val="0"/>
          <c:tx>
            <c:strRef>
              <c:f>Sheet1!$F$1</c:f>
              <c:strCache>
                <c:ptCount val="1"/>
                <c:pt idx="0">
                  <c:v>Doing Business 2015 novērtējums</c:v>
                </c:pt>
              </c:strCache>
            </c:strRef>
          </c:tx>
          <c:spPr>
            <a:solidFill>
              <a:srgbClr val="376092"/>
            </a:solidFill>
            <a:ln>
              <a:noFill/>
            </a:ln>
          </c:spPr>
          <c:invertIfNegative val="0"/>
          <c:dPt>
            <c:idx val="18"/>
            <c:invertIfNegative val="0"/>
            <c:bubble3D val="0"/>
            <c:spPr>
              <a:solidFill>
                <a:srgbClr val="C00000"/>
              </a:solidFill>
              <a:ln>
                <a:noFill/>
              </a:ln>
            </c:spPr>
          </c:dPt>
          <c:cat>
            <c:strRef>
              <c:f>Sheet1!$E$2:$E$28</c:f>
              <c:strCache>
                <c:ptCount val="27"/>
                <c:pt idx="0">
                  <c:v>MT</c:v>
                </c:pt>
                <c:pt idx="1">
                  <c:v>CY</c:v>
                </c:pt>
                <c:pt idx="2">
                  <c:v>EL</c:v>
                </c:pt>
                <c:pt idx="3">
                  <c:v>LU</c:v>
                </c:pt>
                <c:pt idx="4">
                  <c:v>IT</c:v>
                </c:pt>
                <c:pt idx="5">
                  <c:v>HU</c:v>
                </c:pt>
                <c:pt idx="6">
                  <c:v>SL</c:v>
                </c:pt>
                <c:pt idx="7">
                  <c:v>RO</c:v>
                </c:pt>
                <c:pt idx="8">
                  <c:v>CZ</c:v>
                </c:pt>
                <c:pt idx="9">
                  <c:v>BE</c:v>
                </c:pt>
                <c:pt idx="10">
                  <c:v>BL</c:v>
                </c:pt>
                <c:pt idx="11">
                  <c:v>SK</c:v>
                </c:pt>
                <c:pt idx="12">
                  <c:v>SP</c:v>
                </c:pt>
                <c:pt idx="13">
                  <c:v>PL</c:v>
                </c:pt>
                <c:pt idx="14">
                  <c:v>FR</c:v>
                </c:pt>
                <c:pt idx="15">
                  <c:v>NL</c:v>
                </c:pt>
                <c:pt idx="16">
                  <c:v>PT</c:v>
                </c:pt>
                <c:pt idx="17">
                  <c:v>LT</c:v>
                </c:pt>
                <c:pt idx="18">
                  <c:v>LV</c:v>
                </c:pt>
                <c:pt idx="19">
                  <c:v>AT</c:v>
                </c:pt>
                <c:pt idx="20">
                  <c:v>EE</c:v>
                </c:pt>
                <c:pt idx="21">
                  <c:v>DE</c:v>
                </c:pt>
                <c:pt idx="22">
                  <c:v>EI</c:v>
                </c:pt>
                <c:pt idx="23">
                  <c:v>SE</c:v>
                </c:pt>
                <c:pt idx="24">
                  <c:v>FI</c:v>
                </c:pt>
                <c:pt idx="25">
                  <c:v>UK</c:v>
                </c:pt>
                <c:pt idx="26">
                  <c:v>DK</c:v>
                </c:pt>
              </c:strCache>
            </c:strRef>
          </c:cat>
          <c:val>
            <c:numRef>
              <c:f>Sheet1!$F$2:$F$28</c:f>
              <c:numCache>
                <c:formatCode>General</c:formatCode>
                <c:ptCount val="27"/>
                <c:pt idx="0">
                  <c:v>94</c:v>
                </c:pt>
                <c:pt idx="1">
                  <c:v>64</c:v>
                </c:pt>
                <c:pt idx="2">
                  <c:v>61</c:v>
                </c:pt>
                <c:pt idx="3">
                  <c:v>59</c:v>
                </c:pt>
                <c:pt idx="4">
                  <c:v>56</c:v>
                </c:pt>
                <c:pt idx="5">
                  <c:v>54</c:v>
                </c:pt>
                <c:pt idx="6">
                  <c:v>51</c:v>
                </c:pt>
                <c:pt idx="7">
                  <c:v>48</c:v>
                </c:pt>
                <c:pt idx="8">
                  <c:v>44</c:v>
                </c:pt>
                <c:pt idx="9">
                  <c:v>42</c:v>
                </c:pt>
                <c:pt idx="10">
                  <c:v>38</c:v>
                </c:pt>
                <c:pt idx="11">
                  <c:v>37</c:v>
                </c:pt>
                <c:pt idx="12">
                  <c:v>33</c:v>
                </c:pt>
                <c:pt idx="13">
                  <c:v>32</c:v>
                </c:pt>
                <c:pt idx="14">
                  <c:v>31</c:v>
                </c:pt>
                <c:pt idx="15">
                  <c:v>27</c:v>
                </c:pt>
                <c:pt idx="16">
                  <c:v>25</c:v>
                </c:pt>
                <c:pt idx="17">
                  <c:v>24</c:v>
                </c:pt>
                <c:pt idx="18">
                  <c:v>23</c:v>
                </c:pt>
                <c:pt idx="19">
                  <c:v>21</c:v>
                </c:pt>
                <c:pt idx="20">
                  <c:v>17</c:v>
                </c:pt>
                <c:pt idx="21">
                  <c:v>14</c:v>
                </c:pt>
                <c:pt idx="22">
                  <c:v>13</c:v>
                </c:pt>
                <c:pt idx="23">
                  <c:v>11</c:v>
                </c:pt>
                <c:pt idx="24">
                  <c:v>9</c:v>
                </c:pt>
                <c:pt idx="25">
                  <c:v>8</c:v>
                </c:pt>
                <c:pt idx="26">
                  <c:v>4</c:v>
                </c:pt>
              </c:numCache>
            </c:numRef>
          </c:val>
        </c:ser>
        <c:ser>
          <c:idx val="1"/>
          <c:order val="1"/>
          <c:tx>
            <c:strRef>
              <c:f>Sheet1!$F$1</c:f>
              <c:strCache>
                <c:ptCount val="1"/>
                <c:pt idx="0">
                  <c:v>Doing Business 2015 novērtējums</c:v>
                </c:pt>
              </c:strCache>
            </c:strRef>
          </c:tx>
          <c:spPr>
            <a:solidFill>
              <a:srgbClr val="376092"/>
            </a:solidFill>
            <a:ln>
              <a:noFill/>
            </a:ln>
          </c:spPr>
          <c:invertIfNegative val="0"/>
          <c:dPt>
            <c:idx val="18"/>
            <c:invertIfNegative val="0"/>
            <c:bubble3D val="0"/>
            <c:spPr>
              <a:solidFill>
                <a:srgbClr val="C00000"/>
              </a:solidFill>
              <a:ln>
                <a:noFill/>
              </a:ln>
            </c:spPr>
          </c:dPt>
          <c:dLbls>
            <c:spPr>
              <a:noFill/>
              <a:ln>
                <a:noFill/>
              </a:ln>
              <a:effectLst/>
            </c:spPr>
            <c:txPr>
              <a:bodyPr/>
              <a:lstStyle/>
              <a:p>
                <a:pPr algn="ctr">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layout/>
                <c15:showLeaderLines val="0"/>
              </c:ext>
            </c:extLst>
          </c:dLbls>
          <c:cat>
            <c:strRef>
              <c:f>Sheet1!$E$2:$E$28</c:f>
              <c:strCache>
                <c:ptCount val="27"/>
                <c:pt idx="0">
                  <c:v>MT</c:v>
                </c:pt>
                <c:pt idx="1">
                  <c:v>CY</c:v>
                </c:pt>
                <c:pt idx="2">
                  <c:v>EL</c:v>
                </c:pt>
                <c:pt idx="3">
                  <c:v>LU</c:v>
                </c:pt>
                <c:pt idx="4">
                  <c:v>IT</c:v>
                </c:pt>
                <c:pt idx="5">
                  <c:v>HU</c:v>
                </c:pt>
                <c:pt idx="6">
                  <c:v>SL</c:v>
                </c:pt>
                <c:pt idx="7">
                  <c:v>RO</c:v>
                </c:pt>
                <c:pt idx="8">
                  <c:v>CZ</c:v>
                </c:pt>
                <c:pt idx="9">
                  <c:v>BE</c:v>
                </c:pt>
                <c:pt idx="10">
                  <c:v>BL</c:v>
                </c:pt>
                <c:pt idx="11">
                  <c:v>SK</c:v>
                </c:pt>
                <c:pt idx="12">
                  <c:v>SP</c:v>
                </c:pt>
                <c:pt idx="13">
                  <c:v>PL</c:v>
                </c:pt>
                <c:pt idx="14">
                  <c:v>FR</c:v>
                </c:pt>
                <c:pt idx="15">
                  <c:v>NL</c:v>
                </c:pt>
                <c:pt idx="16">
                  <c:v>PT</c:v>
                </c:pt>
                <c:pt idx="17">
                  <c:v>LT</c:v>
                </c:pt>
                <c:pt idx="18">
                  <c:v>LV</c:v>
                </c:pt>
                <c:pt idx="19">
                  <c:v>AT</c:v>
                </c:pt>
                <c:pt idx="20">
                  <c:v>EE</c:v>
                </c:pt>
                <c:pt idx="21">
                  <c:v>DE</c:v>
                </c:pt>
                <c:pt idx="22">
                  <c:v>EI</c:v>
                </c:pt>
                <c:pt idx="23">
                  <c:v>SE</c:v>
                </c:pt>
                <c:pt idx="24">
                  <c:v>FI</c:v>
                </c:pt>
                <c:pt idx="25">
                  <c:v>UK</c:v>
                </c:pt>
                <c:pt idx="26">
                  <c:v>DK</c:v>
                </c:pt>
              </c:strCache>
            </c:strRef>
          </c:cat>
          <c:val>
            <c:numRef>
              <c:f>Sheet1!$F$2:$F$28</c:f>
              <c:numCache>
                <c:formatCode>General</c:formatCode>
                <c:ptCount val="27"/>
                <c:pt idx="0">
                  <c:v>94</c:v>
                </c:pt>
                <c:pt idx="1">
                  <c:v>64</c:v>
                </c:pt>
                <c:pt idx="2">
                  <c:v>61</c:v>
                </c:pt>
                <c:pt idx="3">
                  <c:v>59</c:v>
                </c:pt>
                <c:pt idx="4">
                  <c:v>56</c:v>
                </c:pt>
                <c:pt idx="5">
                  <c:v>54</c:v>
                </c:pt>
                <c:pt idx="6">
                  <c:v>51</c:v>
                </c:pt>
                <c:pt idx="7">
                  <c:v>48</c:v>
                </c:pt>
                <c:pt idx="8">
                  <c:v>44</c:v>
                </c:pt>
                <c:pt idx="9">
                  <c:v>42</c:v>
                </c:pt>
                <c:pt idx="10">
                  <c:v>38</c:v>
                </c:pt>
                <c:pt idx="11">
                  <c:v>37</c:v>
                </c:pt>
                <c:pt idx="12">
                  <c:v>33</c:v>
                </c:pt>
                <c:pt idx="13">
                  <c:v>32</c:v>
                </c:pt>
                <c:pt idx="14">
                  <c:v>31</c:v>
                </c:pt>
                <c:pt idx="15">
                  <c:v>27</c:v>
                </c:pt>
                <c:pt idx="16">
                  <c:v>25</c:v>
                </c:pt>
                <c:pt idx="17">
                  <c:v>24</c:v>
                </c:pt>
                <c:pt idx="18">
                  <c:v>23</c:v>
                </c:pt>
                <c:pt idx="19">
                  <c:v>21</c:v>
                </c:pt>
                <c:pt idx="20">
                  <c:v>17</c:v>
                </c:pt>
                <c:pt idx="21">
                  <c:v>14</c:v>
                </c:pt>
                <c:pt idx="22">
                  <c:v>13</c:v>
                </c:pt>
                <c:pt idx="23">
                  <c:v>11</c:v>
                </c:pt>
                <c:pt idx="24">
                  <c:v>9</c:v>
                </c:pt>
                <c:pt idx="25">
                  <c:v>8</c:v>
                </c:pt>
                <c:pt idx="26">
                  <c:v>4</c:v>
                </c:pt>
              </c:numCache>
            </c:numRef>
          </c:val>
        </c:ser>
        <c:dLbls>
          <c:showLegendKey val="0"/>
          <c:showVal val="0"/>
          <c:showCatName val="0"/>
          <c:showSerName val="0"/>
          <c:showPercent val="0"/>
          <c:showBubbleSize val="0"/>
        </c:dLbls>
        <c:gapWidth val="107"/>
        <c:axId val="116920152"/>
        <c:axId val="59775584"/>
      </c:barChart>
      <c:valAx>
        <c:axId val="59775584"/>
        <c:scaling>
          <c:orientation val="minMax"/>
        </c:scaling>
        <c:delete val="1"/>
        <c:axPos val="b"/>
        <c:majorGridlines>
          <c:spPr>
            <a:ln>
              <a:noFill/>
            </a:ln>
          </c:spPr>
        </c:majorGridlines>
        <c:numFmt formatCode="General" sourceLinked="1"/>
        <c:majorTickMark val="out"/>
        <c:minorTickMark val="none"/>
        <c:tickLblPos val="nextTo"/>
        <c:crossAx val="116920152"/>
        <c:crosses val="autoZero"/>
        <c:crossBetween val="between"/>
      </c:valAx>
      <c:catAx>
        <c:axId val="116920152"/>
        <c:scaling>
          <c:orientation val="minMax"/>
        </c:scaling>
        <c:delete val="0"/>
        <c:axPos val="l"/>
        <c:numFmt formatCode="General" sourceLinked="0"/>
        <c:majorTickMark val="out"/>
        <c:minorTickMark val="none"/>
        <c:tickLblPos val="nextTo"/>
        <c:spPr>
          <a:noFill/>
          <a:ln w="9528">
            <a:solidFill>
              <a:srgbClr val="868686"/>
            </a:solidFill>
            <a:prstDash val="solid"/>
            <a:round/>
          </a:ln>
        </c:spPr>
        <c:crossAx val="59775584"/>
        <c:crosses val="autoZero"/>
        <c:auto val="1"/>
        <c:lblAlgn val="ctr"/>
        <c:lblOffset val="100"/>
        <c:noMultiLvlLbl val="0"/>
      </c:catAx>
      <c:spPr>
        <a:solidFill>
          <a:srgbClr val="FFFFFF"/>
        </a:solidFill>
        <a:ln>
          <a:noFill/>
        </a:ln>
      </c:spPr>
    </c:plotArea>
    <c:plotVisOnly val="1"/>
    <c:dispBlanksAs val="gap"/>
    <c:showDLblsOverMax val="0"/>
  </c:chart>
  <c:spPr>
    <a:solidFill>
      <a:srgbClr val="FFFFFF"/>
    </a:solidFill>
    <a:ln w="9528">
      <a:noFill/>
      <a:prstDash val="solid"/>
      <a:round/>
    </a:ln>
  </c:spPr>
  <c:txPr>
    <a:bodyPr lIns="0" tIns="0" rIns="0" bIns="0"/>
    <a:lstStyle/>
    <a:p>
      <a:pPr marL="0" marR="0" indent="0" defTabSz="914400" fontAlgn="auto" hangingPunct="1">
        <a:lnSpc>
          <a:spcPct val="100000"/>
        </a:lnSpc>
        <a:spcBef>
          <a:spcPts val="0"/>
        </a:spcBef>
        <a:spcAft>
          <a:spcPts val="0"/>
        </a:spcAft>
        <a:tabLst/>
        <a:defRPr lang="lv-LV" sz="1000" b="0" i="0" u="none" strike="noStrike" kern="1200" baseline="0">
          <a:solidFill>
            <a:srgbClr val="1F497D"/>
          </a:solidFill>
          <a:latin typeface="Century Gothic" pitchFamily="34"/>
        </a:defRPr>
      </a:pPr>
      <a:endParaRPr lang="lv-LV"/>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1720" cy="493073"/>
          </a:xfrm>
          <a:prstGeom prst="rect">
            <a:avLst/>
          </a:prstGeom>
        </p:spPr>
        <p:txBody>
          <a:bodyPr vert="horz" lIns="89785" tIns="44892" rIns="89785" bIns="44892" rtlCol="0"/>
          <a:lstStyle>
            <a:lvl1pPr algn="l">
              <a:defRPr sz="1200"/>
            </a:lvl1pPr>
          </a:lstStyle>
          <a:p>
            <a:pPr>
              <a:defRPr/>
            </a:pPr>
            <a:endParaRPr lang="lv-LV" dirty="0"/>
          </a:p>
        </p:txBody>
      </p:sp>
      <p:sp>
        <p:nvSpPr>
          <p:cNvPr id="3" name="Date Placeholder 2"/>
          <p:cNvSpPr>
            <a:spLocks noGrp="1"/>
          </p:cNvSpPr>
          <p:nvPr>
            <p:ph type="dt" sz="quarter" idx="1"/>
          </p:nvPr>
        </p:nvSpPr>
        <p:spPr>
          <a:xfrm>
            <a:off x="3765178" y="1"/>
            <a:ext cx="2881720" cy="493073"/>
          </a:xfrm>
          <a:prstGeom prst="rect">
            <a:avLst/>
          </a:prstGeom>
        </p:spPr>
        <p:txBody>
          <a:bodyPr vert="horz" lIns="89785" tIns="44892" rIns="89785" bIns="44892" rtlCol="0"/>
          <a:lstStyle>
            <a:lvl1pPr algn="r">
              <a:defRPr sz="1200"/>
            </a:lvl1pPr>
          </a:lstStyle>
          <a:p>
            <a:pPr>
              <a:defRPr/>
            </a:pPr>
            <a:fld id="{634BC911-7E4C-48CC-BFD7-30BDA304466B}" type="datetimeFigureOut">
              <a:rPr lang="lv-LV"/>
              <a:pPr>
                <a:defRPr/>
              </a:pPr>
              <a:t>17.06.2015</a:t>
            </a:fld>
            <a:endParaRPr lang="lv-LV" dirty="0"/>
          </a:p>
        </p:txBody>
      </p:sp>
      <p:sp>
        <p:nvSpPr>
          <p:cNvPr id="4" name="Footer Placeholder 3"/>
          <p:cNvSpPr>
            <a:spLocks noGrp="1"/>
          </p:cNvSpPr>
          <p:nvPr>
            <p:ph type="ftr" sz="quarter" idx="2"/>
          </p:nvPr>
        </p:nvSpPr>
        <p:spPr>
          <a:xfrm>
            <a:off x="0" y="9355791"/>
            <a:ext cx="2881720" cy="493072"/>
          </a:xfrm>
          <a:prstGeom prst="rect">
            <a:avLst/>
          </a:prstGeom>
        </p:spPr>
        <p:txBody>
          <a:bodyPr vert="horz" lIns="89785" tIns="44892" rIns="89785" bIns="44892" rtlCol="0" anchor="b"/>
          <a:lstStyle>
            <a:lvl1pPr algn="l">
              <a:defRPr sz="1200"/>
            </a:lvl1pPr>
          </a:lstStyle>
          <a:p>
            <a:pPr>
              <a:defRPr/>
            </a:pPr>
            <a:endParaRPr lang="lv-LV" dirty="0"/>
          </a:p>
        </p:txBody>
      </p:sp>
      <p:sp>
        <p:nvSpPr>
          <p:cNvPr id="5" name="Slide Number Placeholder 4"/>
          <p:cNvSpPr>
            <a:spLocks noGrp="1"/>
          </p:cNvSpPr>
          <p:nvPr>
            <p:ph type="sldNum" sz="quarter" idx="3"/>
          </p:nvPr>
        </p:nvSpPr>
        <p:spPr>
          <a:xfrm>
            <a:off x="3765178" y="9355791"/>
            <a:ext cx="2881720" cy="493072"/>
          </a:xfrm>
          <a:prstGeom prst="rect">
            <a:avLst/>
          </a:prstGeom>
        </p:spPr>
        <p:txBody>
          <a:bodyPr vert="horz" lIns="89785" tIns="44892" rIns="89785" bIns="44892" rtlCol="0" anchor="b"/>
          <a:lstStyle>
            <a:lvl1pPr algn="r">
              <a:defRPr sz="1200"/>
            </a:lvl1pPr>
          </a:lstStyle>
          <a:p>
            <a:pPr>
              <a:defRPr/>
            </a:pPr>
            <a:fld id="{DE7F2516-0A10-4542-B5D1-DDC338BF22B1}" type="slidenum">
              <a:rPr lang="lv-LV"/>
              <a:pPr>
                <a:defRPr/>
              </a:pPr>
              <a:t>‹#›</a:t>
            </a:fld>
            <a:endParaRPr lang="lv-LV" dirty="0"/>
          </a:p>
        </p:txBody>
      </p:sp>
    </p:spTree>
    <p:extLst>
      <p:ext uri="{BB962C8B-B14F-4D97-AF65-F5344CB8AC3E}">
        <p14:creationId xmlns:p14="http://schemas.microsoft.com/office/powerpoint/2010/main" val="22336651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1720" cy="493073"/>
          </a:xfrm>
          <a:prstGeom prst="rect">
            <a:avLst/>
          </a:prstGeom>
        </p:spPr>
        <p:txBody>
          <a:bodyPr vert="horz" lIns="89785" tIns="44892" rIns="89785" bIns="44892" rtlCol="0"/>
          <a:lstStyle>
            <a:lvl1pPr algn="l" defTabSz="922569"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765178" y="1"/>
            <a:ext cx="2881720" cy="493073"/>
          </a:xfrm>
          <a:prstGeom prst="rect">
            <a:avLst/>
          </a:prstGeom>
        </p:spPr>
        <p:txBody>
          <a:bodyPr vert="horz" lIns="89785" tIns="44892" rIns="89785" bIns="44892" rtlCol="0"/>
          <a:lstStyle>
            <a:lvl1pPr algn="r" defTabSz="922569" fontAlgn="auto">
              <a:spcBef>
                <a:spcPts val="0"/>
              </a:spcBef>
              <a:spcAft>
                <a:spcPts val="0"/>
              </a:spcAft>
              <a:defRPr sz="1200">
                <a:latin typeface="+mn-lt"/>
                <a:cs typeface="+mn-cs"/>
              </a:defRPr>
            </a:lvl1pPr>
          </a:lstStyle>
          <a:p>
            <a:pPr>
              <a:defRPr/>
            </a:pPr>
            <a:fld id="{C51D2369-5ADD-4701-86B7-3B8916516560}" type="datetimeFigureOut">
              <a:rPr lang="lv-LV"/>
              <a:pPr>
                <a:defRPr/>
              </a:pPr>
              <a:t>17.06.2015</a:t>
            </a:fld>
            <a:endParaRPr lang="lv-LV"/>
          </a:p>
        </p:txBody>
      </p:sp>
      <p:sp>
        <p:nvSpPr>
          <p:cNvPr id="4" name="Slide Image Placeholder 3"/>
          <p:cNvSpPr>
            <a:spLocks noGrp="1" noRot="1" noChangeAspect="1"/>
          </p:cNvSpPr>
          <p:nvPr>
            <p:ph type="sldImg" idx="2"/>
          </p:nvPr>
        </p:nvSpPr>
        <p:spPr>
          <a:xfrm>
            <a:off x="862013" y="739775"/>
            <a:ext cx="4924425" cy="3694113"/>
          </a:xfrm>
          <a:prstGeom prst="rect">
            <a:avLst/>
          </a:prstGeom>
          <a:noFill/>
          <a:ln w="12700">
            <a:solidFill>
              <a:prstClr val="black"/>
            </a:solidFill>
          </a:ln>
        </p:spPr>
        <p:txBody>
          <a:bodyPr vert="horz" lIns="89785" tIns="44892" rIns="89785" bIns="44892" rtlCol="0" anchor="ctr"/>
          <a:lstStyle/>
          <a:p>
            <a:pPr lvl="0"/>
            <a:endParaRPr lang="lv-LV" noProof="0"/>
          </a:p>
        </p:txBody>
      </p:sp>
      <p:sp>
        <p:nvSpPr>
          <p:cNvPr id="5" name="Notes Placeholder 4"/>
          <p:cNvSpPr>
            <a:spLocks noGrp="1"/>
          </p:cNvSpPr>
          <p:nvPr>
            <p:ph type="body" sz="quarter" idx="3"/>
          </p:nvPr>
        </p:nvSpPr>
        <p:spPr>
          <a:xfrm>
            <a:off x="664536" y="4678683"/>
            <a:ext cx="5319381" cy="4432933"/>
          </a:xfrm>
          <a:prstGeom prst="rect">
            <a:avLst/>
          </a:prstGeom>
        </p:spPr>
        <p:txBody>
          <a:bodyPr vert="horz" lIns="89785" tIns="44892" rIns="89785" bIns="44892"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a:p>
        </p:txBody>
      </p:sp>
      <p:sp>
        <p:nvSpPr>
          <p:cNvPr id="6" name="Footer Placeholder 5"/>
          <p:cNvSpPr>
            <a:spLocks noGrp="1"/>
          </p:cNvSpPr>
          <p:nvPr>
            <p:ph type="ftr" sz="quarter" idx="4"/>
          </p:nvPr>
        </p:nvSpPr>
        <p:spPr>
          <a:xfrm>
            <a:off x="0" y="9355791"/>
            <a:ext cx="2881720" cy="493072"/>
          </a:xfrm>
          <a:prstGeom prst="rect">
            <a:avLst/>
          </a:prstGeom>
        </p:spPr>
        <p:txBody>
          <a:bodyPr vert="horz" lIns="89785" tIns="44892" rIns="89785" bIns="44892" rtlCol="0" anchor="b"/>
          <a:lstStyle>
            <a:lvl1pPr algn="l" defTabSz="922569"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765178" y="9355791"/>
            <a:ext cx="2881720" cy="493072"/>
          </a:xfrm>
          <a:prstGeom prst="rect">
            <a:avLst/>
          </a:prstGeom>
        </p:spPr>
        <p:txBody>
          <a:bodyPr vert="horz" lIns="89785" tIns="44892" rIns="89785" bIns="44892" rtlCol="0" anchor="b"/>
          <a:lstStyle>
            <a:lvl1pPr algn="r" defTabSz="922569" fontAlgn="auto">
              <a:spcBef>
                <a:spcPts val="0"/>
              </a:spcBef>
              <a:spcAft>
                <a:spcPts val="0"/>
              </a:spcAft>
              <a:defRPr sz="1200">
                <a:latin typeface="+mn-lt"/>
                <a:cs typeface="+mn-cs"/>
              </a:defRPr>
            </a:lvl1pPr>
          </a:lstStyle>
          <a:p>
            <a:pPr>
              <a:defRPr/>
            </a:pPr>
            <a:fld id="{092F9EDC-DACE-4623-B644-BE365BDABBE8}" type="slidenum">
              <a:rPr lang="lv-LV"/>
              <a:pPr>
                <a:defRPr/>
              </a:pPr>
              <a:t>‹#›</a:t>
            </a:fld>
            <a:endParaRPr lang="lv-LV"/>
          </a:p>
        </p:txBody>
      </p:sp>
    </p:spTree>
    <p:extLst>
      <p:ext uri="{BB962C8B-B14F-4D97-AF65-F5344CB8AC3E}">
        <p14:creationId xmlns:p14="http://schemas.microsoft.com/office/powerpoint/2010/main" val="2679231611"/>
      </p:ext>
    </p:extLst>
  </p:cSld>
  <p:clrMap bg1="lt1" tx1="dk1" bg2="lt2" tx2="dk2" accent1="accent1" accent2="accent2" accent3="accent3" accent4="accent4" accent5="accent5" accent6="accent6" hlink="hlink" folHlink="folHlink"/>
  <p:hf hdr="0" ftr="0" dt="0"/>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zemesgramata.lv/"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latvija.lv/"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www.tiesas.lv/"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v-LV" altLang="lv-LV" b="1" i="1" dirty="0" smtClean="0"/>
              <a:t>Kā viens no uzņēmējdarbības vidi raksturojošajiem</a:t>
            </a:r>
            <a:r>
              <a:rPr lang="lv-LV" altLang="lv-LV" b="1" i="1" baseline="0" dirty="0" smtClean="0"/>
              <a:t> rādītājiem, kas ļauj salīdzināt Latvijas uzņēmējdarbības vieglumu ir Pasaules Bankas starptautiski sagatavotais reitings - Doing Business.</a:t>
            </a:r>
          </a:p>
          <a:p>
            <a:endParaRPr lang="lv-LV" altLang="lv-LV" b="1" i="1" baseline="0" dirty="0" smtClean="0"/>
          </a:p>
          <a:p>
            <a:r>
              <a:rPr lang="lv-LV" altLang="lv-LV" b="1" i="1" dirty="0" smtClean="0"/>
              <a:t>Doing Business 2015 pētījumā </a:t>
            </a:r>
            <a:r>
              <a:rPr lang="lv-LV" altLang="lv-LV" b="1" dirty="0" smtClean="0"/>
              <a:t>Latvija ir uzlabojusi rādītājus nodokļu nomaksas un nekustamā īpašuma reģistrēšanas jomās.</a:t>
            </a:r>
            <a:r>
              <a:rPr lang="lv-LV" altLang="lv-LV" b="1" i="1" dirty="0" smtClean="0"/>
              <a:t> </a:t>
            </a:r>
            <a:endParaRPr lang="lv-LV" altLang="lv-LV" dirty="0" smtClean="0"/>
          </a:p>
          <a:p>
            <a:r>
              <a:rPr lang="lv-LV" altLang="lv-LV" b="1" i="1" dirty="0" smtClean="0"/>
              <a:t> </a:t>
            </a:r>
            <a:r>
              <a:rPr lang="lv-LV" altLang="lv-LV" b="1" dirty="0" smtClean="0"/>
              <a:t>Nodokļu nomaksas rādītājā</a:t>
            </a:r>
            <a:r>
              <a:rPr lang="lv-LV" altLang="lv-LV" dirty="0" smtClean="0"/>
              <a:t> Latvijā šogad ir atkārtoti vērojams uzlabojums - rādītājs uzlabots par 4 vietām, ierindojoties 24.pozīcijā, ko sekmēja iepriekšējos gados veiktās reformas nodokļu deklarēšanas jomā un Elektroniskās deklarēšanas sistēmas pilnveidošanā, tādējādi samazinot iepriekšējā pētījumā konstatēto 264 stundu skaitu līdz 193 stundām šogad. </a:t>
            </a:r>
          </a:p>
          <a:p>
            <a:r>
              <a:rPr lang="lv-LV" altLang="lv-LV" b="1" dirty="0" smtClean="0"/>
              <a:t>Nekustamā īpašuma reģistrēšanas jomā</a:t>
            </a:r>
            <a:r>
              <a:rPr lang="lv-LV" altLang="lv-LV" dirty="0" smtClean="0"/>
              <a:t> Latvija ir ierindota 32.vietā, tādējādi uzlabojot pozīciju par 1 vietu.</a:t>
            </a:r>
          </a:p>
          <a:p>
            <a:r>
              <a:rPr lang="lv-LV" altLang="lv-LV" dirty="0" smtClean="0"/>
              <a:t> </a:t>
            </a:r>
          </a:p>
          <a:p>
            <a:r>
              <a:rPr lang="lv-LV" altLang="lv-LV" u="sng" dirty="0" smtClean="0"/>
              <a:t>Vienlaikus vērojams pozīciju kritums sekojošās jomās: </a:t>
            </a:r>
          </a:p>
          <a:p>
            <a:endParaRPr lang="lv-LV" altLang="lv-LV" dirty="0" smtClean="0"/>
          </a:p>
          <a:p>
            <a:r>
              <a:rPr lang="lv-LV" altLang="lv-LV" b="1" dirty="0" smtClean="0"/>
              <a:t>būvatļaujas saņemšanas procedūrās</a:t>
            </a:r>
            <a:r>
              <a:rPr lang="lv-LV" altLang="lv-LV" dirty="0" smtClean="0"/>
              <a:t> Latvija ir ierindota 47.vietā. Lai arī Pasaules Banka ir identificējusi, ka līdz šim īstenoto reformu rezultātā būvatļaujas saņemšanai ir nepieciešamas veikt mazāk procedūru un ir ievērojami samazinātas būvatļaujas saņemšanai nepieciešamās izmaksas, vērtējums ir par 1 pozīciju zemāks kopš iepriekšējā gada;</a:t>
            </a:r>
          </a:p>
          <a:p>
            <a:endParaRPr lang="lv-LV" altLang="lv-LV" dirty="0" smtClean="0"/>
          </a:p>
          <a:p>
            <a:r>
              <a:rPr lang="lv-LV" altLang="lv-LV" b="1" dirty="0" smtClean="0"/>
              <a:t>elektroenerģijas </a:t>
            </a:r>
            <a:r>
              <a:rPr lang="lv-LV" altLang="lv-LV" b="1" dirty="0" err="1" smtClean="0"/>
              <a:t>pieslēguma</a:t>
            </a:r>
            <a:r>
              <a:rPr lang="lv-LV" altLang="lv-LV" dirty="0" smtClean="0"/>
              <a:t> </a:t>
            </a:r>
            <a:r>
              <a:rPr lang="lv-LV" altLang="lv-LV" b="1" dirty="0" smtClean="0"/>
              <a:t>rādītājā </a:t>
            </a:r>
            <a:r>
              <a:rPr lang="lv-LV" altLang="lv-LV" dirty="0" smtClean="0"/>
              <a:t>Latvijai ir noteikta 89.vieta, kas ir par 6 pozīcijām zemāka kopš iepriekšējā gada. Jomā vērojams </a:t>
            </a:r>
            <a:r>
              <a:rPr lang="lv-LV" altLang="lv-LV" dirty="0" err="1" smtClean="0"/>
              <a:t>pieslēguma</a:t>
            </a:r>
            <a:r>
              <a:rPr lang="lv-LV" altLang="lv-LV" dirty="0" smtClean="0"/>
              <a:t> izmaksu samazinājums no 326,1% pagājušajā gadā uz 308,2% no IKP uz 1 iedzīvotāju attiecīgajā </a:t>
            </a:r>
            <a:r>
              <a:rPr lang="lv-LV" altLang="lv-LV" dirty="0" err="1" smtClean="0"/>
              <a:t>apsekojuma</a:t>
            </a:r>
            <a:r>
              <a:rPr lang="lv-LV" altLang="lv-LV" dirty="0" smtClean="0"/>
              <a:t> periodā. Jāatzīmē, ka Doing Business nav atspoguļots izmaksu samazinājums saistībā ar būvdarbu vidējām faktiskajām izmaksām elektroenerģijas </a:t>
            </a:r>
            <a:r>
              <a:rPr lang="lv-LV" altLang="lv-LV" dirty="0" err="1" smtClean="0"/>
              <a:t>pieslēguma</a:t>
            </a:r>
            <a:r>
              <a:rPr lang="lv-LV" altLang="lv-LV" dirty="0" smtClean="0"/>
              <a:t> uzstādīšanai, kā arī nav ņemtas vērā veiktās reformas, ieviešot iespēju atgūt ieguldītos līdzekļus elektroenerģijas </a:t>
            </a:r>
            <a:r>
              <a:rPr lang="lv-LV" altLang="lv-LV" dirty="0" err="1" smtClean="0"/>
              <a:t>pieslēguma</a:t>
            </a:r>
            <a:r>
              <a:rPr lang="lv-LV" altLang="lv-LV" dirty="0" smtClean="0"/>
              <a:t> uzstādīšanai piecu gadu periodā;</a:t>
            </a:r>
          </a:p>
          <a:p>
            <a:r>
              <a:rPr lang="lv-LV" altLang="lv-LV" dirty="0" smtClean="0"/>
              <a:t>ir ievērojami samazināts </a:t>
            </a:r>
          </a:p>
          <a:p>
            <a:r>
              <a:rPr lang="lv-LV" altLang="lv-LV" b="1" dirty="0" smtClean="0"/>
              <a:t>Kredītreģistra reitings</a:t>
            </a:r>
            <a:r>
              <a:rPr lang="lv-LV" altLang="lv-LV" dirty="0" smtClean="0"/>
              <a:t> - Latvija ir ierindota 23.vietā, kas ir par 3 vietām zemāk kopš iepriekšējā gada, lai gan vērojama Latvijas Bankā esošā publiskā </a:t>
            </a:r>
            <a:r>
              <a:rPr lang="lv-LV" altLang="lv-LV" dirty="0" err="1" smtClean="0"/>
              <a:t>kredītreģistra</a:t>
            </a:r>
            <a:r>
              <a:rPr lang="lv-LV" altLang="lv-LV" dirty="0" smtClean="0"/>
              <a:t> seguma koeficienta paaugstināšanās no 73,6% līdz 76,8% no pieaugušo iedzīvotāju kopskaita. </a:t>
            </a:r>
          </a:p>
          <a:p>
            <a:endParaRPr lang="lv-LV" altLang="lv-LV" dirty="0" smtClean="0"/>
          </a:p>
          <a:p>
            <a:r>
              <a:rPr lang="lv-LV" altLang="lv-LV" b="1" dirty="0" smtClean="0"/>
              <a:t>Jāatzīmē, ka Doing Business 2015 daudzos rādītājos notikušas metodikas izmaiņas, tādējādi novērtējumā iekļauti rādītāji, kuri līdz šim mērīti savādāk un attiecīgi ir mainīts Latvijas novērtējums. Līdz ar to nevar objektīvi salīdzināt iepriekšējā gada valstu novērtējumus ar Doing Business 2015.</a:t>
            </a:r>
          </a:p>
          <a:p>
            <a:endParaRPr lang="lv-LV" altLang="lv-LV" b="1" dirty="0" smtClean="0"/>
          </a:p>
          <a:p>
            <a:pPr marL="285750" lvl="0" indent="-285750">
              <a:spcBef>
                <a:spcPts val="600"/>
              </a:spcBef>
              <a:buFont typeface="Wingdings" panose="05000000000000000000" pitchFamily="2" charset="2"/>
              <a:buChar char="q"/>
            </a:pPr>
            <a:r>
              <a:rPr lang="lv-LV" sz="1500" b="1" dirty="0" smtClean="0"/>
              <a:t>Uzņēmējdarbības uzsākšanā </a:t>
            </a:r>
            <a:r>
              <a:rPr lang="lv-LV" sz="1500" dirty="0" smtClean="0"/>
              <a:t>– ieviesta uzņēmumu elektroniskā reģistrēšana UR un vienas pieturas aģentūras princips to reģistrēšanai VID, samazinātas uzņēmējdarbības uzsākšanas izmaksas</a:t>
            </a:r>
          </a:p>
          <a:p>
            <a:pPr marL="285750" lvl="0" indent="-285750">
              <a:spcBef>
                <a:spcPts val="600"/>
              </a:spcBef>
              <a:buFont typeface="Wingdings" panose="05000000000000000000" pitchFamily="2" charset="2"/>
              <a:buChar char="q"/>
            </a:pPr>
            <a:r>
              <a:rPr lang="lv-LV" sz="1500" b="1" i="1" dirty="0" smtClean="0"/>
              <a:t>Būvatļauju saņemšanā</a:t>
            </a:r>
            <a:r>
              <a:rPr lang="lv-LV" sz="1500" b="1" dirty="0" smtClean="0"/>
              <a:t> </a:t>
            </a:r>
            <a:r>
              <a:rPr lang="lv-LV" sz="1500" dirty="0" smtClean="0"/>
              <a:t>– stājies spēkā jaunais Būvniecības likums </a:t>
            </a:r>
          </a:p>
          <a:p>
            <a:pPr marL="1047750" lvl="1" indent="-285750">
              <a:spcBef>
                <a:spcPts val="600"/>
              </a:spcBef>
              <a:buFont typeface="Wingdings" panose="05000000000000000000" pitchFamily="2" charset="2"/>
              <a:buChar char="§"/>
            </a:pPr>
            <a:r>
              <a:rPr lang="lv-LV" sz="1500" b="1" i="1" dirty="0" smtClean="0">
                <a:solidFill>
                  <a:srgbClr val="008080"/>
                </a:solidFill>
                <a:latin typeface="Verdana" panose="020B0604030504040204" pitchFamily="34" charset="0"/>
                <a:ea typeface="Verdana" panose="020B0604030504040204" pitchFamily="34" charset="0"/>
                <a:cs typeface="Verdana" panose="020B0604030504040204" pitchFamily="34" charset="0"/>
              </a:rPr>
              <a:t>būvatļaujas saņemšanai nepieciešamas vidēji 68 dienas </a:t>
            </a:r>
            <a:r>
              <a:rPr lang="lv-LV" sz="1500" i="1" dirty="0" smtClean="0">
                <a:latin typeface="Verdana" panose="020B0604030504040204" pitchFamily="34" charset="0"/>
                <a:ea typeface="Verdana" panose="020B0604030504040204" pitchFamily="34" charset="0"/>
                <a:cs typeface="Verdana" panose="020B0604030504040204" pitchFamily="34" charset="0"/>
              </a:rPr>
              <a:t>(2011.g. – 81 diena) (2014.gada uzņēmumu aptauja)</a:t>
            </a:r>
            <a:endParaRPr lang="lv-LV" sz="1500" dirty="0" smtClean="0">
              <a:latin typeface="Verdana" panose="020B0604030504040204" pitchFamily="34" charset="0"/>
              <a:ea typeface="Verdana" panose="020B0604030504040204" pitchFamily="34" charset="0"/>
              <a:cs typeface="Verdana" panose="020B0604030504040204" pitchFamily="34" charset="0"/>
            </a:endParaRPr>
          </a:p>
          <a:p>
            <a:pPr marL="1047750" lvl="1" indent="-285750">
              <a:spcBef>
                <a:spcPts val="600"/>
              </a:spcBef>
              <a:buFont typeface="Wingdings" panose="05000000000000000000" pitchFamily="2" charset="2"/>
              <a:buChar char="§"/>
            </a:pPr>
            <a:r>
              <a:rPr lang="lv-LV" sz="1500" b="1" i="1" dirty="0" smtClean="0">
                <a:solidFill>
                  <a:srgbClr val="008080"/>
                </a:solidFill>
                <a:latin typeface="Verdana" panose="020B0604030504040204" pitchFamily="34" charset="0"/>
                <a:ea typeface="Verdana" panose="020B0604030504040204" pitchFamily="34" charset="0"/>
                <a:cs typeface="Verdana" panose="020B0604030504040204" pitchFamily="34" charset="0"/>
              </a:rPr>
              <a:t>samazinātas būvatļaujas saņemšanas izmaksas no </a:t>
            </a:r>
            <a:r>
              <a:rPr lang="en-GB" sz="1500" b="1" i="1" dirty="0" smtClean="0">
                <a:solidFill>
                  <a:srgbClr val="008080"/>
                </a:solidFill>
                <a:latin typeface="Verdana" panose="020B0604030504040204" pitchFamily="34" charset="0"/>
                <a:ea typeface="Verdana" panose="020B0604030504040204" pitchFamily="34" charset="0"/>
                <a:cs typeface="Verdana" panose="020B0604030504040204" pitchFamily="34" charset="0"/>
              </a:rPr>
              <a:t>15,4% </a:t>
            </a:r>
            <a:r>
              <a:rPr lang="lv-LV" sz="1500" b="1" i="1" dirty="0" smtClean="0">
                <a:solidFill>
                  <a:srgbClr val="008080"/>
                </a:solidFill>
                <a:latin typeface="Verdana" panose="020B0604030504040204" pitchFamily="34" charset="0"/>
                <a:ea typeface="Verdana" panose="020B0604030504040204" pitchFamily="34" charset="0"/>
                <a:cs typeface="Verdana" panose="020B0604030504040204" pitchFamily="34" charset="0"/>
              </a:rPr>
              <a:t>no ienākuma uz 1 iedzīvotāju</a:t>
            </a:r>
            <a:r>
              <a:rPr lang="en-GB" sz="1500" b="1" i="1" dirty="0" smtClean="0">
                <a:solidFill>
                  <a:srgbClr val="008080"/>
                </a:solidFill>
                <a:latin typeface="Verdana" panose="020B0604030504040204" pitchFamily="34" charset="0"/>
                <a:ea typeface="Verdana" panose="020B0604030504040204" pitchFamily="34" charset="0"/>
                <a:cs typeface="Verdana" panose="020B0604030504040204" pitchFamily="34" charset="0"/>
              </a:rPr>
              <a:t> </a:t>
            </a:r>
            <a:r>
              <a:rPr lang="en-GB" sz="1500" b="1" i="1" dirty="0" err="1" smtClean="0">
                <a:solidFill>
                  <a:srgbClr val="008080"/>
                </a:solidFill>
                <a:latin typeface="Verdana" panose="020B0604030504040204" pitchFamily="34" charset="0"/>
                <a:ea typeface="Verdana" panose="020B0604030504040204" pitchFamily="34" charset="0"/>
                <a:cs typeface="Verdana" panose="020B0604030504040204" pitchFamily="34" charset="0"/>
              </a:rPr>
              <a:t>uz</a:t>
            </a:r>
            <a:r>
              <a:rPr lang="en-GB" sz="1500" b="1" i="1" dirty="0" smtClean="0">
                <a:solidFill>
                  <a:srgbClr val="008080"/>
                </a:solidFill>
                <a:latin typeface="Verdana" panose="020B0604030504040204" pitchFamily="34" charset="0"/>
                <a:ea typeface="Verdana" panose="020B0604030504040204" pitchFamily="34" charset="0"/>
                <a:cs typeface="Verdana" panose="020B0604030504040204" pitchFamily="34" charset="0"/>
              </a:rPr>
              <a:t> 0,3</a:t>
            </a:r>
            <a:r>
              <a:rPr lang="lv-LV" sz="1500" b="1" i="1" dirty="0" smtClean="0">
                <a:solidFill>
                  <a:srgbClr val="008080"/>
                </a:solidFill>
                <a:latin typeface="Verdana" panose="020B0604030504040204" pitchFamily="34" charset="0"/>
                <a:ea typeface="Verdana" panose="020B0604030504040204" pitchFamily="34" charset="0"/>
                <a:cs typeface="Verdana" panose="020B0604030504040204" pitchFamily="34" charset="0"/>
              </a:rPr>
              <a:t>% </a:t>
            </a:r>
            <a:r>
              <a:rPr lang="lv-LV" sz="1500" i="1" dirty="0" smtClean="0">
                <a:latin typeface="Verdana" panose="020B0604030504040204" pitchFamily="34" charset="0"/>
                <a:ea typeface="Verdana" panose="020B0604030504040204" pitchFamily="34" charset="0"/>
                <a:cs typeface="Verdana" panose="020B0604030504040204" pitchFamily="34" charset="0"/>
              </a:rPr>
              <a:t>(DB dati:2014/2015</a:t>
            </a:r>
            <a:r>
              <a:rPr lang="en-GB" sz="1500" i="1" dirty="0" smtClean="0">
                <a:latin typeface="Verdana" panose="020B0604030504040204" pitchFamily="34" charset="0"/>
                <a:ea typeface="Verdana" panose="020B0604030504040204" pitchFamily="34" charset="0"/>
                <a:cs typeface="Verdana" panose="020B0604030504040204" pitchFamily="34" charset="0"/>
              </a:rPr>
              <a:t>)</a:t>
            </a:r>
            <a:endParaRPr lang="lv-LV" sz="1500" i="1" dirty="0" smtClean="0">
              <a:latin typeface="Verdana" panose="020B0604030504040204" pitchFamily="34" charset="0"/>
              <a:ea typeface="Verdana" panose="020B0604030504040204" pitchFamily="34" charset="0"/>
              <a:cs typeface="Verdana" panose="020B0604030504040204" pitchFamily="34" charset="0"/>
            </a:endParaRPr>
          </a:p>
          <a:p>
            <a:pPr marL="285750" lvl="0" indent="-285750">
              <a:spcBef>
                <a:spcPts val="600"/>
              </a:spcBef>
              <a:buFont typeface="Wingdings" panose="05000000000000000000" pitchFamily="2" charset="2"/>
              <a:buChar char="q"/>
            </a:pPr>
            <a:r>
              <a:rPr lang="lv-LV" sz="1500" b="1" dirty="0" smtClean="0"/>
              <a:t>Nekustamā īpašuma jomā </a:t>
            </a:r>
            <a:r>
              <a:rPr lang="lv-LV" sz="1500" dirty="0" smtClean="0"/>
              <a:t>–ieviesta elektroniskā nekustamā īpašuma reģistrēšana</a:t>
            </a:r>
          </a:p>
          <a:p>
            <a:pPr marL="285750" lvl="0" indent="-285750">
              <a:spcBef>
                <a:spcPts val="600"/>
              </a:spcBef>
              <a:buFont typeface="Wingdings" panose="05000000000000000000" pitchFamily="2" charset="2"/>
              <a:buChar char="q"/>
            </a:pPr>
            <a:r>
              <a:rPr lang="lv-LV" sz="1500" b="1" i="1" dirty="0" smtClean="0"/>
              <a:t>Nodokļu jomā</a:t>
            </a:r>
            <a:r>
              <a:rPr lang="lv-LV" sz="1500" b="1" dirty="0" smtClean="0"/>
              <a:t> </a:t>
            </a:r>
            <a:r>
              <a:rPr lang="lv-LV" sz="1500" dirty="0" smtClean="0"/>
              <a:t>– ieviesta/pilnveidota elektroniskās deklarēšanas sistēma</a:t>
            </a:r>
          </a:p>
          <a:p>
            <a:pPr marL="1047750" lvl="1" indent="-285750">
              <a:spcBef>
                <a:spcPts val="600"/>
              </a:spcBef>
              <a:buFont typeface="Wingdings" panose="05000000000000000000" pitchFamily="2" charset="2"/>
              <a:buChar char="§"/>
            </a:pPr>
            <a:r>
              <a:rPr lang="lv-LV" sz="1500" b="1" i="1" dirty="0" smtClean="0">
                <a:solidFill>
                  <a:srgbClr val="008080"/>
                </a:solidFill>
                <a:latin typeface="Verdana" panose="020B0604030504040204" pitchFamily="34" charset="0"/>
                <a:ea typeface="Verdana" panose="020B0604030504040204" pitchFamily="34" charset="0"/>
                <a:cs typeface="Verdana" panose="020B0604030504040204" pitchFamily="34" charset="0"/>
              </a:rPr>
              <a:t>nodokļu deklarāciju iesniegšana aizņem 91 h gadā </a:t>
            </a:r>
            <a:r>
              <a:rPr lang="lv-LV" sz="1500" i="1" dirty="0" smtClean="0">
                <a:latin typeface="Verdana" panose="020B0604030504040204" pitchFamily="34" charset="0"/>
                <a:ea typeface="Verdana" panose="020B0604030504040204" pitchFamily="34" charset="0"/>
                <a:cs typeface="Verdana" panose="020B0604030504040204" pitchFamily="34" charset="0"/>
              </a:rPr>
              <a:t>(2014.gada uzņēmumu aptauja, iepretim 191 h DB datos)</a:t>
            </a:r>
          </a:p>
          <a:p>
            <a:pPr marL="285750" lvl="0" indent="-285750">
              <a:spcBef>
                <a:spcPts val="600"/>
              </a:spcBef>
              <a:buFont typeface="Wingdings" panose="05000000000000000000" pitchFamily="2" charset="2"/>
              <a:buChar char="q"/>
            </a:pPr>
            <a:r>
              <a:rPr lang="lv-LV" sz="1500" b="1" i="1" dirty="0" smtClean="0"/>
              <a:t>Līgumsaistību izpildē</a:t>
            </a:r>
            <a:r>
              <a:rPr lang="lv-LV" sz="1500" b="1" dirty="0" smtClean="0"/>
              <a:t> </a:t>
            </a:r>
            <a:r>
              <a:rPr lang="lv-LV" sz="1500" dirty="0" smtClean="0"/>
              <a:t>– ieviesta komercstrīdu izskatīšanas institūts (Jelgavas tiesa), personas var iepazīties ar tiesvedības gaitu un nolēmumiem tiešsaistē, stājies spēkā uzlabots šķīrējtiesu regulējums</a:t>
            </a:r>
          </a:p>
          <a:p>
            <a:pPr marL="285750" lvl="0" indent="-285750">
              <a:spcBef>
                <a:spcPts val="600"/>
              </a:spcBef>
              <a:buFont typeface="Wingdings" panose="05000000000000000000" pitchFamily="2" charset="2"/>
              <a:buChar char="q"/>
            </a:pPr>
            <a:r>
              <a:rPr lang="lv-LV" sz="1500" b="1" dirty="0" smtClean="0"/>
              <a:t>Uzņēmējdarbības izbeigšanā </a:t>
            </a:r>
            <a:r>
              <a:rPr lang="lv-LV" sz="1500" dirty="0" smtClean="0"/>
              <a:t>– ieviests Maksātnespējas likums </a:t>
            </a:r>
          </a:p>
          <a:p>
            <a:pPr marL="1047750" lvl="1" indent="-285750">
              <a:spcBef>
                <a:spcPts val="600"/>
              </a:spcBef>
              <a:buFont typeface="Wingdings" panose="05000000000000000000" pitchFamily="2" charset="2"/>
              <a:buChar char="§"/>
            </a:pPr>
            <a:r>
              <a:rPr lang="lv-LV" sz="1500" b="1" dirty="0" smtClean="0">
                <a:solidFill>
                  <a:srgbClr val="008080"/>
                </a:solidFill>
                <a:latin typeface="Verdana" panose="020B0604030504040204" pitchFamily="34" charset="0"/>
                <a:ea typeface="Verdana" panose="020B0604030504040204" pitchFamily="34" charset="0"/>
                <a:cs typeface="Verdana" panose="020B0604030504040204" pitchFamily="34" charset="0"/>
              </a:rPr>
              <a:t>maksātnespējas procesam nepieciešams vien 1,5 gads</a:t>
            </a:r>
            <a:r>
              <a:rPr lang="lv-LV" sz="1500" dirty="0" smtClean="0">
                <a:latin typeface="Verdana" panose="020B0604030504040204" pitchFamily="34" charset="0"/>
                <a:ea typeface="Verdana" panose="020B0604030504040204" pitchFamily="34" charset="0"/>
                <a:cs typeface="Verdana" panose="020B0604030504040204" pitchFamily="34" charset="0"/>
              </a:rPr>
              <a:t>, līdzšinējo 3 gadu vietā (DB dati)</a:t>
            </a:r>
          </a:p>
          <a:p>
            <a:endParaRPr lang="lv-LV" altLang="lv-LV" dirty="0" smtClean="0"/>
          </a:p>
          <a:p>
            <a:endParaRPr lang="lv-LV" altLang="lv-LV" dirty="0"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C857FDF3-31D9-4ECF-9C12-C91FB308D9E3}" type="slidenum">
              <a:rPr lang="lv-LV" altLang="lv-LV"/>
              <a:pPr/>
              <a:t>2</a:t>
            </a:fld>
            <a:endParaRPr lang="lv-LV" altLang="lv-LV"/>
          </a:p>
        </p:txBody>
      </p:sp>
    </p:spTree>
    <p:extLst>
      <p:ext uri="{BB962C8B-B14F-4D97-AF65-F5344CB8AC3E}">
        <p14:creationId xmlns:p14="http://schemas.microsoft.com/office/powerpoint/2010/main" val="1274511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8213" rtl="0" eaLnBrk="0" fontAlgn="base" latinLnBrk="0" hangingPunct="0">
              <a:lnSpc>
                <a:spcPct val="100000"/>
              </a:lnSpc>
              <a:spcBef>
                <a:spcPct val="30000"/>
              </a:spcBef>
              <a:spcAft>
                <a:spcPct val="0"/>
              </a:spcAft>
              <a:buClrTx/>
              <a:buSzTx/>
              <a:buFontTx/>
              <a:buNone/>
              <a:tabLst/>
              <a:defRPr/>
            </a:pPr>
            <a:r>
              <a:rPr lang="lv-LV" b="1" dirty="0" smtClean="0">
                <a:latin typeface="Century Gothic" panose="020B0502020202020204" pitchFamily="34" charset="0"/>
              </a:rPr>
              <a:t>Visas pētījuma instrumentārijā iekļautās regulējošās jomas, administratīvās procedūras, iespējamie uzņēmējdarbības šķēršļi šogad retāk tika vērtēti, kā kavējoši uzņēmumu attīstībai, nekā tas bija iepriekšējos pētījumos (kopš 2001.gada).</a:t>
            </a:r>
          </a:p>
          <a:p>
            <a:endParaRPr lang="lv-LV" b="1" dirty="0" smtClean="0"/>
          </a:p>
          <a:p>
            <a:r>
              <a:rPr lang="lv-LV" sz="1200" b="1" kern="1200" dirty="0" smtClean="0">
                <a:solidFill>
                  <a:schemeClr val="tx1"/>
                </a:solidFill>
                <a:effectLst/>
                <a:latin typeface="+mn-lt"/>
                <a:ea typeface="+mn-ea"/>
                <a:cs typeface="+mn-cs"/>
              </a:rPr>
              <a:t>Līdzīgi kā iepriekšējos pētījumos, visbiežāk, kā šķērsli uzņēmējdarbībā, aptaujas dalībnieki nosauca nodokļu likmes ( vienīgais faktors, ko, kā kavējošu uzņēmuma attīstībai nosauca vairāk par pusi (59%) aptaujāto uzņēmēju (2011.gadā– 78%)); </a:t>
            </a:r>
            <a:r>
              <a:rPr lang="lv-LV" sz="1200" kern="1200" dirty="0" smtClean="0">
                <a:solidFill>
                  <a:schemeClr val="tx1"/>
                </a:solidFill>
                <a:effectLst/>
                <a:latin typeface="+mn-lt"/>
                <a:ea typeface="+mn-ea"/>
                <a:cs typeface="+mn-cs"/>
              </a:rPr>
              <a:t>likumu un noteikumu izmaiņu biežums – kā šķērsli uzņēmējdarbībā nosauca 44% uzņēmēju (2011. gadā – 59%); nodokļu likumi un noteikumi/ nodokļu administrēšana – 42% (2011.gadā – 59%); inflācija – 32% (2011. gadā – 61%); Konkurence ar pelēko / ēnu ekonomiku – 24% (2011. gadā – 43%) un infrastruktūras pakalpojumu izmaksas (elektrība, ūdens, gāze, autoceļi) – 21% (2011.gadā – 35%). Minētās problēmas īpaši smagi ietekmē ražotājus un ārvalstu investorus</a:t>
            </a:r>
            <a:endParaRPr lang="lv-LV" dirty="0"/>
          </a:p>
        </p:txBody>
      </p:sp>
      <p:sp>
        <p:nvSpPr>
          <p:cNvPr id="4" name="Slide Number Placeholder 3"/>
          <p:cNvSpPr>
            <a:spLocks noGrp="1"/>
          </p:cNvSpPr>
          <p:nvPr>
            <p:ph type="sldNum" sz="quarter" idx="10"/>
          </p:nvPr>
        </p:nvSpPr>
        <p:spPr/>
        <p:txBody>
          <a:bodyPr/>
          <a:lstStyle/>
          <a:p>
            <a:pPr>
              <a:defRPr/>
            </a:pPr>
            <a:fld id="{092F9EDC-DACE-4623-B644-BE365BDABBE8}" type="slidenum">
              <a:rPr lang="lv-LV" smtClean="0"/>
              <a:pPr>
                <a:defRPr/>
              </a:pPr>
              <a:t>3</a:t>
            </a:fld>
            <a:endParaRPr lang="lv-LV"/>
          </a:p>
        </p:txBody>
      </p:sp>
    </p:spTree>
    <p:extLst>
      <p:ext uri="{BB962C8B-B14F-4D97-AF65-F5344CB8AC3E}">
        <p14:creationId xmlns:p14="http://schemas.microsoft.com/office/powerpoint/2010/main" val="699500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8213" rtl="0" eaLnBrk="0" fontAlgn="base" latinLnBrk="0" hangingPunct="0">
              <a:lnSpc>
                <a:spcPct val="100000"/>
              </a:lnSpc>
              <a:spcBef>
                <a:spcPct val="30000"/>
              </a:spcBef>
              <a:spcAft>
                <a:spcPct val="0"/>
              </a:spcAft>
              <a:buClrTx/>
              <a:buSzTx/>
              <a:buFontTx/>
              <a:buNone/>
              <a:tabLst/>
              <a:defRPr/>
            </a:pPr>
            <a:r>
              <a:rPr lang="lv-LV" sz="1200" dirty="0" smtClean="0"/>
              <a:t>~520 uzdevumi ir īstenoti kopš 1999.gada</a:t>
            </a:r>
          </a:p>
          <a:p>
            <a:endParaRPr lang="lv-LV" dirty="0"/>
          </a:p>
        </p:txBody>
      </p:sp>
      <p:sp>
        <p:nvSpPr>
          <p:cNvPr id="4" name="Slide Number Placeholder 3"/>
          <p:cNvSpPr>
            <a:spLocks noGrp="1"/>
          </p:cNvSpPr>
          <p:nvPr>
            <p:ph type="sldNum" sz="quarter" idx="10"/>
          </p:nvPr>
        </p:nvSpPr>
        <p:spPr/>
        <p:txBody>
          <a:bodyPr/>
          <a:lstStyle/>
          <a:p>
            <a:pPr>
              <a:defRPr/>
            </a:pPr>
            <a:fld id="{092F9EDC-DACE-4623-B644-BE365BDABBE8}" type="slidenum">
              <a:rPr lang="lv-LV" smtClean="0"/>
              <a:pPr>
                <a:defRPr/>
              </a:pPr>
              <a:t>4</a:t>
            </a:fld>
            <a:endParaRPr lang="lv-LV"/>
          </a:p>
        </p:txBody>
      </p:sp>
    </p:spTree>
    <p:extLst>
      <p:ext uri="{BB962C8B-B14F-4D97-AF65-F5344CB8AC3E}">
        <p14:creationId xmlns:p14="http://schemas.microsoft.com/office/powerpoint/2010/main" val="3492102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i="1" dirty="0" smtClean="0"/>
              <a:t>Uzņēmējdarbības uzsākšanā:  </a:t>
            </a:r>
            <a:endParaRPr lang="lv-LV" dirty="0" smtClean="0"/>
          </a:p>
          <a:p>
            <a:pPr lvl="0"/>
            <a:r>
              <a:rPr lang="lv-LV" b="1" dirty="0" smtClean="0"/>
              <a:t>Ar 01.06.2015. mikrouzņēmumu nodokļa maksātājam, reģistrējot uzņēmumu UR, vairs nevajadzēs VID sniegt atsevišķi ziņas par darba ņēmēja statusa iegūšanu</a:t>
            </a:r>
            <a:r>
              <a:rPr lang="lv-LV" dirty="0" smtClean="0"/>
              <a:t>;</a:t>
            </a:r>
          </a:p>
          <a:p>
            <a:r>
              <a:rPr lang="lv-LV" i="1" dirty="0" smtClean="0"/>
              <a:t>Būvniecība un nekustamā īpašuma reģistrācijā:</a:t>
            </a:r>
            <a:endParaRPr lang="lv-LV" dirty="0" smtClean="0"/>
          </a:p>
          <a:p>
            <a:pPr lvl="0"/>
            <a:r>
              <a:rPr lang="lv-LV" b="1" dirty="0" smtClean="0"/>
              <a:t>Izveidots Būvniecības valsts kontroles birojs</a:t>
            </a:r>
            <a:r>
              <a:rPr lang="lv-LV" dirty="0" smtClean="0"/>
              <a:t>, ir uzsākta publisko ēku ekspluatācijas uzraudzība un ar 01.07.2015. tiks uzsākta būvdarbu kontrole un pieņemšana ekspluatācijā, bet ar 01.01.2016. plānots uzsākt būvspeciālistu uzraudzību ekspertīzes jomā.</a:t>
            </a:r>
          </a:p>
          <a:p>
            <a:pPr lvl="0"/>
            <a:r>
              <a:rPr lang="lv-LV" b="1" dirty="0" smtClean="0"/>
              <a:t>Ieviesta</a:t>
            </a:r>
            <a:r>
              <a:rPr lang="lv-LV" dirty="0" smtClean="0"/>
              <a:t> </a:t>
            </a:r>
            <a:r>
              <a:rPr lang="lv-LV" b="1" dirty="0" smtClean="0"/>
              <a:t>elektroniskā nekustamā īpašuma reģistrēšana un nodrošināta vienas pieturas aģentūras principa ieviešana nekustamā īpašuma reģistrēšanas procesā </a:t>
            </a:r>
            <a:r>
              <a:rPr lang="lv-LV" dirty="0" smtClean="0"/>
              <a:t>– ar 29.01.2104.</a:t>
            </a:r>
            <a:r>
              <a:rPr lang="lv-LV" b="1" dirty="0" smtClean="0"/>
              <a:t> </a:t>
            </a:r>
            <a:r>
              <a:rPr lang="lv-LV" dirty="0" smtClean="0"/>
              <a:t>noteiktas personas elektroniski parakstītos nostiprinājuma lūgumus var iesniegt zemesgrāmatā, izmantojot tam speciāli izstrādātu formu vietnē </a:t>
            </a:r>
            <a:r>
              <a:rPr lang="lv-LV" u="sng" dirty="0" smtClean="0">
                <a:hlinkClick r:id="rId3"/>
              </a:rPr>
              <a:t>www.zemesgramata.lv</a:t>
            </a:r>
            <a:r>
              <a:rPr lang="lv-LV" dirty="0" smtClean="0"/>
              <a:t>; tāpat ar 01.01.2015. personai, kas vēlas reģistrēt nekustamo īpašumu nebūs vairs nav jāapmeklē divas iestādes - Nekustamā īpašuma valsts kadastrs informācijas sistēmā un Valsts vienotajā datorizētajā zemesgrāmatā uzsākta dublējošo datu apmaiņa.</a:t>
            </a:r>
          </a:p>
        </p:txBody>
      </p:sp>
      <p:sp>
        <p:nvSpPr>
          <p:cNvPr id="4" name="Slide Number Placeholder 3"/>
          <p:cNvSpPr>
            <a:spLocks noGrp="1"/>
          </p:cNvSpPr>
          <p:nvPr>
            <p:ph type="sldNum" sz="quarter" idx="10"/>
          </p:nvPr>
        </p:nvSpPr>
        <p:spPr/>
        <p:txBody>
          <a:bodyPr/>
          <a:lstStyle/>
          <a:p>
            <a:pPr>
              <a:defRPr/>
            </a:pPr>
            <a:fld id="{092F9EDC-DACE-4623-B644-BE365BDABBE8}" type="slidenum">
              <a:rPr lang="lv-LV" smtClean="0"/>
              <a:pPr>
                <a:defRPr/>
              </a:pPr>
              <a:t>5</a:t>
            </a:fld>
            <a:endParaRPr lang="lv-LV"/>
          </a:p>
        </p:txBody>
      </p:sp>
    </p:spTree>
    <p:extLst>
      <p:ext uri="{BB962C8B-B14F-4D97-AF65-F5344CB8AC3E}">
        <p14:creationId xmlns:p14="http://schemas.microsoft.com/office/powerpoint/2010/main" val="3831531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i="1" dirty="0" smtClean="0"/>
              <a:t>Nodokļu un grāmatvedības jomā: </a:t>
            </a:r>
            <a:endParaRPr lang="lv-LV" dirty="0" smtClean="0"/>
          </a:p>
          <a:p>
            <a:pPr lvl="0"/>
            <a:r>
              <a:rPr lang="lv-LV" b="1" dirty="0" smtClean="0"/>
              <a:t>Izstrādāts jauns Gada pārskatu un konsolidēto gada pārskatu likumprojekts</a:t>
            </a:r>
            <a:r>
              <a:rPr lang="lv-LV" dirty="0" smtClean="0"/>
              <a:t>, lai pārņemtu 2013/34/ES direktīvu - MK atbalstīts 17.03.2015. un 13.05.2015. - 1.lasījumā Saeimā. </a:t>
            </a:r>
          </a:p>
          <a:p>
            <a:pPr lvl="0"/>
            <a:r>
              <a:rPr lang="lv-LV" b="1" dirty="0" smtClean="0"/>
              <a:t>Pieņemts lēmums FM par nodokļu maksājumu ieviešanu pēc FIFO metodes un viena konta ieviešanu visiem nodokļu maksājumiem</a:t>
            </a:r>
            <a:r>
              <a:rPr lang="lv-LV" dirty="0" smtClean="0"/>
              <a:t> -  uzdevuma pilnīga izpilde paredzēta līdz 2021.gadam (paredz VID sistēmas izmaiņas, kā arī būs nepieciešami grozījumi normatīvajos aktos).</a:t>
            </a:r>
          </a:p>
          <a:p>
            <a:r>
              <a:rPr lang="lv-LV" sz="1200" kern="1200" dirty="0" smtClean="0">
                <a:solidFill>
                  <a:schemeClr val="tx1"/>
                </a:solidFill>
                <a:effectLst/>
                <a:latin typeface="+mn-lt"/>
                <a:ea typeface="+mn-ea"/>
                <a:cs typeface="+mn-cs"/>
              </a:rPr>
              <a:t>Uzdevuma īstenošanai ir paredzēta finansējuma piesaiste no Eiropas Reģionālās attīstības fonda (turpmāk – ERAF) un attiecīgi ir izstrādāta projekta „Nodokļu informācijas pakalpojumu modernizācija” koncepcija, atbilstoši </a:t>
            </a:r>
            <a:r>
              <a:rPr lang="lv-LV" sz="1200" i="1" kern="1200" dirty="0" smtClean="0">
                <a:solidFill>
                  <a:schemeClr val="tx1"/>
                </a:solidFill>
                <a:effectLst/>
                <a:latin typeface="+mn-lt"/>
                <a:ea typeface="+mn-ea"/>
                <a:cs typeface="+mn-cs"/>
              </a:rPr>
              <a:t>Informācijas sabiedrības attīstības pamatnostādnēm 2014.-2020. gadam</a:t>
            </a:r>
            <a:r>
              <a:rPr lang="lv-LV" sz="1200" kern="1200" dirty="0" smtClean="0">
                <a:solidFill>
                  <a:schemeClr val="tx1"/>
                </a:solidFill>
                <a:effectLst/>
                <a:latin typeface="+mn-lt"/>
                <a:ea typeface="+mn-ea"/>
                <a:cs typeface="+mn-cs"/>
              </a:rPr>
              <a:t>  ( 3.1.uzdevums „Publiskās pārvaldes IKT centralizētu platformu izveide” un 3.2.uzdevums „Publiskās pārvaldes pakalpojumu elektronizācija”). Šobrīd starp Finanšu ministriju un Vides aizsardzības un reģionālās attīstības ministriju noris darbs pie koncepcijas saskaņošanas, tās iekļaušanai Informācijas un komunikācijas tehnoloģijas arhitektūras pamata elementu attīstības vienotajā koncepcijā un valsts informācijas un komunikācijas tehnoloģijas attīstības programmu un projektu koordinēšanai.</a:t>
            </a:r>
          </a:p>
          <a:p>
            <a:r>
              <a:rPr lang="lv-LV" sz="1200" kern="1200" dirty="0" smtClean="0">
                <a:solidFill>
                  <a:schemeClr val="tx1"/>
                </a:solidFill>
                <a:effectLst/>
                <a:latin typeface="+mn-lt"/>
                <a:ea typeface="+mn-ea"/>
                <a:cs typeface="+mn-cs"/>
              </a:rPr>
              <a:t>Līdz 2015.gada 1.septembrim ir plānots MK apstiprināt ERAF projekta „Nodokļu informācijas pakalpojumu modernizācija” koncepciju un līdz 2016.gada 1.februārim parakstīt ERAF projekta īstenošanas līgumu.</a:t>
            </a:r>
            <a:endParaRPr lang="lv-LV" dirty="0" smtClean="0"/>
          </a:p>
          <a:p>
            <a:r>
              <a:rPr lang="lv-LV" i="1" dirty="0" smtClean="0"/>
              <a:t>Pārrobežu tirdzniecībā:</a:t>
            </a:r>
            <a:endParaRPr lang="lv-LV" dirty="0" smtClean="0"/>
          </a:p>
          <a:p>
            <a:pPr lvl="0"/>
            <a:r>
              <a:rPr lang="lv-LV" b="1" dirty="0" smtClean="0"/>
              <a:t>Uzņēmumiem ir nodrošināta iespēja saņemt pilnvarotā nosūtītāja TIR procedūrā atļauju </a:t>
            </a:r>
            <a:r>
              <a:rPr lang="lv-LV" dirty="0" smtClean="0"/>
              <a:t>– ar 30.09.2014. uzņēmumiem, kuri ir saņēmuši minēto atļauju, var neuzrādīt preces, transportlīdzekli un TIR karneti nosūtītāja muitas iestādei. </a:t>
            </a:r>
          </a:p>
          <a:p>
            <a:pPr lvl="0"/>
            <a:r>
              <a:rPr lang="lv-LV" b="1" dirty="0" smtClean="0"/>
              <a:t>VID mājas lapā 01.01.2015. ir publicēta informācija par tranzīta kravu muitošanas procesu kravu izvešanai no Rīgas brīvostas</a:t>
            </a:r>
            <a:r>
              <a:rPr lang="lv-LV" dirty="0" smtClean="0"/>
              <a:t>.</a:t>
            </a:r>
          </a:p>
          <a:p>
            <a:pPr lvl="0"/>
            <a:r>
              <a:rPr lang="lv-LV" b="1" dirty="0" smtClean="0"/>
              <a:t>Uzņēmumi var apmaksāt muitas iestāžu aprēķinātos muitas maksājumus tiešsaistes režīmā, izmantojot portālu </a:t>
            </a:r>
            <a:r>
              <a:rPr lang="lv-LV" b="1" u="sng" dirty="0" smtClean="0">
                <a:hlinkClick r:id="rId3"/>
              </a:rPr>
              <a:t>www.latvija.lv</a:t>
            </a:r>
            <a:r>
              <a:rPr lang="lv-LV" b="1" dirty="0" smtClean="0"/>
              <a:t> </a:t>
            </a:r>
            <a:r>
              <a:rPr lang="lv-LV" dirty="0" smtClean="0"/>
              <a:t>– ar 13.02.2015. Savukārt ar 2015.gada aprīli būs iespējams uzņēmējiem elektroniski iesniegt datus preču pagaidu uzglabāšanas noformēšanai. </a:t>
            </a:r>
          </a:p>
          <a:p>
            <a:r>
              <a:rPr lang="lv-LV" i="1" dirty="0" smtClean="0"/>
              <a:t>Līgumsaistību izpildē:</a:t>
            </a:r>
            <a:endParaRPr lang="lv-LV" dirty="0" smtClean="0"/>
          </a:p>
          <a:p>
            <a:pPr lvl="0"/>
            <a:r>
              <a:rPr lang="lv-LV" b="1" dirty="0" smtClean="0"/>
              <a:t>Nodrošināta iespēja fiziskai personai portālā </a:t>
            </a:r>
            <a:r>
              <a:rPr lang="lv-LV" b="1" u="sng" dirty="0" smtClean="0">
                <a:hlinkClick r:id="rId4"/>
              </a:rPr>
              <a:t>www.tiesas.lv</a:t>
            </a:r>
            <a:r>
              <a:rPr lang="lv-LV" b="1" dirty="0" smtClean="0"/>
              <a:t> sekot līdzi tiesvedības gaitas datiem, lietās, kur pārstāvamā juridiskā persona ir lietas dalībnieks</a:t>
            </a:r>
            <a:r>
              <a:rPr lang="lv-LV" dirty="0" smtClean="0"/>
              <a:t> – ar 01.01.2015.</a:t>
            </a:r>
          </a:p>
          <a:p>
            <a:endParaRPr lang="lv-LV" dirty="0"/>
          </a:p>
        </p:txBody>
      </p:sp>
      <p:sp>
        <p:nvSpPr>
          <p:cNvPr id="4" name="Slide Number Placeholder 3"/>
          <p:cNvSpPr>
            <a:spLocks noGrp="1"/>
          </p:cNvSpPr>
          <p:nvPr>
            <p:ph type="sldNum" sz="quarter" idx="10"/>
          </p:nvPr>
        </p:nvSpPr>
        <p:spPr/>
        <p:txBody>
          <a:bodyPr/>
          <a:lstStyle/>
          <a:p>
            <a:pPr>
              <a:defRPr/>
            </a:pPr>
            <a:fld id="{092F9EDC-DACE-4623-B644-BE365BDABBE8}" type="slidenum">
              <a:rPr lang="lv-LV" smtClean="0"/>
              <a:pPr>
                <a:defRPr/>
              </a:pPr>
              <a:t>6</a:t>
            </a:fld>
            <a:endParaRPr lang="lv-LV"/>
          </a:p>
        </p:txBody>
      </p:sp>
    </p:spTree>
    <p:extLst>
      <p:ext uri="{BB962C8B-B14F-4D97-AF65-F5344CB8AC3E}">
        <p14:creationId xmlns:p14="http://schemas.microsoft.com/office/powerpoint/2010/main" val="2128586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8213" rtl="0" eaLnBrk="0" fontAlgn="base" latinLnBrk="0" hangingPunct="0">
              <a:lnSpc>
                <a:spcPct val="100000"/>
              </a:lnSpc>
              <a:spcBef>
                <a:spcPct val="30000"/>
              </a:spcBef>
              <a:spcAft>
                <a:spcPct val="0"/>
              </a:spcAft>
              <a:buClrTx/>
              <a:buSzTx/>
              <a:buFontTx/>
              <a:buNone/>
              <a:tabLst/>
              <a:defRPr/>
            </a:pPr>
            <a:r>
              <a:rPr lang="lv-LV" b="1" i="1" dirty="0" smtClean="0">
                <a:solidFill>
                  <a:srgbClr val="005374"/>
                </a:solidFill>
              </a:rPr>
              <a:t>Klusēšanas-piekrišanas </a:t>
            </a:r>
            <a:r>
              <a:rPr lang="lv-LV" b="1" dirty="0" smtClean="0">
                <a:solidFill>
                  <a:srgbClr val="005374"/>
                </a:solidFill>
              </a:rPr>
              <a:t>princips </a:t>
            </a:r>
          </a:p>
          <a:p>
            <a:pPr marL="0" marR="0" indent="0" algn="l" defTabSz="938213" rtl="0" eaLnBrk="0" fontAlgn="base" latinLnBrk="0" hangingPunct="0">
              <a:lnSpc>
                <a:spcPct val="100000"/>
              </a:lnSpc>
              <a:spcBef>
                <a:spcPct val="30000"/>
              </a:spcBef>
              <a:spcAft>
                <a:spcPct val="0"/>
              </a:spcAft>
              <a:buClrTx/>
              <a:buSzTx/>
              <a:buFontTx/>
              <a:buNone/>
              <a:tabLst/>
              <a:defRPr/>
            </a:pPr>
            <a:endParaRPr lang="lv-LV" b="1" dirty="0" smtClean="0"/>
          </a:p>
          <a:p>
            <a:pPr marL="0" marR="0" indent="0" algn="l" defTabSz="938213" rtl="0" eaLnBrk="0" fontAlgn="base" latinLnBrk="0" hangingPunct="0">
              <a:lnSpc>
                <a:spcPct val="100000"/>
              </a:lnSpc>
              <a:spcBef>
                <a:spcPct val="30000"/>
              </a:spcBef>
              <a:spcAft>
                <a:spcPct val="0"/>
              </a:spcAft>
              <a:buClrTx/>
              <a:buSzTx/>
              <a:buFontTx/>
              <a:buNone/>
              <a:tabLst/>
              <a:defRPr/>
            </a:pPr>
            <a:r>
              <a:rPr lang="lv-LV" b="1" dirty="0" smtClean="0"/>
              <a:t>EM sadarbībā ar nozaru ministrijām ir izstrādājusi grozījumus </a:t>
            </a:r>
            <a:r>
              <a:rPr lang="lv-LV" b="1" i="1" dirty="0" smtClean="0"/>
              <a:t>Uzņēmējdarbības vides uzlabošanas pasākumu plānā 2014.-2015.gadam</a:t>
            </a:r>
            <a:r>
              <a:rPr lang="lv-LV" dirty="0" smtClean="0"/>
              <a:t>,</a:t>
            </a:r>
            <a:r>
              <a:rPr lang="lv-LV" b="1" dirty="0" smtClean="0"/>
              <a:t> paredzot ieviest principu papildus 17 pakalpojumiem</a:t>
            </a:r>
            <a:r>
              <a:rPr lang="lv-LV" dirty="0" smtClean="0"/>
              <a:t>, piemēram, tiesu ekspertu sertifikācijā un resertifikācijā; sugu un biotopu aizsardzības jomas eksperta sertifikāta izsniegšanā; veterinārmedicīniskā pakalpojuma sniedzēja reģistrācijā; dzīvnieku kapsētu darbībā. Principu paredzēts ieviest līdz  pat 2017.gada</a:t>
            </a:r>
          </a:p>
          <a:p>
            <a:endParaRPr lang="lv-LV" dirty="0" smtClean="0"/>
          </a:p>
          <a:p>
            <a:r>
              <a:rPr lang="lv-LV" dirty="0" smtClean="0"/>
              <a:t>Līdz šim ieviesti 15 valsts pārvaldes pakalpojumiem.</a:t>
            </a:r>
            <a:endParaRPr lang="lv-LV" dirty="0"/>
          </a:p>
        </p:txBody>
      </p:sp>
      <p:sp>
        <p:nvSpPr>
          <p:cNvPr id="4" name="Slide Number Placeholder 3"/>
          <p:cNvSpPr>
            <a:spLocks noGrp="1"/>
          </p:cNvSpPr>
          <p:nvPr>
            <p:ph type="sldNum" sz="quarter" idx="10"/>
          </p:nvPr>
        </p:nvSpPr>
        <p:spPr/>
        <p:txBody>
          <a:bodyPr/>
          <a:lstStyle/>
          <a:p>
            <a:pPr>
              <a:defRPr/>
            </a:pPr>
            <a:fld id="{092F9EDC-DACE-4623-B644-BE365BDABBE8}" type="slidenum">
              <a:rPr lang="lv-LV" smtClean="0"/>
              <a:pPr>
                <a:defRPr/>
              </a:pPr>
              <a:t>7</a:t>
            </a:fld>
            <a:endParaRPr lang="lv-LV"/>
          </a:p>
        </p:txBody>
      </p:sp>
    </p:spTree>
    <p:extLst>
      <p:ext uri="{BB962C8B-B14F-4D97-AF65-F5344CB8AC3E}">
        <p14:creationId xmlns:p14="http://schemas.microsoft.com/office/powerpoint/2010/main" val="1561977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092F9EDC-DACE-4623-B644-BE365BDABBE8}" type="slidenum">
              <a:rPr lang="lv-LV" smtClean="0"/>
              <a:pPr>
                <a:defRPr/>
              </a:pPr>
              <a:t>8</a:t>
            </a:fld>
            <a:endParaRPr lang="lv-LV"/>
          </a:p>
        </p:txBody>
      </p:sp>
    </p:spTree>
    <p:extLst>
      <p:ext uri="{BB962C8B-B14F-4D97-AF65-F5344CB8AC3E}">
        <p14:creationId xmlns:p14="http://schemas.microsoft.com/office/powerpoint/2010/main" val="24720099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Times New Roman" panose="02020603050405020304" pitchFamily="18" charset="0"/>
              <a:ea typeface="Verdana" panose="020B0604030504040204" pitchFamily="34" charset="0"/>
              <a:cs typeface="Times New Roman" panose="02020603050405020304" pitchFamily="18"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Times New Roman" panose="02020603050405020304" pitchFamily="18" charset="0"/>
                <a:ea typeface="Verdana" panose="020B0604030504040204" pitchFamily="34" charset="0"/>
                <a:cs typeface="Times New Roman" panose="02020603050405020304" pitchFamily="18" charset="0"/>
              </a:defRPr>
            </a:lvl1pPr>
          </a:lstStyle>
          <a:p>
            <a:r>
              <a:rPr lang="en-US" dirty="0" smtClean="0"/>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Tree>
    <p:extLst>
      <p:ext uri="{BB962C8B-B14F-4D97-AF65-F5344CB8AC3E}">
        <p14:creationId xmlns:p14="http://schemas.microsoft.com/office/powerpoint/2010/main" val="391759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Times New Roman" panose="02020603050405020304" pitchFamily="18" charset="0"/>
                <a:ea typeface="Verdana" panose="020B0604030504040204" pitchFamily="34"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Times New Roman" panose="02020603050405020304" pitchFamily="18" charset="0"/>
                <a:ea typeface="Verdana" panose="020B0604030504040204" pitchFamily="34" charset="0"/>
                <a:cs typeface="Times New Roman" panose="02020603050405020304" pitchFamily="18"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dirty="0"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a:defRPr/>
            </a:pPr>
            <a:fld id="{371C8006-625A-435A-98D5-82DF76BBE5BB}" type="slidenum">
              <a:rPr lang="en-US" smtClean="0"/>
              <a:pPr>
                <a:defRPr/>
              </a:pPr>
              <a:t>‹#›</a:t>
            </a:fld>
            <a:endParaRPr lang="en-US" dirty="0"/>
          </a:p>
        </p:txBody>
      </p:sp>
    </p:spTree>
    <p:extLst>
      <p:ext uri="{BB962C8B-B14F-4D97-AF65-F5344CB8AC3E}">
        <p14:creationId xmlns:p14="http://schemas.microsoft.com/office/powerpoint/2010/main" val="1622488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Century Gothic" panose="020B0502020202020204" pitchFamily="34" charset="0"/>
                <a:ea typeface="Verdana" panose="020B0604030504040204" pitchFamily="34"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Century Gothic" panose="020B0502020202020204" pitchFamily="34" charset="0"/>
                <a:ea typeface="Verdana" panose="020B0604030504040204" pitchFamily="34" charset="0"/>
                <a:cs typeface="Times New Roman" panose="02020603050405020304" pitchFamily="18"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dirty="0"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Century Gothic" panose="020B0502020202020204" pitchFamily="34"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Century Gothic" panose="020B0502020202020204" pitchFamily="34"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ea typeface="Verdana" pitchFamily="34" charset="0"/>
                <a:cs typeface="Times New Roman" pitchFamily="18" charset="0"/>
              </a:defRPr>
            </a:lvl1pPr>
          </a:lstStyle>
          <a:p>
            <a:fld id="{4C392443-B944-4A80-884D-32BA4981CC19}" type="slidenum">
              <a:rPr lang="en-US" altLang="lv-LV" smtClean="0"/>
              <a:pPr/>
              <a:t>‹#›</a:t>
            </a:fld>
            <a:endParaRPr lang="en-US" altLang="lv-LV" dirty="0"/>
          </a:p>
        </p:txBody>
      </p:sp>
    </p:spTree>
    <p:extLst>
      <p:ext uri="{BB962C8B-B14F-4D97-AF65-F5344CB8AC3E}">
        <p14:creationId xmlns:p14="http://schemas.microsoft.com/office/powerpoint/2010/main" val="2797706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714894"/>
            <a:ext cx="6096000" cy="702747"/>
          </a:xfrm>
        </p:spPr>
        <p:txBody>
          <a:bodyPr anchor="t">
            <a:normAutofit/>
          </a:bodyPr>
          <a:lstStyle>
            <a:lvl1pPr algn="l">
              <a:defRPr sz="2400" b="1">
                <a:latin typeface="Times New Roman" panose="02020603050405020304" pitchFamily="18" charset="0"/>
                <a:ea typeface="Verdana" panose="020B0604030504040204" pitchFamily="34"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Times New Roman" panose="02020603050405020304" pitchFamily="18" charset="0"/>
                <a:ea typeface="Verdana" panose="020B0604030504040204" pitchFamily="34" charset="0"/>
                <a:cs typeface="Times New Roman" panose="02020603050405020304" pitchFamily="18"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dirty="0" smtClean="0"/>
              <a:t>Click to edit Master text styles</a:t>
            </a:r>
          </a:p>
        </p:txBody>
      </p:sp>
    </p:spTree>
    <p:extLst>
      <p:ext uri="{BB962C8B-B14F-4D97-AF65-F5344CB8AC3E}">
        <p14:creationId xmlns:p14="http://schemas.microsoft.com/office/powerpoint/2010/main" val="1750200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Times New Roman" panose="02020603050405020304" pitchFamily="18" charset="0"/>
                <a:ea typeface="Verdana" panose="020B0604030504040204" pitchFamily="34" charset="0"/>
                <a:cs typeface="Times New Roman" panose="02020603050405020304"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Times New Roman" panose="02020603050405020304" pitchFamily="18" charset="0"/>
                <a:ea typeface="Verdana" panose="020B0604030504040204" pitchFamily="34" charset="0"/>
                <a:cs typeface="Times New Roman" panose="02020603050405020304" pitchFamily="18"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dirty="0"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a:defRPr/>
            </a:pPr>
            <a:fld id="{1F40F056-1A92-49E7-9F5C-80C7196B6FBD}" type="slidenum">
              <a:rPr lang="en-US" smtClean="0"/>
              <a:pPr>
                <a:defRPr/>
              </a:pPr>
              <a:t>‹#›</a:t>
            </a:fld>
            <a:endParaRPr lang="en-US" dirty="0"/>
          </a:p>
        </p:txBody>
      </p:sp>
    </p:spTree>
    <p:extLst>
      <p:ext uri="{BB962C8B-B14F-4D97-AF65-F5344CB8AC3E}">
        <p14:creationId xmlns:p14="http://schemas.microsoft.com/office/powerpoint/2010/main" val="2864297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689956"/>
            <a:ext cx="6096000" cy="712125"/>
          </a:xfrm>
        </p:spPr>
        <p:txBody>
          <a:bodyPr anchor="t">
            <a:normAutofit/>
          </a:bodyPr>
          <a:lstStyle>
            <a:lvl1pPr algn="l">
              <a:defRPr sz="2400" b="1">
                <a:latin typeface="Times New Roman" panose="02020603050405020304" pitchFamily="18" charset="0"/>
                <a:ea typeface="Verdana" panose="020B0604030504040204" pitchFamily="34"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Times New Roman" panose="02020603050405020304" pitchFamily="18" charset="0"/>
                <a:ea typeface="Verdana" panose="020B0604030504040204" pitchFamily="34" charset="0"/>
                <a:cs typeface="Times New Roman" panose="02020603050405020304" pitchFamily="18" charset="0"/>
              </a:defRPr>
            </a:lvl1pPr>
            <a:lvl2pPr>
              <a:defRPr sz="2000">
                <a:latin typeface="Times New Roman" panose="02020603050405020304" pitchFamily="18" charset="0"/>
                <a:ea typeface="Verdana" panose="020B0604030504040204" pitchFamily="34" charset="0"/>
                <a:cs typeface="Times New Roman" panose="02020603050405020304" pitchFamily="18" charset="0"/>
              </a:defRPr>
            </a:lvl2pPr>
            <a:lvl3pPr>
              <a:defRPr sz="2000">
                <a:latin typeface="Times New Roman" panose="02020603050405020304" pitchFamily="18" charset="0"/>
                <a:ea typeface="Verdana" panose="020B0604030504040204" pitchFamily="34" charset="0"/>
                <a:cs typeface="Times New Roman" panose="02020603050405020304" pitchFamily="18" charset="0"/>
              </a:defRPr>
            </a:lvl3pPr>
            <a:lvl4pPr>
              <a:defRPr sz="2000">
                <a:latin typeface="Times New Roman" panose="02020603050405020304" pitchFamily="18" charset="0"/>
                <a:ea typeface="Verdana" panose="020B0604030504040204" pitchFamily="34" charset="0"/>
                <a:cs typeface="Times New Roman" panose="02020603050405020304" pitchFamily="18" charset="0"/>
              </a:defRPr>
            </a:lvl4pPr>
            <a:lvl5pPr>
              <a:defRPr sz="2000">
                <a:latin typeface="Times New Roman" panose="02020603050405020304" pitchFamily="18" charset="0"/>
                <a:ea typeface="Verdana" panose="020B0604030504040204" pitchFamily="34" charset="0"/>
                <a:cs typeface="Times New Roman" panose="02020603050405020304" pitchFamily="18" charset="0"/>
              </a:defRPr>
            </a:lvl5pPr>
            <a:lvl6pPr>
              <a:defRPr sz="1700"/>
            </a:lvl6pPr>
            <a:lvl7pPr>
              <a:defRPr sz="1700"/>
            </a:lvl7pPr>
            <a:lvl8pPr>
              <a:defRPr sz="1700"/>
            </a:lvl8pPr>
            <a:lvl9pPr>
              <a:defRPr sz="17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Times New Roman" panose="02020603050405020304" pitchFamily="18" charset="0"/>
                <a:ea typeface="Verdana" panose="020B0604030504040204" pitchFamily="34" charset="0"/>
                <a:cs typeface="Times New Roman" panose="02020603050405020304" pitchFamily="18" charset="0"/>
              </a:defRPr>
            </a:lvl1pPr>
            <a:lvl2pPr>
              <a:defRPr sz="2000">
                <a:latin typeface="Times New Roman" panose="02020603050405020304" pitchFamily="18" charset="0"/>
                <a:ea typeface="Verdana" panose="020B0604030504040204" pitchFamily="34" charset="0"/>
                <a:cs typeface="Times New Roman" panose="02020603050405020304" pitchFamily="18" charset="0"/>
              </a:defRPr>
            </a:lvl2pPr>
            <a:lvl3pPr>
              <a:defRPr sz="2000">
                <a:latin typeface="Times New Roman" panose="02020603050405020304" pitchFamily="18" charset="0"/>
                <a:ea typeface="Verdana" panose="020B0604030504040204" pitchFamily="34" charset="0"/>
                <a:cs typeface="Times New Roman" panose="02020603050405020304" pitchFamily="18" charset="0"/>
              </a:defRPr>
            </a:lvl3pPr>
            <a:lvl4pPr>
              <a:defRPr sz="2000">
                <a:latin typeface="Times New Roman" panose="02020603050405020304" pitchFamily="18" charset="0"/>
                <a:ea typeface="Verdana" panose="020B0604030504040204" pitchFamily="34" charset="0"/>
                <a:cs typeface="Times New Roman" panose="02020603050405020304" pitchFamily="18" charset="0"/>
              </a:defRPr>
            </a:lvl4pPr>
            <a:lvl5pPr>
              <a:defRPr sz="2000">
                <a:latin typeface="Times New Roman" panose="02020603050405020304" pitchFamily="18" charset="0"/>
                <a:ea typeface="Verdana" panose="020B0604030504040204" pitchFamily="34" charset="0"/>
                <a:cs typeface="Times New Roman" panose="02020603050405020304" pitchFamily="18" charset="0"/>
              </a:defRPr>
            </a:lvl5pPr>
            <a:lvl6pPr>
              <a:defRPr sz="1700"/>
            </a:lvl6pPr>
            <a:lvl7pPr>
              <a:defRPr sz="1700"/>
            </a:lvl7pPr>
            <a:lvl8pPr>
              <a:defRPr sz="1700"/>
            </a:lvl8pPr>
            <a:lvl9pPr>
              <a:defRPr sz="17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a:defRPr/>
            </a:pPr>
            <a:fld id="{D6ADCC25-7725-4CBE-B7E3-3C506C4DB1CC}" type="slidenum">
              <a:rPr lang="en-US" smtClean="0"/>
              <a:pPr>
                <a:defRPr/>
              </a:pPr>
              <a:t>‹#›</a:t>
            </a:fld>
            <a:endParaRPr lang="en-US" dirty="0"/>
          </a:p>
        </p:txBody>
      </p:sp>
    </p:spTree>
    <p:extLst>
      <p:ext uri="{BB962C8B-B14F-4D97-AF65-F5344CB8AC3E}">
        <p14:creationId xmlns:p14="http://schemas.microsoft.com/office/powerpoint/2010/main" val="389970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673331"/>
            <a:ext cx="6096000" cy="698269"/>
          </a:xfrm>
        </p:spPr>
        <p:txBody>
          <a:bodyPr anchor="t">
            <a:normAutofit/>
          </a:bodyPr>
          <a:lstStyle>
            <a:lvl1pPr algn="l">
              <a:defRPr sz="2400" b="1">
                <a:latin typeface="Times New Roman" panose="02020603050405020304" pitchFamily="18" charset="0"/>
                <a:ea typeface="Verdana" panose="020B0604030504040204" pitchFamily="34" charset="0"/>
                <a:cs typeface="Times New Roman" panose="02020603050405020304" pitchFamily="18" charset="0"/>
              </a:defRPr>
            </a:lvl1pPr>
          </a:lstStyle>
          <a:p>
            <a:r>
              <a:rPr lang="en-US" dirty="0" smtClean="0"/>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Times New Roman" panose="02020603050405020304" pitchFamily="18" charset="0"/>
                <a:ea typeface="Verdana" panose="020B0604030504040204" pitchFamily="34" charset="0"/>
                <a:cs typeface="Times New Roman" panose="02020603050405020304" pitchFamily="18" charset="0"/>
              </a:defRPr>
            </a:lvl1pPr>
            <a:lvl2pPr>
              <a:defRPr sz="2000">
                <a:latin typeface="Times New Roman" panose="02020603050405020304" pitchFamily="18" charset="0"/>
                <a:ea typeface="Verdana" panose="020B0604030504040204" pitchFamily="34" charset="0"/>
                <a:cs typeface="Times New Roman" panose="02020603050405020304" pitchFamily="18" charset="0"/>
              </a:defRPr>
            </a:lvl2pPr>
            <a:lvl3pPr>
              <a:defRPr sz="2000">
                <a:latin typeface="Times New Roman" panose="02020603050405020304" pitchFamily="18" charset="0"/>
                <a:ea typeface="Verdana" panose="020B0604030504040204" pitchFamily="34" charset="0"/>
                <a:cs typeface="Times New Roman" panose="02020603050405020304" pitchFamily="18" charset="0"/>
              </a:defRPr>
            </a:lvl3pPr>
            <a:lvl4pPr>
              <a:defRPr sz="2000">
                <a:latin typeface="Times New Roman" panose="02020603050405020304" pitchFamily="18" charset="0"/>
                <a:ea typeface="Verdana" panose="020B0604030504040204" pitchFamily="34" charset="0"/>
                <a:cs typeface="Times New Roman" panose="02020603050405020304" pitchFamily="18" charset="0"/>
              </a:defRPr>
            </a:lvl4pPr>
            <a:lvl5pPr>
              <a:defRPr sz="2000">
                <a:latin typeface="Times New Roman" panose="02020603050405020304" pitchFamily="18" charset="0"/>
                <a:ea typeface="Verdana" panose="020B0604030504040204" pitchFamily="34" charset="0"/>
                <a:cs typeface="Times New Roman" panose="02020603050405020304" pitchFamily="18" charset="0"/>
              </a:defRPr>
            </a:lvl5pPr>
            <a:lvl6pPr>
              <a:defRPr sz="1700"/>
            </a:lvl6pPr>
            <a:lvl7pPr>
              <a:defRPr sz="1700"/>
            </a:lvl7pPr>
            <a:lvl8pPr>
              <a:defRPr sz="1700"/>
            </a:lvl8pPr>
            <a:lvl9pPr>
              <a:defRPr sz="17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Times New Roman" panose="02020603050405020304" pitchFamily="18" charset="0"/>
                <a:ea typeface="Verdana" panose="020B0604030504040204" pitchFamily="34" charset="0"/>
                <a:cs typeface="Times New Roman" panose="02020603050405020304" pitchFamily="18" charset="0"/>
              </a:defRPr>
            </a:lvl1pPr>
            <a:lvl2pPr>
              <a:defRPr sz="2000">
                <a:latin typeface="Times New Roman" panose="02020603050405020304" pitchFamily="18" charset="0"/>
                <a:ea typeface="Verdana" panose="020B0604030504040204" pitchFamily="34" charset="0"/>
                <a:cs typeface="Times New Roman" panose="02020603050405020304" pitchFamily="18" charset="0"/>
              </a:defRPr>
            </a:lvl2pPr>
            <a:lvl3pPr>
              <a:defRPr sz="2000">
                <a:latin typeface="Times New Roman" panose="02020603050405020304" pitchFamily="18" charset="0"/>
                <a:ea typeface="Verdana" panose="020B0604030504040204" pitchFamily="34" charset="0"/>
                <a:cs typeface="Times New Roman" panose="02020603050405020304" pitchFamily="18" charset="0"/>
              </a:defRPr>
            </a:lvl3pPr>
            <a:lvl4pPr>
              <a:defRPr sz="2000">
                <a:latin typeface="Times New Roman" panose="02020603050405020304" pitchFamily="18" charset="0"/>
                <a:ea typeface="Verdana" panose="020B0604030504040204" pitchFamily="34" charset="0"/>
                <a:cs typeface="Times New Roman" panose="02020603050405020304" pitchFamily="18" charset="0"/>
              </a:defRPr>
            </a:lvl4pPr>
            <a:lvl5pPr>
              <a:defRPr sz="2000">
                <a:latin typeface="Times New Roman" panose="02020603050405020304" pitchFamily="18" charset="0"/>
                <a:ea typeface="Verdana" panose="020B0604030504040204" pitchFamily="34" charset="0"/>
                <a:cs typeface="Times New Roman" panose="02020603050405020304" pitchFamily="18" charset="0"/>
              </a:defRPr>
            </a:lvl5pPr>
            <a:lvl6pPr>
              <a:defRPr sz="1700"/>
            </a:lvl6pPr>
            <a:lvl7pPr>
              <a:defRPr sz="1700"/>
            </a:lvl7pPr>
            <a:lvl8pPr>
              <a:defRPr sz="1700"/>
            </a:lvl8pPr>
            <a:lvl9pPr>
              <a:defRPr sz="17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a:defRPr/>
            </a:pPr>
            <a:fld id="{017F4EA5-460A-463F-929B-4B84CD674B05}" type="slidenum">
              <a:rPr lang="en-US" smtClean="0"/>
              <a:pPr>
                <a:defRPr/>
              </a:pPr>
              <a:t>‹#›</a:t>
            </a:fld>
            <a:endParaRPr lang="en-US" dirty="0"/>
          </a:p>
        </p:txBody>
      </p:sp>
    </p:spTree>
    <p:extLst>
      <p:ext uri="{BB962C8B-B14F-4D97-AF65-F5344CB8AC3E}">
        <p14:creationId xmlns:p14="http://schemas.microsoft.com/office/powerpoint/2010/main" val="456912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681644"/>
            <a:ext cx="6096000" cy="689956"/>
          </a:xfrm>
        </p:spPr>
        <p:txBody>
          <a:bodyPr anchor="t">
            <a:normAutofit/>
          </a:bodyPr>
          <a:lstStyle>
            <a:lvl1pPr algn="l">
              <a:defRPr sz="2400" b="1">
                <a:latin typeface="Times New Roman" panose="02020603050405020304" pitchFamily="18" charset="0"/>
                <a:ea typeface="Verdana" panose="020B0604030504040204" pitchFamily="34" charset="0"/>
                <a:cs typeface="Times New Roman" panose="02020603050405020304" pitchFamily="18" charset="0"/>
              </a:defRPr>
            </a:lvl1pPr>
          </a:lstStyle>
          <a:p>
            <a:r>
              <a:rPr lang="en-US" dirty="0" smtClean="0"/>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a:defRPr/>
            </a:pPr>
            <a:fld id="{A85126AD-3EDB-4A6A-B90D-E1C7927059DD}" type="slidenum">
              <a:rPr lang="en-US" smtClean="0"/>
              <a:pPr>
                <a:defRPr/>
              </a:pPr>
              <a:t>‹#›</a:t>
            </a:fld>
            <a:endParaRPr lang="en-US" dirty="0"/>
          </a:p>
        </p:txBody>
      </p:sp>
    </p:spTree>
    <p:extLst>
      <p:ext uri="{BB962C8B-B14F-4D97-AF65-F5344CB8AC3E}">
        <p14:creationId xmlns:p14="http://schemas.microsoft.com/office/powerpoint/2010/main" val="2128506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22"/>
          <p:cNvSpPr>
            <a:spLocks noGrp="1"/>
          </p:cNvSpPr>
          <p:nvPr>
            <p:ph type="sldNum" sz="quarter" idx="13"/>
          </p:nvPr>
        </p:nvSpPr>
        <p:spPr>
          <a:xfrm>
            <a:off x="8534400" y="6324600"/>
            <a:ext cx="304800" cy="304800"/>
          </a:xfrm>
        </p:spPr>
        <p:txBody>
          <a:bodyPr/>
          <a:lstStyle>
            <a:lvl1pPr>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a:defRPr/>
            </a:pPr>
            <a:fld id="{39EE97C1-EAE6-41A2-A354-135B151FE4BE}" type="slidenum">
              <a:rPr lang="en-US" smtClean="0"/>
              <a:pPr>
                <a:defRPr/>
              </a:pPr>
              <a:t>‹#›</a:t>
            </a:fld>
            <a:endParaRPr lang="en-US" dirty="0"/>
          </a:p>
        </p:txBody>
      </p:sp>
    </p:spTree>
    <p:extLst>
      <p:ext uri="{BB962C8B-B14F-4D97-AF65-F5344CB8AC3E}">
        <p14:creationId xmlns:p14="http://schemas.microsoft.com/office/powerpoint/2010/main" val="898791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Times New Roman" panose="02020603050405020304" pitchFamily="18" charset="0"/>
                <a:ea typeface="Verdana" panose="020B0604030504040204" pitchFamily="34"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Times New Roman" panose="02020603050405020304" pitchFamily="18" charset="0"/>
                <a:ea typeface="Verdana" panose="020B0604030504040204" pitchFamily="34" charset="0"/>
                <a:cs typeface="Times New Roman" panose="02020603050405020304" pitchFamily="18" charset="0"/>
              </a:defRPr>
            </a:lvl1pPr>
            <a:lvl2pPr>
              <a:defRPr sz="2000">
                <a:latin typeface="Times New Roman" panose="02020603050405020304" pitchFamily="18" charset="0"/>
                <a:ea typeface="Verdana" panose="020B0604030504040204" pitchFamily="34" charset="0"/>
                <a:cs typeface="Times New Roman" panose="02020603050405020304" pitchFamily="18" charset="0"/>
              </a:defRPr>
            </a:lvl2pPr>
            <a:lvl3pPr>
              <a:defRPr sz="2000">
                <a:latin typeface="Times New Roman" panose="02020603050405020304" pitchFamily="18" charset="0"/>
                <a:ea typeface="Verdana" panose="020B0604030504040204" pitchFamily="34" charset="0"/>
                <a:cs typeface="Times New Roman" panose="02020603050405020304" pitchFamily="18" charset="0"/>
              </a:defRPr>
            </a:lvl3pPr>
            <a:lvl4pPr>
              <a:defRPr sz="2000">
                <a:latin typeface="Times New Roman" panose="02020603050405020304" pitchFamily="18" charset="0"/>
                <a:ea typeface="Verdana" panose="020B0604030504040204" pitchFamily="34" charset="0"/>
                <a:cs typeface="Times New Roman" panose="02020603050405020304" pitchFamily="18" charset="0"/>
              </a:defRPr>
            </a:lvl4pPr>
            <a:lvl5pPr>
              <a:defRPr sz="2000">
                <a:latin typeface="Times New Roman" panose="02020603050405020304" pitchFamily="18" charset="0"/>
                <a:ea typeface="Verdana" panose="020B0604030504040204" pitchFamily="34" charset="0"/>
                <a:cs typeface="Times New Roman" panose="02020603050405020304" pitchFamily="18" charset="0"/>
              </a:defRPr>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Times New Roman" panose="02020603050405020304" pitchFamily="18" charset="0"/>
                <a:ea typeface="Verdana" panose="020B0604030504040204" pitchFamily="34" charset="0"/>
                <a:cs typeface="Times New Roman" panose="02020603050405020304" pitchFamily="18"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dirty="0" smtClean="0"/>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Times New Roman" panose="02020603050405020304" pitchFamily="18" charset="0"/>
                <a:ea typeface="Verdana" panose="020B0604030504040204" pitchFamily="34" charset="0"/>
                <a:cs typeface="Times New Roman" panose="02020603050405020304" pitchFamily="18" charset="0"/>
              </a:defRPr>
            </a:lvl1pPr>
          </a:lstStyle>
          <a:p>
            <a:pPr>
              <a:defRPr/>
            </a:pPr>
            <a:fld id="{376EE3A9-15D2-4659-8D70-976D798EB8D9}" type="slidenum">
              <a:rPr lang="en-US" smtClean="0"/>
              <a:pPr>
                <a:defRPr/>
              </a:pPr>
              <a:t>‹#›</a:t>
            </a:fld>
            <a:endParaRPr lang="en-US" dirty="0"/>
          </a:p>
        </p:txBody>
      </p:sp>
    </p:spTree>
    <p:extLst>
      <p:ext uri="{BB962C8B-B14F-4D97-AF65-F5344CB8AC3E}">
        <p14:creationId xmlns:p14="http://schemas.microsoft.com/office/powerpoint/2010/main" val="3440640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Times New Roman" panose="02020603050405020304" pitchFamily="18" charset="0"/>
                <a:ea typeface="Verdana" panose="020B0604030504040204" pitchFamily="34" charset="0"/>
                <a:cs typeface="Times New Roman" panose="02020603050405020304" pitchFamily="18" charset="0"/>
              </a:defRPr>
            </a:lvl1pPr>
          </a:lstStyle>
          <a:p>
            <a:pPr lvl="0"/>
            <a:r>
              <a:rPr lang="en-US" dirty="0" smtClean="0"/>
              <a:t>Click to edit Master text styles</a:t>
            </a:r>
          </a:p>
        </p:txBody>
      </p:sp>
    </p:spTree>
    <p:extLst>
      <p:ext uri="{BB962C8B-B14F-4D97-AF65-F5344CB8AC3E}">
        <p14:creationId xmlns:p14="http://schemas.microsoft.com/office/powerpoint/2010/main" val="3990943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dirty="0" smtClean="0"/>
              <a:t>Click to edit Master text styles</a:t>
            </a:r>
          </a:p>
          <a:p>
            <a:pPr lvl="1"/>
            <a:r>
              <a:rPr lang="en-US" altLang="lv-LV" dirty="0" smtClean="0"/>
              <a:t>Second level</a:t>
            </a:r>
          </a:p>
          <a:p>
            <a:pPr lvl="2"/>
            <a:r>
              <a:rPr lang="en-US" altLang="lv-LV" dirty="0" smtClean="0"/>
              <a:t>Third level</a:t>
            </a:r>
          </a:p>
          <a:p>
            <a:pPr lvl="3"/>
            <a:r>
              <a:rPr lang="en-US" altLang="lv-LV" dirty="0" smtClean="0"/>
              <a:t>Fourth level</a:t>
            </a:r>
          </a:p>
          <a:p>
            <a:pPr lvl="4"/>
            <a:r>
              <a:rPr lang="en-US" altLang="lv-LV"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Times New Roman" panose="02020603050405020304" pitchFamily="18" charset="0"/>
                <a:cs typeface="+mn-cs"/>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Times New Roman" panose="02020603050405020304" pitchFamily="18"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3957" tIns="46979" rIns="93957" bIns="46979" rtlCol="0" anchor="ctr"/>
          <a:lstStyle>
            <a:lvl1pPr algn="r" defTabSz="939575" fontAlgn="auto">
              <a:spcBef>
                <a:spcPts val="0"/>
              </a:spcBef>
              <a:spcAft>
                <a:spcPts val="0"/>
              </a:spcAft>
              <a:defRPr sz="1200">
                <a:solidFill>
                  <a:schemeClr val="tx1">
                    <a:tint val="75000"/>
                  </a:schemeClr>
                </a:solidFill>
                <a:latin typeface="Times New Roman" panose="02020603050405020304" pitchFamily="18" charset="0"/>
                <a:cs typeface="+mn-cs"/>
              </a:defRPr>
            </a:lvl1pPr>
          </a:lstStyle>
          <a:p>
            <a:pPr>
              <a:defRPr/>
            </a:pPr>
            <a:fld id="{9A73C90D-73E7-4AC2-AF2A-344DD4F840C3}"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par>
    </p:tnLst>
  </p:timing>
  <p:hf sldNum="0" hdr="0" ftr="0" dt="0"/>
  <p:txStyles>
    <p:titleStyle>
      <a:lvl1pPr algn="ctr" defTabSz="938213" rtl="0" eaLnBrk="1" fontAlgn="base" hangingPunct="1">
        <a:spcBef>
          <a:spcPct val="0"/>
        </a:spcBef>
        <a:spcAft>
          <a:spcPct val="0"/>
        </a:spcAft>
        <a:defRPr sz="4500" kern="1200">
          <a:solidFill>
            <a:schemeClr val="tx1"/>
          </a:solidFill>
          <a:latin typeface="Times New Roman" panose="02020603050405020304" pitchFamily="18" charset="0"/>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charset="0"/>
        <a:buChar char="•"/>
        <a:defRPr sz="3300" kern="1200">
          <a:solidFill>
            <a:schemeClr val="tx1"/>
          </a:solidFill>
          <a:latin typeface="Times New Roman" panose="02020603050405020304" pitchFamily="18" charset="0"/>
          <a:ea typeface="+mn-ea"/>
          <a:cs typeface="+mn-cs"/>
        </a:defRPr>
      </a:lvl1pPr>
      <a:lvl2pPr marL="762000" indent="-292100" algn="l" defTabSz="938213" rtl="0" eaLnBrk="1" fontAlgn="base" hangingPunct="1">
        <a:spcBef>
          <a:spcPct val="20000"/>
        </a:spcBef>
        <a:spcAft>
          <a:spcPct val="0"/>
        </a:spcAft>
        <a:buFont typeface="Arial" charset="0"/>
        <a:buChar char="–"/>
        <a:defRPr sz="2900" kern="1200">
          <a:solidFill>
            <a:schemeClr val="tx1"/>
          </a:solidFill>
          <a:latin typeface="Times New Roman" panose="02020603050405020304" pitchFamily="18" charset="0"/>
          <a:ea typeface="+mn-ea"/>
          <a:cs typeface="+mn-cs"/>
        </a:defRPr>
      </a:lvl2pPr>
      <a:lvl3pPr marL="1173163" indent="-233363" algn="l" defTabSz="938213" rtl="0" eaLnBrk="1" fontAlgn="base" hangingPunct="1">
        <a:spcBef>
          <a:spcPct val="20000"/>
        </a:spcBef>
        <a:spcAft>
          <a:spcPct val="0"/>
        </a:spcAft>
        <a:buFont typeface="Arial" charset="0"/>
        <a:buChar char="•"/>
        <a:defRPr sz="2500" kern="1200">
          <a:solidFill>
            <a:schemeClr val="tx1"/>
          </a:solidFill>
          <a:latin typeface="Times New Roman" panose="02020603050405020304" pitchFamily="18" charset="0"/>
          <a:ea typeface="+mn-ea"/>
          <a:cs typeface="+mn-cs"/>
        </a:defRPr>
      </a:lvl3pPr>
      <a:lvl4pPr marL="1643063" indent="-233363" algn="l" defTabSz="938213" rtl="0" eaLnBrk="1" fontAlgn="base" hangingPunct="1">
        <a:spcBef>
          <a:spcPct val="20000"/>
        </a:spcBef>
        <a:spcAft>
          <a:spcPct val="0"/>
        </a:spcAft>
        <a:buFont typeface="Arial" charset="0"/>
        <a:buChar char="–"/>
        <a:defRPr sz="1900" kern="1200">
          <a:solidFill>
            <a:schemeClr val="tx1"/>
          </a:solidFill>
          <a:latin typeface="Times New Roman" panose="02020603050405020304" pitchFamily="18" charset="0"/>
          <a:ea typeface="+mn-ea"/>
          <a:cs typeface="+mn-cs"/>
        </a:defRPr>
      </a:lvl4pPr>
      <a:lvl5pPr marL="2112963" indent="-233363" algn="l" defTabSz="938213" rtl="0" eaLnBrk="1" fontAlgn="base" hangingPunct="1">
        <a:spcBef>
          <a:spcPct val="20000"/>
        </a:spcBef>
        <a:spcAft>
          <a:spcPct val="0"/>
        </a:spcAft>
        <a:buFont typeface="Arial" charset="0"/>
        <a:buChar char="»"/>
        <a:defRPr sz="1900" kern="1200">
          <a:solidFill>
            <a:schemeClr val="tx1"/>
          </a:solidFill>
          <a:latin typeface="Times New Roman" panose="02020603050405020304" pitchFamily="18" charset="0"/>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hyperlink" Target="http://www.latvija.lv/"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hyperlink" Target="http://www.tiesas.lv/"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hyperlink" Target="http://www.em.gov.lv/" TargetMode="External"/><Relationship Id="rId2" Type="http://schemas.openxmlformats.org/officeDocument/2006/relationships/hyperlink" Target="mailto:pasts@em.gov.lv" TargetMode="External"/><Relationship Id="rId1" Type="http://schemas.openxmlformats.org/officeDocument/2006/relationships/slideLayout" Target="../slideLayouts/slideLayout9.xml"/><Relationship Id="rId5" Type="http://schemas.openxmlformats.org/officeDocument/2006/relationships/hyperlink" Target="http://www.facebook.com/atbalstsuznemejiem" TargetMode="External"/><Relationship Id="rId4" Type="http://schemas.openxmlformats.org/officeDocument/2006/relationships/hyperlink" Target="http://www.youtube.com/ekonomikasministrij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202535"/>
            <a:ext cx="7772400" cy="960438"/>
          </a:xfrm>
        </p:spPr>
        <p:txBody>
          <a:bodyPr>
            <a:normAutofit/>
          </a:bodyPr>
          <a:lstStyle/>
          <a:p>
            <a:r>
              <a:rPr lang="lv-LV" altLang="lv-LV" dirty="0" smtClean="0">
                <a:solidFill>
                  <a:srgbClr val="005374"/>
                </a:solidFill>
                <a:latin typeface="Century Gothic" panose="020B0502020202020204" pitchFamily="34" charset="0"/>
              </a:rPr>
              <a:t>Uzņēmējdarbības vides uzlabošana</a:t>
            </a:r>
          </a:p>
        </p:txBody>
      </p:sp>
      <p:sp>
        <p:nvSpPr>
          <p:cNvPr id="11267" name="Text Placeholder 2"/>
          <p:cNvSpPr>
            <a:spLocks noGrp="1"/>
          </p:cNvSpPr>
          <p:nvPr>
            <p:ph type="body" sz="quarter" idx="10"/>
          </p:nvPr>
        </p:nvSpPr>
        <p:spPr/>
        <p:txBody>
          <a:bodyPr anchor="ctr"/>
          <a:lstStyle/>
          <a:p>
            <a:endParaRPr lang="lv-LV" altLang="lv-LV" dirty="0" smtClean="0"/>
          </a:p>
          <a:p>
            <a:r>
              <a:rPr lang="lv-LV" altLang="lv-LV" sz="2000" dirty="0">
                <a:latin typeface="Century Gothic" panose="020B0502020202020204" pitchFamily="34" charset="0"/>
              </a:rPr>
              <a:t>Ekonomikas ministrija</a:t>
            </a:r>
            <a:endParaRPr lang="lv-LV" altLang="lv-LV" dirty="0" smtClean="0">
              <a:latin typeface="Century Gothic" panose="020B0502020202020204" pitchFamily="34" charset="0"/>
            </a:endParaRPr>
          </a:p>
        </p:txBody>
      </p:sp>
      <p:sp>
        <p:nvSpPr>
          <p:cNvPr id="11268" name="Text Placeholder 3"/>
          <p:cNvSpPr>
            <a:spLocks noGrp="1"/>
          </p:cNvSpPr>
          <p:nvPr>
            <p:ph type="body" sz="quarter" idx="11"/>
          </p:nvPr>
        </p:nvSpPr>
        <p:spPr/>
        <p:txBody>
          <a:bodyPr anchor="ctr"/>
          <a:lstStyle/>
          <a:p>
            <a:r>
              <a:rPr lang="lv-LV" altLang="lv-LV" dirty="0" smtClean="0">
                <a:latin typeface="Century Gothic" panose="020B0502020202020204" pitchFamily="34" charset="0"/>
              </a:rPr>
              <a:t>NTSP, 2015.gada 18.jūnijs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590800" y="381000"/>
            <a:ext cx="6096000" cy="1036638"/>
          </a:xfrm>
        </p:spPr>
        <p:txBody>
          <a:bodyPr/>
          <a:lstStyle/>
          <a:p>
            <a:r>
              <a:rPr lang="lv-LV" altLang="lv-LV" dirty="0" smtClean="0">
                <a:solidFill>
                  <a:srgbClr val="005374"/>
                </a:solidFill>
                <a:cs typeface="Verdana" pitchFamily="34" charset="0"/>
              </a:rPr>
              <a:t>Uzņēmējdarbības vide</a:t>
            </a:r>
            <a:endParaRPr lang="lv-LV" altLang="lv-LV" dirty="0" smtClean="0">
              <a:solidFill>
                <a:srgbClr val="31859C"/>
              </a:solidFill>
              <a:cs typeface="Verdana" pitchFamily="34" charset="0"/>
            </a:endParaRPr>
          </a:p>
        </p:txBody>
      </p:sp>
      <p:graphicFrame>
        <p:nvGraphicFramePr>
          <p:cNvPr id="7" name="Chart 6"/>
          <p:cNvGraphicFramePr>
            <a:graphicFrameLocks/>
          </p:cNvGraphicFramePr>
          <p:nvPr>
            <p:extLst/>
          </p:nvPr>
        </p:nvGraphicFramePr>
        <p:xfrm>
          <a:off x="5820936" y="1020932"/>
          <a:ext cx="3101121" cy="5486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531873419"/>
              </p:ext>
            </p:extLst>
          </p:nvPr>
        </p:nvGraphicFramePr>
        <p:xfrm>
          <a:off x="652829" y="2086250"/>
          <a:ext cx="4889625" cy="4009086"/>
        </p:xfrm>
        <a:graphic>
          <a:graphicData uri="http://schemas.openxmlformats.org/drawingml/2006/table">
            <a:tbl>
              <a:tblPr/>
              <a:tblGrid>
                <a:gridCol w="2556000"/>
                <a:gridCol w="722313"/>
                <a:gridCol w="774700"/>
                <a:gridCol w="836612"/>
              </a:tblGrid>
              <a:tr h="350436">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lv-LV" sz="1200" b="1" i="0" u="none" strike="noStrike" cap="none" normalizeH="0" baseline="0" dirty="0" smtClean="0">
                          <a:ln>
                            <a:noFill/>
                          </a:ln>
                          <a:solidFill>
                            <a:srgbClr val="000000"/>
                          </a:solidFill>
                          <a:effectLst/>
                          <a:latin typeface="Century Gothic" panose="020B0502020202020204" pitchFamily="34" charset="0"/>
                          <a:cs typeface="Arial" charset="0"/>
                        </a:rPr>
                        <a:t>Latvia</a:t>
                      </a:r>
                      <a:endParaRPr kumimoji="0" lang="en-US" altLang="lv-LV" sz="12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lv-LV" altLang="lv-LV" sz="1200" b="1" i="0" u="none" strike="noStrike" cap="none" normalizeH="0" baseline="0" smtClean="0">
                          <a:ln>
                            <a:noFill/>
                          </a:ln>
                          <a:solidFill>
                            <a:srgbClr val="000000"/>
                          </a:solidFill>
                          <a:effectLst/>
                          <a:latin typeface="Century Gothic" panose="020B0502020202020204" pitchFamily="34" charset="0"/>
                          <a:cs typeface="Arial" charset="0"/>
                        </a:rPr>
                        <a:t>2014</a:t>
                      </a:r>
                      <a:endParaRPr kumimoji="0" lang="en-US" altLang="lv-LV" sz="1200" b="1"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lv-LV" sz="1200" b="1" i="0" u="none" strike="noStrike" cap="none" normalizeH="0" baseline="0" smtClean="0">
                          <a:ln>
                            <a:noFill/>
                          </a:ln>
                          <a:solidFill>
                            <a:srgbClr val="000000"/>
                          </a:solidFill>
                          <a:effectLst/>
                          <a:latin typeface="Century Gothic" panose="020B0502020202020204" pitchFamily="34" charset="0"/>
                          <a:cs typeface="Arial" charset="0"/>
                        </a:rPr>
                        <a:t>201</a:t>
                      </a:r>
                      <a:r>
                        <a:rPr kumimoji="0" lang="lv-LV" altLang="lv-LV" sz="1200" b="1" i="0" u="none" strike="noStrike" cap="none" normalizeH="0" baseline="0" smtClean="0">
                          <a:ln>
                            <a:noFill/>
                          </a:ln>
                          <a:solidFill>
                            <a:srgbClr val="000000"/>
                          </a:solidFill>
                          <a:effectLst/>
                          <a:latin typeface="Century Gothic" panose="020B0502020202020204" pitchFamily="34" charset="0"/>
                          <a:cs typeface="Arial" charset="0"/>
                        </a:rPr>
                        <a:t>5</a:t>
                      </a:r>
                      <a:endParaRPr kumimoji="0" lang="en-US" altLang="lv-LV" sz="1200" b="1"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lv-LV" sz="1200" b="1" i="0" u="none" strike="noStrike" cap="none" normalizeH="0" baseline="0" smtClean="0">
                          <a:ln>
                            <a:noFill/>
                          </a:ln>
                          <a:solidFill>
                            <a:srgbClr val="000000"/>
                          </a:solidFill>
                          <a:effectLst/>
                          <a:latin typeface="Century Gothic" panose="020B0502020202020204" pitchFamily="34" charset="0"/>
                          <a:cs typeface="Arial" charset="0"/>
                        </a:rPr>
                        <a:t>Change </a:t>
                      </a:r>
                      <a:endParaRPr kumimoji="0" lang="en-US" altLang="lv-LV" sz="1200" b="1"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57559">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Uzņēmējdarbības uzsākšana</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26</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36</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en-US" altLang="lv-LV" sz="1200" b="0" i="0" u="none" strike="noStrike" cap="none" normalizeH="0" baseline="0" smtClean="0">
                          <a:ln>
                            <a:noFill/>
                          </a:ln>
                          <a:solidFill>
                            <a:srgbClr val="000000"/>
                          </a:solidFill>
                          <a:effectLst/>
                          <a:latin typeface="Century Gothic" panose="020B0502020202020204" pitchFamily="34" charset="0"/>
                          <a:cs typeface="Arial" charset="0"/>
                        </a:rPr>
                        <a:t>-</a:t>
                      </a: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10</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63257">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Būvatļaujas saņemšana</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46</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47</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en-US" altLang="lv-LV" sz="1200" b="0" i="0" u="none" strike="noStrike" cap="none" normalizeH="0" baseline="0" smtClean="0">
                          <a:ln>
                            <a:noFill/>
                          </a:ln>
                          <a:solidFill>
                            <a:srgbClr val="000000"/>
                          </a:solidFill>
                          <a:effectLst/>
                          <a:latin typeface="Century Gothic" panose="020B0502020202020204" pitchFamily="34" charset="0"/>
                          <a:cs typeface="Arial" charset="0"/>
                        </a:rPr>
                        <a:t>-</a:t>
                      </a: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1</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57559">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Elektrības pieslēgumi</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82</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89</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-6</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57559">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Nekustamā īpašuma reģistrācija</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en-US" altLang="lv-LV" sz="1200" b="0" i="0" u="none" strike="noStrike" cap="none" normalizeH="0" baseline="0" smtClean="0">
                          <a:ln>
                            <a:noFill/>
                          </a:ln>
                          <a:solidFill>
                            <a:srgbClr val="000000"/>
                          </a:solidFill>
                          <a:effectLst/>
                          <a:latin typeface="Century Gothic" panose="020B0502020202020204" pitchFamily="34" charset="0"/>
                          <a:cs typeface="Arial" charset="0"/>
                        </a:rPr>
                        <a:t>3</a:t>
                      </a: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3</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32</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en-US" altLang="lv-LV" sz="1200" b="0" i="0" u="none" strike="noStrike" cap="none" normalizeH="0" baseline="0" smtClean="0">
                          <a:ln>
                            <a:noFill/>
                          </a:ln>
                          <a:solidFill>
                            <a:srgbClr val="000000"/>
                          </a:solidFill>
                          <a:effectLst/>
                          <a:latin typeface="Century Gothic" panose="020B0502020202020204" pitchFamily="34" charset="0"/>
                          <a:cs typeface="Arial" charset="0"/>
                        </a:rPr>
                        <a:t>+1</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57559">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Kredītu reģistrs</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19</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23</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-3</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57559">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Investoru (mazākuma) aizsardzība</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48</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49</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en-US" altLang="lv-LV" sz="1200" b="0" i="0" u="none" strike="noStrike" cap="none" normalizeH="0" baseline="0" smtClean="0">
                          <a:ln>
                            <a:noFill/>
                          </a:ln>
                          <a:solidFill>
                            <a:srgbClr val="000000"/>
                          </a:solidFill>
                          <a:effectLst/>
                          <a:latin typeface="Century Gothic" panose="020B0502020202020204" pitchFamily="34" charset="0"/>
                          <a:cs typeface="Arial" charset="0"/>
                        </a:rPr>
                        <a:t>-</a:t>
                      </a: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1</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57559">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Nodokļu nomaksa</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28</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24</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en-US" altLang="lv-LV" sz="1200" b="0" i="0" u="none" strike="noStrike" cap="none" normalizeH="0" baseline="0" smtClean="0">
                          <a:ln>
                            <a:noFill/>
                          </a:ln>
                          <a:solidFill>
                            <a:srgbClr val="000000"/>
                          </a:solidFill>
                          <a:effectLst/>
                          <a:latin typeface="Century Gothic" panose="020B0502020202020204" pitchFamily="34" charset="0"/>
                          <a:cs typeface="Arial" charset="0"/>
                        </a:rPr>
                        <a:t>+</a:t>
                      </a: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4</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57559">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Pārrobežu tirdzniecība</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26</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28</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-2</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57559">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Līgumsaistību izpilde</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15</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16</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en-US" altLang="lv-LV" sz="1200" b="0" i="0" u="none" strike="noStrike" cap="none" normalizeH="0" baseline="0" smtClean="0">
                          <a:ln>
                            <a:noFill/>
                          </a:ln>
                          <a:solidFill>
                            <a:srgbClr val="000000"/>
                          </a:solidFill>
                          <a:effectLst/>
                          <a:latin typeface="Century Gothic" panose="020B0502020202020204" pitchFamily="34" charset="0"/>
                          <a:cs typeface="Arial" charset="0"/>
                        </a:rPr>
                        <a:t>-</a:t>
                      </a: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1</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357559">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lv-LV" altLang="lv-LV" sz="1300" b="1" i="0" u="none" strike="noStrike" cap="none" normalizeH="0" baseline="0" dirty="0" smtClean="0">
                          <a:ln>
                            <a:noFill/>
                          </a:ln>
                          <a:solidFill>
                            <a:srgbClr val="000000"/>
                          </a:solidFill>
                          <a:effectLst/>
                          <a:latin typeface="Century Gothic" panose="020B0502020202020204" pitchFamily="34" charset="0"/>
                          <a:cs typeface="Arial" charset="0"/>
                        </a:rPr>
                        <a:t>Uzņēmējdarbības izbeigšana</a:t>
                      </a:r>
                      <a:endParaRPr kumimoji="0" lang="en-US" altLang="lv-LV" sz="1300" b="1"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0" marR="0" marT="0"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38</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smtClean="0">
                          <a:ln>
                            <a:noFill/>
                          </a:ln>
                          <a:solidFill>
                            <a:srgbClr val="000000"/>
                          </a:solidFill>
                          <a:effectLst/>
                          <a:latin typeface="Century Gothic" panose="020B0502020202020204" pitchFamily="34" charset="0"/>
                          <a:cs typeface="Arial" charset="0"/>
                        </a:rPr>
                        <a:t>40</a:t>
                      </a:r>
                      <a:endParaRPr kumimoji="0" lang="en-US" altLang="lv-LV" sz="1200" b="0" i="0" u="none" strike="noStrike" cap="none" normalizeH="0" baseline="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sz="2900">
                          <a:solidFill>
                            <a:schemeClr val="tx1"/>
                          </a:solidFill>
                          <a:latin typeface="Times New Roman" pitchFamily="18" charset="0"/>
                        </a:defRPr>
                      </a:lvl1pPr>
                      <a:lvl2pPr eaLnBrk="0" hangingPunct="0">
                        <a:spcBef>
                          <a:spcPct val="20000"/>
                        </a:spcBef>
                        <a:buFont typeface="Arial" charset="0"/>
                        <a:defRPr sz="2500">
                          <a:solidFill>
                            <a:schemeClr val="tx1"/>
                          </a:solidFill>
                          <a:latin typeface="Times New Roman" pitchFamily="18" charset="0"/>
                        </a:defRPr>
                      </a:lvl2pPr>
                      <a:lvl3pPr eaLnBrk="0" hangingPunct="0">
                        <a:spcBef>
                          <a:spcPct val="20000"/>
                        </a:spcBef>
                        <a:buFont typeface="Arial" charset="0"/>
                        <a:defRPr sz="2100">
                          <a:solidFill>
                            <a:schemeClr val="tx1"/>
                          </a:solidFill>
                          <a:latin typeface="Times New Roman" pitchFamily="18" charset="0"/>
                        </a:defRPr>
                      </a:lvl3pPr>
                      <a:lvl4pPr eaLnBrk="0" hangingPunct="0">
                        <a:spcBef>
                          <a:spcPct val="20000"/>
                        </a:spcBef>
                        <a:buFont typeface="Arial" charset="0"/>
                        <a:defRPr sz="1700">
                          <a:solidFill>
                            <a:schemeClr val="tx1"/>
                          </a:solidFill>
                          <a:latin typeface="Times New Roman" pitchFamily="18" charset="0"/>
                        </a:defRPr>
                      </a:lvl4pPr>
                      <a:lvl5pPr eaLnBrk="0" hangingPunct="0">
                        <a:spcBef>
                          <a:spcPct val="20000"/>
                        </a:spcBef>
                        <a:buFont typeface="Arial" charset="0"/>
                        <a:defRPr sz="1700">
                          <a:solidFill>
                            <a:schemeClr val="tx1"/>
                          </a:solidFill>
                          <a:latin typeface="Times New Roman" pitchFamily="18" charset="0"/>
                        </a:defRPr>
                      </a:lvl5pPr>
                      <a:lvl6pPr marL="2335213" indent="-49213" eaLnBrk="0" fontAlgn="base" hangingPunct="0">
                        <a:spcBef>
                          <a:spcPct val="20000"/>
                        </a:spcBef>
                        <a:spcAft>
                          <a:spcPct val="0"/>
                        </a:spcAft>
                        <a:buFont typeface="Arial" charset="0"/>
                        <a:defRPr sz="1700">
                          <a:solidFill>
                            <a:schemeClr val="tx1"/>
                          </a:solidFill>
                          <a:latin typeface="Times New Roman" pitchFamily="18" charset="0"/>
                        </a:defRPr>
                      </a:lvl6pPr>
                      <a:lvl7pPr marL="2792413" indent="-49213" eaLnBrk="0" fontAlgn="base" hangingPunct="0">
                        <a:spcBef>
                          <a:spcPct val="20000"/>
                        </a:spcBef>
                        <a:spcAft>
                          <a:spcPct val="0"/>
                        </a:spcAft>
                        <a:buFont typeface="Arial" charset="0"/>
                        <a:defRPr sz="1700">
                          <a:solidFill>
                            <a:schemeClr val="tx1"/>
                          </a:solidFill>
                          <a:latin typeface="Times New Roman" pitchFamily="18" charset="0"/>
                        </a:defRPr>
                      </a:lvl7pPr>
                      <a:lvl8pPr marL="3249613" indent="-49213" eaLnBrk="0" fontAlgn="base" hangingPunct="0">
                        <a:spcBef>
                          <a:spcPct val="20000"/>
                        </a:spcBef>
                        <a:spcAft>
                          <a:spcPct val="0"/>
                        </a:spcAft>
                        <a:buFont typeface="Arial" charset="0"/>
                        <a:defRPr sz="1700">
                          <a:solidFill>
                            <a:schemeClr val="tx1"/>
                          </a:solidFill>
                          <a:latin typeface="Times New Roman" pitchFamily="18" charset="0"/>
                        </a:defRPr>
                      </a:lvl8pPr>
                      <a:lvl9pPr marL="3706813" indent="-49213" eaLnBrk="0" fontAlgn="base" hangingPunct="0">
                        <a:spcBef>
                          <a:spcPct val="20000"/>
                        </a:spcBef>
                        <a:spcAft>
                          <a:spcPct val="0"/>
                        </a:spcAft>
                        <a:buFont typeface="Arial" charset="0"/>
                        <a:defRPr sz="1700">
                          <a:solidFill>
                            <a:schemeClr val="tx1"/>
                          </a:solidFill>
                          <a:latin typeface="Times New Roman" pitchFamily="18" charset="0"/>
                        </a:defRPr>
                      </a:lvl9pPr>
                    </a:lstStyle>
                    <a:p>
                      <a:pPr marL="0" marR="0" lvl="0" indent="0" algn="ctr" defTabSz="914400" rtl="0" eaLnBrk="1" fontAlgn="b" latinLnBrk="0" hangingPunct="1">
                        <a:lnSpc>
                          <a:spcPct val="100000"/>
                        </a:lnSpc>
                        <a:spcBef>
                          <a:spcPct val="0"/>
                        </a:spcBef>
                        <a:spcAft>
                          <a:spcPts val="600"/>
                        </a:spcAft>
                        <a:buClrTx/>
                        <a:buSzTx/>
                        <a:buFontTx/>
                        <a:buNone/>
                        <a:tabLst/>
                      </a:pPr>
                      <a:r>
                        <a:rPr kumimoji="0" lang="lv-LV" altLang="lv-LV" sz="1200" b="0" i="0" u="none" strike="noStrike" cap="none" normalizeH="0" baseline="0" dirty="0" smtClean="0">
                          <a:ln>
                            <a:noFill/>
                          </a:ln>
                          <a:solidFill>
                            <a:srgbClr val="000000"/>
                          </a:solidFill>
                          <a:effectLst/>
                          <a:latin typeface="Century Gothic" panose="020B0502020202020204" pitchFamily="34" charset="0"/>
                          <a:cs typeface="Arial" charset="0"/>
                        </a:rPr>
                        <a:t>-2</a:t>
                      </a:r>
                      <a:endParaRPr kumimoji="0" lang="en-US" altLang="lv-LV" sz="1200" b="0" i="0" u="none" strike="noStrike" cap="none" normalizeH="0" baseline="0" dirty="0" smtClean="0">
                        <a:ln>
                          <a:noFill/>
                        </a:ln>
                        <a:solidFill>
                          <a:srgbClr val="31859C"/>
                        </a:solidFill>
                        <a:effectLst/>
                        <a:latin typeface="Century Gothic" panose="020B0502020202020204" pitchFamily="34" charset="0"/>
                        <a:cs typeface="Arial" charset="0"/>
                      </a:endParaRPr>
                    </a:p>
                  </a:txBody>
                  <a:tcPr marL="68573" marR="68573" marT="0"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bl>
          </a:graphicData>
        </a:graphic>
      </p:graphicFrame>
      <p:sp>
        <p:nvSpPr>
          <p:cNvPr id="3" name="Rectangle 2"/>
          <p:cNvSpPr/>
          <p:nvPr/>
        </p:nvSpPr>
        <p:spPr>
          <a:xfrm>
            <a:off x="2128838" y="1527175"/>
            <a:ext cx="3026791" cy="353943"/>
          </a:xfrm>
          <a:prstGeom prst="rect">
            <a:avLst/>
          </a:prstGeom>
        </p:spPr>
        <p:txBody>
          <a:bodyPr wrap="none">
            <a:spAutoFit/>
          </a:bodyPr>
          <a:lstStyle/>
          <a:p>
            <a:pPr eaLnBrk="1" hangingPunct="1">
              <a:defRPr/>
            </a:pPr>
            <a:r>
              <a:rPr lang="lv-LV" b="1" dirty="0">
                <a:solidFill>
                  <a:schemeClr val="accent5">
                    <a:lumMod val="75000"/>
                  </a:schemeClr>
                </a:solidFill>
                <a:latin typeface="Century Gothic" panose="020B0502020202020204" pitchFamily="34" charset="0"/>
                <a:cs typeface="Verdana" panose="020B0604030504040204" pitchFamily="34" charset="0"/>
              </a:rPr>
              <a:t>Latvija </a:t>
            </a:r>
            <a:r>
              <a:rPr lang="en-US" b="1" i="1" dirty="0" smtClean="0">
                <a:solidFill>
                  <a:schemeClr val="accent5">
                    <a:lumMod val="75000"/>
                  </a:schemeClr>
                </a:solidFill>
                <a:latin typeface="Century Gothic" panose="020B0502020202020204" pitchFamily="34" charset="0"/>
                <a:cs typeface="Verdana" panose="020B0604030504040204" pitchFamily="34" charset="0"/>
              </a:rPr>
              <a:t>Doing Business </a:t>
            </a:r>
            <a:r>
              <a:rPr lang="lv-LV" b="1" i="1" dirty="0" smtClean="0">
                <a:solidFill>
                  <a:schemeClr val="accent5">
                    <a:lumMod val="75000"/>
                  </a:schemeClr>
                </a:solidFill>
                <a:latin typeface="Century Gothic" panose="020B0502020202020204" pitchFamily="34" charset="0"/>
                <a:cs typeface="Verdana" panose="020B0604030504040204" pitchFamily="34" charset="0"/>
              </a:rPr>
              <a:t>2015</a:t>
            </a:r>
            <a:endParaRPr lang="lv-LV" b="1" i="1" dirty="0">
              <a:latin typeface="Century Gothic" panose="020B0502020202020204" pitchFamily="34" charset="0"/>
            </a:endParaRPr>
          </a:p>
        </p:txBody>
      </p:sp>
    </p:spTree>
    <p:extLst>
      <p:ext uri="{BB962C8B-B14F-4D97-AF65-F5344CB8AC3E}">
        <p14:creationId xmlns:p14="http://schemas.microsoft.com/office/powerpoint/2010/main" val="2372787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solidFill>
                  <a:srgbClr val="005374"/>
                </a:solidFill>
              </a:rPr>
              <a:t>2014.gada uzņēmēju aptauja par administratīvo procedūru ietekmi uz uzņēmējdarbības vidi</a:t>
            </a:r>
            <a:br>
              <a:rPr lang="lv-LV" dirty="0">
                <a:solidFill>
                  <a:srgbClr val="005374"/>
                </a:solidFill>
              </a:rPr>
            </a:br>
            <a:endParaRPr lang="lv-LV" dirty="0">
              <a:solidFill>
                <a:srgbClr val="005374"/>
              </a:solidFill>
            </a:endParaRPr>
          </a:p>
        </p:txBody>
      </p:sp>
      <p:sp>
        <p:nvSpPr>
          <p:cNvPr id="3" name="Content Placeholder 2"/>
          <p:cNvSpPr>
            <a:spLocks noGrp="1"/>
          </p:cNvSpPr>
          <p:nvPr>
            <p:ph idx="1"/>
          </p:nvPr>
        </p:nvSpPr>
        <p:spPr>
          <a:xfrm>
            <a:off x="5414964" y="2516181"/>
            <a:ext cx="3271836" cy="2897198"/>
          </a:xfrm>
        </p:spPr>
        <p:txBody>
          <a:bodyPr>
            <a:normAutofit/>
          </a:bodyPr>
          <a:lstStyle/>
          <a:p>
            <a:pPr algn="ctr"/>
            <a:r>
              <a:rPr lang="lv-LV" b="1" dirty="0"/>
              <a:t>Latvijas </a:t>
            </a:r>
            <a:r>
              <a:rPr lang="lv-LV" b="1" dirty="0" smtClean="0"/>
              <a:t>uzņēmēji, </a:t>
            </a:r>
          </a:p>
          <a:p>
            <a:pPr algn="ctr"/>
            <a:r>
              <a:rPr lang="lv-LV" b="1" dirty="0" smtClean="0"/>
              <a:t>risinot </a:t>
            </a:r>
            <a:r>
              <a:rPr lang="lv-LV" b="1" dirty="0"/>
              <a:t>ar administratīvām prasībām saistītus jautājumus, </a:t>
            </a:r>
            <a:endParaRPr lang="lv-LV" b="1" dirty="0" smtClean="0"/>
          </a:p>
          <a:p>
            <a:pPr algn="ctr"/>
            <a:r>
              <a:rPr lang="lv-LV" b="1" dirty="0"/>
              <a:t>vidēji tērē </a:t>
            </a:r>
          </a:p>
          <a:p>
            <a:pPr algn="ctr"/>
            <a:r>
              <a:rPr lang="lv-LV" b="1" dirty="0" smtClean="0">
                <a:solidFill>
                  <a:srgbClr val="005374"/>
                </a:solidFill>
              </a:rPr>
              <a:t>13</a:t>
            </a:r>
            <a:r>
              <a:rPr lang="lv-LV" b="1" dirty="0">
                <a:solidFill>
                  <a:srgbClr val="005374"/>
                </a:solidFill>
              </a:rPr>
              <a:t>%</a:t>
            </a:r>
            <a:r>
              <a:rPr lang="lv-LV" b="1" dirty="0">
                <a:solidFill>
                  <a:srgbClr val="008080"/>
                </a:solidFill>
              </a:rPr>
              <a:t> </a:t>
            </a:r>
            <a:r>
              <a:rPr lang="lv-LV" b="1" dirty="0"/>
              <a:t>sava darba laika</a:t>
            </a:r>
          </a:p>
          <a:p>
            <a:pPr algn="ctr"/>
            <a:endParaRPr lang="lv-LV" dirty="0"/>
          </a:p>
        </p:txBody>
      </p:sp>
      <p:pic>
        <p:nvPicPr>
          <p:cNvPr id="6" name="Chart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090" y="2100260"/>
            <a:ext cx="4640874" cy="3913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5329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solidFill>
                  <a:srgbClr val="005374"/>
                </a:solidFill>
              </a:rPr>
              <a:t>Uzņēmējdarbības vides uzlabošanas pasākumu plāns 2014.-2015.gadam</a:t>
            </a:r>
            <a:endParaRPr lang="lv-LV" dirty="0">
              <a:solidFill>
                <a:srgbClr val="005374"/>
              </a:solidFill>
            </a:endParaRPr>
          </a:p>
        </p:txBody>
      </p:sp>
      <p:sp>
        <p:nvSpPr>
          <p:cNvPr id="3" name="Content Placeholder 2"/>
          <p:cNvSpPr>
            <a:spLocks noGrp="1"/>
          </p:cNvSpPr>
          <p:nvPr>
            <p:ph idx="1"/>
          </p:nvPr>
        </p:nvSpPr>
        <p:spPr>
          <a:xfrm>
            <a:off x="1322172" y="1752599"/>
            <a:ext cx="7364627" cy="4475205"/>
          </a:xfrm>
        </p:spPr>
        <p:txBody>
          <a:bodyPr>
            <a:normAutofit fontScale="92500" lnSpcReduction="10000"/>
          </a:bodyPr>
          <a:lstStyle/>
          <a:p>
            <a:pPr marL="342900" indent="-342900">
              <a:spcBef>
                <a:spcPts val="600"/>
              </a:spcBef>
              <a:buFont typeface="Wingdings" panose="05000000000000000000" pitchFamily="2" charset="2"/>
              <a:buChar char="Ø"/>
            </a:pPr>
            <a:r>
              <a:rPr lang="lv-LV" sz="1800" b="1" dirty="0"/>
              <a:t>Ministru kabineta </a:t>
            </a:r>
            <a:r>
              <a:rPr lang="lv-LV" sz="1800" b="1" dirty="0" smtClean="0"/>
              <a:t>28.11.2014. rīkojums Nr.694 </a:t>
            </a:r>
            <a:r>
              <a:rPr lang="lv-LV" sz="1800" dirty="0" smtClean="0"/>
              <a:t>un 19.05.2015. rīkojums Nr.262 (grozījumi)</a:t>
            </a:r>
            <a:endParaRPr lang="lv-LV" sz="1800" dirty="0"/>
          </a:p>
          <a:p>
            <a:pPr marL="342900" indent="-342900">
              <a:spcBef>
                <a:spcPts val="600"/>
              </a:spcBef>
              <a:buFont typeface="Wingdings" panose="05000000000000000000" pitchFamily="2" charset="2"/>
              <a:buChar char="Ø"/>
            </a:pPr>
            <a:r>
              <a:rPr lang="lv-LV" sz="1800" b="1" dirty="0"/>
              <a:t>Mērķis - „vienkārši un kvalitatīvi pakalpojumi uzņēmējdarbībā: vairāk e-pakalpojumu” </a:t>
            </a:r>
          </a:p>
          <a:p>
            <a:pPr marL="1104900" lvl="1" indent="-342900">
              <a:spcBef>
                <a:spcPts val="600"/>
              </a:spcBef>
              <a:buFont typeface="Arial" panose="020B0604020202020204" pitchFamily="34" charset="0"/>
              <a:buChar char="•"/>
            </a:pPr>
            <a:r>
              <a:rPr lang="lv-LV" sz="1800" dirty="0">
                <a:latin typeface="Century Gothic" panose="020B0502020202020204" pitchFamily="34" charset="0"/>
              </a:rPr>
              <a:t>Ietekme uz Latvijas </a:t>
            </a:r>
            <a:r>
              <a:rPr lang="lv-LV" sz="1800" i="1" dirty="0">
                <a:latin typeface="Century Gothic" panose="020B0502020202020204" pitchFamily="34" charset="0"/>
              </a:rPr>
              <a:t>Doing Business, GKI</a:t>
            </a:r>
            <a:r>
              <a:rPr lang="lv-LV" sz="1800" dirty="0">
                <a:latin typeface="Century Gothic" panose="020B0502020202020204" pitchFamily="34" charset="0"/>
              </a:rPr>
              <a:t> rādītājiem </a:t>
            </a:r>
          </a:p>
          <a:p>
            <a:pPr marL="1104900" lvl="1" indent="-342900">
              <a:spcBef>
                <a:spcPts val="600"/>
              </a:spcBef>
              <a:buFont typeface="Arial" panose="020B0604020202020204" pitchFamily="34" charset="0"/>
              <a:buChar char="•"/>
            </a:pPr>
            <a:r>
              <a:rPr lang="lv-LV" sz="1800" dirty="0">
                <a:latin typeface="Century Gothic" panose="020B0502020202020204" pitchFamily="34" charset="0"/>
              </a:rPr>
              <a:t>Risina 2014.gada </a:t>
            </a:r>
            <a:r>
              <a:rPr lang="lv-LV" sz="1800" i="1" dirty="0">
                <a:latin typeface="Century Gothic" panose="020B0502020202020204" pitchFamily="34" charset="0"/>
              </a:rPr>
              <a:t>uzņēmumu aptaujā</a:t>
            </a:r>
            <a:r>
              <a:rPr lang="lv-LV" sz="1800" dirty="0">
                <a:latin typeface="Century Gothic" panose="020B0502020202020204" pitchFamily="34" charset="0"/>
              </a:rPr>
              <a:t> identificētās problēmas</a:t>
            </a:r>
          </a:p>
          <a:p>
            <a:pPr marL="1104900" lvl="1" indent="-342900">
              <a:spcBef>
                <a:spcPts val="600"/>
              </a:spcBef>
              <a:buFont typeface="Arial" panose="020B0604020202020204" pitchFamily="34" charset="0"/>
              <a:buChar char="•"/>
            </a:pPr>
            <a:r>
              <a:rPr lang="lv-LV" sz="1800" dirty="0">
                <a:latin typeface="Century Gothic" panose="020B0502020202020204" pitchFamily="34" charset="0"/>
              </a:rPr>
              <a:t>Risina uzņēmumu identificētās problēmas (LTRK, ĀIPL, LDDK)</a:t>
            </a:r>
          </a:p>
          <a:p>
            <a:pPr marL="342900" indent="-342900">
              <a:spcBef>
                <a:spcPts val="600"/>
              </a:spcBef>
              <a:buFont typeface="Wingdings" panose="05000000000000000000" pitchFamily="2" charset="2"/>
              <a:buChar char="Ø"/>
            </a:pPr>
            <a:r>
              <a:rPr lang="lv-LV" sz="1800" b="1" dirty="0" smtClean="0"/>
              <a:t>Kopā 87 uzdevumi </a:t>
            </a:r>
          </a:p>
          <a:p>
            <a:pPr marL="342900" indent="-342900">
              <a:spcBef>
                <a:spcPts val="600"/>
              </a:spcBef>
              <a:buFont typeface="Wingdings" panose="05000000000000000000" pitchFamily="2" charset="2"/>
              <a:buChar char="Ø"/>
            </a:pPr>
            <a:r>
              <a:rPr lang="lv-LV" sz="1800" b="1" dirty="0" smtClean="0"/>
              <a:t>Jomas – uzņēmumu </a:t>
            </a:r>
            <a:r>
              <a:rPr lang="lv-LV" sz="1800" b="1" dirty="0"/>
              <a:t>dibināšana, nodokļu administrēšana, būvniecības process, līgumu izpilde, </a:t>
            </a:r>
            <a:r>
              <a:rPr lang="lv-LV" sz="1800" b="1" dirty="0" smtClean="0"/>
              <a:t>e-pārvalde, klusēšanas piekrišanas principa integrēšana</a:t>
            </a:r>
            <a:endParaRPr lang="lv-LV" sz="1800" b="1" dirty="0"/>
          </a:p>
          <a:p>
            <a:pPr marL="342900" indent="-342900">
              <a:spcBef>
                <a:spcPts val="600"/>
              </a:spcBef>
              <a:buFont typeface="Wingdings" panose="05000000000000000000" pitchFamily="2" charset="2"/>
              <a:buChar char="Ø"/>
            </a:pPr>
            <a:r>
              <a:rPr lang="lv-LV" sz="1800" b="1" dirty="0" smtClean="0">
                <a:solidFill>
                  <a:srgbClr val="005374"/>
                </a:solidFill>
              </a:rPr>
              <a:t>Uz </a:t>
            </a:r>
            <a:r>
              <a:rPr lang="lv-LV" sz="1800" b="1" dirty="0">
                <a:solidFill>
                  <a:srgbClr val="005374"/>
                </a:solidFill>
              </a:rPr>
              <a:t>2015.gada </a:t>
            </a:r>
            <a:r>
              <a:rPr lang="lv-LV" sz="1800" b="1" dirty="0" smtClean="0">
                <a:solidFill>
                  <a:srgbClr val="005374"/>
                </a:solidFill>
              </a:rPr>
              <a:t>1.jūniju</a:t>
            </a:r>
            <a:r>
              <a:rPr lang="lv-LV" sz="1800" b="1" dirty="0">
                <a:solidFill>
                  <a:srgbClr val="005374"/>
                </a:solidFill>
              </a:rPr>
              <a:t> </a:t>
            </a:r>
            <a:r>
              <a:rPr lang="lv-LV" sz="1800" b="1" dirty="0" smtClean="0"/>
              <a:t>i</a:t>
            </a:r>
            <a:r>
              <a:rPr lang="lv-LV" sz="1800" b="1" dirty="0" smtClean="0">
                <a:latin typeface="Century Gothic" panose="020B0502020202020204" pitchFamily="34" charset="0"/>
              </a:rPr>
              <a:t>zpildīti 25 </a:t>
            </a:r>
            <a:r>
              <a:rPr lang="lv-LV" sz="1800" b="1" dirty="0">
                <a:latin typeface="Century Gothic" panose="020B0502020202020204" pitchFamily="34" charset="0"/>
              </a:rPr>
              <a:t>uzdevumi</a:t>
            </a:r>
          </a:p>
          <a:p>
            <a:pPr marL="342900" indent="-342900">
              <a:spcBef>
                <a:spcPts val="600"/>
              </a:spcBef>
              <a:buFont typeface="Wingdings" panose="05000000000000000000" pitchFamily="2" charset="2"/>
              <a:buChar char="Ø"/>
            </a:pPr>
            <a:r>
              <a:rPr lang="lv-LV" sz="1800" b="1" dirty="0"/>
              <a:t>Atbildīgās institūcijas</a:t>
            </a:r>
            <a:r>
              <a:rPr lang="lv-LV" sz="1800" dirty="0"/>
              <a:t>: EM, FM, TM, SM, VARAM</a:t>
            </a:r>
          </a:p>
          <a:p>
            <a:endParaRPr lang="lv-LV" dirty="0"/>
          </a:p>
        </p:txBody>
      </p:sp>
    </p:spTree>
    <p:extLst>
      <p:ext uri="{BB962C8B-B14F-4D97-AF65-F5344CB8AC3E}">
        <p14:creationId xmlns:p14="http://schemas.microsoft.com/office/powerpoint/2010/main" val="1113886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solidFill>
                  <a:srgbClr val="005374"/>
                </a:solidFill>
              </a:rPr>
              <a:t>Nozīmīgākie paveiktie uzdevumi </a:t>
            </a:r>
            <a:endParaRPr lang="lv-LV" dirty="0">
              <a:solidFill>
                <a:srgbClr val="005374"/>
              </a:solidFill>
            </a:endParaRPr>
          </a:p>
        </p:txBody>
      </p:sp>
      <p:sp>
        <p:nvSpPr>
          <p:cNvPr id="3" name="Content Placeholder 2"/>
          <p:cNvSpPr>
            <a:spLocks noGrp="1"/>
          </p:cNvSpPr>
          <p:nvPr>
            <p:ph idx="1"/>
          </p:nvPr>
        </p:nvSpPr>
        <p:spPr>
          <a:xfrm>
            <a:off x="972456" y="1770743"/>
            <a:ext cx="7329715" cy="4354286"/>
          </a:xfrm>
        </p:spPr>
        <p:txBody>
          <a:bodyPr>
            <a:normAutofit fontScale="85000" lnSpcReduction="10000"/>
          </a:bodyPr>
          <a:lstStyle/>
          <a:p>
            <a:pPr>
              <a:spcBef>
                <a:spcPts val="600"/>
              </a:spcBef>
            </a:pPr>
            <a:r>
              <a:rPr lang="lv-LV" b="1" i="1" dirty="0" smtClean="0">
                <a:solidFill>
                  <a:srgbClr val="005374"/>
                </a:solidFill>
              </a:rPr>
              <a:t>Uzņēmējdarbības uzsākšana  </a:t>
            </a:r>
            <a:endParaRPr lang="lv-LV" b="1" i="1" dirty="0">
              <a:solidFill>
                <a:srgbClr val="005374"/>
              </a:solidFill>
            </a:endParaRPr>
          </a:p>
          <a:p>
            <a:pPr marL="342900" lvl="0" indent="-342900">
              <a:spcBef>
                <a:spcPts val="600"/>
              </a:spcBef>
              <a:buFont typeface="Wingdings" panose="05000000000000000000" pitchFamily="2" charset="2"/>
              <a:buChar char="Ø"/>
            </a:pPr>
            <a:r>
              <a:rPr lang="lv-LV" b="1" dirty="0" smtClean="0"/>
              <a:t>Mikrouzņēmumu </a:t>
            </a:r>
            <a:r>
              <a:rPr lang="lv-LV" b="1" dirty="0"/>
              <a:t>nodokļa maksātājam, reģistrējot uzņēmumu UR, vairs nevajadzēs VID sniegt atsevišķi ziņas par darba ņēmēja statusa </a:t>
            </a:r>
            <a:r>
              <a:rPr lang="lv-LV" b="1" dirty="0" smtClean="0"/>
              <a:t>iegūšanu</a:t>
            </a:r>
            <a:r>
              <a:rPr lang="lv-LV" dirty="0"/>
              <a:t> </a:t>
            </a:r>
            <a:r>
              <a:rPr lang="lv-LV" dirty="0" smtClean="0"/>
              <a:t>–  </a:t>
            </a:r>
            <a:r>
              <a:rPr lang="lv-LV" dirty="0" smtClean="0">
                <a:solidFill>
                  <a:srgbClr val="005374"/>
                </a:solidFill>
              </a:rPr>
              <a:t>ar </a:t>
            </a:r>
            <a:r>
              <a:rPr lang="lv-LV" dirty="0">
                <a:solidFill>
                  <a:srgbClr val="005374"/>
                </a:solidFill>
              </a:rPr>
              <a:t>01.06.2015</a:t>
            </a:r>
            <a:r>
              <a:rPr lang="lv-LV" dirty="0"/>
              <a:t>. </a:t>
            </a:r>
          </a:p>
          <a:p>
            <a:pPr>
              <a:spcBef>
                <a:spcPts val="600"/>
              </a:spcBef>
            </a:pPr>
            <a:r>
              <a:rPr lang="lv-LV" b="1" dirty="0">
                <a:solidFill>
                  <a:srgbClr val="005374"/>
                </a:solidFill>
              </a:rPr>
              <a:t>Būvniecība un nekustamā īpašuma </a:t>
            </a:r>
            <a:r>
              <a:rPr lang="lv-LV" b="1" dirty="0" smtClean="0">
                <a:solidFill>
                  <a:srgbClr val="005374"/>
                </a:solidFill>
              </a:rPr>
              <a:t>reģistrācija</a:t>
            </a:r>
            <a:endParaRPr lang="lv-LV" b="1" dirty="0">
              <a:solidFill>
                <a:srgbClr val="005374"/>
              </a:solidFill>
            </a:endParaRPr>
          </a:p>
          <a:p>
            <a:pPr marL="342900" lvl="0" indent="-342900">
              <a:spcBef>
                <a:spcPts val="600"/>
              </a:spcBef>
              <a:buFont typeface="Wingdings" panose="05000000000000000000" pitchFamily="2" charset="2"/>
              <a:buChar char="Ø"/>
            </a:pPr>
            <a:r>
              <a:rPr lang="lv-LV" b="1" dirty="0" smtClean="0"/>
              <a:t>Ieviests jaunais Būvniecības regulējums </a:t>
            </a:r>
          </a:p>
          <a:p>
            <a:pPr marL="1047750" lvl="1" indent="-285750">
              <a:spcBef>
                <a:spcPts val="600"/>
              </a:spcBef>
              <a:buFont typeface="Wingdings" panose="05000000000000000000" pitchFamily="2" charset="2"/>
              <a:buChar char="§"/>
            </a:pPr>
            <a:r>
              <a:rPr lang="lv-LV" sz="1500" b="1" i="1" dirty="0" smtClean="0">
                <a:solidFill>
                  <a:srgbClr val="005374"/>
                </a:solidFill>
                <a:latin typeface="Verdana" panose="020B0604030504040204" pitchFamily="34" charset="0"/>
                <a:ea typeface="Verdana" panose="020B0604030504040204" pitchFamily="34" charset="0"/>
                <a:cs typeface="Verdana" panose="020B0604030504040204" pitchFamily="34" charset="0"/>
              </a:rPr>
              <a:t>Būvatļaujas </a:t>
            </a:r>
            <a:r>
              <a:rPr lang="lv-LV" sz="1500" b="1" i="1" dirty="0">
                <a:solidFill>
                  <a:srgbClr val="005374"/>
                </a:solidFill>
                <a:latin typeface="Verdana" panose="020B0604030504040204" pitchFamily="34" charset="0"/>
                <a:ea typeface="Verdana" panose="020B0604030504040204" pitchFamily="34" charset="0"/>
                <a:cs typeface="Verdana" panose="020B0604030504040204" pitchFamily="34" charset="0"/>
              </a:rPr>
              <a:t>saņemšanai nepieciešamas vidēji 68 dienas </a:t>
            </a:r>
            <a:r>
              <a:rPr lang="lv-LV" sz="1500" i="1" dirty="0">
                <a:latin typeface="Verdana" panose="020B0604030504040204" pitchFamily="34" charset="0"/>
                <a:ea typeface="Verdana" panose="020B0604030504040204" pitchFamily="34" charset="0"/>
                <a:cs typeface="Verdana" panose="020B0604030504040204" pitchFamily="34" charset="0"/>
              </a:rPr>
              <a:t>(2011.g. – 81 </a:t>
            </a:r>
            <a:r>
              <a:rPr lang="lv-LV" sz="1500" i="1" dirty="0" smtClean="0">
                <a:latin typeface="Verdana" panose="020B0604030504040204" pitchFamily="34" charset="0"/>
                <a:ea typeface="Verdana" panose="020B0604030504040204" pitchFamily="34" charset="0"/>
                <a:cs typeface="Verdana" panose="020B0604030504040204" pitchFamily="34" charset="0"/>
              </a:rPr>
              <a:t>diena: 2014.gada </a:t>
            </a:r>
            <a:r>
              <a:rPr lang="lv-LV" sz="1500" i="1" dirty="0">
                <a:latin typeface="Verdana" panose="020B0604030504040204" pitchFamily="34" charset="0"/>
                <a:ea typeface="Verdana" panose="020B0604030504040204" pitchFamily="34" charset="0"/>
                <a:cs typeface="Verdana" panose="020B0604030504040204" pitchFamily="34" charset="0"/>
              </a:rPr>
              <a:t>uzņēmumu </a:t>
            </a:r>
            <a:r>
              <a:rPr lang="lv-LV" sz="1500" i="1" dirty="0" smtClean="0">
                <a:latin typeface="Verdana" panose="020B0604030504040204" pitchFamily="34" charset="0"/>
                <a:ea typeface="Verdana" panose="020B0604030504040204" pitchFamily="34" charset="0"/>
                <a:cs typeface="Verdana" panose="020B0604030504040204" pitchFamily="34" charset="0"/>
              </a:rPr>
              <a:t>aptauja, DB 2015: 112 dienas)</a:t>
            </a:r>
            <a:endParaRPr lang="lv-LV" sz="1500" dirty="0">
              <a:latin typeface="Verdana" panose="020B0604030504040204" pitchFamily="34" charset="0"/>
              <a:ea typeface="Verdana" panose="020B0604030504040204" pitchFamily="34" charset="0"/>
              <a:cs typeface="Verdana" panose="020B0604030504040204" pitchFamily="34" charset="0"/>
            </a:endParaRPr>
          </a:p>
          <a:p>
            <a:pPr marL="1047750" lvl="1" indent="-285750">
              <a:spcBef>
                <a:spcPts val="600"/>
              </a:spcBef>
              <a:buFont typeface="Wingdings" panose="05000000000000000000" pitchFamily="2" charset="2"/>
              <a:buChar char="§"/>
            </a:pPr>
            <a:r>
              <a:rPr lang="lv-LV" sz="1500" b="1" i="1" dirty="0" smtClean="0">
                <a:solidFill>
                  <a:srgbClr val="005374"/>
                </a:solidFill>
                <a:latin typeface="Verdana" panose="020B0604030504040204" pitchFamily="34" charset="0"/>
                <a:ea typeface="Verdana" panose="020B0604030504040204" pitchFamily="34" charset="0"/>
                <a:cs typeface="Verdana" panose="020B0604030504040204" pitchFamily="34" charset="0"/>
              </a:rPr>
              <a:t>Samazinātas </a:t>
            </a:r>
            <a:r>
              <a:rPr lang="lv-LV" sz="1500" b="1" i="1" dirty="0">
                <a:solidFill>
                  <a:srgbClr val="005374"/>
                </a:solidFill>
                <a:latin typeface="Verdana" panose="020B0604030504040204" pitchFamily="34" charset="0"/>
                <a:ea typeface="Verdana" panose="020B0604030504040204" pitchFamily="34" charset="0"/>
                <a:cs typeface="Verdana" panose="020B0604030504040204" pitchFamily="34" charset="0"/>
              </a:rPr>
              <a:t>būvatļaujas saņemšanas izmaksas no </a:t>
            </a:r>
            <a:r>
              <a:rPr lang="en-GB" sz="1500" b="1" i="1" dirty="0">
                <a:solidFill>
                  <a:srgbClr val="005374"/>
                </a:solidFill>
                <a:latin typeface="Verdana" panose="020B0604030504040204" pitchFamily="34" charset="0"/>
                <a:ea typeface="Verdana" panose="020B0604030504040204" pitchFamily="34" charset="0"/>
                <a:cs typeface="Verdana" panose="020B0604030504040204" pitchFamily="34" charset="0"/>
              </a:rPr>
              <a:t>15,4% </a:t>
            </a:r>
            <a:r>
              <a:rPr lang="lv-LV" sz="1500" b="1" i="1" dirty="0">
                <a:solidFill>
                  <a:srgbClr val="005374"/>
                </a:solidFill>
                <a:latin typeface="Verdana" panose="020B0604030504040204" pitchFamily="34" charset="0"/>
                <a:ea typeface="Verdana" panose="020B0604030504040204" pitchFamily="34" charset="0"/>
                <a:cs typeface="Verdana" panose="020B0604030504040204" pitchFamily="34" charset="0"/>
              </a:rPr>
              <a:t>no ienākuma uz 1 iedzīvotāju</a:t>
            </a:r>
            <a:r>
              <a:rPr lang="en-GB" sz="1500" b="1" i="1" dirty="0">
                <a:solidFill>
                  <a:srgbClr val="005374"/>
                </a:solidFill>
                <a:latin typeface="Verdana" panose="020B0604030504040204" pitchFamily="34" charset="0"/>
                <a:ea typeface="Verdana" panose="020B0604030504040204" pitchFamily="34" charset="0"/>
                <a:cs typeface="Verdana" panose="020B0604030504040204" pitchFamily="34" charset="0"/>
              </a:rPr>
              <a:t> </a:t>
            </a:r>
            <a:r>
              <a:rPr lang="en-GB" sz="1500" b="1" i="1" dirty="0" err="1">
                <a:solidFill>
                  <a:srgbClr val="005374"/>
                </a:solidFill>
                <a:latin typeface="Verdana" panose="020B0604030504040204" pitchFamily="34" charset="0"/>
                <a:ea typeface="Verdana" panose="020B0604030504040204" pitchFamily="34" charset="0"/>
                <a:cs typeface="Verdana" panose="020B0604030504040204" pitchFamily="34" charset="0"/>
              </a:rPr>
              <a:t>uz</a:t>
            </a:r>
            <a:r>
              <a:rPr lang="en-GB" sz="1500" b="1" i="1" dirty="0">
                <a:solidFill>
                  <a:srgbClr val="005374"/>
                </a:solidFill>
                <a:latin typeface="Verdana" panose="020B0604030504040204" pitchFamily="34" charset="0"/>
                <a:ea typeface="Verdana" panose="020B0604030504040204" pitchFamily="34" charset="0"/>
                <a:cs typeface="Verdana" panose="020B0604030504040204" pitchFamily="34" charset="0"/>
              </a:rPr>
              <a:t> 0,3</a:t>
            </a:r>
            <a:r>
              <a:rPr lang="lv-LV" sz="1500" b="1" i="1" dirty="0">
                <a:solidFill>
                  <a:srgbClr val="005374"/>
                </a:solidFill>
                <a:latin typeface="Verdana" panose="020B0604030504040204" pitchFamily="34" charset="0"/>
                <a:ea typeface="Verdana" panose="020B0604030504040204" pitchFamily="34" charset="0"/>
                <a:cs typeface="Verdana" panose="020B0604030504040204" pitchFamily="34" charset="0"/>
              </a:rPr>
              <a:t>%</a:t>
            </a:r>
            <a:r>
              <a:rPr lang="lv-LV" sz="1500" i="1" dirty="0">
                <a:solidFill>
                  <a:srgbClr val="005374"/>
                </a:solidFill>
                <a:latin typeface="Verdana" panose="020B0604030504040204" pitchFamily="34" charset="0"/>
                <a:ea typeface="Verdana" panose="020B0604030504040204" pitchFamily="34" charset="0"/>
                <a:cs typeface="Verdana" panose="020B0604030504040204" pitchFamily="34" charset="0"/>
              </a:rPr>
              <a:t> </a:t>
            </a:r>
            <a:r>
              <a:rPr lang="lv-LV" sz="1500" i="1" dirty="0">
                <a:latin typeface="Verdana" panose="020B0604030504040204" pitchFamily="34" charset="0"/>
                <a:ea typeface="Verdana" panose="020B0604030504040204" pitchFamily="34" charset="0"/>
                <a:cs typeface="Verdana" panose="020B0604030504040204" pitchFamily="34" charset="0"/>
              </a:rPr>
              <a:t>(DB dati:2014/2015</a:t>
            </a:r>
            <a:r>
              <a:rPr lang="en-GB" sz="1500" i="1" dirty="0">
                <a:latin typeface="Verdana" panose="020B0604030504040204" pitchFamily="34" charset="0"/>
                <a:ea typeface="Verdana" panose="020B0604030504040204" pitchFamily="34" charset="0"/>
                <a:cs typeface="Verdana" panose="020B0604030504040204" pitchFamily="34" charset="0"/>
              </a:rPr>
              <a:t>)</a:t>
            </a:r>
            <a:endParaRPr lang="lv-LV" sz="1500" i="1" dirty="0">
              <a:latin typeface="Verdana" panose="020B0604030504040204" pitchFamily="34" charset="0"/>
              <a:ea typeface="Verdana" panose="020B0604030504040204" pitchFamily="34" charset="0"/>
              <a:cs typeface="Verdana" panose="020B0604030504040204" pitchFamily="34" charset="0"/>
            </a:endParaRPr>
          </a:p>
          <a:p>
            <a:pPr marL="342900" lvl="0" indent="-342900">
              <a:spcBef>
                <a:spcPts val="600"/>
              </a:spcBef>
              <a:buFont typeface="Wingdings" panose="05000000000000000000" pitchFamily="2" charset="2"/>
              <a:buChar char="Ø"/>
            </a:pPr>
            <a:r>
              <a:rPr lang="lv-LV" b="1" dirty="0" smtClean="0"/>
              <a:t>Izveidots Būvniecības valsts kontroles birojs</a:t>
            </a:r>
            <a:r>
              <a:rPr lang="lv-LV" dirty="0" smtClean="0"/>
              <a:t> </a:t>
            </a:r>
            <a:r>
              <a:rPr lang="lv-LV" b="1" dirty="0" smtClean="0"/>
              <a:t>un uzsākta tā darbība</a:t>
            </a:r>
          </a:p>
          <a:p>
            <a:pPr marL="342900" lvl="0" indent="-342900">
              <a:spcBef>
                <a:spcPts val="600"/>
              </a:spcBef>
              <a:buFont typeface="Wingdings" panose="05000000000000000000" pitchFamily="2" charset="2"/>
              <a:buChar char="Ø"/>
            </a:pPr>
            <a:r>
              <a:rPr lang="lv-LV" b="1" dirty="0" smtClean="0"/>
              <a:t>Ieviesta</a:t>
            </a:r>
            <a:r>
              <a:rPr lang="lv-LV" dirty="0" smtClean="0"/>
              <a:t> </a:t>
            </a:r>
            <a:r>
              <a:rPr lang="lv-LV" b="1" dirty="0"/>
              <a:t>elektroniskā nekustamā īpašuma reģistrēšana </a:t>
            </a:r>
            <a:r>
              <a:rPr lang="lv-LV" dirty="0" smtClean="0">
                <a:solidFill>
                  <a:srgbClr val="005374"/>
                </a:solidFill>
              </a:rPr>
              <a:t>– ar 29.01.2014.</a:t>
            </a:r>
          </a:p>
          <a:p>
            <a:pPr marL="342900" lvl="0" indent="-342900">
              <a:spcBef>
                <a:spcPts val="600"/>
              </a:spcBef>
              <a:buFont typeface="Wingdings" panose="05000000000000000000" pitchFamily="2" charset="2"/>
              <a:buChar char="Ø"/>
            </a:pPr>
            <a:r>
              <a:rPr lang="lv-LV" b="1" dirty="0" smtClean="0"/>
              <a:t>Nodrošināta </a:t>
            </a:r>
            <a:r>
              <a:rPr lang="lv-LV" b="1" dirty="0"/>
              <a:t>vienas pieturas aģentūras principa ieviešana nekustamā īpašuma reģistrēšanas procesā </a:t>
            </a:r>
            <a:r>
              <a:rPr lang="lv-LV" dirty="0">
                <a:solidFill>
                  <a:srgbClr val="005374"/>
                </a:solidFill>
              </a:rPr>
              <a:t>– </a:t>
            </a:r>
            <a:r>
              <a:rPr lang="lv-LV" dirty="0" smtClean="0">
                <a:solidFill>
                  <a:srgbClr val="005374"/>
                </a:solidFill>
              </a:rPr>
              <a:t>ar 01.01.2015. </a:t>
            </a:r>
          </a:p>
        </p:txBody>
      </p:sp>
    </p:spTree>
    <p:extLst>
      <p:ext uri="{BB962C8B-B14F-4D97-AF65-F5344CB8AC3E}">
        <p14:creationId xmlns:p14="http://schemas.microsoft.com/office/powerpoint/2010/main" val="3073831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solidFill>
                  <a:srgbClr val="005374"/>
                </a:solidFill>
              </a:rPr>
              <a:t>Nozīmīgākie paveiktie uzdevumi </a:t>
            </a:r>
          </a:p>
        </p:txBody>
      </p:sp>
      <p:sp>
        <p:nvSpPr>
          <p:cNvPr id="3" name="Content Placeholder 2"/>
          <p:cNvSpPr>
            <a:spLocks noGrp="1"/>
          </p:cNvSpPr>
          <p:nvPr>
            <p:ph idx="1"/>
          </p:nvPr>
        </p:nvSpPr>
        <p:spPr>
          <a:xfrm>
            <a:off x="728663" y="1417642"/>
            <a:ext cx="7958137" cy="5068883"/>
          </a:xfrm>
        </p:spPr>
        <p:txBody>
          <a:bodyPr>
            <a:noAutofit/>
          </a:bodyPr>
          <a:lstStyle/>
          <a:p>
            <a:pPr>
              <a:spcBef>
                <a:spcPts val="600"/>
              </a:spcBef>
            </a:pPr>
            <a:r>
              <a:rPr lang="lv-LV" sz="1500" b="1" i="1" dirty="0" smtClean="0">
                <a:solidFill>
                  <a:srgbClr val="005374"/>
                </a:solidFill>
              </a:rPr>
              <a:t>Nodokļu </a:t>
            </a:r>
            <a:r>
              <a:rPr lang="lv-LV" sz="1500" b="1" i="1" dirty="0">
                <a:solidFill>
                  <a:srgbClr val="005374"/>
                </a:solidFill>
              </a:rPr>
              <a:t>un grāmatvedības </a:t>
            </a:r>
            <a:r>
              <a:rPr lang="lv-LV" sz="1500" b="1" i="1" dirty="0" smtClean="0">
                <a:solidFill>
                  <a:srgbClr val="005374"/>
                </a:solidFill>
              </a:rPr>
              <a:t>joma</a:t>
            </a:r>
            <a:endParaRPr lang="lv-LV" sz="1500" b="1" dirty="0">
              <a:solidFill>
                <a:srgbClr val="005374"/>
              </a:solidFill>
            </a:endParaRPr>
          </a:p>
          <a:p>
            <a:pPr marL="342900" lvl="0" indent="-342900">
              <a:spcBef>
                <a:spcPts val="600"/>
              </a:spcBef>
              <a:buFont typeface="Wingdings" panose="05000000000000000000" pitchFamily="2" charset="2"/>
              <a:buChar char="Ø"/>
            </a:pPr>
            <a:r>
              <a:rPr lang="lv-LV" sz="1500" b="1" dirty="0"/>
              <a:t>Izstrādāts jauns Gada pārskatu un konsolidēto gada pārskatu </a:t>
            </a:r>
            <a:r>
              <a:rPr lang="lv-LV" sz="1500" b="1" dirty="0" smtClean="0"/>
              <a:t>likumprojekts</a:t>
            </a:r>
            <a:r>
              <a:rPr lang="lv-LV" sz="1500" dirty="0" smtClean="0"/>
              <a:t> </a:t>
            </a:r>
            <a:r>
              <a:rPr lang="lv-LV" sz="1500" dirty="0" smtClean="0">
                <a:solidFill>
                  <a:srgbClr val="005374"/>
                </a:solidFill>
              </a:rPr>
              <a:t>- 21.05.2015</a:t>
            </a:r>
            <a:r>
              <a:rPr lang="lv-LV" sz="1500" dirty="0">
                <a:solidFill>
                  <a:srgbClr val="005374"/>
                </a:solidFill>
              </a:rPr>
              <a:t>. </a:t>
            </a:r>
            <a:r>
              <a:rPr lang="lv-LV" sz="1500" dirty="0" smtClean="0">
                <a:solidFill>
                  <a:srgbClr val="005374"/>
                </a:solidFill>
              </a:rPr>
              <a:t>atbalstīts </a:t>
            </a:r>
            <a:r>
              <a:rPr lang="lv-LV" sz="1500" dirty="0">
                <a:solidFill>
                  <a:srgbClr val="005374"/>
                </a:solidFill>
              </a:rPr>
              <a:t>1.lasījumā </a:t>
            </a:r>
            <a:r>
              <a:rPr lang="lv-LV" sz="1500" dirty="0" smtClean="0">
                <a:solidFill>
                  <a:srgbClr val="005374"/>
                </a:solidFill>
              </a:rPr>
              <a:t>Saeimā</a:t>
            </a:r>
            <a:endParaRPr lang="lv-LV" sz="1500" dirty="0">
              <a:solidFill>
                <a:srgbClr val="005374"/>
              </a:solidFill>
            </a:endParaRPr>
          </a:p>
          <a:p>
            <a:pPr marL="342900" lvl="0" indent="-342900">
              <a:spcBef>
                <a:spcPts val="600"/>
              </a:spcBef>
              <a:buFont typeface="Wingdings" panose="05000000000000000000" pitchFamily="2" charset="2"/>
              <a:buChar char="Ø"/>
            </a:pPr>
            <a:r>
              <a:rPr lang="lv-LV" sz="1500" b="1" dirty="0"/>
              <a:t>Pieņemts lēmums FM par nodokļu maksājumu ieviešanu pēc FIFO metodes un viena konta ieviešanu visiem nodokļu maksājumiem</a:t>
            </a:r>
            <a:r>
              <a:rPr lang="lv-LV" sz="1500" dirty="0"/>
              <a:t> -  </a:t>
            </a:r>
            <a:r>
              <a:rPr lang="lv-LV" sz="1500" dirty="0" smtClean="0">
                <a:solidFill>
                  <a:srgbClr val="005374"/>
                </a:solidFill>
              </a:rPr>
              <a:t>līdz </a:t>
            </a:r>
            <a:r>
              <a:rPr lang="lv-LV" sz="1500" dirty="0">
                <a:solidFill>
                  <a:srgbClr val="005374"/>
                </a:solidFill>
              </a:rPr>
              <a:t>2021.gadam </a:t>
            </a:r>
            <a:endParaRPr lang="lv-LV" sz="1500" dirty="0" smtClean="0">
              <a:solidFill>
                <a:srgbClr val="005374"/>
              </a:solidFill>
            </a:endParaRPr>
          </a:p>
          <a:p>
            <a:pPr marL="1104900" lvl="1" indent="-342900">
              <a:spcBef>
                <a:spcPts val="600"/>
              </a:spcBef>
              <a:buFont typeface="Wingdings" panose="05000000000000000000" pitchFamily="2" charset="2"/>
              <a:buChar char="§"/>
            </a:pPr>
            <a:r>
              <a:rPr lang="lv-LV" sz="1500" b="1" i="1" dirty="0" smtClean="0">
                <a:solidFill>
                  <a:srgbClr val="005374"/>
                </a:solidFill>
                <a:latin typeface="Verdana" panose="020B0604030504040204" pitchFamily="34" charset="0"/>
                <a:ea typeface="Verdana" panose="020B0604030504040204" pitchFamily="34" charset="0"/>
                <a:cs typeface="Verdana" panose="020B0604030504040204" pitchFamily="34" charset="0"/>
              </a:rPr>
              <a:t>Nodokļu </a:t>
            </a:r>
            <a:r>
              <a:rPr lang="lv-LV" sz="1500" b="1" i="1" dirty="0">
                <a:solidFill>
                  <a:srgbClr val="005374"/>
                </a:solidFill>
                <a:latin typeface="Verdana" panose="020B0604030504040204" pitchFamily="34" charset="0"/>
                <a:ea typeface="Verdana" panose="020B0604030504040204" pitchFamily="34" charset="0"/>
                <a:cs typeface="Verdana" panose="020B0604030504040204" pitchFamily="34" charset="0"/>
              </a:rPr>
              <a:t>deklarāciju iesniegšana aizņem 91 h gadā </a:t>
            </a:r>
            <a:r>
              <a:rPr lang="lv-LV" sz="1500" i="1" dirty="0">
                <a:latin typeface="Verdana" panose="020B0604030504040204" pitchFamily="34" charset="0"/>
                <a:ea typeface="Verdana" panose="020B0604030504040204" pitchFamily="34" charset="0"/>
                <a:cs typeface="Verdana" panose="020B0604030504040204" pitchFamily="34" charset="0"/>
              </a:rPr>
              <a:t>(2014.gada uzņēmumu aptauja, iepretim 191 h DB datos)</a:t>
            </a:r>
          </a:p>
          <a:p>
            <a:pPr>
              <a:spcBef>
                <a:spcPts val="600"/>
              </a:spcBef>
            </a:pPr>
            <a:r>
              <a:rPr lang="lv-LV" sz="1500" b="1" i="1" dirty="0" smtClean="0">
                <a:solidFill>
                  <a:srgbClr val="005374"/>
                </a:solidFill>
              </a:rPr>
              <a:t>Pārrobežu tirdzniecība</a:t>
            </a:r>
            <a:endParaRPr lang="lv-LV" sz="1500" b="1" dirty="0">
              <a:solidFill>
                <a:srgbClr val="005374"/>
              </a:solidFill>
            </a:endParaRPr>
          </a:p>
          <a:p>
            <a:pPr marL="342900" lvl="0" indent="-342900">
              <a:spcBef>
                <a:spcPts val="600"/>
              </a:spcBef>
              <a:buFont typeface="Wingdings" panose="05000000000000000000" pitchFamily="2" charset="2"/>
              <a:buChar char="Ø"/>
            </a:pPr>
            <a:r>
              <a:rPr lang="lv-LV" sz="1500" b="1" dirty="0" smtClean="0"/>
              <a:t>Uzņēmumi </a:t>
            </a:r>
            <a:r>
              <a:rPr lang="lv-LV" sz="1500" b="1" dirty="0"/>
              <a:t>var apmaksāt muitas iestāžu aprēķinātos muitas maksājumus tiešsaistes režīmā, izmantojot portālu </a:t>
            </a:r>
            <a:r>
              <a:rPr lang="lv-LV" sz="1500" b="1" u="sng" dirty="0">
                <a:hlinkClick r:id="rId3"/>
              </a:rPr>
              <a:t>www.latvija.lv</a:t>
            </a:r>
            <a:r>
              <a:rPr lang="lv-LV" sz="1500" b="1" dirty="0"/>
              <a:t> </a:t>
            </a:r>
            <a:r>
              <a:rPr lang="lv-LV" sz="1500" dirty="0">
                <a:solidFill>
                  <a:srgbClr val="005374"/>
                </a:solidFill>
              </a:rPr>
              <a:t>– ar </a:t>
            </a:r>
            <a:r>
              <a:rPr lang="lv-LV" sz="1500" dirty="0" smtClean="0">
                <a:solidFill>
                  <a:srgbClr val="005374"/>
                </a:solidFill>
              </a:rPr>
              <a:t>13.02.2015</a:t>
            </a:r>
          </a:p>
          <a:p>
            <a:pPr marL="342900" lvl="0" indent="-342900">
              <a:spcBef>
                <a:spcPts val="600"/>
              </a:spcBef>
              <a:buFont typeface="Wingdings" panose="05000000000000000000" pitchFamily="2" charset="2"/>
              <a:buChar char="Ø"/>
            </a:pPr>
            <a:r>
              <a:rPr lang="lv-LV" sz="1500" b="1" dirty="0" smtClean="0"/>
              <a:t>Uzņēmējiem nodrošināta iespēja elektroniski </a:t>
            </a:r>
            <a:r>
              <a:rPr lang="lv-LV" sz="1500" b="1" dirty="0"/>
              <a:t>iesniegt datus preču pagaidu uzglabāšanas </a:t>
            </a:r>
            <a:r>
              <a:rPr lang="lv-LV" sz="1500" b="1" dirty="0" smtClean="0"/>
              <a:t>noformēšanai </a:t>
            </a:r>
            <a:r>
              <a:rPr lang="lv-LV" sz="1500" dirty="0" smtClean="0">
                <a:solidFill>
                  <a:srgbClr val="005374"/>
                </a:solidFill>
              </a:rPr>
              <a:t>– ar 15.04.2015</a:t>
            </a:r>
            <a:r>
              <a:rPr lang="lv-LV" sz="1500" dirty="0" smtClean="0"/>
              <a:t>.</a:t>
            </a:r>
            <a:endParaRPr lang="lv-LV" sz="1500" dirty="0"/>
          </a:p>
          <a:p>
            <a:pPr>
              <a:spcBef>
                <a:spcPts val="600"/>
              </a:spcBef>
            </a:pPr>
            <a:r>
              <a:rPr lang="lv-LV" sz="1500" b="1" i="1" dirty="0">
                <a:solidFill>
                  <a:srgbClr val="005374"/>
                </a:solidFill>
              </a:rPr>
              <a:t>Līgumsaistību </a:t>
            </a:r>
            <a:r>
              <a:rPr lang="lv-LV" sz="1500" b="1" i="1" dirty="0" smtClean="0">
                <a:solidFill>
                  <a:srgbClr val="005374"/>
                </a:solidFill>
              </a:rPr>
              <a:t>izpilde</a:t>
            </a:r>
            <a:endParaRPr lang="lv-LV" sz="1500" b="1" dirty="0">
              <a:solidFill>
                <a:srgbClr val="005374"/>
              </a:solidFill>
            </a:endParaRPr>
          </a:p>
          <a:p>
            <a:pPr marL="342900" lvl="0" indent="-342900">
              <a:spcBef>
                <a:spcPts val="600"/>
              </a:spcBef>
              <a:buFont typeface="Wingdings" panose="05000000000000000000" pitchFamily="2" charset="2"/>
              <a:buChar char="Ø"/>
            </a:pPr>
            <a:r>
              <a:rPr lang="lv-LV" sz="1500" b="1" dirty="0"/>
              <a:t>Nodrošināta iespēja fiziskai personai portālā </a:t>
            </a:r>
            <a:r>
              <a:rPr lang="lv-LV" sz="1500" b="1" u="sng" dirty="0">
                <a:hlinkClick r:id="rId4"/>
              </a:rPr>
              <a:t>www.tiesas.lv</a:t>
            </a:r>
            <a:r>
              <a:rPr lang="lv-LV" sz="1500" b="1" dirty="0"/>
              <a:t> sekot līdzi tiesvedības gaitas datiem, lietās, kur pārstāvamā juridiskā persona ir lietas dalībnieks</a:t>
            </a:r>
            <a:r>
              <a:rPr lang="lv-LV" sz="1500" dirty="0"/>
              <a:t> </a:t>
            </a:r>
            <a:r>
              <a:rPr lang="lv-LV" sz="1500" dirty="0">
                <a:solidFill>
                  <a:srgbClr val="005374"/>
                </a:solidFill>
              </a:rPr>
              <a:t>– ar 01.01.2015</a:t>
            </a:r>
            <a:r>
              <a:rPr lang="lv-LV" sz="1500" dirty="0" smtClean="0">
                <a:solidFill>
                  <a:srgbClr val="005374"/>
                </a:solidFill>
              </a:rPr>
              <a:t>.</a:t>
            </a:r>
          </a:p>
          <a:p>
            <a:pPr marL="342900" indent="-342900">
              <a:spcBef>
                <a:spcPts val="600"/>
              </a:spcBef>
              <a:buFont typeface="Wingdings" panose="05000000000000000000" pitchFamily="2" charset="2"/>
              <a:buChar char="Ø"/>
            </a:pPr>
            <a:r>
              <a:rPr lang="lv-LV" sz="1500" b="1" dirty="0"/>
              <a:t>Uzsākta Augstākās tiesas reformu un kompetenču pārdale starp tiesu instancēm – „tīrās tiesu instances” ieviešana </a:t>
            </a:r>
            <a:r>
              <a:rPr lang="lv-LV" sz="1500" dirty="0"/>
              <a:t>– </a:t>
            </a:r>
            <a:r>
              <a:rPr lang="lv-LV" sz="1500" dirty="0" err="1">
                <a:solidFill>
                  <a:srgbClr val="005374"/>
                </a:solidFill>
              </a:rPr>
              <a:t>n.a</a:t>
            </a:r>
            <a:r>
              <a:rPr lang="lv-LV" sz="1500" dirty="0">
                <a:solidFill>
                  <a:srgbClr val="005374"/>
                </a:solidFill>
              </a:rPr>
              <a:t>. spēkā ar 01.01.2015</a:t>
            </a:r>
            <a:r>
              <a:rPr lang="lv-LV" sz="1500" dirty="0" smtClean="0"/>
              <a:t>.</a:t>
            </a:r>
            <a:endParaRPr lang="lv-LV" sz="1500" dirty="0"/>
          </a:p>
        </p:txBody>
      </p:sp>
    </p:spTree>
    <p:extLst>
      <p:ext uri="{BB962C8B-B14F-4D97-AF65-F5344CB8AC3E}">
        <p14:creationId xmlns:p14="http://schemas.microsoft.com/office/powerpoint/2010/main" val="3936362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solidFill>
                  <a:srgbClr val="005374"/>
                </a:solidFill>
              </a:rPr>
              <a:t>Nozīmīgākie paveiktie uzdevumi </a:t>
            </a:r>
          </a:p>
        </p:txBody>
      </p:sp>
      <p:sp>
        <p:nvSpPr>
          <p:cNvPr id="3" name="Content Placeholder 2"/>
          <p:cNvSpPr>
            <a:spLocks noGrp="1"/>
          </p:cNvSpPr>
          <p:nvPr>
            <p:ph idx="1"/>
          </p:nvPr>
        </p:nvSpPr>
        <p:spPr>
          <a:xfrm>
            <a:off x="753762" y="1600200"/>
            <a:ext cx="7933037" cy="5029200"/>
          </a:xfrm>
        </p:spPr>
        <p:txBody>
          <a:bodyPr>
            <a:noAutofit/>
          </a:bodyPr>
          <a:lstStyle/>
          <a:p>
            <a:pPr>
              <a:spcBef>
                <a:spcPts val="600"/>
              </a:spcBef>
              <a:spcAft>
                <a:spcPts val="300"/>
              </a:spcAft>
            </a:pPr>
            <a:r>
              <a:rPr lang="lv-LV" sz="1600" b="1" i="1" dirty="0" smtClean="0">
                <a:solidFill>
                  <a:srgbClr val="005374"/>
                </a:solidFill>
              </a:rPr>
              <a:t>Uzņēmējdarbības izbeigšana</a:t>
            </a:r>
          </a:p>
          <a:p>
            <a:pPr marL="342900" indent="-342900">
              <a:spcBef>
                <a:spcPts val="600"/>
              </a:spcBef>
              <a:spcAft>
                <a:spcPts val="300"/>
              </a:spcAft>
              <a:buFont typeface="Wingdings" panose="05000000000000000000" pitchFamily="2" charset="2"/>
              <a:buChar char="Ø"/>
            </a:pPr>
            <a:r>
              <a:rPr lang="lv-LV" sz="1600" b="1" dirty="0"/>
              <a:t>Pieņemti </a:t>
            </a:r>
            <a:r>
              <a:rPr lang="lv-LV" sz="1600" b="1" dirty="0" smtClean="0"/>
              <a:t>grozījumi Maksātnespējas likumā, kas </a:t>
            </a:r>
            <a:r>
              <a:rPr lang="lv-LV" sz="1600" b="1" dirty="0"/>
              <a:t>paredz </a:t>
            </a:r>
            <a:r>
              <a:rPr lang="lv-LV" sz="1600" b="1" dirty="0" smtClean="0"/>
              <a:t>novērst </a:t>
            </a:r>
            <a:r>
              <a:rPr lang="lv-LV" sz="1600" b="1" dirty="0"/>
              <a:t>praksē konstatētās problēmas, kas saistītas ar </a:t>
            </a:r>
            <a:r>
              <a:rPr lang="lv-LV" sz="1600" b="1" dirty="0" smtClean="0"/>
              <a:t>šā </a:t>
            </a:r>
            <a:r>
              <a:rPr lang="lv-LV" sz="1600" b="1" dirty="0"/>
              <a:t>likuma </a:t>
            </a:r>
            <a:r>
              <a:rPr lang="lv-LV" sz="1600" b="1" dirty="0" smtClean="0"/>
              <a:t>piemērošanu</a:t>
            </a:r>
            <a:r>
              <a:rPr lang="lv-LV" sz="1600" dirty="0">
                <a:solidFill>
                  <a:srgbClr val="005374"/>
                </a:solidFill>
              </a:rPr>
              <a:t> - ar </a:t>
            </a:r>
            <a:r>
              <a:rPr lang="lv-LV" sz="1600" dirty="0" smtClean="0">
                <a:solidFill>
                  <a:srgbClr val="005374"/>
                </a:solidFill>
              </a:rPr>
              <a:t>01.03.2015</a:t>
            </a:r>
            <a:r>
              <a:rPr lang="lv-LV" sz="1600" dirty="0">
                <a:solidFill>
                  <a:srgbClr val="005374"/>
                </a:solidFill>
              </a:rPr>
              <a:t>.</a:t>
            </a:r>
            <a:r>
              <a:rPr lang="lv-LV" sz="1600" b="1" i="1" dirty="0">
                <a:solidFill>
                  <a:srgbClr val="005374"/>
                </a:solidFill>
              </a:rPr>
              <a:t> </a:t>
            </a:r>
            <a:endParaRPr lang="lv-LV" sz="1600" b="1" dirty="0" smtClean="0"/>
          </a:p>
          <a:p>
            <a:pPr marL="342900" indent="-342900">
              <a:spcBef>
                <a:spcPts val="600"/>
              </a:spcBef>
              <a:spcAft>
                <a:spcPts val="300"/>
              </a:spcAft>
              <a:buFont typeface="Wingdings" panose="05000000000000000000" pitchFamily="2" charset="2"/>
              <a:buChar char="Ø"/>
            </a:pPr>
            <a:r>
              <a:rPr lang="lv-LV" sz="1600" b="1" dirty="0" smtClean="0"/>
              <a:t>Pieņemti grozījumi </a:t>
            </a:r>
            <a:r>
              <a:rPr lang="lv-LV" sz="1600" b="1" dirty="0"/>
              <a:t>Civilprocesa likumā, kas paredz ieviest vienotu elektronisko izsoļu modeli spriedumu izpildes un maksātnespējas </a:t>
            </a:r>
            <a:r>
              <a:rPr lang="lv-LV" sz="1600" b="1" dirty="0" smtClean="0"/>
              <a:t>procesā </a:t>
            </a:r>
            <a:r>
              <a:rPr lang="lv-LV" sz="1600" dirty="0" smtClean="0">
                <a:solidFill>
                  <a:srgbClr val="005374"/>
                </a:solidFill>
              </a:rPr>
              <a:t>- ar 01.07.2015.</a:t>
            </a:r>
            <a:r>
              <a:rPr lang="lv-LV" sz="1600" b="1" i="1" dirty="0" smtClean="0">
                <a:solidFill>
                  <a:srgbClr val="005374"/>
                </a:solidFill>
              </a:rPr>
              <a:t> </a:t>
            </a:r>
          </a:p>
          <a:p>
            <a:pPr marL="754063" lvl="2" indent="-342900">
              <a:spcBef>
                <a:spcPts val="600"/>
              </a:spcBef>
              <a:spcAft>
                <a:spcPts val="300"/>
              </a:spcAft>
              <a:buFont typeface="Wingdings" panose="05000000000000000000" pitchFamily="2" charset="2"/>
              <a:buChar char="§"/>
            </a:pPr>
            <a:r>
              <a:rPr lang="lv-LV" sz="1500" b="1" dirty="0" smtClean="0">
                <a:solidFill>
                  <a:srgbClr val="005374"/>
                </a:solidFill>
                <a:latin typeface="Verdana" panose="020B0604030504040204" pitchFamily="34" charset="0"/>
                <a:ea typeface="Verdana" panose="020B0604030504040204" pitchFamily="34" charset="0"/>
                <a:cs typeface="Verdana" panose="020B0604030504040204" pitchFamily="34" charset="0"/>
              </a:rPr>
              <a:t>Maksātnespējas </a:t>
            </a:r>
            <a:r>
              <a:rPr lang="lv-LV" sz="1500" b="1" dirty="0">
                <a:solidFill>
                  <a:srgbClr val="005374"/>
                </a:solidFill>
                <a:latin typeface="Verdana" panose="020B0604030504040204" pitchFamily="34" charset="0"/>
                <a:ea typeface="Verdana" panose="020B0604030504040204" pitchFamily="34" charset="0"/>
                <a:cs typeface="Verdana" panose="020B0604030504040204" pitchFamily="34" charset="0"/>
              </a:rPr>
              <a:t>procesam nepieciešams vien 1,5 gads</a:t>
            </a:r>
            <a:r>
              <a:rPr lang="lv-LV" sz="1500" dirty="0">
                <a:latin typeface="Verdana" panose="020B0604030504040204" pitchFamily="34" charset="0"/>
                <a:ea typeface="Verdana" panose="020B0604030504040204" pitchFamily="34" charset="0"/>
                <a:cs typeface="Verdana" panose="020B0604030504040204" pitchFamily="34" charset="0"/>
              </a:rPr>
              <a:t>, līdzšinējo 3 gadu vietā (DB dati</a:t>
            </a:r>
            <a:r>
              <a:rPr lang="lv-LV" sz="1500" dirty="0" smtClean="0">
                <a:latin typeface="Verdana" panose="020B0604030504040204" pitchFamily="34" charset="0"/>
                <a:ea typeface="Verdana" panose="020B0604030504040204" pitchFamily="34" charset="0"/>
                <a:cs typeface="Verdana" panose="020B0604030504040204" pitchFamily="34" charset="0"/>
              </a:rPr>
              <a:t>)</a:t>
            </a:r>
            <a:endParaRPr lang="lv-LV" sz="1600" b="1" i="1" dirty="0" smtClean="0">
              <a:solidFill>
                <a:srgbClr val="005374"/>
              </a:solidFill>
            </a:endParaRPr>
          </a:p>
          <a:p>
            <a:pPr>
              <a:spcBef>
                <a:spcPts val="600"/>
              </a:spcBef>
              <a:spcAft>
                <a:spcPts val="300"/>
              </a:spcAft>
            </a:pPr>
            <a:r>
              <a:rPr lang="lv-LV" sz="1600" b="1" i="1" dirty="0" smtClean="0">
                <a:solidFill>
                  <a:srgbClr val="005374"/>
                </a:solidFill>
              </a:rPr>
              <a:t>Klusēšanas-piekrišanas </a:t>
            </a:r>
            <a:r>
              <a:rPr lang="lv-LV" sz="1600" b="1" dirty="0">
                <a:solidFill>
                  <a:srgbClr val="005374"/>
                </a:solidFill>
              </a:rPr>
              <a:t>princips </a:t>
            </a:r>
          </a:p>
          <a:p>
            <a:pPr marL="342900" indent="-342900">
              <a:spcBef>
                <a:spcPts val="600"/>
              </a:spcBef>
              <a:spcAft>
                <a:spcPts val="300"/>
              </a:spcAft>
              <a:buFont typeface="Wingdings" panose="05000000000000000000" pitchFamily="2" charset="2"/>
              <a:buChar char="Ø"/>
            </a:pPr>
            <a:r>
              <a:rPr lang="lv-LV" sz="1600" b="1" dirty="0" smtClean="0"/>
              <a:t>Līdz šim ieviesti 15 valsts pārvaldes pakalpojumiem</a:t>
            </a:r>
          </a:p>
          <a:p>
            <a:pPr marL="342900" indent="-342900">
              <a:spcBef>
                <a:spcPts val="600"/>
              </a:spcBef>
              <a:spcAft>
                <a:spcPts val="300"/>
              </a:spcAft>
              <a:buFont typeface="Wingdings" panose="05000000000000000000" pitchFamily="2" charset="2"/>
              <a:buChar char="Ø"/>
            </a:pPr>
            <a:r>
              <a:rPr lang="lv-LV" sz="1600" b="1" dirty="0" smtClean="0"/>
              <a:t>MK 19.05.2015. grozījumi </a:t>
            </a:r>
            <a:r>
              <a:rPr lang="lv-LV" sz="1600" b="1" i="1" dirty="0" smtClean="0"/>
              <a:t>– </a:t>
            </a:r>
            <a:r>
              <a:rPr lang="lv-LV" sz="1600" b="1" dirty="0" smtClean="0"/>
              <a:t>papildus </a:t>
            </a:r>
            <a:r>
              <a:rPr lang="lv-LV" sz="1600" b="1" dirty="0"/>
              <a:t>17 </a:t>
            </a:r>
            <a:r>
              <a:rPr lang="lv-LV" sz="1600" b="1" dirty="0" smtClean="0"/>
              <a:t>pakalpojumiem</a:t>
            </a:r>
            <a:r>
              <a:rPr lang="lv-LV" sz="1600" dirty="0" smtClean="0"/>
              <a:t> – </a:t>
            </a:r>
            <a:r>
              <a:rPr lang="lv-LV" sz="1600" dirty="0" smtClean="0">
                <a:solidFill>
                  <a:srgbClr val="005374"/>
                </a:solidFill>
              </a:rPr>
              <a:t>līdz 01.01.2017.</a:t>
            </a:r>
          </a:p>
          <a:p>
            <a:pPr marL="1104900" lvl="1" indent="-342900">
              <a:spcBef>
                <a:spcPts val="0"/>
              </a:spcBef>
              <a:spcAft>
                <a:spcPts val="300"/>
              </a:spcAft>
              <a:buFont typeface="Wingdings" panose="05000000000000000000" pitchFamily="2" charset="2"/>
              <a:buChar char="Ø"/>
            </a:pPr>
            <a:r>
              <a:rPr lang="lv-LV" sz="1600" dirty="0" smtClean="0">
                <a:latin typeface="Century Gothic" panose="020B0502020202020204" pitchFamily="34" charset="0"/>
              </a:rPr>
              <a:t>tiesu </a:t>
            </a:r>
            <a:r>
              <a:rPr lang="lv-LV" sz="1600" dirty="0">
                <a:latin typeface="Century Gothic" panose="020B0502020202020204" pitchFamily="34" charset="0"/>
              </a:rPr>
              <a:t>ekspertu sertifikācijā un </a:t>
            </a:r>
            <a:r>
              <a:rPr lang="lv-LV" sz="1600" dirty="0" smtClean="0">
                <a:latin typeface="Century Gothic" panose="020B0502020202020204" pitchFamily="34" charset="0"/>
              </a:rPr>
              <a:t>resertifikācijā </a:t>
            </a:r>
          </a:p>
          <a:p>
            <a:pPr marL="1104900" lvl="1" indent="-342900">
              <a:spcBef>
                <a:spcPts val="0"/>
              </a:spcBef>
              <a:spcAft>
                <a:spcPts val="300"/>
              </a:spcAft>
              <a:buFont typeface="Wingdings" panose="05000000000000000000" pitchFamily="2" charset="2"/>
              <a:buChar char="Ø"/>
            </a:pPr>
            <a:r>
              <a:rPr lang="lv-LV" sz="1600" dirty="0" smtClean="0">
                <a:latin typeface="Century Gothic" panose="020B0502020202020204" pitchFamily="34" charset="0"/>
              </a:rPr>
              <a:t>sugu </a:t>
            </a:r>
            <a:r>
              <a:rPr lang="lv-LV" sz="1600" dirty="0">
                <a:latin typeface="Century Gothic" panose="020B0502020202020204" pitchFamily="34" charset="0"/>
              </a:rPr>
              <a:t>un biotopu aizsardzības jomas eksperta sertifikāta </a:t>
            </a:r>
            <a:r>
              <a:rPr lang="lv-LV" sz="1600" dirty="0" smtClean="0">
                <a:latin typeface="Century Gothic" panose="020B0502020202020204" pitchFamily="34" charset="0"/>
              </a:rPr>
              <a:t>izsniegšanā</a:t>
            </a:r>
          </a:p>
          <a:p>
            <a:pPr marL="1104900" lvl="1" indent="-342900">
              <a:spcBef>
                <a:spcPts val="0"/>
              </a:spcBef>
              <a:spcAft>
                <a:spcPts val="300"/>
              </a:spcAft>
              <a:buFont typeface="Wingdings" panose="05000000000000000000" pitchFamily="2" charset="2"/>
              <a:buChar char="Ø"/>
            </a:pPr>
            <a:r>
              <a:rPr lang="lv-LV" sz="1600" dirty="0" smtClean="0">
                <a:latin typeface="Century Gothic" panose="020B0502020202020204" pitchFamily="34" charset="0"/>
              </a:rPr>
              <a:t>veterinārmedicīniskā </a:t>
            </a:r>
            <a:r>
              <a:rPr lang="lv-LV" sz="1600" dirty="0">
                <a:latin typeface="Century Gothic" panose="020B0502020202020204" pitchFamily="34" charset="0"/>
              </a:rPr>
              <a:t>pakalpojuma sniedzēja </a:t>
            </a:r>
            <a:r>
              <a:rPr lang="lv-LV" sz="1600" dirty="0" smtClean="0">
                <a:latin typeface="Century Gothic" panose="020B0502020202020204" pitchFamily="34" charset="0"/>
              </a:rPr>
              <a:t>reģistrācijā</a:t>
            </a:r>
          </a:p>
          <a:p>
            <a:pPr marL="1104900" lvl="1" indent="-342900">
              <a:spcBef>
                <a:spcPts val="0"/>
              </a:spcBef>
              <a:spcAft>
                <a:spcPts val="300"/>
              </a:spcAft>
              <a:buFont typeface="Wingdings" panose="05000000000000000000" pitchFamily="2" charset="2"/>
              <a:buChar char="Ø"/>
            </a:pPr>
            <a:r>
              <a:rPr lang="lv-LV" sz="1600" dirty="0" smtClean="0">
                <a:latin typeface="Century Gothic" panose="020B0502020202020204" pitchFamily="34" charset="0"/>
              </a:rPr>
              <a:t>dzīvnieku </a:t>
            </a:r>
            <a:r>
              <a:rPr lang="lv-LV" sz="1600" dirty="0">
                <a:latin typeface="Century Gothic" panose="020B0502020202020204" pitchFamily="34" charset="0"/>
              </a:rPr>
              <a:t>kapsētu </a:t>
            </a:r>
            <a:r>
              <a:rPr lang="lv-LV" sz="1600" dirty="0" smtClean="0">
                <a:latin typeface="Century Gothic" panose="020B0502020202020204" pitchFamily="34" charset="0"/>
              </a:rPr>
              <a:t>darbībā, u.c.</a:t>
            </a:r>
          </a:p>
        </p:txBody>
      </p:sp>
    </p:spTree>
    <p:extLst>
      <p:ext uri="{BB962C8B-B14F-4D97-AF65-F5344CB8AC3E}">
        <p14:creationId xmlns:p14="http://schemas.microsoft.com/office/powerpoint/2010/main" val="2705219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solidFill>
                  <a:srgbClr val="005374"/>
                </a:solidFill>
                <a:latin typeface="Century Gothic" panose="020B0502020202020204" pitchFamily="34" charset="0"/>
                <a:cs typeface="Verdana" panose="020B0604030504040204" pitchFamily="34" charset="0"/>
              </a:rPr>
              <a:t>Tuvākā pusgada prioritātes</a:t>
            </a:r>
            <a:endParaRPr lang="lv-LV" dirty="0">
              <a:solidFill>
                <a:srgbClr val="005374"/>
              </a:solidFill>
              <a:latin typeface="Century Gothic" panose="020B0502020202020204" pitchFamily="34" charset="0"/>
              <a:cs typeface="Verdana" panose="020B0604030504040204" pitchFamily="34" charset="0"/>
            </a:endParaRPr>
          </a:p>
        </p:txBody>
      </p:sp>
      <p:sp>
        <p:nvSpPr>
          <p:cNvPr id="3" name="Content Placeholder 2"/>
          <p:cNvSpPr>
            <a:spLocks noGrp="1"/>
          </p:cNvSpPr>
          <p:nvPr>
            <p:ph idx="1"/>
          </p:nvPr>
        </p:nvSpPr>
        <p:spPr>
          <a:xfrm>
            <a:off x="554804" y="1417642"/>
            <a:ext cx="8265346" cy="5040308"/>
          </a:xfrm>
        </p:spPr>
        <p:txBody>
          <a:bodyPr>
            <a:noAutofit/>
          </a:bodyPr>
          <a:lstStyle/>
          <a:p>
            <a:pPr lvl="1">
              <a:spcBef>
                <a:spcPts val="600"/>
              </a:spcBef>
              <a:spcAft>
                <a:spcPts val="0"/>
              </a:spcAft>
              <a:buFont typeface="Wingdings" panose="05000000000000000000" pitchFamily="2" charset="2"/>
              <a:buChar char="Ø"/>
            </a:pPr>
            <a:r>
              <a:rPr lang="lv-LV" sz="1600" b="1"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Uzņēmējdarbības uzsākšanā</a:t>
            </a:r>
            <a:r>
              <a:rPr lang="lv-LV" sz="1600" b="1" dirty="0" smtClean="0">
                <a:latin typeface="Century Gothic" panose="020B0502020202020204" pitchFamily="34" charset="0"/>
                <a:ea typeface="Verdana" panose="020B0604030504040204" pitchFamily="34" charset="0"/>
                <a:cs typeface="Verdana" panose="020B0604030504040204" pitchFamily="34" charset="0"/>
              </a:rPr>
              <a:t>: </a:t>
            </a:r>
            <a:r>
              <a:rPr lang="lv-LV" sz="1600" dirty="0" smtClean="0">
                <a:latin typeface="Century Gothic" panose="020B0502020202020204" pitchFamily="34" charset="0"/>
                <a:ea typeface="Verdana" panose="020B0604030504040204" pitchFamily="34" charset="0"/>
                <a:cs typeface="Verdana" panose="020B0604030504040204" pitchFamily="34" charset="0"/>
              </a:rPr>
              <a:t>sakārtot </a:t>
            </a:r>
            <a:r>
              <a:rPr lang="lv-LV" sz="1600" dirty="0" smtClean="0">
                <a:latin typeface="Century Gothic" panose="020B0502020202020204" pitchFamily="34" charset="0"/>
                <a:ea typeface="Verdana" panose="020B0604030504040204" pitchFamily="34" charset="0"/>
                <a:cs typeface="Verdana" panose="020B0604030504040204" pitchFamily="34" charset="0"/>
              </a:rPr>
              <a:t>uzņēmumu elektroniskās reģistrēšanas pakalpojumu, veikt UR arhīvā </a:t>
            </a:r>
            <a:r>
              <a:rPr lang="lv-LV" sz="1600" dirty="0">
                <a:latin typeface="Century Gothic" panose="020B0502020202020204" pitchFamily="34" charset="0"/>
                <a:ea typeface="Verdana" panose="020B0604030504040204" pitchFamily="34" charset="0"/>
                <a:cs typeface="Verdana" panose="020B0604030504040204" pitchFamily="34" charset="0"/>
              </a:rPr>
              <a:t>esošo dokumentu elektronizēšanu un atteikties no uzņēmumu ģeogrāfiskās lietu </a:t>
            </a:r>
            <a:r>
              <a:rPr lang="lv-LV" sz="1600" dirty="0" smtClean="0">
                <a:latin typeface="Century Gothic" panose="020B0502020202020204" pitchFamily="34" charset="0"/>
                <a:ea typeface="Verdana" panose="020B0604030504040204" pitchFamily="34" charset="0"/>
                <a:cs typeface="Verdana" panose="020B0604030504040204" pitchFamily="34" charset="0"/>
              </a:rPr>
              <a:t>piekritības</a:t>
            </a:r>
            <a:r>
              <a:rPr lang="lv-LV" sz="1600" dirty="0">
                <a:latin typeface="Century Gothic" panose="020B0502020202020204" pitchFamily="34" charset="0"/>
              </a:rPr>
              <a:t> jau 2016.gada </a:t>
            </a:r>
            <a:r>
              <a:rPr lang="lv-LV" sz="1600" dirty="0" smtClean="0">
                <a:latin typeface="Century Gothic" panose="020B0502020202020204" pitchFamily="34" charset="0"/>
              </a:rPr>
              <a:t>ietvaros (</a:t>
            </a:r>
            <a:r>
              <a:rPr lang="lv-LV" sz="1600" dirty="0" smtClean="0">
                <a:solidFill>
                  <a:srgbClr val="005374"/>
                </a:solidFill>
                <a:latin typeface="Century Gothic" panose="020B0502020202020204" pitchFamily="34" charset="0"/>
              </a:rPr>
              <a:t>atbildīgā institūcija – </a:t>
            </a:r>
            <a:r>
              <a:rPr lang="lv-LV" sz="1600"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TM, UR</a:t>
            </a:r>
            <a:r>
              <a:rPr lang="lv-LV" sz="1600" dirty="0" smtClean="0">
                <a:latin typeface="Century Gothic" panose="020B0502020202020204" pitchFamily="34" charset="0"/>
                <a:ea typeface="Verdana" panose="020B0604030504040204" pitchFamily="34" charset="0"/>
                <a:cs typeface="Verdana" panose="020B0604030504040204" pitchFamily="34" charset="0"/>
              </a:rPr>
              <a:t>)</a:t>
            </a:r>
            <a:endParaRPr lang="lv-LV" sz="1600" dirty="0">
              <a:latin typeface="Century Gothic" panose="020B0502020202020204" pitchFamily="34" charset="0"/>
              <a:ea typeface="Verdana" panose="020B0604030504040204" pitchFamily="34" charset="0"/>
              <a:cs typeface="Verdana" panose="020B0604030504040204" pitchFamily="34" charset="0"/>
            </a:endParaRPr>
          </a:p>
          <a:p>
            <a:pPr lvl="1">
              <a:spcBef>
                <a:spcPts val="600"/>
              </a:spcBef>
              <a:spcAft>
                <a:spcPts val="0"/>
              </a:spcAft>
              <a:buFont typeface="Wingdings" panose="05000000000000000000" pitchFamily="2" charset="2"/>
              <a:buChar char="Ø"/>
            </a:pPr>
            <a:r>
              <a:rPr lang="lv-LV" sz="1600" b="1"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Būvniecības procesā</a:t>
            </a:r>
            <a:r>
              <a:rPr lang="lv-LV" sz="1600" dirty="0" smtClean="0">
                <a:latin typeface="Century Gothic" panose="020B0502020202020204" pitchFamily="34" charset="0"/>
                <a:ea typeface="Verdana" panose="020B0604030504040204" pitchFamily="34" charset="0"/>
                <a:cs typeface="Verdana" panose="020B0604030504040204" pitchFamily="34" charset="0"/>
              </a:rPr>
              <a:t>: nodrošināt Būvniecības informācijas sistēmas pilnīgu </a:t>
            </a:r>
            <a:r>
              <a:rPr lang="lv-LV" sz="1600" dirty="0" smtClean="0">
                <a:latin typeface="Century Gothic" panose="020B0502020202020204" pitchFamily="34" charset="0"/>
                <a:ea typeface="Verdana" panose="020B0604030504040204" pitchFamily="34" charset="0"/>
                <a:cs typeface="Verdana" panose="020B0604030504040204" pitchFamily="34" charset="0"/>
              </a:rPr>
              <a:t>darbību</a:t>
            </a:r>
            <a:r>
              <a:rPr lang="lv-LV" sz="1600" dirty="0">
                <a:latin typeface="Century Gothic" panose="020B0502020202020204" pitchFamily="34" charset="0"/>
              </a:rPr>
              <a:t>(</a:t>
            </a:r>
            <a:r>
              <a:rPr lang="lv-LV" sz="1600" dirty="0">
                <a:solidFill>
                  <a:srgbClr val="005374"/>
                </a:solidFill>
                <a:latin typeface="Century Gothic" panose="020B0502020202020204" pitchFamily="34" charset="0"/>
              </a:rPr>
              <a:t>atbildīgā institūcija – </a:t>
            </a:r>
            <a:r>
              <a:rPr lang="lv-LV" sz="1600"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EM</a:t>
            </a:r>
            <a:r>
              <a:rPr lang="lv-LV" sz="1600" dirty="0" smtClean="0">
                <a:latin typeface="Century Gothic" panose="020B0502020202020204" pitchFamily="34" charset="0"/>
                <a:ea typeface="Verdana" panose="020B0604030504040204" pitchFamily="34" charset="0"/>
                <a:cs typeface="Verdana" panose="020B0604030504040204" pitchFamily="34" charset="0"/>
              </a:rPr>
              <a:t>)</a:t>
            </a:r>
            <a:endParaRPr lang="lv-LV" sz="1600" dirty="0">
              <a:latin typeface="Century Gothic" panose="020B0502020202020204" pitchFamily="34" charset="0"/>
              <a:ea typeface="Verdana" panose="020B0604030504040204" pitchFamily="34" charset="0"/>
              <a:cs typeface="Verdana" panose="020B0604030504040204" pitchFamily="34" charset="0"/>
            </a:endParaRPr>
          </a:p>
          <a:p>
            <a:pPr lvl="1">
              <a:spcBef>
                <a:spcPts val="600"/>
              </a:spcBef>
              <a:spcAft>
                <a:spcPts val="0"/>
              </a:spcAft>
              <a:buFont typeface="Wingdings" panose="05000000000000000000" pitchFamily="2" charset="2"/>
              <a:buChar char="Ø"/>
            </a:pPr>
            <a:r>
              <a:rPr lang="lv-LV" sz="1600" b="1" dirty="0" smtClean="0">
                <a:solidFill>
                  <a:srgbClr val="005374"/>
                </a:solidFill>
                <a:latin typeface="Century Gothic" panose="020B0502020202020204" pitchFamily="34" charset="0"/>
              </a:rPr>
              <a:t>Nekustamā </a:t>
            </a:r>
            <a:r>
              <a:rPr lang="lv-LV" sz="1600" b="1" dirty="0" smtClean="0">
                <a:solidFill>
                  <a:srgbClr val="005374"/>
                </a:solidFill>
                <a:latin typeface="Century Gothic" panose="020B0502020202020204" pitchFamily="34" charset="0"/>
              </a:rPr>
              <a:t>īpašuma reģistrēšanā</a:t>
            </a:r>
            <a:r>
              <a:rPr lang="lv-LV" sz="1600" dirty="0" smtClean="0">
                <a:latin typeface="Century Gothic" panose="020B0502020202020204" pitchFamily="34" charset="0"/>
              </a:rPr>
              <a:t>: </a:t>
            </a:r>
            <a:r>
              <a:rPr lang="lv-LV" sz="1600" dirty="0">
                <a:latin typeface="Century Gothic" panose="020B0502020202020204" pitchFamily="34" charset="0"/>
              </a:rPr>
              <a:t>neatliekami paplašināt Zemesgrāmatās no pašvaldības elektroniski saņemamo informācijas par atteikšanos no pirmpirkuma </a:t>
            </a:r>
            <a:r>
              <a:rPr lang="lv-LV" sz="1600" dirty="0">
                <a:latin typeface="Century Gothic" panose="020B0502020202020204" pitchFamily="34" charset="0"/>
              </a:rPr>
              <a:t>tiesībām (</a:t>
            </a:r>
            <a:r>
              <a:rPr lang="lv-LV" sz="1600" dirty="0">
                <a:solidFill>
                  <a:srgbClr val="005374"/>
                </a:solidFill>
                <a:latin typeface="Century Gothic" panose="020B0502020202020204" pitchFamily="34" charset="0"/>
              </a:rPr>
              <a:t>atbildīgā institūcija – </a:t>
            </a:r>
            <a:r>
              <a:rPr lang="lv-LV" sz="1600"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VARAM, TM</a:t>
            </a:r>
            <a:r>
              <a:rPr lang="lv-LV" sz="1600" dirty="0" smtClean="0">
                <a:latin typeface="Century Gothic" panose="020B0502020202020204" pitchFamily="34" charset="0"/>
                <a:ea typeface="Verdana" panose="020B0604030504040204" pitchFamily="34" charset="0"/>
                <a:cs typeface="Verdana" panose="020B0604030504040204" pitchFamily="34" charset="0"/>
              </a:rPr>
              <a:t>)</a:t>
            </a:r>
            <a:endParaRPr lang="lv-LV" sz="1600" dirty="0">
              <a:latin typeface="Century Gothic" panose="020B0502020202020204" pitchFamily="34" charset="0"/>
              <a:ea typeface="Verdana" panose="020B0604030504040204" pitchFamily="34" charset="0"/>
              <a:cs typeface="Verdana" panose="020B0604030504040204" pitchFamily="34" charset="0"/>
            </a:endParaRPr>
          </a:p>
          <a:p>
            <a:pPr lvl="1">
              <a:spcBef>
                <a:spcPts val="600"/>
              </a:spcBef>
              <a:spcAft>
                <a:spcPts val="0"/>
              </a:spcAft>
              <a:buFont typeface="Wingdings" panose="05000000000000000000" pitchFamily="2" charset="2"/>
              <a:buChar char="Ø"/>
            </a:pPr>
            <a:r>
              <a:rPr lang="lv-LV" sz="1600" b="1"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Nodokļu </a:t>
            </a:r>
            <a:r>
              <a:rPr lang="lv-LV" sz="1600" b="1"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un grāmatvedības jomā</a:t>
            </a:r>
            <a:r>
              <a:rPr lang="lv-LV" sz="1600" dirty="0" smtClean="0">
                <a:latin typeface="Century Gothic" panose="020B0502020202020204" pitchFamily="34" charset="0"/>
                <a:ea typeface="Verdana" panose="020B0604030504040204" pitchFamily="34" charset="0"/>
                <a:cs typeface="Verdana" panose="020B0604030504040204" pitchFamily="34" charset="0"/>
              </a:rPr>
              <a:t>: turpināt EDS uzlabojumus, veikt darbu </a:t>
            </a:r>
            <a:r>
              <a:rPr lang="lv-LV" sz="1600" dirty="0">
                <a:latin typeface="Century Gothic" panose="020B0502020202020204" pitchFamily="34" charset="0"/>
                <a:ea typeface="Verdana" panose="020B0604030504040204" pitchFamily="34" charset="0"/>
                <a:cs typeface="Verdana" panose="020B0604030504040204" pitchFamily="34" charset="0"/>
              </a:rPr>
              <a:t>pie viena konta (FIFO) metodes ieviešanas grāmatvedībā, </a:t>
            </a:r>
            <a:r>
              <a:rPr lang="lv-LV" sz="1600" dirty="0" smtClean="0">
                <a:latin typeface="Century Gothic" panose="020B0502020202020204" pitchFamily="34" charset="0"/>
                <a:ea typeface="Verdana" panose="020B0604030504040204" pitchFamily="34" charset="0"/>
                <a:cs typeface="Verdana" panose="020B0604030504040204" pitchFamily="34" charset="0"/>
              </a:rPr>
              <a:t>pieņemt jauno </a:t>
            </a:r>
            <a:r>
              <a:rPr lang="lv-LV" sz="1600" dirty="0">
                <a:latin typeface="Century Gothic" panose="020B0502020202020204" pitchFamily="34" charset="0"/>
                <a:ea typeface="Verdana" panose="020B0604030504040204" pitchFamily="34" charset="0"/>
                <a:cs typeface="Verdana" panose="020B0604030504040204" pitchFamily="34" charset="0"/>
              </a:rPr>
              <a:t>Gada </a:t>
            </a:r>
            <a:r>
              <a:rPr lang="lv-LV" sz="1600" dirty="0" smtClean="0">
                <a:latin typeface="Century Gothic" panose="020B0502020202020204" pitchFamily="34" charset="0"/>
                <a:ea typeface="Verdana" panose="020B0604030504040204" pitchFamily="34" charset="0"/>
                <a:cs typeface="Verdana" panose="020B0604030504040204" pitchFamily="34" charset="0"/>
              </a:rPr>
              <a:t>pārskatu likumu (</a:t>
            </a:r>
            <a:r>
              <a:rPr lang="lv-LV" sz="1600" dirty="0">
                <a:latin typeface="Century Gothic" panose="020B0502020202020204" pitchFamily="34" charset="0"/>
              </a:rPr>
              <a:t>maksimāli nodrošinot MK līmenī apstiprinātā likumprojekta redakcijas saglabāšanu</a:t>
            </a:r>
            <a:r>
              <a:rPr lang="lv-LV" sz="1600" dirty="0" smtClean="0">
                <a:latin typeface="Century Gothic" panose="020B0502020202020204" pitchFamily="34" charset="0"/>
                <a:ea typeface="Verdana" panose="020B0604030504040204" pitchFamily="34" charset="0"/>
                <a:cs typeface="Verdana" panose="020B0604030504040204" pitchFamily="34" charset="0"/>
              </a:rPr>
              <a:t>)</a:t>
            </a:r>
            <a:r>
              <a:rPr lang="lv-LV" sz="1600" dirty="0">
                <a:latin typeface="Century Gothic" panose="020B0502020202020204" pitchFamily="34" charset="0"/>
              </a:rPr>
              <a:t> (</a:t>
            </a:r>
            <a:r>
              <a:rPr lang="lv-LV" sz="1600" dirty="0">
                <a:solidFill>
                  <a:srgbClr val="005374"/>
                </a:solidFill>
                <a:latin typeface="Century Gothic" panose="020B0502020202020204" pitchFamily="34" charset="0"/>
              </a:rPr>
              <a:t>atbildīgā institūcija – </a:t>
            </a:r>
            <a:r>
              <a:rPr lang="lv-LV" sz="1600"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FM</a:t>
            </a:r>
            <a:r>
              <a:rPr lang="lv-LV" sz="1600" dirty="0" smtClean="0">
                <a:latin typeface="Century Gothic" panose="020B0502020202020204" pitchFamily="34" charset="0"/>
                <a:ea typeface="Verdana" panose="020B0604030504040204" pitchFamily="34" charset="0"/>
                <a:cs typeface="Verdana" panose="020B0604030504040204" pitchFamily="34" charset="0"/>
              </a:rPr>
              <a:t>)</a:t>
            </a:r>
            <a:endParaRPr lang="lv-LV" sz="1600" dirty="0">
              <a:latin typeface="Century Gothic" panose="020B0502020202020204" pitchFamily="34" charset="0"/>
              <a:ea typeface="Verdana" panose="020B0604030504040204" pitchFamily="34" charset="0"/>
              <a:cs typeface="Verdana" panose="020B0604030504040204" pitchFamily="34" charset="0"/>
            </a:endParaRPr>
          </a:p>
          <a:p>
            <a:pPr lvl="1">
              <a:spcBef>
                <a:spcPts val="600"/>
              </a:spcBef>
              <a:spcAft>
                <a:spcPts val="0"/>
              </a:spcAft>
              <a:buFont typeface="Wingdings" panose="05000000000000000000" pitchFamily="2" charset="2"/>
              <a:buChar char="Ø"/>
            </a:pPr>
            <a:r>
              <a:rPr lang="lv-LV" sz="1600" b="1" dirty="0" smtClean="0">
                <a:solidFill>
                  <a:srgbClr val="005374"/>
                </a:solidFill>
                <a:latin typeface="Century Gothic" panose="020B0502020202020204" pitchFamily="34" charset="0"/>
              </a:rPr>
              <a:t>Investoru </a:t>
            </a:r>
            <a:r>
              <a:rPr lang="lv-LV" sz="1600" b="1" dirty="0">
                <a:solidFill>
                  <a:srgbClr val="005374"/>
                </a:solidFill>
                <a:latin typeface="Century Gothic" panose="020B0502020202020204" pitchFamily="34" charset="0"/>
              </a:rPr>
              <a:t>tiesību aizsardzībā</a:t>
            </a:r>
            <a:r>
              <a:rPr lang="lv-LV" sz="1600" b="1" dirty="0">
                <a:latin typeface="Century Gothic" panose="020B0502020202020204" pitchFamily="34" charset="0"/>
              </a:rPr>
              <a:t>: </a:t>
            </a:r>
            <a:r>
              <a:rPr lang="lv-LV" sz="1600" dirty="0">
                <a:latin typeface="Century Gothic" panose="020B0502020202020204" pitchFamily="34" charset="0"/>
              </a:rPr>
              <a:t>līdz 2015.gada beigām pārskatīt Komerclikuma normas, kas apredz izpildīt ĀIPL 2014.gada rekomendācijas, un jau šogad virzīt grozījumus </a:t>
            </a:r>
            <a:r>
              <a:rPr lang="lv-LV" sz="1600" dirty="0">
                <a:latin typeface="Century Gothic" panose="020B0502020202020204" pitchFamily="34" charset="0"/>
              </a:rPr>
              <a:t>MK (</a:t>
            </a:r>
            <a:r>
              <a:rPr lang="lv-LV" sz="1600" dirty="0">
                <a:solidFill>
                  <a:srgbClr val="005374"/>
                </a:solidFill>
                <a:latin typeface="Century Gothic" panose="020B0502020202020204" pitchFamily="34" charset="0"/>
              </a:rPr>
              <a:t>atbildīgā institūcija – </a:t>
            </a:r>
            <a:r>
              <a:rPr lang="lv-LV" sz="1600"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TM</a:t>
            </a:r>
            <a:r>
              <a:rPr lang="lv-LV" sz="1600" dirty="0" smtClean="0">
                <a:latin typeface="Century Gothic" panose="020B0502020202020204" pitchFamily="34" charset="0"/>
                <a:ea typeface="Verdana" panose="020B0604030504040204" pitchFamily="34" charset="0"/>
                <a:cs typeface="Verdana" panose="020B0604030504040204" pitchFamily="34" charset="0"/>
              </a:rPr>
              <a:t>)</a:t>
            </a:r>
            <a:endParaRPr lang="lv-LV" sz="1600" dirty="0">
              <a:latin typeface="Century Gothic" panose="020B0502020202020204" pitchFamily="34" charset="0"/>
              <a:ea typeface="Verdana" panose="020B0604030504040204" pitchFamily="34" charset="0"/>
              <a:cs typeface="Verdana" panose="020B0604030504040204" pitchFamily="34" charset="0"/>
            </a:endParaRPr>
          </a:p>
          <a:p>
            <a:pPr lvl="1">
              <a:spcBef>
                <a:spcPts val="600"/>
              </a:spcBef>
              <a:spcAft>
                <a:spcPts val="0"/>
              </a:spcAft>
              <a:buFont typeface="Wingdings" panose="05000000000000000000" pitchFamily="2" charset="2"/>
              <a:buChar char="Ø"/>
            </a:pPr>
            <a:r>
              <a:rPr lang="lv-LV" sz="1600" b="1" dirty="0" smtClean="0">
                <a:solidFill>
                  <a:srgbClr val="005374"/>
                </a:solidFill>
                <a:latin typeface="Century Gothic" panose="020B0502020202020204" pitchFamily="34" charset="0"/>
              </a:rPr>
              <a:t>Līgumsaistību </a:t>
            </a:r>
            <a:r>
              <a:rPr lang="lv-LV" sz="1600" b="1" dirty="0">
                <a:solidFill>
                  <a:srgbClr val="005374"/>
                </a:solidFill>
                <a:latin typeface="Century Gothic" panose="020B0502020202020204" pitchFamily="34" charset="0"/>
              </a:rPr>
              <a:t>izpildē</a:t>
            </a:r>
            <a:r>
              <a:rPr lang="lv-LV" sz="1600" b="1" dirty="0">
                <a:latin typeface="Century Gothic" panose="020B0502020202020204" pitchFamily="34" charset="0"/>
              </a:rPr>
              <a:t>: </a:t>
            </a:r>
            <a:r>
              <a:rPr lang="lv-LV" sz="1600" dirty="0" smtClean="0">
                <a:latin typeface="Century Gothic" panose="020B0502020202020204" pitchFamily="34" charset="0"/>
              </a:rPr>
              <a:t>nodrošināt </a:t>
            </a:r>
            <a:r>
              <a:rPr lang="lv-LV" sz="1600" dirty="0">
                <a:latin typeface="Century Gothic" panose="020B0502020202020204" pitchFamily="34" charset="0"/>
              </a:rPr>
              <a:t>Civilprocesa likuma grozījumu saskaņošanu un virzīšanu apstiprināšanai MK, kas paredz elektronisko dokumentu aprites ieviešanu tiesu </a:t>
            </a:r>
            <a:r>
              <a:rPr lang="lv-LV" sz="1600" dirty="0">
                <a:latin typeface="Century Gothic" panose="020B0502020202020204" pitchFamily="34" charset="0"/>
              </a:rPr>
              <a:t>iestādēs (</a:t>
            </a:r>
            <a:r>
              <a:rPr lang="lv-LV" sz="1600" dirty="0">
                <a:solidFill>
                  <a:srgbClr val="005374"/>
                </a:solidFill>
                <a:latin typeface="Century Gothic" panose="020B0502020202020204" pitchFamily="34" charset="0"/>
              </a:rPr>
              <a:t>atbildīgā institūcija – </a:t>
            </a:r>
            <a:r>
              <a:rPr lang="lv-LV" sz="1600" dirty="0" smtClean="0">
                <a:solidFill>
                  <a:srgbClr val="005374"/>
                </a:solidFill>
                <a:latin typeface="Century Gothic" panose="020B0502020202020204" pitchFamily="34" charset="0"/>
                <a:ea typeface="Verdana" panose="020B0604030504040204" pitchFamily="34" charset="0"/>
                <a:cs typeface="Verdana" panose="020B0604030504040204" pitchFamily="34" charset="0"/>
              </a:rPr>
              <a:t>TM</a:t>
            </a:r>
            <a:r>
              <a:rPr lang="lv-LV" sz="1600" dirty="0" smtClean="0">
                <a:latin typeface="Century Gothic" panose="020B0502020202020204" pitchFamily="34" charset="0"/>
                <a:ea typeface="Verdana" panose="020B0604030504040204" pitchFamily="34" charset="0"/>
                <a:cs typeface="Verdana" panose="020B0604030504040204" pitchFamily="34" charset="0"/>
              </a:rPr>
              <a:t>)</a:t>
            </a:r>
            <a:endParaRPr lang="lv-LV" sz="1600" dirty="0">
              <a:latin typeface="Century Gothic" panose="020B050202020202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165617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1"/>
          <p:cNvSpPr>
            <a:spLocks noGrp="1"/>
          </p:cNvSpPr>
          <p:nvPr>
            <p:ph type="body" sz="quarter" idx="10"/>
          </p:nvPr>
        </p:nvSpPr>
        <p:spPr>
          <a:xfrm>
            <a:off x="685800" y="3479800"/>
            <a:ext cx="7772400" cy="1422400"/>
          </a:xfrm>
        </p:spPr>
        <p:txBody>
          <a:bodyPr/>
          <a:lstStyle/>
          <a:p>
            <a:pPr eaLnBrk="1" hangingPunct="1">
              <a:spcBef>
                <a:spcPct val="0"/>
              </a:spcBef>
              <a:spcAft>
                <a:spcPts val="600"/>
              </a:spcAft>
            </a:pPr>
            <a:r>
              <a:rPr lang="lv-LV" altLang="lv-LV" sz="4400" dirty="0" smtClean="0">
                <a:solidFill>
                  <a:srgbClr val="005374"/>
                </a:solidFill>
                <a:latin typeface="Century Gothic" panose="020B0502020202020204" pitchFamily="34" charset="0"/>
                <a:ea typeface="ＭＳ Ｐゴシック" pitchFamily="34" charset="-128"/>
              </a:rPr>
              <a:t>Paldies!</a:t>
            </a:r>
          </a:p>
          <a:p>
            <a:pPr eaLnBrk="1" hangingPunct="1">
              <a:spcBef>
                <a:spcPct val="0"/>
              </a:spcBef>
              <a:spcAft>
                <a:spcPts val="600"/>
              </a:spcAft>
            </a:pPr>
            <a:endParaRPr lang="lv-LV" altLang="lv-LV" sz="4000" dirty="0" smtClean="0">
              <a:ea typeface="ＭＳ Ｐゴシック" pitchFamily="34" charset="-128"/>
            </a:endParaRPr>
          </a:p>
        </p:txBody>
      </p:sp>
      <p:sp>
        <p:nvSpPr>
          <p:cNvPr id="19459" name="Text Placeholder 2"/>
          <p:cNvSpPr>
            <a:spLocks noGrp="1"/>
          </p:cNvSpPr>
          <p:nvPr>
            <p:ph type="body" sz="quarter" idx="11"/>
          </p:nvPr>
        </p:nvSpPr>
        <p:spPr>
          <a:xfrm>
            <a:off x="685800" y="4902200"/>
            <a:ext cx="7772400" cy="1643063"/>
          </a:xfrm>
        </p:spPr>
        <p:txBody>
          <a:bodyPr>
            <a:normAutofit fontScale="85000" lnSpcReduction="20000"/>
          </a:bodyPr>
          <a:lstStyle/>
          <a:p>
            <a:pPr eaLnBrk="1" hangingPunct="1">
              <a:lnSpc>
                <a:spcPct val="110000"/>
              </a:lnSpc>
              <a:spcBef>
                <a:spcPct val="0"/>
              </a:spcBef>
              <a:buClr>
                <a:srgbClr val="DAEDA9"/>
              </a:buClr>
              <a:tabLst>
                <a:tab pos="984250" algn="l"/>
              </a:tabLst>
              <a:defRPr/>
            </a:pPr>
            <a:r>
              <a:rPr lang="lv-LV" altLang="lv-LV" b="1" dirty="0" smtClean="0">
                <a:latin typeface="Century Gothic" panose="020B0502020202020204" pitchFamily="34" charset="0"/>
                <a:cs typeface="Arial" pitchFamily="34" charset="0"/>
              </a:rPr>
              <a:t>Ekonomikas ministrija</a:t>
            </a:r>
          </a:p>
          <a:p>
            <a:pPr eaLnBrk="1" hangingPunct="1">
              <a:lnSpc>
                <a:spcPct val="110000"/>
              </a:lnSpc>
              <a:spcBef>
                <a:spcPct val="0"/>
              </a:spcBef>
              <a:buClr>
                <a:srgbClr val="DAEDA9"/>
              </a:buClr>
              <a:tabLst>
                <a:tab pos="984250" algn="l"/>
              </a:tabLst>
              <a:defRPr/>
            </a:pPr>
            <a:r>
              <a:rPr lang="lv-LV" altLang="lv-LV" dirty="0" smtClean="0">
                <a:latin typeface="Century Gothic" panose="020B0502020202020204" pitchFamily="34" charset="0"/>
                <a:cs typeface="Arial" pitchFamily="34" charset="0"/>
              </a:rPr>
              <a:t>Adrese: Brīvības </a:t>
            </a:r>
            <a:r>
              <a:rPr lang="lv-LV" altLang="lv-LV" dirty="0">
                <a:latin typeface="Century Gothic" panose="020B0502020202020204" pitchFamily="34" charset="0"/>
                <a:cs typeface="Arial" pitchFamily="34" charset="0"/>
              </a:rPr>
              <a:t>iela 55, Rīga, LV-1519</a:t>
            </a:r>
            <a:br>
              <a:rPr lang="lv-LV" altLang="lv-LV" dirty="0">
                <a:latin typeface="Century Gothic" panose="020B0502020202020204" pitchFamily="34" charset="0"/>
                <a:cs typeface="Arial" pitchFamily="34" charset="0"/>
              </a:rPr>
            </a:br>
            <a:r>
              <a:rPr lang="lv-LV" altLang="lv-LV" dirty="0" smtClean="0">
                <a:latin typeface="Century Gothic" panose="020B0502020202020204" pitchFamily="34" charset="0"/>
                <a:cs typeface="Arial" pitchFamily="34" charset="0"/>
              </a:rPr>
              <a:t>Tālrunis: +</a:t>
            </a:r>
            <a:r>
              <a:rPr lang="lv-LV" altLang="lv-LV" dirty="0">
                <a:latin typeface="Century Gothic" panose="020B0502020202020204" pitchFamily="34" charset="0"/>
                <a:cs typeface="Arial" pitchFamily="34" charset="0"/>
              </a:rPr>
              <a:t>371 6 7013 100</a:t>
            </a:r>
            <a:br>
              <a:rPr lang="lv-LV" altLang="lv-LV" dirty="0">
                <a:latin typeface="Century Gothic" panose="020B0502020202020204" pitchFamily="34" charset="0"/>
                <a:cs typeface="Arial" pitchFamily="34" charset="0"/>
              </a:rPr>
            </a:br>
            <a:r>
              <a:rPr lang="lv-LV" altLang="lv-LV" dirty="0">
                <a:latin typeface="Century Gothic" panose="020B0502020202020204" pitchFamily="34" charset="0"/>
                <a:cs typeface="Arial" pitchFamily="34" charset="0"/>
              </a:rPr>
              <a:t>Fakss: </a:t>
            </a:r>
            <a:r>
              <a:rPr lang="lv-LV" altLang="lv-LV" dirty="0" smtClean="0">
                <a:latin typeface="Century Gothic" panose="020B0502020202020204" pitchFamily="34" charset="0"/>
                <a:cs typeface="Arial" pitchFamily="34" charset="0"/>
              </a:rPr>
              <a:t>+</a:t>
            </a:r>
            <a:r>
              <a:rPr lang="lv-LV" altLang="lv-LV" dirty="0">
                <a:latin typeface="Century Gothic" panose="020B0502020202020204" pitchFamily="34" charset="0"/>
                <a:cs typeface="Arial" pitchFamily="34" charset="0"/>
              </a:rPr>
              <a:t>371 6 7280 882</a:t>
            </a:r>
            <a:r>
              <a:rPr lang="lv-LV" altLang="lv-LV" dirty="0">
                <a:solidFill>
                  <a:srgbClr val="005374"/>
                </a:solidFill>
                <a:latin typeface="Century Gothic" panose="020B0502020202020204" pitchFamily="34" charset="0"/>
                <a:cs typeface="Arial" pitchFamily="34" charset="0"/>
              </a:rPr>
              <a:t/>
            </a:r>
            <a:br>
              <a:rPr lang="lv-LV" altLang="lv-LV" dirty="0">
                <a:solidFill>
                  <a:srgbClr val="005374"/>
                </a:solidFill>
                <a:latin typeface="Century Gothic" panose="020B0502020202020204" pitchFamily="34" charset="0"/>
                <a:cs typeface="Arial" pitchFamily="34" charset="0"/>
              </a:rPr>
            </a:br>
            <a:r>
              <a:rPr lang="lv-LV" altLang="lv-LV" dirty="0">
                <a:latin typeface="Century Gothic" panose="020B0502020202020204" pitchFamily="34" charset="0"/>
                <a:cs typeface="Arial" pitchFamily="34" charset="0"/>
              </a:rPr>
              <a:t>E-pasts:</a:t>
            </a:r>
            <a:r>
              <a:rPr lang="lv-LV" altLang="lv-LV" dirty="0">
                <a:solidFill>
                  <a:srgbClr val="83D7EA"/>
                </a:solidFill>
                <a:latin typeface="Century Gothic" panose="020B0502020202020204" pitchFamily="34" charset="0"/>
                <a:cs typeface="Arial" pitchFamily="34" charset="0"/>
              </a:rPr>
              <a:t> </a:t>
            </a:r>
            <a:r>
              <a:rPr lang="lv-LV" altLang="lv-LV" dirty="0" err="1" smtClean="0">
                <a:solidFill>
                  <a:srgbClr val="83D7EA"/>
                </a:solidFill>
                <a:latin typeface="Century Gothic" panose="020B0502020202020204" pitchFamily="34" charset="0"/>
                <a:cs typeface="Arial" pitchFamily="34" charset="0"/>
                <a:hlinkClick r:id="rId2"/>
              </a:rPr>
              <a:t>pasts@em.gov.lv</a:t>
            </a:r>
            <a:endParaRPr lang="lv-LV" altLang="lv-LV" dirty="0">
              <a:solidFill>
                <a:srgbClr val="83D7EA"/>
              </a:solidFill>
              <a:latin typeface="Century Gothic" panose="020B0502020202020204" pitchFamily="34" charset="0"/>
              <a:cs typeface="Arial" pitchFamily="34" charset="0"/>
            </a:endParaRPr>
          </a:p>
          <a:p>
            <a:pPr eaLnBrk="1" hangingPunct="1">
              <a:lnSpc>
                <a:spcPct val="110000"/>
              </a:lnSpc>
              <a:spcBef>
                <a:spcPct val="0"/>
              </a:spcBef>
              <a:buClr>
                <a:srgbClr val="DAEDA9"/>
              </a:buClr>
              <a:tabLst>
                <a:tab pos="984250" algn="l"/>
              </a:tabLst>
              <a:defRPr/>
            </a:pPr>
            <a:r>
              <a:rPr lang="lv-LV" altLang="lv-LV" dirty="0" err="1" smtClean="0">
                <a:latin typeface="Century Gothic" panose="020B0502020202020204" pitchFamily="34" charset="0"/>
                <a:cs typeface="Arial" pitchFamily="34" charset="0"/>
              </a:rPr>
              <a:t>Mājaslapa</a:t>
            </a:r>
            <a:r>
              <a:rPr lang="lv-LV" altLang="lv-LV" dirty="0">
                <a:latin typeface="Century Gothic" panose="020B0502020202020204" pitchFamily="34" charset="0"/>
                <a:cs typeface="Arial" pitchFamily="34" charset="0"/>
              </a:rPr>
              <a:t>:</a:t>
            </a:r>
            <a:r>
              <a:rPr lang="lv-LV" altLang="lv-LV" dirty="0">
                <a:solidFill>
                  <a:srgbClr val="005374"/>
                </a:solidFill>
                <a:latin typeface="Century Gothic" panose="020B0502020202020204" pitchFamily="34" charset="0"/>
                <a:cs typeface="Arial" pitchFamily="34" charset="0"/>
              </a:rPr>
              <a:t> </a:t>
            </a:r>
            <a:r>
              <a:rPr lang="lv-LV" altLang="lv-LV" dirty="0" err="1" smtClean="0">
                <a:solidFill>
                  <a:srgbClr val="005374"/>
                </a:solidFill>
                <a:latin typeface="Century Gothic" panose="020B0502020202020204" pitchFamily="34" charset="0"/>
                <a:cs typeface="Arial" pitchFamily="34" charset="0"/>
                <a:hlinkClick r:id="rId3"/>
              </a:rPr>
              <a:t>www.em.gov.lv</a:t>
            </a:r>
            <a:endParaRPr lang="lv-LV" altLang="lv-LV" dirty="0">
              <a:solidFill>
                <a:srgbClr val="005374"/>
              </a:solidFill>
              <a:latin typeface="Century Gothic" panose="020B0502020202020204" pitchFamily="34" charset="0"/>
              <a:cs typeface="Arial" pitchFamily="34" charset="0"/>
            </a:endParaRPr>
          </a:p>
          <a:p>
            <a:pPr eaLnBrk="1" hangingPunct="1">
              <a:lnSpc>
                <a:spcPct val="110000"/>
              </a:lnSpc>
              <a:spcBef>
                <a:spcPct val="0"/>
              </a:spcBef>
              <a:buClr>
                <a:srgbClr val="DAEDA9"/>
              </a:buClr>
              <a:tabLst>
                <a:tab pos="984250" algn="l"/>
              </a:tabLst>
              <a:defRPr/>
            </a:pPr>
            <a:r>
              <a:rPr lang="lv-LV" altLang="lv-LV" dirty="0" err="1">
                <a:latin typeface="Century Gothic" panose="020B0502020202020204" pitchFamily="34" charset="0"/>
                <a:cs typeface="Arial" pitchFamily="34" charset="0"/>
              </a:rPr>
              <a:t>Twitter</a:t>
            </a:r>
            <a:r>
              <a:rPr lang="lv-LV" altLang="lv-LV" dirty="0">
                <a:latin typeface="Century Gothic" panose="020B0502020202020204" pitchFamily="34" charset="0"/>
                <a:cs typeface="Arial" pitchFamily="34" charset="0"/>
              </a:rPr>
              <a:t>: </a:t>
            </a:r>
            <a:r>
              <a:rPr lang="lv-LV" altLang="lv-LV" dirty="0" smtClean="0">
                <a:latin typeface="Century Gothic" panose="020B0502020202020204" pitchFamily="34" charset="0"/>
                <a:cs typeface="Arial" pitchFamily="34" charset="0"/>
              </a:rPr>
              <a:t>@</a:t>
            </a:r>
            <a:r>
              <a:rPr lang="lv-LV" altLang="lv-LV" dirty="0" err="1">
                <a:latin typeface="Century Gothic" panose="020B0502020202020204" pitchFamily="34" charset="0"/>
                <a:cs typeface="Arial" pitchFamily="34" charset="0"/>
              </a:rPr>
              <a:t>EM_gov_lv</a:t>
            </a:r>
            <a:r>
              <a:rPr lang="lv-LV" altLang="lv-LV" dirty="0">
                <a:latin typeface="Century Gothic" panose="020B0502020202020204" pitchFamily="34" charset="0"/>
                <a:cs typeface="Arial" pitchFamily="34" charset="0"/>
              </a:rPr>
              <a:t>, @</a:t>
            </a:r>
            <a:r>
              <a:rPr lang="lv-LV" altLang="lv-LV" dirty="0" err="1">
                <a:latin typeface="Century Gothic" panose="020B0502020202020204" pitchFamily="34" charset="0"/>
                <a:cs typeface="Arial" pitchFamily="34" charset="0"/>
              </a:rPr>
              <a:t>siltinam</a:t>
            </a:r>
            <a:endParaRPr lang="lv-LV" altLang="lv-LV" dirty="0">
              <a:latin typeface="Century Gothic" panose="020B0502020202020204" pitchFamily="34" charset="0"/>
              <a:cs typeface="Arial" pitchFamily="34" charset="0"/>
            </a:endParaRPr>
          </a:p>
          <a:p>
            <a:pPr eaLnBrk="1" hangingPunct="1">
              <a:lnSpc>
                <a:spcPct val="110000"/>
              </a:lnSpc>
              <a:spcBef>
                <a:spcPct val="0"/>
              </a:spcBef>
              <a:buClr>
                <a:srgbClr val="DAEDA9"/>
              </a:buClr>
              <a:tabLst>
                <a:tab pos="984250" algn="l"/>
              </a:tabLst>
              <a:defRPr/>
            </a:pPr>
            <a:r>
              <a:rPr lang="lv-LV" altLang="lv-LV" dirty="0" err="1">
                <a:latin typeface="Century Gothic" panose="020B0502020202020204" pitchFamily="34" charset="0"/>
                <a:cs typeface="Arial" pitchFamily="34" charset="0"/>
              </a:rPr>
              <a:t>Youtube</a:t>
            </a:r>
            <a:r>
              <a:rPr lang="lv-LV" altLang="lv-LV" dirty="0">
                <a:latin typeface="Century Gothic" panose="020B0502020202020204" pitchFamily="34" charset="0"/>
                <a:cs typeface="Arial" pitchFamily="34" charset="0"/>
              </a:rPr>
              <a:t>: </a:t>
            </a:r>
            <a:r>
              <a:rPr lang="lv-LV" altLang="lv-LV" u="sng" dirty="0" smtClean="0">
                <a:solidFill>
                  <a:srgbClr val="005374"/>
                </a:solidFill>
                <a:latin typeface="Century Gothic" panose="020B0502020202020204" pitchFamily="34" charset="0"/>
                <a:cs typeface="Arial" pitchFamily="34" charset="0"/>
                <a:hlinkClick r:id="rId4"/>
              </a:rPr>
              <a:t>http</a:t>
            </a:r>
            <a:r>
              <a:rPr lang="lv-LV" altLang="lv-LV" u="sng" dirty="0">
                <a:solidFill>
                  <a:srgbClr val="005374"/>
                </a:solidFill>
                <a:latin typeface="Century Gothic" panose="020B0502020202020204" pitchFamily="34" charset="0"/>
                <a:cs typeface="Arial" pitchFamily="34" charset="0"/>
                <a:hlinkClick r:id="rId4"/>
              </a:rPr>
              <a:t>://</a:t>
            </a:r>
            <a:r>
              <a:rPr lang="lv-LV" altLang="lv-LV" u="sng" dirty="0" smtClean="0">
                <a:solidFill>
                  <a:srgbClr val="005374"/>
                </a:solidFill>
                <a:latin typeface="Century Gothic" panose="020B0502020202020204" pitchFamily="34" charset="0"/>
                <a:cs typeface="Arial" pitchFamily="34" charset="0"/>
                <a:hlinkClick r:id="rId4"/>
              </a:rPr>
              <a:t>www.youtube.com/ekonomikasministrija</a:t>
            </a:r>
            <a:endParaRPr lang="lv-LV" altLang="lv-LV" u="sng" dirty="0" smtClean="0">
              <a:solidFill>
                <a:srgbClr val="005374"/>
              </a:solidFill>
              <a:latin typeface="Century Gothic" panose="020B0502020202020204" pitchFamily="34" charset="0"/>
              <a:cs typeface="Arial" pitchFamily="34" charset="0"/>
            </a:endParaRPr>
          </a:p>
          <a:p>
            <a:pPr eaLnBrk="1" hangingPunct="1">
              <a:lnSpc>
                <a:spcPct val="110000"/>
              </a:lnSpc>
              <a:spcBef>
                <a:spcPct val="0"/>
              </a:spcBef>
              <a:buClr>
                <a:srgbClr val="DAEDA9"/>
              </a:buClr>
              <a:tabLst>
                <a:tab pos="984250" algn="l"/>
              </a:tabLst>
              <a:defRPr/>
            </a:pPr>
            <a:r>
              <a:rPr lang="lv-LV" altLang="lv-LV" dirty="0" err="1" smtClean="0">
                <a:latin typeface="Century Gothic" panose="020B0502020202020204" pitchFamily="34" charset="0"/>
                <a:cs typeface="Arial" pitchFamily="34" charset="0"/>
              </a:rPr>
              <a:t>Facebook</a:t>
            </a:r>
            <a:r>
              <a:rPr lang="lv-LV" altLang="lv-LV" dirty="0" smtClean="0">
                <a:latin typeface="Century Gothic" panose="020B0502020202020204" pitchFamily="34" charset="0"/>
                <a:cs typeface="Arial" pitchFamily="34" charset="0"/>
              </a:rPr>
              <a:t>:</a:t>
            </a:r>
            <a:r>
              <a:rPr lang="en-AU" dirty="0" smtClean="0">
                <a:latin typeface="Century Gothic" panose="020B0502020202020204" pitchFamily="34" charset="0"/>
              </a:rPr>
              <a:t> </a:t>
            </a:r>
            <a:r>
              <a:rPr lang="en-AU" dirty="0">
                <a:latin typeface="Century Gothic" panose="020B0502020202020204" pitchFamily="34" charset="0"/>
                <a:hlinkClick r:id="rId5"/>
              </a:rPr>
              <a:t>http</a:t>
            </a:r>
            <a:r>
              <a:rPr lang="en-AU" dirty="0" smtClean="0">
                <a:latin typeface="Century Gothic" panose="020B0502020202020204" pitchFamily="34" charset="0"/>
                <a:hlinkClick r:id="rId5"/>
              </a:rPr>
              <a:t>:/</a:t>
            </a:r>
            <a:r>
              <a:rPr lang="lv-LV" dirty="0" smtClean="0">
                <a:latin typeface="Century Gothic" panose="020B0502020202020204" pitchFamily="34" charset="0"/>
                <a:hlinkClick r:id="rId5"/>
              </a:rPr>
              <a:t>/</a:t>
            </a:r>
            <a:r>
              <a:rPr lang="en-AU" u="sng" dirty="0" smtClean="0">
                <a:latin typeface="Century Gothic" panose="020B0502020202020204" pitchFamily="34" charset="0"/>
                <a:hlinkClick r:id="rId5"/>
              </a:rPr>
              <a:t>www.facebook.com/atbalstsuznemejiem</a:t>
            </a:r>
            <a:r>
              <a:rPr lang="lv-LV" u="sng" dirty="0" smtClean="0">
                <a:latin typeface="Century Gothic" panose="020B0502020202020204" pitchFamily="34" charset="0"/>
              </a:rPr>
              <a:t> </a:t>
            </a:r>
            <a:endParaRPr lang="lv-LV" dirty="0">
              <a:latin typeface="Century Gothic" panose="020B0502020202020204" pitchFamily="34" charset="0"/>
            </a:endParaRPr>
          </a:p>
          <a:p>
            <a:pPr eaLnBrk="1" hangingPunct="1">
              <a:lnSpc>
                <a:spcPct val="90000"/>
              </a:lnSpc>
              <a:spcBef>
                <a:spcPct val="0"/>
              </a:spcBef>
              <a:buClr>
                <a:srgbClr val="DAEDA9"/>
              </a:buClr>
              <a:tabLst>
                <a:tab pos="984250" algn="l"/>
              </a:tabLst>
              <a:defRPr/>
            </a:pPr>
            <a:endParaRPr lang="lv-LV" altLang="lv-LV" dirty="0">
              <a:solidFill>
                <a:srgbClr val="005374"/>
              </a:solidFill>
              <a:cs typeface="Arial" pitchFamily="34" charset="0"/>
            </a:endParaRPr>
          </a:p>
          <a:p>
            <a:pPr>
              <a:defRPr/>
            </a:pPr>
            <a:endParaRPr lang="lv-LV" altLang="lv-LV"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zentacija_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Prezentacija_LV</Template>
  <TotalTime>1492</TotalTime>
  <Words>1493</Words>
  <Application>Microsoft Office PowerPoint</Application>
  <PresentationFormat>On-screen Show (4:3)</PresentationFormat>
  <Paragraphs>170</Paragraphs>
  <Slides>9</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ＭＳ Ｐゴシック</vt:lpstr>
      <vt:lpstr>Arial</vt:lpstr>
      <vt:lpstr>Calibri</vt:lpstr>
      <vt:lpstr>Century Gothic</vt:lpstr>
      <vt:lpstr>Times New Roman</vt:lpstr>
      <vt:lpstr>Verdana</vt:lpstr>
      <vt:lpstr>Wingdings</vt:lpstr>
      <vt:lpstr>Prezentacija_LV</vt:lpstr>
      <vt:lpstr>Uzņēmējdarbības vides uzlabošana</vt:lpstr>
      <vt:lpstr>Uzņēmējdarbības vide</vt:lpstr>
      <vt:lpstr>2014.gada uzņēmēju aptauja par administratīvo procedūru ietekmi uz uzņēmējdarbības vidi </vt:lpstr>
      <vt:lpstr>Uzņēmējdarbības vides uzlabošanas pasākumu plāns 2014.-2015.gadam</vt:lpstr>
      <vt:lpstr>Nozīmīgākie paveiktie uzdevumi </vt:lpstr>
      <vt:lpstr>Nozīmīgākie paveiktie uzdevumi </vt:lpstr>
      <vt:lpstr>Nozīmīgākie paveiktie uzdevumi </vt:lpstr>
      <vt:lpstr>Tuvākā pusgada prioritātes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Priekšlikums mikrouzņēmumu nodokļa likmes saglabāšanai 9% apmērā</dc:title>
  <dc:creator>Edmunds Fernāts</dc:creator>
  <cp:lastModifiedBy>Ilze Lore</cp:lastModifiedBy>
  <cp:revision>215</cp:revision>
  <cp:lastPrinted>2015-02-20T09:42:22Z</cp:lastPrinted>
  <dcterms:created xsi:type="dcterms:W3CDTF">2015-01-29T10:32:13Z</dcterms:created>
  <dcterms:modified xsi:type="dcterms:W3CDTF">2015-06-17T11:51:33Z</dcterms:modified>
</cp:coreProperties>
</file>