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2.xml" ContentType="application/vnd.openxmlformats-officedocument.drawingml.chartshapes+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3.xml" ContentType="application/vnd.openxmlformats-officedocument.drawingml.chartshapes+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rts/chart6.xml" ContentType="application/vnd.openxmlformats-officedocument.drawingml.chart+xml"/>
  <Override PartName="/ppt/charts/style5.xml" ContentType="application/vnd.ms-office.chartstyle+xml"/>
  <Override PartName="/ppt/charts/colors5.xml" ContentType="application/vnd.ms-office.chartcolorstyle+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76" r:id="rId2"/>
  </p:sldMasterIdLst>
  <p:notesMasterIdLst>
    <p:notesMasterId r:id="rId39"/>
  </p:notesMasterIdLst>
  <p:handoutMasterIdLst>
    <p:handoutMasterId r:id="rId40"/>
  </p:handoutMasterIdLst>
  <p:sldIdLst>
    <p:sldId id="323" r:id="rId3"/>
    <p:sldId id="337" r:id="rId4"/>
    <p:sldId id="335" r:id="rId5"/>
    <p:sldId id="395" r:id="rId6"/>
    <p:sldId id="339" r:id="rId7"/>
    <p:sldId id="343" r:id="rId8"/>
    <p:sldId id="376" r:id="rId9"/>
    <p:sldId id="324" r:id="rId10"/>
    <p:sldId id="327" r:id="rId11"/>
    <p:sldId id="325" r:id="rId12"/>
    <p:sldId id="340" r:id="rId13"/>
    <p:sldId id="328" r:id="rId14"/>
    <p:sldId id="329" r:id="rId15"/>
    <p:sldId id="330" r:id="rId16"/>
    <p:sldId id="332" r:id="rId17"/>
    <p:sldId id="378" r:id="rId18"/>
    <p:sldId id="379" r:id="rId19"/>
    <p:sldId id="380" r:id="rId20"/>
    <p:sldId id="381" r:id="rId21"/>
    <p:sldId id="382" r:id="rId22"/>
    <p:sldId id="383" r:id="rId23"/>
    <p:sldId id="384" r:id="rId24"/>
    <p:sldId id="385" r:id="rId25"/>
    <p:sldId id="387" r:id="rId26"/>
    <p:sldId id="388" r:id="rId27"/>
    <p:sldId id="386" r:id="rId28"/>
    <p:sldId id="361" r:id="rId29"/>
    <p:sldId id="377" r:id="rId30"/>
    <p:sldId id="363" r:id="rId31"/>
    <p:sldId id="364" r:id="rId32"/>
    <p:sldId id="365" r:id="rId33"/>
    <p:sldId id="366" r:id="rId34"/>
    <p:sldId id="390" r:id="rId35"/>
    <p:sldId id="396" r:id="rId36"/>
    <p:sldId id="397" r:id="rId37"/>
    <p:sldId id="394" r:id="rId38"/>
  </p:sldIdLst>
  <p:sldSz cx="9144000" cy="6858000" type="screen4x3"/>
  <p:notesSz cx="6794500" cy="992505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26" autoAdjust="0"/>
    <p:restoredTop sz="94660"/>
  </p:normalViewPr>
  <p:slideViewPr>
    <p:cSldViewPr>
      <p:cViewPr varScale="1">
        <p:scale>
          <a:sx n="80" d="100"/>
          <a:sy n="80" d="100"/>
        </p:scale>
        <p:origin x="876" y="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notesMaster" Target="notesMasters/notesMaster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filex\NAD\_Informat&#299;vie%20zi&#326;ojumi\NM%20diferenc&#275;&#353;ana_2015\Apr&#275;&#311;ini\Dati_Nabadz&#299;bas%20r&#257;d&#299;t&#257;ji.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filex\NAD\_Informat&#299;vie%20zi&#326;ojumi\NM%20paaugstin&#257;&#353;ana_2014\Apr&#275;&#311;ini\Grafiki_29%2005%202014.xlsx" TargetMode="External"/></Relationships>
</file>

<file path=ppt/charts/_rels/chart11.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FM_apgad_kopsavilkums.xlsx" TargetMode="External"/><Relationship Id="rId2" Type="http://schemas.microsoft.com/office/2011/relationships/chartColorStyle" Target="colors6.xml"/><Relationship Id="rId1" Type="http://schemas.microsoft.com/office/2011/relationships/chartStyle" Target="style6.xml"/></Relationships>
</file>

<file path=ppt/charts/_rels/chart2.xml.rels><?xml version="1.0" encoding="UTF-8" standalone="yes"?>
<Relationships xmlns="http://schemas.openxmlformats.org/package/2006/relationships"><Relationship Id="rId3" Type="http://schemas.openxmlformats.org/officeDocument/2006/relationships/oleObject" Target="file:///\\filex\NAD\_Informat&#299;vie%20zi&#326;ojumi\NM%20paaugstin&#257;&#353;ana_2014\Apr&#275;&#311;ini\Grafiki_29%2005%202014.xlsx" TargetMode="Externa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2.xml"/></Relationships>
</file>

<file path=ppt/charts/_rels/chart3.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IIN%20likmes%20ES.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IIN%20likmes%20ES.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Diferenc&#275;tais%20NM\D&#325;%20sadal&#299;jums_2008-2015.xlsx" TargetMode="External"/><Relationship Id="rId2" Type="http://schemas.microsoft.com/office/2011/relationships/chartColorStyle" Target="colors4.xml"/><Relationship Id="rId1" Type="http://schemas.microsoft.com/office/2011/relationships/chartStyle" Target="style4.xml"/></Relationships>
</file>

<file path=ppt/charts/_rels/chart6.xml.rels><?xml version="1.0" encoding="UTF-8" standalone="yes"?>
<Relationships xmlns="http://schemas.openxmlformats.org/package/2006/relationships"><Relationship Id="rId3" Type="http://schemas.openxmlformats.org/officeDocument/2006/relationships/oleObject" Target="file:///\\fs\NAD\_Informat&#299;vie%20zi&#326;ojumi\NM%20diferenc&#275;&#353;ana_2015\Apr&#275;&#311;ini\Progres&#299;vais%20IIN_09042015.xlsx" TargetMode="External"/><Relationship Id="rId2" Type="http://schemas.microsoft.com/office/2011/relationships/chartColorStyle" Target="colors5.xml"/><Relationship Id="rId1" Type="http://schemas.microsoft.com/office/2011/relationships/chartStyle" Target="style5.xml"/></Relationships>
</file>

<file path=ppt/charts/_rels/chart7.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fs\NAD\_Informat&#299;vie%20zi&#326;ojumi\NM%20diferenc&#275;&#353;ana_2015\Apr&#275;&#311;ini\Diferenc&#275;tais%20NM\Diferenc&#275;tais%20NM_II%20(c)%20va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5941359202198267E-2"/>
          <c:y val="0.15781548182619845"/>
          <c:w val="0.88760838781637352"/>
          <c:h val="0.59008168007328698"/>
        </c:manualLayout>
      </c:layout>
      <c:barChart>
        <c:barDir val="col"/>
        <c:grouping val="clustered"/>
        <c:varyColors val="0"/>
        <c:ser>
          <c:idx val="0"/>
          <c:order val="0"/>
          <c:tx>
            <c:strRef>
              <c:f>'Džini ES'!$D$12</c:f>
              <c:strCache>
                <c:ptCount val="1"/>
                <c:pt idx="0">
                  <c:v>2013</c:v>
                </c:pt>
              </c:strCache>
            </c:strRef>
          </c:tx>
          <c:invertIfNegative val="0"/>
          <c:dPt>
            <c:idx val="1"/>
            <c:invertIfNegative val="0"/>
            <c:bubble3D val="0"/>
            <c:spPr>
              <a:solidFill>
                <a:srgbClr val="C00000"/>
              </a:solidFill>
            </c:spPr>
          </c:dPt>
          <c:dPt>
            <c:idx val="2"/>
            <c:invertIfNegative val="0"/>
            <c:bubble3D val="0"/>
            <c:spPr>
              <a:solidFill>
                <a:srgbClr val="00B050"/>
              </a:solidFill>
            </c:spPr>
          </c:dPt>
          <c:dPt>
            <c:idx val="7"/>
            <c:invertIfNegative val="0"/>
            <c:bubble3D val="0"/>
            <c:spPr>
              <a:solidFill>
                <a:srgbClr val="002060"/>
              </a:solidFill>
            </c:spPr>
          </c:dPt>
          <c:dLbls>
            <c:dLbl>
              <c:idx val="1"/>
              <c:spPr/>
              <c:txPr>
                <a:bodyPr rot="-5400000" vert="horz"/>
                <a:lstStyle/>
                <a:p>
                  <a:pPr>
                    <a:defRPr sz="1100" b="1">
                      <a:solidFill>
                        <a:srgbClr val="C00000"/>
                      </a:solidFill>
                      <a:latin typeface="Franklin Gothic Book" panose="020B0503020102020204" pitchFamily="34" charset="0"/>
                    </a:defRPr>
                  </a:pPr>
                  <a:endParaRPr lang="lv-LV"/>
                </a:p>
              </c:txPr>
              <c:showLegendKey val="0"/>
              <c:showVal val="1"/>
              <c:showCatName val="0"/>
              <c:showSerName val="0"/>
              <c:showPercent val="0"/>
              <c:showBubbleSize val="0"/>
            </c:dLbl>
            <c:dLbl>
              <c:idx val="2"/>
              <c:spPr/>
              <c:txPr>
                <a:bodyPr rot="-5400000" vert="horz"/>
                <a:lstStyle/>
                <a:p>
                  <a:pPr>
                    <a:defRPr sz="1100" b="1">
                      <a:solidFill>
                        <a:srgbClr val="00B050"/>
                      </a:solidFill>
                      <a:latin typeface="Franklin Gothic Book" panose="020B0503020102020204" pitchFamily="34" charset="0"/>
                    </a:defRPr>
                  </a:pPr>
                  <a:endParaRPr lang="lv-LV"/>
                </a:p>
              </c:txPr>
              <c:showLegendKey val="0"/>
              <c:showVal val="1"/>
              <c:showCatName val="0"/>
              <c:showSerName val="0"/>
              <c:showPercent val="0"/>
              <c:showBubbleSize val="0"/>
            </c:dLbl>
            <c:dLbl>
              <c:idx val="3"/>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spPr/>
              <c:txPr>
                <a:bodyPr rot="-5400000" vert="horz"/>
                <a:lstStyle/>
                <a:p>
                  <a:pPr>
                    <a:defRPr sz="1100" b="1">
                      <a:latin typeface="Franklin Gothic Book" panose="020B0503020102020204" pitchFamily="34" charset="0"/>
                    </a:defRPr>
                  </a:pPr>
                  <a:endParaRPr lang="lv-LV"/>
                </a:p>
              </c:txPr>
              <c:showLegendKey val="0"/>
              <c:showVal val="1"/>
              <c:showCatName val="0"/>
              <c:showSerName val="0"/>
              <c:showPercent val="0"/>
              <c:showBubbleSize val="0"/>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spPr>
              <a:noFill/>
              <a:ln>
                <a:noFill/>
              </a:ln>
              <a:effectLst/>
            </c:spPr>
            <c:txPr>
              <a:bodyPr rot="-5400000" vert="horz"/>
              <a:lstStyle/>
              <a:p>
                <a:pPr>
                  <a:defRPr sz="1100">
                    <a:latin typeface="Franklin Gothic Book" panose="020B0503020102020204" pitchFamily="34"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'Džini ES'!$C$13:$C$38</c:f>
              <c:strCache>
                <c:ptCount val="26"/>
                <c:pt idx="0">
                  <c:v>Bulgārija</c:v>
                </c:pt>
                <c:pt idx="1">
                  <c:v>Latvija</c:v>
                </c:pt>
                <c:pt idx="2">
                  <c:v>Lietuva</c:v>
                </c:pt>
                <c:pt idx="3">
                  <c:v>Grieķija</c:v>
                </c:pt>
                <c:pt idx="4">
                  <c:v>Portugāle</c:v>
                </c:pt>
                <c:pt idx="5">
                  <c:v>Rumānija</c:v>
                </c:pt>
                <c:pt idx="6">
                  <c:v>Spānija</c:v>
                </c:pt>
                <c:pt idx="7">
                  <c:v>Igaunija</c:v>
                </c:pt>
                <c:pt idx="8">
                  <c:v>Itālija</c:v>
                </c:pt>
                <c:pt idx="9">
                  <c:v>Kipra</c:v>
                </c:pt>
                <c:pt idx="10">
                  <c:v>Polija</c:v>
                </c:pt>
                <c:pt idx="11">
                  <c:v>Luksemburga</c:v>
                </c:pt>
                <c:pt idx="12">
                  <c:v>Lielbritānija</c:v>
                </c:pt>
                <c:pt idx="13">
                  <c:v>Francija</c:v>
                </c:pt>
                <c:pt idx="14">
                  <c:v>Vācija</c:v>
                </c:pt>
                <c:pt idx="15">
                  <c:v>Ungārija</c:v>
                </c:pt>
                <c:pt idx="16">
                  <c:v>Malta</c:v>
                </c:pt>
                <c:pt idx="17">
                  <c:v>Dānija</c:v>
                </c:pt>
                <c:pt idx="18">
                  <c:v>Austrija</c:v>
                </c:pt>
                <c:pt idx="19">
                  <c:v>Beļģija</c:v>
                </c:pt>
                <c:pt idx="20">
                  <c:v>Somija</c:v>
                </c:pt>
                <c:pt idx="21">
                  <c:v>Nīderlande</c:v>
                </c:pt>
                <c:pt idx="22">
                  <c:v>Zviedrija</c:v>
                </c:pt>
                <c:pt idx="23">
                  <c:v>Čehija</c:v>
                </c:pt>
                <c:pt idx="24">
                  <c:v>Slovēnija</c:v>
                </c:pt>
                <c:pt idx="25">
                  <c:v>Slovākija</c:v>
                </c:pt>
              </c:strCache>
            </c:strRef>
          </c:cat>
          <c:val>
            <c:numRef>
              <c:f>'Džini ES'!$D$13:$D$38</c:f>
              <c:numCache>
                <c:formatCode>General</c:formatCode>
                <c:ptCount val="26"/>
                <c:pt idx="0">
                  <c:v>35.4</c:v>
                </c:pt>
                <c:pt idx="1">
                  <c:v>35.200000000000003</c:v>
                </c:pt>
                <c:pt idx="2">
                  <c:v>34.6</c:v>
                </c:pt>
                <c:pt idx="3">
                  <c:v>34.4</c:v>
                </c:pt>
                <c:pt idx="4">
                  <c:v>34.200000000000003</c:v>
                </c:pt>
                <c:pt idx="5">
                  <c:v>34</c:v>
                </c:pt>
                <c:pt idx="6">
                  <c:v>33.700000000000003</c:v>
                </c:pt>
                <c:pt idx="7">
                  <c:v>32.9</c:v>
                </c:pt>
                <c:pt idx="8">
                  <c:v>32.5</c:v>
                </c:pt>
                <c:pt idx="9">
                  <c:v>32.4</c:v>
                </c:pt>
                <c:pt idx="10">
                  <c:v>30.7</c:v>
                </c:pt>
                <c:pt idx="11">
                  <c:v>30.4</c:v>
                </c:pt>
                <c:pt idx="12">
                  <c:v>30.2</c:v>
                </c:pt>
                <c:pt idx="13">
                  <c:v>30.1</c:v>
                </c:pt>
                <c:pt idx="14">
                  <c:v>29.7</c:v>
                </c:pt>
                <c:pt idx="15">
                  <c:v>28</c:v>
                </c:pt>
                <c:pt idx="16">
                  <c:v>27.9</c:v>
                </c:pt>
                <c:pt idx="17">
                  <c:v>27.5</c:v>
                </c:pt>
                <c:pt idx="18">
                  <c:v>27</c:v>
                </c:pt>
                <c:pt idx="19">
                  <c:v>25.9</c:v>
                </c:pt>
                <c:pt idx="20">
                  <c:v>25.4</c:v>
                </c:pt>
                <c:pt idx="21">
                  <c:v>25.1</c:v>
                </c:pt>
                <c:pt idx="22">
                  <c:v>24.9</c:v>
                </c:pt>
                <c:pt idx="23">
                  <c:v>24.6</c:v>
                </c:pt>
                <c:pt idx="24">
                  <c:v>24.4</c:v>
                </c:pt>
                <c:pt idx="25">
                  <c:v>24.2</c:v>
                </c:pt>
              </c:numCache>
            </c:numRef>
          </c:val>
        </c:ser>
        <c:dLbls>
          <c:showLegendKey val="0"/>
          <c:showVal val="0"/>
          <c:showCatName val="0"/>
          <c:showSerName val="0"/>
          <c:showPercent val="0"/>
          <c:showBubbleSize val="0"/>
        </c:dLbls>
        <c:gapWidth val="150"/>
        <c:axId val="215190752"/>
        <c:axId val="215197472"/>
      </c:barChart>
      <c:lineChart>
        <c:grouping val="standard"/>
        <c:varyColors val="0"/>
        <c:ser>
          <c:idx val="1"/>
          <c:order val="1"/>
          <c:tx>
            <c:strRef>
              <c:f>'Džini ES'!$E$12</c:f>
              <c:strCache>
                <c:ptCount val="1"/>
              </c:strCache>
            </c:strRef>
          </c:tx>
          <c:spPr>
            <a:ln w="15875">
              <a:solidFill>
                <a:schemeClr val="tx1">
                  <a:lumMod val="65000"/>
                  <a:lumOff val="35000"/>
                </a:schemeClr>
              </a:solidFill>
              <a:prstDash val="dash"/>
            </a:ln>
          </c:spPr>
          <c:marker>
            <c:symbol val="none"/>
          </c:marker>
          <c:cat>
            <c:strRef>
              <c:f>'Džini ES'!$B$13:$B$38</c:f>
              <c:strCache>
                <c:ptCount val="26"/>
                <c:pt idx="0">
                  <c:v>Bulgaria</c:v>
                </c:pt>
                <c:pt idx="1">
                  <c:v>Latvia</c:v>
                </c:pt>
                <c:pt idx="2">
                  <c:v>Lithuania</c:v>
                </c:pt>
                <c:pt idx="3">
                  <c:v>Greece</c:v>
                </c:pt>
                <c:pt idx="4">
                  <c:v>Portugal</c:v>
                </c:pt>
                <c:pt idx="5">
                  <c:v>Romania</c:v>
                </c:pt>
                <c:pt idx="6">
                  <c:v>Spain</c:v>
                </c:pt>
                <c:pt idx="7">
                  <c:v>Estonia</c:v>
                </c:pt>
                <c:pt idx="8">
                  <c:v>Italy</c:v>
                </c:pt>
                <c:pt idx="9">
                  <c:v>Cyprus</c:v>
                </c:pt>
                <c:pt idx="10">
                  <c:v>Poland</c:v>
                </c:pt>
                <c:pt idx="11">
                  <c:v>Luxembourg</c:v>
                </c:pt>
                <c:pt idx="12">
                  <c:v>United Kingdom</c:v>
                </c:pt>
                <c:pt idx="13">
                  <c:v>France</c:v>
                </c:pt>
                <c:pt idx="14">
                  <c:v>Germany (until 1990 former territory of the FRG)</c:v>
                </c:pt>
                <c:pt idx="15">
                  <c:v>Hungary</c:v>
                </c:pt>
                <c:pt idx="16">
                  <c:v>Malta</c:v>
                </c:pt>
                <c:pt idx="17">
                  <c:v>Denmark</c:v>
                </c:pt>
                <c:pt idx="18">
                  <c:v>Austria</c:v>
                </c:pt>
                <c:pt idx="19">
                  <c:v>Belgium</c:v>
                </c:pt>
                <c:pt idx="20">
                  <c:v>Finland</c:v>
                </c:pt>
                <c:pt idx="21">
                  <c:v>Netherlands</c:v>
                </c:pt>
                <c:pt idx="22">
                  <c:v>Sweden</c:v>
                </c:pt>
                <c:pt idx="23">
                  <c:v>Czech Republic</c:v>
                </c:pt>
                <c:pt idx="24">
                  <c:v>Slovenia</c:v>
                </c:pt>
                <c:pt idx="25">
                  <c:v>Slovakia</c:v>
                </c:pt>
              </c:strCache>
            </c:strRef>
          </c:cat>
          <c:val>
            <c:numRef>
              <c:f>'Džini ES'!$E$13:$E$38</c:f>
              <c:numCache>
                <c:formatCode>General</c:formatCode>
                <c:ptCount val="26"/>
                <c:pt idx="0">
                  <c:v>30.5</c:v>
                </c:pt>
                <c:pt idx="1">
                  <c:v>30.5</c:v>
                </c:pt>
                <c:pt idx="2">
                  <c:v>30.5</c:v>
                </c:pt>
                <c:pt idx="3">
                  <c:v>30.5</c:v>
                </c:pt>
                <c:pt idx="4">
                  <c:v>30.5</c:v>
                </c:pt>
                <c:pt idx="5">
                  <c:v>30.5</c:v>
                </c:pt>
                <c:pt idx="6">
                  <c:v>30.5</c:v>
                </c:pt>
                <c:pt idx="7">
                  <c:v>30.5</c:v>
                </c:pt>
                <c:pt idx="8">
                  <c:v>30.5</c:v>
                </c:pt>
                <c:pt idx="9">
                  <c:v>30.5</c:v>
                </c:pt>
                <c:pt idx="10">
                  <c:v>30.5</c:v>
                </c:pt>
                <c:pt idx="11">
                  <c:v>30.5</c:v>
                </c:pt>
                <c:pt idx="12">
                  <c:v>30.5</c:v>
                </c:pt>
                <c:pt idx="13">
                  <c:v>30.5</c:v>
                </c:pt>
                <c:pt idx="14">
                  <c:v>30.5</c:v>
                </c:pt>
                <c:pt idx="15">
                  <c:v>30.5</c:v>
                </c:pt>
                <c:pt idx="16">
                  <c:v>30.5</c:v>
                </c:pt>
                <c:pt idx="17">
                  <c:v>30.5</c:v>
                </c:pt>
                <c:pt idx="18">
                  <c:v>30.5</c:v>
                </c:pt>
                <c:pt idx="19">
                  <c:v>30.5</c:v>
                </c:pt>
                <c:pt idx="20">
                  <c:v>30.5</c:v>
                </c:pt>
                <c:pt idx="21">
                  <c:v>30.5</c:v>
                </c:pt>
                <c:pt idx="22">
                  <c:v>30.5</c:v>
                </c:pt>
                <c:pt idx="23">
                  <c:v>30.5</c:v>
                </c:pt>
                <c:pt idx="24">
                  <c:v>30.5</c:v>
                </c:pt>
                <c:pt idx="25">
                  <c:v>30.5</c:v>
                </c:pt>
              </c:numCache>
            </c:numRef>
          </c:val>
          <c:smooth val="0"/>
        </c:ser>
        <c:dLbls>
          <c:showLegendKey val="0"/>
          <c:showVal val="0"/>
          <c:showCatName val="0"/>
          <c:showSerName val="0"/>
          <c:showPercent val="0"/>
          <c:showBubbleSize val="0"/>
        </c:dLbls>
        <c:marker val="1"/>
        <c:smooth val="0"/>
        <c:axId val="215190752"/>
        <c:axId val="215197472"/>
      </c:lineChart>
      <c:catAx>
        <c:axId val="215190752"/>
        <c:scaling>
          <c:orientation val="minMax"/>
        </c:scaling>
        <c:delete val="0"/>
        <c:axPos val="b"/>
        <c:numFmt formatCode="General" sourceLinked="0"/>
        <c:majorTickMark val="out"/>
        <c:minorTickMark val="none"/>
        <c:tickLblPos val="nextTo"/>
        <c:txPr>
          <a:bodyPr/>
          <a:lstStyle/>
          <a:p>
            <a:pPr>
              <a:defRPr sz="1200">
                <a:latin typeface="Franklin Gothic Book" panose="020B0503020102020204" pitchFamily="34" charset="0"/>
              </a:defRPr>
            </a:pPr>
            <a:endParaRPr lang="lv-LV"/>
          </a:p>
        </c:txPr>
        <c:crossAx val="215197472"/>
        <c:crosses val="autoZero"/>
        <c:auto val="1"/>
        <c:lblAlgn val="ctr"/>
        <c:lblOffset val="100"/>
        <c:noMultiLvlLbl val="0"/>
      </c:catAx>
      <c:valAx>
        <c:axId val="215197472"/>
        <c:scaling>
          <c:orientation val="minMax"/>
        </c:scaling>
        <c:delete val="0"/>
        <c:axPos val="l"/>
        <c:majorGridlines>
          <c:spPr>
            <a:ln>
              <a:solidFill>
                <a:schemeClr val="bg1">
                  <a:lumMod val="75000"/>
                </a:schemeClr>
              </a:solidFill>
            </a:ln>
          </c:spPr>
        </c:majorGridlines>
        <c:numFmt formatCode="General" sourceLinked="1"/>
        <c:majorTickMark val="out"/>
        <c:minorTickMark val="none"/>
        <c:tickLblPos val="nextTo"/>
        <c:txPr>
          <a:bodyPr/>
          <a:lstStyle/>
          <a:p>
            <a:pPr>
              <a:defRPr sz="1100">
                <a:latin typeface="Franklin Gothic Book" panose="020B0503020102020204" pitchFamily="34" charset="0"/>
              </a:defRPr>
            </a:pPr>
            <a:endParaRPr lang="lv-LV"/>
          </a:p>
        </c:txPr>
        <c:crossAx val="215190752"/>
        <c:crosses val="autoZero"/>
        <c:crossBetween val="between"/>
      </c:valAx>
    </c:plotArea>
    <c:plotVisOnly val="1"/>
    <c:dispBlanksAs val="gap"/>
    <c:showDLblsOverMax val="0"/>
  </c:chart>
  <c:txPr>
    <a:bodyPr/>
    <a:lstStyle/>
    <a:p>
      <a:pPr>
        <a:defRPr>
          <a:solidFill>
            <a:srgbClr val="002060"/>
          </a:solidFill>
          <a:latin typeface="Times New Roman" panose="02020603050405020304" pitchFamily="18" charset="0"/>
          <a:cs typeface="Times New Roman" panose="02020603050405020304" pitchFamily="18" charset="0"/>
        </a:defRPr>
      </a:pPr>
      <a:endParaRPr lang="lv-LV"/>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362139289375532"/>
          <c:y val="4.1740465895000536E-2"/>
          <c:w val="0.8507196036091057"/>
          <c:h val="0.6245476060096804"/>
        </c:manualLayout>
      </c:layout>
      <c:lineChart>
        <c:grouping val="standard"/>
        <c:varyColors val="0"/>
        <c:ser>
          <c:idx val="0"/>
          <c:order val="0"/>
          <c:tx>
            <c:strRef>
              <c:f>IIN!$D$76</c:f>
              <c:strCache>
                <c:ptCount val="1"/>
                <c:pt idx="0">
                  <c:v>Neapliekamais minimums</c:v>
                </c:pt>
              </c:strCache>
            </c:strRef>
          </c:tx>
          <c:spPr>
            <a:ln w="28575" cap="rnd">
              <a:solidFill>
                <a:schemeClr val="tx2"/>
              </a:solidFill>
              <a:round/>
            </a:ln>
            <a:effectLst/>
          </c:spPr>
          <c:marker>
            <c:symbol val="circle"/>
            <c:size val="5"/>
            <c:spPr>
              <a:solidFill>
                <a:schemeClr val="tx2"/>
              </a:solidFill>
              <a:ln w="9525">
                <a:solidFill>
                  <a:schemeClr val="tx2"/>
                </a:solidFill>
              </a:ln>
              <a:effectLst/>
            </c:spPr>
          </c:marker>
          <c:dLbls>
            <c:dLbl>
              <c:idx val="8"/>
              <c:layout>
                <c:manualLayout>
                  <c:x val="-2.4238227146814405E-2"/>
                  <c:y val="4.8960831334931981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6164561839742331E-2"/>
                  <c:y val="-4.39468897323086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delete val="1"/>
              <c:extLst>
                <c:ext xmlns:c15="http://schemas.microsoft.com/office/drawing/2012/chart" uri="{CE6537A1-D6FC-4f65-9D91-7224C49458BB}"/>
              </c:extLst>
            </c:dLbl>
            <c:dLbl>
              <c:idx val="11"/>
              <c:layout>
                <c:manualLayout>
                  <c:x val="-2.4238227146814405E-2"/>
                  <c:y val="-5.095923261390887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w="25400">
                <a:noFill/>
              </a:ln>
            </c:spPr>
            <c:txPr>
              <a:bodyPr/>
              <a:lstStyle/>
              <a:p>
                <a:pPr>
                  <a:defRPr b="1">
                    <a:solidFill>
                      <a:srgbClr val="002060"/>
                    </a:solidFill>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IIN!$A$77:$A$88</c:f>
              <c:strCache>
                <c:ptCount val="12"/>
                <c:pt idx="0">
                  <c:v>No 01.01.1994.</c:v>
                </c:pt>
                <c:pt idx="1">
                  <c:v>No 01.05.1994.</c:v>
                </c:pt>
                <c:pt idx="2">
                  <c:v>No 01.07.1996.</c:v>
                </c:pt>
                <c:pt idx="3">
                  <c:v>No 01.01.1997.</c:v>
                </c:pt>
                <c:pt idx="4">
                  <c:v>No 01.01.2006.</c:v>
                </c:pt>
                <c:pt idx="5">
                  <c:v>No 01.01.2007.</c:v>
                </c:pt>
                <c:pt idx="6">
                  <c:v>No 01.01.2008.</c:v>
                </c:pt>
                <c:pt idx="7">
                  <c:v>No 01.01.2009.</c:v>
                </c:pt>
                <c:pt idx="8">
                  <c:v>No 01.07.2009.</c:v>
                </c:pt>
                <c:pt idx="9">
                  <c:v>No 01.01.2011.</c:v>
                </c:pt>
                <c:pt idx="10">
                  <c:v>No 01.07.2013.</c:v>
                </c:pt>
                <c:pt idx="11">
                  <c:v>No 01.01.2014.</c:v>
                </c:pt>
              </c:strCache>
            </c:strRef>
          </c:cat>
          <c:val>
            <c:numRef>
              <c:f>IIN!$D$77:$D$88</c:f>
              <c:numCache>
                <c:formatCode>0</c:formatCode>
                <c:ptCount val="12"/>
                <c:pt idx="0">
                  <c:v>35.57179526582091</c:v>
                </c:pt>
                <c:pt idx="1">
                  <c:v>32.01461573923882</c:v>
                </c:pt>
                <c:pt idx="2">
                  <c:v>35.57179526582091</c:v>
                </c:pt>
                <c:pt idx="3">
                  <c:v>29.880308023289565</c:v>
                </c:pt>
                <c:pt idx="4">
                  <c:v>45.531897940250765</c:v>
                </c:pt>
                <c:pt idx="5">
                  <c:v>71.14359053164182</c:v>
                </c:pt>
                <c:pt idx="6">
                  <c:v>113.82974485062692</c:v>
                </c:pt>
                <c:pt idx="7">
                  <c:v>128.05846295695528</c:v>
                </c:pt>
                <c:pt idx="8">
                  <c:v>49.800513372149275</c:v>
                </c:pt>
                <c:pt idx="9">
                  <c:v>64.029231478477641</c:v>
                </c:pt>
                <c:pt idx="10">
                  <c:v>64.029231478477641</c:v>
                </c:pt>
                <c:pt idx="11">
                  <c:v>75</c:v>
                </c:pt>
              </c:numCache>
            </c:numRef>
          </c:val>
          <c:smooth val="0"/>
        </c:ser>
        <c:ser>
          <c:idx val="1"/>
          <c:order val="1"/>
          <c:tx>
            <c:strRef>
              <c:f>IIN!$E$76</c:f>
              <c:strCache>
                <c:ptCount val="1"/>
                <c:pt idx="0">
                  <c:v>Atvieglojums par apgādībā esošām personām</c:v>
                </c:pt>
              </c:strCache>
            </c:strRef>
          </c:tx>
          <c:spPr>
            <a:ln w="28575" cap="rnd">
              <a:solidFill>
                <a:srgbClr val="C00000"/>
              </a:solidFill>
              <a:round/>
            </a:ln>
            <a:effectLst/>
          </c:spPr>
          <c:marker>
            <c:symbol val="triangle"/>
            <c:size val="5"/>
            <c:spPr>
              <a:solidFill>
                <a:srgbClr val="C00000"/>
              </a:solidFill>
              <a:ln w="9525">
                <a:solidFill>
                  <a:srgbClr val="C00000"/>
                </a:solidFill>
              </a:ln>
              <a:effectLst/>
            </c:spPr>
          </c:marker>
          <c:dLbls>
            <c:dLbl>
              <c:idx val="8"/>
              <c:layout>
                <c:manualLayout>
                  <c:x val="-3.1163434903047092E-2"/>
                  <c:y val="-4.496402877697841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0784856879039705E-2"/>
                  <c:y val="-4.096722621902478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5401662049861494E-2"/>
                  <c:y val="-3.6970423661071179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3.4626038781163437E-2"/>
                  <c:y val="-3.6970423661071145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b="1">
                    <a:solidFill>
                      <a:srgbClr val="C00000"/>
                    </a:solidFill>
                  </a:defRPr>
                </a:pPr>
                <a:endParaRPr lang="lv-LV"/>
              </a:p>
            </c:txPr>
            <c:dLblPos val="b"/>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c:spPr>
                </c15:leaderLines>
              </c:ext>
            </c:extLst>
          </c:dLbls>
          <c:cat>
            <c:strRef>
              <c:f>IIN!$A$77:$A$88</c:f>
              <c:strCache>
                <c:ptCount val="12"/>
                <c:pt idx="0">
                  <c:v>No 01.01.1994.</c:v>
                </c:pt>
                <c:pt idx="1">
                  <c:v>No 01.05.1994.</c:v>
                </c:pt>
                <c:pt idx="2">
                  <c:v>No 01.07.1996.</c:v>
                </c:pt>
                <c:pt idx="3">
                  <c:v>No 01.01.1997.</c:v>
                </c:pt>
                <c:pt idx="4">
                  <c:v>No 01.01.2006.</c:v>
                </c:pt>
                <c:pt idx="5">
                  <c:v>No 01.01.2007.</c:v>
                </c:pt>
                <c:pt idx="6">
                  <c:v>No 01.01.2008.</c:v>
                </c:pt>
                <c:pt idx="7">
                  <c:v>No 01.01.2009.</c:v>
                </c:pt>
                <c:pt idx="8">
                  <c:v>No 01.07.2009.</c:v>
                </c:pt>
                <c:pt idx="9">
                  <c:v>No 01.01.2011.</c:v>
                </c:pt>
                <c:pt idx="10">
                  <c:v>No 01.07.2013.</c:v>
                </c:pt>
                <c:pt idx="11">
                  <c:v>No 01.01.2014.</c:v>
                </c:pt>
              </c:strCache>
            </c:strRef>
          </c:cat>
          <c:val>
            <c:numRef>
              <c:f>IIN!$E$77:$E$88</c:f>
              <c:numCache>
                <c:formatCode>0</c:formatCode>
                <c:ptCount val="12"/>
                <c:pt idx="0">
                  <c:v>28.457436212656731</c:v>
                </c:pt>
                <c:pt idx="1">
                  <c:v>21.343077159492548</c:v>
                </c:pt>
                <c:pt idx="2">
                  <c:v>35.57179526582091</c:v>
                </c:pt>
                <c:pt idx="3">
                  <c:v>29.880308023289565</c:v>
                </c:pt>
                <c:pt idx="4">
                  <c:v>31.303179833922403</c:v>
                </c:pt>
                <c:pt idx="5">
                  <c:v>49.800513372149275</c:v>
                </c:pt>
                <c:pt idx="6">
                  <c:v>79.680821395438841</c:v>
                </c:pt>
                <c:pt idx="7">
                  <c:v>89.640924069868703</c:v>
                </c:pt>
                <c:pt idx="8">
                  <c:v>89.640924069868703</c:v>
                </c:pt>
                <c:pt idx="9">
                  <c:v>99.601026744298551</c:v>
                </c:pt>
                <c:pt idx="10">
                  <c:v>113.82974485062692</c:v>
                </c:pt>
                <c:pt idx="11">
                  <c:v>165</c:v>
                </c:pt>
              </c:numCache>
            </c:numRef>
          </c:val>
          <c:smooth val="0"/>
        </c:ser>
        <c:dLbls>
          <c:showLegendKey val="0"/>
          <c:showVal val="0"/>
          <c:showCatName val="0"/>
          <c:showSerName val="0"/>
          <c:showPercent val="0"/>
          <c:showBubbleSize val="0"/>
        </c:dLbls>
        <c:marker val="1"/>
        <c:smooth val="0"/>
        <c:axId val="180948128"/>
        <c:axId val="180949248"/>
      </c:lineChart>
      <c:catAx>
        <c:axId val="18094812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2700000" vert="horz"/>
          <a:lstStyle/>
          <a:p>
            <a:pPr>
              <a:defRPr/>
            </a:pPr>
            <a:endParaRPr lang="lv-LV"/>
          </a:p>
        </c:txPr>
        <c:crossAx val="180949248"/>
        <c:crosses val="autoZero"/>
        <c:auto val="1"/>
        <c:lblAlgn val="ctr"/>
        <c:lblOffset val="100"/>
        <c:noMultiLvlLbl val="0"/>
      </c:catAx>
      <c:valAx>
        <c:axId val="180949248"/>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i="1"/>
                </a:pPr>
                <a:r>
                  <a:rPr lang="lv-LV" i="1"/>
                  <a:t>EUR mēnesī</a:t>
                </a:r>
              </a:p>
            </c:rich>
          </c:tx>
          <c:layout>
            <c:manualLayout>
              <c:xMode val="edge"/>
              <c:yMode val="edge"/>
              <c:x val="2.2422223191630133E-2"/>
              <c:y val="0.31038570718228564"/>
            </c:manualLayout>
          </c:layout>
          <c:overlay val="0"/>
          <c:spPr>
            <a:noFill/>
            <a:ln w="25400">
              <a:noFill/>
            </a:ln>
          </c:spPr>
        </c:title>
        <c:numFmt formatCode="0" sourceLinked="1"/>
        <c:majorTickMark val="out"/>
        <c:minorTickMark val="none"/>
        <c:tickLblPos val="nextTo"/>
        <c:spPr>
          <a:ln w="9525">
            <a:noFill/>
          </a:ln>
        </c:spPr>
        <c:txPr>
          <a:bodyPr rot="0" vert="horz"/>
          <a:lstStyle/>
          <a:p>
            <a:pPr>
              <a:defRPr/>
            </a:pPr>
            <a:endParaRPr lang="lv-LV"/>
          </a:p>
        </c:txPr>
        <c:crossAx val="180948128"/>
        <c:crosses val="autoZero"/>
        <c:crossBetween val="between"/>
      </c:valAx>
      <c:spPr>
        <a:noFill/>
        <a:ln w="25400">
          <a:noFill/>
        </a:ln>
      </c:spPr>
    </c:plotArea>
    <c:legend>
      <c:legendPos val="r"/>
      <c:layout>
        <c:manualLayout>
          <c:xMode val="edge"/>
          <c:yMode val="edge"/>
          <c:x val="5.4568274187333232E-2"/>
          <c:y val="0.87457561509847226"/>
          <c:w val="0.87393413600308267"/>
          <c:h val="8.9948513630040833E-2"/>
        </c:manualLayout>
      </c:layout>
      <c:overlay val="0"/>
      <c:spPr>
        <a:noFill/>
        <a:ln w="25400">
          <a:noFill/>
        </a:ln>
      </c:spPr>
      <c:txPr>
        <a:bodyPr/>
        <a:lstStyle/>
        <a:p>
          <a:pPr>
            <a:defRPr sz="1400"/>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200" b="0" i="0" u="none" strike="noStrike" baseline="0">
          <a:solidFill>
            <a:srgbClr val="000000"/>
          </a:solidFill>
          <a:latin typeface="+mn-lt"/>
          <a:ea typeface="Times New Roman"/>
          <a:cs typeface="Times New Roman"/>
        </a:defRPr>
      </a:pPr>
      <a:endParaRPr lang="lv-LV"/>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FM!$B$32</c:f>
              <c:strCache>
                <c:ptCount val="1"/>
                <c:pt idx="0">
                  <c:v>Apgādībā esošas personas</c:v>
                </c:pt>
              </c:strCache>
            </c:strRef>
          </c:tx>
          <c:spPr>
            <a:solidFill>
              <a:schemeClr val="accent1"/>
            </a:solidFill>
            <a:ln>
              <a:noFill/>
            </a:ln>
            <a:effectLst/>
          </c:spPr>
          <c:invertIfNegative val="0"/>
          <c:dPt>
            <c:idx val="0"/>
            <c:invertIfNegative val="0"/>
            <c:bubble3D val="0"/>
            <c:spPr>
              <a:solidFill>
                <a:srgbClr val="C00000"/>
              </a:solidFill>
              <a:ln>
                <a:noFill/>
              </a:ln>
              <a:effectLst/>
            </c:spPr>
          </c:dPt>
          <c:dLbls>
            <c:dLbl>
              <c:idx val="0"/>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C0000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dLbl>
            <c:spPr>
              <a:noFill/>
              <a:ln>
                <a:noFill/>
              </a:ln>
              <a:effectLst/>
            </c:spPr>
            <c:txPr>
              <a:bodyPr rot="0" spcFirstLastPara="1" vertOverflow="ellipsis" vert="horz" wrap="square" lIns="38100" tIns="19050" rIns="38100" bIns="19050" anchor="ctr" anchorCtr="1">
                <a:spAutoFit/>
              </a:bodyPr>
              <a:lstStyle/>
              <a:p>
                <a:pPr>
                  <a:defRPr sz="1200" b="1" i="1"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FM!$A$34:$A$50</c:f>
              <c:strCache>
                <c:ptCount val="17"/>
                <c:pt idx="0">
                  <c:v>līdz 360</c:v>
                </c:pt>
                <c:pt idx="1">
                  <c:v>360,01-400</c:v>
                </c:pt>
                <c:pt idx="2">
                  <c:v>400,01-500</c:v>
                </c:pt>
                <c:pt idx="3">
                  <c:v>500,01-600</c:v>
                </c:pt>
                <c:pt idx="4">
                  <c:v>600,01-700</c:v>
                </c:pt>
                <c:pt idx="5">
                  <c:v>700,01-800</c:v>
                </c:pt>
                <c:pt idx="6">
                  <c:v>800,01-900</c:v>
                </c:pt>
                <c:pt idx="7">
                  <c:v>900,01-1000</c:v>
                </c:pt>
                <c:pt idx="8">
                  <c:v>1000,01-1100</c:v>
                </c:pt>
                <c:pt idx="9">
                  <c:v>1100,01-1200</c:v>
                </c:pt>
                <c:pt idx="10">
                  <c:v>1200,01-1300</c:v>
                </c:pt>
                <c:pt idx="11">
                  <c:v>1300,01-1400</c:v>
                </c:pt>
                <c:pt idx="12">
                  <c:v>1400,01-1500</c:v>
                </c:pt>
                <c:pt idx="13">
                  <c:v>1500,01-1600</c:v>
                </c:pt>
                <c:pt idx="14">
                  <c:v>1600,01-1700</c:v>
                </c:pt>
                <c:pt idx="15">
                  <c:v>1700,01-1800</c:v>
                </c:pt>
                <c:pt idx="16">
                  <c:v>virs 1800</c:v>
                </c:pt>
              </c:strCache>
            </c:strRef>
          </c:cat>
          <c:val>
            <c:numRef>
              <c:f>FM!$B$34:$B$50</c:f>
              <c:numCache>
                <c:formatCode>0.0%</c:formatCode>
                <c:ptCount val="17"/>
                <c:pt idx="0">
                  <c:v>0.32357712462975619</c:v>
                </c:pt>
                <c:pt idx="1">
                  <c:v>3.87468671679198E-2</c:v>
                </c:pt>
                <c:pt idx="2">
                  <c:v>8.9441786283891545E-2</c:v>
                </c:pt>
                <c:pt idx="3">
                  <c:v>7.4340396445659609E-2</c:v>
                </c:pt>
                <c:pt idx="4">
                  <c:v>6.6853497379813165E-2</c:v>
                </c:pt>
                <c:pt idx="5">
                  <c:v>6.4447482342219184E-2</c:v>
                </c:pt>
                <c:pt idx="6">
                  <c:v>5.9594440647072228E-2</c:v>
                </c:pt>
                <c:pt idx="7">
                  <c:v>5.1424014581909316E-2</c:v>
                </c:pt>
                <c:pt idx="8">
                  <c:v>4.1020733652312596E-2</c:v>
                </c:pt>
                <c:pt idx="9">
                  <c:v>3.2057416267942583E-2</c:v>
                </c:pt>
                <c:pt idx="10">
                  <c:v>2.5144679881521987E-2</c:v>
                </c:pt>
                <c:pt idx="11">
                  <c:v>1.9421280473912055E-2</c:v>
                </c:pt>
                <c:pt idx="12">
                  <c:v>1.6204146730462519E-2</c:v>
                </c:pt>
                <c:pt idx="13">
                  <c:v>1.2927773980405559E-2</c:v>
                </c:pt>
                <c:pt idx="14">
                  <c:v>1.0763271815903395E-2</c:v>
                </c:pt>
                <c:pt idx="15">
                  <c:v>9.0909090909090905E-3</c:v>
                </c:pt>
                <c:pt idx="16">
                  <c:v>6.4944178628389151E-2</c:v>
                </c:pt>
              </c:numCache>
            </c:numRef>
          </c:val>
        </c:ser>
        <c:dLbls>
          <c:showLegendKey val="0"/>
          <c:showVal val="0"/>
          <c:showCatName val="0"/>
          <c:showSerName val="0"/>
          <c:showPercent val="0"/>
          <c:showBubbleSize val="0"/>
        </c:dLbls>
        <c:gapWidth val="234"/>
        <c:axId val="180956528"/>
        <c:axId val="180950928"/>
      </c:barChart>
      <c:catAx>
        <c:axId val="18095652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180950928"/>
        <c:crosses val="autoZero"/>
        <c:auto val="1"/>
        <c:lblAlgn val="ctr"/>
        <c:lblOffset val="100"/>
        <c:noMultiLvlLbl val="0"/>
      </c:catAx>
      <c:valAx>
        <c:axId val="180950928"/>
        <c:scaling>
          <c:orientation val="minMax"/>
        </c:scaling>
        <c:delete val="0"/>
        <c:axPos val="b"/>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rgbClr val="002060"/>
                </a:solidFill>
                <a:latin typeface="Franklin Gothic Book" panose="020B0503020102020204" pitchFamily="34" charset="0"/>
                <a:ea typeface="+mn-ea"/>
                <a:cs typeface="Times New Roman" panose="02020603050405020304" pitchFamily="18" charset="0"/>
              </a:defRPr>
            </a:pPr>
            <a:endParaRPr lang="lv-LV"/>
          </a:p>
        </c:txPr>
        <c:crossAx val="180956528"/>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rgbClr val="002060"/>
                </a:solidFill>
                <a:latin typeface="+mn-lt"/>
                <a:ea typeface="+mn-ea"/>
                <a:cs typeface="+mn-cs"/>
              </a:defRPr>
            </a:pPr>
            <a:r>
              <a:rPr lang="lv-LV" sz="1600" b="1" dirty="0">
                <a:solidFill>
                  <a:srgbClr val="002060"/>
                </a:solidFill>
              </a:rPr>
              <a:t>Nodokļu </a:t>
            </a:r>
            <a:r>
              <a:rPr lang="lv-LV" sz="1600" b="1" dirty="0" smtClean="0">
                <a:solidFill>
                  <a:srgbClr val="002060"/>
                </a:solidFill>
              </a:rPr>
              <a:t>plaisas rādītājs</a:t>
            </a:r>
            <a:r>
              <a:rPr lang="lv-LV" sz="1600" b="1" baseline="30000" dirty="0" smtClean="0">
                <a:solidFill>
                  <a:srgbClr val="002060"/>
                </a:solidFill>
              </a:rPr>
              <a:t>**</a:t>
            </a:r>
            <a:r>
              <a:rPr lang="lv-LV" sz="1600" b="1" dirty="0" smtClean="0">
                <a:solidFill>
                  <a:srgbClr val="002060"/>
                </a:solidFill>
              </a:rPr>
              <a:t> </a:t>
            </a:r>
            <a:r>
              <a:rPr lang="lv-LV" sz="1600" b="1" dirty="0">
                <a:solidFill>
                  <a:srgbClr val="002060"/>
                </a:solidFill>
              </a:rPr>
              <a:t>ES</a:t>
            </a:r>
            <a:r>
              <a:rPr lang="lv-LV" sz="1600" b="1" baseline="0" dirty="0">
                <a:solidFill>
                  <a:srgbClr val="002060"/>
                </a:solidFill>
              </a:rPr>
              <a:t>, </a:t>
            </a:r>
            <a:r>
              <a:rPr lang="lv-LV" sz="1600" b="1" dirty="0">
                <a:solidFill>
                  <a:srgbClr val="002060"/>
                </a:solidFill>
              </a:rPr>
              <a:t>2012</a:t>
            </a:r>
          </a:p>
        </c:rich>
      </c:tx>
      <c:layout/>
      <c:overlay val="0"/>
      <c:spPr>
        <a:noFill/>
        <a:ln>
          <a:noFill/>
        </a:ln>
        <a:effectLst/>
      </c:spPr>
      <c:txPr>
        <a:bodyPr rot="0" spcFirstLastPara="1" vertOverflow="ellipsis" vert="horz" wrap="square" anchor="ctr" anchorCtr="1"/>
        <a:lstStyle/>
        <a:p>
          <a:pPr>
            <a:defRPr sz="1600" b="1" i="0" u="none" strike="noStrike" kern="1200" spc="0" baseline="0">
              <a:solidFill>
                <a:srgbClr val="002060"/>
              </a:solidFill>
              <a:latin typeface="+mn-lt"/>
              <a:ea typeface="+mn-ea"/>
              <a:cs typeface="+mn-cs"/>
            </a:defRPr>
          </a:pPr>
          <a:endParaRPr lang="lv-LV"/>
        </a:p>
      </c:txPr>
    </c:title>
    <c:autoTitleDeleted val="0"/>
    <c:plotArea>
      <c:layout>
        <c:manualLayout>
          <c:layoutTarget val="inner"/>
          <c:xMode val="edge"/>
          <c:yMode val="edge"/>
          <c:x val="7.6697893148520491E-2"/>
          <c:y val="0.15004045307443364"/>
          <c:w val="0.89714899225328648"/>
          <c:h val="0.61282969268801513"/>
        </c:manualLayout>
      </c:layout>
      <c:barChart>
        <c:barDir val="col"/>
        <c:grouping val="clustered"/>
        <c:varyColors val="0"/>
        <c:ser>
          <c:idx val="0"/>
          <c:order val="0"/>
          <c:tx>
            <c:strRef>
              <c:f>'Nodokļu plaisa ES'!$P$8</c:f>
              <c:strCache>
                <c:ptCount val="1"/>
                <c:pt idx="0">
                  <c:v>2012</c:v>
                </c:pt>
              </c:strCache>
            </c:strRef>
          </c:tx>
          <c:spPr>
            <a:solidFill>
              <a:schemeClr val="accent1"/>
            </a:solidFill>
            <a:ln>
              <a:noFill/>
            </a:ln>
            <a:effectLst/>
          </c:spPr>
          <c:invertIfNegative val="0"/>
          <c:dPt>
            <c:idx val="6"/>
            <c:invertIfNegative val="0"/>
            <c:bubble3D val="0"/>
            <c:spPr>
              <a:solidFill>
                <a:srgbClr val="C00000"/>
              </a:solidFill>
              <a:ln>
                <a:noFill/>
              </a:ln>
              <a:effectLst/>
            </c:spPr>
          </c:dPt>
          <c:dPt>
            <c:idx val="11"/>
            <c:invertIfNegative val="0"/>
            <c:bubble3D val="0"/>
            <c:spPr>
              <a:pattFill prst="pct40">
                <a:fgClr>
                  <a:srgbClr val="002060"/>
                </a:fgClr>
                <a:bgClr>
                  <a:schemeClr val="bg1"/>
                </a:bgClr>
              </a:pattFill>
              <a:ln>
                <a:noFill/>
              </a:ln>
              <a:effectLst/>
            </c:spPr>
          </c:dPt>
          <c:dPt>
            <c:idx val="12"/>
            <c:invertIfNegative val="0"/>
            <c:bubble3D val="0"/>
            <c:spPr>
              <a:pattFill prst="dkDnDiag">
                <a:fgClr>
                  <a:srgbClr val="00B050"/>
                </a:fgClr>
                <a:bgClr>
                  <a:schemeClr val="bg1"/>
                </a:bgClr>
              </a:pattFill>
              <a:ln>
                <a:noFill/>
              </a:ln>
              <a:effectLst/>
            </c:spPr>
          </c:dPt>
          <c:dLbls>
            <c:dLbl>
              <c:idx val="0"/>
              <c:layout/>
              <c:showLegendKey val="0"/>
              <c:showVal val="1"/>
              <c:showCatName val="0"/>
              <c:showSerName val="0"/>
              <c:showPercent val="0"/>
              <c:showBubbleSize val="0"/>
              <c:extLst>
                <c:ext xmlns:c15="http://schemas.microsoft.com/office/drawing/2012/chart" uri="{CE6537A1-D6FC-4f65-9D91-7224C49458BB}">
                  <c15:layout/>
                </c:ext>
              </c:extLst>
            </c:dLbl>
            <c:dLbl>
              <c:idx val="6"/>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11"/>
              <c:layout/>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1.7338534893801473E-2"/>
                  <c:y val="-6.1355828472385512E-17"/>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B05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25"/>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2060"/>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'Nodokļu plaisa ES'!$O$9:$O$34</c:f>
              <c:strCache>
                <c:ptCount val="26"/>
                <c:pt idx="0">
                  <c:v>Beļģija</c:v>
                </c:pt>
                <c:pt idx="1">
                  <c:v>Ungārija</c:v>
                </c:pt>
                <c:pt idx="2">
                  <c:v>Francija</c:v>
                </c:pt>
                <c:pt idx="3">
                  <c:v>Vācija</c:v>
                </c:pt>
                <c:pt idx="4">
                  <c:v>Itālija</c:v>
                </c:pt>
                <c:pt idx="5">
                  <c:v>Austrija</c:v>
                </c:pt>
                <c:pt idx="6">
                  <c:v>Latvija</c:v>
                </c:pt>
                <c:pt idx="7">
                  <c:v>Rumānija</c:v>
                </c:pt>
                <c:pt idx="8">
                  <c:v>Zviedrija</c:v>
                </c:pt>
                <c:pt idx="9">
                  <c:v>Grieķija</c:v>
                </c:pt>
                <c:pt idx="10">
                  <c:v>Čehija</c:v>
                </c:pt>
                <c:pt idx="11">
                  <c:v>Igaunija</c:v>
                </c:pt>
                <c:pt idx="12">
                  <c:v>Lietuva</c:v>
                </c:pt>
                <c:pt idx="13">
                  <c:v>Slovēnija</c:v>
                </c:pt>
                <c:pt idx="14">
                  <c:v>Spānija</c:v>
                </c:pt>
                <c:pt idx="15">
                  <c:v>Dānija</c:v>
                </c:pt>
                <c:pt idx="16">
                  <c:v>Slovākija</c:v>
                </c:pt>
                <c:pt idx="17">
                  <c:v>Somija</c:v>
                </c:pt>
                <c:pt idx="18">
                  <c:v>Polija</c:v>
                </c:pt>
                <c:pt idx="19">
                  <c:v>Bulgārija</c:v>
                </c:pt>
                <c:pt idx="20">
                  <c:v>Nīderlande</c:v>
                </c:pt>
                <c:pt idx="21">
                  <c:v>Portugāle</c:v>
                </c:pt>
                <c:pt idx="22">
                  <c:v>Luksemburga</c:v>
                </c:pt>
                <c:pt idx="23">
                  <c:v>Lielbritānija</c:v>
                </c:pt>
                <c:pt idx="24">
                  <c:v>Īrija</c:v>
                </c:pt>
                <c:pt idx="25">
                  <c:v>Malta</c:v>
                </c:pt>
              </c:strCache>
            </c:strRef>
          </c:cat>
          <c:val>
            <c:numRef>
              <c:f>'Nodokļu plaisa ES'!$P$9:$P$34</c:f>
              <c:numCache>
                <c:formatCode>General</c:formatCode>
                <c:ptCount val="26"/>
                <c:pt idx="0">
                  <c:v>50.4</c:v>
                </c:pt>
                <c:pt idx="1">
                  <c:v>47.9</c:v>
                </c:pt>
                <c:pt idx="2">
                  <c:v>46.9</c:v>
                </c:pt>
                <c:pt idx="3">
                  <c:v>45.5</c:v>
                </c:pt>
                <c:pt idx="4">
                  <c:v>44.6</c:v>
                </c:pt>
                <c:pt idx="5">
                  <c:v>44.2</c:v>
                </c:pt>
                <c:pt idx="6">
                  <c:v>43.6</c:v>
                </c:pt>
                <c:pt idx="7">
                  <c:v>43.4</c:v>
                </c:pt>
                <c:pt idx="8">
                  <c:v>40.799999999999997</c:v>
                </c:pt>
                <c:pt idx="9">
                  <c:v>39.700000000000003</c:v>
                </c:pt>
                <c:pt idx="10">
                  <c:v>39.4</c:v>
                </c:pt>
                <c:pt idx="11">
                  <c:v>39.200000000000003</c:v>
                </c:pt>
                <c:pt idx="12">
                  <c:v>39.200000000000003</c:v>
                </c:pt>
                <c:pt idx="13">
                  <c:v>38.6</c:v>
                </c:pt>
                <c:pt idx="14">
                  <c:v>37.1</c:v>
                </c:pt>
                <c:pt idx="15">
                  <c:v>37</c:v>
                </c:pt>
                <c:pt idx="16">
                  <c:v>36.9</c:v>
                </c:pt>
                <c:pt idx="17">
                  <c:v>36.799999999999997</c:v>
                </c:pt>
                <c:pt idx="18">
                  <c:v>34.700000000000003</c:v>
                </c:pt>
                <c:pt idx="19">
                  <c:v>33.6</c:v>
                </c:pt>
                <c:pt idx="20">
                  <c:v>33.4</c:v>
                </c:pt>
                <c:pt idx="21">
                  <c:v>32.6</c:v>
                </c:pt>
                <c:pt idx="22">
                  <c:v>29</c:v>
                </c:pt>
                <c:pt idx="23">
                  <c:v>27.9</c:v>
                </c:pt>
                <c:pt idx="24">
                  <c:v>20</c:v>
                </c:pt>
                <c:pt idx="25">
                  <c:v>18.899999999999999</c:v>
                </c:pt>
              </c:numCache>
            </c:numRef>
          </c:val>
        </c:ser>
        <c:dLbls>
          <c:showLegendKey val="0"/>
          <c:showVal val="0"/>
          <c:showCatName val="0"/>
          <c:showSerName val="0"/>
          <c:showPercent val="0"/>
          <c:showBubbleSize val="0"/>
        </c:dLbls>
        <c:gapWidth val="219"/>
        <c:overlap val="-27"/>
        <c:axId val="215189632"/>
        <c:axId val="215175072"/>
      </c:barChart>
      <c:lineChart>
        <c:grouping val="standard"/>
        <c:varyColors val="0"/>
        <c:ser>
          <c:idx val="1"/>
          <c:order val="1"/>
          <c:tx>
            <c:strRef>
              <c:f>'Nodokļu plaisa ES'!$Q$8</c:f>
              <c:strCache>
                <c:ptCount val="1"/>
              </c:strCache>
            </c:strRef>
          </c:tx>
          <c:spPr>
            <a:ln w="28575" cap="rnd">
              <a:solidFill>
                <a:schemeClr val="accent2"/>
              </a:solidFill>
              <a:round/>
            </a:ln>
            <a:effectLst/>
          </c:spPr>
          <c:marker>
            <c:symbol val="none"/>
          </c:marker>
          <c:val>
            <c:numRef>
              <c:f>'Nodokļu plaisa ES'!$Q$9:$Q$34</c:f>
              <c:numCache>
                <c:formatCode>General</c:formatCode>
                <c:ptCount val="26"/>
                <c:pt idx="0">
                  <c:v>39.9</c:v>
                </c:pt>
                <c:pt idx="1">
                  <c:v>39.9</c:v>
                </c:pt>
                <c:pt idx="2">
                  <c:v>39.9</c:v>
                </c:pt>
                <c:pt idx="3">
                  <c:v>39.9</c:v>
                </c:pt>
                <c:pt idx="4">
                  <c:v>39.9</c:v>
                </c:pt>
                <c:pt idx="5">
                  <c:v>39.9</c:v>
                </c:pt>
                <c:pt idx="6">
                  <c:v>39.9</c:v>
                </c:pt>
                <c:pt idx="7">
                  <c:v>39.9</c:v>
                </c:pt>
                <c:pt idx="8">
                  <c:v>39.9</c:v>
                </c:pt>
                <c:pt idx="9">
                  <c:v>39.9</c:v>
                </c:pt>
                <c:pt idx="10">
                  <c:v>39.9</c:v>
                </c:pt>
                <c:pt idx="11">
                  <c:v>39.9</c:v>
                </c:pt>
                <c:pt idx="12">
                  <c:v>39.9</c:v>
                </c:pt>
                <c:pt idx="13">
                  <c:v>39.9</c:v>
                </c:pt>
                <c:pt idx="14">
                  <c:v>39.9</c:v>
                </c:pt>
                <c:pt idx="15">
                  <c:v>39.9</c:v>
                </c:pt>
                <c:pt idx="16">
                  <c:v>39.9</c:v>
                </c:pt>
                <c:pt idx="17">
                  <c:v>39.9</c:v>
                </c:pt>
                <c:pt idx="18">
                  <c:v>39.9</c:v>
                </c:pt>
                <c:pt idx="19">
                  <c:v>39.9</c:v>
                </c:pt>
                <c:pt idx="20">
                  <c:v>39.9</c:v>
                </c:pt>
                <c:pt idx="21">
                  <c:v>39.9</c:v>
                </c:pt>
                <c:pt idx="22">
                  <c:v>39.9</c:v>
                </c:pt>
                <c:pt idx="23">
                  <c:v>39.9</c:v>
                </c:pt>
                <c:pt idx="24">
                  <c:v>39.9</c:v>
                </c:pt>
                <c:pt idx="25">
                  <c:v>39.9</c:v>
                </c:pt>
              </c:numCache>
            </c:numRef>
          </c:val>
          <c:smooth val="0"/>
        </c:ser>
        <c:dLbls>
          <c:showLegendKey val="0"/>
          <c:showVal val="0"/>
          <c:showCatName val="0"/>
          <c:showSerName val="0"/>
          <c:showPercent val="0"/>
          <c:showBubbleSize val="0"/>
        </c:dLbls>
        <c:marker val="1"/>
        <c:smooth val="0"/>
        <c:axId val="215189632"/>
        <c:axId val="215175072"/>
      </c:lineChart>
      <c:catAx>
        <c:axId val="2151896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215175072"/>
        <c:crosses val="autoZero"/>
        <c:auto val="1"/>
        <c:lblAlgn val="ctr"/>
        <c:lblOffset val="100"/>
        <c:noMultiLvlLbl val="0"/>
      </c:catAx>
      <c:valAx>
        <c:axId val="21517507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0" spcFirstLastPara="1" vertOverflow="ellipsis" wrap="square" anchor="ctr" anchorCtr="1"/>
              <a:lstStyle/>
              <a:p>
                <a:pPr>
                  <a:defRPr sz="1000" b="1" i="0" u="none" strike="noStrike" kern="1200" baseline="0">
                    <a:solidFill>
                      <a:srgbClr val="002060"/>
                    </a:solidFill>
                    <a:latin typeface="+mn-lt"/>
                    <a:ea typeface="+mn-ea"/>
                    <a:cs typeface="+mn-cs"/>
                  </a:defRPr>
                </a:pPr>
                <a:r>
                  <a:rPr lang="lv-LV" b="1">
                    <a:solidFill>
                      <a:srgbClr val="002060"/>
                    </a:solidFill>
                  </a:rPr>
                  <a:t>%</a:t>
                </a:r>
              </a:p>
            </c:rich>
          </c:tx>
          <c:layout>
            <c:manualLayout>
              <c:xMode val="edge"/>
              <c:yMode val="edge"/>
              <c:x val="2.8530670470756064E-2"/>
              <c:y val="4.3833613638101065E-2"/>
            </c:manualLayout>
          </c:layout>
          <c:overlay val="0"/>
          <c:spPr>
            <a:noFill/>
            <a:ln>
              <a:noFill/>
            </a:ln>
            <a:effectLst/>
          </c:spPr>
          <c:txPr>
            <a:bodyPr rot="0" spcFirstLastPara="1" vertOverflow="ellipsis" wrap="square" anchor="ctr" anchorCtr="1"/>
            <a:lstStyle/>
            <a:p>
              <a:pPr>
                <a:defRPr sz="1000" b="1" i="0" u="none" strike="noStrike" kern="1200" baseline="0">
                  <a:solidFill>
                    <a:srgbClr val="002060"/>
                  </a:solidFill>
                  <a:latin typeface="+mn-lt"/>
                  <a:ea typeface="+mn-ea"/>
                  <a:cs typeface="+mn-cs"/>
                </a:defRPr>
              </a:pPr>
              <a:endParaRPr lang="lv-LV"/>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21518963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rgbClr val="002060"/>
                </a:solidFill>
                <a:latin typeface="+mn-lt"/>
                <a:ea typeface="+mn-ea"/>
                <a:cs typeface="+mn-cs"/>
              </a:defRPr>
            </a:pPr>
            <a:r>
              <a:rPr lang="lv-LV" b="1" dirty="0" smtClean="0">
                <a:solidFill>
                  <a:srgbClr val="002060"/>
                </a:solidFill>
              </a:rPr>
              <a:t>Darbaspēka nodokļu slogs pie dažādiem</a:t>
            </a:r>
            <a:r>
              <a:rPr lang="lv-LV" b="1" baseline="0" dirty="0" smtClean="0">
                <a:solidFill>
                  <a:srgbClr val="002060"/>
                </a:solidFill>
              </a:rPr>
              <a:t> ienākumu līmeņiem</a:t>
            </a:r>
            <a:endParaRPr lang="en-US" b="1" dirty="0">
              <a:solidFill>
                <a:srgbClr val="002060"/>
              </a:solidFill>
            </a:endParaRP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rgbClr val="002060"/>
              </a:solidFill>
              <a:latin typeface="+mn-lt"/>
              <a:ea typeface="+mn-ea"/>
              <a:cs typeface="+mn-cs"/>
            </a:defRPr>
          </a:pPr>
          <a:endParaRPr lang="lv-LV"/>
        </a:p>
      </c:txPr>
    </c:title>
    <c:autoTitleDeleted val="0"/>
    <c:plotArea>
      <c:layout>
        <c:manualLayout>
          <c:layoutTarget val="inner"/>
          <c:xMode val="edge"/>
          <c:yMode val="edge"/>
          <c:x val="8.9479145174345714E-2"/>
          <c:y val="0.15879937529348753"/>
          <c:w val="0.89072430160821137"/>
          <c:h val="0.62239311802662356"/>
        </c:manualLayout>
      </c:layout>
      <c:barChart>
        <c:barDir val="col"/>
        <c:grouping val="clustered"/>
        <c:varyColors val="0"/>
        <c:ser>
          <c:idx val="1"/>
          <c:order val="0"/>
          <c:tx>
            <c:strRef>
              <c:f>'VSAOI slieksnis'!$E$12</c:f>
              <c:strCache>
                <c:ptCount val="1"/>
                <c:pt idx="0">
                  <c:v>Efektīvā likme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'VSAOI slieksnis'!$A$13:$A$24</c:f>
              <c:numCache>
                <c:formatCode>#,##0.0</c:formatCode>
                <c:ptCount val="12"/>
                <c:pt idx="0">
                  <c:v>360</c:v>
                </c:pt>
                <c:pt idx="1">
                  <c:v>500</c:v>
                </c:pt>
                <c:pt idx="2">
                  <c:v>1000</c:v>
                </c:pt>
                <c:pt idx="3">
                  <c:v>2000</c:v>
                </c:pt>
                <c:pt idx="4">
                  <c:v>3000</c:v>
                </c:pt>
                <c:pt idx="5">
                  <c:v>4000</c:v>
                </c:pt>
                <c:pt idx="6">
                  <c:v>5000</c:v>
                </c:pt>
                <c:pt idx="7">
                  <c:v>6000</c:v>
                </c:pt>
                <c:pt idx="8">
                  <c:v>7000</c:v>
                </c:pt>
                <c:pt idx="9">
                  <c:v>8000</c:v>
                </c:pt>
                <c:pt idx="10">
                  <c:v>9000</c:v>
                </c:pt>
                <c:pt idx="11">
                  <c:v>10000</c:v>
                </c:pt>
              </c:numCache>
            </c:numRef>
          </c:cat>
          <c:val>
            <c:numRef>
              <c:f>'VSAOI slieksnis'!$E$13:$E$24</c:f>
              <c:numCache>
                <c:formatCode>0.0%</c:formatCode>
                <c:ptCount val="12"/>
                <c:pt idx="0">
                  <c:v>0.26293333333333335</c:v>
                </c:pt>
                <c:pt idx="1">
                  <c:v>0.27635000000000004</c:v>
                </c:pt>
                <c:pt idx="2">
                  <c:v>0.29360000000000003</c:v>
                </c:pt>
                <c:pt idx="3">
                  <c:v>0.30222500000000002</c:v>
                </c:pt>
                <c:pt idx="4">
                  <c:v>0.30510000000000004</c:v>
                </c:pt>
                <c:pt idx="5">
                  <c:v>0.30653750000000002</c:v>
                </c:pt>
                <c:pt idx="6">
                  <c:v>0.29203850000000003</c:v>
                </c:pt>
                <c:pt idx="7">
                  <c:v>0.28169875</c:v>
                </c:pt>
                <c:pt idx="8">
                  <c:v>0.27431321428571431</c:v>
                </c:pt>
                <c:pt idx="9">
                  <c:v>0.26877406250000002</c:v>
                </c:pt>
                <c:pt idx="10">
                  <c:v>0.26446583333333334</c:v>
                </c:pt>
                <c:pt idx="11">
                  <c:v>0.26101925000000004</c:v>
                </c:pt>
              </c:numCache>
            </c:numRef>
          </c:val>
        </c:ser>
        <c:dLbls>
          <c:showLegendKey val="0"/>
          <c:showVal val="0"/>
          <c:showCatName val="0"/>
          <c:showSerName val="0"/>
          <c:showPercent val="0"/>
          <c:showBubbleSize val="0"/>
        </c:dLbls>
        <c:gapWidth val="219"/>
        <c:overlap val="-27"/>
        <c:axId val="221967216"/>
        <c:axId val="221977856"/>
      </c:barChart>
      <c:catAx>
        <c:axId val="221967216"/>
        <c:scaling>
          <c:orientation val="minMax"/>
        </c:scaling>
        <c:delete val="0"/>
        <c:axPos val="b"/>
        <c:title>
          <c:tx>
            <c:rich>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r>
                  <a:rPr lang="lv-LV" sz="1200" b="1" dirty="0" smtClean="0">
                    <a:solidFill>
                      <a:srgbClr val="002060"/>
                    </a:solidFill>
                  </a:rPr>
                  <a:t>Ienākumi, </a:t>
                </a:r>
                <a:r>
                  <a:rPr lang="lv-LV" sz="1200" b="0" i="1" dirty="0" smtClean="0">
                    <a:solidFill>
                      <a:srgbClr val="002060"/>
                    </a:solidFill>
                  </a:rPr>
                  <a:t>EUR/mēnesī</a:t>
                </a:r>
                <a:endParaRPr lang="en-GB" sz="1200" b="0" i="1" dirty="0">
                  <a:solidFill>
                    <a:srgbClr val="002060"/>
                  </a:solidFill>
                </a:endParaRPr>
              </a:p>
            </c:rich>
          </c:tx>
          <c:layout/>
          <c:overlay val="0"/>
          <c:spPr>
            <a:noFill/>
            <a:ln>
              <a:noFill/>
            </a:ln>
            <a:effectLst/>
          </c:spPr>
          <c:txPr>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endParaRPr lang="lv-LV"/>
            </a:p>
          </c:txPr>
        </c:title>
        <c:numFmt formatCode="#,##0.0" sourceLinked="1"/>
        <c:majorTickMark val="none"/>
        <c:minorTickMark val="none"/>
        <c:tickLblPos val="nextTo"/>
        <c:spPr>
          <a:noFill/>
          <a:ln w="9525" cap="flat" cmpd="sng" algn="ctr">
            <a:solidFill>
              <a:schemeClr val="tx1">
                <a:lumMod val="15000"/>
                <a:lumOff val="85000"/>
              </a:schemeClr>
            </a:solidFill>
            <a:round/>
          </a:ln>
          <a:effectLst/>
        </c:spPr>
        <c:txPr>
          <a:bodyPr rot="-5400000" spcFirstLastPara="1" vertOverflow="ellipsis" wrap="square" anchor="ctr" anchorCtr="1"/>
          <a:lstStyle/>
          <a:p>
            <a:pPr>
              <a:defRPr sz="1000" b="0" i="0" u="none" strike="noStrike" kern="1200" baseline="0">
                <a:solidFill>
                  <a:srgbClr val="002060"/>
                </a:solidFill>
                <a:latin typeface="+mn-lt"/>
                <a:ea typeface="+mn-ea"/>
                <a:cs typeface="+mn-cs"/>
              </a:defRPr>
            </a:pPr>
            <a:endParaRPr lang="lv-LV"/>
          </a:p>
        </c:txPr>
        <c:crossAx val="221977856"/>
        <c:crosses val="autoZero"/>
        <c:auto val="1"/>
        <c:lblAlgn val="ctr"/>
        <c:lblOffset val="100"/>
        <c:noMultiLvlLbl val="0"/>
      </c:catAx>
      <c:valAx>
        <c:axId val="22197785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22196721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8080250342151209E-2"/>
          <c:y val="4.4742729306487698E-2"/>
          <c:w val="0.88886765191695438"/>
          <c:h val="0.73044971727527352"/>
        </c:manualLayout>
      </c:layout>
      <c:barChart>
        <c:barDir val="col"/>
        <c:grouping val="clustered"/>
        <c:varyColors val="0"/>
        <c:ser>
          <c:idx val="0"/>
          <c:order val="0"/>
          <c:spPr>
            <a:solidFill>
              <a:schemeClr val="accent1"/>
            </a:solidFill>
            <a:ln>
              <a:noFill/>
            </a:ln>
            <a:effectLst/>
          </c:spPr>
          <c:invertIfNegative val="0"/>
          <c:dPt>
            <c:idx val="23"/>
            <c:invertIfNegative val="0"/>
            <c:bubble3D val="0"/>
            <c:spPr>
              <a:solidFill>
                <a:srgbClr val="C00000"/>
              </a:solidFill>
              <a:ln>
                <a:noFill/>
              </a:ln>
              <a:effectLst/>
            </c:spPr>
          </c:dPt>
          <c:dPt>
            <c:idx val="24"/>
            <c:invertIfNegative val="0"/>
            <c:bubble3D val="0"/>
            <c:spPr>
              <a:pattFill prst="pct40">
                <a:fgClr>
                  <a:srgbClr val="C00000"/>
                </a:fgClr>
                <a:bgClr>
                  <a:schemeClr val="bg1"/>
                </a:bgClr>
              </a:pattFill>
              <a:ln>
                <a:noFill/>
              </a:ln>
              <a:effectLst/>
            </c:spPr>
          </c:dPt>
          <c:dPt>
            <c:idx val="26"/>
            <c:invertIfNegative val="0"/>
            <c:bubble3D val="0"/>
            <c:spPr>
              <a:solidFill>
                <a:srgbClr val="002060"/>
              </a:solidFill>
              <a:ln>
                <a:noFill/>
              </a:ln>
              <a:effectLst/>
            </c:spPr>
          </c:dPt>
          <c:dPt>
            <c:idx val="27"/>
            <c:invertIfNegative val="0"/>
            <c:bubble3D val="0"/>
            <c:spPr>
              <a:pattFill prst="pct40">
                <a:fgClr>
                  <a:srgbClr val="002060"/>
                </a:fgClr>
                <a:bgClr>
                  <a:schemeClr val="bg1"/>
                </a:bgClr>
              </a:pattFill>
              <a:ln>
                <a:noFill/>
              </a:ln>
              <a:effectLst/>
            </c:spPr>
          </c:dPt>
          <c:dPt>
            <c:idx val="30"/>
            <c:invertIfNegative val="0"/>
            <c:bubble3D val="0"/>
            <c:spPr>
              <a:solidFill>
                <a:srgbClr val="00B050"/>
              </a:solidFill>
              <a:ln>
                <a:noFill/>
              </a:ln>
              <a:effectLst/>
            </c:spPr>
          </c:dPt>
          <c:dLbls>
            <c:dLbl>
              <c:idx val="0"/>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3"/>
              <c:layout/>
              <c:showLegendKey val="0"/>
              <c:showVal val="1"/>
              <c:showCatName val="0"/>
              <c:showSerName val="0"/>
              <c:showPercent val="0"/>
              <c:showBubbleSize val="0"/>
              <c:extLst>
                <c:ext xmlns:c15="http://schemas.microsoft.com/office/drawing/2012/chart" uri="{CE6537A1-D6FC-4f65-9D91-7224C49458BB}">
                  <c15:layout/>
                </c:ext>
              </c:extLst>
            </c:dLbl>
            <c:dLbl>
              <c:idx val="5"/>
              <c:layout/>
              <c:showLegendKey val="0"/>
              <c:showVal val="1"/>
              <c:showCatName val="0"/>
              <c:showSerName val="0"/>
              <c:showPercent val="0"/>
              <c:showBubbleSize val="0"/>
              <c:extLst>
                <c:ext xmlns:c15="http://schemas.microsoft.com/office/drawing/2012/chart" uri="{CE6537A1-D6FC-4f65-9D91-7224C49458BB}">
                  <c15:layout/>
                </c:ext>
              </c:extLst>
            </c:dLbl>
            <c:dLbl>
              <c:idx val="7"/>
              <c:layout/>
              <c:showLegendKey val="0"/>
              <c:showVal val="1"/>
              <c:showCatName val="0"/>
              <c:showSerName val="0"/>
              <c:showPercent val="0"/>
              <c:showBubbleSize val="0"/>
              <c:extLst>
                <c:ext xmlns:c15="http://schemas.microsoft.com/office/drawing/2012/chart" uri="{CE6537A1-D6FC-4f65-9D91-7224C49458BB}">
                  <c15:layout/>
                </c:ext>
              </c:extLst>
            </c:dLbl>
            <c:dLbl>
              <c:idx val="9"/>
              <c:layout/>
              <c:showLegendKey val="0"/>
              <c:showVal val="1"/>
              <c:showCatName val="0"/>
              <c:showSerName val="0"/>
              <c:showPercent val="0"/>
              <c:showBubbleSize val="0"/>
              <c:extLst>
                <c:ext xmlns:c15="http://schemas.microsoft.com/office/drawing/2012/chart" uri="{CE6537A1-D6FC-4f65-9D91-7224C49458BB}">
                  <c15:layout/>
                </c:ext>
              </c:extLst>
            </c:dLbl>
            <c:dLbl>
              <c:idx val="11"/>
              <c:layout/>
              <c:showLegendKey val="0"/>
              <c:showVal val="1"/>
              <c:showCatName val="0"/>
              <c:showSerName val="0"/>
              <c:showPercent val="0"/>
              <c:showBubbleSize val="0"/>
              <c:extLst>
                <c:ext xmlns:c15="http://schemas.microsoft.com/office/drawing/2012/chart" uri="{CE6537A1-D6FC-4f65-9D91-7224C49458BB}">
                  <c15:layout/>
                </c:ext>
              </c:extLst>
            </c:dLbl>
            <c:dLbl>
              <c:idx val="13"/>
              <c:layout/>
              <c:showLegendKey val="0"/>
              <c:showVal val="1"/>
              <c:showCatName val="0"/>
              <c:showSerName val="0"/>
              <c:showPercent val="0"/>
              <c:showBubbleSize val="0"/>
              <c:extLst>
                <c:ext xmlns:c15="http://schemas.microsoft.com/office/drawing/2012/chart" uri="{CE6537A1-D6FC-4f65-9D91-7224C49458BB}">
                  <c15:layout/>
                </c:ext>
              </c:extLst>
            </c:dLbl>
            <c:dLbl>
              <c:idx val="15"/>
              <c:layout/>
              <c:showLegendKey val="0"/>
              <c:showVal val="1"/>
              <c:showCatName val="0"/>
              <c:showSerName val="0"/>
              <c:showPercent val="0"/>
              <c:showBubbleSize val="0"/>
              <c:extLst>
                <c:ext xmlns:c15="http://schemas.microsoft.com/office/drawing/2012/chart" uri="{CE6537A1-D6FC-4f65-9D91-7224C49458BB}">
                  <c15:layout/>
                </c:ext>
              </c:extLst>
            </c:dLbl>
            <c:dLbl>
              <c:idx val="17"/>
              <c:layout/>
              <c:showLegendKey val="0"/>
              <c:showVal val="1"/>
              <c:showCatName val="0"/>
              <c:showSerName val="0"/>
              <c:showPercent val="0"/>
              <c:showBubbleSize val="0"/>
              <c:extLst>
                <c:ext xmlns:c15="http://schemas.microsoft.com/office/drawing/2012/chart" uri="{CE6537A1-D6FC-4f65-9D91-7224C49458BB}">
                  <c15:layout/>
                </c:ext>
              </c:extLst>
            </c:dLbl>
            <c:dLbl>
              <c:idx val="19"/>
              <c:layout/>
              <c:showLegendKey val="0"/>
              <c:showVal val="1"/>
              <c:showCatName val="0"/>
              <c:showSerName val="0"/>
              <c:showPercent val="0"/>
              <c:showBubbleSize val="0"/>
              <c:extLst>
                <c:ext xmlns:c15="http://schemas.microsoft.com/office/drawing/2012/chart" uri="{CE6537A1-D6FC-4f65-9D91-7224C49458BB}">
                  <c15:layout/>
                </c:ext>
              </c:extLst>
            </c:dLbl>
            <c:dLbl>
              <c:idx val="21"/>
              <c:layout/>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4.9811926468179713E-3"/>
                  <c:y val="7.124934135281165E-3"/>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manualLayout>
                      <c:w val="4.755187457803834E-2"/>
                      <c:h val="5.753719672173177E-2"/>
                    </c:manualLayout>
                  </c15:layout>
                </c:ext>
              </c:extLst>
            </c:dLbl>
            <c:dLbl>
              <c:idx val="24"/>
              <c:layout>
                <c:manualLayout>
                  <c:x val="9.2208390963576838E-3"/>
                  <c:y val="1.4914243102162566E-2"/>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26"/>
              <c:layout>
                <c:manualLayout>
                  <c:x val="-6.7834343192636716E-3"/>
                  <c:y val="3.5081572133010863E-4"/>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27"/>
              <c:layout>
                <c:manualLayout>
                  <c:x val="6.9156293222683261E-3"/>
                  <c:y val="1.4914243102162496E-2"/>
                </c:manualLayout>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30"/>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B05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31"/>
              <c:layout/>
              <c:numFmt formatCode="0%" sourceLinked="0"/>
              <c:spPr>
                <a:noFill/>
                <a:ln>
                  <a:noFill/>
                </a:ln>
                <a:effectLst/>
              </c:spPr>
              <c:txPr>
                <a:bodyPr rot="0" spcFirstLastPara="1" vertOverflow="ellipsis" vert="horz" wrap="square" anchor="ctr" anchorCtr="1"/>
                <a:lstStyle/>
                <a:p>
                  <a:pPr>
                    <a:defRPr sz="9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numFmt formatCode="0%" sourceLinked="0"/>
            <c:spPr>
              <a:noFill/>
              <a:ln>
                <a:noFill/>
              </a:ln>
              <a:effectLst/>
            </c:spPr>
            <c:txPr>
              <a:bodyPr rot="0" spcFirstLastPara="1" vertOverflow="ellipsis" vert="horz" wrap="square" anchor="ctr" anchorCtr="1"/>
              <a:lstStyle/>
              <a:p>
                <a:pPr>
                  <a:defRPr sz="900" b="0" i="0" u="none" strike="noStrike" kern="1200" baseline="0">
                    <a:solidFill>
                      <a:srgbClr val="002060"/>
                    </a:solidFill>
                    <a:latin typeface="+mn-lt"/>
                    <a:ea typeface="+mn-ea"/>
                    <a:cs typeface="+mn-cs"/>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strRef>
              <c:f>Sheet1!$B$3:$B$34</c:f>
              <c:strCache>
                <c:ptCount val="32"/>
                <c:pt idx="0">
                  <c:v>Zviedrija</c:v>
                </c:pt>
                <c:pt idx="1">
                  <c:v>Portugāle</c:v>
                </c:pt>
                <c:pt idx="2">
                  <c:v>Dānija</c:v>
                </c:pt>
                <c:pt idx="3">
                  <c:v>Beļģija</c:v>
                </c:pt>
                <c:pt idx="4">
                  <c:v>Nīderlande</c:v>
                </c:pt>
                <c:pt idx="5">
                  <c:v>Spānija</c:v>
                </c:pt>
                <c:pt idx="6">
                  <c:v>Somija</c:v>
                </c:pt>
                <c:pt idx="7">
                  <c:v>Francija</c:v>
                </c:pt>
                <c:pt idx="8">
                  <c:v>Austrija </c:v>
                </c:pt>
                <c:pt idx="9">
                  <c:v>Slovēnija </c:v>
                </c:pt>
                <c:pt idx="10">
                  <c:v>Īrija</c:v>
                </c:pt>
                <c:pt idx="11">
                  <c:v>Itālija</c:v>
                </c:pt>
                <c:pt idx="12">
                  <c:v>Vācija</c:v>
                </c:pt>
                <c:pt idx="13">
                  <c:v>Horvātija</c:v>
                </c:pt>
                <c:pt idx="14">
                  <c:v>Islande</c:v>
                </c:pt>
                <c:pt idx="15">
                  <c:v>Grieķija</c:v>
                </c:pt>
                <c:pt idx="16">
                  <c:v>Lielbritānija </c:v>
                </c:pt>
                <c:pt idx="17">
                  <c:v>Luksemburga</c:v>
                </c:pt>
                <c:pt idx="18">
                  <c:v>Norvēģija</c:v>
                </c:pt>
                <c:pt idx="19">
                  <c:v>Malta</c:v>
                </c:pt>
                <c:pt idx="20">
                  <c:v>Kipra</c:v>
                </c:pt>
                <c:pt idx="21">
                  <c:v>Polija</c:v>
                </c:pt>
                <c:pt idx="22">
                  <c:v>Slovākija</c:v>
                </c:pt>
                <c:pt idx="23">
                  <c:v>Latvija</c:v>
                </c:pt>
                <c:pt idx="24">
                  <c:v>Latvija 2015</c:v>
                </c:pt>
                <c:pt idx="25">
                  <c:v>Čehija</c:v>
                </c:pt>
                <c:pt idx="26">
                  <c:v>Igaunija</c:v>
                </c:pt>
                <c:pt idx="27">
                  <c:v>Igaunija 2015</c:v>
                </c:pt>
                <c:pt idx="28">
                  <c:v>Ungārija</c:v>
                </c:pt>
                <c:pt idx="29">
                  <c:v>Rumānija</c:v>
                </c:pt>
                <c:pt idx="30">
                  <c:v>Lietuva</c:v>
                </c:pt>
                <c:pt idx="31">
                  <c:v>Bulgārija</c:v>
                </c:pt>
              </c:strCache>
            </c:strRef>
          </c:cat>
          <c:val>
            <c:numRef>
              <c:f>Sheet1!$C$3:$C$34</c:f>
              <c:numCache>
                <c:formatCode>0.0%</c:formatCode>
                <c:ptCount val="32"/>
                <c:pt idx="0">
                  <c:v>0.56899999999999995</c:v>
                </c:pt>
                <c:pt idx="1">
                  <c:v>0.56499999999999995</c:v>
                </c:pt>
                <c:pt idx="2">
                  <c:v>0.55600000000000005</c:v>
                </c:pt>
                <c:pt idx="3">
                  <c:v>0.53700000000000003</c:v>
                </c:pt>
                <c:pt idx="4">
                  <c:v>0.52</c:v>
                </c:pt>
                <c:pt idx="5">
                  <c:v>0.52</c:v>
                </c:pt>
                <c:pt idx="6">
                  <c:v>0.51500000000000001</c:v>
                </c:pt>
                <c:pt idx="7">
                  <c:v>0.503</c:v>
                </c:pt>
                <c:pt idx="8">
                  <c:v>0.5</c:v>
                </c:pt>
                <c:pt idx="9">
                  <c:v>0.5</c:v>
                </c:pt>
                <c:pt idx="10">
                  <c:v>0.48</c:v>
                </c:pt>
                <c:pt idx="11">
                  <c:v>0.47899999999999998</c:v>
                </c:pt>
                <c:pt idx="12">
                  <c:v>0.47499999999999998</c:v>
                </c:pt>
                <c:pt idx="13">
                  <c:v>0.47199999999999998</c:v>
                </c:pt>
                <c:pt idx="14">
                  <c:v>0.46200000000000002</c:v>
                </c:pt>
                <c:pt idx="15">
                  <c:v>0.46</c:v>
                </c:pt>
                <c:pt idx="16">
                  <c:v>0.45</c:v>
                </c:pt>
                <c:pt idx="17">
                  <c:v>0.436</c:v>
                </c:pt>
                <c:pt idx="18">
                  <c:v>0.39</c:v>
                </c:pt>
                <c:pt idx="19">
                  <c:v>0.35</c:v>
                </c:pt>
                <c:pt idx="20">
                  <c:v>0.35</c:v>
                </c:pt>
                <c:pt idx="21">
                  <c:v>0.32</c:v>
                </c:pt>
                <c:pt idx="22">
                  <c:v>0.25</c:v>
                </c:pt>
                <c:pt idx="23">
                  <c:v>0.24</c:v>
                </c:pt>
                <c:pt idx="24">
                  <c:v>0.23</c:v>
                </c:pt>
                <c:pt idx="25">
                  <c:v>0.22</c:v>
                </c:pt>
                <c:pt idx="26">
                  <c:v>0.21</c:v>
                </c:pt>
                <c:pt idx="27">
                  <c:v>0.2</c:v>
                </c:pt>
                <c:pt idx="28">
                  <c:v>0.16</c:v>
                </c:pt>
                <c:pt idx="29">
                  <c:v>0.16</c:v>
                </c:pt>
                <c:pt idx="30">
                  <c:v>0.15</c:v>
                </c:pt>
                <c:pt idx="31">
                  <c:v>0.1</c:v>
                </c:pt>
              </c:numCache>
            </c:numRef>
          </c:val>
        </c:ser>
        <c:dLbls>
          <c:showLegendKey val="0"/>
          <c:showVal val="0"/>
          <c:showCatName val="0"/>
          <c:showSerName val="0"/>
          <c:showPercent val="0"/>
          <c:showBubbleSize val="0"/>
        </c:dLbls>
        <c:gapWidth val="219"/>
        <c:overlap val="-27"/>
        <c:axId val="215196352"/>
        <c:axId val="215183472"/>
      </c:barChart>
      <c:catAx>
        <c:axId val="215196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15183472"/>
        <c:crosses val="autoZero"/>
        <c:auto val="1"/>
        <c:lblAlgn val="ctr"/>
        <c:lblOffset val="100"/>
        <c:noMultiLvlLbl val="0"/>
      </c:catAx>
      <c:valAx>
        <c:axId val="21518347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215196352"/>
        <c:crosses val="autoZero"/>
        <c:crossBetween val="between"/>
      </c:valAx>
      <c:spPr>
        <a:noFill/>
        <a:ln>
          <a:noFill/>
        </a:ln>
        <a:effectLst/>
      </c:spPr>
    </c:plotArea>
    <c:plotVisOnly val="1"/>
    <c:dispBlanksAs val="gap"/>
    <c:showDLblsOverMax val="0"/>
  </c:chart>
  <c:spPr>
    <a:noFill/>
    <a:ln>
      <a:noFill/>
    </a:ln>
    <a:effectLst/>
  </c:spPr>
  <c:txPr>
    <a:bodyPr/>
    <a:lstStyle/>
    <a:p>
      <a:pPr>
        <a:defRPr>
          <a:latin typeface="+mn-lt"/>
        </a:defRPr>
      </a:pPr>
      <a:endParaRPr lang="lv-LV"/>
    </a:p>
  </c:txPr>
  <c:externalData r:id="rId3">
    <c:autoUpdate val="0"/>
  </c:externalData>
  <c:userShapes r:id="rId4"/>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spPr>
            <a:solidFill>
              <a:srgbClr val="002060"/>
            </a:solidFill>
            <a:ln>
              <a:noFill/>
            </a:ln>
            <a:effectLst/>
          </c:spPr>
          <c:invertIfNegative val="0"/>
          <c:dPt>
            <c:idx val="0"/>
            <c:invertIfNegative val="0"/>
            <c:bubble3D val="0"/>
            <c:spPr>
              <a:solidFill>
                <a:srgbClr val="C00000"/>
              </a:solidFill>
              <a:ln>
                <a:noFill/>
              </a:ln>
              <a:effectLst/>
            </c:spPr>
          </c:dPt>
          <c:dPt>
            <c:idx val="2"/>
            <c:invertIfNegative val="0"/>
            <c:bubble3D val="0"/>
            <c:spPr>
              <a:solidFill>
                <a:srgbClr val="FF0000"/>
              </a:solidFill>
              <a:ln>
                <a:noFill/>
              </a:ln>
              <a:effectLst/>
            </c:spPr>
          </c:dPt>
          <c:dLbls>
            <c:dLbl>
              <c:idx val="0"/>
              <c:layout/>
              <c:tx>
                <c:rich>
                  <a:bodyPr rot="0" spcFirstLastPara="1" vertOverflow="ellipsis" vert="horz" wrap="square" anchor="ctr" anchorCtr="1"/>
                  <a:lstStyle/>
                  <a:p>
                    <a:pPr>
                      <a:defRPr sz="1200" b="1" i="0" u="none" strike="noStrike" kern="1200" baseline="0">
                        <a:solidFill>
                          <a:srgbClr val="C00000"/>
                        </a:solidFill>
                        <a:latin typeface="+mn-lt"/>
                        <a:ea typeface="+mn-ea"/>
                        <a:cs typeface="+mn-cs"/>
                      </a:defRPr>
                    </a:pPr>
                    <a:r>
                      <a:rPr lang="en-US">
                        <a:solidFill>
                          <a:srgbClr val="C00000"/>
                        </a:solidFill>
                      </a:rPr>
                      <a:t>27,0%</a:t>
                    </a:r>
                  </a:p>
                </c:rich>
              </c:tx>
              <c:spPr>
                <a:noFill/>
                <a:ln>
                  <a:noFill/>
                </a:ln>
                <a:effectLst/>
              </c:spPr>
              <c:txPr>
                <a:bodyPr rot="0" spcFirstLastPara="1" vertOverflow="ellipsis" vert="horz" wrap="square" anchor="ctr" anchorCtr="1"/>
                <a:lstStyle/>
                <a:p>
                  <a:pPr>
                    <a:defRPr sz="1200" b="1" i="0" u="none" strike="noStrike" kern="1200" baseline="0">
                      <a:solidFill>
                        <a:srgbClr val="C0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1"/>
              <c:layout/>
              <c:tx>
                <c:rich>
                  <a:bodyPr/>
                  <a:lstStyle/>
                  <a:p>
                    <a:r>
                      <a:rPr lang="en-US"/>
                      <a:t>18,1%</a:t>
                    </a:r>
                  </a:p>
                </c:rich>
              </c:tx>
              <c:showLegendKey val="0"/>
              <c:showVal val="1"/>
              <c:showCatName val="0"/>
              <c:showSerName val="0"/>
              <c:showPercent val="0"/>
              <c:showBubbleSize val="0"/>
              <c:extLst>
                <c:ext xmlns:c15="http://schemas.microsoft.com/office/drawing/2012/chart" uri="{CE6537A1-D6FC-4f65-9D91-7224C49458BB}">
                  <c15:layout/>
                </c:ext>
              </c:extLst>
            </c:dLbl>
            <c:dLbl>
              <c:idx val="2"/>
              <c:layout/>
              <c:tx>
                <c:rich>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r>
                      <a:rPr lang="en-US">
                        <a:solidFill>
                          <a:srgbClr val="FF0000"/>
                        </a:solidFill>
                      </a:rPr>
                      <a:t>35,1%</a:t>
                    </a:r>
                  </a:p>
                </c:rich>
              </c:tx>
              <c:spPr>
                <a:noFill/>
                <a:ln>
                  <a:noFill/>
                </a:ln>
                <a:effectLst/>
              </c:spPr>
              <c:txPr>
                <a:bodyPr rot="0" spcFirstLastPara="1" vertOverflow="ellipsis" vert="horz" wrap="square" anchor="ctr" anchorCtr="1"/>
                <a:lstStyle/>
                <a:p>
                  <a:pPr>
                    <a:defRPr sz="1200" b="1" i="0" u="none" strike="noStrike" kern="1200" baseline="0">
                      <a:solidFill>
                        <a:srgbClr val="FF0000"/>
                      </a:solidFill>
                      <a:latin typeface="+mn-lt"/>
                      <a:ea typeface="+mn-ea"/>
                      <a:cs typeface="+mn-cs"/>
                    </a:defRPr>
                  </a:pPr>
                  <a:endParaRPr lang="lv-LV"/>
                </a:p>
              </c:txPr>
              <c:showLegendKey val="0"/>
              <c:showVal val="1"/>
              <c:showCatName val="0"/>
              <c:showSerName val="0"/>
              <c:showPercent val="0"/>
              <c:showBubbleSize val="0"/>
              <c:extLst>
                <c:ext xmlns:c15="http://schemas.microsoft.com/office/drawing/2012/chart" uri="{CE6537A1-D6FC-4f65-9D91-7224C49458BB}">
                  <c15:layout/>
                </c:ext>
              </c:extLst>
            </c:dLbl>
            <c:dLbl>
              <c:idx val="3"/>
              <c:layout/>
              <c:tx>
                <c:rich>
                  <a:bodyPr/>
                  <a:lstStyle/>
                  <a:p>
                    <a:r>
                      <a:rPr lang="en-US"/>
                      <a:t>15,7%</a:t>
                    </a:r>
                  </a:p>
                </c:rich>
              </c:tx>
              <c:showLegendKey val="0"/>
              <c:showVal val="1"/>
              <c:showCatName val="0"/>
              <c:showSerName val="0"/>
              <c:showPercent val="0"/>
              <c:showBubbleSize val="0"/>
              <c:extLst>
                <c:ext xmlns:c15="http://schemas.microsoft.com/office/drawing/2012/chart" uri="{CE6537A1-D6FC-4f65-9D91-7224C49458BB}">
                  <c15:layout/>
                </c:ext>
              </c:extLst>
            </c:dLbl>
            <c:dLbl>
              <c:idx val="4"/>
              <c:layout/>
              <c:tx>
                <c:rich>
                  <a:bodyPr/>
                  <a:lstStyle/>
                  <a:p>
                    <a:r>
                      <a:rPr lang="en-US"/>
                      <a:t>2,7%</a:t>
                    </a:r>
                  </a:p>
                </c:rich>
              </c:tx>
              <c:showLegendKey val="0"/>
              <c:showVal val="1"/>
              <c:showCatName val="0"/>
              <c:showSerName val="0"/>
              <c:showPercent val="0"/>
              <c:showBubbleSize val="0"/>
              <c:extLst>
                <c:ext xmlns:c15="http://schemas.microsoft.com/office/drawing/2012/chart" uri="{CE6537A1-D6FC-4f65-9D91-7224C49458BB}">
                  <c15:layout/>
                </c:ext>
              </c:extLst>
            </c:dLbl>
            <c:dLbl>
              <c:idx val="5"/>
              <c:layout/>
              <c:tx>
                <c:rich>
                  <a:bodyPr/>
                  <a:lstStyle/>
                  <a:p>
                    <a:r>
                      <a:rPr lang="en-US"/>
                      <a:t>1,5%</a:t>
                    </a:r>
                  </a:p>
                </c:rich>
              </c:tx>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anchor="ctr" anchorCtr="1"/>
              <a:lstStyle/>
              <a:p>
                <a:pPr>
                  <a:defRPr sz="1200" b="1"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'2015'!$A$55:$A$60</c:f>
              <c:strCache>
                <c:ptCount val="6"/>
                <c:pt idx="0">
                  <c:v>līdz 360</c:v>
                </c:pt>
                <c:pt idx="1">
                  <c:v>360-500</c:v>
                </c:pt>
                <c:pt idx="2">
                  <c:v>500-1000</c:v>
                </c:pt>
                <c:pt idx="3">
                  <c:v>1000-2000</c:v>
                </c:pt>
                <c:pt idx="4">
                  <c:v>2000-3000</c:v>
                </c:pt>
                <c:pt idx="5">
                  <c:v>virs 3000</c:v>
                </c:pt>
              </c:strCache>
            </c:strRef>
          </c:cat>
          <c:val>
            <c:numRef>
              <c:f>'2015'!$B$55:$B$60</c:f>
              <c:numCache>
                <c:formatCode>#,##0</c:formatCode>
                <c:ptCount val="6"/>
                <c:pt idx="0">
                  <c:v>209298</c:v>
                </c:pt>
                <c:pt idx="1">
                  <c:v>140250</c:v>
                </c:pt>
                <c:pt idx="2">
                  <c:v>272767</c:v>
                </c:pt>
                <c:pt idx="3">
                  <c:v>121898</c:v>
                </c:pt>
                <c:pt idx="4">
                  <c:v>20685</c:v>
                </c:pt>
                <c:pt idx="5">
                  <c:v>11520</c:v>
                </c:pt>
              </c:numCache>
            </c:numRef>
          </c:val>
        </c:ser>
        <c:dLbls>
          <c:showLegendKey val="0"/>
          <c:showVal val="0"/>
          <c:showCatName val="0"/>
          <c:showSerName val="0"/>
          <c:showPercent val="0"/>
          <c:showBubbleSize val="0"/>
        </c:dLbls>
        <c:gapWidth val="182"/>
        <c:axId val="215177872"/>
        <c:axId val="215187392"/>
      </c:barChart>
      <c:catAx>
        <c:axId val="215177872"/>
        <c:scaling>
          <c:orientation val="minMax"/>
        </c:scaling>
        <c:delete val="0"/>
        <c:axPos val="l"/>
        <c:title>
          <c:tx>
            <c:rich>
              <a:bodyPr rot="-5400000" spcFirstLastPara="1" vertOverflow="ellipsis" vert="horz" wrap="square" anchor="ctr" anchorCtr="1"/>
              <a:lstStyle/>
              <a:p>
                <a:pPr>
                  <a:defRPr sz="1400" b="0" i="0" u="none" strike="noStrike" kern="1200" baseline="0">
                    <a:solidFill>
                      <a:srgbClr val="002060"/>
                    </a:solidFill>
                    <a:latin typeface="+mn-lt"/>
                    <a:ea typeface="+mn-ea"/>
                    <a:cs typeface="+mn-cs"/>
                  </a:defRPr>
                </a:pPr>
                <a:r>
                  <a:rPr lang="lv-LV" sz="1400" dirty="0" smtClean="0">
                    <a:solidFill>
                      <a:srgbClr val="002060"/>
                    </a:solidFill>
                  </a:rPr>
                  <a:t>Ienākumi, </a:t>
                </a:r>
                <a:r>
                  <a:rPr lang="lv-LV" sz="1400" i="1" dirty="0" smtClean="0">
                    <a:solidFill>
                      <a:srgbClr val="002060"/>
                    </a:solidFill>
                  </a:rPr>
                  <a:t>eiro mēnesī</a:t>
                </a:r>
                <a:endParaRPr lang="en-GB" sz="1400" i="1" dirty="0">
                  <a:solidFill>
                    <a:srgbClr val="002060"/>
                  </a:solidFill>
                </a:endParaRP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215187392"/>
        <c:crosses val="autoZero"/>
        <c:auto val="1"/>
        <c:lblAlgn val="ctr"/>
        <c:lblOffset val="100"/>
        <c:noMultiLvlLbl val="0"/>
      </c:catAx>
      <c:valAx>
        <c:axId val="21518739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r>
                  <a:rPr lang="lv-LV" sz="1400" dirty="0" smtClean="0">
                    <a:solidFill>
                      <a:srgbClr val="002060"/>
                    </a:solidFill>
                  </a:rPr>
                  <a:t>Skaits</a:t>
                </a:r>
                <a:endParaRPr lang="en-GB" sz="1400" dirty="0">
                  <a:solidFill>
                    <a:srgbClr val="002060"/>
                  </a:solidFill>
                </a:endParaRPr>
              </a:p>
            </c:rich>
          </c:tx>
          <c:layout/>
          <c:overlay val="0"/>
          <c:spPr>
            <a:noFill/>
            <a:ln>
              <a:noFill/>
            </a:ln>
            <a:effectLst/>
          </c:spPr>
          <c:txPr>
            <a:bodyPr rot="0" spcFirstLastPara="1" vertOverflow="ellipsis" vert="horz" wrap="square" anchor="ctr" anchorCtr="1"/>
            <a:lstStyle/>
            <a:p>
              <a:pPr>
                <a:defRPr sz="1400" b="0" i="0" u="none" strike="noStrike" kern="1200" baseline="0">
                  <a:solidFill>
                    <a:srgbClr val="002060"/>
                  </a:solidFill>
                  <a:latin typeface="+mn-lt"/>
                  <a:ea typeface="+mn-ea"/>
                  <a:cs typeface="+mn-cs"/>
                </a:defRPr>
              </a:pPr>
              <a:endParaRPr lang="lv-LV"/>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02060"/>
                </a:solidFill>
                <a:latin typeface="+mn-lt"/>
                <a:ea typeface="+mn-ea"/>
                <a:cs typeface="+mn-cs"/>
              </a:defRPr>
            </a:pPr>
            <a:endParaRPr lang="lv-LV"/>
          </a:p>
        </c:txPr>
        <c:crossAx val="215177872"/>
        <c:crosses val="autoZero"/>
        <c:crossBetween val="between"/>
      </c:valAx>
      <c:spPr>
        <a:noFill/>
        <a:ln>
          <a:noFill/>
        </a:ln>
        <a:effectLst/>
      </c:spPr>
    </c:plotArea>
    <c:plotVisOnly val="1"/>
    <c:dispBlanksAs val="gap"/>
    <c:showDLblsOverMax val="0"/>
  </c:chart>
  <c:spPr>
    <a:noFill/>
    <a:ln>
      <a:noFill/>
    </a:ln>
    <a:effectLst/>
  </c:spPr>
  <c:txPr>
    <a:bodyPr/>
    <a:lstStyle/>
    <a:p>
      <a:pPr>
        <a:defRPr sz="1200"/>
      </a:pPr>
      <a:endParaRPr lang="lv-LV"/>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5996990900382149E-2"/>
          <c:y val="3.1959710569793319E-2"/>
          <c:w val="0.91570053537028384"/>
          <c:h val="0.59800479158229736"/>
        </c:manualLayout>
      </c:layout>
      <c:barChart>
        <c:barDir val="col"/>
        <c:grouping val="clustered"/>
        <c:varyColors val="0"/>
        <c:ser>
          <c:idx val="0"/>
          <c:order val="0"/>
          <c:spPr>
            <a:solidFill>
              <a:srgbClr val="00206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rgbClr val="002060"/>
                    </a:solidFill>
                    <a:latin typeface="+mn-lt"/>
                    <a:ea typeface="+mn-ea"/>
                    <a:cs typeface="+mn-cs"/>
                  </a:defRPr>
                </a:pPr>
                <a:endParaRPr lang="lv-LV"/>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KOPĀ!$D$10443:$D$10460</c:f>
              <c:strCache>
                <c:ptCount val="18"/>
                <c:pt idx="0">
                  <c:v>Jūrmala</c:v>
                </c:pt>
                <c:pt idx="1">
                  <c:v>Mārupes novads</c:v>
                </c:pt>
                <c:pt idx="2">
                  <c:v>Jelgavas un Jaunjelgavas novads</c:v>
                </c:pt>
                <c:pt idx="3">
                  <c:v>Ventspils novads</c:v>
                </c:pt>
                <c:pt idx="4">
                  <c:v>Babītes novads</c:v>
                </c:pt>
                <c:pt idx="5">
                  <c:v>Ikšķiles novads</c:v>
                </c:pt>
                <c:pt idx="6">
                  <c:v>Ogres novads</c:v>
                </c:pt>
                <c:pt idx="7">
                  <c:v>Liepāja</c:v>
                </c:pt>
                <c:pt idx="8">
                  <c:v>Garkalnes novads</c:v>
                </c:pt>
                <c:pt idx="9">
                  <c:v>Salaspils novads</c:v>
                </c:pt>
                <c:pt idx="10">
                  <c:v>Siguldas novads</c:v>
                </c:pt>
                <c:pt idx="11">
                  <c:v>Ādažu novads</c:v>
                </c:pt>
                <c:pt idx="12">
                  <c:v>Daugavpils novads</c:v>
                </c:pt>
                <c:pt idx="13">
                  <c:v>Olaines novads</c:v>
                </c:pt>
                <c:pt idx="14">
                  <c:v>Valmiera</c:v>
                </c:pt>
                <c:pt idx="15">
                  <c:v>Rēzeknes novads</c:v>
                </c:pt>
                <c:pt idx="16">
                  <c:v>Cēsu novads</c:v>
                </c:pt>
                <c:pt idx="17">
                  <c:v>Inčukalna novads</c:v>
                </c:pt>
              </c:strCache>
            </c:strRef>
          </c:cat>
          <c:val>
            <c:numRef>
              <c:f>KOPĀ!$F$10443:$F$10460</c:f>
              <c:numCache>
                <c:formatCode>0.0%</c:formatCode>
                <c:ptCount val="18"/>
                <c:pt idx="0">
                  <c:v>5.5113581903575196E-2</c:v>
                </c:pt>
                <c:pt idx="1">
                  <c:v>4.2078021662033928E-2</c:v>
                </c:pt>
                <c:pt idx="2">
                  <c:v>2.7029617559666444E-2</c:v>
                </c:pt>
                <c:pt idx="3">
                  <c:v>2.1566184223138118E-2</c:v>
                </c:pt>
                <c:pt idx="4">
                  <c:v>1.8498993578069587E-2</c:v>
                </c:pt>
                <c:pt idx="5">
                  <c:v>1.7540496501485672E-2</c:v>
                </c:pt>
                <c:pt idx="6">
                  <c:v>1.5815201763634622E-2</c:v>
                </c:pt>
                <c:pt idx="7">
                  <c:v>1.571935205597623E-2</c:v>
                </c:pt>
                <c:pt idx="8">
                  <c:v>1.5527652640659447E-2</c:v>
                </c:pt>
                <c:pt idx="9">
                  <c:v>1.3898207610466787E-2</c:v>
                </c:pt>
                <c:pt idx="10">
                  <c:v>1.284386082622448E-2</c:v>
                </c:pt>
                <c:pt idx="11">
                  <c:v>1.2748011118566088E-2</c:v>
                </c:pt>
                <c:pt idx="12">
                  <c:v>1.2172912872615739E-2</c:v>
                </c:pt>
                <c:pt idx="13">
                  <c:v>7.3804274896961562E-3</c:v>
                </c:pt>
                <c:pt idx="14">
                  <c:v>6.9011789514041985E-3</c:v>
                </c:pt>
                <c:pt idx="15">
                  <c:v>4.5049362599444073E-3</c:v>
                </c:pt>
                <c:pt idx="16">
                  <c:v>4.3132368446276237E-3</c:v>
                </c:pt>
                <c:pt idx="17">
                  <c:v>2.204543276143008E-3</c:v>
                </c:pt>
              </c:numCache>
            </c:numRef>
          </c:val>
        </c:ser>
        <c:dLbls>
          <c:showLegendKey val="0"/>
          <c:showVal val="0"/>
          <c:showCatName val="0"/>
          <c:showSerName val="0"/>
          <c:showPercent val="0"/>
          <c:showBubbleSize val="0"/>
        </c:dLbls>
        <c:gapWidth val="219"/>
        <c:overlap val="-27"/>
        <c:axId val="215204192"/>
        <c:axId val="215204752"/>
      </c:barChart>
      <c:catAx>
        <c:axId val="215204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crossAx val="215204752"/>
        <c:crosses val="autoZero"/>
        <c:auto val="1"/>
        <c:lblAlgn val="ctr"/>
        <c:lblOffset val="100"/>
        <c:noMultiLvlLbl val="0"/>
      </c:catAx>
      <c:valAx>
        <c:axId val="215204752"/>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lv-LV"/>
          </a:p>
        </c:txPr>
        <c:crossAx val="21520419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lv-LV"/>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ser>
          <c:idx val="0"/>
          <c:order val="1"/>
          <c:tx>
            <c:strRef>
              <c:f>Grafiks!$C$2</c:f>
              <c:strCache>
                <c:ptCount val="1"/>
                <c:pt idx="0">
                  <c:v>2017</c:v>
                </c:pt>
              </c:strCache>
            </c:strRef>
          </c:tx>
          <c:spPr>
            <a:ln w="28575" cap="rnd">
              <a:solidFill>
                <a:srgbClr val="00B050"/>
              </a:solidFill>
              <a:prstDash val="dashDot"/>
              <a:round/>
            </a:ln>
            <a:effectLst/>
          </c:spPr>
          <c:marker>
            <c:symbol val="none"/>
          </c:marker>
          <c:dLbls>
            <c:dLbl>
              <c:idx val="3"/>
              <c:layout>
                <c:manualLayout>
                  <c:x val="-2.7881040892193329E-2"/>
                  <c:y val="-3.014166344483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4"/>
              <c:layout>
                <c:manualLayout>
                  <c:x val="-4.1821561338289966E-2"/>
                  <c:y val="-3.014166344483138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00B05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Grafiks!$C$3:$C$42</c:f>
              <c:numCache>
                <c:formatCode>0</c:formatCode>
                <c:ptCount val="40"/>
                <c:pt idx="0">
                  <c:v>115</c:v>
                </c:pt>
                <c:pt idx="1">
                  <c:v>115</c:v>
                </c:pt>
                <c:pt idx="2">
                  <c:v>115</c:v>
                </c:pt>
                <c:pt idx="3">
                  <c:v>115</c:v>
                </c:pt>
                <c:pt idx="4">
                  <c:v>115</c:v>
                </c:pt>
                <c:pt idx="5">
                  <c:v>115</c:v>
                </c:pt>
                <c:pt idx="6">
                  <c:v>115</c:v>
                </c:pt>
                <c:pt idx="7">
                  <c:v>115</c:v>
                </c:pt>
                <c:pt idx="8">
                  <c:v>111.07142857142857</c:v>
                </c:pt>
                <c:pt idx="9">
                  <c:v>107.14285714285714</c:v>
                </c:pt>
                <c:pt idx="10">
                  <c:v>103.21428571428572</c:v>
                </c:pt>
                <c:pt idx="11">
                  <c:v>99.285714285714292</c:v>
                </c:pt>
                <c:pt idx="12">
                  <c:v>95.357142857142861</c:v>
                </c:pt>
                <c:pt idx="13">
                  <c:v>91.428571428571431</c:v>
                </c:pt>
                <c:pt idx="14">
                  <c:v>87.5</c:v>
                </c:pt>
                <c:pt idx="15">
                  <c:v>83.571428571428569</c:v>
                </c:pt>
                <c:pt idx="16">
                  <c:v>79.642857142857139</c:v>
                </c:pt>
                <c:pt idx="17">
                  <c:v>75.714285714285722</c:v>
                </c:pt>
                <c:pt idx="18">
                  <c:v>71.785714285714278</c:v>
                </c:pt>
                <c:pt idx="19">
                  <c:v>67.857142857142861</c:v>
                </c:pt>
                <c:pt idx="20">
                  <c:v>63.928571428571431</c:v>
                </c:pt>
                <c:pt idx="21">
                  <c:v>60</c:v>
                </c:pt>
                <c:pt idx="22">
                  <c:v>60</c:v>
                </c:pt>
                <c:pt idx="23">
                  <c:v>60</c:v>
                </c:pt>
                <c:pt idx="24">
                  <c:v>60</c:v>
                </c:pt>
                <c:pt idx="25">
                  <c:v>60</c:v>
                </c:pt>
                <c:pt idx="26">
                  <c:v>60</c:v>
                </c:pt>
                <c:pt idx="27">
                  <c:v>60</c:v>
                </c:pt>
                <c:pt idx="28">
                  <c:v>60</c:v>
                </c:pt>
                <c:pt idx="29">
                  <c:v>60</c:v>
                </c:pt>
                <c:pt idx="30">
                  <c:v>60</c:v>
                </c:pt>
                <c:pt idx="31">
                  <c:v>60</c:v>
                </c:pt>
                <c:pt idx="32">
                  <c:v>60</c:v>
                </c:pt>
                <c:pt idx="33">
                  <c:v>60</c:v>
                </c:pt>
                <c:pt idx="34">
                  <c:v>60</c:v>
                </c:pt>
                <c:pt idx="35">
                  <c:v>60</c:v>
                </c:pt>
                <c:pt idx="36">
                  <c:v>60</c:v>
                </c:pt>
                <c:pt idx="37">
                  <c:v>60</c:v>
                </c:pt>
                <c:pt idx="38">
                  <c:v>60</c:v>
                </c:pt>
                <c:pt idx="39">
                  <c:v>60</c:v>
                </c:pt>
              </c:numCache>
            </c:numRef>
          </c:val>
          <c:smooth val="0"/>
        </c:ser>
        <c:ser>
          <c:idx val="2"/>
          <c:order val="2"/>
          <c:tx>
            <c:strRef>
              <c:f>Grafiks!$D$2</c:f>
              <c:strCache>
                <c:ptCount val="1"/>
                <c:pt idx="0">
                  <c:v>2018</c:v>
                </c:pt>
              </c:strCache>
            </c:strRef>
          </c:tx>
          <c:spPr>
            <a:ln w="28575" cap="rnd">
              <a:solidFill>
                <a:srgbClr val="002060"/>
              </a:solidFill>
              <a:prstDash val="sysDash"/>
              <a:round/>
            </a:ln>
            <a:effectLst/>
          </c:spPr>
          <c:marker>
            <c:symbol val="none"/>
          </c:marker>
          <c:dLbls>
            <c:dLbl>
              <c:idx val="4"/>
              <c:layout>
                <c:manualLayout>
                  <c:x val="-5.111524163568773E-2"/>
                  <c:y val="-3.6169996133797712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3940520446096654E-2"/>
                  <c:y val="-3.616999613379765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00206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Grafiks!$D$3:$D$42</c:f>
              <c:numCache>
                <c:formatCode>0</c:formatCode>
                <c:ptCount val="40"/>
                <c:pt idx="0">
                  <c:v>130</c:v>
                </c:pt>
                <c:pt idx="1">
                  <c:v>130</c:v>
                </c:pt>
                <c:pt idx="2">
                  <c:v>130</c:v>
                </c:pt>
                <c:pt idx="3">
                  <c:v>130</c:v>
                </c:pt>
                <c:pt idx="4">
                  <c:v>130</c:v>
                </c:pt>
                <c:pt idx="5">
                  <c:v>130</c:v>
                </c:pt>
                <c:pt idx="6">
                  <c:v>130</c:v>
                </c:pt>
                <c:pt idx="7">
                  <c:v>130</c:v>
                </c:pt>
                <c:pt idx="8">
                  <c:v>126.53846153846153</c:v>
                </c:pt>
                <c:pt idx="9">
                  <c:v>120.76923076923077</c:v>
                </c:pt>
                <c:pt idx="10">
                  <c:v>115</c:v>
                </c:pt>
                <c:pt idx="11">
                  <c:v>109.23076923076923</c:v>
                </c:pt>
                <c:pt idx="12">
                  <c:v>103.46153846153845</c:v>
                </c:pt>
                <c:pt idx="13">
                  <c:v>97.692307692307693</c:v>
                </c:pt>
                <c:pt idx="14">
                  <c:v>91.92307692307692</c:v>
                </c:pt>
                <c:pt idx="15">
                  <c:v>86.15384615384616</c:v>
                </c:pt>
                <c:pt idx="16">
                  <c:v>80.384615384615387</c:v>
                </c:pt>
                <c:pt idx="17">
                  <c:v>74.615384615384613</c:v>
                </c:pt>
                <c:pt idx="18">
                  <c:v>68.84615384615384</c:v>
                </c:pt>
                <c:pt idx="19">
                  <c:v>63.07692307692308</c:v>
                </c:pt>
                <c:pt idx="20">
                  <c:v>57.307692307692307</c:v>
                </c:pt>
                <c:pt idx="21">
                  <c:v>51.538461538461533</c:v>
                </c:pt>
                <c:pt idx="22">
                  <c:v>45.769230769230759</c:v>
                </c:pt>
                <c:pt idx="23">
                  <c:v>40</c:v>
                </c:pt>
                <c:pt idx="24">
                  <c:v>40</c:v>
                </c:pt>
                <c:pt idx="25">
                  <c:v>40</c:v>
                </c:pt>
                <c:pt idx="26">
                  <c:v>40</c:v>
                </c:pt>
                <c:pt idx="27">
                  <c:v>40</c:v>
                </c:pt>
                <c:pt idx="28">
                  <c:v>40</c:v>
                </c:pt>
                <c:pt idx="29">
                  <c:v>40</c:v>
                </c:pt>
                <c:pt idx="30">
                  <c:v>40</c:v>
                </c:pt>
                <c:pt idx="31">
                  <c:v>40</c:v>
                </c:pt>
                <c:pt idx="32">
                  <c:v>40</c:v>
                </c:pt>
                <c:pt idx="33">
                  <c:v>40</c:v>
                </c:pt>
                <c:pt idx="34">
                  <c:v>40</c:v>
                </c:pt>
                <c:pt idx="35">
                  <c:v>40</c:v>
                </c:pt>
                <c:pt idx="36">
                  <c:v>40</c:v>
                </c:pt>
                <c:pt idx="37">
                  <c:v>40</c:v>
                </c:pt>
                <c:pt idx="38">
                  <c:v>40</c:v>
                </c:pt>
                <c:pt idx="39">
                  <c:v>40</c:v>
                </c:pt>
              </c:numCache>
            </c:numRef>
          </c:val>
          <c:smooth val="0"/>
        </c:ser>
        <c:ser>
          <c:idx val="3"/>
          <c:order val="3"/>
          <c:tx>
            <c:strRef>
              <c:f>Grafiks!$E$2</c:f>
              <c:strCache>
                <c:ptCount val="1"/>
                <c:pt idx="0">
                  <c:v>2019</c:v>
                </c:pt>
              </c:strCache>
            </c:strRef>
          </c:tx>
          <c:spPr>
            <a:ln w="22225"/>
          </c:spPr>
          <c:marker>
            <c:symbol val="square"/>
            <c:size val="4"/>
          </c:marker>
          <c:dLbls>
            <c:dLbl>
              <c:idx val="4"/>
              <c:layout>
                <c:manualLayout>
                  <c:x val="-6.0408921933085523E-2"/>
                  <c:y val="-3.014166344483135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4"/>
              <c:layout>
                <c:manualLayout>
                  <c:x val="-3.2527881040892194E-2"/>
                  <c:y val="-3.3155829789314632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400" b="1">
                    <a:solidFill>
                      <a:srgbClr val="7030A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Grafiks!$E$3:$E$42</c:f>
              <c:numCache>
                <c:formatCode>0</c:formatCode>
                <c:ptCount val="40"/>
                <c:pt idx="0">
                  <c:v>145</c:v>
                </c:pt>
                <c:pt idx="1">
                  <c:v>145</c:v>
                </c:pt>
                <c:pt idx="2">
                  <c:v>145</c:v>
                </c:pt>
                <c:pt idx="3">
                  <c:v>145</c:v>
                </c:pt>
                <c:pt idx="4">
                  <c:v>145</c:v>
                </c:pt>
                <c:pt idx="5">
                  <c:v>145</c:v>
                </c:pt>
                <c:pt idx="6">
                  <c:v>145</c:v>
                </c:pt>
                <c:pt idx="7">
                  <c:v>145</c:v>
                </c:pt>
                <c:pt idx="8">
                  <c:v>143.62637362637363</c:v>
                </c:pt>
                <c:pt idx="9">
                  <c:v>136.75824175824175</c:v>
                </c:pt>
                <c:pt idx="10">
                  <c:v>129.8901098901099</c:v>
                </c:pt>
                <c:pt idx="11">
                  <c:v>123.02197802197801</c:v>
                </c:pt>
                <c:pt idx="12">
                  <c:v>116.15384615384615</c:v>
                </c:pt>
                <c:pt idx="13">
                  <c:v>109.28571428571428</c:v>
                </c:pt>
                <c:pt idx="14">
                  <c:v>102.41758241758242</c:v>
                </c:pt>
                <c:pt idx="15">
                  <c:v>95.54945054945054</c:v>
                </c:pt>
                <c:pt idx="16">
                  <c:v>88.681318681318686</c:v>
                </c:pt>
                <c:pt idx="17">
                  <c:v>81.813186813186803</c:v>
                </c:pt>
                <c:pt idx="18">
                  <c:v>74.945054945054935</c:v>
                </c:pt>
                <c:pt idx="19">
                  <c:v>68.076923076923066</c:v>
                </c:pt>
                <c:pt idx="20">
                  <c:v>61.208791208791197</c:v>
                </c:pt>
                <c:pt idx="21">
                  <c:v>54.340659340659329</c:v>
                </c:pt>
                <c:pt idx="22">
                  <c:v>47.47252747252746</c:v>
                </c:pt>
                <c:pt idx="23">
                  <c:v>40.604395604395592</c:v>
                </c:pt>
                <c:pt idx="24">
                  <c:v>33.736263736263723</c:v>
                </c:pt>
                <c:pt idx="25">
                  <c:v>26.868131868131854</c:v>
                </c:pt>
                <c:pt idx="26">
                  <c:v>20</c:v>
                </c:pt>
                <c:pt idx="27">
                  <c:v>20</c:v>
                </c:pt>
                <c:pt idx="28">
                  <c:v>20</c:v>
                </c:pt>
                <c:pt idx="29">
                  <c:v>20</c:v>
                </c:pt>
                <c:pt idx="30">
                  <c:v>20</c:v>
                </c:pt>
                <c:pt idx="31">
                  <c:v>20</c:v>
                </c:pt>
                <c:pt idx="32">
                  <c:v>20</c:v>
                </c:pt>
                <c:pt idx="33">
                  <c:v>20</c:v>
                </c:pt>
                <c:pt idx="34">
                  <c:v>20</c:v>
                </c:pt>
                <c:pt idx="35">
                  <c:v>20</c:v>
                </c:pt>
                <c:pt idx="36">
                  <c:v>20</c:v>
                </c:pt>
                <c:pt idx="37">
                  <c:v>20</c:v>
                </c:pt>
                <c:pt idx="38">
                  <c:v>20</c:v>
                </c:pt>
                <c:pt idx="39">
                  <c:v>20</c:v>
                </c:pt>
              </c:numCache>
            </c:numRef>
          </c:val>
          <c:smooth val="0"/>
        </c:ser>
        <c:ser>
          <c:idx val="4"/>
          <c:order val="4"/>
          <c:tx>
            <c:strRef>
              <c:f>Grafiks!$F$2</c:f>
              <c:strCache>
                <c:ptCount val="1"/>
                <c:pt idx="0">
                  <c:v>2020</c:v>
                </c:pt>
              </c:strCache>
            </c:strRef>
          </c:tx>
          <c:spPr>
            <a:ln w="25400"/>
          </c:spPr>
          <c:marker>
            <c:symbol val="triangle"/>
            <c:size val="4"/>
          </c:marker>
          <c:dLbls>
            <c:dLbl>
              <c:idx val="0"/>
              <c:delete val="1"/>
              <c:extLst>
                <c:ext xmlns:c15="http://schemas.microsoft.com/office/drawing/2012/chart" uri="{CE6537A1-D6FC-4f65-9D91-7224C49458BB}"/>
              </c:extLst>
            </c:dLbl>
            <c:dLbl>
              <c:idx val="1"/>
              <c:delete val="1"/>
              <c:extLst>
                <c:ext xmlns:c15="http://schemas.microsoft.com/office/drawing/2012/chart" uri="{CE6537A1-D6FC-4f65-9D91-7224C49458BB}"/>
              </c:extLst>
            </c:dLbl>
            <c:dLbl>
              <c:idx val="2"/>
              <c:delete val="1"/>
              <c:extLst>
                <c:ext xmlns:c15="http://schemas.microsoft.com/office/drawing/2012/chart" uri="{CE6537A1-D6FC-4f65-9D91-7224C49458BB}"/>
              </c:extLst>
            </c:dLbl>
            <c:dLbl>
              <c:idx val="4"/>
              <c:delete val="1"/>
              <c:extLst>
                <c:ext xmlns:c15="http://schemas.microsoft.com/office/drawing/2012/chart" uri="{CE6537A1-D6FC-4f65-9D91-7224C49458BB}"/>
              </c:extLst>
            </c:dLbl>
            <c:dLbl>
              <c:idx val="5"/>
              <c:delete val="1"/>
              <c:extLst>
                <c:ext xmlns:c15="http://schemas.microsoft.com/office/drawing/2012/chart" uri="{CE6537A1-D6FC-4f65-9D91-7224C49458BB}"/>
              </c:extLst>
            </c:dLbl>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dLbl>
              <c:idx val="16"/>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8"/>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2"/>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dLbl>
              <c:idx val="27"/>
              <c:delete val="1"/>
              <c:extLst>
                <c:ext xmlns:c15="http://schemas.microsoft.com/office/drawing/2012/chart" uri="{CE6537A1-D6FC-4f65-9D91-7224C49458BB}"/>
              </c:extLst>
            </c:dLbl>
            <c:dLbl>
              <c:idx val="28"/>
              <c:delete val="1"/>
              <c:extLst>
                <c:ext xmlns:c15="http://schemas.microsoft.com/office/drawing/2012/chart" uri="{CE6537A1-D6FC-4f65-9D91-7224C49458BB}"/>
              </c:extLst>
            </c:dLbl>
            <c:dLbl>
              <c:idx val="29"/>
              <c:delete val="1"/>
              <c:extLst>
                <c:ext xmlns:c15="http://schemas.microsoft.com/office/drawing/2012/chart" uri="{CE6537A1-D6FC-4f65-9D91-7224C49458BB}"/>
              </c:extLst>
            </c:dLbl>
            <c:dLbl>
              <c:idx val="30"/>
              <c:delete val="1"/>
              <c:extLst>
                <c:ext xmlns:c15="http://schemas.microsoft.com/office/drawing/2012/chart" uri="{CE6537A1-D6FC-4f65-9D91-7224C49458BB}"/>
              </c:extLst>
            </c:dLbl>
            <c:dLbl>
              <c:idx val="31"/>
              <c:delete val="1"/>
              <c:extLst>
                <c:ext xmlns:c15="http://schemas.microsoft.com/office/drawing/2012/chart" uri="{CE6537A1-D6FC-4f65-9D91-7224C49458BB}"/>
              </c:extLst>
            </c:dLbl>
            <c:dLbl>
              <c:idx val="32"/>
              <c:delete val="1"/>
              <c:extLst>
                <c:ext xmlns:c15="http://schemas.microsoft.com/office/drawing/2012/chart" uri="{CE6537A1-D6FC-4f65-9D91-7224C49458BB}"/>
              </c:extLst>
            </c:dLbl>
            <c:dLbl>
              <c:idx val="33"/>
              <c:delete val="1"/>
              <c:extLst>
                <c:ext xmlns:c15="http://schemas.microsoft.com/office/drawing/2012/chart" uri="{CE6537A1-D6FC-4f65-9D91-7224C49458BB}"/>
              </c:extLst>
            </c:dLbl>
            <c:dLbl>
              <c:idx val="34"/>
              <c:delete val="1"/>
              <c:extLst>
                <c:ext xmlns:c15="http://schemas.microsoft.com/office/drawing/2012/chart" uri="{CE6537A1-D6FC-4f65-9D91-7224C49458BB}"/>
              </c:extLst>
            </c:dLbl>
            <c:dLbl>
              <c:idx val="35"/>
              <c:layout>
                <c:manualLayout>
                  <c:x val="-4.8160233281699411E-2"/>
                  <c:y val="-3.2402252955177874E-2"/>
                </c:manualLayout>
              </c:layout>
              <c:dLblPos val="r"/>
              <c:showLegendKey val="0"/>
              <c:showVal val="1"/>
              <c:showCatName val="0"/>
              <c:showSerName val="0"/>
              <c:showPercent val="0"/>
              <c:showBubbleSize val="0"/>
              <c:extLst>
                <c:ext xmlns:c15="http://schemas.microsoft.com/office/drawing/2012/chart" uri="{CE6537A1-D6FC-4f65-9D91-7224C49458BB}">
                  <c15:layout/>
                </c:ext>
              </c:extLst>
            </c:dLbl>
            <c:dLbl>
              <c:idx val="36"/>
              <c:delete val="1"/>
              <c:extLst>
                <c:ext xmlns:c15="http://schemas.microsoft.com/office/drawing/2012/chart" uri="{CE6537A1-D6FC-4f65-9D91-7224C49458BB}"/>
              </c:extLst>
            </c:dLbl>
            <c:dLbl>
              <c:idx val="37"/>
              <c:delete val="1"/>
              <c:extLst>
                <c:ext xmlns:c15="http://schemas.microsoft.com/office/drawing/2012/chart" uri="{CE6537A1-D6FC-4f65-9D91-7224C49458BB}"/>
              </c:extLst>
            </c:dLbl>
            <c:dLbl>
              <c:idx val="38"/>
              <c:delete val="1"/>
              <c:extLst>
                <c:ext xmlns:c15="http://schemas.microsoft.com/office/drawing/2012/chart" uri="{CE6537A1-D6FC-4f65-9D91-7224C49458BB}"/>
              </c:extLst>
            </c:dLbl>
            <c:dLbl>
              <c:idx val="39"/>
              <c:delete val="1"/>
              <c:extLst>
                <c:ext xmlns:c15="http://schemas.microsoft.com/office/drawing/2012/chart" uri="{CE6537A1-D6FC-4f65-9D91-7224C49458BB}"/>
              </c:extLst>
            </c:dLbl>
            <c:spPr>
              <a:noFill/>
              <a:ln>
                <a:noFill/>
              </a:ln>
              <a:effectLst/>
            </c:spPr>
            <c:txPr>
              <a:bodyPr/>
              <a:lstStyle/>
              <a:p>
                <a:pPr>
                  <a:defRPr sz="1400" b="1">
                    <a:solidFill>
                      <a:srgbClr val="0070C0"/>
                    </a:solidFill>
                    <a:latin typeface="Franklin Gothic Book" panose="020B0503020102020204" pitchFamily="34" charset="0"/>
                    <a:cs typeface="Times New Roman" panose="02020603050405020304" pitchFamily="18" charset="0"/>
                  </a:defRPr>
                </a:pPr>
                <a:endParaRPr lang="lv-LV"/>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a:noFill/>
                    </a:ln>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Grafiks!$F$3:$F$42</c:f>
              <c:numCache>
                <c:formatCode>0</c:formatCode>
                <c:ptCount val="40"/>
                <c:pt idx="0">
                  <c:v>160</c:v>
                </c:pt>
                <c:pt idx="1">
                  <c:v>160</c:v>
                </c:pt>
                <c:pt idx="2">
                  <c:v>160</c:v>
                </c:pt>
                <c:pt idx="3">
                  <c:v>160</c:v>
                </c:pt>
                <c:pt idx="4">
                  <c:v>160</c:v>
                </c:pt>
                <c:pt idx="5">
                  <c:v>160</c:v>
                </c:pt>
                <c:pt idx="6">
                  <c:v>160</c:v>
                </c:pt>
                <c:pt idx="7">
                  <c:v>160</c:v>
                </c:pt>
                <c:pt idx="8">
                  <c:v>160</c:v>
                </c:pt>
                <c:pt idx="9">
                  <c:v>153.84615384615384</c:v>
                </c:pt>
                <c:pt idx="10">
                  <c:v>146.15384615384616</c:v>
                </c:pt>
                <c:pt idx="11">
                  <c:v>138.46153846153845</c:v>
                </c:pt>
                <c:pt idx="12">
                  <c:v>130.76923076923077</c:v>
                </c:pt>
                <c:pt idx="13">
                  <c:v>123.07692307692307</c:v>
                </c:pt>
                <c:pt idx="14">
                  <c:v>115.38461538461539</c:v>
                </c:pt>
                <c:pt idx="15">
                  <c:v>107.69230769230768</c:v>
                </c:pt>
                <c:pt idx="16">
                  <c:v>100</c:v>
                </c:pt>
                <c:pt idx="17">
                  <c:v>92.307692307692307</c:v>
                </c:pt>
                <c:pt idx="18">
                  <c:v>84.615384615384613</c:v>
                </c:pt>
                <c:pt idx="19">
                  <c:v>76.92307692307692</c:v>
                </c:pt>
                <c:pt idx="20">
                  <c:v>69.230769230769226</c:v>
                </c:pt>
                <c:pt idx="21">
                  <c:v>61.538461538461533</c:v>
                </c:pt>
                <c:pt idx="22">
                  <c:v>53.84615384615384</c:v>
                </c:pt>
                <c:pt idx="23">
                  <c:v>46.153846153846146</c:v>
                </c:pt>
                <c:pt idx="24">
                  <c:v>38.461538461538453</c:v>
                </c:pt>
                <c:pt idx="25">
                  <c:v>30.769230769230774</c:v>
                </c:pt>
                <c:pt idx="26">
                  <c:v>23.076923076923066</c:v>
                </c:pt>
                <c:pt idx="27">
                  <c:v>15.384615384615387</c:v>
                </c:pt>
                <c:pt idx="28">
                  <c:v>7.6923076923076792</c:v>
                </c:pt>
                <c:pt idx="29">
                  <c:v>0</c:v>
                </c:pt>
                <c:pt idx="30">
                  <c:v>0</c:v>
                </c:pt>
                <c:pt idx="31">
                  <c:v>0</c:v>
                </c:pt>
                <c:pt idx="32">
                  <c:v>0</c:v>
                </c:pt>
                <c:pt idx="33">
                  <c:v>0</c:v>
                </c:pt>
                <c:pt idx="34">
                  <c:v>0</c:v>
                </c:pt>
                <c:pt idx="35">
                  <c:v>0</c:v>
                </c:pt>
                <c:pt idx="36">
                  <c:v>0</c:v>
                </c:pt>
                <c:pt idx="37">
                  <c:v>0</c:v>
                </c:pt>
                <c:pt idx="38">
                  <c:v>0</c:v>
                </c:pt>
                <c:pt idx="39">
                  <c:v>0</c:v>
                </c:pt>
              </c:numCache>
            </c:numRef>
          </c:val>
          <c:smooth val="0"/>
        </c:ser>
        <c:dLbls>
          <c:showLegendKey val="0"/>
          <c:showVal val="0"/>
          <c:showCatName val="0"/>
          <c:showSerName val="0"/>
          <c:showPercent val="0"/>
          <c:showBubbleSize val="0"/>
        </c:dLbls>
        <c:smooth val="0"/>
        <c:axId val="180944208"/>
        <c:axId val="180944768"/>
      </c:lineChart>
      <c:catAx>
        <c:axId val="180944208"/>
        <c:scaling>
          <c:orientation val="minMax"/>
        </c:scaling>
        <c:delete val="0"/>
        <c:axPos val="b"/>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Bruto ienākumi,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crossAx val="180944768"/>
        <c:crosses val="autoZero"/>
        <c:auto val="1"/>
        <c:lblAlgn val="ctr"/>
        <c:lblOffset val="100"/>
        <c:noMultiLvlLbl val="0"/>
      </c:catAx>
      <c:valAx>
        <c:axId val="180944768"/>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sz="1400">
                    <a:solidFill>
                      <a:srgbClr val="002060"/>
                    </a:solidFill>
                    <a:latin typeface="Franklin Gothic Book" panose="020B0503020102020204" pitchFamily="34" charset="0"/>
                    <a:cs typeface="Times New Roman" panose="02020603050405020304" pitchFamily="18" charset="0"/>
                  </a:defRPr>
                </a:pPr>
                <a:r>
                  <a:rPr lang="en-US" sz="1400">
                    <a:solidFill>
                      <a:srgbClr val="002060"/>
                    </a:solidFill>
                    <a:latin typeface="Franklin Gothic Book" panose="020B0503020102020204" pitchFamily="34" charset="0"/>
                    <a:cs typeface="Times New Roman" panose="02020603050405020304" pitchFamily="18" charset="0"/>
                  </a:rPr>
                  <a:t>Neapliekamais minimums, </a:t>
                </a:r>
                <a:r>
                  <a:rPr lang="en-US" sz="14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crossAx val="180944208"/>
        <c:crosses val="autoZero"/>
        <c:crossBetween val="between"/>
      </c:valAx>
      <c:spPr>
        <a:noFill/>
        <a:ln>
          <a:noFill/>
        </a:ln>
        <a:effectLst/>
      </c:spPr>
    </c:plotArea>
    <c:legend>
      <c:legendPos val="b"/>
      <c:layout>
        <c:manualLayout>
          <c:xMode val="edge"/>
          <c:yMode val="edge"/>
          <c:x val="0.7079460966542751"/>
          <c:y val="6.5500245178040983E-2"/>
          <c:w val="0.18086817836603505"/>
          <c:h val="0.29847065539294815"/>
        </c:manualLayout>
      </c:layout>
      <c:overlay val="0"/>
      <c:spPr>
        <a:solidFill>
          <a:schemeClr val="bg1"/>
        </a:solidFill>
        <a:ln>
          <a:solidFill>
            <a:schemeClr val="bg1">
              <a:lumMod val="50000"/>
            </a:schemeClr>
          </a:solidFill>
        </a:ln>
      </c:spPr>
      <c:txPr>
        <a:bodyPr/>
        <a:lstStyle/>
        <a:p>
          <a:pPr>
            <a:defRPr sz="14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2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dLbls>
          <c:showLegendKey val="0"/>
          <c:showVal val="0"/>
          <c:showCatName val="0"/>
          <c:showSerName val="0"/>
          <c:showPercent val="0"/>
          <c:showBubbleSize val="0"/>
        </c:dLbls>
        <c:smooth val="0"/>
        <c:axId val="180946448"/>
        <c:axId val="180941968"/>
      </c:lineChart>
      <c:catAx>
        <c:axId val="180946448"/>
        <c:scaling>
          <c:orientation val="minMax"/>
        </c:scaling>
        <c:delete val="0"/>
        <c:axPos val="b"/>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Bruto ienākumi,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180941968"/>
        <c:crosses val="autoZero"/>
        <c:auto val="1"/>
        <c:lblAlgn val="ctr"/>
        <c:lblOffset val="100"/>
        <c:noMultiLvlLbl val="0"/>
      </c:catAx>
      <c:valAx>
        <c:axId val="180941968"/>
        <c:scaling>
          <c:orientation val="minMax"/>
          <c:max val="180"/>
        </c:scaling>
        <c:delete val="0"/>
        <c:axPos val="l"/>
        <c:majorGridlines>
          <c:spPr>
            <a:ln w="9525" cap="flat" cmpd="sng" algn="ctr">
              <a:solidFill>
                <a:schemeClr val="tx1">
                  <a:lumMod val="15000"/>
                  <a:lumOff val="85000"/>
                </a:schemeClr>
              </a:solidFill>
              <a:round/>
            </a:ln>
            <a:effectLst/>
          </c:spPr>
        </c:majorGridlines>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Neapliekamais minimums,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180946448"/>
        <c:crosses val="autoZero"/>
        <c:crossBetween val="between"/>
      </c:valAx>
      <c:spPr>
        <a:noFill/>
        <a:ln>
          <a:noFill/>
        </a:ln>
        <a:effectLst/>
      </c:spPr>
    </c:plotArea>
    <c:legend>
      <c:legendPos val="b"/>
      <c:layout>
        <c:manualLayout>
          <c:xMode val="edge"/>
          <c:yMode val="edge"/>
          <c:x val="0.7079460966542751"/>
          <c:y val="6.5500245178040983E-2"/>
          <c:w val="0.18086817836603505"/>
          <c:h val="0.13360355298793883"/>
        </c:manualLayout>
      </c:layout>
      <c:overlay val="0"/>
      <c:spPr>
        <a:solidFill>
          <a:schemeClr val="bg1"/>
        </a:solidFill>
        <a:ln>
          <a:solidFill>
            <a:schemeClr val="bg1">
              <a:lumMod val="50000"/>
            </a:schemeClr>
          </a:solidFill>
        </a:ln>
      </c:spPr>
      <c:txPr>
        <a:bodyPr/>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19830082039167"/>
          <c:y val="3.4850456299436172E-2"/>
          <c:w val="0.87752067191110883"/>
          <c:h val="0.76020872178030574"/>
        </c:manualLayout>
      </c:layout>
      <c:lineChart>
        <c:grouping val="standard"/>
        <c:varyColors val="0"/>
        <c:ser>
          <c:idx val="1"/>
          <c:order val="0"/>
          <c:tx>
            <c:strRef>
              <c:f>Grafiks!$B$2</c:f>
              <c:strCache>
                <c:ptCount val="1"/>
                <c:pt idx="0">
                  <c:v>2016</c:v>
                </c:pt>
              </c:strCache>
            </c:strRef>
          </c:tx>
          <c:spPr>
            <a:ln w="34925" cap="rnd">
              <a:solidFill>
                <a:srgbClr val="C00000"/>
              </a:solidFill>
              <a:round/>
            </a:ln>
            <a:effectLst/>
          </c:spPr>
          <c:marker>
            <c:symbol val="none"/>
          </c:marker>
          <c:dLbls>
            <c:dLbl>
              <c:idx val="3"/>
              <c:layout>
                <c:manualLayout>
                  <c:x val="-3.0204460966542751E-2"/>
                  <c:y val="-2.1099164411381967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3"/>
              <c:layout>
                <c:manualLayout>
                  <c:x val="-1.6263940520446097E-2"/>
                  <c:y val="-3.315582978931452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200" b="1">
                    <a:solidFill>
                      <a:srgbClr val="C0000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no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Grafiks!$B$3:$B$42</c:f>
              <c:numCache>
                <c:formatCode>0</c:formatCode>
                <c:ptCount val="40"/>
                <c:pt idx="0">
                  <c:v>100</c:v>
                </c:pt>
                <c:pt idx="1">
                  <c:v>100</c:v>
                </c:pt>
                <c:pt idx="2">
                  <c:v>100</c:v>
                </c:pt>
                <c:pt idx="3">
                  <c:v>100</c:v>
                </c:pt>
                <c:pt idx="4">
                  <c:v>100</c:v>
                </c:pt>
                <c:pt idx="5">
                  <c:v>100</c:v>
                </c:pt>
                <c:pt idx="6">
                  <c:v>100</c:v>
                </c:pt>
                <c:pt idx="7">
                  <c:v>99.193548387096769</c:v>
                </c:pt>
                <c:pt idx="8">
                  <c:v>97.177419354838705</c:v>
                </c:pt>
                <c:pt idx="9">
                  <c:v>95.161290322580641</c:v>
                </c:pt>
                <c:pt idx="10">
                  <c:v>93.145161290322577</c:v>
                </c:pt>
                <c:pt idx="11">
                  <c:v>91.129032258064512</c:v>
                </c:pt>
                <c:pt idx="12">
                  <c:v>89.112903225806448</c:v>
                </c:pt>
                <c:pt idx="13">
                  <c:v>87.096774193548384</c:v>
                </c:pt>
                <c:pt idx="14">
                  <c:v>85.08064516129032</c:v>
                </c:pt>
                <c:pt idx="15">
                  <c:v>83.064516129032256</c:v>
                </c:pt>
                <c:pt idx="16">
                  <c:v>81.048387096774192</c:v>
                </c:pt>
                <c:pt idx="17">
                  <c:v>79.032258064516128</c:v>
                </c:pt>
                <c:pt idx="18">
                  <c:v>77.016129032258064</c:v>
                </c:pt>
                <c:pt idx="19">
                  <c:v>75</c:v>
                </c:pt>
                <c:pt idx="20">
                  <c:v>75</c:v>
                </c:pt>
                <c:pt idx="21">
                  <c:v>75</c:v>
                </c:pt>
                <c:pt idx="22">
                  <c:v>75</c:v>
                </c:pt>
                <c:pt idx="23">
                  <c:v>75</c:v>
                </c:pt>
                <c:pt idx="24">
                  <c:v>75</c:v>
                </c:pt>
                <c:pt idx="25">
                  <c:v>75</c:v>
                </c:pt>
                <c:pt idx="26">
                  <c:v>75</c:v>
                </c:pt>
                <c:pt idx="27">
                  <c:v>75</c:v>
                </c:pt>
                <c:pt idx="28">
                  <c:v>75</c:v>
                </c:pt>
                <c:pt idx="29">
                  <c:v>75</c:v>
                </c:pt>
                <c:pt idx="30">
                  <c:v>75</c:v>
                </c:pt>
                <c:pt idx="31">
                  <c:v>75</c:v>
                </c:pt>
                <c:pt idx="32">
                  <c:v>75</c:v>
                </c:pt>
                <c:pt idx="33">
                  <c:v>75</c:v>
                </c:pt>
                <c:pt idx="34">
                  <c:v>75</c:v>
                </c:pt>
                <c:pt idx="35">
                  <c:v>75</c:v>
                </c:pt>
                <c:pt idx="36">
                  <c:v>75</c:v>
                </c:pt>
                <c:pt idx="37">
                  <c:v>75</c:v>
                </c:pt>
                <c:pt idx="38">
                  <c:v>75</c:v>
                </c:pt>
                <c:pt idx="39">
                  <c:v>75</c:v>
                </c:pt>
              </c:numCache>
            </c:numRef>
          </c:val>
          <c:smooth val="0"/>
        </c:ser>
        <c:ser>
          <c:idx val="0"/>
          <c:order val="1"/>
          <c:tx>
            <c:strRef>
              <c:f>Grafiks!$C$2</c:f>
              <c:strCache>
                <c:ptCount val="1"/>
                <c:pt idx="0">
                  <c:v>2017</c:v>
                </c:pt>
              </c:strCache>
            </c:strRef>
          </c:tx>
          <c:spPr>
            <a:ln w="28575" cap="rnd">
              <a:solidFill>
                <a:srgbClr val="00B050"/>
              </a:solidFill>
              <a:prstDash val="dashDot"/>
              <a:round/>
            </a:ln>
            <a:effectLst/>
          </c:spPr>
          <c:marker>
            <c:symbol val="none"/>
          </c:marker>
          <c:dLbls>
            <c:dLbl>
              <c:idx val="3"/>
              <c:layout>
                <c:manualLayout>
                  <c:x val="-2.7881040892193329E-2"/>
                  <c:y val="-3.01416634448314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4"/>
              <c:layout>
                <c:manualLayout>
                  <c:x val="-4.1821561338289966E-2"/>
                  <c:y val="-3.0141663444831383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a:lstStyle/>
              <a:p>
                <a:pPr>
                  <a:defRPr sz="1200" b="1">
                    <a:solidFill>
                      <a:srgbClr val="00B050"/>
                    </a:solidFill>
                    <a:latin typeface="Franklin Gothic Book" panose="020B0503020102020204" pitchFamily="34" charset="0"/>
                    <a:cs typeface="Times New Roman" panose="02020603050405020304" pitchFamily="18" charset="0"/>
                  </a:defRPr>
                </a:pPr>
                <a:endParaRPr lang="lv-LV"/>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Grafiks!$A$3:$A$42</c:f>
              <c:numCache>
                <c:formatCode>General</c:formatCode>
                <c:ptCount val="40"/>
                <c:pt idx="0">
                  <c:v>50</c:v>
                </c:pt>
                <c:pt idx="1">
                  <c:v>100</c:v>
                </c:pt>
                <c:pt idx="2">
                  <c:v>150</c:v>
                </c:pt>
                <c:pt idx="3">
                  <c:v>200</c:v>
                </c:pt>
                <c:pt idx="4">
                  <c:v>250</c:v>
                </c:pt>
                <c:pt idx="5">
                  <c:v>300</c:v>
                </c:pt>
                <c:pt idx="6">
                  <c:v>350</c:v>
                </c:pt>
                <c:pt idx="7">
                  <c:v>400</c:v>
                </c:pt>
                <c:pt idx="8">
                  <c:v>450</c:v>
                </c:pt>
                <c:pt idx="9">
                  <c:v>500</c:v>
                </c:pt>
                <c:pt idx="10">
                  <c:v>550</c:v>
                </c:pt>
                <c:pt idx="11">
                  <c:v>600</c:v>
                </c:pt>
                <c:pt idx="12">
                  <c:v>650</c:v>
                </c:pt>
                <c:pt idx="13">
                  <c:v>700</c:v>
                </c:pt>
                <c:pt idx="14">
                  <c:v>750</c:v>
                </c:pt>
                <c:pt idx="15">
                  <c:v>800</c:v>
                </c:pt>
                <c:pt idx="16">
                  <c:v>850</c:v>
                </c:pt>
                <c:pt idx="17">
                  <c:v>900</c:v>
                </c:pt>
                <c:pt idx="18">
                  <c:v>950</c:v>
                </c:pt>
                <c:pt idx="19">
                  <c:v>1000</c:v>
                </c:pt>
                <c:pt idx="20">
                  <c:v>1050</c:v>
                </c:pt>
                <c:pt idx="21">
                  <c:v>1100</c:v>
                </c:pt>
                <c:pt idx="22">
                  <c:v>1150</c:v>
                </c:pt>
                <c:pt idx="23">
                  <c:v>1200</c:v>
                </c:pt>
                <c:pt idx="24">
                  <c:v>1250</c:v>
                </c:pt>
                <c:pt idx="25">
                  <c:v>1300</c:v>
                </c:pt>
                <c:pt idx="26">
                  <c:v>1350</c:v>
                </c:pt>
                <c:pt idx="27">
                  <c:v>1400</c:v>
                </c:pt>
                <c:pt idx="28">
                  <c:v>1450</c:v>
                </c:pt>
                <c:pt idx="29">
                  <c:v>1500</c:v>
                </c:pt>
                <c:pt idx="30">
                  <c:v>1550</c:v>
                </c:pt>
                <c:pt idx="31">
                  <c:v>1600</c:v>
                </c:pt>
                <c:pt idx="32">
                  <c:v>1650</c:v>
                </c:pt>
                <c:pt idx="33">
                  <c:v>1700</c:v>
                </c:pt>
                <c:pt idx="34">
                  <c:v>1750</c:v>
                </c:pt>
                <c:pt idx="35">
                  <c:v>1800</c:v>
                </c:pt>
                <c:pt idx="36">
                  <c:v>1850</c:v>
                </c:pt>
                <c:pt idx="37">
                  <c:v>1900</c:v>
                </c:pt>
                <c:pt idx="38">
                  <c:v>1950</c:v>
                </c:pt>
                <c:pt idx="39">
                  <c:v>2000</c:v>
                </c:pt>
              </c:numCache>
            </c:numRef>
          </c:cat>
          <c:val>
            <c:numRef>
              <c:f>Grafiks!$C$3:$C$42</c:f>
              <c:numCache>
                <c:formatCode>0</c:formatCode>
                <c:ptCount val="40"/>
                <c:pt idx="0">
                  <c:v>115</c:v>
                </c:pt>
                <c:pt idx="1">
                  <c:v>115</c:v>
                </c:pt>
                <c:pt idx="2">
                  <c:v>115</c:v>
                </c:pt>
                <c:pt idx="3">
                  <c:v>115</c:v>
                </c:pt>
                <c:pt idx="4">
                  <c:v>115</c:v>
                </c:pt>
                <c:pt idx="5">
                  <c:v>115</c:v>
                </c:pt>
                <c:pt idx="6">
                  <c:v>115</c:v>
                </c:pt>
                <c:pt idx="7">
                  <c:v>115</c:v>
                </c:pt>
                <c:pt idx="8">
                  <c:v>111.07142857142857</c:v>
                </c:pt>
                <c:pt idx="9">
                  <c:v>107.14285714285714</c:v>
                </c:pt>
                <c:pt idx="10">
                  <c:v>103.21428571428572</c:v>
                </c:pt>
                <c:pt idx="11">
                  <c:v>99.285714285714292</c:v>
                </c:pt>
                <c:pt idx="12">
                  <c:v>95.357142857142861</c:v>
                </c:pt>
                <c:pt idx="13">
                  <c:v>91.428571428571431</c:v>
                </c:pt>
                <c:pt idx="14">
                  <c:v>87.5</c:v>
                </c:pt>
                <c:pt idx="15">
                  <c:v>83.571428571428569</c:v>
                </c:pt>
                <c:pt idx="16">
                  <c:v>79.642857142857139</c:v>
                </c:pt>
                <c:pt idx="17">
                  <c:v>75.714285714285722</c:v>
                </c:pt>
                <c:pt idx="18">
                  <c:v>71.785714285714278</c:v>
                </c:pt>
                <c:pt idx="19">
                  <c:v>67.857142857142861</c:v>
                </c:pt>
                <c:pt idx="20">
                  <c:v>63.928571428571431</c:v>
                </c:pt>
                <c:pt idx="21">
                  <c:v>60</c:v>
                </c:pt>
                <c:pt idx="22">
                  <c:v>60</c:v>
                </c:pt>
                <c:pt idx="23">
                  <c:v>60</c:v>
                </c:pt>
                <c:pt idx="24">
                  <c:v>60</c:v>
                </c:pt>
                <c:pt idx="25">
                  <c:v>60</c:v>
                </c:pt>
                <c:pt idx="26">
                  <c:v>60</c:v>
                </c:pt>
                <c:pt idx="27">
                  <c:v>60</c:v>
                </c:pt>
                <c:pt idx="28">
                  <c:v>60</c:v>
                </c:pt>
                <c:pt idx="29">
                  <c:v>60</c:v>
                </c:pt>
                <c:pt idx="30">
                  <c:v>60</c:v>
                </c:pt>
                <c:pt idx="31">
                  <c:v>60</c:v>
                </c:pt>
                <c:pt idx="32">
                  <c:v>60</c:v>
                </c:pt>
                <c:pt idx="33">
                  <c:v>60</c:v>
                </c:pt>
                <c:pt idx="34">
                  <c:v>60</c:v>
                </c:pt>
                <c:pt idx="35">
                  <c:v>60</c:v>
                </c:pt>
                <c:pt idx="36">
                  <c:v>60</c:v>
                </c:pt>
                <c:pt idx="37">
                  <c:v>60</c:v>
                </c:pt>
                <c:pt idx="38">
                  <c:v>60</c:v>
                </c:pt>
                <c:pt idx="39">
                  <c:v>60</c:v>
                </c:pt>
              </c:numCache>
            </c:numRef>
          </c:val>
          <c:smooth val="0"/>
        </c:ser>
        <c:dLbls>
          <c:showLegendKey val="0"/>
          <c:showVal val="0"/>
          <c:showCatName val="0"/>
          <c:showSerName val="0"/>
          <c:showPercent val="0"/>
          <c:showBubbleSize val="0"/>
        </c:dLbls>
        <c:smooth val="0"/>
        <c:axId val="180953168"/>
        <c:axId val="180952608"/>
      </c:lineChart>
      <c:catAx>
        <c:axId val="180953168"/>
        <c:scaling>
          <c:orientation val="minMax"/>
        </c:scaling>
        <c:delete val="0"/>
        <c:axPos val="b"/>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Bruto ienākumi,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0.38547124585472753"/>
              <c:y val="0.93272355323177891"/>
            </c:manualLayout>
          </c:layout>
          <c:overlay val="0"/>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5400000"/>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180952608"/>
        <c:crosses val="autoZero"/>
        <c:auto val="1"/>
        <c:lblAlgn val="ctr"/>
        <c:lblOffset val="100"/>
        <c:noMultiLvlLbl val="0"/>
      </c:catAx>
      <c:valAx>
        <c:axId val="180952608"/>
        <c:scaling>
          <c:orientation val="minMax"/>
          <c:max val="180"/>
        </c:scaling>
        <c:delete val="0"/>
        <c:axPos val="l"/>
        <c:majorGridlines>
          <c:spPr>
            <a:ln w="9525" cap="flat" cmpd="sng" algn="ctr">
              <a:solidFill>
                <a:schemeClr val="tx1">
                  <a:lumMod val="15000"/>
                  <a:lumOff val="85000"/>
                </a:schemeClr>
              </a:solidFill>
              <a:round/>
            </a:ln>
            <a:effectLst/>
          </c:spPr>
        </c:majorGridlines>
        <c:title>
          <c:tx>
            <c:rich>
              <a:bodyPr/>
              <a:lstStyle/>
              <a:p>
                <a:pPr>
                  <a:defRPr sz="1300">
                    <a:solidFill>
                      <a:srgbClr val="002060"/>
                    </a:solidFill>
                    <a:latin typeface="Franklin Gothic Book" panose="020B0503020102020204" pitchFamily="34" charset="0"/>
                    <a:cs typeface="Times New Roman" panose="02020603050405020304" pitchFamily="18" charset="0"/>
                  </a:defRPr>
                </a:pPr>
                <a:r>
                  <a:rPr lang="en-US" sz="1300">
                    <a:solidFill>
                      <a:srgbClr val="002060"/>
                    </a:solidFill>
                    <a:latin typeface="Franklin Gothic Book" panose="020B0503020102020204" pitchFamily="34" charset="0"/>
                    <a:cs typeface="Times New Roman" panose="02020603050405020304" pitchFamily="18" charset="0"/>
                  </a:rPr>
                  <a:t>Neapliekamais minimums, </a:t>
                </a:r>
                <a:r>
                  <a:rPr lang="en-US" sz="1300" b="0" i="1">
                    <a:solidFill>
                      <a:srgbClr val="002060"/>
                    </a:solidFill>
                    <a:latin typeface="Franklin Gothic Book" panose="020B0503020102020204" pitchFamily="34" charset="0"/>
                    <a:cs typeface="Times New Roman" panose="02020603050405020304" pitchFamily="18" charset="0"/>
                  </a:rPr>
                  <a:t>euro mēnesī</a:t>
                </a:r>
              </a:p>
            </c:rich>
          </c:tx>
          <c:layout>
            <c:manualLayout>
              <c:xMode val="edge"/>
              <c:yMode val="edge"/>
              <c:x val="1.4384234369503571E-4"/>
              <c:y val="8.8050365084262255E-2"/>
            </c:manualLayout>
          </c:layout>
          <c:overlay val="0"/>
        </c:title>
        <c:numFmt formatCode="0" sourceLinked="1"/>
        <c:majorTickMark val="none"/>
        <c:minorTickMark val="none"/>
        <c:tickLblPos val="nextTo"/>
        <c:spPr>
          <a:noFill/>
          <a:ln>
            <a:noFill/>
          </a:ln>
          <a:effectLst/>
        </c:spPr>
        <c:txPr>
          <a:bodyPr rot="-60000000" vert="horz"/>
          <a:lstStyle/>
          <a:p>
            <a:pPr>
              <a:defRPr sz="1100">
                <a:solidFill>
                  <a:srgbClr val="002060"/>
                </a:solidFill>
                <a:latin typeface="Franklin Gothic Book" panose="020B0503020102020204" pitchFamily="34" charset="0"/>
                <a:cs typeface="Times New Roman" panose="02020603050405020304" pitchFamily="18" charset="0"/>
              </a:defRPr>
            </a:pPr>
            <a:endParaRPr lang="lv-LV"/>
          </a:p>
        </c:txPr>
        <c:crossAx val="180953168"/>
        <c:crosses val="autoZero"/>
        <c:crossBetween val="between"/>
      </c:valAx>
      <c:spPr>
        <a:noFill/>
        <a:ln>
          <a:noFill/>
        </a:ln>
        <a:effectLst/>
      </c:spPr>
    </c:plotArea>
    <c:legend>
      <c:legendPos val="b"/>
      <c:layout>
        <c:manualLayout>
          <c:xMode val="edge"/>
          <c:yMode val="edge"/>
          <c:x val="0.7079460966542751"/>
          <c:y val="6.5500245178040983E-2"/>
          <c:w val="0.18086817836603505"/>
          <c:h val="0.19494941230847909"/>
        </c:manualLayout>
      </c:layout>
      <c:overlay val="0"/>
      <c:spPr>
        <a:solidFill>
          <a:schemeClr val="bg1"/>
        </a:solidFill>
        <a:ln>
          <a:solidFill>
            <a:schemeClr val="bg1">
              <a:lumMod val="50000"/>
            </a:schemeClr>
          </a:solidFill>
        </a:ln>
      </c:spPr>
      <c:txPr>
        <a:bodyPr/>
        <a:lstStyle/>
        <a:p>
          <a:pPr>
            <a:defRPr sz="1200">
              <a:solidFill>
                <a:srgbClr val="002060"/>
              </a:solidFill>
              <a:latin typeface="Franklin Gothic Book" panose="020B0503020102020204" pitchFamily="34" charset="0"/>
              <a:cs typeface="Times New Roman" panose="02020603050405020304" pitchFamily="18" charset="0"/>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latin typeface="Franklin Gothic Book" panose="020B0503020102020204" pitchFamily="34" charset="0"/>
          <a:cs typeface="Times New Roman" panose="02020603050405020304" pitchFamily="18" charset="0"/>
        </a:defRPr>
      </a:pPr>
      <a:endParaRPr lang="lv-LV"/>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0.73151</cdr:x>
      <cdr:y>0.18746</cdr:y>
    </cdr:from>
    <cdr:to>
      <cdr:x>0.98689</cdr:x>
      <cdr:y>0.27598</cdr:y>
    </cdr:to>
    <cdr:sp macro="" textlink="">
      <cdr:nvSpPr>
        <cdr:cNvPr id="2" name="Text Box 1"/>
        <cdr:cNvSpPr txBox="1"/>
      </cdr:nvSpPr>
      <cdr:spPr>
        <a:xfrm xmlns:a="http://schemas.openxmlformats.org/drawingml/2006/main">
          <a:off x="3863340" y="548640"/>
          <a:ext cx="1348740" cy="25908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lv-LV" sz="1100"/>
        </a:p>
      </cdr:txBody>
    </cdr:sp>
  </cdr:relSizeAnchor>
  <cdr:relSizeAnchor xmlns:cdr="http://schemas.openxmlformats.org/drawingml/2006/chartDrawing">
    <cdr:from>
      <cdr:x>0.69554</cdr:x>
      <cdr:y>0.21919</cdr:y>
    </cdr:from>
    <cdr:to>
      <cdr:x>0.94371</cdr:x>
      <cdr:y>0.2947</cdr:y>
    </cdr:to>
    <cdr:sp macro="" textlink="">
      <cdr:nvSpPr>
        <cdr:cNvPr id="3" name="Text Box 2"/>
        <cdr:cNvSpPr txBox="1"/>
      </cdr:nvSpPr>
      <cdr:spPr>
        <a:xfrm xmlns:a="http://schemas.openxmlformats.org/drawingml/2006/main">
          <a:off x="5616624" y="936104"/>
          <a:ext cx="2004033" cy="32247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400" b="1" dirty="0">
              <a:solidFill>
                <a:srgbClr val="002060"/>
              </a:solidFill>
              <a:latin typeface="Franklin Gothic Book" panose="020B0503020102020204" pitchFamily="34" charset="0"/>
              <a:cs typeface="Times New Roman" panose="02020603050405020304" pitchFamily="18" charset="0"/>
            </a:rPr>
            <a:t>ES</a:t>
          </a:r>
          <a:r>
            <a:rPr lang="lv-LV" sz="1400" b="1" baseline="0" dirty="0">
              <a:solidFill>
                <a:srgbClr val="002060"/>
              </a:solidFill>
              <a:latin typeface="Franklin Gothic Book" panose="020B0503020102020204" pitchFamily="34" charset="0"/>
              <a:cs typeface="Times New Roman" panose="02020603050405020304" pitchFamily="18" charset="0"/>
            </a:rPr>
            <a:t> vidēji - 30,5%</a:t>
          </a:r>
          <a:endParaRPr lang="lv-LV" sz="1400" b="1" dirty="0">
            <a:solidFill>
              <a:srgbClr val="002060"/>
            </a:solidFill>
            <a:latin typeface="Franklin Gothic Book" panose="020B0503020102020204" pitchFamily="34" charset="0"/>
            <a:cs typeface="Times New Roman" panose="02020603050405020304"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0.6827</cdr:x>
      <cdr:y>0.26707</cdr:y>
    </cdr:from>
    <cdr:to>
      <cdr:x>0.95579</cdr:x>
      <cdr:y>0.32731</cdr:y>
    </cdr:to>
    <cdr:sp macro="" textlink="">
      <cdr:nvSpPr>
        <cdr:cNvPr id="2" name="TextBox 1"/>
        <cdr:cNvSpPr txBox="1"/>
      </cdr:nvSpPr>
      <cdr:spPr>
        <a:xfrm xmlns:a="http://schemas.openxmlformats.org/drawingml/2006/main">
          <a:off x="4000500" y="1013460"/>
          <a:ext cx="1600200" cy="228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lv-LV" sz="1400" b="1" dirty="0" smtClean="0">
              <a:solidFill>
                <a:srgbClr val="002060"/>
              </a:solidFill>
            </a:rPr>
            <a:t>ES-28 vidēji </a:t>
          </a:r>
          <a:r>
            <a:rPr lang="lv-LV" sz="1400" b="1" dirty="0">
              <a:solidFill>
                <a:srgbClr val="002060"/>
              </a:solidFill>
            </a:rPr>
            <a:t>39.9%</a:t>
          </a:r>
        </a:p>
      </cdr:txBody>
    </cdr:sp>
  </cdr:relSizeAnchor>
</c:userShapes>
</file>

<file path=ppt/drawings/drawing3.xml><?xml version="1.0" encoding="utf-8"?>
<c:userShapes xmlns:c="http://schemas.openxmlformats.org/drawingml/2006/chart">
  <cdr:relSizeAnchor xmlns:cdr="http://schemas.openxmlformats.org/drawingml/2006/chartDrawing">
    <cdr:from>
      <cdr:x>0.75962</cdr:x>
      <cdr:y>0.12308</cdr:y>
    </cdr:from>
    <cdr:to>
      <cdr:x>1</cdr:x>
      <cdr:y>0.36923</cdr:y>
    </cdr:to>
    <cdr:sp macro="" textlink="">
      <cdr:nvSpPr>
        <cdr:cNvPr id="2" name="TextBox 1"/>
        <cdr:cNvSpPr txBox="1"/>
      </cdr:nvSpPr>
      <cdr:spPr>
        <a:xfrm xmlns:a="http://schemas.openxmlformats.org/drawingml/2006/main">
          <a:off x="5688632" y="576064"/>
          <a:ext cx="1800200" cy="115212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lv-LV" sz="1100" dirty="0" smtClean="0">
              <a:solidFill>
                <a:srgbClr val="002060"/>
              </a:solidFill>
            </a:rPr>
            <a:t>Vienotā IIN likme </a:t>
          </a:r>
        </a:p>
        <a:p xmlns:a="http://schemas.openxmlformats.org/drawingml/2006/main">
          <a:r>
            <a:rPr lang="lv-LV" dirty="0">
              <a:solidFill>
                <a:srgbClr val="002060"/>
              </a:solidFill>
            </a:rPr>
            <a:t>t</a:t>
          </a:r>
          <a:r>
            <a:rPr lang="lv-LV" sz="1100" dirty="0" smtClean="0">
              <a:solidFill>
                <a:srgbClr val="002060"/>
              </a:solidFill>
            </a:rPr>
            <a:t>iem piemērota Latvijā,</a:t>
          </a:r>
        </a:p>
        <a:p xmlns:a="http://schemas.openxmlformats.org/drawingml/2006/main">
          <a:r>
            <a:rPr lang="lv-LV" sz="1100" dirty="0" smtClean="0">
              <a:solidFill>
                <a:srgbClr val="002060"/>
              </a:solidFill>
            </a:rPr>
            <a:t>Čehijā, Igaunijā, Ungārijā, </a:t>
          </a:r>
        </a:p>
        <a:p xmlns:a="http://schemas.openxmlformats.org/drawingml/2006/main">
          <a:r>
            <a:rPr lang="lv-LV" sz="1100" dirty="0" smtClean="0">
              <a:solidFill>
                <a:srgbClr val="002060"/>
              </a:solidFill>
            </a:rPr>
            <a:t>Rumānijā, Lietuvā un</a:t>
          </a:r>
        </a:p>
        <a:p xmlns:a="http://schemas.openxmlformats.org/drawingml/2006/main">
          <a:r>
            <a:rPr lang="lv-LV" dirty="0" smtClean="0">
              <a:solidFill>
                <a:srgbClr val="002060"/>
              </a:solidFill>
            </a:rPr>
            <a:t>Bulgārijā</a:t>
          </a:r>
          <a:r>
            <a:rPr lang="lv-LV" sz="1100" dirty="0" smtClean="0">
              <a:solidFill>
                <a:srgbClr val="002060"/>
              </a:solidFill>
            </a:rPr>
            <a:t>  </a:t>
          </a:r>
          <a:endParaRPr lang="en-GB" sz="1100" dirty="0">
            <a:solidFill>
              <a:srgbClr val="002060"/>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813"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sz="quarter" idx="1"/>
          </p:nvPr>
        </p:nvSpPr>
        <p:spPr>
          <a:xfrm>
            <a:off x="3848100" y="0"/>
            <a:ext cx="2944813" cy="496888"/>
          </a:xfrm>
          <a:prstGeom prst="rect">
            <a:avLst/>
          </a:prstGeom>
        </p:spPr>
        <p:txBody>
          <a:bodyPr vert="horz" lIns="91440" tIns="45720" rIns="91440" bIns="45720" rtlCol="0"/>
          <a:lstStyle>
            <a:lvl1pPr algn="r">
              <a:defRPr sz="1200"/>
            </a:lvl1pPr>
          </a:lstStyle>
          <a:p>
            <a:fld id="{ABCA9198-CC6E-44F0-9C07-2EDD1A3DA4C2}" type="datetimeFigureOut">
              <a:rPr lang="lv-LV" smtClean="0"/>
              <a:t>2015.08.25.</a:t>
            </a:fld>
            <a:endParaRPr lang="lv-LV"/>
          </a:p>
        </p:txBody>
      </p:sp>
      <p:sp>
        <p:nvSpPr>
          <p:cNvPr id="4" name="Footer Placeholder 3"/>
          <p:cNvSpPr>
            <a:spLocks noGrp="1"/>
          </p:cNvSpPr>
          <p:nvPr>
            <p:ph type="ftr" sz="quarter" idx="2"/>
          </p:nvPr>
        </p:nvSpPr>
        <p:spPr>
          <a:xfrm>
            <a:off x="0" y="9428163"/>
            <a:ext cx="2944813" cy="496887"/>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p:cNvSpPr>
            <a:spLocks noGrp="1"/>
          </p:cNvSpPr>
          <p:nvPr>
            <p:ph type="sldNum" sz="quarter" idx="3"/>
          </p:nvPr>
        </p:nvSpPr>
        <p:spPr>
          <a:xfrm>
            <a:off x="3848100" y="9428163"/>
            <a:ext cx="2944813" cy="496887"/>
          </a:xfrm>
          <a:prstGeom prst="rect">
            <a:avLst/>
          </a:prstGeom>
        </p:spPr>
        <p:txBody>
          <a:bodyPr vert="horz" lIns="91440" tIns="45720" rIns="91440" bIns="45720" rtlCol="0" anchor="b"/>
          <a:lstStyle>
            <a:lvl1pPr algn="r">
              <a:defRPr sz="1200"/>
            </a:lvl1pPr>
          </a:lstStyle>
          <a:p>
            <a:fld id="{189E8EA6-74A7-4EF4-B91A-802A644A639C}" type="slidenum">
              <a:rPr lang="lv-LV" smtClean="0"/>
              <a:t>‹#›</a:t>
            </a:fld>
            <a:endParaRPr lang="lv-LV"/>
          </a:p>
        </p:txBody>
      </p:sp>
    </p:spTree>
    <p:extLst>
      <p:ext uri="{BB962C8B-B14F-4D97-AF65-F5344CB8AC3E}">
        <p14:creationId xmlns:p14="http://schemas.microsoft.com/office/powerpoint/2010/main" val="28561729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284" cy="496253"/>
          </a:xfrm>
          <a:prstGeom prst="rect">
            <a:avLst/>
          </a:prstGeom>
        </p:spPr>
        <p:txBody>
          <a:bodyPr vert="horz" lIns="92080" tIns="46040" rIns="92080" bIns="46040" rtlCol="0"/>
          <a:lstStyle>
            <a:lvl1pPr algn="l">
              <a:defRPr sz="1200"/>
            </a:lvl1pPr>
          </a:lstStyle>
          <a:p>
            <a:endParaRPr lang="lv-LV"/>
          </a:p>
        </p:txBody>
      </p:sp>
      <p:sp>
        <p:nvSpPr>
          <p:cNvPr id="3" name="Date Placeholder 2"/>
          <p:cNvSpPr>
            <a:spLocks noGrp="1"/>
          </p:cNvSpPr>
          <p:nvPr>
            <p:ph type="dt" idx="1"/>
          </p:nvPr>
        </p:nvSpPr>
        <p:spPr>
          <a:xfrm>
            <a:off x="3848644" y="0"/>
            <a:ext cx="2944284" cy="496253"/>
          </a:xfrm>
          <a:prstGeom prst="rect">
            <a:avLst/>
          </a:prstGeom>
        </p:spPr>
        <p:txBody>
          <a:bodyPr vert="horz" lIns="92080" tIns="46040" rIns="92080" bIns="46040" rtlCol="0"/>
          <a:lstStyle>
            <a:lvl1pPr algn="r">
              <a:defRPr sz="1200"/>
            </a:lvl1pPr>
          </a:lstStyle>
          <a:p>
            <a:fld id="{30D7EF8A-8F42-45CC-9010-7ECE206F8CD5}" type="datetimeFigureOut">
              <a:rPr lang="lv-LV" smtClean="0"/>
              <a:t>2015.08.25.</a:t>
            </a:fld>
            <a:endParaRPr lang="lv-LV"/>
          </a:p>
        </p:txBody>
      </p:sp>
      <p:sp>
        <p:nvSpPr>
          <p:cNvPr id="4" name="Slide Image Placeholder 3"/>
          <p:cNvSpPr>
            <a:spLocks noGrp="1" noRot="1" noChangeAspect="1"/>
          </p:cNvSpPr>
          <p:nvPr>
            <p:ph type="sldImg" idx="2"/>
          </p:nvPr>
        </p:nvSpPr>
        <p:spPr>
          <a:xfrm>
            <a:off x="915988" y="744538"/>
            <a:ext cx="4962525" cy="3722687"/>
          </a:xfrm>
          <a:prstGeom prst="rect">
            <a:avLst/>
          </a:prstGeom>
          <a:noFill/>
          <a:ln w="12700">
            <a:solidFill>
              <a:prstClr val="black"/>
            </a:solidFill>
          </a:ln>
        </p:spPr>
        <p:txBody>
          <a:bodyPr vert="horz" lIns="92080" tIns="46040" rIns="92080" bIns="46040" rtlCol="0" anchor="ctr"/>
          <a:lstStyle/>
          <a:p>
            <a:endParaRPr lang="lv-LV"/>
          </a:p>
        </p:txBody>
      </p:sp>
      <p:sp>
        <p:nvSpPr>
          <p:cNvPr id="5" name="Notes Placeholder 4"/>
          <p:cNvSpPr>
            <a:spLocks noGrp="1"/>
          </p:cNvSpPr>
          <p:nvPr>
            <p:ph type="body" sz="quarter" idx="3"/>
          </p:nvPr>
        </p:nvSpPr>
        <p:spPr>
          <a:xfrm>
            <a:off x="679451" y="4714399"/>
            <a:ext cx="5435600" cy="4466273"/>
          </a:xfrm>
          <a:prstGeom prst="rect">
            <a:avLst/>
          </a:prstGeom>
        </p:spPr>
        <p:txBody>
          <a:bodyPr vert="horz" lIns="92080" tIns="46040" rIns="92080" bIns="4604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427075"/>
            <a:ext cx="2944284" cy="496253"/>
          </a:xfrm>
          <a:prstGeom prst="rect">
            <a:avLst/>
          </a:prstGeom>
        </p:spPr>
        <p:txBody>
          <a:bodyPr vert="horz" lIns="92080" tIns="46040" rIns="92080" bIns="46040" rtlCol="0" anchor="b"/>
          <a:lstStyle>
            <a:lvl1pPr algn="l">
              <a:defRPr sz="1200"/>
            </a:lvl1pPr>
          </a:lstStyle>
          <a:p>
            <a:endParaRPr lang="lv-LV"/>
          </a:p>
        </p:txBody>
      </p:sp>
      <p:sp>
        <p:nvSpPr>
          <p:cNvPr id="7" name="Slide Number Placeholder 6"/>
          <p:cNvSpPr>
            <a:spLocks noGrp="1"/>
          </p:cNvSpPr>
          <p:nvPr>
            <p:ph type="sldNum" sz="quarter" idx="5"/>
          </p:nvPr>
        </p:nvSpPr>
        <p:spPr>
          <a:xfrm>
            <a:off x="3848644" y="9427075"/>
            <a:ext cx="2944284" cy="496253"/>
          </a:xfrm>
          <a:prstGeom prst="rect">
            <a:avLst/>
          </a:prstGeom>
        </p:spPr>
        <p:txBody>
          <a:bodyPr vert="horz" lIns="92080" tIns="46040" rIns="92080" bIns="46040" rtlCol="0" anchor="b"/>
          <a:lstStyle>
            <a:lvl1pPr algn="r">
              <a:defRPr sz="1200"/>
            </a:lvl1pPr>
          </a:lstStyle>
          <a:p>
            <a:fld id="{56151646-2DFC-4BCA-ABE7-8C058D6330D0}" type="slidenum">
              <a:rPr lang="lv-LV" smtClean="0"/>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2</a:t>
            </a:fld>
            <a:endParaRPr lang="lv-LV"/>
          </a:p>
        </p:txBody>
      </p:sp>
    </p:spTree>
    <p:extLst>
      <p:ext uri="{BB962C8B-B14F-4D97-AF65-F5344CB8AC3E}">
        <p14:creationId xmlns:p14="http://schemas.microsoft.com/office/powerpoint/2010/main" val="20503499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t>3</a:t>
            </a:fld>
            <a:endParaRPr lang="lv-LV"/>
          </a:p>
        </p:txBody>
      </p:sp>
    </p:spTree>
    <p:extLst>
      <p:ext uri="{BB962C8B-B14F-4D97-AF65-F5344CB8AC3E}">
        <p14:creationId xmlns:p14="http://schemas.microsoft.com/office/powerpoint/2010/main" val="14011482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5"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7"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18"/>
          <p:cNvSpPr>
            <a:spLocks noGrp="1" noChangeArrowheads="1"/>
          </p:cNvSpPr>
          <p:nvPr>
            <p:ph type="sldNum" sz="quarter" idx="12"/>
          </p:nvPr>
        </p:nvSpPr>
        <p:spPr>
          <a:ln/>
        </p:spPr>
        <p:txBody>
          <a:bodyPr/>
          <a:lstStyle>
            <a:lvl1pPr>
              <a:defRPr/>
            </a:lvl1pPr>
          </a:lstStyle>
          <a:p>
            <a:pPr>
              <a:defRPr/>
            </a:pPr>
            <a:fld id="{662F2BBA-244D-4D38-BEE6-C0BD4D5BCD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70973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3050"/>
            <a:ext cx="3008313" cy="1162050"/>
          </a:xfrm>
        </p:spPr>
        <p:txBody>
          <a:bodyPr anchor="b"/>
          <a:lstStyle>
            <a:lvl1pPr algn="l">
              <a:defRPr sz="2000" b="1"/>
            </a:lvl1pPr>
          </a:lstStyle>
          <a:p>
            <a:r>
              <a:rPr lang="lv-LV" smtClean="0"/>
              <a:t>Rediģēt šablona virsraksta stilu</a:t>
            </a:r>
            <a:endParaRPr lang="lv-LV"/>
          </a:p>
        </p:txBody>
      </p:sp>
      <p:sp>
        <p:nvSpPr>
          <p:cNvPr id="3" name="Satura vietturis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Teksta vietturis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9AF50435-60B2-4459-825F-78BF51DB531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59477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Virsraksts 1"/>
          <p:cNvSpPr>
            <a:spLocks noGrp="1"/>
          </p:cNvSpPr>
          <p:nvPr>
            <p:ph type="title"/>
          </p:nvPr>
        </p:nvSpPr>
        <p:spPr>
          <a:xfrm>
            <a:off x="1792288" y="4800600"/>
            <a:ext cx="5486400" cy="566738"/>
          </a:xfrm>
        </p:spPr>
        <p:txBody>
          <a:bodyPr anchor="b"/>
          <a:lstStyle>
            <a:lvl1pPr algn="l">
              <a:defRPr sz="2000" b="1"/>
            </a:lvl1pPr>
          </a:lstStyle>
          <a:p>
            <a:r>
              <a:rPr lang="lv-LV" smtClean="0"/>
              <a:t>Rediģēt šablona virsraksta stilu</a:t>
            </a:r>
            <a:endParaRPr lang="lv-LV"/>
          </a:p>
        </p:txBody>
      </p:sp>
      <p:sp>
        <p:nvSpPr>
          <p:cNvPr id="3" name="Attēla vietturis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v-LV" noProof="0" smtClean="0"/>
          </a:p>
        </p:txBody>
      </p:sp>
      <p:sp>
        <p:nvSpPr>
          <p:cNvPr id="4" name="Teksta vietturis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Noklikšķiniet, lai rediģētu šablona teksta stilus</a:t>
            </a:r>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A7A78DD1-A0CD-4DFB-B1FF-21FF3BED6C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96559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Vertikāls teksta vietturis 2"/>
          <p:cNvSpPr>
            <a:spLocks noGrp="1"/>
          </p:cNvSpPr>
          <p:nvPr>
            <p:ph type="body" orient="vert" idx="1"/>
          </p:nvPr>
        </p:nvSpPr>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EF35F4EF-888D-4BE6-8E2B-D73092C4B9A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12044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kāls virsraksts 1"/>
          <p:cNvSpPr>
            <a:spLocks noGrp="1"/>
          </p:cNvSpPr>
          <p:nvPr>
            <p:ph type="title" orient="vert"/>
          </p:nvPr>
        </p:nvSpPr>
        <p:spPr>
          <a:xfrm>
            <a:off x="6996113" y="304800"/>
            <a:ext cx="2166937" cy="5715000"/>
          </a:xfrm>
        </p:spPr>
        <p:txBody>
          <a:bodyPr vert="eaVert"/>
          <a:lstStyle/>
          <a:p>
            <a:r>
              <a:rPr lang="lv-LV" smtClean="0"/>
              <a:t>Rediģēt šablona virsraksta stilu</a:t>
            </a:r>
            <a:endParaRPr lang="lv-LV"/>
          </a:p>
        </p:txBody>
      </p:sp>
      <p:sp>
        <p:nvSpPr>
          <p:cNvPr id="3" name="Vertikāls teksta vietturis 2"/>
          <p:cNvSpPr>
            <a:spLocks noGrp="1"/>
          </p:cNvSpPr>
          <p:nvPr>
            <p:ph type="body" orient="vert" idx="1"/>
          </p:nvPr>
        </p:nvSpPr>
        <p:spPr>
          <a:xfrm>
            <a:off x="495300" y="304800"/>
            <a:ext cx="6348413" cy="5715000"/>
          </a:xfrm>
        </p:spPr>
        <p:txBody>
          <a:bodyPr vert="eaVert"/>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576FE71A-DA49-462D-BE2B-2CCE16FD39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47144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t>2015.08.25.</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8" name="Picture 2" descr="C:\Users\Nauris\Desktop\divkrāsu versija-1.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70" y="72480"/>
            <a:ext cx="2424467" cy="86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16"/>
          <p:cNvSpPr>
            <a:spLocks noGrp="1" noChangeArrowheads="1"/>
          </p:cNvSpPr>
          <p:nvPr>
            <p:ph type="dt" sz="half" idx="10"/>
          </p:nvPr>
        </p:nvSpPr>
        <p:spPr>
          <a:ln/>
        </p:spPr>
        <p:txBody>
          <a:bodyPr/>
          <a:lstStyle>
            <a:lvl1pPr>
              <a:defRPr/>
            </a:lvl1pPr>
          </a:lstStyle>
          <a:p>
            <a:pPr>
              <a:defRPr/>
            </a:pPr>
            <a:endParaRPr lang="en-US"/>
          </a:p>
        </p:txBody>
      </p:sp>
      <p:sp>
        <p:nvSpPr>
          <p:cNvPr id="4" name="Rectangle 17"/>
          <p:cNvSpPr>
            <a:spLocks noGrp="1" noChangeArrowheads="1"/>
          </p:cNvSpPr>
          <p:nvPr>
            <p:ph type="ftr" sz="quarter" idx="11"/>
          </p:nvPr>
        </p:nvSpPr>
        <p:spPr>
          <a:ln/>
        </p:spPr>
        <p:txBody>
          <a:bodyPr/>
          <a:lstStyle>
            <a:lvl1pPr>
              <a:defRPr/>
            </a:lvl1pPr>
          </a:lstStyle>
          <a:p>
            <a:pPr>
              <a:defRPr/>
            </a:pPr>
            <a:endParaRPr lang="en-US"/>
          </a:p>
        </p:txBody>
      </p:sp>
      <p:sp>
        <p:nvSpPr>
          <p:cNvPr id="5" name="Rectangle 18"/>
          <p:cNvSpPr>
            <a:spLocks noGrp="1" noChangeArrowheads="1"/>
          </p:cNvSpPr>
          <p:nvPr>
            <p:ph type="sldNum" sz="quarter" idx="12"/>
          </p:nvPr>
        </p:nvSpPr>
        <p:spPr>
          <a:ln/>
        </p:spPr>
        <p:txBody>
          <a:bodyPr/>
          <a:lstStyle>
            <a:lvl1pPr>
              <a:defRPr/>
            </a:lvl1pPr>
          </a:lstStyle>
          <a:p>
            <a:pPr>
              <a:defRPr/>
            </a:pPr>
            <a:fld id="{07855339-BC1A-4942-A9AA-6FCA71EF2147}" type="slidenum">
              <a:rPr lang="en-US"/>
              <a:pPr>
                <a:defRPr/>
              </a:pPr>
              <a:t>‹#›</a:t>
            </a:fld>
            <a:endParaRPr lang="en-US"/>
          </a:p>
        </p:txBody>
      </p:sp>
    </p:spTree>
    <p:extLst>
      <p:ext uri="{BB962C8B-B14F-4D97-AF65-F5344CB8AC3E}">
        <p14:creationId xmlns:p14="http://schemas.microsoft.com/office/powerpoint/2010/main" val="16824092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Virsraksta slaids">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2130425"/>
            <a:ext cx="7772400" cy="1470025"/>
          </a:xfrm>
        </p:spPr>
        <p:txBody>
          <a:bodyPr/>
          <a:lstStyle/>
          <a:p>
            <a:r>
              <a:rPr lang="lv-LV" smtClean="0"/>
              <a:t>Rediģēt šablona virsraksta stilu</a:t>
            </a:r>
            <a:endParaRPr lang="lv-LV"/>
          </a:p>
        </p:txBody>
      </p:sp>
      <p:sp>
        <p:nvSpPr>
          <p:cNvPr id="3" name="Apakšvirsrakst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lv-LV" smtClean="0"/>
              <a:t>Noklikšķiniet, lai rediģētu šablona apakšvirsraksta stilu</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79769DE5-3173-4A9B-A0A6-A8520259708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5626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idx="1"/>
          </p:nvPr>
        </p:nvSpPr>
        <p:spPr/>
        <p:txBody>
          <a:body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08363DB1-C3EF-48F3-ADDB-801EFD68C6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62350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Virsraksts 1"/>
          <p:cNvSpPr>
            <a:spLocks noGrp="1"/>
          </p:cNvSpPr>
          <p:nvPr>
            <p:ph type="title"/>
          </p:nvPr>
        </p:nvSpPr>
        <p:spPr>
          <a:xfrm>
            <a:off x="722313" y="4406900"/>
            <a:ext cx="7772400" cy="1362075"/>
          </a:xfrm>
        </p:spPr>
        <p:txBody>
          <a:bodyPr anchor="t"/>
          <a:lstStyle>
            <a:lvl1pPr algn="l">
              <a:defRPr sz="4000" b="1" cap="all"/>
            </a:lvl1pPr>
          </a:lstStyle>
          <a:p>
            <a:r>
              <a:rPr lang="lv-LV" smtClean="0"/>
              <a:t>Rediģēt šablona virsraksta stilu</a:t>
            </a:r>
            <a:endParaRPr lang="lv-LV"/>
          </a:p>
        </p:txBody>
      </p:sp>
      <p:sp>
        <p:nvSpPr>
          <p:cNvPr id="3" name="Teksta vietturis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lv-LV" smtClean="0"/>
              <a:t>Noklikšķiniet, lai rediģētu šablona teksta stilus</a:t>
            </a:r>
          </a:p>
        </p:txBody>
      </p:sp>
      <p:sp>
        <p:nvSpPr>
          <p:cNvPr id="4"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18"/>
          <p:cNvSpPr>
            <a:spLocks noGrp="1" noChangeArrowheads="1"/>
          </p:cNvSpPr>
          <p:nvPr>
            <p:ph type="sldNum" sz="quarter" idx="12"/>
          </p:nvPr>
        </p:nvSpPr>
        <p:spPr>
          <a:ln/>
        </p:spPr>
        <p:txBody>
          <a:bodyPr/>
          <a:lstStyle>
            <a:lvl1pPr>
              <a:defRPr/>
            </a:lvl1pPr>
          </a:lstStyle>
          <a:p>
            <a:pPr>
              <a:defRPr/>
            </a:pPr>
            <a:fld id="{5878E7BB-3F1D-4952-A50F-BBE1B9C5123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884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Satura vietturis 2"/>
          <p:cNvSpPr>
            <a:spLocks noGrp="1"/>
          </p:cNvSpPr>
          <p:nvPr>
            <p:ph sz="half" idx="1"/>
          </p:nvPr>
        </p:nvSpPr>
        <p:spPr>
          <a:xfrm>
            <a:off x="495300"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4" name="Satura vietturis 3"/>
          <p:cNvSpPr>
            <a:spLocks noGrp="1"/>
          </p:cNvSpPr>
          <p:nvPr>
            <p:ph sz="half" idx="2"/>
          </p:nvPr>
        </p:nvSpPr>
        <p:spPr>
          <a:xfrm>
            <a:off x="4905375" y="1905000"/>
            <a:ext cx="4257675"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18"/>
          <p:cNvSpPr>
            <a:spLocks noGrp="1" noChangeArrowheads="1"/>
          </p:cNvSpPr>
          <p:nvPr>
            <p:ph type="sldNum" sz="quarter" idx="12"/>
          </p:nvPr>
        </p:nvSpPr>
        <p:spPr>
          <a:ln/>
        </p:spPr>
        <p:txBody>
          <a:bodyPr/>
          <a:lstStyle>
            <a:lvl1pPr>
              <a:defRPr/>
            </a:lvl1pPr>
          </a:lstStyle>
          <a:p>
            <a:pPr>
              <a:defRPr/>
            </a:pPr>
            <a:fld id="{32DABEA5-EB87-46E2-A692-B8B1790109F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5731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274638"/>
            <a:ext cx="8229600" cy="1143000"/>
          </a:xfrm>
        </p:spPr>
        <p:txBody>
          <a:bodyPr/>
          <a:lstStyle>
            <a:lvl1pPr>
              <a:defRPr/>
            </a:lvl1pPr>
          </a:lstStyle>
          <a:p>
            <a:r>
              <a:rPr lang="lv-LV" smtClean="0"/>
              <a:t>Rediģēt šablona virsraksta stilu</a:t>
            </a:r>
            <a:endParaRPr lang="lv-LV"/>
          </a:p>
        </p:txBody>
      </p:sp>
      <p:sp>
        <p:nvSpPr>
          <p:cNvPr id="3" name="Teksta vietturis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4" name="Satura vietturis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5" name="Teksta vietturis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Noklikšķiniet, lai rediģētu šablona teksta stilus</a:t>
            </a:r>
          </a:p>
        </p:txBody>
      </p:sp>
      <p:sp>
        <p:nvSpPr>
          <p:cNvPr id="6" name="Satura vietturis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lv-LV" smtClean="0"/>
              <a:t>Noklikšķiniet, lai rediģētu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lv-LV"/>
          </a:p>
        </p:txBody>
      </p:sp>
      <p:sp>
        <p:nvSpPr>
          <p:cNvPr id="7"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18"/>
          <p:cNvSpPr>
            <a:spLocks noGrp="1" noChangeArrowheads="1"/>
          </p:cNvSpPr>
          <p:nvPr>
            <p:ph type="sldNum" sz="quarter" idx="12"/>
          </p:nvPr>
        </p:nvSpPr>
        <p:spPr>
          <a:ln/>
        </p:spPr>
        <p:txBody>
          <a:bodyPr/>
          <a:lstStyle>
            <a:lvl1pPr>
              <a:defRPr/>
            </a:lvl1pPr>
          </a:lstStyle>
          <a:p>
            <a:pPr>
              <a:defRPr/>
            </a:pPr>
            <a:fld id="{96BE8AE6-AD9E-4D62-ADE8-132BB40E52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68230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Virsraksts 1"/>
          <p:cNvSpPr>
            <a:spLocks noGrp="1"/>
          </p:cNvSpPr>
          <p:nvPr>
            <p:ph type="title"/>
          </p:nvPr>
        </p:nvSpPr>
        <p:spPr/>
        <p:txBody>
          <a:bodyPr/>
          <a:lstStyle/>
          <a:p>
            <a:r>
              <a:rPr lang="lv-LV" smtClean="0"/>
              <a:t>Rediģēt šablona virsraksta stilu</a:t>
            </a:r>
            <a:endParaRPr lang="lv-LV"/>
          </a:p>
        </p:txBody>
      </p:sp>
      <p:sp>
        <p:nvSpPr>
          <p:cNvPr id="3" name="Rectangle 1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17"/>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18"/>
          <p:cNvSpPr>
            <a:spLocks noGrp="1" noChangeArrowheads="1"/>
          </p:cNvSpPr>
          <p:nvPr>
            <p:ph type="sldNum" sz="quarter" idx="12"/>
          </p:nvPr>
        </p:nvSpPr>
        <p:spPr>
          <a:ln/>
        </p:spPr>
        <p:txBody>
          <a:bodyPr/>
          <a:lstStyle>
            <a:lvl1pPr>
              <a:defRPr/>
            </a:lvl1pPr>
          </a:lstStyle>
          <a:p>
            <a:pPr>
              <a:defRPr/>
            </a:pPr>
            <a:fld id="{07855339-BC1A-4942-A9AA-6FCA71EF214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367718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5.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t>2015.08.25.</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 id="2147483689" r:id="rId3"/>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2"/>
          <p:cNvSpPr>
            <a:spLocks noChangeArrowheads="1"/>
          </p:cNvSpPr>
          <p:nvPr userDrawn="1"/>
        </p:nvSpPr>
        <p:spPr bwMode="auto">
          <a:xfrm>
            <a:off x="0" y="0"/>
            <a:ext cx="8310563" cy="1549400"/>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7" name="Oval 24"/>
          <p:cNvSpPr>
            <a:spLocks noChangeArrowheads="1"/>
          </p:cNvSpPr>
          <p:nvPr userDrawn="1"/>
        </p:nvSpPr>
        <p:spPr bwMode="auto">
          <a:xfrm>
            <a:off x="6769100" y="0"/>
            <a:ext cx="2374900" cy="222726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8" name="Rectangle 8"/>
          <p:cNvSpPr>
            <a:spLocks noChangeArrowheads="1"/>
          </p:cNvSpPr>
          <p:nvPr userDrawn="1"/>
        </p:nvSpPr>
        <p:spPr bwMode="auto">
          <a:xfrm>
            <a:off x="0" y="1916113"/>
            <a:ext cx="509588" cy="4525962"/>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29" name="Rectangle 9"/>
          <p:cNvSpPr>
            <a:spLocks noChangeArrowheads="1"/>
          </p:cNvSpPr>
          <p:nvPr userDrawn="1"/>
        </p:nvSpPr>
        <p:spPr bwMode="auto">
          <a:xfrm>
            <a:off x="239713" y="6045200"/>
            <a:ext cx="8904287" cy="398463"/>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0" name="Rectangle 11"/>
          <p:cNvSpPr>
            <a:spLocks noChangeArrowheads="1"/>
          </p:cNvSpPr>
          <p:nvPr userDrawn="1"/>
        </p:nvSpPr>
        <p:spPr bwMode="auto">
          <a:xfrm>
            <a:off x="0" y="6451600"/>
            <a:ext cx="9144000" cy="406400"/>
          </a:xfrm>
          <a:prstGeom prst="rect">
            <a:avLst/>
          </a:prstGeom>
          <a:solidFill>
            <a:srgbClr val="00008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1" name="Rectangle 12"/>
          <p:cNvSpPr>
            <a:spLocks noChangeArrowheads="1"/>
          </p:cNvSpPr>
          <p:nvPr userDrawn="1"/>
        </p:nvSpPr>
        <p:spPr bwMode="auto">
          <a:xfrm>
            <a:off x="8450263" y="1916113"/>
            <a:ext cx="693737" cy="3816350"/>
          </a:xfrm>
          <a:prstGeom prst="rect">
            <a:avLst/>
          </a:prstGeom>
          <a:solidFill>
            <a:srgbClr val="EAEAEA"/>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
        <p:nvSpPr>
          <p:cNvPr id="1032" name="Rectangle 14"/>
          <p:cNvSpPr>
            <a:spLocks noGrp="1" noChangeArrowheads="1"/>
          </p:cNvSpPr>
          <p:nvPr>
            <p:ph type="title"/>
          </p:nvPr>
        </p:nvSpPr>
        <p:spPr bwMode="auto">
          <a:xfrm>
            <a:off x="495300" y="304800"/>
            <a:ext cx="6769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33" name="Rectangle 15"/>
          <p:cNvSpPr>
            <a:spLocks noGrp="1" noChangeArrowheads="1"/>
          </p:cNvSpPr>
          <p:nvPr>
            <p:ph type="body" idx="1"/>
          </p:nvPr>
        </p:nvSpPr>
        <p:spPr bwMode="auto">
          <a:xfrm>
            <a:off x="495300" y="1905000"/>
            <a:ext cx="866775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0976" name="Rectangle 16"/>
          <p:cNvSpPr>
            <a:spLocks noGrp="1" noChangeArrowheads="1"/>
          </p:cNvSpPr>
          <p:nvPr>
            <p:ph type="dt" sz="half" idx="2"/>
          </p:nvPr>
        </p:nvSpPr>
        <p:spPr bwMode="auto">
          <a:xfrm>
            <a:off x="495300" y="60960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mn-cs"/>
              </a:defRPr>
            </a:lvl1pPr>
          </a:lstStyle>
          <a:p>
            <a:pPr fontAlgn="base">
              <a:spcBef>
                <a:spcPct val="0"/>
              </a:spcBef>
              <a:spcAft>
                <a:spcPct val="0"/>
              </a:spcAft>
              <a:defRPr/>
            </a:pPr>
            <a:endParaRPr lang="en-US">
              <a:solidFill>
                <a:srgbClr val="000000"/>
              </a:solidFill>
            </a:endParaRPr>
          </a:p>
        </p:txBody>
      </p:sp>
      <p:sp>
        <p:nvSpPr>
          <p:cNvPr id="40977" name="Rectangle 17"/>
          <p:cNvSpPr>
            <a:spLocks noGrp="1" noChangeArrowheads="1"/>
          </p:cNvSpPr>
          <p:nvPr>
            <p:ph type="ftr" sz="quarter" idx="3"/>
          </p:nvPr>
        </p:nvSpPr>
        <p:spPr bwMode="auto">
          <a:xfrm>
            <a:off x="3384550" y="60960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Arial" charset="0"/>
                <a:cs typeface="+mn-cs"/>
              </a:defRPr>
            </a:lvl1pPr>
          </a:lstStyle>
          <a:p>
            <a:pPr fontAlgn="base">
              <a:spcBef>
                <a:spcPct val="0"/>
              </a:spcBef>
              <a:spcAft>
                <a:spcPct val="0"/>
              </a:spcAft>
              <a:defRPr/>
            </a:pPr>
            <a:endParaRPr lang="en-US">
              <a:solidFill>
                <a:srgbClr val="000000"/>
              </a:solidFill>
            </a:endParaRPr>
          </a:p>
        </p:txBody>
      </p:sp>
      <p:sp>
        <p:nvSpPr>
          <p:cNvPr id="40978" name="Rectangle 18"/>
          <p:cNvSpPr>
            <a:spLocks noGrp="1" noChangeArrowheads="1"/>
          </p:cNvSpPr>
          <p:nvPr>
            <p:ph type="sldNum" sz="quarter" idx="4"/>
          </p:nvPr>
        </p:nvSpPr>
        <p:spPr bwMode="auto">
          <a:xfrm>
            <a:off x="7080250" y="6092825"/>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fontAlgn="base">
              <a:spcBef>
                <a:spcPct val="0"/>
              </a:spcBef>
              <a:spcAft>
                <a:spcPct val="0"/>
              </a:spcAft>
              <a:defRPr/>
            </a:pPr>
            <a:fld id="{6F9F4888-6D80-42B9-978C-76567BF69838}" type="slidenum">
              <a:rPr lang="en-US">
                <a:solidFill>
                  <a:srgbClr val="000000"/>
                </a:solidFill>
                <a:cs typeface="Arial" panose="020B0604020202020204" pitchFamily="34" charset="0"/>
              </a:rPr>
              <a:pPr fontAlgn="base">
                <a:spcBef>
                  <a:spcPct val="0"/>
                </a:spcBef>
                <a:spcAft>
                  <a:spcPct val="0"/>
                </a:spcAft>
                <a:defRPr/>
              </a:pPr>
              <a:t>‹#›</a:t>
            </a:fld>
            <a:endParaRPr lang="en-US">
              <a:solidFill>
                <a:srgbClr val="000000"/>
              </a:solidFill>
              <a:cs typeface="Arial" panose="020B0604020202020204" pitchFamily="34" charset="0"/>
            </a:endParaRPr>
          </a:p>
        </p:txBody>
      </p:sp>
      <p:sp>
        <p:nvSpPr>
          <p:cNvPr id="1037" name="Text Box 26"/>
          <p:cNvSpPr txBox="1">
            <a:spLocks noChangeArrowheads="1"/>
          </p:cNvSpPr>
          <p:nvPr userDrawn="1"/>
        </p:nvSpPr>
        <p:spPr bwMode="auto">
          <a:xfrm>
            <a:off x="7885113" y="0"/>
            <a:ext cx="1258887" cy="1844675"/>
          </a:xfrm>
          <a:prstGeom prst="rect">
            <a:avLst/>
          </a:prstGeom>
          <a:solidFill>
            <a:schemeClr val="bg1"/>
          </a:solidFill>
          <a:ln>
            <a:noFill/>
          </a:ln>
          <a:extLst/>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fontAlgn="base" hangingPunct="1">
              <a:spcBef>
                <a:spcPct val="50000"/>
              </a:spcBef>
              <a:spcAft>
                <a:spcPct val="0"/>
              </a:spcAft>
              <a:defRPr/>
            </a:pPr>
            <a:r>
              <a:rPr lang="lv-LV" smtClean="0">
                <a:solidFill>
                  <a:srgbClr val="000000"/>
                </a:solidFill>
              </a:rPr>
              <a:t> </a:t>
            </a:r>
          </a:p>
        </p:txBody>
      </p:sp>
      <p:pic>
        <p:nvPicPr>
          <p:cNvPr id="1038" name="Picture 19" descr="FM_logo_LV"/>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r="41371"/>
          <a:stretch>
            <a:fillRect/>
          </a:stretch>
        </p:blipFill>
        <p:spPr bwMode="auto">
          <a:xfrm>
            <a:off x="7451725" y="549275"/>
            <a:ext cx="911225" cy="81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9" name="Rectangle 13"/>
          <p:cNvSpPr>
            <a:spLocks noChangeArrowheads="1"/>
          </p:cNvSpPr>
          <p:nvPr userDrawn="1"/>
        </p:nvSpPr>
        <p:spPr bwMode="auto">
          <a:xfrm>
            <a:off x="0" y="1517650"/>
            <a:ext cx="9144000" cy="396875"/>
          </a:xfrm>
          <a:prstGeom prst="rect">
            <a:avLst/>
          </a:prstGeom>
          <a:solidFill>
            <a:srgbClr val="CBCBCB"/>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ct val="0"/>
              </a:spcAft>
              <a:defRPr/>
            </a:pPr>
            <a:endParaRPr lang="lv-LV" smtClean="0">
              <a:solidFill>
                <a:srgbClr val="000000"/>
              </a:solidFill>
            </a:endParaRPr>
          </a:p>
        </p:txBody>
      </p:sp>
    </p:spTree>
    <p:extLst>
      <p:ext uri="{BB962C8B-B14F-4D97-AF65-F5344CB8AC3E}">
        <p14:creationId xmlns:p14="http://schemas.microsoft.com/office/powerpoint/2010/main" val="678386045"/>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217238" y="3861048"/>
            <a:ext cx="5999224" cy="1224136"/>
          </a:xfrm>
        </p:spPr>
        <p:txBody>
          <a:bodyPr>
            <a:noAutofit/>
          </a:bodyPr>
          <a:lstStyle/>
          <a:p>
            <a:r>
              <a:rPr lang="lv-LV" sz="2800" b="1" dirty="0">
                <a:effectLst>
                  <a:outerShdw blurRad="38100" dist="38100" dir="2700000" algn="tl">
                    <a:srgbClr val="000000">
                      <a:alpha val="43137"/>
                    </a:srgbClr>
                  </a:outerShdw>
                </a:effectLst>
              </a:rPr>
              <a:t>Priekšlikumi ienākumu nevienlīdzības mazināšanai, mazinot darbaspēka nodokļu slogu</a:t>
            </a:r>
          </a:p>
        </p:txBody>
      </p:sp>
      <p:sp>
        <p:nvSpPr>
          <p:cNvPr id="5" name="Content Placeholder 4"/>
          <p:cNvSpPr>
            <a:spLocks noGrp="1"/>
          </p:cNvSpPr>
          <p:nvPr>
            <p:ph sz="quarter" idx="10"/>
          </p:nvPr>
        </p:nvSpPr>
        <p:spPr>
          <a:xfrm>
            <a:off x="2455821" y="5301208"/>
            <a:ext cx="5760641" cy="1296144"/>
          </a:xfrm>
        </p:spPr>
        <p:txBody>
          <a:bodyPr/>
          <a:lstStyle/>
          <a:p>
            <a:endParaRPr lang="lv-LV" b="1" dirty="0" smtClean="0">
              <a:solidFill>
                <a:schemeClr val="bg1"/>
              </a:solidFill>
            </a:endParaRPr>
          </a:p>
          <a:p>
            <a:endParaRPr lang="lv-LV" b="1" dirty="0" smtClean="0">
              <a:solidFill>
                <a:schemeClr val="bg1"/>
              </a:solidFill>
            </a:endParaRPr>
          </a:p>
          <a:p>
            <a:r>
              <a:rPr lang="lv-LV" b="1" dirty="0" smtClean="0">
                <a:solidFill>
                  <a:schemeClr val="bg1"/>
                </a:solidFill>
              </a:rPr>
              <a:t>2015.gada 23.augusts</a:t>
            </a:r>
            <a:endParaRPr lang="lv-LV" b="1" dirty="0">
              <a:solidFill>
                <a:schemeClr val="bg1"/>
              </a:solidFill>
            </a:endParaRPr>
          </a:p>
        </p:txBody>
      </p:sp>
    </p:spTree>
    <p:extLst>
      <p:ext uri="{BB962C8B-B14F-4D97-AF65-F5344CB8AC3E}">
        <p14:creationId xmlns:p14="http://schemas.microsoft.com/office/powerpoint/2010/main" val="25431682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10</a:t>
            </a:fld>
            <a:endParaRPr lang="lv-LV"/>
          </a:p>
        </p:txBody>
      </p:sp>
      <p:sp>
        <p:nvSpPr>
          <p:cNvPr id="5" name="Title 4"/>
          <p:cNvSpPr>
            <a:spLocks noGrp="1"/>
          </p:cNvSpPr>
          <p:nvPr>
            <p:ph type="title"/>
          </p:nvPr>
        </p:nvSpPr>
        <p:spPr>
          <a:xfrm>
            <a:off x="467544" y="548680"/>
            <a:ext cx="576064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Progresīvo IIN likmju ieviešanas iespējamais risinājums</a:t>
            </a:r>
            <a:endParaRPr lang="en-GB" sz="2400" dirty="0">
              <a:solidFill>
                <a:srgbClr val="C00000"/>
              </a:solidFill>
              <a:effectLst>
                <a:outerShdw blurRad="38100" dist="38100" dir="2700000" algn="tl">
                  <a:srgbClr val="000000">
                    <a:alpha val="43137"/>
                  </a:srgbClr>
                </a:outerShdw>
              </a:effectLst>
            </a:endParaRPr>
          </a:p>
        </p:txBody>
      </p:sp>
      <p:graphicFrame>
        <p:nvGraphicFramePr>
          <p:cNvPr id="7" name="Table 6"/>
          <p:cNvGraphicFramePr>
            <a:graphicFrameLocks noGrp="1"/>
          </p:cNvGraphicFramePr>
          <p:nvPr>
            <p:extLst>
              <p:ext uri="{D42A27DB-BD31-4B8C-83A1-F6EECF244321}">
                <p14:modId xmlns:p14="http://schemas.microsoft.com/office/powerpoint/2010/main" val="3616928369"/>
              </p:ext>
            </p:extLst>
          </p:nvPr>
        </p:nvGraphicFramePr>
        <p:xfrm>
          <a:off x="502838" y="1772816"/>
          <a:ext cx="7480250" cy="1796204"/>
        </p:xfrm>
        <a:graphic>
          <a:graphicData uri="http://schemas.openxmlformats.org/drawingml/2006/table">
            <a:tbl>
              <a:tblPr>
                <a:tableStyleId>{5C22544A-7EE6-4342-B048-85BDC9FD1C3A}</a:tableStyleId>
              </a:tblPr>
              <a:tblGrid>
                <a:gridCol w="2520280"/>
                <a:gridCol w="2448272"/>
                <a:gridCol w="2511698"/>
              </a:tblGrid>
              <a:tr h="358708">
                <a:tc gridSpan="2">
                  <a:txBody>
                    <a:bodyPr/>
                    <a:lstStyle/>
                    <a:p>
                      <a:pPr algn="ctr" fontAlgn="b"/>
                      <a:r>
                        <a:rPr lang="lv-LV" sz="1400" b="1" u="none" strike="noStrike" dirty="0">
                          <a:solidFill>
                            <a:schemeClr val="bg1"/>
                          </a:solidFill>
                          <a:effectLst/>
                        </a:rPr>
                        <a:t>Apliekamais </a:t>
                      </a:r>
                      <a:r>
                        <a:rPr lang="lv-LV" sz="1400" b="1" u="none" strike="noStrike" dirty="0" smtClean="0">
                          <a:solidFill>
                            <a:schemeClr val="bg1"/>
                          </a:solidFill>
                          <a:effectLst/>
                        </a:rPr>
                        <a:t>ienākums no darba</a:t>
                      </a:r>
                      <a:endParaRPr lang="lv-LV" sz="1400" b="1" i="1" u="none" strike="noStrike" dirty="0">
                        <a:solidFill>
                          <a:schemeClr val="bg1"/>
                        </a:solidFill>
                        <a:effectLst/>
                        <a:latin typeface="Calibri" panose="020F0502020204030204" pitchFamily="34" charset="0"/>
                      </a:endParaRPr>
                    </a:p>
                  </a:txBody>
                  <a:tcPr marL="0" marR="0" marT="0" marB="0"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rgbClr val="002060"/>
                    </a:solidFill>
                  </a:tcPr>
                </a:tc>
                <a:tc hMerge="1">
                  <a:txBody>
                    <a:bodyPr/>
                    <a:lstStyle/>
                    <a:p>
                      <a:pPr algn="ctr" fontAlgn="b"/>
                      <a:endParaRPr lang="lv-LV" sz="1400" b="1" i="1"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b"/>
                      <a:r>
                        <a:rPr lang="lv-LV" sz="1400" b="1" u="none" strike="noStrike" dirty="0">
                          <a:solidFill>
                            <a:schemeClr val="bg1"/>
                          </a:solidFill>
                          <a:effectLst/>
                        </a:rPr>
                        <a:t>IIN likme</a:t>
                      </a:r>
                      <a:endParaRPr lang="lv-LV" sz="1400" b="1" i="0" u="none" strike="noStrike" dirty="0">
                        <a:solidFill>
                          <a:schemeClr val="bg1"/>
                        </a:solidFill>
                        <a:effectLst/>
                        <a:latin typeface="Calibri" panose="020F0502020204030204" pitchFamily="34" charset="0"/>
                      </a:endParaRPr>
                    </a:p>
                  </a:txBody>
                  <a:tcPr marL="0" marR="0" marT="0" marB="0" anchor="ctr">
                    <a:lnL w="12700"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rgbClr val="002060"/>
                    </a:solidFill>
                  </a:tcPr>
                </a:tc>
              </a:tr>
              <a:tr h="216024">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0" i="1" u="none" strike="noStrike" dirty="0" smtClean="0">
                          <a:solidFill>
                            <a:schemeClr val="bg1"/>
                          </a:solidFill>
                          <a:effectLst/>
                          <a:latin typeface="+mn-lt"/>
                        </a:rPr>
                        <a:t>EUR/gadā</a:t>
                      </a:r>
                    </a:p>
                  </a:txBody>
                  <a:tcPr marL="0" marR="0" marT="0"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a:txBody>
                    <a:bodyPr/>
                    <a:lstStyle/>
                    <a:p>
                      <a:pPr algn="ctr" fontAlgn="b"/>
                      <a:r>
                        <a:rPr lang="lv-LV" sz="1400" b="0" i="1" u="none" strike="noStrike" dirty="0" smtClean="0">
                          <a:solidFill>
                            <a:schemeClr val="bg1"/>
                          </a:solidFill>
                          <a:effectLst/>
                          <a:latin typeface="+mn-lt"/>
                        </a:rPr>
                        <a:t>EUR/mēnesī</a:t>
                      </a:r>
                      <a:endParaRPr lang="lv-LV" sz="1400" b="0" i="1" u="none" strike="noStrike" dirty="0">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c vMerge="1">
                  <a:txBody>
                    <a:bodyPr/>
                    <a:lstStyle/>
                    <a:p>
                      <a:pPr algn="ctr" fontAlgn="b"/>
                      <a:endParaRPr lang="lv-LV" sz="1400" b="0" i="0" u="none" strike="noStrike" dirty="0">
                        <a:solidFill>
                          <a:schemeClr val="bg1"/>
                        </a:solidFill>
                        <a:effectLst/>
                        <a:latin typeface="+mn-lt"/>
                      </a:endParaRPr>
                    </a:p>
                  </a:txBody>
                  <a:tcPr marL="0" marR="0" marT="0" marB="0" anchor="ctr">
                    <a:lnL w="12700" cap="flat" cmpd="sng" algn="ctr">
                      <a:solidFill>
                        <a:schemeClr val="bg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002060"/>
                    </a:solidFill>
                  </a:tcPr>
                </a:tc>
              </a:tr>
              <a:tr h="290696">
                <a:tc>
                  <a:txBody>
                    <a:bodyPr/>
                    <a:lstStyle/>
                    <a:p>
                      <a:pPr algn="ctr" fontAlgn="b"/>
                      <a:r>
                        <a:rPr lang="lv-LV" sz="1400" b="1" u="none" strike="noStrike" dirty="0">
                          <a:solidFill>
                            <a:srgbClr val="002060"/>
                          </a:solidFill>
                          <a:effectLst/>
                        </a:rPr>
                        <a:t>0 - 36 </a:t>
                      </a:r>
                      <a:r>
                        <a:rPr lang="lv-LV" sz="1400" b="1" u="none" strike="noStrike" dirty="0" smtClean="0">
                          <a:solidFill>
                            <a:srgbClr val="002060"/>
                          </a:solidFill>
                          <a:effectLst/>
                        </a:rPr>
                        <a:t>000</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0 - 3 000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rPr>
                        <a:t>23%</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357376">
                <a:tc>
                  <a:txBody>
                    <a:bodyPr/>
                    <a:lstStyle/>
                    <a:p>
                      <a:pPr algn="ctr" fontAlgn="b"/>
                      <a:r>
                        <a:rPr lang="lv-LV" sz="1400" b="1" u="none" strike="noStrike" dirty="0">
                          <a:solidFill>
                            <a:srgbClr val="002060"/>
                          </a:solidFill>
                          <a:effectLst/>
                        </a:rPr>
                        <a:t>36 000,01 - 48 </a:t>
                      </a:r>
                      <a:r>
                        <a:rPr lang="lv-LV" sz="1400" b="1" u="none" strike="noStrike" dirty="0" smtClean="0">
                          <a:solidFill>
                            <a:srgbClr val="002060"/>
                          </a:solidFill>
                          <a:effectLst/>
                        </a:rPr>
                        <a:t>000</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a:lnSpc>
                          <a:spcPct val="115000"/>
                        </a:lnSpc>
                        <a:spcAft>
                          <a:spcPts val="0"/>
                        </a:spcAft>
                      </a:pPr>
                      <a:r>
                        <a:rPr lang="lv-LV" sz="1400" b="1">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3 000,01 - 4 000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c>
                  <a:txBody>
                    <a:bodyPr/>
                    <a:lstStyle/>
                    <a:p>
                      <a:pPr algn="ctr" fontAlgn="b"/>
                      <a:r>
                        <a:rPr lang="lv-LV" sz="1400" b="1" u="none" strike="noStrike" dirty="0">
                          <a:solidFill>
                            <a:srgbClr val="C00000"/>
                          </a:solidFill>
                          <a:effectLst/>
                        </a:rPr>
                        <a:t>25%</a:t>
                      </a:r>
                      <a:endParaRPr lang="lv-LV" sz="1400" b="1" i="0" u="none" strike="noStrike" dirty="0">
                        <a:solidFill>
                          <a:srgbClr val="C0000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lumMod val="95000"/>
                      </a:schemeClr>
                    </a:solidFill>
                  </a:tcPr>
                </a:tc>
              </a:tr>
              <a:tr h="286700">
                <a:tc>
                  <a:txBody>
                    <a:bodyPr/>
                    <a:lstStyle/>
                    <a:p>
                      <a:pPr algn="ctr" fontAlgn="b"/>
                      <a:r>
                        <a:rPr lang="lv-LV" sz="1400" b="1" kern="1200" dirty="0" smtClean="0">
                          <a:solidFill>
                            <a:srgbClr val="002060"/>
                          </a:solidFill>
                          <a:effectLst/>
                          <a:latin typeface="+mn-lt"/>
                          <a:ea typeface="+mn-ea"/>
                          <a:cs typeface="+mn-cs"/>
                        </a:rPr>
                        <a:t>48 000,01 - 120 000 </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a:lnSpc>
                          <a:spcPct val="115000"/>
                        </a:lnSpc>
                        <a:spcAft>
                          <a:spcPts val="0"/>
                        </a:spcAft>
                      </a:pPr>
                      <a:r>
                        <a:rPr lang="lv-LV" sz="1400" b="1">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4 000,01 -10 000</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C00000"/>
                          </a:solidFill>
                          <a:effectLst/>
                        </a:rPr>
                        <a:t>30%</a:t>
                      </a:r>
                      <a:endParaRPr lang="lv-LV" sz="1400" b="1" i="0" u="none" strike="noStrike" dirty="0">
                        <a:solidFill>
                          <a:srgbClr val="C0000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86700">
                <a:tc>
                  <a:txBody>
                    <a:bodyPr/>
                    <a:lstStyle/>
                    <a:p>
                      <a:pPr algn="ctr" fontAlgn="b"/>
                      <a:r>
                        <a:rPr lang="lv-LV" sz="1400" b="1" kern="1200" dirty="0" smtClean="0">
                          <a:solidFill>
                            <a:srgbClr val="002060"/>
                          </a:solidFill>
                          <a:effectLst/>
                          <a:latin typeface="+mn-lt"/>
                          <a:ea typeface="+mn-ea"/>
                          <a:cs typeface="+mn-cs"/>
                        </a:rPr>
                        <a:t>virs 120 000,01</a:t>
                      </a:r>
                      <a:endParaRPr lang="lv-LV" sz="1400" b="1" i="0" u="none" strike="noStrike" dirty="0">
                        <a:solidFill>
                          <a:srgbClr val="002060"/>
                        </a:solidFill>
                        <a:effectLst/>
                        <a:latin typeface="Calibri" panose="020F050202020403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rPr>
                        <a:t>virs 10 000,01</a:t>
                      </a:r>
                    </a:p>
                  </a:txBody>
                  <a:tcPr marL="68580" marR="68580" marT="0" marB="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fontAlgn="b"/>
                      <a:r>
                        <a:rPr lang="lv-LV" sz="1400" b="1" i="0" u="none" strike="noStrike" dirty="0" smtClean="0">
                          <a:solidFill>
                            <a:srgbClr val="C00000"/>
                          </a:solidFill>
                          <a:effectLst/>
                          <a:latin typeface="Franklin Gothic Book" panose="020B0503020102020204" pitchFamily="34" charset="0"/>
                        </a:rPr>
                        <a:t>35%</a:t>
                      </a:r>
                      <a:endParaRPr lang="lv-LV" sz="1400" b="1" i="0" u="none" strike="noStrike" dirty="0">
                        <a:solidFill>
                          <a:srgbClr val="C00000"/>
                        </a:solidFill>
                        <a:effectLst/>
                        <a:latin typeface="Franklin Gothic Book" panose="020B0503020102020204" pitchFamily="34" charset="0"/>
                      </a:endParaRPr>
                    </a:p>
                  </a:txBody>
                  <a:tcPr marL="0" marR="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r>
            </a:tbl>
          </a:graphicData>
        </a:graphic>
      </p:graphicFrame>
      <p:sp>
        <p:nvSpPr>
          <p:cNvPr id="4" name="TextBox 3"/>
          <p:cNvSpPr txBox="1"/>
          <p:nvPr/>
        </p:nvSpPr>
        <p:spPr>
          <a:xfrm>
            <a:off x="611560" y="4149080"/>
            <a:ext cx="7371528" cy="1754326"/>
          </a:xfrm>
          <a:prstGeom prst="rect">
            <a:avLst/>
          </a:prstGeom>
          <a:noFill/>
        </p:spPr>
        <p:txBody>
          <a:bodyPr wrap="square" rtlCol="0">
            <a:spAutoFit/>
          </a:bodyPr>
          <a:lstStyle/>
          <a:p>
            <a:r>
              <a:rPr lang="lv-LV" dirty="0" smtClean="0"/>
              <a:t>Šāda lēmuma pieņemšanas gadījumā jāturpina diskusija par optimālāko likmju sadalījumu. Piemēram, BICEPS pētījums  </a:t>
            </a:r>
            <a:r>
              <a:rPr lang="lv-LV" dirty="0"/>
              <a:t>nodokļu sistēmas pilnveidošanas jomā (Iepirkums Nr. EM </a:t>
            </a:r>
            <a:r>
              <a:rPr lang="lv-LV" dirty="0" smtClean="0"/>
              <a:t>2013/58) izskata reformas variantu ar divām likmēm 20% un 40%, likmēm mainoties pie bruto ienākuma ~1700 </a:t>
            </a:r>
            <a:r>
              <a:rPr lang="lv-LV" i="1" dirty="0" err="1" smtClean="0"/>
              <a:t>euro</a:t>
            </a:r>
            <a:r>
              <a:rPr lang="lv-LV" dirty="0" smtClean="0"/>
              <a:t> mēnesī.</a:t>
            </a:r>
            <a:r>
              <a:rPr lang="lv-LV" dirty="0"/>
              <a:t>	</a:t>
            </a:r>
          </a:p>
          <a:p>
            <a:endParaRPr lang="lv-LV" dirty="0"/>
          </a:p>
        </p:txBody>
      </p:sp>
    </p:spTree>
    <p:extLst>
      <p:ext uri="{BB962C8B-B14F-4D97-AF65-F5344CB8AC3E}">
        <p14:creationId xmlns:p14="http://schemas.microsoft.com/office/powerpoint/2010/main" val="323015304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11</a:t>
            </a:fld>
            <a:endParaRPr lang="lv-LV"/>
          </a:p>
        </p:txBody>
      </p:sp>
      <p:sp>
        <p:nvSpPr>
          <p:cNvPr id="5" name="Title 4"/>
          <p:cNvSpPr>
            <a:spLocks noGrp="1"/>
          </p:cNvSpPr>
          <p:nvPr>
            <p:ph type="title"/>
          </p:nvPr>
        </p:nvSpPr>
        <p:spPr>
          <a:xfrm>
            <a:off x="467544" y="548680"/>
            <a:ext cx="576064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Tikai 1,5% no darba ņēmējiem saņem ienākumus virs 3000 </a:t>
            </a:r>
            <a:r>
              <a:rPr lang="lv-LV" sz="2400" i="1" dirty="0" smtClean="0">
                <a:effectLst>
                  <a:outerShdw blurRad="38100" dist="38100" dir="2700000" algn="tl">
                    <a:srgbClr val="000000">
                      <a:alpha val="43137"/>
                    </a:srgbClr>
                  </a:outerShdw>
                </a:effectLst>
              </a:rPr>
              <a:t>eiro</a:t>
            </a:r>
            <a:r>
              <a:rPr lang="lv-LV" sz="2400" dirty="0" smtClean="0">
                <a:effectLst>
                  <a:outerShdw blurRad="38100" dist="38100" dir="2700000" algn="tl">
                    <a:srgbClr val="000000">
                      <a:alpha val="43137"/>
                    </a:srgbClr>
                  </a:outerShdw>
                </a:effectLst>
              </a:rPr>
              <a:t> mēnesī </a:t>
            </a:r>
            <a:endParaRPr lang="en-GB" sz="2400" dirty="0">
              <a:effectLst>
                <a:outerShdw blurRad="38100" dist="38100" dir="2700000" algn="tl">
                  <a:srgbClr val="000000">
                    <a:alpha val="43137"/>
                  </a:srgbClr>
                </a:outerShdw>
              </a:effectLst>
            </a:endParaRPr>
          </a:p>
        </p:txBody>
      </p:sp>
      <p:sp>
        <p:nvSpPr>
          <p:cNvPr id="4" name="Rectangle 3"/>
          <p:cNvSpPr/>
          <p:nvPr/>
        </p:nvSpPr>
        <p:spPr>
          <a:xfrm>
            <a:off x="611560" y="5661248"/>
            <a:ext cx="7272808" cy="276999"/>
          </a:xfrm>
          <a:prstGeom prst="rect">
            <a:avLst/>
          </a:prstGeom>
        </p:spPr>
        <p:txBody>
          <a:bodyPr wrap="square">
            <a:spAutoFit/>
          </a:bodyPr>
          <a:lstStyle/>
          <a:p>
            <a:pPr algn="ctr"/>
            <a:r>
              <a:rPr lang="lv-LV" sz="1200" b="1" dirty="0" smtClean="0">
                <a:solidFill>
                  <a:srgbClr val="002060"/>
                </a:solidFill>
              </a:rPr>
              <a:t>CSB dati par darba </a:t>
            </a:r>
            <a:r>
              <a:rPr lang="lv-LV" sz="1200" b="1" dirty="0">
                <a:solidFill>
                  <a:srgbClr val="002060"/>
                </a:solidFill>
              </a:rPr>
              <a:t>ņēmēju </a:t>
            </a:r>
            <a:r>
              <a:rPr lang="lv-LV" sz="1200" b="1" dirty="0" smtClean="0">
                <a:solidFill>
                  <a:srgbClr val="002060"/>
                </a:solidFill>
              </a:rPr>
              <a:t>sadalījumu </a:t>
            </a:r>
            <a:r>
              <a:rPr lang="lv-LV" sz="1200" b="1" dirty="0">
                <a:solidFill>
                  <a:srgbClr val="002060"/>
                </a:solidFill>
              </a:rPr>
              <a:t>pa ienākumu </a:t>
            </a:r>
            <a:r>
              <a:rPr lang="lv-LV" sz="1200" b="1" dirty="0" smtClean="0">
                <a:solidFill>
                  <a:srgbClr val="002060"/>
                </a:solidFill>
              </a:rPr>
              <a:t>intervāliem uz 2015.gada februāri</a:t>
            </a:r>
            <a:endParaRPr lang="en-GB" sz="1200" b="1" dirty="0">
              <a:solidFill>
                <a:srgbClr val="002060"/>
              </a:solidFill>
            </a:endParaRPr>
          </a:p>
        </p:txBody>
      </p:sp>
      <p:graphicFrame>
        <p:nvGraphicFramePr>
          <p:cNvPr id="7" name="Chart 6"/>
          <p:cNvGraphicFramePr>
            <a:graphicFrameLocks/>
          </p:cNvGraphicFramePr>
          <p:nvPr>
            <p:extLst>
              <p:ext uri="{D42A27DB-BD31-4B8C-83A1-F6EECF244321}">
                <p14:modId xmlns:p14="http://schemas.microsoft.com/office/powerpoint/2010/main" val="1939680508"/>
              </p:ext>
            </p:extLst>
          </p:nvPr>
        </p:nvGraphicFramePr>
        <p:xfrm>
          <a:off x="971600" y="1627076"/>
          <a:ext cx="7056784" cy="38918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03971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12</a:t>
            </a:fld>
            <a:endParaRPr lang="lv-LV"/>
          </a:p>
        </p:txBody>
      </p:sp>
      <p:sp>
        <p:nvSpPr>
          <p:cNvPr id="10" name="Title 4"/>
          <p:cNvSpPr txBox="1">
            <a:spLocks/>
          </p:cNvSpPr>
          <p:nvPr/>
        </p:nvSpPr>
        <p:spPr>
          <a:xfrm>
            <a:off x="539552" y="332656"/>
            <a:ext cx="8064896" cy="792088"/>
          </a:xfrm>
          <a:prstGeom prst="rect">
            <a:avLst/>
          </a:prstGeom>
          <a:solidFill>
            <a:schemeClr val="bg1"/>
          </a:solidFill>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r>
              <a:rPr lang="lv-LV" sz="2400" dirty="0" smtClean="0">
                <a:effectLst>
                  <a:outerShdw blurRad="38100" dist="38100" dir="2700000" algn="tl">
                    <a:srgbClr val="000000">
                      <a:alpha val="43137"/>
                    </a:srgbClr>
                  </a:outerShdw>
                </a:effectLst>
              </a:rPr>
              <a:t>Piemērojot progresīvās likmes ienākuma no darba, papildus var iekasēt IIN aptuveni </a:t>
            </a:r>
            <a:r>
              <a:rPr lang="lv-LV" sz="2400" dirty="0" smtClean="0">
                <a:solidFill>
                  <a:srgbClr val="FF0000"/>
                </a:solidFill>
                <a:effectLst>
                  <a:outerShdw blurRad="38100" dist="38100" dir="2700000" algn="tl">
                    <a:srgbClr val="000000">
                      <a:alpha val="43137"/>
                    </a:srgbClr>
                  </a:outerShdw>
                </a:effectLst>
              </a:rPr>
              <a:t>12,3 milj. </a:t>
            </a:r>
            <a:r>
              <a:rPr lang="lv-LV" sz="2400" dirty="0" smtClean="0">
                <a:effectLst>
                  <a:outerShdw blurRad="38100" dist="38100" dir="2700000" algn="tl">
                    <a:srgbClr val="000000">
                      <a:alpha val="43137"/>
                    </a:srgbClr>
                  </a:outerShdw>
                </a:effectLst>
              </a:rPr>
              <a:t>eiro apmērā</a:t>
            </a:r>
            <a:endParaRPr lang="en-GB" sz="2400" b="0" i="1" dirty="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extLst>
              <p:ext uri="{D42A27DB-BD31-4B8C-83A1-F6EECF244321}">
                <p14:modId xmlns:p14="http://schemas.microsoft.com/office/powerpoint/2010/main" val="3757043270"/>
              </p:ext>
            </p:extLst>
          </p:nvPr>
        </p:nvGraphicFramePr>
        <p:xfrm>
          <a:off x="539552" y="1268760"/>
          <a:ext cx="7920879" cy="5269932"/>
        </p:xfrm>
        <a:graphic>
          <a:graphicData uri="http://schemas.openxmlformats.org/drawingml/2006/table">
            <a:tbl>
              <a:tblPr>
                <a:tableStyleId>{5C22544A-7EE6-4342-B048-85BDC9FD1C3A}</a:tableStyleId>
              </a:tblPr>
              <a:tblGrid>
                <a:gridCol w="1796272"/>
                <a:gridCol w="1674513"/>
                <a:gridCol w="864096"/>
                <a:gridCol w="864096"/>
                <a:gridCol w="1275487"/>
                <a:gridCol w="1446415"/>
              </a:tblGrid>
              <a:tr h="360040">
                <a:tc gridSpan="2">
                  <a:txBody>
                    <a:bodyPr/>
                    <a:lstStyle/>
                    <a:p>
                      <a:pPr algn="ctr" fontAlgn="b"/>
                      <a:r>
                        <a:rPr lang="lv-LV" sz="1400" b="1" u="none" strike="noStrike" dirty="0">
                          <a:solidFill>
                            <a:schemeClr val="bg1"/>
                          </a:solidFill>
                          <a:effectLst/>
                        </a:rPr>
                        <a:t>Apliekamais ienākums no </a:t>
                      </a:r>
                      <a:r>
                        <a:rPr lang="lv-LV" sz="1400" b="1" u="none" strike="noStrike" dirty="0" smtClean="0">
                          <a:solidFill>
                            <a:schemeClr val="bg1"/>
                          </a:solidFill>
                          <a:effectLst/>
                        </a:rPr>
                        <a:t>darba</a:t>
                      </a:r>
                      <a:endParaRPr lang="lv-LV" sz="1400" b="1" i="0" u="none" strike="noStrike" dirty="0">
                        <a:solidFill>
                          <a:schemeClr val="bg1"/>
                        </a:solidFill>
                        <a:effectLst/>
                        <a:latin typeface="Calibri" panose="020F0502020204030204" pitchFamily="34" charset="0"/>
                      </a:endParaRPr>
                    </a:p>
                  </a:txBody>
                  <a:tcPr marL="7620" marR="7620" marT="7620" marB="0" anchor="ctr">
                    <a:solidFill>
                      <a:srgbClr val="002060"/>
                    </a:solidFill>
                  </a:tcPr>
                </a:tc>
                <a:tc hMerge="1">
                  <a:txBody>
                    <a:bodyPr/>
                    <a:lstStyle/>
                    <a:p>
                      <a:endParaRPr lang="en-GB"/>
                    </a:p>
                  </a:txBody>
                  <a:tcPr/>
                </a:tc>
                <a:tc rowSpan="2">
                  <a:txBody>
                    <a:bodyPr/>
                    <a:lstStyle/>
                    <a:p>
                      <a:pPr algn="ctr" fontAlgn="ctr"/>
                      <a:r>
                        <a:rPr lang="lv-LV" sz="1400" b="1" i="0" u="none" strike="noStrike" dirty="0" smtClean="0">
                          <a:solidFill>
                            <a:schemeClr val="bg1"/>
                          </a:solidFill>
                          <a:effectLst/>
                          <a:latin typeface="Franklin Gothic Book" panose="020B0503020102020204" pitchFamily="34" charset="0"/>
                        </a:rPr>
                        <a:t>Progresīvā</a:t>
                      </a:r>
                      <a:r>
                        <a:rPr lang="lv-LV" sz="1400" b="1" i="0" u="none" strike="noStrike" baseline="0" dirty="0" smtClean="0">
                          <a:solidFill>
                            <a:schemeClr val="bg1"/>
                          </a:solidFill>
                          <a:effectLst/>
                          <a:latin typeface="Franklin Gothic Book" panose="020B0503020102020204" pitchFamily="34" charset="0"/>
                        </a:rPr>
                        <a:t> </a:t>
                      </a:r>
                      <a:r>
                        <a:rPr lang="lv-LV" sz="1400" b="1" i="0" u="none" strike="noStrike" dirty="0" smtClean="0">
                          <a:solidFill>
                            <a:schemeClr val="bg1"/>
                          </a:solidFill>
                          <a:effectLst/>
                          <a:latin typeface="Franklin Gothic Book" panose="020B0503020102020204" pitchFamily="34" charset="0"/>
                        </a:rPr>
                        <a:t>IIN likme</a:t>
                      </a:r>
                      <a:endParaRPr lang="lv-LV" sz="1400" b="1" i="0" u="none" strike="noStrike" dirty="0">
                        <a:solidFill>
                          <a:schemeClr val="bg1"/>
                        </a:solidFill>
                        <a:effectLst/>
                        <a:latin typeface="Franklin Gothic Book" panose="020B050302010202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lv-LV" sz="1400" b="1" u="none" strike="noStrike">
                          <a:solidFill>
                            <a:schemeClr val="bg1"/>
                          </a:solidFill>
                          <a:effectLst/>
                        </a:rPr>
                        <a:t>Nodokļu maksātāju skaits*</a:t>
                      </a:r>
                      <a:endParaRPr lang="lv-LV" sz="1400" b="1" i="0" u="none" strike="noStrike">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fr-FR" sz="1400" b="1" u="none" strike="noStrike" dirty="0" err="1">
                          <a:solidFill>
                            <a:schemeClr val="bg1"/>
                          </a:solidFill>
                          <a:effectLst/>
                        </a:rPr>
                        <a:t>Papildus</a:t>
                      </a:r>
                      <a:r>
                        <a:rPr lang="fr-FR" sz="1400" b="1" u="none" strike="noStrike" dirty="0">
                          <a:solidFill>
                            <a:schemeClr val="bg1"/>
                          </a:solidFill>
                          <a:effectLst/>
                        </a:rPr>
                        <a:t> </a:t>
                      </a:r>
                      <a:r>
                        <a:rPr lang="fr-FR" sz="1400" b="1" u="none" strike="noStrike" dirty="0" err="1">
                          <a:solidFill>
                            <a:schemeClr val="bg1"/>
                          </a:solidFill>
                          <a:effectLst/>
                        </a:rPr>
                        <a:t>maksājamais</a:t>
                      </a:r>
                      <a:r>
                        <a:rPr lang="fr-FR" sz="1400" b="1" u="none" strike="noStrike" dirty="0">
                          <a:solidFill>
                            <a:schemeClr val="bg1"/>
                          </a:solidFill>
                          <a:effectLst/>
                        </a:rPr>
                        <a:t> IIN, </a:t>
                      </a:r>
                      <a:r>
                        <a:rPr lang="lv-LV" sz="1400" b="0" i="1" u="none" strike="noStrike" dirty="0" smtClean="0">
                          <a:solidFill>
                            <a:schemeClr val="bg1"/>
                          </a:solidFill>
                          <a:effectLst/>
                        </a:rPr>
                        <a:t>EUR/</a:t>
                      </a:r>
                      <a:r>
                        <a:rPr lang="fr-FR" sz="1400" b="0" i="1" u="none" strike="noStrike" dirty="0" err="1" smtClean="0">
                          <a:solidFill>
                            <a:schemeClr val="bg1"/>
                          </a:solidFill>
                          <a:effectLst/>
                        </a:rPr>
                        <a:t>gadā</a:t>
                      </a:r>
                      <a:endParaRPr lang="fr-FR" sz="1400" b="0" i="1" u="none" strike="noStrike" dirty="0">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c rowSpan="2">
                  <a:txBody>
                    <a:bodyPr/>
                    <a:lstStyle/>
                    <a:p>
                      <a:pPr algn="ctr" fontAlgn="ctr"/>
                      <a:r>
                        <a:rPr lang="lv-LV" sz="1400" b="1" u="none" strike="noStrike" dirty="0">
                          <a:solidFill>
                            <a:schemeClr val="bg1"/>
                          </a:solidFill>
                          <a:effectLst/>
                        </a:rPr>
                        <a:t>Vidēji uz vienu nodokļu maksātāju, </a:t>
                      </a:r>
                      <a:r>
                        <a:rPr lang="lv-LV" sz="1400" b="0" i="1" u="none" strike="noStrike" dirty="0">
                          <a:solidFill>
                            <a:schemeClr val="bg1"/>
                          </a:solidFill>
                          <a:effectLst/>
                        </a:rPr>
                        <a:t>EUR/ gadā</a:t>
                      </a:r>
                      <a:endParaRPr lang="lv-LV" sz="1400" b="0" i="1" u="none" strike="noStrike" dirty="0">
                        <a:solidFill>
                          <a:schemeClr val="bg1"/>
                        </a:solidFill>
                        <a:effectLst/>
                        <a:latin typeface="Calibri" panose="020F0502020204030204" pitchFamily="34" charset="0"/>
                      </a:endParaRPr>
                    </a:p>
                  </a:txBody>
                  <a:tcPr marL="7620" marR="7620" marT="7620" marB="0" anchor="ctr">
                    <a:lnB w="6350" cap="flat" cmpd="sng" algn="ctr">
                      <a:solidFill>
                        <a:schemeClr val="tx1"/>
                      </a:solidFill>
                      <a:prstDash val="solid"/>
                      <a:round/>
                      <a:headEnd type="none" w="med" len="med"/>
                      <a:tailEnd type="none" w="med" len="med"/>
                    </a:lnB>
                    <a:solidFill>
                      <a:srgbClr val="002060"/>
                    </a:solidFill>
                  </a:tcPr>
                </a:tc>
              </a:tr>
              <a:tr h="358140">
                <a:tc>
                  <a:txBody>
                    <a:bodyPr/>
                    <a:lstStyle/>
                    <a:p>
                      <a:pPr algn="ctr" fontAlgn="ctr"/>
                      <a:r>
                        <a:rPr lang="lv-LV" sz="1400" b="0" u="none" strike="noStrike" dirty="0">
                          <a:solidFill>
                            <a:schemeClr val="bg1"/>
                          </a:solidFill>
                          <a:effectLst/>
                        </a:rPr>
                        <a:t> </a:t>
                      </a:r>
                      <a:r>
                        <a:rPr lang="lv-LV" sz="1400" b="0" i="1" u="none" strike="noStrike" dirty="0">
                          <a:solidFill>
                            <a:schemeClr val="bg1"/>
                          </a:solidFill>
                          <a:effectLst/>
                        </a:rPr>
                        <a:t>EUR/gadā</a:t>
                      </a:r>
                      <a:endParaRPr lang="lv-LV" sz="1400" b="0" i="1" u="none" strike="noStrike" dirty="0">
                        <a:solidFill>
                          <a:schemeClr val="bg1"/>
                        </a:solidFill>
                        <a:effectLst/>
                        <a:latin typeface="Calibri" panose="020F0502020204030204" pitchFamily="34" charset="0"/>
                      </a:endParaRPr>
                    </a:p>
                  </a:txBody>
                  <a:tcPr marL="7620" marR="7620" marT="7620" marB="0" anchor="ctr">
                    <a:lnB w="12700" cap="flat" cmpd="sng" algn="ctr">
                      <a:solidFill>
                        <a:schemeClr val="bg1"/>
                      </a:solidFill>
                      <a:prstDash val="solid"/>
                      <a:round/>
                      <a:headEnd type="none" w="med" len="med"/>
                      <a:tailEnd type="none" w="med" len="med"/>
                    </a:lnB>
                    <a:solidFill>
                      <a:srgbClr val="002060"/>
                    </a:solidFill>
                  </a:tcPr>
                </a:tc>
                <a:tc>
                  <a:txBody>
                    <a:bodyPr/>
                    <a:lstStyle/>
                    <a:p>
                      <a:pPr algn="ctr" fontAlgn="ctr"/>
                      <a:r>
                        <a:rPr lang="lv-LV" sz="1400" b="0" i="1" u="none" strike="noStrike" dirty="0" smtClean="0">
                          <a:solidFill>
                            <a:schemeClr val="bg1"/>
                          </a:solidFill>
                          <a:effectLst/>
                        </a:rPr>
                        <a:t>EUR/mēnesī</a:t>
                      </a:r>
                      <a:endParaRPr lang="lv-LV" sz="1400" b="0" i="1" u="none" strike="noStrike" dirty="0">
                        <a:solidFill>
                          <a:schemeClr val="bg1"/>
                        </a:solidFill>
                        <a:effectLst/>
                        <a:latin typeface="Calibri" panose="020F0502020204030204" pitchFamily="34" charset="0"/>
                      </a:endParaRPr>
                    </a:p>
                  </a:txBody>
                  <a:tcPr marL="7620" marR="7620" marT="7620" marB="0" anchor="ctr">
                    <a:lnB w="12700" cap="flat" cmpd="sng" algn="ctr">
                      <a:solidFill>
                        <a:schemeClr val="bg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endParaRPr lang="en-GB"/>
                    </a:p>
                  </a:txBody>
                  <a:tcPr/>
                </a:tc>
                <a:tc vMerge="1">
                  <a:txBody>
                    <a:bodyPr/>
                    <a:lstStyle/>
                    <a:p>
                      <a:endParaRPr lang="en-GB"/>
                    </a:p>
                  </a:txBody>
                  <a:tcPr/>
                </a:tc>
              </a:tr>
              <a:tr h="259407">
                <a:tc>
                  <a:txBody>
                    <a:bodyPr/>
                    <a:lstStyle/>
                    <a:p>
                      <a:pPr algn="ctr" fontAlgn="b"/>
                      <a:r>
                        <a:rPr lang="lv-LV" sz="1400" u="none" strike="noStrike" dirty="0">
                          <a:solidFill>
                            <a:schemeClr val="bg1"/>
                          </a:solidFill>
                          <a:effectLst/>
                        </a:rPr>
                        <a:t>36 000 - 48 000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3 000 - 4 000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00B050"/>
                          </a:solidFill>
                          <a:effectLst/>
                          <a:latin typeface="Franklin Gothic Book" panose="020B0503020102020204" pitchFamily="34" charset="0"/>
                          <a:ea typeface="Calibri" panose="020F0502020204030204" pitchFamily="34" charset="0"/>
                          <a:cs typeface="Times New Roman" panose="02020603050405020304" pitchFamily="18" charset="0"/>
                        </a:rPr>
                        <a:t>25%</a:t>
                      </a:r>
                      <a:endParaRPr lang="lv-LV" sz="1400" b="1" dirty="0">
                        <a:solidFill>
                          <a:srgbClr val="00B05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5 608</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543 317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97</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74361">
                <a:tc>
                  <a:txBody>
                    <a:bodyPr/>
                    <a:lstStyle/>
                    <a:p>
                      <a:pPr algn="ctr" fontAlgn="b"/>
                      <a:r>
                        <a:rPr lang="lv-LV" sz="1400" b="0" i="0" u="none" strike="noStrike">
                          <a:solidFill>
                            <a:schemeClr val="bg1"/>
                          </a:solidFill>
                          <a:effectLst/>
                          <a:latin typeface="+mn-lt"/>
                        </a:rPr>
                        <a:t>48 000 - 72 000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smtClean="0">
                          <a:solidFill>
                            <a:schemeClr val="bg1"/>
                          </a:solidFill>
                          <a:effectLst/>
                        </a:rPr>
                        <a:t>4 000 </a:t>
                      </a:r>
                      <a:r>
                        <a:rPr lang="lv-LV" sz="1400" u="none" strike="noStrike" dirty="0">
                          <a:solidFill>
                            <a:schemeClr val="bg1"/>
                          </a:solidFill>
                          <a:effectLst/>
                        </a:rPr>
                        <a:t>- </a:t>
                      </a:r>
                      <a:r>
                        <a:rPr lang="lv-LV" sz="1400" u="none" strike="noStrike" dirty="0" smtClean="0">
                          <a:solidFill>
                            <a:schemeClr val="bg1"/>
                          </a:solidFill>
                          <a:effectLst/>
                        </a:rPr>
                        <a:t>6 </a:t>
                      </a:r>
                      <a:r>
                        <a:rPr lang="lv-LV" sz="1400" u="none" strike="noStrike" dirty="0">
                          <a:solidFill>
                            <a:schemeClr val="bg1"/>
                          </a:solidFill>
                          <a:effectLst/>
                        </a:rPr>
                        <a:t>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3 259</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2 744 963</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a:effectLst/>
                          <a:latin typeface="Franklin Gothic Book" panose="020B0503020102020204" pitchFamily="34" charset="0"/>
                        </a:rPr>
                        <a:t>842</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b="0" i="0" u="none" strike="noStrike">
                          <a:solidFill>
                            <a:schemeClr val="bg1"/>
                          </a:solidFill>
                          <a:effectLst/>
                          <a:latin typeface="+mn-lt"/>
                        </a:rPr>
                        <a:t>72 000 - 96 000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u="none" strike="noStrike" dirty="0" smtClean="0">
                          <a:solidFill>
                            <a:schemeClr val="bg1"/>
                          </a:solidFill>
                          <a:effectLst/>
                        </a:rPr>
                        <a:t>6 000 - 8 000</a:t>
                      </a:r>
                      <a:endParaRPr lang="lv-LV" sz="1400" b="0" i="0" u="none" strike="noStrike" dirty="0" smtClean="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a:effectLst/>
                          <a:latin typeface="Franklin Gothic Book" panose="020B0503020102020204" pitchFamily="34" charset="0"/>
                        </a:rPr>
                        <a:t>861</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dirty="0">
                          <a:solidFill>
                            <a:srgbClr val="FF0000"/>
                          </a:solidFill>
                          <a:effectLst/>
                          <a:latin typeface="Franklin Gothic Book" panose="020B0503020102020204" pitchFamily="34" charset="0"/>
                        </a:rPr>
                        <a:t>2 235 934</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fontAlgn="b"/>
                      <a:r>
                        <a:rPr lang="lv-LV" sz="1400" b="0" i="0" u="none" strike="noStrike">
                          <a:effectLst/>
                          <a:latin typeface="Franklin Gothic Book" panose="020B0503020102020204" pitchFamily="34" charset="0"/>
                        </a:rPr>
                        <a:t>2 597</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b="0" i="0" u="none" strike="noStrike" dirty="0">
                          <a:solidFill>
                            <a:schemeClr val="bg1"/>
                          </a:solidFill>
                          <a:effectLst/>
                          <a:latin typeface="+mn-lt"/>
                        </a:rPr>
                        <a:t>96 000 - 120 000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u="none" strike="noStrike" dirty="0" smtClean="0">
                          <a:solidFill>
                            <a:schemeClr val="bg1"/>
                          </a:solidFill>
                          <a:effectLst/>
                        </a:rPr>
                        <a:t>8 000 - 10 000</a:t>
                      </a:r>
                      <a:endParaRPr lang="lv-LV" sz="1400" b="0" i="0" u="none" strike="noStrike" dirty="0" smtClean="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lv-LV" sz="1400" b="1" i="0" u="none" strike="noStrike" dirty="0" smtClean="0">
                          <a:solidFill>
                            <a:srgbClr val="0070C0"/>
                          </a:solidFill>
                          <a:effectLst/>
                          <a:latin typeface="Franklin Gothic Book" panose="020B0503020102020204" pitchFamily="34" charset="0"/>
                        </a:rPr>
                        <a:t>30%</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335</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1 437 363</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effectLst/>
                          <a:latin typeface="Franklin Gothic Book" panose="020B0503020102020204" pitchFamily="34" charset="0"/>
                        </a:rPr>
                        <a:t>4 291</a:t>
                      </a: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dirty="0">
                          <a:solidFill>
                            <a:schemeClr val="bg1"/>
                          </a:solidFill>
                          <a:effectLst/>
                        </a:rPr>
                        <a:t>120 000 - 240 000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10 000 - 20 000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306</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2 993 087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9 781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dirty="0">
                          <a:solidFill>
                            <a:schemeClr val="bg1"/>
                          </a:solidFill>
                          <a:effectLst/>
                        </a:rPr>
                        <a:t>240 000 - 360 000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20 000 - 30 000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39</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965 607</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24 759</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16024">
                <a:tc>
                  <a:txBody>
                    <a:bodyPr/>
                    <a:lstStyle/>
                    <a:p>
                      <a:pPr algn="ctr" fontAlgn="b"/>
                      <a:r>
                        <a:rPr lang="lv-LV" sz="1400" u="none" strike="noStrike" dirty="0">
                          <a:solidFill>
                            <a:schemeClr val="bg1"/>
                          </a:solidFill>
                          <a:effectLst/>
                        </a:rPr>
                        <a:t>360 000 - 480 000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30 000 - 40 000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14</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540 861</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38 633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480 000 - 600 000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40 000 - 50 000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4</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219 024</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54 756</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600 000 - 720 000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50 000 - 60 000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207 154</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69 051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720 000 - 840 000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60 000 - 70 000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84 130</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84 130</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840 000 - 960 000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70 000 - 80 000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93 681</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93 681</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88032">
                <a:tc>
                  <a:txBody>
                    <a:bodyPr/>
                    <a:lstStyle/>
                    <a:p>
                      <a:pPr algn="ctr" fontAlgn="b"/>
                      <a:r>
                        <a:rPr lang="lv-LV" sz="1400" u="none" strike="noStrike">
                          <a:solidFill>
                            <a:schemeClr val="bg1"/>
                          </a:solidFill>
                          <a:effectLst/>
                        </a:rPr>
                        <a:t>960 000 - 1 080 000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80 000 - 90 000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106 632</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106 632</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88032">
                <a:tc>
                  <a:txBody>
                    <a:bodyPr/>
                    <a:lstStyle/>
                    <a:p>
                      <a:pPr algn="ctr" fontAlgn="b"/>
                      <a:r>
                        <a:rPr lang="lv-LV" sz="1400" u="none" strike="noStrike">
                          <a:solidFill>
                            <a:schemeClr val="bg1"/>
                          </a:solidFill>
                          <a:effectLst/>
                        </a:rPr>
                        <a:t>1 080 000 - 1 200 000</a:t>
                      </a:r>
                      <a:endParaRPr lang="lv-LV" sz="1400" b="0" i="0" u="none" strike="noStrike">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90 000 - 100 000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216024">
                <a:tc>
                  <a:txBody>
                    <a:bodyPr/>
                    <a:lstStyle/>
                    <a:p>
                      <a:pPr algn="ctr" fontAlgn="b"/>
                      <a:r>
                        <a:rPr lang="lv-LV" sz="1400" u="none" strike="noStrike" dirty="0">
                          <a:solidFill>
                            <a:schemeClr val="bg1"/>
                          </a:solidFill>
                          <a:effectLst/>
                        </a:rPr>
                        <a:t>1 200 000 - 1 320 000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fontAlgn="b"/>
                      <a:r>
                        <a:rPr lang="lv-LV" sz="1400" u="none" strike="noStrike" dirty="0">
                          <a:solidFill>
                            <a:schemeClr val="bg1"/>
                          </a:solidFill>
                          <a:effectLst/>
                        </a:rPr>
                        <a:t>100 000 - 110 000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r>
              <a:tr h="258692">
                <a:tc>
                  <a:txBody>
                    <a:bodyPr/>
                    <a:lstStyle/>
                    <a:p>
                      <a:pPr algn="ctr" fontAlgn="b"/>
                      <a:r>
                        <a:rPr lang="lv-LV" sz="1400" u="none" strike="noStrike" dirty="0">
                          <a:solidFill>
                            <a:schemeClr val="bg1"/>
                          </a:solidFill>
                          <a:effectLst/>
                        </a:rPr>
                        <a:t>1 320 000 - 1 440 000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tx1"/>
                      </a:solidFill>
                      <a:prstDash val="solid"/>
                      <a:round/>
                      <a:headEnd type="none" w="med" len="med"/>
                      <a:tailEnd type="none" w="med" len="med"/>
                    </a:lnL>
                    <a:lnR w="635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noFill/>
                      <a:prstDash val="solid"/>
                      <a:round/>
                      <a:headEnd type="none" w="med" len="med"/>
                      <a:tailEnd type="none" w="med" len="med"/>
                    </a:lnB>
                    <a:solidFill>
                      <a:srgbClr val="002060"/>
                    </a:solidFill>
                  </a:tcPr>
                </a:tc>
                <a:tc>
                  <a:txBody>
                    <a:bodyPr/>
                    <a:lstStyle/>
                    <a:p>
                      <a:pPr algn="ctr" fontAlgn="b"/>
                      <a:r>
                        <a:rPr lang="lv-LV" sz="1400" u="none" strike="noStrike" dirty="0" smtClean="0">
                          <a:solidFill>
                            <a:schemeClr val="bg1"/>
                          </a:solidFill>
                          <a:effectLst/>
                        </a:rPr>
                        <a:t>110 000 - 120 000</a:t>
                      </a:r>
                      <a:endParaRPr lang="lv-LV" sz="1400" b="0" i="0" u="none" strike="noStrike" dirty="0">
                        <a:solidFill>
                          <a:schemeClr val="bg1"/>
                        </a:solidFill>
                        <a:effectLst/>
                        <a:latin typeface="Calibri" panose="020F0502020204030204" pitchFamily="34" charset="0"/>
                      </a:endParaRPr>
                    </a:p>
                  </a:txBody>
                  <a:tcPr marL="7620" marR="7620" marT="7620" marB="0" anchor="ctr">
                    <a:lnL w="6350" cap="flat" cmpd="sng" algn="ctr">
                      <a:solidFill>
                        <a:schemeClr val="bg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smtClean="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rPr>
                        <a:t>35%</a:t>
                      </a:r>
                      <a:endParaRPr lang="lv-LV" sz="1400" b="1" dirty="0">
                        <a:solidFill>
                          <a:srgbClr val="C0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a:effectLst/>
                          <a:latin typeface="Franklin Gothic Book" panose="020B0503020102020204" pitchFamily="34" charset="0"/>
                          <a:ea typeface="Times New Roman" panose="02020603050405020304" pitchFamily="18" charset="0"/>
                          <a:cs typeface="Times New Roman" panose="02020603050405020304" pitchFamily="18" charset="0"/>
                        </a:rPr>
                        <a:t>1</a:t>
                      </a:r>
                      <a:endParaRPr lang="lv-LV" sz="140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160 729</a:t>
                      </a:r>
                      <a:endParaRPr lang="lv-LV" sz="140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lv-LV" sz="1400" dirty="0">
                          <a:effectLst/>
                          <a:latin typeface="Franklin Gothic Book" panose="020B0503020102020204" pitchFamily="34" charset="0"/>
                          <a:ea typeface="Times New Roman" panose="02020603050405020304" pitchFamily="18" charset="0"/>
                          <a:cs typeface="Times New Roman" panose="02020603050405020304" pitchFamily="18" charset="0"/>
                        </a:rPr>
                        <a:t>160 729</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7601">
                <a:tc>
                  <a:txBody>
                    <a:bodyPr/>
                    <a:lstStyle/>
                    <a:p>
                      <a:pPr algn="ctr" fontAlgn="b"/>
                      <a:r>
                        <a:rPr lang="lv-LV" sz="1400" b="1" u="none" strike="noStrike" dirty="0">
                          <a:effectLst/>
                        </a:rPr>
                        <a:t> </a:t>
                      </a:r>
                      <a:endParaRPr lang="lv-LV" sz="1400" b="1" i="0" u="none" strike="noStrike" dirty="0">
                        <a:effectLst/>
                        <a:latin typeface="Calibri" panose="020F0502020204030204" pitchFamily="34" charset="0"/>
                      </a:endParaRPr>
                    </a:p>
                  </a:txBody>
                  <a:tcPr marL="7620" marR="7620" marT="7620" marB="0" anchor="ctr">
                    <a:lnL w="635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fontAlgn="b"/>
                      <a:r>
                        <a:rPr lang="lv-LV" sz="1400" b="1" u="none" strike="noStrike" dirty="0">
                          <a:effectLst/>
                        </a:rPr>
                        <a:t>KOPĀ</a:t>
                      </a:r>
                      <a:endParaRPr lang="lv-LV" sz="1400" b="1" i="0" u="none" strike="noStrike" dirty="0">
                        <a:effectLst/>
                        <a:latin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FFF00"/>
                    </a:solidFill>
                  </a:tcPr>
                </a:tc>
                <a:tc>
                  <a:txBody>
                    <a:bodyPr/>
                    <a:lstStyle/>
                    <a:p>
                      <a:pPr algn="ctr">
                        <a:lnSpc>
                          <a:spcPct val="115000"/>
                        </a:lnSpc>
                        <a:spcAft>
                          <a:spcPts val="0"/>
                        </a:spcAft>
                      </a:pP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effectLst/>
                          <a:latin typeface="Franklin Gothic Book" panose="020B0503020102020204" pitchFamily="34" charset="0"/>
                          <a:ea typeface="Times New Roman" panose="02020603050405020304" pitchFamily="18" charset="0"/>
                          <a:cs typeface="Times New Roman" panose="02020603050405020304" pitchFamily="18" charset="0"/>
                        </a:rPr>
                        <a:t>10 433</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solidFill>
                            <a:srgbClr val="FF0000"/>
                          </a:solidFill>
                          <a:effectLst/>
                          <a:latin typeface="Franklin Gothic Book" panose="020B0503020102020204" pitchFamily="34" charset="0"/>
                          <a:ea typeface="Times New Roman" panose="02020603050405020304" pitchFamily="18" charset="0"/>
                          <a:cs typeface="Times New Roman" panose="02020603050405020304" pitchFamily="18" charset="0"/>
                        </a:rPr>
                        <a:t>12 332 482</a:t>
                      </a:r>
                      <a:endParaRPr lang="lv-LV" sz="1400" dirty="0">
                        <a:solidFill>
                          <a:srgbClr val="FF000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c>
                  <a:txBody>
                    <a:bodyPr/>
                    <a:lstStyle/>
                    <a:p>
                      <a:pPr algn="ctr">
                        <a:lnSpc>
                          <a:spcPct val="115000"/>
                        </a:lnSpc>
                        <a:spcAft>
                          <a:spcPts val="0"/>
                        </a:spcAft>
                      </a:pPr>
                      <a:r>
                        <a:rPr lang="lv-LV" sz="1400" b="1" dirty="0">
                          <a:effectLst/>
                          <a:latin typeface="Franklin Gothic Book" panose="020B0503020102020204" pitchFamily="34" charset="0"/>
                          <a:ea typeface="Times New Roman" panose="02020603050405020304" pitchFamily="18" charset="0"/>
                          <a:cs typeface="Times New Roman" panose="02020603050405020304" pitchFamily="18" charset="0"/>
                        </a:rPr>
                        <a:t> </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FFFF00"/>
                    </a:solidFill>
                  </a:tcPr>
                </a:tc>
              </a:tr>
            </a:tbl>
          </a:graphicData>
        </a:graphic>
      </p:graphicFrame>
    </p:spTree>
    <p:extLst>
      <p:ext uri="{BB962C8B-B14F-4D97-AF65-F5344CB8AC3E}">
        <p14:creationId xmlns:p14="http://schemas.microsoft.com/office/powerpoint/2010/main" val="38976323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13</a:t>
            </a:fld>
            <a:endParaRPr lang="lv-LV"/>
          </a:p>
        </p:txBody>
      </p:sp>
      <p:sp>
        <p:nvSpPr>
          <p:cNvPr id="5" name="Title 4"/>
          <p:cNvSpPr>
            <a:spLocks noGrp="1"/>
          </p:cNvSpPr>
          <p:nvPr>
            <p:ph type="title"/>
          </p:nvPr>
        </p:nvSpPr>
        <p:spPr>
          <a:xfrm>
            <a:off x="251520" y="476672"/>
            <a:ext cx="6768752" cy="1296144"/>
          </a:xfrm>
          <a:solidFill>
            <a:schemeClr val="bg1"/>
          </a:solidFill>
        </p:spPr>
        <p:txBody>
          <a:bodyPr>
            <a:noAutofit/>
          </a:bodyPr>
          <a:lstStyle/>
          <a:p>
            <a:r>
              <a:rPr lang="lv-LV" dirty="0" smtClean="0">
                <a:effectLst>
                  <a:outerShdw blurRad="38100" dist="38100" dir="2700000" algn="tl">
                    <a:srgbClr val="000000">
                      <a:alpha val="43137"/>
                    </a:srgbClr>
                  </a:outerShdw>
                </a:effectLst>
              </a:rPr>
              <a:t>Nodokļu </a:t>
            </a:r>
            <a:r>
              <a:rPr lang="lv-LV" dirty="0">
                <a:effectLst>
                  <a:outerShdw blurRad="38100" dist="38100" dir="2700000" algn="tl">
                    <a:srgbClr val="000000">
                      <a:alpha val="43137"/>
                    </a:srgbClr>
                  </a:outerShdw>
                </a:effectLst>
              </a:rPr>
              <a:t>maksātāju, kuru ienākumi no darba pārsniedz 36 000 </a:t>
            </a:r>
            <a:r>
              <a:rPr lang="lv-LV" i="1" dirty="0" smtClean="0">
                <a:effectLst>
                  <a:outerShdw blurRad="38100" dist="38100" dir="2700000" algn="tl">
                    <a:srgbClr val="000000">
                      <a:alpha val="43137"/>
                    </a:srgbClr>
                  </a:outerShdw>
                </a:effectLst>
              </a:rPr>
              <a:t>eiro</a:t>
            </a:r>
            <a:r>
              <a:rPr lang="lv-LV" dirty="0" smtClean="0">
                <a:effectLst>
                  <a:outerShdw blurRad="38100" dist="38100" dir="2700000" algn="tl">
                    <a:srgbClr val="000000">
                      <a:alpha val="43137"/>
                    </a:srgbClr>
                  </a:outerShdw>
                </a:effectLst>
              </a:rPr>
              <a:t> </a:t>
            </a:r>
            <a:r>
              <a:rPr lang="lv-LV" dirty="0">
                <a:effectLst>
                  <a:outerShdw blurRad="38100" dist="38100" dir="2700000" algn="tl">
                    <a:srgbClr val="000000">
                      <a:alpha val="43137"/>
                    </a:srgbClr>
                  </a:outerShdw>
                </a:effectLst>
              </a:rPr>
              <a:t> gadā, </a:t>
            </a:r>
            <a:r>
              <a:rPr lang="lv-LV" dirty="0" smtClean="0">
                <a:effectLst>
                  <a:outerShdw blurRad="38100" dist="38100" dir="2700000" algn="tl">
                    <a:srgbClr val="000000">
                      <a:alpha val="43137"/>
                    </a:srgbClr>
                  </a:outerShdw>
                </a:effectLst>
              </a:rPr>
              <a:t>sadalījumā pa nodarbinātības sfērām, dominē nodokļu maksātāji, kuri ir </a:t>
            </a:r>
            <a:r>
              <a:rPr lang="lv-LV" dirty="0">
                <a:effectLst>
                  <a:outerShdw blurRad="38100" dist="38100" dir="2700000" algn="tl">
                    <a:srgbClr val="000000">
                      <a:alpha val="43137"/>
                    </a:srgbClr>
                  </a:outerShdw>
                </a:effectLst>
              </a:rPr>
              <a:t>nodarbināti finanšu un pakalpojumu darbības sfērā </a:t>
            </a:r>
            <a:endParaRPr lang="en-GB" dirty="0">
              <a:effectLst>
                <a:outerShdw blurRad="38100" dist="38100" dir="2700000" algn="tl">
                  <a:srgbClr val="000000">
                    <a:alpha val="43137"/>
                  </a:srgbClr>
                </a:outerShdw>
              </a:effectLst>
            </a:endParaRPr>
          </a:p>
        </p:txBody>
      </p:sp>
      <p:graphicFrame>
        <p:nvGraphicFramePr>
          <p:cNvPr id="8" name="Table 7"/>
          <p:cNvGraphicFramePr>
            <a:graphicFrameLocks noGrp="1"/>
          </p:cNvGraphicFramePr>
          <p:nvPr>
            <p:extLst/>
          </p:nvPr>
        </p:nvGraphicFramePr>
        <p:xfrm>
          <a:off x="539552" y="1984238"/>
          <a:ext cx="7416823" cy="3451434"/>
        </p:xfrm>
        <a:graphic>
          <a:graphicData uri="http://schemas.openxmlformats.org/drawingml/2006/table">
            <a:tbl>
              <a:tblPr firstRow="1" firstCol="1" bandRow="1">
                <a:tableStyleId>{5C22544A-7EE6-4342-B048-85BDC9FD1C3A}</a:tableStyleId>
              </a:tblPr>
              <a:tblGrid>
                <a:gridCol w="6508524"/>
                <a:gridCol w="908299"/>
              </a:tblGrid>
              <a:tr h="242352">
                <a:tc>
                  <a:txBody>
                    <a:bodyPr/>
                    <a:lstStyle/>
                    <a:p>
                      <a:pPr algn="ctr">
                        <a:lnSpc>
                          <a:spcPct val="115000"/>
                        </a:lnSpc>
                        <a:spcAft>
                          <a:spcPts val="0"/>
                        </a:spcAft>
                      </a:pPr>
                      <a:r>
                        <a:rPr lang="lv-LV" sz="1400" dirty="0">
                          <a:effectLst/>
                          <a:latin typeface="Franklin Gothic Book" panose="020B0503020102020204" pitchFamily="34" charset="0"/>
                        </a:rPr>
                        <a:t>Nodarbinātības veids</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b">
                    <a:lnR w="12700" cap="flat" cmpd="sng" algn="ctr">
                      <a:solidFill>
                        <a:schemeClr val="bg1"/>
                      </a:solidFill>
                      <a:prstDash val="solid"/>
                      <a:round/>
                      <a:headEnd type="none" w="med" len="med"/>
                      <a:tailEnd type="none" w="med" len="med"/>
                    </a:lnR>
                    <a:lnB w="6350" cap="flat" cmpd="sng" algn="ctr">
                      <a:solidFill>
                        <a:schemeClr val="bg1">
                          <a:lumMod val="7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dirty="0">
                          <a:effectLst/>
                          <a:latin typeface="Franklin Gothic Book" panose="020B0503020102020204" pitchFamily="34" charset="0"/>
                        </a:rPr>
                        <a:t>%</a:t>
                      </a:r>
                      <a:endParaRPr lang="lv-LV" sz="1400" dirty="0">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b">
                    <a:lnL w="12700" cap="flat" cmpd="sng" algn="ctr">
                      <a:solidFill>
                        <a:schemeClr val="bg1"/>
                      </a:solidFill>
                      <a:prstDash val="solid"/>
                      <a:round/>
                      <a:headEnd type="none" w="med" len="med"/>
                      <a:tailEnd type="none" w="med" len="med"/>
                    </a:lnL>
                    <a:lnB w="6350" cap="flat" cmpd="sng" algn="ctr">
                      <a:solidFill>
                        <a:schemeClr val="bg1">
                          <a:lumMod val="75000"/>
                        </a:schemeClr>
                      </a:solidFill>
                      <a:prstDash val="solid"/>
                      <a:round/>
                      <a:headEnd type="none" w="med" len="med"/>
                      <a:tailEnd type="none" w="med" len="med"/>
                    </a:lnB>
                    <a:solidFill>
                      <a:srgbClr val="002060"/>
                    </a:solidFill>
                  </a:tcPr>
                </a:tc>
              </a:tr>
              <a:tr h="26170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Finanšu pakalpojumu darbības, izņemot apdrošināšanu un pensiju uzkrāšanu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Franklin Gothic Book" panose="020B0503020102020204" pitchFamily="34" charset="0"/>
                        </a:rPr>
                        <a:t>13.1%</a:t>
                      </a:r>
                      <a:endParaRPr lang="lv-LV" sz="1400" b="1"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Vairumtirdzniecība, izņemot automobiļus un motociklus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10.8%</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err="1">
                          <a:solidFill>
                            <a:srgbClr val="002060"/>
                          </a:solidFill>
                          <a:effectLst/>
                          <a:latin typeface="Franklin Gothic Book" panose="020B0503020102020204" pitchFamily="34" charset="0"/>
                        </a:rPr>
                        <a:t>Datorprogrammēšana</a:t>
                      </a:r>
                      <a:r>
                        <a:rPr lang="lv-LV" sz="1400" b="0" dirty="0">
                          <a:solidFill>
                            <a:srgbClr val="002060"/>
                          </a:solidFill>
                          <a:effectLst/>
                          <a:latin typeface="Franklin Gothic Book" panose="020B0503020102020204" pitchFamily="34" charset="0"/>
                        </a:rPr>
                        <a:t>, konsultēšana un saistītas darbības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7.9%</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Valsts </a:t>
                      </a:r>
                      <a:r>
                        <a:rPr lang="lv-LV" sz="1400" b="0" dirty="0" smtClean="0">
                          <a:solidFill>
                            <a:srgbClr val="002060"/>
                          </a:solidFill>
                          <a:effectLst/>
                          <a:latin typeface="Franklin Gothic Book" panose="020B0503020102020204" pitchFamily="34" charset="0"/>
                        </a:rPr>
                        <a:t>pārvalde </a:t>
                      </a:r>
                      <a:r>
                        <a:rPr lang="lv-LV" sz="1400" b="0" dirty="0">
                          <a:solidFill>
                            <a:srgbClr val="002060"/>
                          </a:solidFill>
                          <a:effectLst/>
                          <a:latin typeface="Franklin Gothic Book" panose="020B0503020102020204" pitchFamily="34" charset="0"/>
                        </a:rPr>
                        <a:t>un aizsardzība; obligātā sociālā apdrošināšana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6.1%</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Veselības aizsardzība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5.3%</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Uzglabāšanas un transporta palīgdarbības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3.8%</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err="1">
                          <a:solidFill>
                            <a:srgbClr val="002060"/>
                          </a:solidFill>
                          <a:effectLst/>
                          <a:latin typeface="Franklin Gothic Book" panose="020B0503020102020204" pitchFamily="34" charset="0"/>
                        </a:rPr>
                        <a:t>Inženierbūvniecība</a:t>
                      </a:r>
                      <a:r>
                        <a:rPr lang="lv-LV" sz="1400" b="0" dirty="0">
                          <a:solidFill>
                            <a:srgbClr val="002060"/>
                          </a:solidFill>
                          <a:effectLst/>
                          <a:latin typeface="Franklin Gothic Book" panose="020B0503020102020204" pitchFamily="34" charset="0"/>
                        </a:rPr>
                        <a:t>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3.6%</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Elektroenerģija, gāzes apgāde, siltumapgāde un gaisa kondicionēšana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2.6%</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Mazumtirdzniecība, izņemot automobiļus un motociklus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2.4%</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Telekomunikācija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2.2%</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Reklāmas un tirgus izpētes pakalpojumi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2.1%</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Operācijas ar nekustamo īpašumu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2.0%</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2352">
                <a:tc>
                  <a:txBody>
                    <a:bodyPr/>
                    <a:lstStyle/>
                    <a:p>
                      <a:pPr algn="just">
                        <a:lnSpc>
                          <a:spcPct val="115000"/>
                        </a:lnSpc>
                        <a:spcAft>
                          <a:spcPts val="0"/>
                        </a:spcAft>
                      </a:pPr>
                      <a:r>
                        <a:rPr lang="lv-LV" sz="1400" b="0" dirty="0">
                          <a:solidFill>
                            <a:srgbClr val="002060"/>
                          </a:solidFill>
                          <a:effectLst/>
                          <a:latin typeface="Franklin Gothic Book" panose="020B0503020102020204" pitchFamily="34" charset="0"/>
                        </a:rPr>
                        <a:t>Informācijas pakalpojumi                                                                                                                                                                                                                                  </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0" dirty="0">
                          <a:solidFill>
                            <a:srgbClr val="002060"/>
                          </a:solidFill>
                          <a:effectLst/>
                          <a:latin typeface="Franklin Gothic Book" panose="020B0503020102020204" pitchFamily="34" charset="0"/>
                        </a:rPr>
                        <a:t>2.0%</a:t>
                      </a:r>
                      <a:endParaRPr lang="lv-LV" sz="1400" b="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10" name="Rectangle 9"/>
          <p:cNvSpPr/>
          <p:nvPr/>
        </p:nvSpPr>
        <p:spPr>
          <a:xfrm>
            <a:off x="683568" y="5517232"/>
            <a:ext cx="1265603" cy="319446"/>
          </a:xfrm>
          <a:prstGeom prst="rect">
            <a:avLst/>
          </a:prstGeom>
        </p:spPr>
        <p:txBody>
          <a:bodyPr wrap="none">
            <a:spAutoFit/>
          </a:bodyPr>
          <a:lstStyle/>
          <a:p>
            <a:pPr algn="just">
              <a:lnSpc>
                <a:spcPct val="115000"/>
              </a:lnSpc>
              <a:spcBef>
                <a:spcPts val="600"/>
              </a:spcBef>
              <a:spcAft>
                <a:spcPts val="0"/>
              </a:spcAft>
            </a:pPr>
            <a:r>
              <a:rPr lang="lv-LV" sz="1400" b="1" i="1"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Avots: </a:t>
            </a:r>
            <a:r>
              <a:rPr lang="lv-LV" sz="1400"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VID dati</a:t>
            </a:r>
            <a:endParaRPr lang="lv-LV" sz="140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74515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14</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Darba algu virs 36 000 </a:t>
            </a:r>
            <a:r>
              <a:rPr lang="lv-LV" sz="2400" i="1" dirty="0" smtClean="0">
                <a:effectLst>
                  <a:outerShdw blurRad="38100" dist="38100" dir="2700000" algn="tl">
                    <a:srgbClr val="000000">
                      <a:alpha val="43137"/>
                    </a:srgbClr>
                  </a:outerShdw>
                </a:effectLst>
              </a:rPr>
              <a:t>eiro</a:t>
            </a:r>
            <a:r>
              <a:rPr lang="lv-LV" sz="2400" dirty="0" smtClean="0">
                <a:effectLst>
                  <a:outerShdw blurRad="38100" dist="38100" dir="2700000" algn="tl">
                    <a:srgbClr val="000000">
                      <a:alpha val="43137"/>
                    </a:srgbClr>
                  </a:outerShdw>
                </a:effectLst>
              </a:rPr>
              <a:t> gadā </a:t>
            </a:r>
            <a:r>
              <a:rPr lang="lv-LV" sz="2400" b="0" dirty="0" smtClean="0">
                <a:solidFill>
                  <a:srgbClr val="FF0000"/>
                </a:solidFill>
                <a:effectLst>
                  <a:outerShdw blurRad="38100" dist="38100" dir="2700000" algn="tl">
                    <a:srgbClr val="000000">
                      <a:alpha val="43137"/>
                    </a:srgbClr>
                  </a:outerShdw>
                </a:effectLst>
              </a:rPr>
              <a:t>53,2% </a:t>
            </a:r>
            <a:r>
              <a:rPr lang="lv-LV" sz="2400" dirty="0" smtClean="0">
                <a:effectLst>
                  <a:outerShdw blurRad="38100" dist="38100" dir="2700000" algn="tl">
                    <a:srgbClr val="000000">
                      <a:alpha val="43137"/>
                    </a:srgbClr>
                  </a:outerShdw>
                </a:effectLst>
              </a:rPr>
              <a:t>gadījumos saņem Rīgā*</a:t>
            </a:r>
            <a:endParaRPr lang="en-GB" sz="2000" i="1" dirty="0">
              <a:effectLst>
                <a:outerShdw blurRad="38100" dist="38100" dir="2700000" algn="tl">
                  <a:srgbClr val="000000">
                    <a:alpha val="43137"/>
                  </a:srgbClr>
                </a:outerShdw>
              </a:effectLst>
            </a:endParaRPr>
          </a:p>
        </p:txBody>
      </p:sp>
      <p:graphicFrame>
        <p:nvGraphicFramePr>
          <p:cNvPr id="9" name="Chart 8"/>
          <p:cNvGraphicFramePr>
            <a:graphicFrameLocks/>
          </p:cNvGraphicFramePr>
          <p:nvPr>
            <p:extLst/>
          </p:nvPr>
        </p:nvGraphicFramePr>
        <p:xfrm>
          <a:off x="683568" y="1340768"/>
          <a:ext cx="7776864" cy="4464496"/>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Box 5"/>
          <p:cNvSpPr txBox="1"/>
          <p:nvPr/>
        </p:nvSpPr>
        <p:spPr>
          <a:xfrm>
            <a:off x="3851920" y="1700808"/>
            <a:ext cx="4114800" cy="523220"/>
          </a:xfrm>
          <a:prstGeom prst="rect">
            <a:avLst/>
          </a:prstGeom>
          <a:solidFill>
            <a:schemeClr val="bg1">
              <a:lumMod val="95000"/>
            </a:schemeClr>
          </a:solidFill>
          <a:ln>
            <a:solidFill>
              <a:schemeClr val="bg1">
                <a:lumMod val="50000"/>
              </a:schemeClr>
            </a:solidFill>
          </a:ln>
        </p:spPr>
        <p:txBody>
          <a:bodyPr vert="horz" wrap="square" rtlCol="0">
            <a:spAutoFit/>
          </a:bodyPr>
          <a:lstStyle/>
          <a:p>
            <a:pPr algn="ctr"/>
            <a:r>
              <a:rPr lang="lv-LV" sz="2800" b="1" dirty="0" smtClean="0"/>
              <a:t>Rīga – </a:t>
            </a:r>
            <a:r>
              <a:rPr lang="lv-LV" sz="2800" b="1" dirty="0" smtClean="0">
                <a:solidFill>
                  <a:srgbClr val="FF0000"/>
                </a:solidFill>
              </a:rPr>
              <a:t>53,2%</a:t>
            </a:r>
          </a:p>
        </p:txBody>
      </p:sp>
      <p:sp>
        <p:nvSpPr>
          <p:cNvPr id="7" name="Rectangle 6"/>
          <p:cNvSpPr/>
          <p:nvPr/>
        </p:nvSpPr>
        <p:spPr>
          <a:xfrm>
            <a:off x="486610" y="6183201"/>
            <a:ext cx="5213671" cy="340093"/>
          </a:xfrm>
          <a:prstGeom prst="rect">
            <a:avLst/>
          </a:prstGeom>
        </p:spPr>
        <p:txBody>
          <a:bodyPr wrap="none">
            <a:spAutoFit/>
          </a:bodyPr>
          <a:lstStyle/>
          <a:p>
            <a:pPr algn="just">
              <a:lnSpc>
                <a:spcPct val="115000"/>
              </a:lnSpc>
              <a:spcBef>
                <a:spcPts val="600"/>
              </a:spcBef>
              <a:spcAft>
                <a:spcPts val="0"/>
              </a:spcAft>
            </a:pPr>
            <a:r>
              <a:rPr lang="lv-LV" sz="1400" dirty="0" smtClean="0">
                <a:solidFill>
                  <a:srgbClr val="002060"/>
                </a:solidFill>
                <a:ea typeface="Calibri" panose="020F0502020204030204" pitchFamily="34" charset="0"/>
                <a:cs typeface="Times New Roman" panose="02020603050405020304" pitchFamily="18" charset="0"/>
              </a:rPr>
              <a:t>* J</a:t>
            </a:r>
            <a:r>
              <a:rPr lang="lv-LV" sz="1400" dirty="0" smtClean="0">
                <a:solidFill>
                  <a:srgbClr val="002060"/>
                </a:solidFill>
              </a:rPr>
              <a:t>a </a:t>
            </a:r>
            <a:r>
              <a:rPr lang="lv-LV" sz="1400" dirty="0">
                <a:solidFill>
                  <a:srgbClr val="002060"/>
                </a:solidFill>
              </a:rPr>
              <a:t>ņemtu visus ienākumus </a:t>
            </a:r>
            <a:r>
              <a:rPr lang="lv-LV" sz="1400" dirty="0" smtClean="0">
                <a:solidFill>
                  <a:srgbClr val="002060"/>
                </a:solidFill>
              </a:rPr>
              <a:t>kopā, proporcija </a:t>
            </a:r>
            <a:r>
              <a:rPr lang="lv-LV" sz="1400" dirty="0">
                <a:solidFill>
                  <a:srgbClr val="002060"/>
                </a:solidFill>
              </a:rPr>
              <a:t>Rīgai būtu </a:t>
            </a:r>
            <a:r>
              <a:rPr lang="lv-LV" sz="1400" dirty="0" smtClean="0">
                <a:solidFill>
                  <a:srgbClr val="002060"/>
                </a:solidFill>
              </a:rPr>
              <a:t>vēl lielāka</a:t>
            </a:r>
            <a:endParaRPr lang="lv-LV" sz="1400" dirty="0">
              <a:solidFill>
                <a:srgbClr val="00206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167694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15</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Galvenie secinājumi progresīvās </a:t>
            </a:r>
            <a:r>
              <a:rPr lang="lv-LV" sz="2400" dirty="0">
                <a:effectLst>
                  <a:outerShdw blurRad="38100" dist="38100" dir="2700000" algn="tl">
                    <a:srgbClr val="000000">
                      <a:alpha val="43137"/>
                    </a:srgbClr>
                  </a:outerShdw>
                </a:effectLst>
              </a:rPr>
              <a:t>IIN likmes ieviešanas gadījumā</a:t>
            </a:r>
            <a:endParaRPr lang="en-GB" sz="2000" i="1" dirty="0">
              <a:effectLst>
                <a:outerShdw blurRad="38100" dist="38100" dir="2700000" algn="tl">
                  <a:srgbClr val="000000">
                    <a:alpha val="43137"/>
                  </a:srgbClr>
                </a:outerShdw>
              </a:effectLst>
            </a:endParaRPr>
          </a:p>
        </p:txBody>
      </p:sp>
      <p:sp>
        <p:nvSpPr>
          <p:cNvPr id="7" name="Content Placeholder 2"/>
          <p:cNvSpPr>
            <a:spLocks noGrp="1"/>
          </p:cNvSpPr>
          <p:nvPr>
            <p:ph idx="1"/>
          </p:nvPr>
        </p:nvSpPr>
        <p:spPr>
          <a:xfrm>
            <a:off x="488029" y="1484784"/>
            <a:ext cx="7965132" cy="4764360"/>
          </a:xfrm>
          <a:solidFill>
            <a:schemeClr val="bg1"/>
          </a:solidFill>
        </p:spPr>
        <p:txBody>
          <a:bodyPr>
            <a:normAutofit/>
          </a:bodyPr>
          <a:lstStyle/>
          <a:p>
            <a:pPr algn="just"/>
            <a:r>
              <a:rPr lang="lv-LV" sz="2000" dirty="0">
                <a:solidFill>
                  <a:srgbClr val="002060"/>
                </a:solidFill>
              </a:rPr>
              <a:t>N</a:t>
            </a:r>
            <a:r>
              <a:rPr lang="lv-LV" sz="2000" dirty="0" smtClean="0">
                <a:solidFill>
                  <a:srgbClr val="002060"/>
                </a:solidFill>
              </a:rPr>
              <a:t>epieciešams ieviest </a:t>
            </a:r>
            <a:r>
              <a:rPr lang="lv-LV" sz="2000" u="sng" dirty="0" smtClean="0">
                <a:solidFill>
                  <a:srgbClr val="002060"/>
                </a:solidFill>
              </a:rPr>
              <a:t>obligāto </a:t>
            </a:r>
            <a:r>
              <a:rPr lang="lv-LV" sz="2000" u="sng" dirty="0">
                <a:solidFill>
                  <a:srgbClr val="002060"/>
                </a:solidFill>
              </a:rPr>
              <a:t>ikgadējo </a:t>
            </a:r>
            <a:r>
              <a:rPr lang="lv-LV" sz="2000" u="sng" dirty="0" smtClean="0">
                <a:solidFill>
                  <a:srgbClr val="002060"/>
                </a:solidFill>
              </a:rPr>
              <a:t>ienākumu deklarēšanu</a:t>
            </a:r>
            <a:r>
              <a:rPr lang="lv-LV" sz="2000" dirty="0" smtClean="0">
                <a:solidFill>
                  <a:srgbClr val="002060"/>
                </a:solidFill>
              </a:rPr>
              <a:t>.</a:t>
            </a:r>
          </a:p>
          <a:p>
            <a:pPr algn="just"/>
            <a:r>
              <a:rPr lang="lv-LV" sz="2000" dirty="0" smtClean="0">
                <a:solidFill>
                  <a:srgbClr val="002060"/>
                </a:solidFill>
              </a:rPr>
              <a:t>Ja </a:t>
            </a:r>
            <a:r>
              <a:rPr lang="lv-LV" sz="2000" dirty="0">
                <a:solidFill>
                  <a:srgbClr val="002060"/>
                </a:solidFill>
              </a:rPr>
              <a:t>likmes pieaugums ir būtisks, </a:t>
            </a:r>
            <a:r>
              <a:rPr lang="lv-LV" sz="2000" dirty="0" smtClean="0">
                <a:solidFill>
                  <a:srgbClr val="002060"/>
                </a:solidFill>
              </a:rPr>
              <a:t>pieaug motivācija slēpt </a:t>
            </a:r>
            <a:r>
              <a:rPr lang="lv-LV" sz="2000" dirty="0">
                <a:solidFill>
                  <a:srgbClr val="002060"/>
                </a:solidFill>
              </a:rPr>
              <a:t>ienākumus, </a:t>
            </a:r>
            <a:r>
              <a:rPr lang="lv-LV" sz="2000" dirty="0" smtClean="0">
                <a:solidFill>
                  <a:srgbClr val="002060"/>
                </a:solidFill>
              </a:rPr>
              <a:t>kas </a:t>
            </a:r>
            <a:r>
              <a:rPr lang="lv-LV" sz="2000" u="sng" dirty="0" smtClean="0">
                <a:solidFill>
                  <a:srgbClr val="002060"/>
                </a:solidFill>
              </a:rPr>
              <a:t>sekmē ēnu </a:t>
            </a:r>
            <a:r>
              <a:rPr lang="lv-LV" sz="2000" u="sng" dirty="0">
                <a:solidFill>
                  <a:srgbClr val="002060"/>
                </a:solidFill>
              </a:rPr>
              <a:t>ekonomikas </a:t>
            </a:r>
            <a:r>
              <a:rPr lang="lv-LV" sz="2000" u="sng" dirty="0" smtClean="0">
                <a:solidFill>
                  <a:srgbClr val="002060"/>
                </a:solidFill>
              </a:rPr>
              <a:t>pieaugumu</a:t>
            </a:r>
            <a:r>
              <a:rPr lang="lv-LV" sz="2000" dirty="0" smtClean="0">
                <a:solidFill>
                  <a:srgbClr val="002060"/>
                </a:solidFill>
              </a:rPr>
              <a:t>.</a:t>
            </a:r>
          </a:p>
          <a:p>
            <a:pPr algn="just"/>
            <a:r>
              <a:rPr lang="lv-LV" sz="2000" dirty="0" smtClean="0">
                <a:solidFill>
                  <a:srgbClr val="002060"/>
                </a:solidFill>
              </a:rPr>
              <a:t>Ja </a:t>
            </a:r>
            <a:r>
              <a:rPr lang="lv-LV" sz="2000" u="sng" dirty="0" smtClean="0">
                <a:solidFill>
                  <a:srgbClr val="002060"/>
                </a:solidFill>
              </a:rPr>
              <a:t>kapitāla </a:t>
            </a:r>
            <a:r>
              <a:rPr lang="lv-LV" sz="2000" u="sng" dirty="0">
                <a:solidFill>
                  <a:srgbClr val="002060"/>
                </a:solidFill>
              </a:rPr>
              <a:t>ienākumi un ienākumi ko kapitāla pieauguma tiek aplikti ar nodokli pēc pazeminātām likmēm </a:t>
            </a:r>
            <a:r>
              <a:rPr lang="lv-LV" sz="2000" dirty="0">
                <a:solidFill>
                  <a:srgbClr val="002060"/>
                </a:solidFill>
              </a:rPr>
              <a:t>(attiecīgi 10% un 15%), visaugstāko ienākumu saņēmējus progresīvās likmes ieviešana </a:t>
            </a:r>
            <a:r>
              <a:rPr lang="lv-LV" sz="2000" dirty="0" smtClean="0">
                <a:solidFill>
                  <a:srgbClr val="002060"/>
                </a:solidFill>
              </a:rPr>
              <a:t>neietekmēs. Tāpēc būtu jāizskata progresīvo IIN likmju piemērošana arī šiem ienākuma veidiem.</a:t>
            </a:r>
            <a:endParaRPr lang="lv-LV" sz="2000" b="1" dirty="0" smtClean="0">
              <a:solidFill>
                <a:srgbClr val="FF0000"/>
              </a:solidFill>
            </a:endParaRPr>
          </a:p>
          <a:p>
            <a:pPr algn="just"/>
            <a:r>
              <a:rPr lang="lv-LV" sz="2000" u="sng" dirty="0">
                <a:solidFill>
                  <a:srgbClr val="002060"/>
                </a:solidFill>
              </a:rPr>
              <a:t>N</a:t>
            </a:r>
            <a:r>
              <a:rPr lang="lv-LV" sz="2000" u="sng" dirty="0" smtClean="0">
                <a:solidFill>
                  <a:srgbClr val="002060"/>
                </a:solidFill>
              </a:rPr>
              <a:t>etiek ievērota EK rekomendācija </a:t>
            </a:r>
            <a:r>
              <a:rPr lang="lv-LV" sz="2000" dirty="0" smtClean="0">
                <a:solidFill>
                  <a:srgbClr val="002060"/>
                </a:solidFill>
              </a:rPr>
              <a:t>– mazināt darbaspēka nodokļu slogu zemo algu saņēmējiem </a:t>
            </a:r>
            <a:r>
              <a:rPr lang="lv-LV" sz="2000" dirty="0">
                <a:solidFill>
                  <a:srgbClr val="002060"/>
                </a:solidFill>
              </a:rPr>
              <a:t>Nodokļu plaisas rādītājs zemo algu grupā samazinās no </a:t>
            </a:r>
            <a:r>
              <a:rPr lang="lv-LV" sz="2000" b="1" dirty="0">
                <a:solidFill>
                  <a:srgbClr val="FF0000"/>
                </a:solidFill>
              </a:rPr>
              <a:t>43,6%</a:t>
            </a:r>
            <a:r>
              <a:rPr lang="lv-LV" sz="2000" dirty="0">
                <a:solidFill>
                  <a:srgbClr val="002060"/>
                </a:solidFill>
              </a:rPr>
              <a:t> 2012.gadā līdz </a:t>
            </a:r>
            <a:r>
              <a:rPr lang="lv-LV" sz="2000" b="1" dirty="0" smtClean="0">
                <a:solidFill>
                  <a:srgbClr val="FF0000"/>
                </a:solidFill>
              </a:rPr>
              <a:t>41,8% </a:t>
            </a:r>
            <a:r>
              <a:rPr lang="lv-LV" sz="2000" dirty="0" smtClean="0">
                <a:solidFill>
                  <a:srgbClr val="002060"/>
                </a:solidFill>
              </a:rPr>
              <a:t>2016.gadā (ES vidējais rādītājs 2012.gadā – 39,9%).</a:t>
            </a:r>
            <a:endParaRPr lang="en-GB" sz="2000" dirty="0">
              <a:solidFill>
                <a:srgbClr val="002060"/>
              </a:solidFill>
            </a:endParaRPr>
          </a:p>
        </p:txBody>
      </p:sp>
    </p:spTree>
    <p:extLst>
      <p:ext uri="{BB962C8B-B14F-4D97-AF65-F5344CB8AC3E}">
        <p14:creationId xmlns:p14="http://schemas.microsoft.com/office/powerpoint/2010/main" val="4820440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339752" y="4077072"/>
            <a:ext cx="6480720" cy="854968"/>
          </a:xfrm>
        </p:spPr>
        <p:txBody>
          <a:bodyPr>
            <a:noAutofit/>
          </a:bodyPr>
          <a:lstStyle/>
          <a:p>
            <a:r>
              <a:rPr lang="lv-LV" sz="2800" dirty="0" smtClean="0">
                <a:effectLst>
                  <a:outerShdw blurRad="38100" dist="38100" dir="2700000" algn="tl">
                    <a:srgbClr val="000000">
                      <a:alpha val="43137"/>
                    </a:srgbClr>
                  </a:outerShdw>
                </a:effectLst>
              </a:rPr>
              <a:t>Diferencētais neapliekamais minimums </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156394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17</a:t>
            </a:fld>
            <a:endParaRPr lang="lv-LV"/>
          </a:p>
        </p:txBody>
      </p:sp>
      <p:sp>
        <p:nvSpPr>
          <p:cNvPr id="5" name="Title 4"/>
          <p:cNvSpPr>
            <a:spLocks noGrp="1"/>
          </p:cNvSpPr>
          <p:nvPr>
            <p:ph type="title"/>
          </p:nvPr>
        </p:nvSpPr>
        <p:spPr>
          <a:xfrm>
            <a:off x="457200" y="476672"/>
            <a:ext cx="5915000" cy="648072"/>
          </a:xfrm>
          <a:solidFill>
            <a:schemeClr val="bg1"/>
          </a:solidFill>
        </p:spPr>
        <p:txBody>
          <a:bodyPr>
            <a:noAutofit/>
          </a:bodyPr>
          <a:lstStyle/>
          <a:p>
            <a:r>
              <a:rPr lang="lv-LV" sz="2400" dirty="0" smtClean="0">
                <a:effectLst>
                  <a:outerShdw blurRad="38100" dist="38100" dir="2700000" algn="tl">
                    <a:srgbClr val="000000">
                      <a:alpha val="43137"/>
                    </a:srgbClr>
                  </a:outerShdw>
                </a:effectLst>
              </a:rPr>
              <a:t>FM priekšlikums diferencētā neapliekamā minimuma ieviešanai</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539552" y="2924944"/>
          <a:ext cx="7848871" cy="335470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569381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18</a:t>
            </a:fld>
            <a:endParaRPr lang="lv-LV"/>
          </a:p>
        </p:txBody>
      </p:sp>
      <p:sp>
        <p:nvSpPr>
          <p:cNvPr id="5" name="Title 4"/>
          <p:cNvSpPr>
            <a:spLocks noGrp="1"/>
          </p:cNvSpPr>
          <p:nvPr>
            <p:ph type="title"/>
          </p:nvPr>
        </p:nvSpPr>
        <p:spPr>
          <a:xfrm>
            <a:off x="457200" y="476672"/>
            <a:ext cx="6085656"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I variants – diferencētā neapliekamā minimuma ieviešana</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611560" y="3055139"/>
          <a:ext cx="7776864" cy="3312367"/>
        </p:xfrm>
        <a:graphic>
          <a:graphicData uri="http://schemas.openxmlformats.org/drawingml/2006/chart">
            <c:chart xmlns:c="http://schemas.openxmlformats.org/drawingml/2006/chart" xmlns:r="http://schemas.openxmlformats.org/officeDocument/2006/relationships" r:id="rId2"/>
          </a:graphicData>
        </a:graphic>
      </p:graphicFrame>
      <p:sp>
        <p:nvSpPr>
          <p:cNvPr id="6" name="Oval 5"/>
          <p:cNvSpPr/>
          <p:nvPr/>
        </p:nvSpPr>
        <p:spPr>
          <a:xfrm>
            <a:off x="1619672" y="1052736"/>
            <a:ext cx="1800200" cy="2304256"/>
          </a:xfrm>
          <a:prstGeom prst="ellipse">
            <a:avLst/>
          </a:prstGeom>
          <a:no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1634890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19</a:t>
            </a:fld>
            <a:endParaRPr lang="lv-LV"/>
          </a:p>
        </p:txBody>
      </p:sp>
      <p:sp>
        <p:nvSpPr>
          <p:cNvPr id="5" name="Title 4"/>
          <p:cNvSpPr>
            <a:spLocks noGrp="1"/>
          </p:cNvSpPr>
          <p:nvPr>
            <p:ph type="title"/>
          </p:nvPr>
        </p:nvSpPr>
        <p:spPr>
          <a:xfrm>
            <a:off x="457200" y="476672"/>
            <a:ext cx="6085656"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I variants – diferencētā neapliekamā minimuma ieviešana</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nvPr>
        </p:nvGraphicFramePr>
        <p:xfrm>
          <a:off x="611560" y="1196752"/>
          <a:ext cx="7848870" cy="1676400"/>
        </p:xfrm>
        <a:graphic>
          <a:graphicData uri="http://schemas.openxmlformats.org/drawingml/2006/table">
            <a:tbl>
              <a:tblPr firstRow="1" bandRow="1">
                <a:tableStyleId>{5C22544A-7EE6-4342-B048-85BDC9FD1C3A}</a:tableStyleId>
              </a:tblPr>
              <a:tblGrid>
                <a:gridCol w="1308145"/>
                <a:gridCol w="1308145"/>
                <a:gridCol w="1308145"/>
                <a:gridCol w="1308145"/>
                <a:gridCol w="1308145"/>
                <a:gridCol w="1308145"/>
              </a:tblGrid>
              <a:tr h="331237">
                <a:tc>
                  <a:txBody>
                    <a:bodyPr/>
                    <a:lstStyle/>
                    <a:p>
                      <a:pPr algn="ctr"/>
                      <a:r>
                        <a:rPr lang="lv-LV" sz="1600" dirty="0" smtClean="0"/>
                        <a:t>Kritēriji</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2016</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2017</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2018</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2019</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600" dirty="0" smtClean="0"/>
                        <a:t>2020</a:t>
                      </a:r>
                      <a:endParaRPr lang="en-GB" sz="1600" dirty="0"/>
                    </a:p>
                  </a:txBody>
                  <a:tcPr>
                    <a:lnB w="12700" cap="flat" cmpd="sng" algn="ctr">
                      <a:solidFill>
                        <a:schemeClr val="bg1">
                          <a:lumMod val="65000"/>
                        </a:schemeClr>
                      </a:solidFill>
                      <a:prstDash val="solid"/>
                      <a:round/>
                      <a:headEnd type="none" w="med" len="med"/>
                      <a:tailEnd type="none" w="med" len="med"/>
                    </a:lnB>
                    <a:solidFill>
                      <a:srgbClr val="002060"/>
                    </a:solidFill>
                  </a:tcPr>
                </a:tc>
              </a:tr>
              <a:tr h="331237">
                <a:tc>
                  <a:txBody>
                    <a:bodyPr/>
                    <a:lstStyle/>
                    <a:p>
                      <a:pPr algn="ctr"/>
                      <a:r>
                        <a:rPr lang="lv-LV" sz="1600" b="1" dirty="0" smtClean="0"/>
                        <a:t>NM </a:t>
                      </a:r>
                      <a:r>
                        <a:rPr lang="lv-LV" sz="1600" b="1" baseline="-25000" dirty="0" smtClean="0"/>
                        <a:t>min</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75</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60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40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20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b="1" dirty="0" smtClean="0">
                          <a:solidFill>
                            <a:srgbClr val="0070C0"/>
                          </a:solidFill>
                        </a:rPr>
                        <a:t>0</a:t>
                      </a:r>
                      <a:endParaRPr lang="en-GB" sz="1600" b="1" dirty="0">
                        <a:solidFill>
                          <a:srgbClr val="0070C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NM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100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115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130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145</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b="1" dirty="0" smtClean="0">
                          <a:solidFill>
                            <a:srgbClr val="C00000"/>
                          </a:solidFill>
                        </a:rPr>
                        <a:t>160</a:t>
                      </a:r>
                      <a:endParaRPr lang="en-GB" sz="1600" b="1" dirty="0">
                        <a:solidFill>
                          <a:srgbClr val="C00000"/>
                        </a:solidFill>
                      </a:endParaRPr>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3312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600" b="1" dirty="0" smtClean="0"/>
                        <a:t>AI </a:t>
                      </a:r>
                      <a:r>
                        <a:rPr lang="lv-LV" sz="1600" b="1" baseline="-25000" dirty="0" smtClean="0"/>
                        <a:t>min</a:t>
                      </a:r>
                      <a:endParaRPr lang="en-GB" sz="1600" b="1" baseline="-25000" dirty="0" smtClean="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380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420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440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r>
                        <a:rPr lang="lv-LV" sz="1600" dirty="0" smtClean="0"/>
                        <a:t>460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331237">
                <a:tc>
                  <a:txBody>
                    <a:bodyPr/>
                    <a:lstStyle/>
                    <a:p>
                      <a:pPr algn="ctr"/>
                      <a:r>
                        <a:rPr lang="lv-LV" sz="1600" b="1" dirty="0" smtClean="0"/>
                        <a:t>AI </a:t>
                      </a:r>
                      <a:r>
                        <a:rPr lang="lv-LV" sz="1600" b="1" baseline="-25000" dirty="0" err="1" smtClean="0"/>
                        <a:t>max</a:t>
                      </a:r>
                      <a:endParaRPr lang="en-GB" sz="1600" b="1" baseline="-250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1 000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1 100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1 200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1 350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a:r>
                        <a:rPr lang="lv-LV" sz="1600" dirty="0" smtClean="0"/>
                        <a:t>1 500</a:t>
                      </a:r>
                      <a:endParaRPr lang="en-GB" sz="1600" dirty="0"/>
                    </a:p>
                  </a:txBody>
                  <a:tcPr>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bl>
          </a:graphicData>
        </a:graphic>
      </p:graphicFrame>
      <p:graphicFrame>
        <p:nvGraphicFramePr>
          <p:cNvPr id="7" name="Chart 6"/>
          <p:cNvGraphicFramePr/>
          <p:nvPr>
            <p:extLst/>
          </p:nvPr>
        </p:nvGraphicFramePr>
        <p:xfrm>
          <a:off x="539553" y="2924944"/>
          <a:ext cx="7776864" cy="3431406"/>
        </p:xfrm>
        <a:graphic>
          <a:graphicData uri="http://schemas.openxmlformats.org/drawingml/2006/chart">
            <c:chart xmlns:c="http://schemas.openxmlformats.org/drawingml/2006/chart" xmlns:r="http://schemas.openxmlformats.org/officeDocument/2006/relationships" r:id="rId2"/>
          </a:graphicData>
        </a:graphic>
      </p:graphicFrame>
      <p:sp>
        <p:nvSpPr>
          <p:cNvPr id="8" name="Oval 7"/>
          <p:cNvSpPr/>
          <p:nvPr/>
        </p:nvSpPr>
        <p:spPr>
          <a:xfrm>
            <a:off x="2987824" y="1052736"/>
            <a:ext cx="1800200" cy="2304256"/>
          </a:xfrm>
          <a:prstGeom prst="ellipse">
            <a:avLst/>
          </a:prstGeom>
          <a:noFill/>
          <a:ln>
            <a:solidFill>
              <a:srgbClr val="00B050"/>
            </a:solidFill>
            <a:prstDash val="dashDot"/>
          </a:ln>
        </p:spPr>
        <p:style>
          <a:lnRef idx="2">
            <a:schemeClr val="accent6"/>
          </a:lnRef>
          <a:fillRef idx="1">
            <a:schemeClr val="lt1"/>
          </a:fillRef>
          <a:effectRef idx="0">
            <a:schemeClr val="accent6"/>
          </a:effectRef>
          <a:fontRef idx="minor">
            <a:schemeClr val="dk1"/>
          </a:fontRef>
        </p:style>
        <p:txBody>
          <a:bodyPr rtlCol="0" anchor="ctr"/>
          <a:lstStyle/>
          <a:p>
            <a:pPr algn="ctr"/>
            <a:endParaRPr lang="lv-LV"/>
          </a:p>
        </p:txBody>
      </p:sp>
    </p:spTree>
    <p:extLst>
      <p:ext uri="{BB962C8B-B14F-4D97-AF65-F5344CB8AC3E}">
        <p14:creationId xmlns:p14="http://schemas.microsoft.com/office/powerpoint/2010/main" val="23593320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a:t>
            </a:fld>
            <a:endParaRPr lang="lv-LV"/>
          </a:p>
        </p:txBody>
      </p:sp>
      <p:sp>
        <p:nvSpPr>
          <p:cNvPr id="5" name="Title 4"/>
          <p:cNvSpPr>
            <a:spLocks noGrp="1"/>
          </p:cNvSpPr>
          <p:nvPr>
            <p:ph type="title"/>
          </p:nvPr>
        </p:nvSpPr>
        <p:spPr>
          <a:xfrm>
            <a:off x="457200" y="476672"/>
            <a:ext cx="5626968" cy="575648"/>
          </a:xfrm>
          <a:solidFill>
            <a:schemeClr val="bg1"/>
          </a:solidFill>
        </p:spPr>
        <p:txBody>
          <a:bodyPr>
            <a:noAutofit/>
          </a:bodyPr>
          <a:lstStyle/>
          <a:p>
            <a:r>
              <a:rPr lang="lv-LV" sz="2400" dirty="0" smtClean="0">
                <a:effectLst>
                  <a:outerShdw blurRad="38100" dist="38100" dir="2700000" algn="tl">
                    <a:srgbClr val="000000">
                      <a:alpha val="43137"/>
                    </a:srgbClr>
                  </a:outerShdw>
                </a:effectLst>
              </a:rPr>
              <a:t>Latvijā </a:t>
            </a:r>
            <a:r>
              <a:rPr lang="lv-LV" sz="2400" dirty="0">
                <a:effectLst>
                  <a:outerShdw blurRad="38100" dist="38100" dir="2700000" algn="tl">
                    <a:srgbClr val="000000">
                      <a:alpha val="43137"/>
                    </a:srgbClr>
                  </a:outerShdw>
                </a:effectLst>
              </a:rPr>
              <a:t>ienākumu sadale ir mazāk līdzsvarota nekā vidēji ES</a:t>
            </a:r>
            <a:endParaRPr lang="en-GB" sz="2400" dirty="0">
              <a:effectLst>
                <a:outerShdw blurRad="38100" dist="38100" dir="2700000" algn="tl">
                  <a:srgbClr val="000000">
                    <a:alpha val="43137"/>
                  </a:srgbClr>
                </a:outerShdw>
              </a:effectLst>
            </a:endParaRPr>
          </a:p>
        </p:txBody>
      </p:sp>
      <p:sp>
        <p:nvSpPr>
          <p:cNvPr id="8" name="TextBox 7"/>
          <p:cNvSpPr txBox="1"/>
          <p:nvPr/>
        </p:nvSpPr>
        <p:spPr>
          <a:xfrm>
            <a:off x="417080" y="6048573"/>
            <a:ext cx="7200800" cy="307777"/>
          </a:xfrm>
          <a:prstGeom prst="rect">
            <a:avLst/>
          </a:prstGeom>
          <a:noFill/>
        </p:spPr>
        <p:txBody>
          <a:bodyPr wrap="square" rtlCol="0">
            <a:spAutoFit/>
          </a:bodyPr>
          <a:lstStyle/>
          <a:p>
            <a:r>
              <a:rPr lang="lv-LV" sz="1400" b="1" i="1" dirty="0" smtClean="0">
                <a:solidFill>
                  <a:schemeClr val="accent1">
                    <a:lumMod val="50000"/>
                  </a:schemeClr>
                </a:solidFill>
              </a:rPr>
              <a:t>Datu avots: </a:t>
            </a:r>
            <a:r>
              <a:rPr lang="lv-LV" sz="1400" dirty="0">
                <a:solidFill>
                  <a:schemeClr val="accent1">
                    <a:lumMod val="50000"/>
                  </a:schemeClr>
                </a:solidFill>
              </a:rPr>
              <a:t>EUROSTAT </a:t>
            </a:r>
            <a:r>
              <a:rPr lang="lv-LV" sz="1400" dirty="0" smtClean="0">
                <a:solidFill>
                  <a:schemeClr val="accent1">
                    <a:lumMod val="50000"/>
                  </a:schemeClr>
                </a:solidFill>
              </a:rPr>
              <a:t>dati</a:t>
            </a:r>
            <a:endParaRPr lang="en-GB" sz="1400" dirty="0">
              <a:solidFill>
                <a:schemeClr val="accent1">
                  <a:lumMod val="50000"/>
                </a:schemeClr>
              </a:solidFill>
            </a:endParaRPr>
          </a:p>
        </p:txBody>
      </p:sp>
      <p:graphicFrame>
        <p:nvGraphicFramePr>
          <p:cNvPr id="7" name="Chart 6"/>
          <p:cNvGraphicFramePr/>
          <p:nvPr>
            <p:extLst>
              <p:ext uri="{D42A27DB-BD31-4B8C-83A1-F6EECF244321}">
                <p14:modId xmlns:p14="http://schemas.microsoft.com/office/powerpoint/2010/main" val="1114306790"/>
              </p:ext>
            </p:extLst>
          </p:nvPr>
        </p:nvGraphicFramePr>
        <p:xfrm>
          <a:off x="611560" y="1412776"/>
          <a:ext cx="8075240" cy="4270672"/>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p:cNvSpPr/>
          <p:nvPr/>
        </p:nvSpPr>
        <p:spPr>
          <a:xfrm>
            <a:off x="3059832" y="1484784"/>
            <a:ext cx="2884444" cy="338554"/>
          </a:xfrm>
          <a:prstGeom prst="rect">
            <a:avLst/>
          </a:prstGeom>
        </p:spPr>
        <p:txBody>
          <a:bodyPr wrap="none">
            <a:spAutoFit/>
          </a:bodyPr>
          <a:lstStyle/>
          <a:p>
            <a:r>
              <a:rPr lang="lv-LV" sz="1600" b="1" dirty="0">
                <a:solidFill>
                  <a:srgbClr val="002060"/>
                </a:solidFill>
                <a:latin typeface="Franklin Gothic Book" panose="020B0503020102020204" pitchFamily="34" charset="0"/>
                <a:ea typeface="Calibri" panose="020F0502020204030204" pitchFamily="34" charset="0"/>
              </a:rPr>
              <a:t>Džini koeficients ES 2012.gadā</a:t>
            </a:r>
            <a:endParaRPr lang="en-GB" sz="1600" dirty="0">
              <a:solidFill>
                <a:srgbClr val="002060"/>
              </a:solidFill>
              <a:latin typeface="Franklin Gothic Book" panose="020B0503020102020204" pitchFamily="34" charset="0"/>
            </a:endParaRPr>
          </a:p>
        </p:txBody>
      </p:sp>
    </p:spTree>
    <p:extLst>
      <p:ext uri="{BB962C8B-B14F-4D97-AF65-F5344CB8AC3E}">
        <p14:creationId xmlns:p14="http://schemas.microsoft.com/office/powerpoint/2010/main" val="139111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20</a:t>
            </a:fld>
            <a:endParaRPr lang="lv-LV"/>
          </a:p>
        </p:txBody>
      </p:sp>
      <p:sp>
        <p:nvSpPr>
          <p:cNvPr id="5" name="Title 4"/>
          <p:cNvSpPr>
            <a:spLocks noGrp="1"/>
          </p:cNvSpPr>
          <p:nvPr>
            <p:ph type="title"/>
          </p:nvPr>
        </p:nvSpPr>
        <p:spPr>
          <a:xfrm>
            <a:off x="457200" y="591511"/>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Piemērojamais neapliekamais minimums  </a:t>
            </a:r>
            <a:endParaRPr lang="en-GB" sz="2400" dirty="0">
              <a:effectLst>
                <a:outerShdw blurRad="38100" dist="38100" dir="2700000" algn="tl">
                  <a:srgbClr val="000000">
                    <a:alpha val="43137"/>
                  </a:srgbClr>
                </a:outerShdw>
              </a:effectLst>
            </a:endParaRPr>
          </a:p>
        </p:txBody>
      </p:sp>
      <p:graphicFrame>
        <p:nvGraphicFramePr>
          <p:cNvPr id="6" name="Table 5"/>
          <p:cNvGraphicFramePr>
            <a:graphicFrameLocks noGrp="1"/>
          </p:cNvGraphicFramePr>
          <p:nvPr/>
        </p:nvGraphicFramePr>
        <p:xfrm>
          <a:off x="611563" y="2054228"/>
          <a:ext cx="7488827" cy="3679027"/>
        </p:xfrm>
        <a:graphic>
          <a:graphicData uri="http://schemas.openxmlformats.org/drawingml/2006/table">
            <a:tbl>
              <a:tblPr>
                <a:tableStyleId>{5C22544A-7EE6-4342-B048-85BDC9FD1C3A}</a:tableStyleId>
              </a:tblPr>
              <a:tblGrid>
                <a:gridCol w="2891489"/>
                <a:gridCol w="766223"/>
                <a:gridCol w="766223"/>
                <a:gridCol w="766223"/>
                <a:gridCol w="766223"/>
                <a:gridCol w="766223"/>
                <a:gridCol w="766223"/>
              </a:tblGrid>
              <a:tr h="254781">
                <a:tc>
                  <a:txBody>
                    <a:bodyPr/>
                    <a:lstStyle/>
                    <a:p>
                      <a:pPr algn="ctr" fontAlgn="ctr"/>
                      <a:r>
                        <a:rPr lang="lv-LV" sz="1400" b="1" u="none" strike="noStrike" dirty="0">
                          <a:solidFill>
                            <a:schemeClr val="bg1"/>
                          </a:solidFill>
                          <a:effectLst/>
                          <a:latin typeface="+mn-lt"/>
                        </a:rPr>
                        <a:t>Bruto darba alga, EUR/</a:t>
                      </a:r>
                      <a:r>
                        <a:rPr lang="lv-LV" sz="1400" b="1" u="none" strike="noStrike" dirty="0" err="1">
                          <a:solidFill>
                            <a:schemeClr val="bg1"/>
                          </a:solidFill>
                          <a:effectLst/>
                          <a:latin typeface="+mn-lt"/>
                        </a:rPr>
                        <a:t>mēn</a:t>
                      </a:r>
                      <a:r>
                        <a:rPr lang="lv-LV" sz="1400" b="1" u="none" strike="noStrike" dirty="0">
                          <a:solidFill>
                            <a:schemeClr val="bg1"/>
                          </a:solidFill>
                          <a:effectLst/>
                          <a:latin typeface="+mn-lt"/>
                        </a:rPr>
                        <a:t>.</a:t>
                      </a:r>
                      <a:endParaRPr lang="lv-LV" sz="1400" b="1" i="0" u="none" strike="noStrike" dirty="0">
                        <a:solidFill>
                          <a:schemeClr val="bg1"/>
                        </a:solidFill>
                        <a:effectLst/>
                        <a:latin typeface="+mn-lt"/>
                      </a:endParaRPr>
                    </a:p>
                  </a:txBody>
                  <a:tcPr marL="0" marR="0" marT="0" marB="0" anchor="ctr">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2015</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2016</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2017</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2018</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chemeClr val="bg1"/>
                          </a:solidFill>
                          <a:effectLst/>
                          <a:latin typeface="+mn-lt"/>
                        </a:rPr>
                        <a:t>2019</a:t>
                      </a:r>
                      <a:endParaRPr lang="lv-LV" sz="1400" b="1" i="0" u="none" strike="noStrike">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0" marR="0" marT="0" marB="0" anchor="b">
                    <a:lnB w="12700" cap="flat" cmpd="sng" algn="ctr">
                      <a:solidFill>
                        <a:schemeClr val="bg1">
                          <a:lumMod val="50000"/>
                        </a:schemeClr>
                      </a:solidFill>
                      <a:prstDash val="solid"/>
                      <a:round/>
                      <a:headEnd type="none" w="med" len="med"/>
                      <a:tailEnd type="none" w="med" len="med"/>
                    </a:lnB>
                    <a:solidFill>
                      <a:srgbClr val="002060"/>
                    </a:solidFill>
                  </a:tcPr>
                </a:tc>
              </a:tr>
              <a:tr h="244589">
                <a:tc>
                  <a:txBody>
                    <a:bodyPr/>
                    <a:lstStyle/>
                    <a:p>
                      <a:pPr algn="ctr" fontAlgn="b"/>
                      <a:r>
                        <a:rPr lang="lv-LV" sz="1400" b="1" u="none" strike="noStrike" dirty="0">
                          <a:solidFill>
                            <a:schemeClr val="bg1"/>
                          </a:solidFill>
                          <a:effectLst/>
                          <a:latin typeface="+mn-lt"/>
                        </a:rPr>
                        <a:t>360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100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115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130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145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400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115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130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145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160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500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95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107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121</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137</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154</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600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99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109</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123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138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700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87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91</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98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109</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123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800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83</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84</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86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96</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108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900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79</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76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75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82</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92</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1000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63</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68</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77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1100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60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52</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54</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62</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1200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46</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a:solidFill>
                            <a:schemeClr val="bg1"/>
                          </a:solidFill>
                          <a:effectLst/>
                          <a:latin typeface="+mn-lt"/>
                        </a:rPr>
                        <a:t>1300</a:t>
                      </a:r>
                      <a:endParaRPr lang="lv-LV" sz="1400" b="1" i="0" u="none" strike="noStrike">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27</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31</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1400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40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15</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r>
              <a:tr h="244589">
                <a:tc>
                  <a:txBody>
                    <a:bodyPr/>
                    <a:lstStyle/>
                    <a:p>
                      <a:pPr algn="ctr" fontAlgn="b"/>
                      <a:r>
                        <a:rPr lang="lv-LV" sz="1400" b="1" u="none" strike="noStrike" dirty="0">
                          <a:solidFill>
                            <a:schemeClr val="bg1"/>
                          </a:solidFill>
                          <a:effectLst/>
                          <a:latin typeface="+mn-lt"/>
                        </a:rPr>
                        <a:t>1500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a:solidFill>
                            <a:srgbClr val="002060"/>
                          </a:solidFill>
                          <a:effectLst/>
                          <a:latin typeface="+mn-lt"/>
                        </a:rPr>
                        <a:t>40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c>
                  <a:txBody>
                    <a:bodyPr/>
                    <a:lstStyle/>
                    <a:p>
                      <a:pPr algn="ctr" fontAlgn="b"/>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tcPr>
                </a:tc>
              </a:tr>
              <a:tr h="244589">
                <a:tc>
                  <a:txBody>
                    <a:bodyPr/>
                    <a:lstStyle/>
                    <a:p>
                      <a:pPr algn="ctr" fontAlgn="b"/>
                      <a:r>
                        <a:rPr lang="lv-LV" sz="1400" b="1" u="none" strike="noStrike" dirty="0">
                          <a:solidFill>
                            <a:schemeClr val="bg1"/>
                          </a:solidFill>
                          <a:effectLst/>
                          <a:latin typeface="+mn-lt"/>
                        </a:rPr>
                        <a:t>2000</a:t>
                      </a:r>
                      <a:endParaRPr lang="lv-LV" sz="1400" b="1" i="0" u="none" strike="noStrike" dirty="0">
                        <a:solidFill>
                          <a:schemeClr val="bg1"/>
                        </a:solidFill>
                        <a:effectLst/>
                        <a:latin typeface="+mn-lt"/>
                      </a:endParaRPr>
                    </a:p>
                  </a:txBody>
                  <a:tcPr marL="0" marR="0" marT="0" marB="0" anchor="b">
                    <a:lnL w="12700" cap="flat" cmpd="sng" algn="ctr">
                      <a:solidFill>
                        <a:schemeClr val="bg1">
                          <a:lumMod val="50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rgbClr val="002060"/>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75</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60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a:solidFill>
                            <a:srgbClr val="002060"/>
                          </a:solidFill>
                          <a:effectLst/>
                          <a:latin typeface="+mn-lt"/>
                        </a:rPr>
                        <a:t>40</a:t>
                      </a:r>
                      <a:endParaRPr lang="lv-LV" sz="1400" b="1" i="0" u="none" strike="noStrike">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20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algn="ctr" fontAlgn="b"/>
                      <a:r>
                        <a:rPr lang="lv-LV" sz="1400" b="1" u="none" strike="noStrike" dirty="0">
                          <a:solidFill>
                            <a:srgbClr val="002060"/>
                          </a:solidFill>
                          <a:effectLst/>
                          <a:latin typeface="+mn-lt"/>
                        </a:rPr>
                        <a:t>0</a:t>
                      </a:r>
                      <a:endParaRPr lang="lv-LV" sz="1400" b="1" i="0" u="none" strike="noStrike" dirty="0">
                        <a:solidFill>
                          <a:srgbClr val="002060"/>
                        </a:solidFill>
                        <a:effectLst/>
                        <a:latin typeface="+mn-lt"/>
                      </a:endParaRPr>
                    </a:p>
                  </a:txBody>
                  <a:tcPr marL="0" marR="0" marT="0" marB="0" anchor="b">
                    <a:lnL w="6350" cap="flat" cmpd="sng" algn="ctr">
                      <a:solidFill>
                        <a:schemeClr val="bg1">
                          <a:lumMod val="65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32879339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21</a:t>
            </a:fld>
            <a:endParaRPr lang="lv-LV"/>
          </a:p>
        </p:txBody>
      </p:sp>
      <p:sp>
        <p:nvSpPr>
          <p:cNvPr id="5" name="Title 4"/>
          <p:cNvSpPr>
            <a:spLocks noGrp="1"/>
          </p:cNvSpPr>
          <p:nvPr>
            <p:ph type="title"/>
          </p:nvPr>
        </p:nvSpPr>
        <p:spPr>
          <a:xfrm>
            <a:off x="457200" y="664439"/>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Sākot no 2017.gada, strādājošie </a:t>
            </a:r>
            <a:r>
              <a:rPr lang="lv-LV" sz="2400" u="sng" dirty="0" smtClean="0">
                <a:effectLst>
                  <a:outerShdw blurRad="38100" dist="38100" dir="2700000" algn="tl">
                    <a:srgbClr val="000000">
                      <a:alpha val="43137"/>
                    </a:srgbClr>
                  </a:outerShdw>
                </a:effectLst>
              </a:rPr>
              <a:t>gada beigās</a:t>
            </a:r>
            <a:r>
              <a:rPr lang="lv-LV" sz="2400" dirty="0" smtClean="0">
                <a:effectLst>
                  <a:outerShdw blurRad="38100" dist="38100" dir="2700000" algn="tl">
                    <a:srgbClr val="000000">
                      <a:alpha val="43137"/>
                    </a:srgbClr>
                  </a:outerShdw>
                </a:effectLst>
              </a:rPr>
              <a:t> saņem no VID pārmaksāto nodokli</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259632" y="6106912"/>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b="0" i="1" dirty="0" smtClean="0">
                <a:solidFill>
                  <a:srgbClr val="002060"/>
                </a:solidFill>
                <a:effectLst/>
              </a:rPr>
              <a:t>*	 Ietekme tikai no diferencētā neapliekamā minimuma ieviešanas</a:t>
            </a:r>
          </a:p>
          <a:p>
            <a:pPr>
              <a:tabLst>
                <a:tab pos="269875" algn="l"/>
              </a:tabLst>
            </a:pPr>
            <a:r>
              <a:rPr lang="lv-LV" sz="1200" b="0" i="1" dirty="0">
                <a:solidFill>
                  <a:srgbClr val="002060"/>
                </a:solidFill>
                <a:effectLst/>
              </a:rPr>
              <a:t>**	Strādājošajiem bez apgādībā esošām </a:t>
            </a:r>
            <a:r>
              <a:rPr lang="lv-LV" sz="1200" b="0" i="1" dirty="0" smtClean="0">
                <a:solidFill>
                  <a:srgbClr val="002060"/>
                </a:solidFill>
                <a:effectLst/>
              </a:rPr>
              <a:t>personām</a:t>
            </a:r>
            <a:endParaRPr lang="en-GB" sz="1200" b="0" i="1" dirty="0">
              <a:solidFill>
                <a:srgbClr val="002060"/>
              </a:solidFill>
              <a:effectLst/>
            </a:endParaRPr>
          </a:p>
        </p:txBody>
      </p:sp>
      <p:graphicFrame>
        <p:nvGraphicFramePr>
          <p:cNvPr id="4" name="Table 3"/>
          <p:cNvGraphicFramePr>
            <a:graphicFrameLocks noGrp="1"/>
          </p:cNvGraphicFramePr>
          <p:nvPr>
            <p:extLst/>
          </p:nvPr>
        </p:nvGraphicFramePr>
        <p:xfrm>
          <a:off x="831437" y="2266713"/>
          <a:ext cx="7632850" cy="3549237"/>
        </p:xfrm>
        <a:graphic>
          <a:graphicData uri="http://schemas.openxmlformats.org/drawingml/2006/table">
            <a:tbl>
              <a:tblPr>
                <a:tableStyleId>{5C22544A-7EE6-4342-B048-85BDC9FD1C3A}</a:tableStyleId>
              </a:tblPr>
              <a:tblGrid>
                <a:gridCol w="1930146"/>
                <a:gridCol w="965073"/>
                <a:gridCol w="965073"/>
                <a:gridCol w="965073"/>
                <a:gridCol w="965073"/>
                <a:gridCol w="965073"/>
                <a:gridCol w="877339"/>
              </a:tblGrid>
              <a:tr h="434340">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400" b="1" dirty="0" smtClean="0">
                          <a:solidFill>
                            <a:schemeClr val="bg1"/>
                          </a:solidFill>
                        </a:rPr>
                        <a:t>2021</a:t>
                      </a:r>
                      <a:endParaRPr lang="en-GB" sz="1400" b="1" dirty="0">
                        <a:solidFill>
                          <a:schemeClr val="bg1"/>
                        </a:solidFill>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69,0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151,8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248,4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345,0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66,8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151,8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248,4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345,0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55,6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130,1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222,9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322,3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424,6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108,4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191,1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284,3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382,2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86,7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159,2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246,4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339,7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65,1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208,5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297,2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11,1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95,5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170,6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254,8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242157">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63,7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132,7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94,8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56,9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19,0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84,9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42,5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bl>
          </a:graphicData>
        </a:graphic>
      </p:graphicFrame>
      <p:sp>
        <p:nvSpPr>
          <p:cNvPr id="10" name="Title 4"/>
          <p:cNvSpPr txBox="1">
            <a:spLocks/>
          </p:cNvSpPr>
          <p:nvPr/>
        </p:nvSpPr>
        <p:spPr>
          <a:xfrm>
            <a:off x="837928" y="1839691"/>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Strādājošo</a:t>
            </a:r>
            <a:r>
              <a:rPr lang="lv-LV" sz="1600" baseline="30000" dirty="0" smtClean="0">
                <a:solidFill>
                  <a:srgbClr val="002060"/>
                </a:solidFill>
                <a:effectLst/>
              </a:rPr>
              <a:t>**</a:t>
            </a:r>
            <a:r>
              <a:rPr lang="lv-LV" sz="1600" dirty="0" smtClean="0">
                <a:solidFill>
                  <a:srgbClr val="002060"/>
                </a:solidFill>
                <a:effectLst/>
              </a:rPr>
              <a:t> </a:t>
            </a:r>
            <a:r>
              <a:rPr lang="lv-LV" sz="1600" dirty="0">
                <a:solidFill>
                  <a:srgbClr val="002060"/>
                </a:solidFill>
                <a:effectLst/>
              </a:rPr>
              <a:t>ieguvums pēc </a:t>
            </a:r>
            <a:r>
              <a:rPr lang="lv-LV" sz="1600" dirty="0" smtClean="0">
                <a:solidFill>
                  <a:srgbClr val="002060"/>
                </a:solidFill>
                <a:effectLst/>
              </a:rPr>
              <a:t> </a:t>
            </a:r>
            <a:r>
              <a:rPr lang="lv-LV" sz="1600" dirty="0">
                <a:solidFill>
                  <a:srgbClr val="002060"/>
                </a:solidFill>
                <a:effectLst/>
              </a:rPr>
              <a:t>VID ienākumu deklarāciju </a:t>
            </a:r>
            <a:r>
              <a:rPr lang="lv-LV" sz="1600" dirty="0" smtClean="0">
                <a:solidFill>
                  <a:srgbClr val="002060"/>
                </a:solidFill>
                <a:effectLst/>
              </a:rPr>
              <a:t>pārbaudes, </a:t>
            </a:r>
            <a:r>
              <a:rPr lang="lv-LV" sz="1600" b="0" i="1" dirty="0" err="1" smtClean="0">
                <a:solidFill>
                  <a:srgbClr val="002060"/>
                </a:solidFill>
                <a:effectLst/>
              </a:rPr>
              <a:t>euro</a:t>
            </a:r>
            <a:r>
              <a:rPr lang="lv-LV" sz="1600" b="0" i="1" dirty="0" smtClean="0">
                <a:solidFill>
                  <a:srgbClr val="002060"/>
                </a:solidFill>
                <a:effectLst/>
              </a:rPr>
              <a:t> gadā</a:t>
            </a:r>
            <a:endParaRPr lang="en-GB" sz="1600" b="0" i="1" dirty="0">
              <a:solidFill>
                <a:srgbClr val="002060"/>
              </a:solidFill>
              <a:effectLst/>
            </a:endParaRPr>
          </a:p>
        </p:txBody>
      </p:sp>
    </p:spTree>
    <p:extLst>
      <p:ext uri="{BB962C8B-B14F-4D97-AF65-F5344CB8AC3E}">
        <p14:creationId xmlns:p14="http://schemas.microsoft.com/office/powerpoint/2010/main" val="37654017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22</a:t>
            </a:fld>
            <a:endParaRPr lang="lv-LV"/>
          </a:p>
        </p:txBody>
      </p:sp>
      <p:sp>
        <p:nvSpPr>
          <p:cNvPr id="5" name="Title 4"/>
          <p:cNvSpPr>
            <a:spLocks noGrp="1"/>
          </p:cNvSpPr>
          <p:nvPr>
            <p:ph type="title"/>
          </p:nvPr>
        </p:nvSpPr>
        <p:spPr>
          <a:xfrm>
            <a:off x="440567" y="620688"/>
            <a:ext cx="5787617" cy="936104"/>
          </a:xfrm>
          <a:solidFill>
            <a:schemeClr val="bg1"/>
          </a:solidFill>
        </p:spPr>
        <p:txBody>
          <a:bodyPr>
            <a:noAutofit/>
          </a:bodyPr>
          <a:lstStyle/>
          <a:p>
            <a:r>
              <a:rPr lang="lv-LV" sz="2400" dirty="0" smtClean="0">
                <a:effectLst>
                  <a:outerShdw blurRad="38100" dist="38100" dir="2700000" algn="tl">
                    <a:srgbClr val="000000">
                      <a:alpha val="43137"/>
                    </a:srgbClr>
                  </a:outerShdw>
                </a:effectLst>
              </a:rPr>
              <a:t>Tai pašā laikā </a:t>
            </a:r>
            <a:r>
              <a:rPr lang="lv-LV" sz="2400" u="sng" dirty="0" smtClean="0">
                <a:effectLst>
                  <a:outerShdw blurRad="38100" dist="38100" dir="2700000" algn="tl">
                    <a:srgbClr val="000000">
                      <a:alpha val="43137"/>
                    </a:srgbClr>
                  </a:outerShdw>
                </a:effectLst>
              </a:rPr>
              <a:t>mēnesī,</a:t>
            </a:r>
            <a:r>
              <a:rPr lang="lv-LV" sz="2400" dirty="0" smtClean="0">
                <a:effectLst>
                  <a:outerShdw blurRad="38100" dist="38100" dir="2700000" algn="tl">
                    <a:srgbClr val="000000">
                      <a:alpha val="43137"/>
                    </a:srgbClr>
                  </a:outerShdw>
                </a:effectLst>
              </a:rPr>
              <a:t> sākot no 2017.gada, visi strādājošie saņems nedaudz mazāku neto algu</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nekā iepriekšējā gadā </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513655" y="6106912"/>
            <a:ext cx="6730753"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354013" algn="l"/>
              </a:tabLst>
            </a:pPr>
            <a:r>
              <a:rPr lang="lv-LV" sz="1200" b="0" i="1" dirty="0" smtClean="0">
                <a:solidFill>
                  <a:srgbClr val="002060"/>
                </a:solidFill>
                <a:effectLst/>
              </a:rPr>
              <a:t>*	 Ietekme tikai no diferencētā neapliekamā minimuma ieviešanas </a:t>
            </a:r>
          </a:p>
          <a:p>
            <a:pPr>
              <a:tabLst>
                <a:tab pos="354013" algn="l"/>
              </a:tabLst>
            </a:pPr>
            <a:r>
              <a:rPr lang="lv-LV" sz="1200" b="0" i="1" dirty="0" smtClean="0">
                <a:solidFill>
                  <a:srgbClr val="002060"/>
                </a:solidFill>
                <a:effectLst/>
              </a:rPr>
              <a:t>**	Strādājošajiem bez apgādībā esošām personām</a:t>
            </a:r>
            <a:endParaRPr lang="en-GB" sz="1200" b="0" i="1" dirty="0">
              <a:solidFill>
                <a:srgbClr val="002060"/>
              </a:solidFill>
              <a:effectLst/>
            </a:endParaRPr>
          </a:p>
        </p:txBody>
      </p:sp>
      <p:graphicFrame>
        <p:nvGraphicFramePr>
          <p:cNvPr id="4" name="Table 3"/>
          <p:cNvGraphicFramePr>
            <a:graphicFrameLocks noGrp="1"/>
          </p:cNvGraphicFramePr>
          <p:nvPr>
            <p:extLst/>
          </p:nvPr>
        </p:nvGraphicFramePr>
        <p:xfrm>
          <a:off x="611562" y="2403435"/>
          <a:ext cx="7632845" cy="3553322"/>
        </p:xfrm>
        <a:graphic>
          <a:graphicData uri="http://schemas.openxmlformats.org/drawingml/2006/table">
            <a:tbl>
              <a:tblPr>
                <a:tableStyleId>{5C22544A-7EE6-4342-B048-85BDC9FD1C3A}</a:tableStyleId>
              </a:tblPr>
              <a:tblGrid>
                <a:gridCol w="1930146"/>
                <a:gridCol w="965072"/>
                <a:gridCol w="965072"/>
                <a:gridCol w="965072"/>
                <a:gridCol w="965072"/>
                <a:gridCol w="965072"/>
                <a:gridCol w="877339"/>
              </a:tblGrid>
              <a:tr h="459602">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i="0" u="none" strike="noStrike" dirty="0" smtClean="0">
                          <a:solidFill>
                            <a:schemeClr val="bg1"/>
                          </a:solidFill>
                          <a:effectLst/>
                          <a:latin typeface="+mn-lt"/>
                        </a:rPr>
                        <a:t>2021</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dirty="0">
                          <a:solidFill>
                            <a:srgbClr val="FF0000"/>
                          </a:solidFill>
                          <a:effectLst/>
                          <a:latin typeface="+mn-lt"/>
                        </a:rPr>
                        <a:t>-3,4</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-3,4</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c>
                  <a:txBody>
                    <a:bodyPr/>
                    <a:lstStyle/>
                    <a:p>
                      <a:pPr algn="ctr" fontAlgn="b"/>
                      <a:r>
                        <a:rPr lang="lv-LV" sz="1400" u="none" strike="noStrike">
                          <a:solidFill>
                            <a:srgbClr val="FF0000"/>
                          </a:solidFill>
                          <a:effectLst/>
                          <a:latin typeface="+mn-lt"/>
                        </a:rPr>
                        <a:t>-3,5</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a:solidFill>
                            <a:srgbClr val="FF0000"/>
                          </a:solidFill>
                          <a:effectLst/>
                          <a:latin typeface="+mn-lt"/>
                        </a:rPr>
                        <a:t>-4,6</a:t>
                      </a:r>
                      <a:endParaRPr lang="lv-LV" sz="1400" b="0" i="0" u="none" strike="noStrike">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FF0000"/>
                          </a:solidFill>
                          <a:effectLst/>
                          <a:latin typeface="+mn-lt"/>
                        </a:rPr>
                        <a:t>-4,6</a:t>
                      </a:r>
                      <a:endParaRPr lang="lv-LV" sz="1400" b="0" i="0" u="none" strike="noStrike" dirty="0">
                        <a:solidFill>
                          <a:srgbClr val="FF000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85000"/>
                      </a:schemeClr>
                    </a:solidFill>
                  </a:tcPr>
                </a:tc>
              </a:tr>
            </a:tbl>
          </a:graphicData>
        </a:graphic>
      </p:graphicFrame>
      <p:sp>
        <p:nvSpPr>
          <p:cNvPr id="10" name="Title 4"/>
          <p:cNvSpPr txBox="1">
            <a:spLocks/>
          </p:cNvSpPr>
          <p:nvPr/>
        </p:nvSpPr>
        <p:spPr>
          <a:xfrm>
            <a:off x="539552" y="1946805"/>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Strādājošā</a:t>
            </a:r>
            <a:r>
              <a:rPr lang="lv-LV" sz="1600" baseline="30000" dirty="0" smtClean="0">
                <a:solidFill>
                  <a:srgbClr val="002060"/>
                </a:solidFill>
                <a:effectLst/>
              </a:rPr>
              <a:t>**</a:t>
            </a:r>
            <a:r>
              <a:rPr lang="lv-LV" sz="1600" dirty="0" smtClean="0">
                <a:solidFill>
                  <a:srgbClr val="002060"/>
                </a:solidFill>
                <a:effectLst/>
              </a:rPr>
              <a:t> neto darba alga, salīdzinot ar </a:t>
            </a:r>
            <a:r>
              <a:rPr lang="lv-LV" sz="1600" dirty="0">
                <a:solidFill>
                  <a:srgbClr val="002060"/>
                </a:solidFill>
                <a:effectLst/>
              </a:rPr>
              <a:t>neto darba </a:t>
            </a:r>
            <a:r>
              <a:rPr lang="lv-LV" sz="1600" dirty="0" smtClean="0">
                <a:solidFill>
                  <a:srgbClr val="002060"/>
                </a:solidFill>
                <a:effectLst/>
              </a:rPr>
              <a:t>algu iepriekšējā gadā, </a:t>
            </a:r>
            <a:r>
              <a:rPr lang="lv-LV" sz="1600" b="0" i="1" dirty="0" err="1" smtClean="0">
                <a:solidFill>
                  <a:srgbClr val="002060"/>
                </a:solidFill>
                <a:effectLst/>
              </a:rPr>
              <a:t>euro</a:t>
            </a:r>
            <a:r>
              <a:rPr lang="lv-LV" sz="1600" b="0" i="1" dirty="0" smtClean="0">
                <a:solidFill>
                  <a:srgbClr val="002060"/>
                </a:solidFill>
                <a:effectLst/>
              </a:rPr>
              <a:t> mēnesī</a:t>
            </a:r>
            <a:endParaRPr lang="en-GB" sz="1600" b="0" i="1" dirty="0">
              <a:solidFill>
                <a:srgbClr val="002060"/>
              </a:solidFill>
              <a:effectLst/>
            </a:endParaRPr>
          </a:p>
        </p:txBody>
      </p:sp>
    </p:spTree>
    <p:extLst>
      <p:ext uri="{BB962C8B-B14F-4D97-AF65-F5344CB8AC3E}">
        <p14:creationId xmlns:p14="http://schemas.microsoft.com/office/powerpoint/2010/main" val="135624898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23</a:t>
            </a:fld>
            <a:endParaRPr lang="lv-LV" dirty="0"/>
          </a:p>
        </p:txBody>
      </p:sp>
      <p:sp>
        <p:nvSpPr>
          <p:cNvPr id="5" name="Title 4"/>
          <p:cNvSpPr>
            <a:spLocks noGrp="1"/>
          </p:cNvSpPr>
          <p:nvPr>
            <p:ph type="title"/>
          </p:nvPr>
        </p:nvSpPr>
        <p:spPr>
          <a:xfrm>
            <a:off x="457200" y="591511"/>
            <a:ext cx="5787617" cy="1152128"/>
          </a:xfrm>
          <a:solidFill>
            <a:schemeClr val="bg1"/>
          </a:solidFill>
        </p:spPr>
        <p:txBody>
          <a:bodyPr>
            <a:noAutofit/>
          </a:bodyPr>
          <a:lstStyle/>
          <a:p>
            <a:r>
              <a:rPr lang="lv-LV" sz="2400" dirty="0" smtClean="0">
                <a:effectLst>
                  <a:outerShdw blurRad="38100" dist="38100" dir="2700000" algn="tl">
                    <a:srgbClr val="000000">
                      <a:alpha val="43137"/>
                    </a:srgbClr>
                  </a:outerShdw>
                </a:effectLst>
              </a:rPr>
              <a:t>Kopējās strādājošo neto ienākuma izmaiņas</a:t>
            </a:r>
            <a:r>
              <a:rPr lang="lv-LV" sz="2400" dirty="0">
                <a:effectLst>
                  <a:outerShdw blurRad="38100" dist="38100" dir="2700000" algn="tl">
                    <a:srgbClr val="000000">
                      <a:alpha val="43137"/>
                    </a:srgbClr>
                  </a:outerShdw>
                </a:effectLst>
              </a:rPr>
              <a:t>, </a:t>
            </a:r>
            <a:r>
              <a:rPr lang="lv-LV" sz="2400" dirty="0" smtClean="0">
                <a:effectLst>
                  <a:outerShdw blurRad="38100" dist="38100" dir="2700000" algn="tl">
                    <a:srgbClr val="000000">
                      <a:alpha val="43137"/>
                    </a:srgbClr>
                  </a:outerShdw>
                </a:effectLst>
              </a:rPr>
              <a:t>ieviešot diferencēto NM</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gadā</a:t>
            </a:r>
            <a:endParaRPr lang="en-GB" sz="2400" dirty="0">
              <a:effectLst>
                <a:outerShdw blurRad="38100" dist="38100" dir="2700000" algn="tl">
                  <a:srgbClr val="000000">
                    <a:alpha val="43137"/>
                  </a:srgbClr>
                </a:outerShdw>
              </a:effectLst>
            </a:endParaRPr>
          </a:p>
        </p:txBody>
      </p:sp>
      <p:sp>
        <p:nvSpPr>
          <p:cNvPr id="9" name="Title 4"/>
          <p:cNvSpPr txBox="1">
            <a:spLocks/>
          </p:cNvSpPr>
          <p:nvPr/>
        </p:nvSpPr>
        <p:spPr>
          <a:xfrm>
            <a:off x="1331640" y="5924350"/>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b="0" i="1" dirty="0" smtClean="0">
                <a:solidFill>
                  <a:srgbClr val="002060"/>
                </a:solidFill>
                <a:effectLst/>
              </a:rPr>
              <a:t>*	 Ietekme tikai no diferencētā neapliekamā minimuma ieviešanas</a:t>
            </a:r>
          </a:p>
          <a:p>
            <a:pPr>
              <a:tabLst>
                <a:tab pos="269875" algn="l"/>
              </a:tabLst>
            </a:pPr>
            <a:r>
              <a:rPr lang="lv-LV" sz="1200" b="0" i="1" dirty="0">
                <a:solidFill>
                  <a:srgbClr val="002060"/>
                </a:solidFill>
                <a:effectLst/>
              </a:rPr>
              <a:t>**	Strādājošajiem bez apgādībā esošām </a:t>
            </a:r>
            <a:r>
              <a:rPr lang="lv-LV" sz="1200" b="0" i="1" dirty="0" smtClean="0">
                <a:solidFill>
                  <a:srgbClr val="002060"/>
                </a:solidFill>
                <a:effectLst/>
              </a:rPr>
              <a:t>personām</a:t>
            </a:r>
            <a:endParaRPr lang="en-GB" sz="1200" b="0" i="1" dirty="0">
              <a:solidFill>
                <a:srgbClr val="002060"/>
              </a:solidFill>
              <a:effectLst/>
            </a:endParaRPr>
          </a:p>
        </p:txBody>
      </p:sp>
      <p:graphicFrame>
        <p:nvGraphicFramePr>
          <p:cNvPr id="4" name="Table 3"/>
          <p:cNvGraphicFramePr>
            <a:graphicFrameLocks noGrp="1"/>
          </p:cNvGraphicFramePr>
          <p:nvPr>
            <p:extLst/>
          </p:nvPr>
        </p:nvGraphicFramePr>
        <p:xfrm>
          <a:off x="719571" y="2146431"/>
          <a:ext cx="7632850" cy="3528060"/>
        </p:xfrm>
        <a:graphic>
          <a:graphicData uri="http://schemas.openxmlformats.org/drawingml/2006/table">
            <a:tbl>
              <a:tblPr>
                <a:tableStyleId>{5C22544A-7EE6-4342-B048-85BDC9FD1C3A}</a:tableStyleId>
              </a:tblPr>
              <a:tblGrid>
                <a:gridCol w="1930146"/>
                <a:gridCol w="965073"/>
                <a:gridCol w="965073"/>
                <a:gridCol w="965073"/>
                <a:gridCol w="965073"/>
                <a:gridCol w="965073"/>
                <a:gridCol w="877339"/>
              </a:tblGrid>
              <a:tr h="190500">
                <a:tc>
                  <a:txBody>
                    <a:bodyPr/>
                    <a:lstStyle/>
                    <a:p>
                      <a:pPr algn="ctr" fontAlgn="ctr"/>
                      <a:r>
                        <a:rPr lang="lv-LV" sz="1400" b="1" i="0" u="none" strike="noStrike" dirty="0">
                          <a:solidFill>
                            <a:srgbClr val="FFFFFF"/>
                          </a:solidFill>
                          <a:effectLst/>
                          <a:latin typeface="+mn-lt"/>
                        </a:rPr>
                        <a:t>Bruto darba alga</a:t>
                      </a:r>
                      <a:r>
                        <a:rPr lang="lv-LV" sz="1400" b="0" i="0" u="none" strike="noStrike" dirty="0">
                          <a:solidFill>
                            <a:srgbClr val="FFFFFF"/>
                          </a:solidFill>
                          <a:effectLst/>
                          <a:latin typeface="+mn-lt"/>
                        </a:rPr>
                        <a:t>, </a:t>
                      </a:r>
                      <a:r>
                        <a:rPr lang="lv-LV" sz="1400" b="0" i="1" u="none" strike="noStrike" dirty="0">
                          <a:solidFill>
                            <a:srgbClr val="FFFFFF"/>
                          </a:solidFill>
                          <a:effectLst/>
                          <a:latin typeface="+mn-lt"/>
                        </a:rPr>
                        <a:t>EUR/</a:t>
                      </a:r>
                      <a:r>
                        <a:rPr lang="lv-LV" sz="1400" b="0" i="1" u="none" strike="noStrike" dirty="0" err="1">
                          <a:solidFill>
                            <a:srgbClr val="FFFFFF"/>
                          </a:solidFill>
                          <a:effectLst/>
                          <a:latin typeface="+mn-lt"/>
                        </a:rPr>
                        <a:t>mēn</a:t>
                      </a:r>
                      <a:r>
                        <a:rPr lang="lv-LV" sz="1400" b="0" i="1" u="none" strike="noStrike" dirty="0">
                          <a:solidFill>
                            <a:srgbClr val="FFFFFF"/>
                          </a:solidFill>
                          <a:effectLst/>
                          <a:latin typeface="+mn-lt"/>
                        </a:rPr>
                        <a:t>.</a:t>
                      </a:r>
                      <a:endParaRPr lang="lv-LV" sz="1400" b="0" i="0" u="none" strike="noStrike" dirty="0">
                        <a:solidFill>
                          <a:srgbClr val="FFFFFF"/>
                        </a:solidFill>
                        <a:effectLst/>
                        <a:latin typeface="+mn-lt"/>
                      </a:endParaRPr>
                    </a:p>
                  </a:txBody>
                  <a:tcPr marL="7620" marR="7620" marT="7620" marB="0" anchor="ctr">
                    <a:lnR w="12700" cap="flat" cmpd="sng" algn="ctr">
                      <a:solidFill>
                        <a:schemeClr val="bg1"/>
                      </a:solid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2016</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2017</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2018</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2019</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fontAlgn="b"/>
                      <a:r>
                        <a:rPr lang="lv-LV" sz="1400" b="1" u="none" strike="noStrike" dirty="0">
                          <a:solidFill>
                            <a:schemeClr val="bg1"/>
                          </a:solidFill>
                          <a:effectLst/>
                          <a:latin typeface="+mn-lt"/>
                        </a:rPr>
                        <a:t>2020</a:t>
                      </a:r>
                      <a:endParaRPr lang="lv-LV" sz="1400" b="1" i="0" u="none" strike="noStrike" dirty="0">
                        <a:solidFill>
                          <a:schemeClr val="bg1"/>
                        </a:solidFill>
                        <a:effectLst/>
                        <a:latin typeface="+mn-lt"/>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r>
                        <a:rPr lang="lv-LV" sz="1400" b="1" dirty="0" smtClean="0">
                          <a:solidFill>
                            <a:schemeClr val="bg1"/>
                          </a:solidFill>
                        </a:rPr>
                        <a:t>2021</a:t>
                      </a:r>
                      <a:endParaRPr lang="en-GB" sz="1400" b="1" dirty="0">
                        <a:solidFill>
                          <a:schemeClr val="bg1"/>
                        </a:solidFill>
                      </a:endParaRPr>
                    </a:p>
                  </a:txBody>
                  <a:tcPr marL="7620" marR="7620" marT="7620" marB="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002060"/>
                    </a:solidFill>
                  </a:tcPr>
                </a:tc>
              </a:tr>
              <a:tr h="182880">
                <a:tc>
                  <a:txBody>
                    <a:bodyPr/>
                    <a:lstStyle/>
                    <a:p>
                      <a:pPr algn="ctr" fontAlgn="b"/>
                      <a:r>
                        <a:rPr lang="lv-LV" sz="1400" b="1" i="0" u="none" strike="noStrike" dirty="0">
                          <a:solidFill>
                            <a:srgbClr val="002060"/>
                          </a:solidFill>
                          <a:effectLst/>
                          <a:latin typeface="+mn-lt"/>
                        </a:rPr>
                        <a:t>360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27,6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96,6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193,2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289,8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64733">
                <a:tc>
                  <a:txBody>
                    <a:bodyPr/>
                    <a:lstStyle/>
                    <a:p>
                      <a:pPr algn="ctr" fontAlgn="b"/>
                      <a:r>
                        <a:rPr lang="lv-LV" sz="1400" b="1" i="0" u="none" strike="noStrike" dirty="0">
                          <a:solidFill>
                            <a:srgbClr val="002060"/>
                          </a:solidFill>
                          <a:effectLst/>
                          <a:latin typeface="+mn-lt"/>
                        </a:rPr>
                        <a:t>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25,4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96,6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193,2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289,8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441,6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14,2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74,9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167,7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267,1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424,6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600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53,2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135,9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229,1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382,2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92157">
                <a:tc>
                  <a:txBody>
                    <a:bodyPr/>
                    <a:lstStyle/>
                    <a:p>
                      <a:pPr algn="ctr" fontAlgn="b"/>
                      <a:r>
                        <a:rPr lang="lv-LV" sz="1400" b="1" i="0" u="none" strike="noStrike" dirty="0">
                          <a:solidFill>
                            <a:srgbClr val="002060"/>
                          </a:solidFill>
                          <a:effectLst/>
                          <a:latin typeface="+mn-lt"/>
                        </a:rPr>
                        <a:t>700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-8,0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31,5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104,0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191,2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339,7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800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-19,1</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9,9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72,2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153,3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297,2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900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-30,3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-11,8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40,3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115,4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254,8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-33,5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8,5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77,5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212,3</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1100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-23,4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39,6</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169,8</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1200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1,7</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a:solidFill>
                            <a:srgbClr val="002060"/>
                          </a:solidFill>
                          <a:effectLst/>
                          <a:latin typeface="Franklin Gothic Book" panose="020B0503020102020204" pitchFamily="34" charset="0"/>
                        </a:rPr>
                        <a:t>127,4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1300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-36,2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a:solidFill>
                            <a:srgbClr val="002060"/>
                          </a:solidFill>
                          <a:effectLst/>
                          <a:latin typeface="Franklin Gothic Book" panose="020B0503020102020204" pitchFamily="34" charset="0"/>
                        </a:rPr>
                        <a:t>84,9</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r>
              <a:tr h="182880">
                <a:tc>
                  <a:txBody>
                    <a:bodyPr/>
                    <a:lstStyle/>
                    <a:p>
                      <a:pPr algn="ctr" fontAlgn="b"/>
                      <a:r>
                        <a:rPr lang="lv-LV" sz="1400" b="1" i="0" u="none" strike="noStrike" dirty="0">
                          <a:solidFill>
                            <a:srgbClr val="002060"/>
                          </a:solidFill>
                          <a:effectLst/>
                          <a:latin typeface="+mn-lt"/>
                        </a:rPr>
                        <a:t>1400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42,5</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r>
              <a:tr h="182880">
                <a:tc>
                  <a:txBody>
                    <a:bodyPr/>
                    <a:lstStyle/>
                    <a:p>
                      <a:pPr algn="ctr" fontAlgn="b"/>
                      <a:r>
                        <a:rPr lang="lv-LV" sz="1400" b="1" i="0" u="none" strike="noStrike" dirty="0">
                          <a:solidFill>
                            <a:srgbClr val="002060"/>
                          </a:solidFill>
                          <a:effectLst/>
                          <a:latin typeface="+mn-lt"/>
                        </a:rPr>
                        <a:t>1500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r h="182880">
                <a:tc>
                  <a:txBody>
                    <a:bodyPr/>
                    <a:lstStyle/>
                    <a:p>
                      <a:pPr algn="ctr" fontAlgn="b"/>
                      <a:r>
                        <a:rPr lang="lv-LV" sz="1400" b="1" i="0" u="none" strike="noStrike" dirty="0">
                          <a:solidFill>
                            <a:srgbClr val="002060"/>
                          </a:solidFill>
                          <a:effectLst/>
                          <a:latin typeface="+mn-lt"/>
                        </a:rPr>
                        <a:t>2000</a:t>
                      </a: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u="none" strike="noStrike" dirty="0">
                          <a:solidFill>
                            <a:srgbClr val="002060"/>
                          </a:solidFill>
                          <a:effectLst/>
                          <a:latin typeface="+mn-lt"/>
                        </a:rPr>
                        <a:t>0,0</a:t>
                      </a:r>
                      <a:endParaRPr lang="lv-LV" sz="1400" b="0" i="0" u="none" strike="noStrike" dirty="0">
                        <a:solidFill>
                          <a:srgbClr val="002060"/>
                        </a:solidFill>
                        <a:effectLst/>
                        <a:latin typeface="+mn-lt"/>
                      </a:endParaRPr>
                    </a:p>
                  </a:txBody>
                  <a:tcPr marL="7620" marR="7620" marT="762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-41,4</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FF0000"/>
                          </a:solidFill>
                          <a:effectLst/>
                          <a:latin typeface="Franklin Gothic Book" panose="020B0503020102020204" pitchFamily="34" charset="0"/>
                        </a:rPr>
                        <a:t>-55,2</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accent4">
                        <a:lumMod val="20000"/>
                        <a:lumOff val="80000"/>
                      </a:schemeClr>
                    </a:solidFill>
                  </a:tcPr>
                </a:tc>
                <a:tc>
                  <a:txBody>
                    <a:bodyPr/>
                    <a:lstStyle/>
                    <a:p>
                      <a:pPr algn="ctr" fontAlgn="b"/>
                      <a:r>
                        <a:rPr lang="lv-LV" sz="1400" b="0" i="0" u="none" strike="noStrike" dirty="0">
                          <a:solidFill>
                            <a:srgbClr val="002060"/>
                          </a:solidFill>
                          <a:effectLst/>
                          <a:latin typeface="Franklin Gothic Book" panose="020B0503020102020204" pitchFamily="34" charset="0"/>
                        </a:rPr>
                        <a:t>0,0</a:t>
                      </a:r>
                    </a:p>
                  </a:txBody>
                  <a:tcPr marL="0" marR="0" marT="0" marB="0" anchor="b">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chemeClr val="bg1">
                        <a:lumMod val="75000"/>
                      </a:schemeClr>
                    </a:solidFill>
                  </a:tcPr>
                </a:tc>
              </a:tr>
            </a:tbl>
          </a:graphicData>
        </a:graphic>
      </p:graphicFrame>
      <p:sp>
        <p:nvSpPr>
          <p:cNvPr id="10" name="Title 4"/>
          <p:cNvSpPr txBox="1">
            <a:spLocks/>
          </p:cNvSpPr>
          <p:nvPr/>
        </p:nvSpPr>
        <p:spPr>
          <a:xfrm>
            <a:off x="611560" y="1714431"/>
            <a:ext cx="7848872"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lgn="ctr"/>
            <a:r>
              <a:rPr lang="lv-LV" sz="1600" dirty="0" smtClean="0">
                <a:solidFill>
                  <a:srgbClr val="002060"/>
                </a:solidFill>
                <a:effectLst/>
              </a:rPr>
              <a:t>Kopā strādājošo</a:t>
            </a:r>
            <a:r>
              <a:rPr lang="lv-LV" sz="1600" baseline="30000" dirty="0" smtClean="0">
                <a:solidFill>
                  <a:srgbClr val="002060"/>
                </a:solidFill>
                <a:effectLst/>
              </a:rPr>
              <a:t>**</a:t>
            </a:r>
            <a:r>
              <a:rPr lang="lv-LV" sz="1600" dirty="0" smtClean="0">
                <a:solidFill>
                  <a:srgbClr val="002060"/>
                </a:solidFill>
                <a:effectLst/>
              </a:rPr>
              <a:t> </a:t>
            </a:r>
            <a:r>
              <a:rPr lang="lv-LV" sz="1600" dirty="0">
                <a:solidFill>
                  <a:srgbClr val="002060"/>
                </a:solidFill>
                <a:effectLst/>
              </a:rPr>
              <a:t>neto ienākuma izmaiņas, </a:t>
            </a:r>
            <a:r>
              <a:rPr lang="lv-LV" sz="1600" b="0" i="1" dirty="0" smtClean="0">
                <a:solidFill>
                  <a:srgbClr val="002060"/>
                </a:solidFill>
                <a:effectLst/>
              </a:rPr>
              <a:t>eiro gadā</a:t>
            </a:r>
            <a:endParaRPr lang="en-GB" sz="1600" b="0" i="1" dirty="0">
              <a:solidFill>
                <a:srgbClr val="002060"/>
              </a:solidFill>
              <a:effectLst/>
            </a:endParaRPr>
          </a:p>
        </p:txBody>
      </p:sp>
    </p:spTree>
    <p:extLst>
      <p:ext uri="{BB962C8B-B14F-4D97-AF65-F5344CB8AC3E}">
        <p14:creationId xmlns:p14="http://schemas.microsoft.com/office/powerpoint/2010/main" val="129180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24</a:t>
            </a:fld>
            <a:endParaRPr lang="lv-LV"/>
          </a:p>
        </p:txBody>
      </p:sp>
      <p:sp>
        <p:nvSpPr>
          <p:cNvPr id="5" name="Title 4"/>
          <p:cNvSpPr>
            <a:spLocks noGrp="1"/>
          </p:cNvSpPr>
          <p:nvPr>
            <p:ph type="title"/>
          </p:nvPr>
        </p:nvSpPr>
        <p:spPr/>
        <p:txBody>
          <a:bodyPr>
            <a:normAutofit fontScale="90000"/>
          </a:bodyPr>
          <a:lstStyle/>
          <a:p>
            <a:r>
              <a:rPr lang="lv-LV" sz="2000" dirty="0" smtClean="0">
                <a:effectLst>
                  <a:outerShdw blurRad="38100" dist="38100" dir="2700000" algn="tl">
                    <a:srgbClr val="000000">
                      <a:alpha val="43137"/>
                    </a:srgbClr>
                  </a:outerShdw>
                </a:effectLst>
              </a:rPr>
              <a:t>Diferencētais NM samazina ienākumu nevienlīdzību</a:t>
            </a:r>
            <a:endParaRPr lang="lv-LV" dirty="0"/>
          </a:p>
        </p:txBody>
      </p:sp>
      <p:pic>
        <p:nvPicPr>
          <p:cNvPr id="8" name="Picture 7"/>
          <p:cNvPicPr>
            <a:picLocks noChangeAspect="1"/>
          </p:cNvPicPr>
          <p:nvPr/>
        </p:nvPicPr>
        <p:blipFill>
          <a:blip r:embed="rId2"/>
          <a:stretch>
            <a:fillRect/>
          </a:stretch>
        </p:blipFill>
        <p:spPr>
          <a:xfrm>
            <a:off x="683568" y="1484784"/>
            <a:ext cx="7704856" cy="4871566"/>
          </a:xfrm>
          <a:prstGeom prst="rect">
            <a:avLst/>
          </a:prstGeom>
        </p:spPr>
      </p:pic>
    </p:spTree>
    <p:extLst>
      <p:ext uri="{BB962C8B-B14F-4D97-AF65-F5344CB8AC3E}">
        <p14:creationId xmlns:p14="http://schemas.microsoft.com/office/powerpoint/2010/main" val="1686469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25</a:t>
            </a:fld>
            <a:endParaRPr lang="lv-LV"/>
          </a:p>
        </p:txBody>
      </p:sp>
      <p:sp>
        <p:nvSpPr>
          <p:cNvPr id="4" name="Content Placeholder 3"/>
          <p:cNvSpPr>
            <a:spLocks noGrp="1"/>
          </p:cNvSpPr>
          <p:nvPr>
            <p:ph idx="1"/>
          </p:nvPr>
        </p:nvSpPr>
        <p:spPr/>
        <p:txBody>
          <a:bodyPr/>
          <a:lstStyle/>
          <a:p>
            <a:r>
              <a:rPr lang="lv-LV" dirty="0" smtClean="0"/>
              <a:t>Baltoties uz BICEPS pētījumu  </a:t>
            </a:r>
            <a:r>
              <a:rPr lang="lv-LV" dirty="0"/>
              <a:t>nodokļu sistēmas pilnveidošanas jomā (Iepirkums Nr. EM 2013/58</a:t>
            </a:r>
            <a:r>
              <a:rPr lang="lv-LV" dirty="0" smtClean="0"/>
              <a:t>) var secināt, ka </a:t>
            </a:r>
          </a:p>
          <a:p>
            <a:pPr lvl="1"/>
            <a:r>
              <a:rPr lang="lv-LV" dirty="0" smtClean="0"/>
              <a:t>Diferencētais NM precīzāk risina nabadzības un nevienlīdzības problēmas, jo ir izteikta darba ienākumu koncentrācija zemākā atalgojuma grupās</a:t>
            </a:r>
          </a:p>
          <a:p>
            <a:pPr lvl="1"/>
            <a:r>
              <a:rPr lang="lv-LV" dirty="0" smtClean="0"/>
              <a:t>Vēl mērķtiecīgāks atbalsts ir iespējams tikai iesaistot pabalstu sistēmu, ņemot vērā nodokļu ietekmes ierobežojumus</a:t>
            </a:r>
          </a:p>
          <a:p>
            <a:pPr lvl="1"/>
            <a:endParaRPr lang="lv-LV" dirty="0"/>
          </a:p>
          <a:p>
            <a:pPr lvl="1"/>
            <a:endParaRPr lang="lv-LV" dirty="0" smtClean="0"/>
          </a:p>
          <a:p>
            <a:pPr lvl="1"/>
            <a:endParaRPr lang="lv-LV" dirty="0"/>
          </a:p>
        </p:txBody>
      </p:sp>
      <p:sp>
        <p:nvSpPr>
          <p:cNvPr id="5" name="Title 4"/>
          <p:cNvSpPr>
            <a:spLocks noGrp="1"/>
          </p:cNvSpPr>
          <p:nvPr>
            <p:ph type="title"/>
          </p:nvPr>
        </p:nvSpPr>
        <p:spPr/>
        <p:txBody>
          <a:bodyPr>
            <a:normAutofit fontScale="90000"/>
          </a:bodyPr>
          <a:lstStyle/>
          <a:p>
            <a:r>
              <a:rPr lang="lv-LV" dirty="0" smtClean="0"/>
              <a:t>Diferencētais NM labvēlīgāks zemāk atalgotajiem kā progresīvo likmju sistēma</a:t>
            </a:r>
            <a:endParaRPr lang="lv-LV" dirty="0"/>
          </a:p>
        </p:txBody>
      </p:sp>
    </p:spTree>
    <p:extLst>
      <p:ext uri="{BB962C8B-B14F-4D97-AF65-F5344CB8AC3E}">
        <p14:creationId xmlns:p14="http://schemas.microsoft.com/office/powerpoint/2010/main" val="8471575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Galvenie secinājumi diferencētā neapliekamā ieviešanas </a:t>
            </a:r>
            <a:r>
              <a:rPr lang="lv-LV" sz="2400" dirty="0">
                <a:effectLst>
                  <a:outerShdw blurRad="38100" dist="38100" dir="2700000" algn="tl">
                    <a:srgbClr val="000000">
                      <a:alpha val="43137"/>
                    </a:srgbClr>
                  </a:outerShdw>
                </a:effectLst>
              </a:rPr>
              <a:t>gadījumā</a:t>
            </a:r>
            <a:endParaRPr lang="en-GB" sz="2000" i="1" dirty="0">
              <a:effectLst>
                <a:outerShdw blurRad="38100" dist="38100" dir="2700000" algn="tl">
                  <a:srgbClr val="000000">
                    <a:alpha val="43137"/>
                  </a:srgbClr>
                </a:outerShdw>
              </a:effectLst>
            </a:endParaRPr>
          </a:p>
        </p:txBody>
      </p:sp>
      <p:sp>
        <p:nvSpPr>
          <p:cNvPr id="8" name="Content Placeholder 2"/>
          <p:cNvSpPr txBox="1">
            <a:spLocks/>
          </p:cNvSpPr>
          <p:nvPr/>
        </p:nvSpPr>
        <p:spPr>
          <a:xfrm>
            <a:off x="589434" y="1340768"/>
            <a:ext cx="7965132" cy="5351165"/>
          </a:xfrm>
          <a:prstGeom prst="rect">
            <a:avLst/>
          </a:prstGeom>
          <a:solidFill>
            <a:schemeClr val="bg1"/>
          </a:solidFill>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r>
              <a:rPr lang="lv-LV" dirty="0" smtClean="0">
                <a:solidFill>
                  <a:srgbClr val="002060"/>
                </a:solidFill>
              </a:rPr>
              <a:t>Diferencēts </a:t>
            </a:r>
            <a:r>
              <a:rPr lang="lv-LV" dirty="0">
                <a:solidFill>
                  <a:srgbClr val="002060"/>
                </a:solidFill>
              </a:rPr>
              <a:t>NM ir efektīvs darbaspēka nodokļu progresivitātes palielināšanas instruments, kas ļauj ievērojami palielināt zemo algu saņēmēju neto </a:t>
            </a:r>
            <a:r>
              <a:rPr lang="lv-LV" dirty="0" smtClean="0">
                <a:solidFill>
                  <a:srgbClr val="002060"/>
                </a:solidFill>
              </a:rPr>
              <a:t>ienākumus. </a:t>
            </a:r>
            <a:endParaRPr lang="lv-LV" dirty="0">
              <a:solidFill>
                <a:srgbClr val="002060"/>
              </a:solidFill>
            </a:endParaRPr>
          </a:p>
          <a:p>
            <a:pPr algn="just"/>
            <a:r>
              <a:rPr lang="lv-LV" dirty="0" smtClean="0">
                <a:solidFill>
                  <a:srgbClr val="002060"/>
                </a:solidFill>
              </a:rPr>
              <a:t>VID atmaksā nodokļu maksātājam nodokļu pārmaksu uz bankas kontu,</a:t>
            </a:r>
            <a:r>
              <a:rPr lang="lv-LV" u="sng" dirty="0" smtClean="0">
                <a:solidFill>
                  <a:srgbClr val="002060"/>
                </a:solidFill>
              </a:rPr>
              <a:t> kad ir iesniegta gada ienākumu deklarācija</a:t>
            </a:r>
            <a:r>
              <a:rPr lang="lv-LV" dirty="0" smtClean="0">
                <a:solidFill>
                  <a:srgbClr val="002060"/>
                </a:solidFill>
              </a:rPr>
              <a:t>. Tomēr deklarāciju iesniegšanas sistēma būs maksimāli vienkārša.</a:t>
            </a:r>
          </a:p>
          <a:p>
            <a:pPr algn="just"/>
            <a:r>
              <a:rPr lang="lv-LV" u="sng" dirty="0" smtClean="0">
                <a:solidFill>
                  <a:srgbClr val="002060"/>
                </a:solidFill>
              </a:rPr>
              <a:t>Gada ienākumos jāņem vērā arī ienākumi no kapitāla un kapitāla pieauguma</a:t>
            </a:r>
            <a:r>
              <a:rPr lang="lv-LV" dirty="0" smtClean="0">
                <a:solidFill>
                  <a:srgbClr val="002060"/>
                </a:solidFill>
              </a:rPr>
              <a:t>, lai izvairītos no situācijām, kad, piemēram, maksimālo neapliekamo minimumu var piemērot strādājošais, kas visu gadu saņem minimālo algu, bet gada beigās tam tiek izmaksātas dividendes vai paralēli darba algai tas saņem būtisku ienākumu no nekustamā īpašuma iznomāšanas.</a:t>
            </a:r>
          </a:p>
          <a:p>
            <a:pPr algn="just"/>
            <a:r>
              <a:rPr lang="lv-LV" dirty="0" smtClean="0">
                <a:solidFill>
                  <a:srgbClr val="002060"/>
                </a:solidFill>
              </a:rPr>
              <a:t>Ietekme uz pašvaldībām būs nebūtiska, jo koeficients pašvaldību izlīdzināšanas fondā tiks rēķināts no faktiski ieturētās nodokļa summas (pēc pārskatiem), </a:t>
            </a:r>
            <a:r>
              <a:rPr lang="lv-LV" u="sng" dirty="0" smtClean="0">
                <a:solidFill>
                  <a:srgbClr val="002060"/>
                </a:solidFill>
              </a:rPr>
              <a:t>neatskaitot atmaksas pēc gada ienākumu deklarācijām.</a:t>
            </a:r>
            <a:r>
              <a:rPr lang="lv-LV" dirty="0" smtClean="0">
                <a:solidFill>
                  <a:srgbClr val="002060"/>
                </a:solidFill>
              </a:rPr>
              <a:t>  </a:t>
            </a:r>
          </a:p>
          <a:p>
            <a:pPr algn="just"/>
            <a:r>
              <a:rPr lang="lv-LV" u="sng" dirty="0" smtClean="0">
                <a:solidFill>
                  <a:srgbClr val="002060"/>
                </a:solidFill>
              </a:rPr>
              <a:t>Tiek pildītas EK rekomendācijas</a:t>
            </a:r>
            <a:r>
              <a:rPr lang="lv-LV" dirty="0" smtClean="0">
                <a:solidFill>
                  <a:srgbClr val="002060"/>
                </a:solidFill>
              </a:rPr>
              <a:t>. Nodokļu plaisas rādītājs zemo algu grupā samazinās no </a:t>
            </a:r>
            <a:r>
              <a:rPr lang="lv-LV" b="1" dirty="0" smtClean="0">
                <a:solidFill>
                  <a:srgbClr val="FF0000"/>
                </a:solidFill>
              </a:rPr>
              <a:t>43,6%</a:t>
            </a:r>
            <a:r>
              <a:rPr lang="lv-LV" dirty="0" smtClean="0">
                <a:solidFill>
                  <a:srgbClr val="002060"/>
                </a:solidFill>
              </a:rPr>
              <a:t> 2012.gadā līdz </a:t>
            </a:r>
            <a:r>
              <a:rPr lang="lv-LV" b="1" dirty="0" smtClean="0">
                <a:solidFill>
                  <a:srgbClr val="FF0000"/>
                </a:solidFill>
              </a:rPr>
              <a:t>39,5% </a:t>
            </a:r>
            <a:r>
              <a:rPr lang="lv-LV" dirty="0" smtClean="0">
                <a:solidFill>
                  <a:srgbClr val="002060"/>
                </a:solidFill>
              </a:rPr>
              <a:t>2021.gadā (kas ir ap ES vidējo rādītāju 2012.gadā- 39,9%). </a:t>
            </a:r>
            <a:endParaRPr lang="lv-LV" dirty="0">
              <a:solidFill>
                <a:srgbClr val="002060"/>
              </a:solidFill>
            </a:endParaRPr>
          </a:p>
        </p:txBody>
      </p:sp>
      <p:sp>
        <p:nvSpPr>
          <p:cNvPr id="6" name="Slide Number Placeholder 2"/>
          <p:cNvSpPr>
            <a:spLocks noGrp="1"/>
          </p:cNvSpPr>
          <p:nvPr>
            <p:ph type="sldNum" sz="quarter" idx="12"/>
          </p:nvPr>
        </p:nvSpPr>
        <p:spPr>
          <a:xfrm>
            <a:off x="6553200" y="6356350"/>
            <a:ext cx="2133600" cy="365125"/>
          </a:xfrm>
        </p:spPr>
        <p:txBody>
          <a:bodyPr/>
          <a:lstStyle/>
          <a:p>
            <a:r>
              <a:rPr lang="lv-LV" dirty="0" smtClean="0"/>
              <a:t>34</a:t>
            </a:r>
            <a:endParaRPr lang="lv-LV" dirty="0"/>
          </a:p>
        </p:txBody>
      </p:sp>
    </p:spTree>
    <p:extLst>
      <p:ext uri="{BB962C8B-B14F-4D97-AF65-F5344CB8AC3E}">
        <p14:creationId xmlns:p14="http://schemas.microsoft.com/office/powerpoint/2010/main" val="18360343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267744" y="4077072"/>
            <a:ext cx="6480720" cy="854968"/>
          </a:xfrm>
        </p:spPr>
        <p:txBody>
          <a:bodyPr>
            <a:noAutofit/>
          </a:bodyPr>
          <a:lstStyle/>
          <a:p>
            <a:r>
              <a:rPr lang="lv-LV" sz="2800" dirty="0" smtClean="0">
                <a:effectLst>
                  <a:outerShdw blurRad="38100" dist="38100" dir="2700000" algn="tl">
                    <a:srgbClr val="000000">
                      <a:alpha val="43137"/>
                    </a:srgbClr>
                  </a:outerShdw>
                </a:effectLst>
              </a:rPr>
              <a:t>Atvieglojums par apgādībā esošām personām</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0440546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3"/>
          <p:cNvSpPr>
            <a:spLocks noGrp="1"/>
          </p:cNvSpPr>
          <p:nvPr>
            <p:ph type="title"/>
          </p:nvPr>
        </p:nvSpPr>
        <p:spPr>
          <a:xfrm>
            <a:off x="323528" y="332656"/>
            <a:ext cx="6984776" cy="864096"/>
          </a:xfrm>
          <a:solidFill>
            <a:schemeClr val="bg1"/>
          </a:solidFill>
        </p:spPr>
        <p:txBody>
          <a:bodyPr>
            <a:normAutofit fontScale="90000"/>
          </a:bodyPr>
          <a:lstStyle/>
          <a:p>
            <a:pPr>
              <a:tabLst>
                <a:tab pos="533400" algn="l"/>
              </a:tabLst>
            </a:pPr>
            <a:r>
              <a:rPr lang="lv-LV" sz="2800" b="0" dirty="0" smtClean="0">
                <a:effectLst>
                  <a:outerShdw blurRad="38100" dist="38100" dir="2700000" algn="tl">
                    <a:srgbClr val="000000">
                      <a:alpha val="43137"/>
                    </a:srgbClr>
                  </a:outerShdw>
                </a:effectLst>
              </a:rPr>
              <a:t>AAP jau vairākkārt ir palielināts un pašreiz tā apmērs par 90 </a:t>
            </a:r>
            <a:r>
              <a:rPr lang="lv-LV" sz="2800" b="0" i="1" dirty="0" smtClean="0">
                <a:effectLst>
                  <a:outerShdw blurRad="38100" dist="38100" dir="2700000" algn="tl">
                    <a:srgbClr val="000000">
                      <a:alpha val="43137"/>
                    </a:srgbClr>
                  </a:outerShdw>
                </a:effectLst>
              </a:rPr>
              <a:t>EUR/</a:t>
            </a:r>
            <a:r>
              <a:rPr lang="lv-LV" sz="2800" b="0" i="1" dirty="0" err="1" smtClean="0">
                <a:effectLst>
                  <a:outerShdw blurRad="38100" dist="38100" dir="2700000" algn="tl">
                    <a:srgbClr val="000000">
                      <a:alpha val="43137"/>
                    </a:srgbClr>
                  </a:outerShdw>
                </a:effectLst>
              </a:rPr>
              <a:t>mēn</a:t>
            </a:r>
            <a:r>
              <a:rPr lang="lv-LV" sz="2800" b="0" i="1" dirty="0" smtClean="0">
                <a:effectLst>
                  <a:outerShdw blurRad="38100" dist="38100" dir="2700000" algn="tl">
                    <a:srgbClr val="000000">
                      <a:alpha val="43137"/>
                    </a:srgbClr>
                  </a:outerShdw>
                </a:effectLst>
              </a:rPr>
              <a:t>.</a:t>
            </a:r>
            <a:r>
              <a:rPr lang="lv-LV" sz="2800" b="0" dirty="0" smtClean="0">
                <a:effectLst>
                  <a:outerShdw blurRad="38100" dist="38100" dir="2700000" algn="tl">
                    <a:srgbClr val="000000">
                      <a:alpha val="43137"/>
                    </a:srgbClr>
                  </a:outerShdw>
                </a:effectLst>
              </a:rPr>
              <a:t> pārsniedz NM apmēru</a:t>
            </a:r>
          </a:p>
        </p:txBody>
      </p:sp>
      <p:graphicFrame>
        <p:nvGraphicFramePr>
          <p:cNvPr id="5" name="Chart 4"/>
          <p:cNvGraphicFramePr>
            <a:graphicFrameLocks/>
          </p:cNvGraphicFramePr>
          <p:nvPr>
            <p:extLst/>
          </p:nvPr>
        </p:nvGraphicFramePr>
        <p:xfrm>
          <a:off x="611560" y="1412776"/>
          <a:ext cx="7992888" cy="489654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2694602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29</a:t>
            </a:fld>
            <a:endParaRPr lang="lv-LV"/>
          </a:p>
        </p:txBody>
      </p:sp>
      <p:sp>
        <p:nvSpPr>
          <p:cNvPr id="5" name="Title 4"/>
          <p:cNvSpPr>
            <a:spLocks noGrp="1"/>
          </p:cNvSpPr>
          <p:nvPr>
            <p:ph type="title"/>
          </p:nvPr>
        </p:nvSpPr>
        <p:spPr>
          <a:xfrm>
            <a:off x="446177" y="221094"/>
            <a:ext cx="6066590" cy="936056"/>
          </a:xfrm>
          <a:solidFill>
            <a:schemeClr val="bg1"/>
          </a:solidFill>
          <a:ln>
            <a:noFill/>
          </a:ln>
        </p:spPr>
        <p:txBody>
          <a:bodyPr>
            <a:noAutofit/>
          </a:bodyPr>
          <a:lstStyle/>
          <a:p>
            <a:r>
              <a:rPr lang="lv-LV" sz="1800" dirty="0" smtClean="0">
                <a:effectLst>
                  <a:outerShdw blurRad="38100" dist="38100" dir="2700000" algn="tl">
                    <a:srgbClr val="000000">
                      <a:alpha val="43137"/>
                    </a:srgbClr>
                  </a:outerShdw>
                </a:effectLst>
              </a:rPr>
              <a:t>No </a:t>
            </a:r>
            <a:r>
              <a:rPr lang="lv-LV" sz="1800" dirty="0">
                <a:effectLst>
                  <a:outerShdw blurRad="38100" dist="38100" dir="2700000" algn="tl">
                    <a:srgbClr val="000000">
                      <a:alpha val="43137"/>
                    </a:srgbClr>
                  </a:outerShdw>
                </a:effectLst>
              </a:rPr>
              <a:t>kopējā nodokļu maksātāju skaita, kuriem ir apgādībā esošas personas, </a:t>
            </a:r>
            <a:r>
              <a:rPr lang="lv-LV" sz="1800" dirty="0">
                <a:solidFill>
                  <a:srgbClr val="FF0000"/>
                </a:solidFill>
                <a:effectLst>
                  <a:outerShdw blurRad="38100" dist="38100" dir="2700000" algn="tl">
                    <a:srgbClr val="000000">
                      <a:alpha val="43137"/>
                    </a:srgbClr>
                  </a:outerShdw>
                </a:effectLst>
              </a:rPr>
              <a:t>32,4%</a:t>
            </a:r>
            <a:r>
              <a:rPr lang="lv-LV" sz="1800" dirty="0">
                <a:effectLst>
                  <a:outerShdw blurRad="38100" dist="38100" dir="2700000" algn="tl">
                    <a:srgbClr val="000000">
                      <a:alpha val="43137"/>
                    </a:srgbClr>
                  </a:outerShdw>
                </a:effectLst>
              </a:rPr>
              <a:t> ir nodokļu maksātāji, kuru ienākumi no algota darba nepārsniedz 360 </a:t>
            </a:r>
            <a:r>
              <a:rPr lang="lv-LV" sz="1800" i="1" dirty="0" err="1">
                <a:effectLst>
                  <a:outerShdw blurRad="38100" dist="38100" dir="2700000" algn="tl">
                    <a:srgbClr val="000000">
                      <a:alpha val="43137"/>
                    </a:srgbClr>
                  </a:outerShdw>
                </a:effectLst>
              </a:rPr>
              <a:t>euro</a:t>
            </a:r>
            <a:r>
              <a:rPr lang="lv-LV" sz="1800" dirty="0">
                <a:effectLst>
                  <a:outerShdw blurRad="38100" dist="38100" dir="2700000" algn="tl">
                    <a:srgbClr val="000000">
                      <a:alpha val="43137"/>
                    </a:srgbClr>
                  </a:outerShdw>
                </a:effectLst>
              </a:rPr>
              <a:t> mēnesī</a:t>
            </a:r>
            <a:endParaRPr lang="en-GB" sz="1800" i="1" dirty="0">
              <a:effectLst>
                <a:outerShdw blurRad="38100" dist="38100" dir="2700000" algn="tl">
                  <a:srgbClr val="000000">
                    <a:alpha val="43137"/>
                  </a:srgbClr>
                </a:outerShdw>
              </a:effectLst>
            </a:endParaRPr>
          </a:p>
        </p:txBody>
      </p:sp>
      <p:sp>
        <p:nvSpPr>
          <p:cNvPr id="8" name="Rectangle 7"/>
          <p:cNvSpPr/>
          <p:nvPr/>
        </p:nvSpPr>
        <p:spPr>
          <a:xfrm>
            <a:off x="611560" y="6048573"/>
            <a:ext cx="3420488" cy="307777"/>
          </a:xfrm>
          <a:prstGeom prst="rect">
            <a:avLst/>
          </a:prstGeom>
        </p:spPr>
        <p:txBody>
          <a:bodyPr wrap="none">
            <a:spAutoFit/>
          </a:bodyPr>
          <a:lstStyle/>
          <a:p>
            <a:r>
              <a:rPr lang="lv-LV" sz="1400" b="1" i="1" dirty="0">
                <a:solidFill>
                  <a:srgbClr val="002060"/>
                </a:solidFill>
              </a:rPr>
              <a:t>Avots: </a:t>
            </a:r>
            <a:r>
              <a:rPr lang="lv-LV" sz="1400" dirty="0">
                <a:solidFill>
                  <a:srgbClr val="002060"/>
                </a:solidFill>
              </a:rPr>
              <a:t>VID informācija uz 2015.gada martu</a:t>
            </a:r>
          </a:p>
        </p:txBody>
      </p:sp>
      <p:graphicFrame>
        <p:nvGraphicFramePr>
          <p:cNvPr id="9" name="Chart 8"/>
          <p:cNvGraphicFramePr/>
          <p:nvPr>
            <p:extLst/>
          </p:nvPr>
        </p:nvGraphicFramePr>
        <p:xfrm>
          <a:off x="827584" y="1771333"/>
          <a:ext cx="7128792" cy="4392488"/>
        </p:xfrm>
        <a:graphic>
          <a:graphicData uri="http://schemas.openxmlformats.org/drawingml/2006/chart">
            <c:chart xmlns:c="http://schemas.openxmlformats.org/drawingml/2006/chart" xmlns:r="http://schemas.openxmlformats.org/officeDocument/2006/relationships" r:id="rId2"/>
          </a:graphicData>
        </a:graphic>
      </p:graphicFrame>
      <p:sp>
        <p:nvSpPr>
          <p:cNvPr id="4" name="Rectangle 3"/>
          <p:cNvSpPr/>
          <p:nvPr/>
        </p:nvSpPr>
        <p:spPr>
          <a:xfrm>
            <a:off x="449086" y="1157150"/>
            <a:ext cx="7416824" cy="587853"/>
          </a:xfrm>
          <a:prstGeom prst="rect">
            <a:avLst/>
          </a:prstGeom>
        </p:spPr>
        <p:txBody>
          <a:bodyPr wrap="square">
            <a:spAutoFit/>
          </a:bodyPr>
          <a:lstStyle/>
          <a:p>
            <a:pPr marL="457200" algn="ctr">
              <a:lnSpc>
                <a:spcPct val="115000"/>
              </a:lnSpc>
              <a:spcAft>
                <a:spcPts val="600"/>
              </a:spcAft>
            </a:pPr>
            <a:r>
              <a:rPr lang="lv-LV" sz="1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Nodokļu maksātāju skaits, kuriem ir apgādībā esošas personas, sadalījumā pēc ienākumiem no algota darba</a:t>
            </a:r>
            <a:endParaRPr lang="lv-LV" sz="14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89984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a:t>
            </a:fld>
            <a:endParaRPr lang="lv-LV"/>
          </a:p>
        </p:txBody>
      </p:sp>
      <p:sp>
        <p:nvSpPr>
          <p:cNvPr id="5" name="Title 4"/>
          <p:cNvSpPr>
            <a:spLocks noGrp="1"/>
          </p:cNvSpPr>
          <p:nvPr>
            <p:ph type="title"/>
          </p:nvPr>
        </p:nvSpPr>
        <p:spPr>
          <a:xfrm>
            <a:off x="417080" y="476672"/>
            <a:ext cx="5883112" cy="864096"/>
          </a:xfrm>
          <a:solidFill>
            <a:schemeClr val="bg1"/>
          </a:solidFill>
        </p:spPr>
        <p:txBody>
          <a:bodyPr>
            <a:noAutofit/>
          </a:bodyPr>
          <a:lstStyle/>
          <a:p>
            <a:r>
              <a:rPr lang="lv-LV" sz="2400" dirty="0" smtClean="0">
                <a:effectLst>
                  <a:outerShdw blurRad="38100" dist="38100" dir="2700000" algn="tl">
                    <a:srgbClr val="000000">
                      <a:alpha val="43137"/>
                    </a:srgbClr>
                  </a:outerShdw>
                </a:effectLst>
              </a:rPr>
              <a:t>Latvijā darbaspēka nodokļu slogs </a:t>
            </a:r>
            <a:r>
              <a:rPr lang="lv-LV" sz="2400" u="sng" dirty="0" smtClean="0">
                <a:effectLst>
                  <a:outerShdw blurRad="38100" dist="38100" dir="2700000" algn="tl">
                    <a:srgbClr val="000000">
                      <a:alpha val="43137"/>
                    </a:srgbClr>
                  </a:outerShdw>
                </a:effectLst>
              </a:rPr>
              <a:t>zemo</a:t>
            </a:r>
            <a:r>
              <a:rPr lang="lv-LV" sz="2400" dirty="0" smtClean="0">
                <a:effectLst>
                  <a:outerShdw blurRad="38100" dist="38100" dir="2700000" algn="tl">
                    <a:srgbClr val="000000">
                      <a:alpha val="43137"/>
                    </a:srgbClr>
                  </a:outerShdw>
                </a:effectLst>
              </a:rPr>
              <a:t> algu saņēmējiem</a:t>
            </a:r>
            <a:r>
              <a:rPr lang="lv-LV" sz="2400" baseline="30000" dirty="0" smtClean="0">
                <a:effectLst>
                  <a:outerShdw blurRad="38100" dist="38100" dir="2700000" algn="tl">
                    <a:srgbClr val="000000">
                      <a:alpha val="43137"/>
                    </a:srgbClr>
                  </a:outerShdw>
                </a:effectLst>
              </a:rPr>
              <a:t>*</a:t>
            </a:r>
            <a:r>
              <a:rPr lang="lv-LV" sz="2400" dirty="0" smtClean="0">
                <a:effectLst>
                  <a:outerShdw blurRad="38100" dist="38100" dir="2700000" algn="tl">
                    <a:srgbClr val="000000">
                      <a:alpha val="43137"/>
                    </a:srgbClr>
                  </a:outerShdw>
                </a:effectLst>
              </a:rPr>
              <a:t> ir viens  no augstākajiem ES </a:t>
            </a:r>
            <a:endParaRPr lang="en-GB" sz="2400" dirty="0">
              <a:effectLst>
                <a:outerShdw blurRad="38100" dist="38100" dir="2700000" algn="tl">
                  <a:srgbClr val="000000">
                    <a:alpha val="43137"/>
                  </a:srgbClr>
                </a:outerShdw>
              </a:effectLst>
            </a:endParaRPr>
          </a:p>
        </p:txBody>
      </p:sp>
      <p:sp>
        <p:nvSpPr>
          <p:cNvPr id="8" name="TextBox 7"/>
          <p:cNvSpPr txBox="1"/>
          <p:nvPr/>
        </p:nvSpPr>
        <p:spPr>
          <a:xfrm>
            <a:off x="417080" y="6048573"/>
            <a:ext cx="7200800" cy="307777"/>
          </a:xfrm>
          <a:prstGeom prst="rect">
            <a:avLst/>
          </a:prstGeom>
          <a:noFill/>
        </p:spPr>
        <p:txBody>
          <a:bodyPr wrap="square" rtlCol="0">
            <a:spAutoFit/>
          </a:bodyPr>
          <a:lstStyle/>
          <a:p>
            <a:r>
              <a:rPr lang="lv-LV" sz="1400" b="1" i="1" dirty="0" smtClean="0">
                <a:solidFill>
                  <a:schemeClr val="accent1">
                    <a:lumMod val="50000"/>
                  </a:schemeClr>
                </a:solidFill>
              </a:rPr>
              <a:t>Datu avots: </a:t>
            </a:r>
            <a:r>
              <a:rPr lang="lv-LV" sz="1400" dirty="0" smtClean="0">
                <a:solidFill>
                  <a:schemeClr val="accent1">
                    <a:lumMod val="50000"/>
                  </a:schemeClr>
                </a:solidFill>
              </a:rPr>
              <a:t>EUROSTAT dati</a:t>
            </a:r>
            <a:endParaRPr lang="en-GB" sz="1400" dirty="0">
              <a:solidFill>
                <a:schemeClr val="accent1">
                  <a:lumMod val="50000"/>
                </a:schemeClr>
              </a:solidFill>
            </a:endParaRPr>
          </a:p>
        </p:txBody>
      </p:sp>
      <p:sp>
        <p:nvSpPr>
          <p:cNvPr id="9" name="Rectangle 8"/>
          <p:cNvSpPr/>
          <p:nvPr/>
        </p:nvSpPr>
        <p:spPr>
          <a:xfrm>
            <a:off x="403894" y="5463797"/>
            <a:ext cx="8200553" cy="969496"/>
          </a:xfrm>
          <a:prstGeom prst="rect">
            <a:avLst/>
          </a:prstGeom>
          <a:solidFill>
            <a:schemeClr val="bg1"/>
          </a:solidFill>
        </p:spPr>
        <p:txBody>
          <a:bodyPr wrap="square">
            <a:spAutoFit/>
          </a:bodyPr>
          <a:lstStyle/>
          <a:p>
            <a:pPr marL="354013" indent="-354013" algn="just">
              <a:spcAft>
                <a:spcPts val="600"/>
              </a:spcAft>
              <a:tabLst>
                <a:tab pos="354013" algn="l"/>
              </a:tabLst>
            </a:pPr>
            <a:r>
              <a:rPr lang="lv-LV" sz="1300" i="1" baseline="30000" dirty="0" smtClean="0">
                <a:solidFill>
                  <a:srgbClr val="002060"/>
                </a:solidFill>
              </a:rPr>
              <a:t>*</a:t>
            </a:r>
            <a:r>
              <a:rPr lang="lv-LV" sz="1300" i="1" dirty="0" smtClean="0">
                <a:solidFill>
                  <a:srgbClr val="002060"/>
                </a:solidFill>
              </a:rPr>
              <a:t> 	Zemo </a:t>
            </a:r>
            <a:r>
              <a:rPr lang="lv-LV" sz="1300" i="1" dirty="0">
                <a:solidFill>
                  <a:srgbClr val="002060"/>
                </a:solidFill>
              </a:rPr>
              <a:t>algu grupā </a:t>
            </a:r>
            <a:r>
              <a:rPr lang="lv-LV" sz="1300" i="1" dirty="0" smtClean="0">
                <a:solidFill>
                  <a:srgbClr val="002060"/>
                </a:solidFill>
              </a:rPr>
              <a:t>strādājošie </a:t>
            </a:r>
            <a:r>
              <a:rPr lang="lv-LV" sz="1300" dirty="0" smtClean="0">
                <a:solidFill>
                  <a:srgbClr val="002060"/>
                </a:solidFill>
              </a:rPr>
              <a:t>–pelna 2/3 vai </a:t>
            </a:r>
            <a:r>
              <a:rPr lang="lv-LV" sz="1300" dirty="0">
                <a:solidFill>
                  <a:srgbClr val="002060"/>
                </a:solidFill>
              </a:rPr>
              <a:t>mazāk no </a:t>
            </a:r>
            <a:r>
              <a:rPr lang="lv-LV" sz="1300" dirty="0" smtClean="0">
                <a:solidFill>
                  <a:srgbClr val="002060"/>
                </a:solidFill>
              </a:rPr>
              <a:t>valstī noteiktās vidējā </a:t>
            </a:r>
            <a:r>
              <a:rPr lang="lv-LV" sz="1300" dirty="0">
                <a:solidFill>
                  <a:srgbClr val="002060"/>
                </a:solidFill>
              </a:rPr>
              <a:t>bruto darba </a:t>
            </a:r>
            <a:r>
              <a:rPr lang="lv-LV" sz="1300" dirty="0" smtClean="0">
                <a:solidFill>
                  <a:srgbClr val="002060"/>
                </a:solidFill>
              </a:rPr>
              <a:t>samaksas.</a:t>
            </a:r>
          </a:p>
          <a:p>
            <a:pPr marL="354013" indent="-354013" algn="just">
              <a:tabLst>
                <a:tab pos="354013" algn="l"/>
              </a:tabLst>
            </a:pPr>
            <a:r>
              <a:rPr lang="lv-LV" sz="1300" i="1" baseline="30000" dirty="0" smtClean="0">
                <a:solidFill>
                  <a:srgbClr val="002060"/>
                </a:solidFill>
              </a:rPr>
              <a:t>** 	</a:t>
            </a:r>
            <a:r>
              <a:rPr lang="lv-LV" sz="1300" i="1" dirty="0" smtClean="0">
                <a:solidFill>
                  <a:srgbClr val="002060"/>
                </a:solidFill>
                <a:ea typeface="Times New Roman" panose="02020603050405020304" pitchFamily="18" charset="0"/>
              </a:rPr>
              <a:t>Nodokļu </a:t>
            </a:r>
            <a:r>
              <a:rPr lang="lv-LV" sz="1300" i="1" dirty="0">
                <a:solidFill>
                  <a:srgbClr val="002060"/>
                </a:solidFill>
                <a:ea typeface="Times New Roman" panose="02020603050405020304" pitchFamily="18" charset="0"/>
              </a:rPr>
              <a:t>plaisa </a:t>
            </a:r>
            <a:r>
              <a:rPr lang="lv-LV" sz="1300" dirty="0">
                <a:solidFill>
                  <a:srgbClr val="002060"/>
                </a:solidFill>
                <a:ea typeface="Times New Roman" panose="02020603050405020304" pitchFamily="18" charset="0"/>
              </a:rPr>
              <a:t>ir rādītājs, kurš </a:t>
            </a:r>
            <a:r>
              <a:rPr lang="lv-LV" sz="1300" dirty="0">
                <a:solidFill>
                  <a:srgbClr val="002060"/>
                </a:solidFill>
              </a:rPr>
              <a:t>raksturo atšķirību starp darba ņēmēja nopelnīto un to, cik šis darbaspēks izmaksā darba devējam. To aprēķina kā darba nodokļu (IIN un darba ņē­mēja un darba devēja VSAOI) procentuālo attiecību pret darba algas pirms nodokļu nomaksas un darba devēja VSAOI summu</a:t>
            </a:r>
            <a:endParaRPr lang="lv-LV" sz="1300" i="1" dirty="0">
              <a:solidFill>
                <a:srgbClr val="002060"/>
              </a:solidFill>
            </a:endParaRPr>
          </a:p>
        </p:txBody>
      </p:sp>
      <p:graphicFrame>
        <p:nvGraphicFramePr>
          <p:cNvPr id="10" name="Chart 9"/>
          <p:cNvGraphicFramePr>
            <a:graphicFrameLocks/>
          </p:cNvGraphicFramePr>
          <p:nvPr>
            <p:extLst>
              <p:ext uri="{D42A27DB-BD31-4B8C-83A1-F6EECF244321}">
                <p14:modId xmlns:p14="http://schemas.microsoft.com/office/powerpoint/2010/main" val="406388275"/>
              </p:ext>
            </p:extLst>
          </p:nvPr>
        </p:nvGraphicFramePr>
        <p:xfrm>
          <a:off x="349330" y="1484784"/>
          <a:ext cx="8147248" cy="392581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25866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30</a:t>
            </a:fld>
            <a:endParaRPr lang="lv-LV"/>
          </a:p>
        </p:txBody>
      </p:sp>
      <p:sp>
        <p:nvSpPr>
          <p:cNvPr id="5" name="Title 4"/>
          <p:cNvSpPr>
            <a:spLocks noGrp="1"/>
          </p:cNvSpPr>
          <p:nvPr>
            <p:ph type="title"/>
          </p:nvPr>
        </p:nvSpPr>
        <p:spPr>
          <a:xfrm>
            <a:off x="457200" y="116632"/>
            <a:ext cx="5926023" cy="936056"/>
          </a:xfrm>
          <a:solidFill>
            <a:schemeClr val="bg1"/>
          </a:solidFill>
          <a:ln>
            <a:noFill/>
          </a:ln>
        </p:spPr>
        <p:txBody>
          <a:bodyPr>
            <a:noAutofit/>
          </a:bodyPr>
          <a:lstStyle/>
          <a:p>
            <a:pPr algn="just"/>
            <a:r>
              <a:rPr lang="lv-LV" sz="1800" dirty="0" smtClean="0">
                <a:effectLst>
                  <a:outerShdw blurRad="38100" dist="38100" dir="2700000" algn="tl">
                    <a:srgbClr val="000000">
                      <a:alpha val="43137"/>
                    </a:srgbClr>
                  </a:outerShdw>
                </a:effectLst>
              </a:rPr>
              <a:t>Aptuveni </a:t>
            </a:r>
            <a:r>
              <a:rPr lang="lv-LV" sz="1800" dirty="0" smtClean="0">
                <a:solidFill>
                  <a:srgbClr val="FF0000"/>
                </a:solidFill>
                <a:effectLst>
                  <a:outerShdw blurRad="38100" dist="38100" dir="2700000" algn="tl">
                    <a:srgbClr val="000000">
                      <a:alpha val="43137"/>
                    </a:srgbClr>
                  </a:outerShdw>
                </a:effectLst>
              </a:rPr>
              <a:t>38,6%</a:t>
            </a:r>
            <a:r>
              <a:rPr lang="lv-LV" sz="1800" dirty="0" smtClean="0">
                <a:effectLst>
                  <a:outerShdw blurRad="38100" dist="38100" dir="2700000" algn="tl">
                    <a:srgbClr val="000000">
                      <a:alpha val="43137"/>
                    </a:srgbClr>
                  </a:outerShdw>
                </a:effectLst>
              </a:rPr>
              <a:t> no nodokļu maksātājiem nevar </a:t>
            </a:r>
            <a:r>
              <a:rPr lang="lv-LV" sz="1800" dirty="0">
                <a:effectLst>
                  <a:outerShdw blurRad="38100" dist="38100" dir="2700000" algn="tl">
                    <a:srgbClr val="000000">
                      <a:alpha val="43137"/>
                    </a:srgbClr>
                  </a:outerShdw>
                </a:effectLst>
              </a:rPr>
              <a:t>pilnībā izmantot IIN atvieglojumus, jo viņu ar nodokli apliekamais ienākums ir mazāks par IIN atvieglojumu summu</a:t>
            </a:r>
            <a:endParaRPr lang="en-GB" sz="1800" dirty="0">
              <a:effectLst>
                <a:outerShdw blurRad="38100" dist="38100" dir="2700000" algn="tl">
                  <a:srgbClr val="000000">
                    <a:alpha val="43137"/>
                  </a:srgbClr>
                </a:outerShdw>
              </a:effectLst>
            </a:endParaRPr>
          </a:p>
        </p:txBody>
      </p:sp>
      <p:sp>
        <p:nvSpPr>
          <p:cNvPr id="8" name="Rectangle 7"/>
          <p:cNvSpPr/>
          <p:nvPr/>
        </p:nvSpPr>
        <p:spPr>
          <a:xfrm>
            <a:off x="611560" y="6048573"/>
            <a:ext cx="3420488" cy="307777"/>
          </a:xfrm>
          <a:prstGeom prst="rect">
            <a:avLst/>
          </a:prstGeom>
        </p:spPr>
        <p:txBody>
          <a:bodyPr wrap="none">
            <a:spAutoFit/>
          </a:bodyPr>
          <a:lstStyle/>
          <a:p>
            <a:r>
              <a:rPr lang="lv-LV" sz="1400" b="1" i="1" dirty="0">
                <a:solidFill>
                  <a:srgbClr val="002060"/>
                </a:solidFill>
              </a:rPr>
              <a:t>Avots: </a:t>
            </a:r>
            <a:r>
              <a:rPr lang="lv-LV" sz="1400" dirty="0">
                <a:solidFill>
                  <a:srgbClr val="002060"/>
                </a:solidFill>
              </a:rPr>
              <a:t>VID informācija uz 2015.gada martu</a:t>
            </a:r>
          </a:p>
        </p:txBody>
      </p:sp>
      <p:graphicFrame>
        <p:nvGraphicFramePr>
          <p:cNvPr id="17" name="Table 16"/>
          <p:cNvGraphicFramePr>
            <a:graphicFrameLocks noGrp="1"/>
          </p:cNvGraphicFramePr>
          <p:nvPr>
            <p:extLst/>
          </p:nvPr>
        </p:nvGraphicFramePr>
        <p:xfrm>
          <a:off x="550200" y="1124744"/>
          <a:ext cx="8270272" cy="5606796"/>
        </p:xfrm>
        <a:graphic>
          <a:graphicData uri="http://schemas.openxmlformats.org/drawingml/2006/table">
            <a:tbl>
              <a:tblPr firstRow="1" bandRow="1">
                <a:tableStyleId>{5C22544A-7EE6-4342-B048-85BDC9FD1C3A}</a:tableStyleId>
              </a:tblPr>
              <a:tblGrid>
                <a:gridCol w="1785404"/>
                <a:gridCol w="1041486"/>
                <a:gridCol w="892702"/>
                <a:gridCol w="892702"/>
                <a:gridCol w="743918"/>
                <a:gridCol w="725320"/>
                <a:gridCol w="936714"/>
                <a:gridCol w="1252026"/>
              </a:tblGrid>
              <a:tr h="370840">
                <a:tc rowSpan="2">
                  <a:txBody>
                    <a:bodyPr/>
                    <a:lstStyle/>
                    <a:p>
                      <a:pPr algn="ctr"/>
                      <a:r>
                        <a:rPr lang="lv-LV" sz="1400" b="1" kern="1200" dirty="0" smtClean="0">
                          <a:solidFill>
                            <a:schemeClr val="bg1"/>
                          </a:solidFill>
                          <a:effectLst/>
                          <a:latin typeface="+mn-lt"/>
                          <a:ea typeface="+mn-ea"/>
                          <a:cs typeface="+mn-cs"/>
                        </a:rPr>
                        <a:t>Apgādnieka darba alga, </a:t>
                      </a:r>
                      <a:r>
                        <a:rPr lang="lv-LV" sz="1400" b="1" i="1" kern="1200" dirty="0" err="1" smtClean="0">
                          <a:solidFill>
                            <a:schemeClr val="bg1"/>
                          </a:solidFill>
                          <a:effectLst/>
                          <a:latin typeface="+mn-lt"/>
                          <a:ea typeface="+mn-ea"/>
                          <a:cs typeface="+mn-cs"/>
                        </a:rPr>
                        <a:t>euro</a:t>
                      </a:r>
                      <a:r>
                        <a:rPr lang="lv-LV" sz="1400" b="1" i="1" kern="1200" dirty="0" smtClean="0">
                          <a:solidFill>
                            <a:schemeClr val="bg1"/>
                          </a:solidFill>
                          <a:effectLst/>
                          <a:latin typeface="+mn-lt"/>
                          <a:ea typeface="+mn-ea"/>
                          <a:cs typeface="+mn-cs"/>
                        </a:rPr>
                        <a:t> mēnesī</a:t>
                      </a:r>
                      <a:endParaRPr lang="en-GB" sz="1400" dirty="0">
                        <a:solidFill>
                          <a:schemeClr val="bg1"/>
                        </a:solidFill>
                        <a:latin typeface="+mn-lt"/>
                      </a:endParaRPr>
                    </a:p>
                  </a:txBody>
                  <a:tcPr>
                    <a:lnR w="6350" cap="flat" cmpd="sng" algn="ctr">
                      <a:solidFill>
                        <a:schemeClr val="bg1"/>
                      </a:solidFill>
                      <a:prstDash val="solid"/>
                      <a:round/>
                      <a:headEnd type="none" w="med" len="med"/>
                      <a:tailEnd type="none" w="med" len="med"/>
                    </a:lnR>
                    <a:lnB w="6350" cap="flat" cmpd="sng" algn="ctr">
                      <a:solidFill>
                        <a:schemeClr val="bg1">
                          <a:lumMod val="65000"/>
                        </a:schemeClr>
                      </a:solidFill>
                      <a:prstDash val="solid"/>
                      <a:round/>
                      <a:headEnd type="none" w="med" len="med"/>
                      <a:tailEnd type="none" w="med" len="med"/>
                    </a:lnB>
                    <a:solidFill>
                      <a:srgbClr val="002060"/>
                    </a:solidFill>
                  </a:tcPr>
                </a:tc>
                <a:tc gridSpan="5">
                  <a:txBody>
                    <a:bodyPr/>
                    <a:lstStyle/>
                    <a:p>
                      <a:pPr algn="ctr"/>
                      <a:r>
                        <a:rPr lang="lv-LV" sz="1400" b="1" kern="1200" dirty="0" smtClean="0">
                          <a:solidFill>
                            <a:schemeClr val="bg1"/>
                          </a:solidFill>
                          <a:effectLst/>
                          <a:latin typeface="+mn-lt"/>
                          <a:ea typeface="+mn-ea"/>
                          <a:cs typeface="+mn-cs"/>
                        </a:rPr>
                        <a:t>Apgādībā esošas personas</a:t>
                      </a:r>
                      <a:endParaRPr lang="en-GB" sz="1400" dirty="0">
                        <a:solidFill>
                          <a:schemeClr val="bg1"/>
                        </a:solidFill>
                        <a:latin typeface="+mn-l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hMerge="1">
                  <a:txBody>
                    <a:bodyPr/>
                    <a:lstStyle/>
                    <a:p>
                      <a:endParaRPr lang="en-GB" sz="1400" dirty="0">
                        <a:solidFill>
                          <a:schemeClr val="bg1"/>
                        </a:solidFill>
                      </a:endParaRPr>
                    </a:p>
                  </a:txBody>
                  <a:tcPr>
                    <a:lnB w="6350" cap="flat" cmpd="sng" algn="ctr">
                      <a:solidFill>
                        <a:schemeClr val="bg1"/>
                      </a:solidFill>
                      <a:prstDash val="solid"/>
                      <a:round/>
                      <a:headEnd type="none" w="med" len="med"/>
                      <a:tailEnd type="none" w="med" len="med"/>
                    </a:lnB>
                    <a:solidFill>
                      <a:srgbClr val="002060"/>
                    </a:solidFill>
                  </a:tcPr>
                </a:tc>
                <a:tc rowSpan="2">
                  <a:txBody>
                    <a:bodyPr/>
                    <a:lstStyle/>
                    <a:p>
                      <a:pPr algn="ctr"/>
                      <a:r>
                        <a:rPr lang="lv-LV" sz="1400" b="1" kern="1200" dirty="0" smtClean="0">
                          <a:solidFill>
                            <a:schemeClr val="bg1"/>
                          </a:solidFill>
                          <a:effectLst/>
                          <a:latin typeface="+mn-lt"/>
                          <a:ea typeface="+mn-ea"/>
                          <a:cs typeface="+mn-cs"/>
                        </a:rPr>
                        <a:t>KOPĀ</a:t>
                      </a:r>
                      <a:endParaRPr lang="en-GB" sz="1400" dirty="0">
                        <a:solidFill>
                          <a:schemeClr val="bg1"/>
                        </a:solidFill>
                        <a:latin typeface="+mn-lt"/>
                      </a:endParaRPr>
                    </a:p>
                  </a:txBody>
                  <a:tcPr>
                    <a:lnL w="6350" cap="flat" cmpd="sng" algn="ctr">
                      <a:solidFill>
                        <a:schemeClr val="bg1"/>
                      </a:solidFill>
                      <a:prstDash val="solid"/>
                      <a:round/>
                      <a:headEnd type="none" w="med" len="med"/>
                      <a:tailEnd type="none" w="med" len="med"/>
                    </a:lnL>
                    <a:lnB w="6350" cap="flat" cmpd="sng" algn="ctr">
                      <a:solidFill>
                        <a:schemeClr val="bg1">
                          <a:lumMod val="65000"/>
                        </a:schemeClr>
                      </a:solidFill>
                      <a:prstDash val="solid"/>
                      <a:round/>
                      <a:headEnd type="none" w="med" len="med"/>
                      <a:tailEnd type="none" w="med" len="med"/>
                    </a:lnB>
                    <a:solidFill>
                      <a:srgbClr val="002060"/>
                    </a:solidFill>
                  </a:tcPr>
                </a:tc>
                <a:tc rowSpan="2">
                  <a:txBody>
                    <a:bodyPr/>
                    <a:lstStyle/>
                    <a:p>
                      <a:pPr algn="ctr"/>
                      <a:r>
                        <a:rPr lang="lv-LV" sz="1400" b="1" kern="1200" dirty="0" smtClean="0">
                          <a:solidFill>
                            <a:schemeClr val="bg1"/>
                          </a:solidFill>
                          <a:effectLst/>
                          <a:latin typeface="+mn-lt"/>
                          <a:ea typeface="+mn-ea"/>
                          <a:cs typeface="+mn-cs"/>
                        </a:rPr>
                        <a:t>No tiem nevar izmantot IIN atvieglo-jumus</a:t>
                      </a:r>
                      <a:r>
                        <a:rPr lang="lv-LV" sz="1400" b="1" kern="1200" baseline="30000" dirty="0" smtClean="0">
                          <a:solidFill>
                            <a:schemeClr val="bg1"/>
                          </a:solidFill>
                          <a:effectLst/>
                          <a:latin typeface="+mn-lt"/>
                          <a:ea typeface="+mn-ea"/>
                          <a:cs typeface="+mn-cs"/>
                        </a:rPr>
                        <a:t>**</a:t>
                      </a:r>
                      <a:endParaRPr lang="en-GB" sz="1400" dirty="0">
                        <a:solidFill>
                          <a:schemeClr val="bg1"/>
                        </a:solidFill>
                        <a:latin typeface="+mn-lt"/>
                      </a:endParaRPr>
                    </a:p>
                  </a:txBody>
                  <a:tcPr>
                    <a:lnB w="6350" cap="flat" cmpd="sng" algn="ctr">
                      <a:solidFill>
                        <a:schemeClr val="bg1">
                          <a:lumMod val="65000"/>
                        </a:schemeClr>
                      </a:solidFill>
                      <a:prstDash val="solid"/>
                      <a:round/>
                      <a:headEnd type="none" w="med" len="med"/>
                      <a:tailEnd type="none" w="med" len="med"/>
                    </a:lnB>
                    <a:solidFill>
                      <a:srgbClr val="002060"/>
                    </a:solidFill>
                  </a:tcPr>
                </a:tc>
              </a:tr>
              <a:tr h="493256">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1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L w="6350" cap="flat" cmpd="sng" algn="ctr">
                      <a:solidFill>
                        <a:schemeClr val="bg1"/>
                      </a:solidFill>
                      <a:prstDash val="solid"/>
                      <a:round/>
                      <a:headEnd type="none" w="med" len="med"/>
                      <a:tailEnd type="none" w="med" len="med"/>
                    </a:lnL>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2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3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4  </a:t>
                      </a:r>
                      <a:endParaRPr lang="lv-LV" sz="1400" dirty="0">
                        <a:solidFill>
                          <a:schemeClr val="bg1"/>
                        </a:solidFill>
                        <a:effectLst/>
                        <a:latin typeface="+mn-lt"/>
                        <a:ea typeface="Calibri" panose="020F0502020204030204" pitchFamily="34" charset="0"/>
                        <a:cs typeface="Times New Roman" panose="02020603050405020304" pitchFamily="18" charset="0"/>
                      </a:endParaRPr>
                    </a:p>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a:txBody>
                    <a:bodyPr/>
                    <a:lstStyle/>
                    <a:p>
                      <a:pPr algn="ctr">
                        <a:lnSpc>
                          <a:spcPct val="115000"/>
                        </a:lnSpc>
                        <a:spcAft>
                          <a:spcPts val="0"/>
                        </a:spcAft>
                      </a:pPr>
                      <a:r>
                        <a:rPr lang="lv-LV" sz="1400" b="1" dirty="0">
                          <a:solidFill>
                            <a:schemeClr val="bg1"/>
                          </a:solidFill>
                          <a:effectLst/>
                          <a:latin typeface="+mn-lt"/>
                          <a:ea typeface="Times New Roman" panose="02020603050405020304" pitchFamily="18" charset="0"/>
                          <a:cs typeface="Times New Roman" panose="02020603050405020304" pitchFamily="18" charset="0"/>
                        </a:rPr>
                        <a:t>5 un vairāk </a:t>
                      </a:r>
                      <a:endParaRPr lang="lv-LV" sz="1400" dirty="0">
                        <a:solidFill>
                          <a:schemeClr val="bg1"/>
                        </a:solidFill>
                        <a:effectLst/>
                        <a:latin typeface="+mn-lt"/>
                        <a:ea typeface="Calibri" panose="020F0502020204030204" pitchFamily="34" charset="0"/>
                        <a:cs typeface="Times New Roman" panose="02020603050405020304" pitchFamily="18" charset="0"/>
                      </a:endParaRPr>
                    </a:p>
                  </a:txBody>
                  <a:tcPr marL="68580" marR="68580" marT="0" marB="0">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002060"/>
                    </a:solidFill>
                  </a:tcPr>
                </a:tc>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c vMerge="1">
                  <a:txBody>
                    <a:bodyPr/>
                    <a:lstStyle/>
                    <a:p>
                      <a:endParaRPr lang="en-GB" sz="1400" dirty="0">
                        <a:solidFill>
                          <a:schemeClr val="bg1"/>
                        </a:solidFill>
                        <a:latin typeface="+mn-lt"/>
                      </a:endParaRPr>
                    </a:p>
                  </a:txBody>
                  <a:tcPr>
                    <a:lnT w="6350" cap="flat" cmpd="sng" algn="ctr">
                      <a:solidFill>
                        <a:schemeClr val="bg1"/>
                      </a:solidFill>
                      <a:prstDash val="solid"/>
                      <a:round/>
                      <a:headEnd type="none" w="med" len="med"/>
                      <a:tailEnd type="none" w="med" len="med"/>
                    </a:lnT>
                    <a:solidFill>
                      <a:srgbClr val="002060"/>
                    </a:solidFill>
                  </a:tcPr>
                </a:tc>
              </a:tr>
              <a:tr h="225688">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līdz 360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43 735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20 275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5 380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1 226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71 009</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71 009</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360-400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5 181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2 444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712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8 503</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3 322</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35123">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400,01-500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11 793</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5 693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1 663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396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19 628</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7 835</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98238">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500,01-600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9 880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4 648</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1 413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285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16 314</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1 786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17337">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600,01-700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8 842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4 315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14 671</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295</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08444">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700,01-800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8 265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4 356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1 216</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14 143</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306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71559">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800,01-900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7 718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3 906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1 161</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229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64</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13 078</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64</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62666">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900,01-1000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6 487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3 501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1 050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11 285</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42</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25781">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1000,01-1100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5 249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2 785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798</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148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22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9 002</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6</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1100,01-1200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3 942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2 293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646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130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7 035</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8</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35123">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1200,01-1300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3 026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1 814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530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5 518</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4</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98238">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1300,01-1400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2 310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1 417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418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4 262</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3</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17337">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1400,01-1500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1 946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1 166</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348</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3 556</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80452">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1500,01-1600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1 541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911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319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12</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2 837</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99551">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1600,01-1700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1 203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819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271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59</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2 362</a:t>
                      </a:r>
                      <a:endParaRPr lang="lv-LV" sz="1400" b="1"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34674">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1700,01-1800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1 055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643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245</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11</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bg1"/>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1 995</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1</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44016">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virs 1800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dirty="0">
                          <a:solidFill>
                            <a:srgbClr val="002060"/>
                          </a:solidFill>
                          <a:effectLst/>
                          <a:latin typeface="+mn-lt"/>
                          <a:ea typeface="Times New Roman" panose="02020603050405020304" pitchFamily="18" charset="0"/>
                          <a:cs typeface="Times New Roman" panose="02020603050405020304" pitchFamily="18" charset="0"/>
                        </a:rPr>
                        <a:t>6 671</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5 084</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1 947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473</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a:solidFill>
                            <a:srgbClr val="002060"/>
                          </a:solidFill>
                          <a:effectLst/>
                          <a:latin typeface="+mn-lt"/>
                          <a:ea typeface="Times New Roman" panose="02020603050405020304" pitchFamily="18" charset="0"/>
                          <a:cs typeface="Times New Roman" panose="02020603050405020304" pitchFamily="18" charset="0"/>
                        </a:rPr>
                        <a:t>77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14 252</a:t>
                      </a:r>
                      <a:endParaRPr lang="lv-LV" sz="1400" b="1">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0</a:t>
                      </a: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207131">
                <a:tc>
                  <a:txBody>
                    <a:bodyPr/>
                    <a:lstStyle/>
                    <a:p>
                      <a:pP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KOPĀ</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128 844</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66 070</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19 336</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4 147</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Times New Roman" panose="02020603050405020304" pitchFamily="18" charset="0"/>
                          <a:cs typeface="Times New Roman" panose="02020603050405020304" pitchFamily="18" charset="0"/>
                        </a:rPr>
                        <a:t>1 053</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a:solidFill>
                            <a:srgbClr val="002060"/>
                          </a:solidFill>
                          <a:effectLst/>
                          <a:latin typeface="+mn-lt"/>
                          <a:ea typeface="Times New Roman" panose="02020603050405020304" pitchFamily="18" charset="0"/>
                          <a:cs typeface="Times New Roman" panose="02020603050405020304" pitchFamily="18" charset="0"/>
                        </a:rPr>
                        <a:t>219 450</a:t>
                      </a:r>
                      <a:endParaRPr lang="lv-LV" sz="140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dirty="0">
                          <a:solidFill>
                            <a:srgbClr val="002060"/>
                          </a:solidFill>
                          <a:effectLst/>
                          <a:latin typeface="+mn-lt"/>
                          <a:ea typeface="Calibri" panose="020F0502020204030204" pitchFamily="34" charset="0"/>
                          <a:cs typeface="Times New Roman" panose="02020603050405020304" pitchFamily="18" charset="0"/>
                        </a:rPr>
                        <a:t>84 682</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r h="126230">
                <a:tc>
                  <a:txBody>
                    <a:bodyPr/>
                    <a:lstStyle/>
                    <a:p>
                      <a:pPr algn="ctr">
                        <a:lnSpc>
                          <a:spcPct val="115000"/>
                        </a:lnSpc>
                        <a:spcAft>
                          <a:spcPts val="0"/>
                        </a:spcAft>
                      </a:pPr>
                      <a:r>
                        <a:rPr lang="lv-LV" sz="1400" b="1" i="1" dirty="0">
                          <a:solidFill>
                            <a:srgbClr val="002060"/>
                          </a:solidFill>
                          <a:effectLst/>
                          <a:latin typeface="+mn-lt"/>
                          <a:ea typeface="Times New Roman" panose="02020603050405020304" pitchFamily="18" charset="0"/>
                          <a:cs typeface="Times New Roman" panose="02020603050405020304" pitchFamily="18" charset="0"/>
                        </a:rPr>
                        <a:t>% no kopējā skaita</a:t>
                      </a:r>
                      <a:endParaRPr lang="lv-LV" sz="1400" dirty="0">
                        <a:solidFill>
                          <a:srgbClr val="00206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58,7%</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b">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30,1%</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8,8%</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1,9%</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0,5%</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100,0%</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c>
                  <a:txBody>
                    <a:bodyPr/>
                    <a:lstStyle/>
                    <a:p>
                      <a:pPr algn="ctr">
                        <a:lnSpc>
                          <a:spcPct val="115000"/>
                        </a:lnSpc>
                        <a:spcAft>
                          <a:spcPts val="0"/>
                        </a:spcAft>
                      </a:pPr>
                      <a:r>
                        <a:rPr lang="lv-LV" sz="1400" b="1" i="1" dirty="0">
                          <a:solidFill>
                            <a:srgbClr val="FF0000"/>
                          </a:solidFill>
                          <a:effectLst/>
                          <a:latin typeface="+mn-lt"/>
                          <a:ea typeface="Times New Roman" panose="02020603050405020304" pitchFamily="18" charset="0"/>
                          <a:cs typeface="Times New Roman" panose="02020603050405020304" pitchFamily="18" charset="0"/>
                        </a:rPr>
                        <a:t>38,6%</a:t>
                      </a:r>
                      <a:endParaRPr lang="lv-LV" sz="1400" dirty="0">
                        <a:solidFill>
                          <a:srgbClr val="FF0000"/>
                        </a:solidFill>
                        <a:effectLst/>
                        <a:latin typeface="+mn-lt"/>
                        <a:ea typeface="Calibri" panose="020F0502020204030204" pitchFamily="34" charset="0"/>
                        <a:cs typeface="Times New Roman" panose="02020603050405020304" pitchFamily="18" charset="0"/>
                      </a:endParaRPr>
                    </a:p>
                  </a:txBody>
                  <a:tcPr marL="68580" marR="68580" marT="0" marB="0" anchor="ctr">
                    <a:lnL w="6350" cap="flat" cmpd="sng" algn="ctr">
                      <a:solidFill>
                        <a:schemeClr val="bg1">
                          <a:lumMod val="65000"/>
                        </a:schemeClr>
                      </a:solidFill>
                      <a:prstDash val="solid"/>
                      <a:round/>
                      <a:headEnd type="none" w="med" len="med"/>
                      <a:tailEnd type="none" w="med" len="med"/>
                    </a:lnL>
                    <a:lnR w="6350" cap="flat" cmpd="sng" algn="ctr">
                      <a:solidFill>
                        <a:schemeClr val="bg1">
                          <a:lumMod val="65000"/>
                        </a:schemeClr>
                      </a:solidFill>
                      <a:prstDash val="solid"/>
                      <a:round/>
                      <a:headEnd type="none" w="med" len="med"/>
                      <a:tailEnd type="none" w="med" len="med"/>
                    </a:lnR>
                    <a:lnT w="6350" cap="flat" cmpd="sng" algn="ctr">
                      <a:solidFill>
                        <a:schemeClr val="bg1">
                          <a:lumMod val="65000"/>
                        </a:schemeClr>
                      </a:solidFill>
                      <a:prstDash val="solid"/>
                      <a:round/>
                      <a:headEnd type="none" w="med" len="med"/>
                      <a:tailEnd type="none" w="med" len="med"/>
                    </a:lnT>
                    <a:lnB w="6350" cap="flat" cmpd="sng" algn="ctr">
                      <a:solidFill>
                        <a:schemeClr val="bg1">
                          <a:lumMod val="65000"/>
                        </a:schemeClr>
                      </a:solidFill>
                      <a:prstDash val="solid"/>
                      <a:round/>
                      <a:headEnd type="none" w="med" len="med"/>
                      <a:tailEnd type="none" w="med" len="med"/>
                    </a:lnB>
                    <a:solidFill>
                      <a:srgbClr val="FFFFCC"/>
                    </a:solidFill>
                  </a:tcPr>
                </a:tc>
              </a:tr>
            </a:tbl>
          </a:graphicData>
        </a:graphic>
      </p:graphicFrame>
    </p:spTree>
    <p:extLst>
      <p:ext uri="{BB962C8B-B14F-4D97-AF65-F5344CB8AC3E}">
        <p14:creationId xmlns:p14="http://schemas.microsoft.com/office/powerpoint/2010/main" val="10902003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31</a:t>
            </a:fld>
            <a:endParaRPr lang="lv-LV"/>
          </a:p>
        </p:txBody>
      </p:sp>
      <p:sp>
        <p:nvSpPr>
          <p:cNvPr id="5" name="Title 4"/>
          <p:cNvSpPr>
            <a:spLocks noGrp="1"/>
          </p:cNvSpPr>
          <p:nvPr>
            <p:ph type="title"/>
          </p:nvPr>
        </p:nvSpPr>
        <p:spPr>
          <a:xfrm>
            <a:off x="486610" y="476672"/>
            <a:ext cx="5885590" cy="648024"/>
          </a:xfrm>
          <a:solidFill>
            <a:schemeClr val="bg1"/>
          </a:solidFill>
          <a:ln>
            <a:noFill/>
          </a:ln>
        </p:spPr>
        <p:txBody>
          <a:bodyPr>
            <a:noAutofit/>
          </a:bodyPr>
          <a:lstStyle/>
          <a:p>
            <a:r>
              <a:rPr lang="lv-LV" sz="2400" dirty="0" smtClean="0">
                <a:effectLst>
                  <a:outerShdw blurRad="38100" dist="38100" dir="2700000" algn="tl">
                    <a:srgbClr val="000000">
                      <a:alpha val="43137"/>
                    </a:srgbClr>
                  </a:outerShdw>
                </a:effectLst>
              </a:rPr>
              <a:t>Izvērtējot iespēju palielināt IIN atvieglojumu par apgādībā esošām personām, secināms:</a:t>
            </a:r>
            <a:endParaRPr lang="en-GB" sz="2000" i="1" dirty="0">
              <a:effectLst>
                <a:outerShdw blurRad="38100" dist="38100" dir="2700000" algn="tl">
                  <a:srgbClr val="000000">
                    <a:alpha val="43137"/>
                  </a:srgbClr>
                </a:outerShdw>
              </a:effectLst>
            </a:endParaRPr>
          </a:p>
        </p:txBody>
      </p:sp>
      <p:sp>
        <p:nvSpPr>
          <p:cNvPr id="4" name="Content Placeholder 3"/>
          <p:cNvSpPr>
            <a:spLocks noGrp="1"/>
          </p:cNvSpPr>
          <p:nvPr>
            <p:ph idx="1"/>
          </p:nvPr>
        </p:nvSpPr>
        <p:spPr/>
        <p:txBody>
          <a:bodyPr>
            <a:normAutofit/>
          </a:bodyPr>
          <a:lstStyle/>
          <a:p>
            <a:pPr lvl="0" algn="just"/>
            <a:r>
              <a:rPr lang="lv-LV" dirty="0" smtClean="0">
                <a:solidFill>
                  <a:srgbClr val="002060"/>
                </a:solidFill>
              </a:rPr>
              <a:t>AAP apmērs</a:t>
            </a:r>
            <a:r>
              <a:rPr lang="lv-LV" dirty="0">
                <a:solidFill>
                  <a:srgbClr val="002060"/>
                </a:solidFill>
              </a:rPr>
              <a:t>, kas pašreiz ir </a:t>
            </a:r>
            <a:r>
              <a:rPr lang="lv-LV" dirty="0">
                <a:solidFill>
                  <a:srgbClr val="FF0000"/>
                </a:solidFill>
              </a:rPr>
              <a:t>165</a:t>
            </a:r>
            <a:r>
              <a:rPr lang="lv-LV" dirty="0">
                <a:solidFill>
                  <a:srgbClr val="002060"/>
                </a:solidFill>
              </a:rPr>
              <a:t> </a:t>
            </a:r>
            <a:r>
              <a:rPr lang="lv-LV" i="1" dirty="0" err="1">
                <a:solidFill>
                  <a:srgbClr val="002060"/>
                </a:solidFill>
              </a:rPr>
              <a:t>euro</a:t>
            </a:r>
            <a:r>
              <a:rPr lang="lv-LV" dirty="0">
                <a:solidFill>
                  <a:srgbClr val="002060"/>
                </a:solidFill>
              </a:rPr>
              <a:t> mēnesī, </a:t>
            </a:r>
            <a:r>
              <a:rPr lang="lv-LV" dirty="0" smtClean="0">
                <a:solidFill>
                  <a:srgbClr val="002060"/>
                </a:solidFill>
              </a:rPr>
              <a:t>jau </a:t>
            </a:r>
            <a:r>
              <a:rPr lang="lv-LV" dirty="0">
                <a:solidFill>
                  <a:srgbClr val="002060"/>
                </a:solidFill>
              </a:rPr>
              <a:t>vairākkārt ir palielināts un pašreiz </a:t>
            </a:r>
            <a:r>
              <a:rPr lang="lv-LV" dirty="0" smtClean="0">
                <a:solidFill>
                  <a:srgbClr val="002060"/>
                </a:solidFill>
              </a:rPr>
              <a:t>tas vairāk </a:t>
            </a:r>
            <a:r>
              <a:rPr lang="lv-LV" dirty="0">
                <a:solidFill>
                  <a:srgbClr val="002060"/>
                </a:solidFill>
              </a:rPr>
              <a:t>kā divas reizes jeb par </a:t>
            </a:r>
            <a:r>
              <a:rPr lang="lv-LV" dirty="0">
                <a:solidFill>
                  <a:srgbClr val="FF0000"/>
                </a:solidFill>
              </a:rPr>
              <a:t>90</a:t>
            </a:r>
            <a:r>
              <a:rPr lang="lv-LV" dirty="0">
                <a:solidFill>
                  <a:srgbClr val="002060"/>
                </a:solidFill>
              </a:rPr>
              <a:t> </a:t>
            </a:r>
            <a:r>
              <a:rPr lang="lv-LV" i="1" dirty="0" err="1">
                <a:solidFill>
                  <a:srgbClr val="002060"/>
                </a:solidFill>
              </a:rPr>
              <a:t>euro</a:t>
            </a:r>
            <a:r>
              <a:rPr lang="lv-LV" dirty="0">
                <a:solidFill>
                  <a:srgbClr val="002060"/>
                </a:solidFill>
              </a:rPr>
              <a:t> pārsniedz neapliekamā minimuma apmēru (</a:t>
            </a:r>
            <a:r>
              <a:rPr lang="lv-LV" dirty="0">
                <a:solidFill>
                  <a:srgbClr val="FF0000"/>
                </a:solidFill>
              </a:rPr>
              <a:t>75</a:t>
            </a:r>
            <a:r>
              <a:rPr lang="lv-LV" dirty="0">
                <a:solidFill>
                  <a:srgbClr val="002060"/>
                </a:solidFill>
              </a:rPr>
              <a:t> </a:t>
            </a:r>
            <a:r>
              <a:rPr lang="lv-LV" i="1" dirty="0" err="1">
                <a:solidFill>
                  <a:srgbClr val="002060"/>
                </a:solidFill>
              </a:rPr>
              <a:t>euro</a:t>
            </a:r>
            <a:r>
              <a:rPr lang="lv-LV" dirty="0">
                <a:solidFill>
                  <a:srgbClr val="002060"/>
                </a:solidFill>
              </a:rPr>
              <a:t> mēnesī). Jāatzīmē, ka </a:t>
            </a:r>
            <a:r>
              <a:rPr lang="lv-LV" dirty="0" smtClean="0">
                <a:solidFill>
                  <a:srgbClr val="002060"/>
                </a:solidFill>
              </a:rPr>
              <a:t>citā </a:t>
            </a:r>
            <a:r>
              <a:rPr lang="lv-LV" dirty="0">
                <a:solidFill>
                  <a:srgbClr val="002060"/>
                </a:solidFill>
              </a:rPr>
              <a:t>tas nav nevienā citā ES </a:t>
            </a:r>
            <a:r>
              <a:rPr lang="lv-LV" dirty="0" smtClean="0">
                <a:solidFill>
                  <a:srgbClr val="002060"/>
                </a:solidFill>
              </a:rPr>
              <a:t>dalībvalstī.</a:t>
            </a:r>
            <a:endParaRPr lang="lv-LV" dirty="0">
              <a:solidFill>
                <a:srgbClr val="002060"/>
              </a:solidFill>
            </a:endParaRPr>
          </a:p>
          <a:p>
            <a:pPr lvl="0" algn="just"/>
            <a:r>
              <a:rPr lang="lv-LV" dirty="0">
                <a:solidFill>
                  <a:srgbClr val="002060"/>
                </a:solidFill>
              </a:rPr>
              <a:t>Latvijā </a:t>
            </a:r>
            <a:r>
              <a:rPr lang="lv-LV" dirty="0" smtClean="0">
                <a:solidFill>
                  <a:srgbClr val="002060"/>
                </a:solidFill>
              </a:rPr>
              <a:t>AAP apmērs </a:t>
            </a:r>
            <a:r>
              <a:rPr lang="lv-LV" dirty="0">
                <a:solidFill>
                  <a:srgbClr val="002060"/>
                </a:solidFill>
              </a:rPr>
              <a:t>ir augstākais starp pārējām Baltijas valstīm (Lietuvā – </a:t>
            </a:r>
            <a:r>
              <a:rPr lang="lv-LV" dirty="0">
                <a:solidFill>
                  <a:srgbClr val="FF0000"/>
                </a:solidFill>
              </a:rPr>
              <a:t>60</a:t>
            </a:r>
            <a:r>
              <a:rPr lang="lv-LV" dirty="0">
                <a:solidFill>
                  <a:srgbClr val="002060"/>
                </a:solidFill>
              </a:rPr>
              <a:t> </a:t>
            </a:r>
            <a:r>
              <a:rPr lang="lv-LV" i="1" dirty="0" err="1">
                <a:solidFill>
                  <a:srgbClr val="002060"/>
                </a:solidFill>
              </a:rPr>
              <a:t>euro</a:t>
            </a:r>
            <a:r>
              <a:rPr lang="lv-LV" dirty="0">
                <a:solidFill>
                  <a:srgbClr val="002060"/>
                </a:solidFill>
              </a:rPr>
              <a:t> mēnesī un Igaunijā </a:t>
            </a:r>
            <a:r>
              <a:rPr lang="lv-LV">
                <a:solidFill>
                  <a:srgbClr val="002060"/>
                </a:solidFill>
              </a:rPr>
              <a:t>– </a:t>
            </a:r>
            <a:r>
              <a:rPr lang="lv-LV" smtClean="0">
                <a:solidFill>
                  <a:srgbClr val="FF0000"/>
                </a:solidFill>
              </a:rPr>
              <a:t>154 </a:t>
            </a:r>
            <a:r>
              <a:rPr lang="lv-LV" i="1" dirty="0" err="1">
                <a:solidFill>
                  <a:srgbClr val="002060"/>
                </a:solidFill>
              </a:rPr>
              <a:t>euro</a:t>
            </a:r>
            <a:r>
              <a:rPr lang="lv-LV" dirty="0">
                <a:solidFill>
                  <a:srgbClr val="002060"/>
                </a:solidFill>
              </a:rPr>
              <a:t> mēnesī, kas pie tam tiek piemērots, sākot no otrā bērna). Jāatzīmē, ka gan Igaunijā, gan Lietuvā atvieglojums tiek piemērots tikai par </a:t>
            </a:r>
            <a:r>
              <a:rPr lang="lv-LV" dirty="0" smtClean="0">
                <a:solidFill>
                  <a:srgbClr val="002060"/>
                </a:solidFill>
              </a:rPr>
              <a:t>bērniem.</a:t>
            </a:r>
            <a:endParaRPr lang="lv-LV" dirty="0">
              <a:solidFill>
                <a:srgbClr val="002060"/>
              </a:solidFill>
            </a:endParaRPr>
          </a:p>
          <a:p>
            <a:pPr lvl="0" algn="just"/>
            <a:r>
              <a:rPr lang="lv-LV" dirty="0" smtClean="0">
                <a:solidFill>
                  <a:srgbClr val="002060"/>
                </a:solidFill>
              </a:rPr>
              <a:t>nodokļu </a:t>
            </a:r>
            <a:r>
              <a:rPr lang="lv-LV" dirty="0">
                <a:solidFill>
                  <a:srgbClr val="002060"/>
                </a:solidFill>
              </a:rPr>
              <a:t>maksātāji ar zemām darba algām un vairākiem apgādājamiem jau tagad nevar pilnībā izmantot IIN atvieglojumus, jo viņu ar nodokli apliekamais ienākums ir mazāks par IIN atvieglojumu </a:t>
            </a:r>
            <a:r>
              <a:rPr lang="lv-LV" dirty="0" smtClean="0">
                <a:solidFill>
                  <a:srgbClr val="002060"/>
                </a:solidFill>
              </a:rPr>
              <a:t>summu (pēc FM aprēķiniem aptuveni </a:t>
            </a:r>
            <a:r>
              <a:rPr lang="lv-LV" b="1" dirty="0" smtClean="0">
                <a:solidFill>
                  <a:srgbClr val="FF0000"/>
                </a:solidFill>
              </a:rPr>
              <a:t>38,6%</a:t>
            </a:r>
            <a:r>
              <a:rPr lang="lv-LV" dirty="0" smtClean="0">
                <a:solidFill>
                  <a:srgbClr val="002060"/>
                </a:solidFill>
              </a:rPr>
              <a:t> no visiem nodokļu maksātājiem, kuriem ir apgādībā esošas personas).</a:t>
            </a:r>
            <a:endParaRPr lang="lv-LV" dirty="0">
              <a:solidFill>
                <a:srgbClr val="002060"/>
              </a:solidFill>
            </a:endParaRPr>
          </a:p>
          <a:p>
            <a:endParaRPr lang="en-GB" dirty="0">
              <a:solidFill>
                <a:srgbClr val="002060"/>
              </a:solidFill>
            </a:endParaRPr>
          </a:p>
        </p:txBody>
      </p:sp>
    </p:spTree>
    <p:extLst>
      <p:ext uri="{BB962C8B-B14F-4D97-AF65-F5344CB8AC3E}">
        <p14:creationId xmlns:p14="http://schemas.microsoft.com/office/powerpoint/2010/main" val="10995640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32</a:t>
            </a:fld>
            <a:endParaRPr lang="lv-LV"/>
          </a:p>
        </p:txBody>
      </p:sp>
      <p:sp>
        <p:nvSpPr>
          <p:cNvPr id="4" name="Content Placeholder 3"/>
          <p:cNvSpPr>
            <a:spLocks noGrp="1"/>
          </p:cNvSpPr>
          <p:nvPr>
            <p:ph idx="1"/>
          </p:nvPr>
        </p:nvSpPr>
        <p:spPr>
          <a:xfrm>
            <a:off x="457200" y="1124744"/>
            <a:ext cx="8229600" cy="5001419"/>
          </a:xfrm>
        </p:spPr>
        <p:txBody>
          <a:bodyPr>
            <a:normAutofit/>
          </a:bodyPr>
          <a:lstStyle/>
          <a:p>
            <a:pPr lvl="0" algn="just">
              <a:spcAft>
                <a:spcPts val="600"/>
              </a:spcAft>
            </a:pPr>
            <a:r>
              <a:rPr lang="lv-LV" dirty="0" smtClean="0">
                <a:solidFill>
                  <a:srgbClr val="002060"/>
                </a:solidFill>
              </a:rPr>
              <a:t>AAP diferencēšanas atkarībā no bērnu skaita sarežģītu nodokļu </a:t>
            </a:r>
            <a:r>
              <a:rPr lang="lv-LV" dirty="0">
                <a:solidFill>
                  <a:srgbClr val="002060"/>
                </a:solidFill>
              </a:rPr>
              <a:t>administrēšanu un palielinātu nodokļu administrēšanas izmaksas. Turklāt, no 2015.gada 1.janvāra ģimenes valsts pabalsts tiek diferencēts atkarībā no bērnu skaita: par pirmo bērnu – </a:t>
            </a:r>
            <a:r>
              <a:rPr lang="lv-LV" dirty="0">
                <a:solidFill>
                  <a:srgbClr val="FF0000"/>
                </a:solidFill>
              </a:rPr>
              <a:t>11,38</a:t>
            </a:r>
            <a:r>
              <a:rPr lang="lv-LV" dirty="0">
                <a:solidFill>
                  <a:srgbClr val="002060"/>
                </a:solidFill>
              </a:rPr>
              <a:t> </a:t>
            </a:r>
            <a:r>
              <a:rPr lang="lv-LV" i="1" dirty="0" err="1">
                <a:solidFill>
                  <a:srgbClr val="002060"/>
                </a:solidFill>
              </a:rPr>
              <a:t>euro</a:t>
            </a:r>
            <a:r>
              <a:rPr lang="lv-LV" dirty="0">
                <a:solidFill>
                  <a:srgbClr val="002060"/>
                </a:solidFill>
              </a:rPr>
              <a:t> mēnesī, par otro bērnu – </a:t>
            </a:r>
            <a:r>
              <a:rPr lang="lv-LV" dirty="0">
                <a:solidFill>
                  <a:srgbClr val="FF0000"/>
                </a:solidFill>
              </a:rPr>
              <a:t>22,76</a:t>
            </a:r>
            <a:r>
              <a:rPr lang="lv-LV" dirty="0">
                <a:solidFill>
                  <a:srgbClr val="002060"/>
                </a:solidFill>
              </a:rPr>
              <a:t> </a:t>
            </a:r>
            <a:r>
              <a:rPr lang="lv-LV" i="1" dirty="0" err="1">
                <a:solidFill>
                  <a:srgbClr val="002060"/>
                </a:solidFill>
              </a:rPr>
              <a:t>euro</a:t>
            </a:r>
            <a:r>
              <a:rPr lang="lv-LV" dirty="0">
                <a:solidFill>
                  <a:srgbClr val="002060"/>
                </a:solidFill>
              </a:rPr>
              <a:t> mēnesī un par trešo un nākamajiem bērniem – </a:t>
            </a:r>
            <a:r>
              <a:rPr lang="lv-LV" dirty="0">
                <a:solidFill>
                  <a:srgbClr val="FF0000"/>
                </a:solidFill>
              </a:rPr>
              <a:t>34,14</a:t>
            </a:r>
            <a:r>
              <a:rPr lang="lv-LV" dirty="0">
                <a:solidFill>
                  <a:srgbClr val="002060"/>
                </a:solidFill>
              </a:rPr>
              <a:t> </a:t>
            </a:r>
            <a:r>
              <a:rPr lang="lv-LV" i="1" dirty="0" err="1">
                <a:solidFill>
                  <a:srgbClr val="002060"/>
                </a:solidFill>
              </a:rPr>
              <a:t>euro</a:t>
            </a:r>
            <a:r>
              <a:rPr lang="lv-LV" dirty="0">
                <a:solidFill>
                  <a:srgbClr val="002060"/>
                </a:solidFill>
              </a:rPr>
              <a:t> mēnesī, kas tiek piešķirts visiem vecākiem, neatkarīgi vai viņi strādā vai nē</a:t>
            </a:r>
            <a:r>
              <a:rPr lang="lv-LV" dirty="0" smtClean="0">
                <a:solidFill>
                  <a:srgbClr val="002060"/>
                </a:solidFill>
              </a:rPr>
              <a:t>;</a:t>
            </a:r>
            <a:endParaRPr lang="lv-LV" dirty="0">
              <a:solidFill>
                <a:srgbClr val="002060"/>
              </a:solidFill>
            </a:endParaRPr>
          </a:p>
          <a:p>
            <a:pPr lvl="0" algn="just">
              <a:spcAft>
                <a:spcPts val="600"/>
              </a:spcAft>
            </a:pPr>
            <a:r>
              <a:rPr lang="lv-LV" dirty="0" smtClean="0">
                <a:solidFill>
                  <a:srgbClr val="002060"/>
                </a:solidFill>
              </a:rPr>
              <a:t>Nodokļu </a:t>
            </a:r>
            <a:r>
              <a:rPr lang="lv-LV" dirty="0">
                <a:solidFill>
                  <a:srgbClr val="002060"/>
                </a:solidFill>
              </a:rPr>
              <a:t>kredīti nav efektīvs veids kā atbalstīt šo personu rīcībā esošo ienākumu paaugstināšanu. Gluži pretēji tas var būtiski ierobežot stimulus strādāt vai pat veicināt nelegālās nodarbinātības izplatību</a:t>
            </a:r>
            <a:r>
              <a:rPr lang="lv-LV" dirty="0" smtClean="0">
                <a:solidFill>
                  <a:srgbClr val="002060"/>
                </a:solidFill>
              </a:rPr>
              <a:t>;</a:t>
            </a:r>
            <a:endParaRPr lang="lv-LV" dirty="0">
              <a:solidFill>
                <a:srgbClr val="002060"/>
              </a:solidFill>
            </a:endParaRPr>
          </a:p>
          <a:p>
            <a:pPr algn="just">
              <a:spcAft>
                <a:spcPts val="600"/>
              </a:spcAft>
            </a:pPr>
            <a:r>
              <a:rPr lang="lv-LV" dirty="0">
                <a:solidFill>
                  <a:srgbClr val="002060"/>
                </a:solidFill>
              </a:rPr>
              <a:t>Pēc VID datiem uz 2015.gada martu kopā apgādībā bija </a:t>
            </a:r>
            <a:r>
              <a:rPr lang="lv-LV" b="1" dirty="0">
                <a:solidFill>
                  <a:srgbClr val="FF0000"/>
                </a:solidFill>
              </a:rPr>
              <a:t>341 327</a:t>
            </a:r>
            <a:r>
              <a:rPr lang="lv-LV" dirty="0">
                <a:solidFill>
                  <a:srgbClr val="FF0000"/>
                </a:solidFill>
              </a:rPr>
              <a:t> </a:t>
            </a:r>
            <a:r>
              <a:rPr lang="lv-LV" dirty="0">
                <a:solidFill>
                  <a:srgbClr val="002060"/>
                </a:solidFill>
              </a:rPr>
              <a:t>personas, no kurām </a:t>
            </a:r>
            <a:r>
              <a:rPr lang="lv-LV" dirty="0">
                <a:solidFill>
                  <a:srgbClr val="FF0000"/>
                </a:solidFill>
              </a:rPr>
              <a:t>262 555 </a:t>
            </a:r>
            <a:r>
              <a:rPr lang="lv-LV" dirty="0">
                <a:solidFill>
                  <a:srgbClr val="002060"/>
                </a:solidFill>
              </a:rPr>
              <a:t>personas jeb </a:t>
            </a:r>
            <a:r>
              <a:rPr lang="lv-LV" b="1" dirty="0">
                <a:solidFill>
                  <a:srgbClr val="FF0000"/>
                </a:solidFill>
              </a:rPr>
              <a:t>76,9%</a:t>
            </a:r>
            <a:r>
              <a:rPr lang="lv-LV" dirty="0">
                <a:solidFill>
                  <a:srgbClr val="002060"/>
                </a:solidFill>
              </a:rPr>
              <a:t> bija bērni (personas, kuras uz 2013.gada 1.janvāri nebija sasniegušas 18 gadu vecumu, kā arī personas, kuras turpina vispārējās, profesionālās, augstākās vai speciālās izglītības iegūšanu, bet ne ilgāk kā līdz 24 gadu vecuma sasniegšanai) un </a:t>
            </a:r>
            <a:r>
              <a:rPr lang="lv-LV" dirty="0">
                <a:solidFill>
                  <a:srgbClr val="FF0000"/>
                </a:solidFill>
              </a:rPr>
              <a:t>78 772 </a:t>
            </a:r>
            <a:r>
              <a:rPr lang="lv-LV" dirty="0">
                <a:solidFill>
                  <a:srgbClr val="002060"/>
                </a:solidFill>
              </a:rPr>
              <a:t>personas jeb </a:t>
            </a:r>
            <a:r>
              <a:rPr lang="lv-LV" b="1" dirty="0">
                <a:solidFill>
                  <a:srgbClr val="FF0000"/>
                </a:solidFill>
              </a:rPr>
              <a:t>23,1%</a:t>
            </a:r>
            <a:r>
              <a:rPr lang="lv-LV" dirty="0">
                <a:solidFill>
                  <a:srgbClr val="002060"/>
                </a:solidFill>
              </a:rPr>
              <a:t> bija pieaugušie. </a:t>
            </a:r>
          </a:p>
        </p:txBody>
      </p:sp>
    </p:spTree>
    <p:extLst>
      <p:ext uri="{BB962C8B-B14F-4D97-AF65-F5344CB8AC3E}">
        <p14:creationId xmlns:p14="http://schemas.microsoft.com/office/powerpoint/2010/main" val="205378004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2267744" y="4077072"/>
            <a:ext cx="6480720" cy="854968"/>
          </a:xfrm>
        </p:spPr>
        <p:txBody>
          <a:bodyPr>
            <a:noAutofit/>
          </a:bodyPr>
          <a:lstStyle/>
          <a:p>
            <a:r>
              <a:rPr lang="lv-LV" sz="2800" dirty="0" smtClean="0">
                <a:effectLst>
                  <a:outerShdw blurRad="38100" dist="38100" dir="2700000" algn="tl">
                    <a:srgbClr val="000000">
                      <a:alpha val="43137"/>
                    </a:srgbClr>
                  </a:outerShdw>
                </a:effectLst>
              </a:rPr>
              <a:t>Risinājumi sociālo </a:t>
            </a:r>
            <a:r>
              <a:rPr lang="lv-LV" sz="2800" dirty="0">
                <a:effectLst>
                  <a:outerShdw blurRad="38100" dist="38100" dir="2700000" algn="tl">
                    <a:srgbClr val="000000">
                      <a:alpha val="43137"/>
                    </a:srgbClr>
                  </a:outerShdw>
                </a:effectLst>
              </a:rPr>
              <a:t>un sadarbības partneru </a:t>
            </a:r>
            <a:r>
              <a:rPr lang="lv-LV" sz="2800" dirty="0" smtClean="0">
                <a:effectLst>
                  <a:outerShdw blurRad="38100" dist="38100" dir="2700000" algn="tl">
                    <a:srgbClr val="000000">
                      <a:alpha val="43137"/>
                    </a:srgbClr>
                  </a:outerShdw>
                </a:effectLst>
              </a:rPr>
              <a:t>pieteiktajiem jautājumiem</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079204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34</a:t>
            </a:fld>
            <a:endParaRPr lang="lv-LV"/>
          </a:p>
        </p:txBody>
      </p:sp>
      <p:sp>
        <p:nvSpPr>
          <p:cNvPr id="4" name="Content Placeholder 3"/>
          <p:cNvSpPr>
            <a:spLocks noGrp="1"/>
          </p:cNvSpPr>
          <p:nvPr>
            <p:ph idx="1"/>
          </p:nvPr>
        </p:nvSpPr>
        <p:spPr>
          <a:xfrm>
            <a:off x="457200" y="1124744"/>
            <a:ext cx="8229600" cy="5231606"/>
          </a:xfrm>
        </p:spPr>
        <p:txBody>
          <a:bodyPr>
            <a:normAutofit fontScale="85000" lnSpcReduction="10000"/>
          </a:bodyPr>
          <a:lstStyle/>
          <a:p>
            <a:pPr marL="0" lvl="0" indent="0" algn="just">
              <a:spcAft>
                <a:spcPts val="600"/>
              </a:spcAft>
              <a:buNone/>
            </a:pPr>
            <a:r>
              <a:rPr lang="lv-LV" b="1" u="sng" dirty="0" smtClean="0">
                <a:solidFill>
                  <a:srgbClr val="002060"/>
                </a:solidFill>
              </a:rPr>
              <a:t>Komentārs:</a:t>
            </a:r>
            <a:r>
              <a:rPr lang="lv-LV" b="1" dirty="0" smtClean="0">
                <a:solidFill>
                  <a:srgbClr val="002060"/>
                </a:solidFill>
              </a:rPr>
              <a:t> Darba </a:t>
            </a:r>
            <a:r>
              <a:rPr lang="lv-LV" b="1" dirty="0" smtClean="0">
                <a:solidFill>
                  <a:srgbClr val="002060"/>
                </a:solidFill>
              </a:rPr>
              <a:t>samaksa mēnesī samazinās arī zemu atalgotajiem darbiniekiem</a:t>
            </a:r>
          </a:p>
          <a:p>
            <a:pPr marL="0" lvl="0" indent="0" algn="just">
              <a:spcAft>
                <a:spcPts val="600"/>
              </a:spcAft>
              <a:buNone/>
            </a:pPr>
            <a:r>
              <a:rPr lang="lv-LV" b="1" u="sng" dirty="0" smtClean="0">
                <a:solidFill>
                  <a:srgbClr val="002060"/>
                </a:solidFill>
              </a:rPr>
              <a:t>Risinājums</a:t>
            </a:r>
            <a:r>
              <a:rPr lang="lv-LV" dirty="0" smtClean="0">
                <a:solidFill>
                  <a:srgbClr val="002060"/>
                </a:solidFill>
              </a:rPr>
              <a:t>: </a:t>
            </a:r>
            <a:r>
              <a:rPr lang="lv-LV" dirty="0" smtClean="0">
                <a:solidFill>
                  <a:srgbClr val="002060"/>
                </a:solidFill>
              </a:rPr>
              <a:t>Zemāk </a:t>
            </a:r>
            <a:r>
              <a:rPr lang="lv-LV" dirty="0" smtClean="0">
                <a:solidFill>
                  <a:srgbClr val="002060"/>
                </a:solidFill>
              </a:rPr>
              <a:t>atalgotie darbinieki saņem avansa maksājumu par gadu uz priekšu, jo 2016.gadā minimālais neapliekamā minimuma līmenis saglabājas 75 EUR, bet maksimālais līmenis tiek paaugstināts līdz 100 EUR - zaudējumi mēneša griezumā netiek radīti, bet 2017.gada sākumā tiek izmaksāts neizmantotais neapliekamā minimuma atvieglojums un arī ienākumi mēneša griezumā pirmo reizi samazinās 2017.gadā</a:t>
            </a:r>
            <a:r>
              <a:rPr lang="lv-LV" dirty="0" smtClean="0">
                <a:solidFill>
                  <a:srgbClr val="002060"/>
                </a:solidFill>
              </a:rPr>
              <a:t>. Gada griezumā zemu atalgojumu grupas strādājošie saņem lielāku neto ienākumu.</a:t>
            </a:r>
            <a:endParaRPr lang="lv-LV" dirty="0" smtClean="0">
              <a:solidFill>
                <a:srgbClr val="002060"/>
              </a:solidFill>
            </a:endParaRPr>
          </a:p>
          <a:p>
            <a:pPr marL="0" lvl="0" indent="0" algn="just">
              <a:spcAft>
                <a:spcPts val="600"/>
              </a:spcAft>
              <a:buNone/>
            </a:pPr>
            <a:endParaRPr lang="lv-LV" dirty="0">
              <a:solidFill>
                <a:srgbClr val="002060"/>
              </a:solidFill>
            </a:endParaRPr>
          </a:p>
          <a:p>
            <a:pPr marL="0" indent="0" algn="just">
              <a:spcAft>
                <a:spcPts val="600"/>
              </a:spcAft>
              <a:buNone/>
            </a:pPr>
            <a:r>
              <a:rPr lang="lv-LV" b="1" u="sng" dirty="0">
                <a:solidFill>
                  <a:srgbClr val="002060"/>
                </a:solidFill>
              </a:rPr>
              <a:t>Komentārs:</a:t>
            </a:r>
            <a:r>
              <a:rPr lang="lv-LV" b="1" dirty="0" smtClean="0">
                <a:solidFill>
                  <a:srgbClr val="002060"/>
                </a:solidFill>
              </a:rPr>
              <a:t> Nav pozitīvas ietekmes uz ēnu ekonomiku</a:t>
            </a:r>
            <a:endParaRPr lang="lv-LV" b="1" dirty="0" smtClean="0">
              <a:solidFill>
                <a:srgbClr val="002060"/>
              </a:solidFill>
            </a:endParaRPr>
          </a:p>
          <a:p>
            <a:pPr marL="0" indent="0" algn="just">
              <a:spcAft>
                <a:spcPts val="600"/>
              </a:spcAft>
              <a:buNone/>
            </a:pPr>
            <a:r>
              <a:rPr lang="lv-LV" b="1" u="sng" dirty="0" smtClean="0">
                <a:solidFill>
                  <a:srgbClr val="002060"/>
                </a:solidFill>
              </a:rPr>
              <a:t>Risinājums:</a:t>
            </a:r>
            <a:r>
              <a:rPr lang="lv-LV" b="1" dirty="0" smtClean="0">
                <a:solidFill>
                  <a:srgbClr val="002060"/>
                </a:solidFill>
              </a:rPr>
              <a:t> </a:t>
            </a:r>
            <a:r>
              <a:rPr lang="lv-LV" dirty="0" smtClean="0">
                <a:solidFill>
                  <a:srgbClr val="002060"/>
                </a:solidFill>
              </a:rPr>
              <a:t>Diferencētā neapliekamā minimuma modelis paredz pakāpenisku neapliekamā minimuma samazināšanu, līdz ar to neveidojas neapliekamā minimuma sliekšņi (aprēķinot neapliekamo minimumu pēc formulas no ienākuma apjoma, kuram piemēro maksimālo nepaliekamo minimumu, līdz ienākuma apjomam, kuram piemēro minimālo neapliekamo minimumu) un darba devējām tas nerada vēlmi palikt iepriekšējā algu līmeni. </a:t>
            </a:r>
          </a:p>
          <a:p>
            <a:pPr marL="0" indent="0" algn="just">
              <a:spcAft>
                <a:spcPts val="600"/>
              </a:spcAft>
              <a:buNone/>
            </a:pPr>
            <a:r>
              <a:rPr lang="lv-LV" dirty="0">
                <a:solidFill>
                  <a:srgbClr val="002060"/>
                </a:solidFill>
              </a:rPr>
              <a:t>Augstais nodokļu </a:t>
            </a:r>
            <a:r>
              <a:rPr lang="lv-LV" dirty="0" smtClean="0">
                <a:solidFill>
                  <a:srgbClr val="002060"/>
                </a:solidFill>
              </a:rPr>
              <a:t>slogs cilvēkiem </a:t>
            </a:r>
            <a:r>
              <a:rPr lang="lv-LV" dirty="0">
                <a:solidFill>
                  <a:srgbClr val="002060"/>
                </a:solidFill>
              </a:rPr>
              <a:t>ar zemiem ienākumiem arī kavē oficiālo nodarbinātību, līdz ar to samazinoties nodokļu </a:t>
            </a:r>
            <a:r>
              <a:rPr lang="lv-LV" dirty="0" smtClean="0">
                <a:solidFill>
                  <a:srgbClr val="002060"/>
                </a:solidFill>
              </a:rPr>
              <a:t>slogam tiks </a:t>
            </a:r>
            <a:r>
              <a:rPr lang="lv-LV" dirty="0">
                <a:solidFill>
                  <a:srgbClr val="002060"/>
                </a:solidFill>
              </a:rPr>
              <a:t>veicināta arī šo cilvēku iesaiste darba </a:t>
            </a:r>
            <a:r>
              <a:rPr lang="lv-LV" dirty="0" smtClean="0">
                <a:solidFill>
                  <a:srgbClr val="002060"/>
                </a:solidFill>
              </a:rPr>
              <a:t>tirgū</a:t>
            </a:r>
            <a:r>
              <a:rPr lang="lv-LV" dirty="0" smtClean="0">
                <a:solidFill>
                  <a:srgbClr val="002060"/>
                </a:solidFill>
              </a:rPr>
              <a:t>.</a:t>
            </a:r>
          </a:p>
          <a:p>
            <a:pPr marL="0" indent="0" algn="just">
              <a:spcAft>
                <a:spcPts val="600"/>
              </a:spcAft>
              <a:buNone/>
            </a:pPr>
            <a:r>
              <a:rPr lang="lv-LV" dirty="0">
                <a:solidFill>
                  <a:srgbClr val="002060"/>
                </a:solidFill>
              </a:rPr>
              <a:t>Darbaspēka nodokļu efektīvās likmes izmaiņas nevar kalpot kā vienīgais motivators pārejai no ēnu un oficiālo ekonomiku, jo jebkurā gadījumā šāda soļa robežlikme paliek augsta, tādejādi, pirmkārt, ir nepieciešams apgrūtināt uzņēmumu darbību ēnu sektorā gan uzlabojot nodokļu administrācijas efektivitāti, gan nodrošinot plašāku sabiedrības atbalstu un tiešu iesaisti </a:t>
            </a:r>
            <a:r>
              <a:rPr lang="lv-LV" dirty="0" smtClean="0">
                <a:solidFill>
                  <a:srgbClr val="002060"/>
                </a:solidFill>
              </a:rPr>
              <a:t>(arī </a:t>
            </a:r>
            <a:r>
              <a:rPr lang="lv-LV" dirty="0">
                <a:solidFill>
                  <a:srgbClr val="002060"/>
                </a:solidFill>
              </a:rPr>
              <a:t>caur darba devēju un darba ņēmēju organizācijām</a:t>
            </a:r>
            <a:r>
              <a:rPr lang="lv-LV" dirty="0" smtClean="0">
                <a:solidFill>
                  <a:srgbClr val="002060"/>
                </a:solidFill>
              </a:rPr>
              <a:t>).</a:t>
            </a:r>
            <a:r>
              <a:rPr lang="lv-LV" dirty="0" smtClean="0">
                <a:solidFill>
                  <a:srgbClr val="002060"/>
                </a:solidFill>
              </a:rPr>
              <a:t> </a:t>
            </a:r>
            <a:endParaRPr lang="lv-LV" dirty="0" smtClean="0">
              <a:solidFill>
                <a:srgbClr val="002060"/>
              </a:solidFill>
            </a:endParaRPr>
          </a:p>
        </p:txBody>
      </p:sp>
    </p:spTree>
    <p:extLst>
      <p:ext uri="{BB962C8B-B14F-4D97-AF65-F5344CB8AC3E}">
        <p14:creationId xmlns:p14="http://schemas.microsoft.com/office/powerpoint/2010/main" val="17389673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35</a:t>
            </a:fld>
            <a:endParaRPr lang="lv-LV"/>
          </a:p>
        </p:txBody>
      </p:sp>
      <p:sp>
        <p:nvSpPr>
          <p:cNvPr id="4" name="Content Placeholder 3"/>
          <p:cNvSpPr>
            <a:spLocks noGrp="1"/>
          </p:cNvSpPr>
          <p:nvPr>
            <p:ph idx="1"/>
          </p:nvPr>
        </p:nvSpPr>
        <p:spPr>
          <a:xfrm>
            <a:off x="457200" y="1052736"/>
            <a:ext cx="8229600" cy="5472608"/>
          </a:xfrm>
        </p:spPr>
        <p:txBody>
          <a:bodyPr>
            <a:normAutofit fontScale="92500" lnSpcReduction="20000"/>
          </a:bodyPr>
          <a:lstStyle/>
          <a:p>
            <a:pPr marL="0" indent="0" algn="just">
              <a:spcAft>
                <a:spcPts val="600"/>
              </a:spcAft>
              <a:buNone/>
            </a:pPr>
            <a:r>
              <a:rPr lang="lv-LV" b="1" u="sng" dirty="0">
                <a:solidFill>
                  <a:srgbClr val="002060"/>
                </a:solidFill>
              </a:rPr>
              <a:t>Komentārs:</a:t>
            </a:r>
            <a:r>
              <a:rPr lang="lv-LV" b="1" dirty="0" smtClean="0">
                <a:solidFill>
                  <a:srgbClr val="002060"/>
                </a:solidFill>
              </a:rPr>
              <a:t> Ienākumu </a:t>
            </a:r>
            <a:r>
              <a:rPr lang="lv-LV" b="1" dirty="0">
                <a:solidFill>
                  <a:srgbClr val="002060"/>
                </a:solidFill>
              </a:rPr>
              <a:t>nevienlīdzība palielinās, jo netiek atbalstītas personas ar bērniem</a:t>
            </a:r>
          </a:p>
          <a:p>
            <a:pPr marL="0" indent="0" algn="just">
              <a:spcAft>
                <a:spcPts val="600"/>
              </a:spcAft>
              <a:buNone/>
            </a:pPr>
            <a:r>
              <a:rPr lang="lv-LV" b="1" u="sng" dirty="0" smtClean="0">
                <a:solidFill>
                  <a:srgbClr val="002060"/>
                </a:solidFill>
              </a:rPr>
              <a:t>Risinājums:</a:t>
            </a:r>
            <a:r>
              <a:rPr lang="lv-LV" b="1" dirty="0" smtClean="0">
                <a:solidFill>
                  <a:srgbClr val="002060"/>
                </a:solidFill>
              </a:rPr>
              <a:t> </a:t>
            </a:r>
            <a:r>
              <a:rPr lang="lv-LV" dirty="0">
                <a:solidFill>
                  <a:srgbClr val="002060"/>
                </a:solidFill>
              </a:rPr>
              <a:t>Latvijā </a:t>
            </a:r>
            <a:r>
              <a:rPr lang="lv-LV" dirty="0">
                <a:solidFill>
                  <a:srgbClr val="002060"/>
                </a:solidFill>
              </a:rPr>
              <a:t>ir augstākais atvieglojums par apgādībā esošu personu starp Baltijas valstīm, turklāt tas tiek piemērots ne tikai par apgādībā esošu bērnu, bet arī nestrādājošu laulāto. Zemu atalgotie darbinieki jau šobrīd nespēj saņemt pilnu atvieglojuma summu, ja to apgādībā ir vismaz 2 bērni. Diferencēta neapliekamā minimuma ieviešana šo situāciju </a:t>
            </a:r>
            <a:r>
              <a:rPr lang="lv-LV" dirty="0">
                <a:solidFill>
                  <a:srgbClr val="002060"/>
                </a:solidFill>
              </a:rPr>
              <a:t>nepasliktina. Jautājums ir saistīts arī ar pabalstu sistēmu, kas nav šī ziņojuma ietvarā.</a:t>
            </a:r>
          </a:p>
          <a:p>
            <a:pPr marL="0" indent="0" algn="just">
              <a:spcAft>
                <a:spcPts val="600"/>
              </a:spcAft>
              <a:buNone/>
            </a:pPr>
            <a:r>
              <a:rPr lang="lv-LV" dirty="0">
                <a:solidFill>
                  <a:srgbClr val="002060"/>
                </a:solidFill>
              </a:rPr>
              <a:t>BICEPS pētījums apstiprina, ka </a:t>
            </a:r>
            <a:r>
              <a:rPr lang="lv-LV" dirty="0" smtClean="0">
                <a:solidFill>
                  <a:srgbClr val="002060"/>
                </a:solidFill>
              </a:rPr>
              <a:t>diferencētajam neapliekamajam minimumam ir ietekma uz nevienlīdzības mazināšanu.</a:t>
            </a:r>
            <a:endParaRPr lang="lv-LV" dirty="0">
              <a:solidFill>
                <a:srgbClr val="002060"/>
              </a:solidFill>
            </a:endParaRPr>
          </a:p>
          <a:p>
            <a:pPr lvl="0" algn="just">
              <a:spcAft>
                <a:spcPts val="600"/>
              </a:spcAft>
            </a:pPr>
            <a:endParaRPr lang="lv-LV" b="1" dirty="0" smtClean="0">
              <a:solidFill>
                <a:srgbClr val="002060"/>
              </a:solidFill>
            </a:endParaRPr>
          </a:p>
          <a:p>
            <a:pPr marL="0" lvl="0" indent="0" algn="just">
              <a:spcAft>
                <a:spcPts val="600"/>
              </a:spcAft>
              <a:buNone/>
            </a:pPr>
            <a:r>
              <a:rPr lang="lv-LV" b="1" u="sng" dirty="0">
                <a:solidFill>
                  <a:srgbClr val="002060"/>
                </a:solidFill>
              </a:rPr>
              <a:t>Komentārs:</a:t>
            </a:r>
            <a:r>
              <a:rPr lang="lv-LV" b="1" dirty="0" smtClean="0">
                <a:solidFill>
                  <a:srgbClr val="002060"/>
                </a:solidFill>
              </a:rPr>
              <a:t> Palielinās </a:t>
            </a:r>
            <a:r>
              <a:rPr lang="lv-LV" b="1" dirty="0" smtClean="0">
                <a:solidFill>
                  <a:srgbClr val="002060"/>
                </a:solidFill>
              </a:rPr>
              <a:t>administratīvais slogs mazo algu saņēmējiem un valsts pārvaldei</a:t>
            </a:r>
          </a:p>
          <a:p>
            <a:pPr marL="0" lvl="0" indent="0" algn="just">
              <a:spcAft>
                <a:spcPts val="600"/>
              </a:spcAft>
              <a:buNone/>
            </a:pPr>
            <a:r>
              <a:rPr lang="lv-LV" b="1" u="sng" dirty="0">
                <a:solidFill>
                  <a:srgbClr val="002060"/>
                </a:solidFill>
              </a:rPr>
              <a:t>Risinājums:</a:t>
            </a:r>
            <a:r>
              <a:rPr lang="lv-LV" dirty="0" smtClean="0">
                <a:solidFill>
                  <a:srgbClr val="002060"/>
                </a:solidFill>
              </a:rPr>
              <a:t> Valsts ieņēmumu dienestam ir 26 reģionālās filiāles ārpus Rīgas, kur mazo algu saņēmēji var griezties gadījumos, ja gada ienākumu deklarācijas aizpildīšana sagādā problēmas. Turklāt, nodokļu </a:t>
            </a:r>
            <a:r>
              <a:rPr lang="lv-LV" dirty="0">
                <a:solidFill>
                  <a:srgbClr val="002060"/>
                </a:solidFill>
              </a:rPr>
              <a:t>maksātāji gada ienākumu deklarācijas var iesniegt par pēdējiem trīs taksācijas </a:t>
            </a:r>
            <a:r>
              <a:rPr lang="lv-LV" dirty="0" smtClean="0">
                <a:solidFill>
                  <a:srgbClr val="002060"/>
                </a:solidFill>
              </a:rPr>
              <a:t>gadiem, kā arī iesniegt </a:t>
            </a:r>
            <a:r>
              <a:rPr lang="lv-LV" dirty="0">
                <a:solidFill>
                  <a:srgbClr val="002060"/>
                </a:solidFill>
              </a:rPr>
              <a:t>neierobežotu skaitu deklarāciju </a:t>
            </a:r>
            <a:r>
              <a:rPr lang="lv-LV" dirty="0" smtClean="0">
                <a:solidFill>
                  <a:srgbClr val="002060"/>
                </a:solidFill>
              </a:rPr>
              <a:t>precizējumu </a:t>
            </a:r>
            <a:r>
              <a:rPr lang="lv-LV" dirty="0">
                <a:solidFill>
                  <a:srgbClr val="002060"/>
                </a:solidFill>
              </a:rPr>
              <a:t>par pēdējiem trīs taksācijas </a:t>
            </a:r>
            <a:r>
              <a:rPr lang="lv-LV" dirty="0" smtClean="0">
                <a:solidFill>
                  <a:srgbClr val="002060"/>
                </a:solidFill>
              </a:rPr>
              <a:t>gadiem.</a:t>
            </a:r>
          </a:p>
          <a:p>
            <a:pPr marL="0" lvl="0" indent="0" algn="just">
              <a:spcAft>
                <a:spcPts val="600"/>
              </a:spcAft>
              <a:buNone/>
            </a:pPr>
            <a:r>
              <a:rPr lang="lv-LV" dirty="0">
                <a:solidFill>
                  <a:srgbClr val="002060"/>
                </a:solidFill>
              </a:rPr>
              <a:t>Lai neradītu </a:t>
            </a:r>
            <a:r>
              <a:rPr lang="lv-LV" dirty="0" smtClean="0">
                <a:solidFill>
                  <a:srgbClr val="002060"/>
                </a:solidFill>
              </a:rPr>
              <a:t>papildu </a:t>
            </a:r>
            <a:r>
              <a:rPr lang="lv-LV" dirty="0">
                <a:solidFill>
                  <a:srgbClr val="002060"/>
                </a:solidFill>
              </a:rPr>
              <a:t>VID administrēšanas izmaksu pieaugumu, ir jārisina jautājums par informācijas elektronisku iegūšanu </a:t>
            </a:r>
            <a:r>
              <a:rPr lang="lv-LV" dirty="0" smtClean="0">
                <a:solidFill>
                  <a:srgbClr val="002060"/>
                </a:solidFill>
              </a:rPr>
              <a:t>no izglītības </a:t>
            </a:r>
            <a:r>
              <a:rPr lang="lv-LV" dirty="0">
                <a:solidFill>
                  <a:srgbClr val="002060"/>
                </a:solidFill>
              </a:rPr>
              <a:t>un veselības aprūpes iestādēm par fizisko personu veiktajiem maksājumiem par izglītību un ārstniecību, kas automātiski tiktu iekļauti gada ienākumu deklarācijā pie attaisnotajiem </a:t>
            </a:r>
            <a:r>
              <a:rPr lang="lv-LV" dirty="0" smtClean="0">
                <a:solidFill>
                  <a:srgbClr val="002060"/>
                </a:solidFill>
              </a:rPr>
              <a:t>izdevumiem. Tas ļautu </a:t>
            </a:r>
            <a:r>
              <a:rPr lang="lv-LV" dirty="0">
                <a:solidFill>
                  <a:srgbClr val="002060"/>
                </a:solidFill>
              </a:rPr>
              <a:t>daļu esošo VID resursu novirzīt diferencētā neapliekamā minimuma </a:t>
            </a:r>
            <a:r>
              <a:rPr lang="lv-LV" dirty="0" smtClean="0">
                <a:solidFill>
                  <a:srgbClr val="002060"/>
                </a:solidFill>
              </a:rPr>
              <a:t>administrēšanai. </a:t>
            </a:r>
          </a:p>
        </p:txBody>
      </p:sp>
    </p:spTree>
    <p:extLst>
      <p:ext uri="{BB962C8B-B14F-4D97-AF65-F5344CB8AC3E}">
        <p14:creationId xmlns:p14="http://schemas.microsoft.com/office/powerpoint/2010/main" val="294623051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36</a:t>
            </a:fld>
            <a:endParaRPr lang="lv-LV"/>
          </a:p>
        </p:txBody>
      </p:sp>
      <p:sp>
        <p:nvSpPr>
          <p:cNvPr id="4" name="Content Placeholder 3"/>
          <p:cNvSpPr>
            <a:spLocks noGrp="1"/>
          </p:cNvSpPr>
          <p:nvPr>
            <p:ph idx="1"/>
          </p:nvPr>
        </p:nvSpPr>
        <p:spPr/>
        <p:txBody>
          <a:bodyPr>
            <a:normAutofit/>
          </a:bodyPr>
          <a:lstStyle/>
          <a:p>
            <a:pPr marL="0" indent="0" algn="just">
              <a:spcAft>
                <a:spcPts val="600"/>
              </a:spcAft>
              <a:buNone/>
            </a:pPr>
            <a:r>
              <a:rPr lang="lv-LV" b="1" u="sng" dirty="0">
                <a:solidFill>
                  <a:srgbClr val="002060"/>
                </a:solidFill>
              </a:rPr>
              <a:t>Komentārs:</a:t>
            </a:r>
            <a:r>
              <a:rPr lang="lv-LV" b="1" dirty="0">
                <a:solidFill>
                  <a:srgbClr val="002060"/>
                </a:solidFill>
              </a:rPr>
              <a:t> </a:t>
            </a:r>
            <a:r>
              <a:rPr lang="lv-LV" b="1" dirty="0" smtClean="0">
                <a:solidFill>
                  <a:srgbClr val="002060"/>
                </a:solidFill>
              </a:rPr>
              <a:t>Ietekme uz ekonomisko attīstību </a:t>
            </a:r>
            <a:endParaRPr lang="lv-LV" b="1" dirty="0">
              <a:solidFill>
                <a:srgbClr val="002060"/>
              </a:solidFill>
            </a:endParaRPr>
          </a:p>
          <a:p>
            <a:pPr marL="0" indent="0" algn="just">
              <a:spcAft>
                <a:spcPts val="600"/>
              </a:spcAft>
              <a:buNone/>
            </a:pPr>
            <a:r>
              <a:rPr lang="lv-LV" b="1" u="sng" dirty="0">
                <a:solidFill>
                  <a:srgbClr val="002060"/>
                </a:solidFill>
              </a:rPr>
              <a:t>Risinājums</a:t>
            </a:r>
            <a:r>
              <a:rPr lang="lv-LV" b="1" u="sng" dirty="0" smtClean="0">
                <a:solidFill>
                  <a:srgbClr val="002060"/>
                </a:solidFill>
              </a:rPr>
              <a:t>:</a:t>
            </a:r>
            <a:endParaRPr lang="lv-LV" dirty="0"/>
          </a:p>
          <a:p>
            <a:r>
              <a:rPr lang="lv-LV" dirty="0">
                <a:solidFill>
                  <a:srgbClr val="002060"/>
                </a:solidFill>
              </a:rPr>
              <a:t>Atbilstoši </a:t>
            </a:r>
            <a:r>
              <a:rPr lang="lv-LV" dirty="0" smtClean="0">
                <a:solidFill>
                  <a:srgbClr val="002060"/>
                </a:solidFill>
              </a:rPr>
              <a:t>starptautiskiem ekonomiskajiem pētījumiem* </a:t>
            </a:r>
            <a:r>
              <a:rPr lang="lv-LV" dirty="0">
                <a:solidFill>
                  <a:srgbClr val="002060"/>
                </a:solidFill>
              </a:rPr>
              <a:t>strādājošo motivācija un nodarbinātības šķēršļi dažādās ieņēmumu kategorijās atšķiras, ko nosaka gan izglītības un prasmju līmeņi, gan citi sociālie faktori. </a:t>
            </a:r>
          </a:p>
          <a:p>
            <a:r>
              <a:rPr lang="lv-LV" dirty="0">
                <a:solidFill>
                  <a:srgbClr val="002060"/>
                </a:solidFill>
              </a:rPr>
              <a:t>Zemāk atalgoto strādājošo atbalsts nodokļu atvieglojumu veidā risina:</a:t>
            </a:r>
          </a:p>
          <a:p>
            <a:pPr lvl="1"/>
            <a:r>
              <a:rPr lang="lv-LV" dirty="0">
                <a:solidFill>
                  <a:srgbClr val="002060"/>
                </a:solidFill>
              </a:rPr>
              <a:t>Vertikālo taisnīgumu nodokļu sistēmā (iemaksas proporcionāli iespējām)</a:t>
            </a:r>
          </a:p>
          <a:p>
            <a:pPr lvl="1"/>
            <a:r>
              <a:rPr lang="lv-LV" dirty="0">
                <a:solidFill>
                  <a:srgbClr val="002060"/>
                </a:solidFill>
              </a:rPr>
              <a:t>Iedzīvotāju iesaisti darba tirgū: </a:t>
            </a:r>
          </a:p>
          <a:p>
            <a:pPr lvl="2"/>
            <a:r>
              <a:rPr lang="lv-LV" sz="1800" dirty="0">
                <a:solidFill>
                  <a:srgbClr val="002060"/>
                </a:solidFill>
              </a:rPr>
              <a:t>Mazina bezdarba slazdus – pārejai no pabalstiem arī uz zemu atalgojumu jābūt finansiāli izdevīgai</a:t>
            </a:r>
          </a:p>
          <a:p>
            <a:pPr lvl="2"/>
            <a:r>
              <a:rPr lang="lv-LV" sz="1800" dirty="0">
                <a:solidFill>
                  <a:srgbClr val="002060"/>
                </a:solidFill>
              </a:rPr>
              <a:t>Skar būtiskas darba tirgus riska grupas, piemēram, jaunieši bez iepriekšējas darba pieredzes u.c</a:t>
            </a:r>
            <a:r>
              <a:rPr lang="lv-LV" sz="1800" dirty="0" smtClean="0">
                <a:solidFill>
                  <a:srgbClr val="002060"/>
                </a:solidFill>
              </a:rPr>
              <a:t>.</a:t>
            </a:r>
          </a:p>
          <a:p>
            <a:pPr marL="114300" indent="0">
              <a:buNone/>
            </a:pPr>
            <a:r>
              <a:rPr lang="lv-LV" sz="2000" dirty="0" smtClean="0">
                <a:solidFill>
                  <a:srgbClr val="002060"/>
                </a:solidFill>
              </a:rPr>
              <a:t>*</a:t>
            </a:r>
            <a:r>
              <a:rPr lang="lv-LV" sz="1400" dirty="0" smtClean="0">
                <a:solidFill>
                  <a:srgbClr val="002060"/>
                </a:solidFill>
              </a:rPr>
              <a:t>Piem., </a:t>
            </a:r>
            <a:r>
              <a:rPr lang="en-US" sz="1200" dirty="0">
                <a:solidFill>
                  <a:srgbClr val="002060"/>
                </a:solidFill>
              </a:rPr>
              <a:t>ECONOMIC POLICY REFORMS 2015: GOING FOR </a:t>
            </a:r>
            <a:r>
              <a:rPr lang="en-US" sz="1200" dirty="0" smtClean="0">
                <a:solidFill>
                  <a:srgbClr val="002060"/>
                </a:solidFill>
              </a:rPr>
              <a:t>GROWTH</a:t>
            </a:r>
            <a:r>
              <a:rPr lang="lv-LV" sz="1200" dirty="0" smtClean="0">
                <a:solidFill>
                  <a:srgbClr val="002060"/>
                </a:solidFill>
              </a:rPr>
              <a:t>,</a:t>
            </a:r>
            <a:r>
              <a:rPr lang="en-US" sz="1200" dirty="0" smtClean="0">
                <a:solidFill>
                  <a:srgbClr val="002060"/>
                </a:solidFill>
              </a:rPr>
              <a:t> </a:t>
            </a:r>
            <a:r>
              <a:rPr lang="en-US" sz="1200" dirty="0">
                <a:solidFill>
                  <a:srgbClr val="002060"/>
                </a:solidFill>
              </a:rPr>
              <a:t>OECD 2015</a:t>
            </a:r>
            <a:endParaRPr lang="lv-LV" sz="1200" dirty="0">
              <a:solidFill>
                <a:srgbClr val="002060"/>
              </a:solidFill>
            </a:endParaRPr>
          </a:p>
        </p:txBody>
      </p:sp>
      <p:sp>
        <p:nvSpPr>
          <p:cNvPr id="6" name="Title 5"/>
          <p:cNvSpPr>
            <a:spLocks noGrp="1"/>
          </p:cNvSpPr>
          <p:nvPr>
            <p:ph type="title"/>
          </p:nvPr>
        </p:nvSpPr>
        <p:spPr/>
        <p:txBody>
          <a:bodyPr/>
          <a:lstStyle/>
          <a:p>
            <a:endParaRPr lang="lv-LV"/>
          </a:p>
        </p:txBody>
      </p:sp>
    </p:spTree>
    <p:extLst>
      <p:ext uri="{BB962C8B-B14F-4D97-AF65-F5344CB8AC3E}">
        <p14:creationId xmlns:p14="http://schemas.microsoft.com/office/powerpoint/2010/main" val="3639923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4</a:t>
            </a:fld>
            <a:endParaRPr lang="lv-LV"/>
          </a:p>
        </p:txBody>
      </p:sp>
      <p:sp>
        <p:nvSpPr>
          <p:cNvPr id="5" name="Title 4"/>
          <p:cNvSpPr>
            <a:spLocks noGrp="1"/>
          </p:cNvSpPr>
          <p:nvPr>
            <p:ph type="title"/>
          </p:nvPr>
        </p:nvSpPr>
        <p:spPr>
          <a:xfrm>
            <a:off x="457200" y="476672"/>
            <a:ext cx="6840760"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VSAOI maksimālā </a:t>
            </a:r>
            <a:r>
              <a:rPr lang="lv-LV" sz="24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apmēra </a:t>
            </a:r>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atjaunošana</a:t>
            </a:r>
            <a:r>
              <a:rPr lang="lv-LV" sz="2400" dirty="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 ir </a:t>
            </a:r>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ieviesusi darbaspēka nodokļu sistēmā </a:t>
            </a:r>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regresivitāti</a:t>
            </a:r>
            <a:endParaRPr lang="en-GB" sz="2400" dirty="0">
              <a:effectLst>
                <a:outerShdw blurRad="38100" dist="38100" dir="2700000" algn="tl">
                  <a:srgbClr val="000000">
                    <a:alpha val="43137"/>
                  </a:srgbClr>
                </a:outerShdw>
              </a:effectLst>
            </a:endParaRPr>
          </a:p>
        </p:txBody>
      </p:sp>
      <p:sp>
        <p:nvSpPr>
          <p:cNvPr id="4" name="Rectangle 3"/>
          <p:cNvSpPr/>
          <p:nvPr/>
        </p:nvSpPr>
        <p:spPr>
          <a:xfrm>
            <a:off x="457200" y="1258901"/>
            <a:ext cx="8136904" cy="1685077"/>
          </a:xfrm>
          <a:prstGeom prst="rect">
            <a:avLst/>
          </a:prstGeom>
        </p:spPr>
        <p:txBody>
          <a:bodyPr wrap="square">
            <a:spAutoFit/>
          </a:bodyPr>
          <a:lstStyle/>
          <a:p>
            <a:pPr algn="just">
              <a:lnSpc>
                <a:spcPct val="115000"/>
              </a:lnSpc>
              <a:spcAft>
                <a:spcPts val="600"/>
              </a:spcAft>
            </a:pP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Kopumā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2014.gadā, sociālās apdrošināšanas iemaksu maksimālā apmēra (46,4 tūkst. EUR 2014.gadā un 48,6 tūkst. EUR 2015.gadā)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atjaunošanas rezultātā valsts kopbudžetā netika gūti ieņēmumi aptuveni </a:t>
            </a:r>
            <a:r>
              <a:rPr lang="lv-LV" b="1"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-40,3</a:t>
            </a:r>
            <a:r>
              <a:rPr lang="lv-LV"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 milj.</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 apmērā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jeb vidēji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par vienu personu,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kuras valsts sociālās apdrošināšanas iemaksas pārsniedza 46,4 tūkst.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 </a:t>
            </a:r>
            <a:r>
              <a:rPr lang="lv-LV"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netika samaksāts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papildus aptuveni</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b="1"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8,5</a:t>
            </a:r>
            <a:r>
              <a:rPr lang="lv-LV" dirty="0">
                <a:solidFill>
                  <a:srgbClr val="FF0000"/>
                </a:solidFill>
                <a:latin typeface="Franklin Gothic Book" panose="020B0503020102020204" pitchFamily="34" charset="0"/>
                <a:ea typeface="Calibri" panose="020F0502020204030204" pitchFamily="34" charset="0"/>
                <a:cs typeface="Times New Roman" panose="02020603050405020304" pitchFamily="18" charset="0"/>
              </a:rPr>
              <a:t> tūkst.</a:t>
            </a:r>
            <a:r>
              <a:rPr lang="lv-LV" dirty="0">
                <a:latin typeface="Franklin Gothic Book" panose="020B0503020102020204" pitchFamily="34" charset="0"/>
                <a:ea typeface="Calibri" panose="020F0502020204030204" pitchFamily="34" charset="0"/>
                <a:cs typeface="Times New Roman" panose="02020603050405020304" pitchFamily="18" charset="0"/>
              </a:rPr>
              <a:t> </a:t>
            </a:r>
            <a:r>
              <a:rPr lang="lv-LV" i="1" dirty="0" smtClean="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eiro </a:t>
            </a:r>
            <a:r>
              <a:rPr lang="lv-LV" dirty="0">
                <a:solidFill>
                  <a:srgbClr val="002060"/>
                </a:solidFill>
                <a:latin typeface="Franklin Gothic Book" panose="020B0503020102020204" pitchFamily="34" charset="0"/>
                <a:ea typeface="Calibri" panose="020F0502020204030204" pitchFamily="34" charset="0"/>
                <a:cs typeface="Times New Roman" panose="02020603050405020304" pitchFamily="18" charset="0"/>
              </a:rPr>
              <a:t>gadā. </a:t>
            </a:r>
            <a:endParaRPr lang="lv-LV" sz="1600" dirty="0">
              <a:solidFill>
                <a:srgbClr val="002060"/>
              </a:solidFill>
              <a:effectLst/>
              <a:latin typeface="Franklin Gothic Book" panose="020B0503020102020204" pitchFamily="34" charset="0"/>
              <a:ea typeface="Calibri" panose="020F0502020204030204" pitchFamily="34" charset="0"/>
              <a:cs typeface="Times New Roman" panose="02020603050405020304" pitchFamily="18" charset="0"/>
            </a:endParaRPr>
          </a:p>
        </p:txBody>
      </p:sp>
      <p:graphicFrame>
        <p:nvGraphicFramePr>
          <p:cNvPr id="6" name="Chart 5"/>
          <p:cNvGraphicFramePr>
            <a:graphicFrameLocks/>
          </p:cNvGraphicFramePr>
          <p:nvPr>
            <p:extLst/>
          </p:nvPr>
        </p:nvGraphicFramePr>
        <p:xfrm>
          <a:off x="827584" y="3120570"/>
          <a:ext cx="7056784" cy="340477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1747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5</a:t>
            </a:fld>
            <a:endParaRPr lang="lv-LV"/>
          </a:p>
        </p:txBody>
      </p:sp>
      <p:sp>
        <p:nvSpPr>
          <p:cNvPr id="5" name="Title 4"/>
          <p:cNvSpPr>
            <a:spLocks noGrp="1"/>
          </p:cNvSpPr>
          <p:nvPr>
            <p:ph type="title"/>
          </p:nvPr>
        </p:nvSpPr>
        <p:spPr>
          <a:xfrm>
            <a:off x="323528" y="476673"/>
            <a:ext cx="6552728"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latin typeface="Franklin Gothic Book" panose="020B0503020102020204" pitchFamily="34" charset="0"/>
                <a:ea typeface="Calibri" panose="020F0502020204030204" pitchFamily="34" charset="0"/>
                <a:cs typeface="Times New Roman" panose="02020603050405020304" pitchFamily="18" charset="0"/>
              </a:rPr>
              <a:t>Rekomendācijas</a:t>
            </a:r>
            <a:endParaRPr lang="en-GB" sz="2400" dirty="0">
              <a:effectLst>
                <a:outerShdw blurRad="38100" dist="38100" dir="2700000" algn="tl">
                  <a:srgbClr val="000000">
                    <a:alpha val="43137"/>
                  </a:srgbClr>
                </a:outerShdw>
              </a:effectLst>
            </a:endParaRPr>
          </a:p>
        </p:txBody>
      </p:sp>
      <p:sp>
        <p:nvSpPr>
          <p:cNvPr id="4" name="Rectangle 3"/>
          <p:cNvSpPr/>
          <p:nvPr/>
        </p:nvSpPr>
        <p:spPr>
          <a:xfrm>
            <a:off x="469065" y="1118104"/>
            <a:ext cx="8136904" cy="5488682"/>
          </a:xfrm>
          <a:prstGeom prst="rect">
            <a:avLst/>
          </a:prstGeom>
          <a:solidFill>
            <a:schemeClr val="bg1"/>
          </a:solidFill>
        </p:spPr>
        <p:txBody>
          <a:bodyPr wrap="square">
            <a:spAutoFit/>
          </a:bodyPr>
          <a:lstStyle/>
          <a:p>
            <a:pPr>
              <a:spcAft>
                <a:spcPts val="400"/>
              </a:spcAft>
            </a:pPr>
            <a:r>
              <a:rPr lang="lv-LV" b="1" dirty="0">
                <a:solidFill>
                  <a:srgbClr val="002060"/>
                </a:solidFill>
              </a:rPr>
              <a:t>Eiropas </a:t>
            </a:r>
            <a:r>
              <a:rPr lang="lv-LV" b="1" dirty="0" smtClean="0">
                <a:solidFill>
                  <a:srgbClr val="002060"/>
                </a:solidFill>
              </a:rPr>
              <a:t>Komisija </a:t>
            </a:r>
            <a:r>
              <a:rPr lang="lv-LV" dirty="0" smtClean="0">
                <a:solidFill>
                  <a:srgbClr val="002060"/>
                </a:solidFill>
              </a:rPr>
              <a:t>(pārskats </a:t>
            </a:r>
            <a:r>
              <a:rPr lang="lv-LV" dirty="0">
                <a:solidFill>
                  <a:srgbClr val="002060"/>
                </a:solidFill>
              </a:rPr>
              <a:t>par EK rekomendāciju </a:t>
            </a:r>
            <a:r>
              <a:rPr lang="lv-LV" dirty="0" smtClean="0">
                <a:solidFill>
                  <a:srgbClr val="002060"/>
                </a:solidFill>
              </a:rPr>
              <a:t>izpildi Latvijā):</a:t>
            </a:r>
          </a:p>
          <a:p>
            <a:pPr marL="285750" indent="-285750" algn="just">
              <a:spcAft>
                <a:spcPts val="400"/>
              </a:spcAft>
              <a:buFont typeface="Arial" panose="020B0604020202020204" pitchFamily="34" charset="0"/>
              <a:buChar char="•"/>
            </a:pPr>
            <a:r>
              <a:rPr lang="lv-LV" dirty="0" smtClean="0">
                <a:solidFill>
                  <a:srgbClr val="002060"/>
                </a:solidFill>
              </a:rPr>
              <a:t>saskaņā ar EK rekomendāciju </a:t>
            </a:r>
            <a:r>
              <a:rPr lang="lv-LV" dirty="0">
                <a:solidFill>
                  <a:srgbClr val="002060"/>
                </a:solidFill>
              </a:rPr>
              <a:t>(CSR 1) Latvijai ieteikts samazināt nodokļu slogu strādājošajiem  ar zemu atalgojumu, pārnesot to uz izaugsmei draudzīgākajiem īpašuma un vides nodokļiem, kā arī uzlabojot nodokļu </a:t>
            </a:r>
            <a:r>
              <a:rPr lang="lv-LV" dirty="0" smtClean="0">
                <a:solidFill>
                  <a:srgbClr val="002060"/>
                </a:solidFill>
              </a:rPr>
              <a:t>iekasēšanu;</a:t>
            </a:r>
          </a:p>
          <a:p>
            <a:pPr marL="285750" indent="-285750" algn="just">
              <a:spcAft>
                <a:spcPts val="400"/>
              </a:spcAft>
              <a:buFont typeface="Arial" panose="020B0604020202020204" pitchFamily="34" charset="0"/>
              <a:buChar char="•"/>
            </a:pPr>
            <a:r>
              <a:rPr lang="lv-LV" dirty="0" smtClean="0">
                <a:solidFill>
                  <a:srgbClr val="002060"/>
                </a:solidFill>
              </a:rPr>
              <a:t>Latvijai </a:t>
            </a:r>
            <a:r>
              <a:rPr lang="lv-LV" dirty="0">
                <a:solidFill>
                  <a:srgbClr val="002060"/>
                </a:solidFill>
              </a:rPr>
              <a:t>ir izdevies samazināt darbaspēka nodokļu slogu, bet ne visi pasākumi ir vērsti uz strādājošajiem ar zemiem ienākumiem. </a:t>
            </a:r>
            <a:endParaRPr lang="lv-LV" dirty="0" smtClean="0">
              <a:solidFill>
                <a:srgbClr val="002060"/>
              </a:solidFill>
            </a:endParaRPr>
          </a:p>
          <a:p>
            <a:pPr marL="285750" indent="-285750" algn="just">
              <a:spcAft>
                <a:spcPts val="400"/>
              </a:spcAft>
              <a:buFont typeface="Arial" panose="020B0604020202020204" pitchFamily="34" charset="0"/>
              <a:buChar char="•"/>
            </a:pPr>
            <a:r>
              <a:rPr lang="lv-LV" dirty="0" smtClean="0">
                <a:solidFill>
                  <a:srgbClr val="002060"/>
                </a:solidFill>
              </a:rPr>
              <a:t>nodokļu </a:t>
            </a:r>
            <a:r>
              <a:rPr lang="lv-LV" dirty="0">
                <a:solidFill>
                  <a:srgbClr val="002060"/>
                </a:solidFill>
              </a:rPr>
              <a:t>slogs strādājošajam bez bērniem joprojām ir augsts, un darbojas kā bremzējošs faktors, lai šis strādājošais vēlētos strādāt oficiāli. 	</a:t>
            </a:r>
            <a:endParaRPr lang="lv-LV" dirty="0" smtClean="0">
              <a:solidFill>
                <a:srgbClr val="002060"/>
              </a:solidFill>
            </a:endParaRPr>
          </a:p>
          <a:p>
            <a:pPr algn="just">
              <a:spcAft>
                <a:spcPts val="400"/>
              </a:spcAft>
            </a:pPr>
            <a:r>
              <a:rPr lang="lv-LV" b="1" dirty="0" smtClean="0">
                <a:solidFill>
                  <a:srgbClr val="002060"/>
                </a:solidFill>
              </a:rPr>
              <a:t>OECD</a:t>
            </a:r>
            <a:r>
              <a:rPr lang="lv-LV" dirty="0" smtClean="0">
                <a:solidFill>
                  <a:srgbClr val="002060"/>
                </a:solidFill>
              </a:rPr>
              <a:t> (2015.gada </a:t>
            </a:r>
            <a:r>
              <a:rPr lang="lv-LV" dirty="0">
                <a:solidFill>
                  <a:srgbClr val="002060"/>
                </a:solidFill>
              </a:rPr>
              <a:t>februārī </a:t>
            </a:r>
            <a:r>
              <a:rPr lang="lv-LV" dirty="0" smtClean="0">
                <a:solidFill>
                  <a:srgbClr val="002060"/>
                </a:solidFill>
              </a:rPr>
              <a:t>publicēts </a:t>
            </a:r>
            <a:r>
              <a:rPr lang="lv-LV" i="1" dirty="0">
                <a:solidFill>
                  <a:srgbClr val="002060"/>
                </a:solidFill>
              </a:rPr>
              <a:t>OECD pārskats par </a:t>
            </a:r>
            <a:r>
              <a:rPr lang="lv-LV" i="1" dirty="0" smtClean="0">
                <a:solidFill>
                  <a:srgbClr val="002060"/>
                </a:solidFill>
              </a:rPr>
              <a:t>Latviju</a:t>
            </a:r>
            <a:r>
              <a:rPr lang="lv-LV" dirty="0" smtClean="0">
                <a:solidFill>
                  <a:srgbClr val="002060"/>
                </a:solidFill>
              </a:rPr>
              <a:t>):</a:t>
            </a:r>
          </a:p>
          <a:p>
            <a:pPr marL="285750" indent="-285750" algn="just">
              <a:spcAft>
                <a:spcPts val="400"/>
              </a:spcAft>
              <a:buFont typeface="Arial" panose="020B0604020202020204" pitchFamily="34" charset="0"/>
              <a:buChar char="•"/>
            </a:pPr>
            <a:r>
              <a:rPr lang="lv-LV" dirty="0" smtClean="0">
                <a:solidFill>
                  <a:srgbClr val="002060"/>
                </a:solidFill>
              </a:rPr>
              <a:t>Latvijā </a:t>
            </a:r>
            <a:r>
              <a:rPr lang="lv-LV" dirty="0">
                <a:solidFill>
                  <a:srgbClr val="002060"/>
                </a:solidFill>
              </a:rPr>
              <a:t>nodokļu plaisas rādītājs zemu algu grupā strādājošajiem ir viens no augstākajiem </a:t>
            </a:r>
            <a:r>
              <a:rPr lang="lv-LV" dirty="0" smtClean="0">
                <a:solidFill>
                  <a:srgbClr val="002060"/>
                </a:solidFill>
              </a:rPr>
              <a:t>OECD;</a:t>
            </a:r>
          </a:p>
          <a:p>
            <a:pPr marL="285750" indent="-285750" algn="just">
              <a:spcAft>
                <a:spcPts val="400"/>
              </a:spcAft>
              <a:buFont typeface="Arial" panose="020B0604020202020204" pitchFamily="34" charset="0"/>
              <a:buChar char="•"/>
            </a:pPr>
            <a:r>
              <a:rPr lang="lv-LV" dirty="0" smtClean="0">
                <a:solidFill>
                  <a:srgbClr val="002060"/>
                </a:solidFill>
              </a:rPr>
              <a:t>būtu jāmazina VSAOI likme </a:t>
            </a:r>
            <a:r>
              <a:rPr lang="lv-LV" dirty="0">
                <a:solidFill>
                  <a:srgbClr val="002060"/>
                </a:solidFill>
              </a:rPr>
              <a:t>zemu algu grupā </a:t>
            </a:r>
            <a:r>
              <a:rPr lang="lv-LV" dirty="0" smtClean="0">
                <a:solidFill>
                  <a:srgbClr val="002060"/>
                </a:solidFill>
              </a:rPr>
              <a:t>strādājošajiem, tai </a:t>
            </a:r>
            <a:r>
              <a:rPr lang="lv-LV" dirty="0">
                <a:solidFill>
                  <a:srgbClr val="002060"/>
                </a:solidFill>
              </a:rPr>
              <a:t>pašā laikā </a:t>
            </a:r>
            <a:r>
              <a:rPr lang="lv-LV" dirty="0" smtClean="0">
                <a:solidFill>
                  <a:srgbClr val="002060"/>
                </a:solidFill>
              </a:rPr>
              <a:t>tas nedrīkst </a:t>
            </a:r>
            <a:r>
              <a:rPr lang="lv-LV" dirty="0">
                <a:solidFill>
                  <a:srgbClr val="002060"/>
                </a:solidFill>
              </a:rPr>
              <a:t>samazināt sociālā budžeta segumu (piemēram pensijas), kas jau tā pēc starptautiskiem standartiem ir </a:t>
            </a:r>
            <a:r>
              <a:rPr lang="lv-LV" dirty="0" smtClean="0">
                <a:solidFill>
                  <a:srgbClr val="002060"/>
                </a:solidFill>
              </a:rPr>
              <a:t>zems.</a:t>
            </a:r>
          </a:p>
          <a:p>
            <a:pPr algn="just">
              <a:spcAft>
                <a:spcPts val="400"/>
              </a:spcAft>
            </a:pPr>
            <a:r>
              <a:rPr lang="lv-LV" b="1" dirty="0" smtClean="0">
                <a:solidFill>
                  <a:srgbClr val="002060"/>
                </a:solidFill>
              </a:rPr>
              <a:t>SVF</a:t>
            </a:r>
            <a:r>
              <a:rPr lang="lv-LV" i="1" dirty="0" smtClean="0">
                <a:solidFill>
                  <a:srgbClr val="002060"/>
                </a:solidFill>
              </a:rPr>
              <a:t> </a:t>
            </a:r>
            <a:r>
              <a:rPr lang="lv-LV" dirty="0" smtClean="0">
                <a:solidFill>
                  <a:srgbClr val="002060"/>
                </a:solidFill>
              </a:rPr>
              <a:t>(</a:t>
            </a:r>
            <a:r>
              <a:rPr lang="lv-LV" dirty="0" err="1">
                <a:solidFill>
                  <a:srgbClr val="002060"/>
                </a:solidFill>
              </a:rPr>
              <a:t>Baltic</a:t>
            </a:r>
            <a:r>
              <a:rPr lang="lv-LV" dirty="0">
                <a:solidFill>
                  <a:srgbClr val="002060"/>
                </a:solidFill>
              </a:rPr>
              <a:t> </a:t>
            </a:r>
            <a:r>
              <a:rPr lang="lv-LV" dirty="0" err="1">
                <a:solidFill>
                  <a:srgbClr val="002060"/>
                </a:solidFill>
              </a:rPr>
              <a:t>Cluster</a:t>
            </a:r>
            <a:r>
              <a:rPr lang="lv-LV" dirty="0">
                <a:solidFill>
                  <a:srgbClr val="002060"/>
                </a:solidFill>
              </a:rPr>
              <a:t> </a:t>
            </a:r>
            <a:r>
              <a:rPr lang="lv-LV" dirty="0" err="1">
                <a:solidFill>
                  <a:srgbClr val="002060"/>
                </a:solidFill>
              </a:rPr>
              <a:t>Report</a:t>
            </a:r>
            <a:r>
              <a:rPr lang="lv-LV" dirty="0">
                <a:solidFill>
                  <a:srgbClr val="002060"/>
                </a:solidFill>
              </a:rPr>
              <a:t>: </a:t>
            </a:r>
            <a:r>
              <a:rPr lang="lv-LV" dirty="0" err="1">
                <a:solidFill>
                  <a:srgbClr val="002060"/>
                </a:solidFill>
              </a:rPr>
              <a:t>Selected</a:t>
            </a:r>
            <a:r>
              <a:rPr lang="lv-LV" dirty="0">
                <a:solidFill>
                  <a:srgbClr val="002060"/>
                </a:solidFill>
              </a:rPr>
              <a:t> </a:t>
            </a:r>
            <a:r>
              <a:rPr lang="lv-LV" dirty="0" err="1" smtClean="0">
                <a:solidFill>
                  <a:srgbClr val="002060"/>
                </a:solidFill>
              </a:rPr>
              <a:t>Issuess</a:t>
            </a:r>
            <a:r>
              <a:rPr lang="lv-LV" dirty="0" smtClean="0">
                <a:solidFill>
                  <a:srgbClr val="002060"/>
                </a:solidFill>
              </a:rPr>
              <a:t>, 2014):</a:t>
            </a:r>
          </a:p>
          <a:p>
            <a:pPr marL="285750" indent="-285750" algn="just">
              <a:spcAft>
                <a:spcPts val="400"/>
              </a:spcAft>
              <a:buFont typeface="Arial" panose="020B0604020202020204" pitchFamily="34" charset="0"/>
              <a:buChar char="•"/>
            </a:pPr>
            <a:r>
              <a:rPr lang="lv-LV" dirty="0" smtClean="0">
                <a:solidFill>
                  <a:srgbClr val="002060"/>
                </a:solidFill>
              </a:rPr>
              <a:t>darbaspēka </a:t>
            </a:r>
            <a:r>
              <a:rPr lang="lv-LV" dirty="0">
                <a:solidFill>
                  <a:srgbClr val="002060"/>
                </a:solidFill>
              </a:rPr>
              <a:t>nodokļu plaisa Baltijas valstīs ir augsta, galvenokārt, augsto sociālās apdrošināšanas iemaksu likmju dēļ. Savukārt nodokļu slogs ir viens no galvenajiem iemesliem, kas paaugstina strukturālā bezdarba </a:t>
            </a:r>
            <a:r>
              <a:rPr lang="lv-LV" dirty="0" smtClean="0">
                <a:solidFill>
                  <a:srgbClr val="002060"/>
                </a:solidFill>
              </a:rPr>
              <a:t>līmeni.</a:t>
            </a:r>
          </a:p>
        </p:txBody>
      </p:sp>
    </p:spTree>
    <p:extLst>
      <p:ext uri="{BB962C8B-B14F-4D97-AF65-F5344CB8AC3E}">
        <p14:creationId xmlns:p14="http://schemas.microsoft.com/office/powerpoint/2010/main" val="15155182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952464FB-6FA6-4E80-ACB1-F4B9846AA373}" type="slidenum">
              <a:rPr lang="lv-LV" smtClean="0"/>
              <a:t>6</a:t>
            </a:fld>
            <a:endParaRPr lang="lv-LV"/>
          </a:p>
        </p:txBody>
      </p:sp>
      <p:sp>
        <p:nvSpPr>
          <p:cNvPr id="5" name="Title 4"/>
          <p:cNvSpPr>
            <a:spLocks noGrp="1"/>
          </p:cNvSpPr>
          <p:nvPr>
            <p:ph type="title"/>
          </p:nvPr>
        </p:nvSpPr>
        <p:spPr>
          <a:xfrm>
            <a:off x="251520" y="476672"/>
            <a:ext cx="5832648" cy="576064"/>
          </a:xfrm>
          <a:solidFill>
            <a:schemeClr val="bg1"/>
          </a:solidFill>
        </p:spPr>
        <p:txBody>
          <a:bodyPr>
            <a:noAutofit/>
          </a:bodyPr>
          <a:lstStyle/>
          <a:p>
            <a:r>
              <a:rPr lang="lv-LV" sz="2400" dirty="0" smtClean="0">
                <a:effectLst>
                  <a:outerShdw blurRad="38100" dist="38100" dir="2700000" algn="tl">
                    <a:srgbClr val="000000">
                      <a:alpha val="43137"/>
                    </a:srgbClr>
                  </a:outerShdw>
                </a:effectLst>
              </a:rPr>
              <a:t>Baltijas valstu darbaspēka izmaksas ietekmējošie rādītāji 2015.gadā </a:t>
            </a:r>
            <a:endParaRPr lang="en-GB" sz="2400" dirty="0">
              <a:effectLst>
                <a:outerShdw blurRad="38100" dist="38100" dir="2700000" algn="tl">
                  <a:srgbClr val="000000">
                    <a:alpha val="43137"/>
                  </a:srgbClr>
                </a:outerShdw>
              </a:effectLst>
            </a:endParaRPr>
          </a:p>
        </p:txBody>
      </p:sp>
      <p:graphicFrame>
        <p:nvGraphicFramePr>
          <p:cNvPr id="4" name="Table 3"/>
          <p:cNvGraphicFramePr>
            <a:graphicFrameLocks noGrp="1"/>
          </p:cNvGraphicFramePr>
          <p:nvPr>
            <p:extLst>
              <p:ext uri="{D42A27DB-BD31-4B8C-83A1-F6EECF244321}">
                <p14:modId xmlns:p14="http://schemas.microsoft.com/office/powerpoint/2010/main" val="3544358646"/>
              </p:ext>
            </p:extLst>
          </p:nvPr>
        </p:nvGraphicFramePr>
        <p:xfrm>
          <a:off x="401824" y="1273870"/>
          <a:ext cx="7704855" cy="2956560"/>
        </p:xfrm>
        <a:graphic>
          <a:graphicData uri="http://schemas.openxmlformats.org/drawingml/2006/table">
            <a:tbl>
              <a:tblPr firstRow="1" bandRow="1">
                <a:tableStyleId>{5C22544A-7EE6-4342-B048-85BDC9FD1C3A}</a:tableStyleId>
              </a:tblPr>
              <a:tblGrid>
                <a:gridCol w="4032447"/>
                <a:gridCol w="1224136"/>
                <a:gridCol w="1224136"/>
                <a:gridCol w="1224136"/>
              </a:tblGrid>
              <a:tr h="148952">
                <a:tc>
                  <a:txBody>
                    <a:bodyPr/>
                    <a:lstStyle/>
                    <a:p>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Latvija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Lietuva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c>
                  <a:txBody>
                    <a:bodyPr/>
                    <a:lstStyle/>
                    <a:p>
                      <a:pPr algn="ctr"/>
                      <a:r>
                        <a:rPr lang="lv-LV" sz="1400" dirty="0" smtClean="0"/>
                        <a:t>Igaunija</a:t>
                      </a:r>
                      <a:endParaRPr lang="lv-LV" sz="1400" dirty="0"/>
                    </a:p>
                  </a:txBody>
                  <a:tcPr>
                    <a:lnB w="6350" cap="flat" cmpd="sng" algn="ctr">
                      <a:solidFill>
                        <a:schemeClr val="tx1">
                          <a:lumMod val="50000"/>
                          <a:lumOff val="50000"/>
                        </a:schemeClr>
                      </a:solidFill>
                      <a:prstDash val="solid"/>
                      <a:round/>
                      <a:headEnd type="none" w="med" len="med"/>
                      <a:tailEnd type="none" w="med" len="med"/>
                    </a:lnB>
                    <a:solidFill>
                      <a:srgbClr val="002060"/>
                    </a:solidFill>
                  </a:tcPr>
                </a:tc>
              </a:tr>
              <a:tr h="287040">
                <a:tc>
                  <a:txBody>
                    <a:bodyPr/>
                    <a:lstStyle/>
                    <a:p>
                      <a:r>
                        <a:rPr lang="lv-LV" sz="1400" b="1" dirty="0" smtClean="0">
                          <a:solidFill>
                            <a:srgbClr val="002060"/>
                          </a:solidFill>
                        </a:rPr>
                        <a:t>Minimālā darba alga, </a:t>
                      </a:r>
                      <a:r>
                        <a:rPr lang="lv-LV" sz="1400" b="0" i="1" dirty="0" smtClean="0">
                          <a:solidFill>
                            <a:srgbClr val="002060"/>
                          </a:solidFill>
                        </a:rPr>
                        <a:t>EUR/mēnesī</a:t>
                      </a:r>
                      <a:endParaRPr lang="lv-LV" sz="1400" b="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360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dirty="0" smtClean="0">
                          <a:solidFill>
                            <a:srgbClr val="002060"/>
                          </a:solidFill>
                        </a:rPr>
                        <a:t>325</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390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287040">
                <a:tc>
                  <a:txBody>
                    <a:bodyPr/>
                    <a:lstStyle/>
                    <a:p>
                      <a:r>
                        <a:rPr lang="lv-LV" sz="1400" b="1" dirty="0" smtClean="0">
                          <a:solidFill>
                            <a:srgbClr val="002060"/>
                          </a:solidFill>
                        </a:rPr>
                        <a:t>IIN likme</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23%</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dirty="0" smtClean="0">
                          <a:solidFill>
                            <a:srgbClr val="002060"/>
                          </a:solidFill>
                        </a:rPr>
                        <a:t>15%</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20%</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266328">
                <a:tc>
                  <a:txBody>
                    <a:bodyPr/>
                    <a:lstStyle/>
                    <a:p>
                      <a:pPr marL="265113" indent="0"/>
                      <a:r>
                        <a:rPr lang="lv-LV" sz="1400" b="0" i="1" dirty="0" smtClean="0">
                          <a:solidFill>
                            <a:srgbClr val="002060"/>
                          </a:solidFill>
                        </a:rPr>
                        <a:t>Neapliekamais minimums, EUR/mēnesī</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75</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166 – 0 </a:t>
                      </a:r>
                      <a:r>
                        <a:rPr lang="lv-LV" sz="1400" b="0" baseline="30000" dirty="0" smtClean="0">
                          <a:solidFill>
                            <a:srgbClr val="002060"/>
                          </a:solidFill>
                        </a:rPr>
                        <a:t>1</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154</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266328">
                <a:tc>
                  <a:txBody>
                    <a:bodyPr/>
                    <a:lstStyle/>
                    <a:p>
                      <a:pPr marL="265113" indent="0"/>
                      <a:r>
                        <a:rPr lang="lv-LV" sz="1400" b="0" i="1" dirty="0" smtClean="0">
                          <a:solidFill>
                            <a:srgbClr val="002060"/>
                          </a:solidFill>
                        </a:rPr>
                        <a:t>Atvieglojums</a:t>
                      </a:r>
                      <a:r>
                        <a:rPr lang="lv-LV" sz="1400" b="0" i="1" baseline="0" dirty="0" smtClean="0">
                          <a:solidFill>
                            <a:srgbClr val="002060"/>
                          </a:solidFill>
                        </a:rPr>
                        <a:t> par apgādībā esošām personām</a:t>
                      </a:r>
                      <a:r>
                        <a:rPr lang="lv-LV" sz="1400" b="0" dirty="0" smtClean="0">
                          <a:solidFill>
                            <a:srgbClr val="002060"/>
                          </a:solidFill>
                        </a:rPr>
                        <a:t>, </a:t>
                      </a:r>
                      <a:r>
                        <a:rPr lang="lv-LV" sz="1400" b="0" i="1" dirty="0" smtClean="0">
                          <a:solidFill>
                            <a:srgbClr val="002060"/>
                          </a:solidFill>
                        </a:rPr>
                        <a:t>EUR/mēnesī</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165</a:t>
                      </a:r>
                      <a:endParaRPr lang="lv-LV" sz="1400" b="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60</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b="0" dirty="0" smtClean="0">
                          <a:solidFill>
                            <a:srgbClr val="002060"/>
                          </a:solidFill>
                        </a:rPr>
                        <a:t>0 – 154 </a:t>
                      </a:r>
                      <a:r>
                        <a:rPr lang="lv-LV" sz="1400" b="0" baseline="30000" dirty="0" smtClean="0">
                          <a:solidFill>
                            <a:srgbClr val="002060"/>
                          </a:solidFill>
                        </a:rPr>
                        <a:t>2</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266328">
                <a:tc>
                  <a:txBody>
                    <a:bodyPr/>
                    <a:lstStyle/>
                    <a:p>
                      <a:r>
                        <a:rPr lang="lv-LV" sz="1400" b="1" dirty="0" smtClean="0">
                          <a:solidFill>
                            <a:srgbClr val="002060"/>
                          </a:solidFill>
                        </a:rPr>
                        <a:t>VSAOI likme, tai skaitā: </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34,09%</a:t>
                      </a:r>
                      <a:endParaRPr lang="lv-LV" sz="1400" b="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40,2%</a:t>
                      </a:r>
                      <a:r>
                        <a:rPr lang="lv-LV" sz="1400" b="0" baseline="30000" dirty="0" smtClean="0">
                          <a:solidFill>
                            <a:srgbClr val="002060"/>
                          </a:solidFill>
                        </a:rPr>
                        <a:t>3</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dirty="0" smtClean="0">
                          <a:solidFill>
                            <a:srgbClr val="002060"/>
                          </a:solidFill>
                        </a:rPr>
                        <a:t>37,4%</a:t>
                      </a:r>
                      <a:endParaRPr lang="lv-LV" sz="1400" b="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r h="177552">
                <a:tc>
                  <a:txBody>
                    <a:bodyPr/>
                    <a:lstStyle/>
                    <a:p>
                      <a:pPr marL="269875" indent="0"/>
                      <a:r>
                        <a:rPr lang="lv-LV" sz="1400" i="1" dirty="0" smtClean="0">
                          <a:solidFill>
                            <a:srgbClr val="002060"/>
                          </a:solidFill>
                        </a:rPr>
                        <a:t>Darba devēja</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23,59%</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31,17%</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0" i="1" dirty="0" smtClean="0">
                          <a:solidFill>
                            <a:srgbClr val="002060"/>
                          </a:solidFill>
                        </a:rPr>
                        <a:t>33,8%</a:t>
                      </a:r>
                      <a:r>
                        <a:rPr lang="lv-LV" sz="1400" b="0" baseline="30000" dirty="0" smtClean="0">
                          <a:solidFill>
                            <a:srgbClr val="002060"/>
                          </a:solidFill>
                        </a:rPr>
                        <a:t>4</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148952">
                <a:tc>
                  <a:txBody>
                    <a:bodyPr/>
                    <a:lstStyle/>
                    <a:p>
                      <a:pPr marL="269875" indent="0"/>
                      <a:r>
                        <a:rPr lang="lv-LV" sz="1400" i="1" dirty="0" smtClean="0">
                          <a:solidFill>
                            <a:srgbClr val="002060"/>
                          </a:solidFill>
                        </a:rPr>
                        <a:t>Darba ņēmēja</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10,5%</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algn="ctr"/>
                      <a:r>
                        <a:rPr lang="lv-LV" sz="1400" i="1" dirty="0" smtClean="0">
                          <a:solidFill>
                            <a:srgbClr val="002060"/>
                          </a:solidFill>
                        </a:rPr>
                        <a:t>9,0%</a:t>
                      </a:r>
                      <a:endParaRPr lang="lv-LV" sz="1400" i="1"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0" i="1" dirty="0" smtClean="0">
                          <a:solidFill>
                            <a:srgbClr val="002060"/>
                          </a:solidFill>
                        </a:rPr>
                        <a:t>3,6%</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bg1"/>
                    </a:solidFill>
                  </a:tcPr>
                </a:tc>
              </a:tr>
              <a:tr h="148952">
                <a:tc>
                  <a:txBody>
                    <a:bodyPr/>
                    <a:lstStyle/>
                    <a:p>
                      <a:pPr marL="0" indent="0"/>
                      <a:r>
                        <a:rPr lang="lv-LV" sz="1400" b="1" i="0" dirty="0" smtClean="0">
                          <a:solidFill>
                            <a:srgbClr val="002060"/>
                          </a:solidFill>
                        </a:rPr>
                        <a:t>Nodokļu plaisa (zemo algu grupā) 2012.gadā </a:t>
                      </a:r>
                      <a:r>
                        <a:rPr lang="lv-LV" sz="1400" b="0" i="0" baseline="30000" dirty="0" smtClean="0">
                          <a:solidFill>
                            <a:srgbClr val="002060"/>
                          </a:solidFill>
                        </a:rPr>
                        <a:t>5</a:t>
                      </a:r>
                      <a:endParaRPr lang="lv-LV" sz="1400" b="0" i="0" baseline="3000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i="0" dirty="0" smtClean="0">
                          <a:solidFill>
                            <a:srgbClr val="002060"/>
                          </a:solidFill>
                        </a:rPr>
                        <a:t>43,6%</a:t>
                      </a:r>
                      <a:endParaRPr lang="lv-LV" sz="1400" b="1" i="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algn="ctr"/>
                      <a:r>
                        <a:rPr lang="lv-LV" sz="1400" b="1" i="0" dirty="0" smtClean="0">
                          <a:solidFill>
                            <a:srgbClr val="002060"/>
                          </a:solidFill>
                        </a:rPr>
                        <a:t>39,2%</a:t>
                      </a:r>
                      <a:endParaRPr lang="lv-LV" sz="1400" b="1" i="0" dirty="0">
                        <a:solidFill>
                          <a:srgbClr val="002060"/>
                        </a:solidFill>
                      </a:endParaRP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sz="1400" b="1" i="0" dirty="0" smtClean="0">
                          <a:solidFill>
                            <a:srgbClr val="002060"/>
                          </a:solidFill>
                        </a:rPr>
                        <a:t>39,2%</a:t>
                      </a:r>
                    </a:p>
                  </a:txBody>
                  <a:tcPr>
                    <a:lnL w="6350" cap="flat" cmpd="sng" algn="ctr">
                      <a:solidFill>
                        <a:schemeClr val="tx1">
                          <a:lumMod val="50000"/>
                          <a:lumOff val="50000"/>
                        </a:schemeClr>
                      </a:solid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solidFill>
                      <a:schemeClr val="accent1">
                        <a:lumMod val="20000"/>
                        <a:lumOff val="80000"/>
                      </a:schemeClr>
                    </a:solidFill>
                  </a:tcPr>
                </a:tc>
              </a:tr>
            </a:tbl>
          </a:graphicData>
        </a:graphic>
      </p:graphicFrame>
      <p:sp>
        <p:nvSpPr>
          <p:cNvPr id="9" name="Rectangle 8"/>
          <p:cNvSpPr/>
          <p:nvPr/>
        </p:nvSpPr>
        <p:spPr>
          <a:xfrm>
            <a:off x="395536" y="4330102"/>
            <a:ext cx="7931224" cy="2208810"/>
          </a:xfrm>
          <a:prstGeom prst="rect">
            <a:avLst/>
          </a:prstGeom>
          <a:solidFill>
            <a:schemeClr val="bg1"/>
          </a:solidFill>
        </p:spPr>
        <p:txBody>
          <a:bodyPr wrap="square">
            <a:spAutoFit/>
          </a:bodyPr>
          <a:lstStyle/>
          <a:p>
            <a:pPr marL="176213" indent="-176213" algn="just">
              <a:lnSpc>
                <a:spcPct val="115000"/>
              </a:lnSpc>
              <a:spcAft>
                <a:spcPts val="400"/>
              </a:spcAft>
              <a:tabLst>
                <a:tab pos="180340" algn="l"/>
              </a:tabLst>
            </a:pPr>
            <a:r>
              <a:rPr lang="lv-LV" sz="1200" baseline="30000" dirty="0" smtClean="0">
                <a:solidFill>
                  <a:srgbClr val="002060"/>
                </a:solidFill>
                <a:ea typeface="Calibri" panose="020F0502020204030204" pitchFamily="34" charset="0"/>
                <a:cs typeface="Times New Roman" panose="02020603050405020304" pitchFamily="18" charset="0"/>
              </a:rPr>
              <a:t>1</a:t>
            </a:r>
            <a:r>
              <a:rPr lang="lv-LV" sz="1200" dirty="0" smtClean="0">
                <a:solidFill>
                  <a:srgbClr val="002060"/>
                </a:solidFill>
                <a:ea typeface="Calibri" panose="020F0502020204030204" pitchFamily="34" charset="0"/>
                <a:cs typeface="Times New Roman" panose="02020603050405020304" pitchFamily="18" charset="0"/>
              </a:rPr>
              <a:t>	Lietuvā diferencētais NM, kas tiek </a:t>
            </a:r>
            <a:r>
              <a:rPr lang="lv-LV" sz="1200" dirty="0">
                <a:solidFill>
                  <a:srgbClr val="002060"/>
                </a:solidFill>
                <a:ea typeface="Calibri" panose="020F0502020204030204" pitchFamily="34" charset="0"/>
                <a:cs typeface="Times New Roman" panose="02020603050405020304" pitchFamily="18" charset="0"/>
              </a:rPr>
              <a:t>piemērots proporcionāli ienākumu </a:t>
            </a:r>
            <a:r>
              <a:rPr lang="lv-LV" sz="1200" dirty="0" smtClean="0">
                <a:solidFill>
                  <a:srgbClr val="002060"/>
                </a:solidFill>
                <a:ea typeface="Calibri" panose="020F0502020204030204" pitchFamily="34" charset="0"/>
                <a:cs typeface="Times New Roman" panose="02020603050405020304" pitchFamily="18" charset="0"/>
              </a:rPr>
              <a:t>līmenim (netiek </a:t>
            </a:r>
            <a:r>
              <a:rPr lang="lv-LV" sz="1200" dirty="0">
                <a:solidFill>
                  <a:srgbClr val="002060"/>
                </a:solidFill>
                <a:ea typeface="Calibri" panose="020F0502020204030204" pitchFamily="34" charset="0"/>
                <a:cs typeface="Times New Roman" panose="02020603050405020304" pitchFamily="18" charset="0"/>
              </a:rPr>
              <a:t>piemērots, ja darbinieka ienākumi pārsniedz </a:t>
            </a:r>
            <a:r>
              <a:rPr lang="lv-LV" sz="1200" dirty="0" smtClean="0">
                <a:solidFill>
                  <a:srgbClr val="002060"/>
                </a:solidFill>
                <a:ea typeface="Calibri" panose="020F0502020204030204" pitchFamily="34" charset="0"/>
                <a:cs typeface="Times New Roman" panose="02020603050405020304" pitchFamily="18" charset="0"/>
              </a:rPr>
              <a:t>EUR 925 mēnesī).</a:t>
            </a:r>
          </a:p>
          <a:p>
            <a:pPr algn="just">
              <a:lnSpc>
                <a:spcPct val="115000"/>
              </a:lnSpc>
              <a:spcAft>
                <a:spcPts val="400"/>
              </a:spcAft>
              <a:tabLst>
                <a:tab pos="180340" algn="l"/>
              </a:tabLst>
            </a:pPr>
            <a:r>
              <a:rPr lang="lv-LV" sz="1200" baseline="30000" dirty="0" smtClean="0">
                <a:solidFill>
                  <a:srgbClr val="002060"/>
                </a:solidFill>
                <a:ea typeface="Calibri" panose="020F0502020204030204" pitchFamily="34" charset="0"/>
                <a:cs typeface="Times New Roman" panose="02020603050405020304" pitchFamily="18" charset="0"/>
              </a:rPr>
              <a:t>2</a:t>
            </a:r>
            <a:r>
              <a:rPr lang="lv-LV" sz="1200" dirty="0" smtClean="0">
                <a:solidFill>
                  <a:srgbClr val="002060"/>
                </a:solidFill>
                <a:ea typeface="Calibri" panose="020F0502020204030204" pitchFamily="34" charset="0"/>
                <a:cs typeface="Times New Roman" panose="02020603050405020304" pitchFamily="18" charset="0"/>
              </a:rPr>
              <a:t>	Igaunijā </a:t>
            </a:r>
            <a:r>
              <a:rPr lang="lv-LV" sz="1200" dirty="0">
                <a:solidFill>
                  <a:srgbClr val="002060"/>
                </a:solidFill>
                <a:ea typeface="Calibri" panose="020F0502020204030204" pitchFamily="34" charset="0"/>
                <a:cs typeface="Times New Roman" panose="02020603050405020304" pitchFamily="18" charset="0"/>
              </a:rPr>
              <a:t>– atvieglojumu par bērniem piemēro, sākot no otrā bērna.   </a:t>
            </a:r>
            <a:endParaRPr lang="lv-LV" sz="1200" dirty="0" smtClean="0">
              <a:solidFill>
                <a:srgbClr val="002060"/>
              </a:solidFill>
              <a:ea typeface="Calibri" panose="020F0502020204030204" pitchFamily="34" charset="0"/>
              <a:cs typeface="Times New Roman" panose="02020603050405020304" pitchFamily="18" charset="0"/>
            </a:endParaRPr>
          </a:p>
          <a:p>
            <a:pPr marL="176213" indent="-176213" algn="just">
              <a:lnSpc>
                <a:spcPct val="115000"/>
              </a:lnSpc>
              <a:spcAft>
                <a:spcPts val="400"/>
              </a:spcAft>
              <a:tabLst>
                <a:tab pos="180340" algn="l"/>
              </a:tabLst>
            </a:pPr>
            <a:r>
              <a:rPr lang="lv-LV" sz="1200" baseline="30000" dirty="0">
                <a:solidFill>
                  <a:srgbClr val="002060"/>
                </a:solidFill>
                <a:ea typeface="Calibri" panose="020F0502020204030204" pitchFamily="34" charset="0"/>
                <a:cs typeface="Times New Roman" panose="02020603050405020304" pitchFamily="18" charset="0"/>
              </a:rPr>
              <a:t>3</a:t>
            </a:r>
            <a:r>
              <a:rPr lang="lv-LV" sz="1200" dirty="0" smtClean="0">
                <a:solidFill>
                  <a:srgbClr val="002060"/>
                </a:solidFill>
                <a:ea typeface="Calibri" panose="020F0502020204030204" pitchFamily="34" charset="0"/>
                <a:cs typeface="Times New Roman" panose="02020603050405020304" pitchFamily="18" charset="0"/>
              </a:rPr>
              <a:t>	Lietuvai VSAOI likme kopā ar veselības apdrošināšanas likmi: 3% darba devējam un 6% darba ņēmējam. </a:t>
            </a:r>
            <a:r>
              <a:rPr lang="lv-LV" sz="1200" b="1" dirty="0" smtClean="0">
                <a:solidFill>
                  <a:srgbClr val="002060"/>
                </a:solidFill>
                <a:ea typeface="Calibri" panose="020F0502020204030204" pitchFamily="34" charset="0"/>
                <a:cs typeface="Times New Roman" panose="02020603050405020304" pitchFamily="18" charset="0"/>
              </a:rPr>
              <a:t>Papildus</a:t>
            </a:r>
            <a:r>
              <a:rPr lang="lv-LV" sz="1200" dirty="0" smtClean="0">
                <a:solidFill>
                  <a:srgbClr val="002060"/>
                </a:solidFill>
                <a:ea typeface="Calibri" panose="020F0502020204030204" pitchFamily="34" charset="0"/>
                <a:cs typeface="Times New Roman" panose="02020603050405020304" pitchFamily="18" charset="0"/>
              </a:rPr>
              <a:t> </a:t>
            </a:r>
            <a:r>
              <a:rPr lang="lv-LV" sz="1200" dirty="0">
                <a:solidFill>
                  <a:srgbClr val="002060"/>
                </a:solidFill>
                <a:ea typeface="Calibri" panose="020F0502020204030204" pitchFamily="34" charset="0"/>
                <a:cs typeface="Times New Roman" panose="02020603050405020304" pitchFamily="18" charset="0"/>
              </a:rPr>
              <a:t>darba devējs </a:t>
            </a:r>
            <a:r>
              <a:rPr lang="lv-LV" sz="1200" dirty="0" smtClean="0">
                <a:solidFill>
                  <a:srgbClr val="002060"/>
                </a:solidFill>
                <a:ea typeface="Calibri" panose="020F0502020204030204" pitchFamily="34" charset="0"/>
                <a:cs typeface="Times New Roman" panose="02020603050405020304" pitchFamily="18" charset="0"/>
              </a:rPr>
              <a:t>maksā VSAOI par </a:t>
            </a:r>
            <a:r>
              <a:rPr lang="lv-LV" sz="1200" dirty="0">
                <a:solidFill>
                  <a:srgbClr val="002060"/>
                </a:solidFill>
                <a:ea typeface="Calibri" panose="020F0502020204030204" pitchFamily="34" charset="0"/>
                <a:cs typeface="Times New Roman" panose="02020603050405020304" pitchFamily="18" charset="0"/>
              </a:rPr>
              <a:t>nelaimes gadījumiem darbā un arodslimībām maksā atkarībā no grupas: </a:t>
            </a:r>
            <a:r>
              <a:rPr lang="lv-LV" sz="1200" dirty="0" smtClean="0">
                <a:solidFill>
                  <a:srgbClr val="002060"/>
                </a:solidFill>
                <a:ea typeface="Calibri" panose="020F0502020204030204" pitchFamily="34" charset="0"/>
                <a:cs typeface="Times New Roman" panose="02020603050405020304" pitchFamily="18" charset="0"/>
              </a:rPr>
              <a:t>par I grupu – 0,18</a:t>
            </a:r>
            <a:r>
              <a:rPr lang="lv-LV" sz="1200" dirty="0">
                <a:solidFill>
                  <a:srgbClr val="002060"/>
                </a:solidFill>
                <a:ea typeface="Calibri" panose="020F0502020204030204" pitchFamily="34" charset="0"/>
                <a:cs typeface="Times New Roman" panose="02020603050405020304" pitchFamily="18" charset="0"/>
              </a:rPr>
              <a:t>%; </a:t>
            </a:r>
            <a:r>
              <a:rPr lang="lv-LV" sz="1200" dirty="0" smtClean="0">
                <a:solidFill>
                  <a:srgbClr val="002060"/>
                </a:solidFill>
                <a:ea typeface="Calibri" panose="020F0502020204030204" pitchFamily="34" charset="0"/>
                <a:cs typeface="Times New Roman" panose="02020603050405020304" pitchFamily="18" charset="0"/>
              </a:rPr>
              <a:t>par II grupu – 0,37%; par III grupu – 0 ,</a:t>
            </a:r>
            <a:r>
              <a:rPr lang="lv-LV" sz="1200" dirty="0">
                <a:solidFill>
                  <a:srgbClr val="002060"/>
                </a:solidFill>
                <a:ea typeface="Calibri" panose="020F0502020204030204" pitchFamily="34" charset="0"/>
                <a:cs typeface="Times New Roman" panose="02020603050405020304" pitchFamily="18" charset="0"/>
              </a:rPr>
              <a:t>9</a:t>
            </a:r>
            <a:r>
              <a:rPr lang="lv-LV" sz="1200" dirty="0" smtClean="0">
                <a:solidFill>
                  <a:srgbClr val="002060"/>
                </a:solidFill>
                <a:ea typeface="Calibri" panose="020F0502020204030204" pitchFamily="34" charset="0"/>
                <a:cs typeface="Times New Roman" panose="02020603050405020304" pitchFamily="18" charset="0"/>
              </a:rPr>
              <a:t>% un par IV grupu – 1,7%.  </a:t>
            </a:r>
          </a:p>
          <a:p>
            <a:pPr marL="176213" indent="-176213" algn="just">
              <a:lnSpc>
                <a:spcPct val="115000"/>
              </a:lnSpc>
              <a:spcAft>
                <a:spcPts val="400"/>
              </a:spcAft>
              <a:tabLst>
                <a:tab pos="180340" algn="l"/>
              </a:tabLst>
            </a:pPr>
            <a:r>
              <a:rPr lang="lv-LV" sz="1200" baseline="30000" dirty="0" smtClean="0">
                <a:solidFill>
                  <a:srgbClr val="002060"/>
                </a:solidFill>
                <a:ea typeface="Times New Roman" panose="02020603050405020304" pitchFamily="18" charset="0"/>
              </a:rPr>
              <a:t>4</a:t>
            </a:r>
            <a:r>
              <a:rPr lang="lv-LV" sz="1200" b="1" dirty="0" smtClean="0">
                <a:solidFill>
                  <a:srgbClr val="002060"/>
                </a:solidFill>
                <a:ea typeface="Times New Roman" panose="02020603050405020304" pitchFamily="18" charset="0"/>
              </a:rPr>
              <a:t>	</a:t>
            </a:r>
            <a:r>
              <a:rPr lang="lv-LV" sz="1200" dirty="0" smtClean="0">
                <a:solidFill>
                  <a:srgbClr val="002060"/>
                </a:solidFill>
                <a:ea typeface="Times New Roman" panose="02020603050405020304" pitchFamily="18" charset="0"/>
              </a:rPr>
              <a:t>Igaunijā darba devēja maksājumi pensijām sadalās: </a:t>
            </a:r>
            <a:r>
              <a:rPr lang="lv-LV" sz="1200" dirty="0">
                <a:solidFill>
                  <a:srgbClr val="002060"/>
                </a:solidFill>
                <a:ea typeface="Times New Roman" panose="02020603050405020304" pitchFamily="18" charset="0"/>
              </a:rPr>
              <a:t>16% 1.līmenim + 4% 2. pensiju </a:t>
            </a:r>
            <a:r>
              <a:rPr lang="lv-LV" sz="1200" dirty="0" smtClean="0">
                <a:solidFill>
                  <a:srgbClr val="002060"/>
                </a:solidFill>
                <a:ea typeface="Times New Roman" panose="02020603050405020304" pitchFamily="18" charset="0"/>
              </a:rPr>
              <a:t>līmenim.</a:t>
            </a:r>
            <a:endParaRPr lang="lv-LV" sz="1200" dirty="0">
              <a:solidFill>
                <a:srgbClr val="002060"/>
              </a:solidFill>
              <a:ea typeface="Times New Roman" panose="02020603050405020304" pitchFamily="18" charset="0"/>
            </a:endParaRPr>
          </a:p>
          <a:p>
            <a:pPr marL="176213" indent="-176213" algn="just">
              <a:lnSpc>
                <a:spcPct val="115000"/>
              </a:lnSpc>
              <a:spcAft>
                <a:spcPts val="400"/>
              </a:spcAft>
              <a:tabLst>
                <a:tab pos="180340" algn="l"/>
              </a:tabLst>
            </a:pPr>
            <a:r>
              <a:rPr lang="lv-LV" sz="1200" baseline="30000" dirty="0" smtClean="0">
                <a:solidFill>
                  <a:srgbClr val="002060"/>
                </a:solidFill>
              </a:rPr>
              <a:t>5</a:t>
            </a:r>
            <a:r>
              <a:rPr lang="lv-LV" sz="1200" dirty="0" smtClean="0">
                <a:solidFill>
                  <a:srgbClr val="002060"/>
                </a:solidFill>
              </a:rPr>
              <a:t>	Tabulā </a:t>
            </a:r>
            <a:r>
              <a:rPr lang="lv-LV" sz="1200" dirty="0">
                <a:solidFill>
                  <a:srgbClr val="002060"/>
                </a:solidFill>
              </a:rPr>
              <a:t>EUROSTAT dati par </a:t>
            </a:r>
            <a:r>
              <a:rPr lang="lv-LV" sz="1200" dirty="0" smtClean="0">
                <a:solidFill>
                  <a:srgbClr val="002060"/>
                </a:solidFill>
              </a:rPr>
              <a:t>2012.gadu – nodokļu plaisa </a:t>
            </a:r>
            <a:r>
              <a:rPr lang="lv-LV" sz="1200" dirty="0">
                <a:solidFill>
                  <a:srgbClr val="002060"/>
                </a:solidFill>
              </a:rPr>
              <a:t>z</a:t>
            </a:r>
            <a:r>
              <a:rPr lang="lv-LV" sz="1200" dirty="0">
                <a:solidFill>
                  <a:srgbClr val="002060"/>
                </a:solidFill>
                <a:ea typeface="Times New Roman" panose="02020603050405020304" pitchFamily="18" charset="0"/>
              </a:rPr>
              <a:t>emo algu grupā strādājošam (kas pelna 2/3 vai mazāk no valstī noteiktās vidējās bruto darba samaksas stundā) bez apgādībā esošām </a:t>
            </a:r>
            <a:r>
              <a:rPr lang="lv-LV" sz="1200" dirty="0" smtClean="0">
                <a:solidFill>
                  <a:srgbClr val="002060"/>
                </a:solidFill>
                <a:ea typeface="Times New Roman" panose="02020603050405020304" pitchFamily="18" charset="0"/>
              </a:rPr>
              <a:t>personām.</a:t>
            </a:r>
            <a:endParaRPr lang="lv-LV" sz="1200" dirty="0" smtClean="0">
              <a:solidFill>
                <a:srgbClr val="002060"/>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11543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7</a:t>
            </a:fld>
            <a:endParaRPr lang="lv-LV"/>
          </a:p>
        </p:txBody>
      </p:sp>
      <p:sp>
        <p:nvSpPr>
          <p:cNvPr id="5" name="Title 4"/>
          <p:cNvSpPr>
            <a:spLocks noGrp="1"/>
          </p:cNvSpPr>
          <p:nvPr>
            <p:ph type="title"/>
          </p:nvPr>
        </p:nvSpPr>
        <p:spPr>
          <a:xfrm>
            <a:off x="251520" y="476672"/>
            <a:ext cx="5760640" cy="676320"/>
          </a:xfrm>
          <a:solidFill>
            <a:schemeClr val="bg1"/>
          </a:solidFill>
        </p:spPr>
        <p:txBody>
          <a:bodyPr>
            <a:noAutofit/>
          </a:bodyPr>
          <a:lstStyle/>
          <a:p>
            <a:r>
              <a:rPr lang="lv-LV" sz="2400" dirty="0">
                <a:effectLst>
                  <a:outerShdw blurRad="38100" dist="38100" dir="2700000" algn="tl">
                    <a:srgbClr val="000000">
                      <a:alpha val="43137"/>
                    </a:srgbClr>
                  </a:outerShdw>
                </a:effectLst>
              </a:rPr>
              <a:t>Nodokļu sistēmas progresivitātes elementi</a:t>
            </a:r>
            <a:endParaRPr lang="en-GB" sz="2400" dirty="0">
              <a:effectLst>
                <a:outerShdw blurRad="38100" dist="38100" dir="2700000" algn="tl">
                  <a:srgbClr val="000000">
                    <a:alpha val="43137"/>
                  </a:srgbClr>
                </a:outerShdw>
              </a:effectLst>
            </a:endParaRPr>
          </a:p>
        </p:txBody>
      </p:sp>
      <p:sp>
        <p:nvSpPr>
          <p:cNvPr id="7" name="Content Placeholder 2"/>
          <p:cNvSpPr>
            <a:spLocks noGrp="1"/>
          </p:cNvSpPr>
          <p:nvPr>
            <p:ph idx="1"/>
          </p:nvPr>
        </p:nvSpPr>
        <p:spPr>
          <a:xfrm>
            <a:off x="457200" y="1412776"/>
            <a:ext cx="7893124" cy="4174976"/>
          </a:xfrm>
        </p:spPr>
        <p:txBody>
          <a:bodyPr>
            <a:noAutofit/>
          </a:bodyPr>
          <a:lstStyle/>
          <a:p>
            <a:pPr marL="0" indent="0">
              <a:buNone/>
            </a:pPr>
            <a:r>
              <a:rPr lang="lv-LV" b="1" dirty="0">
                <a:solidFill>
                  <a:srgbClr val="002060"/>
                </a:solidFill>
              </a:rPr>
              <a:t>Nodokļu progresivitātes </a:t>
            </a:r>
            <a:r>
              <a:rPr lang="lv-LV" b="1" dirty="0" smtClean="0">
                <a:solidFill>
                  <a:srgbClr val="002060"/>
                </a:solidFill>
              </a:rPr>
              <a:t>elementi</a:t>
            </a:r>
            <a:r>
              <a:rPr lang="lv-LV" dirty="0">
                <a:solidFill>
                  <a:srgbClr val="002060"/>
                </a:solidFill>
              </a:rPr>
              <a:t>:</a:t>
            </a:r>
            <a:endParaRPr lang="lv-LV" dirty="0" smtClean="0">
              <a:solidFill>
                <a:srgbClr val="002060"/>
              </a:solidFill>
            </a:endParaRPr>
          </a:p>
          <a:p>
            <a:pPr marL="0" lvl="0" indent="441325">
              <a:buNone/>
              <a:tabLst>
                <a:tab pos="803275" algn="l"/>
              </a:tabLst>
            </a:pPr>
            <a:r>
              <a:rPr lang="lv-LV" dirty="0">
                <a:solidFill>
                  <a:srgbClr val="002060"/>
                </a:solidFill>
              </a:rPr>
              <a:t>1) nodokļa likmes;</a:t>
            </a:r>
          </a:p>
          <a:p>
            <a:pPr marL="719138" lvl="0" indent="-277813">
              <a:buNone/>
              <a:tabLst>
                <a:tab pos="719138" algn="l"/>
                <a:tab pos="803275" algn="l"/>
              </a:tabLst>
            </a:pPr>
            <a:r>
              <a:rPr lang="lv-LV" dirty="0">
                <a:solidFill>
                  <a:srgbClr val="002060"/>
                </a:solidFill>
              </a:rPr>
              <a:t>2) nodokļa </a:t>
            </a:r>
            <a:r>
              <a:rPr lang="lv-LV" dirty="0" smtClean="0">
                <a:solidFill>
                  <a:srgbClr val="002060"/>
                </a:solidFill>
              </a:rPr>
              <a:t>atvieglojumi (atvieglojums par apgādībā esošām personām, neapliekamais minimums u.c.);  </a:t>
            </a:r>
            <a:endParaRPr lang="lv-LV" dirty="0">
              <a:solidFill>
                <a:srgbClr val="002060"/>
              </a:solidFill>
            </a:endParaRPr>
          </a:p>
          <a:p>
            <a:pPr marL="0" lvl="0" indent="441325">
              <a:buNone/>
              <a:tabLst>
                <a:tab pos="803275" algn="l"/>
              </a:tabLst>
            </a:pPr>
            <a:r>
              <a:rPr lang="lv-LV" dirty="0">
                <a:solidFill>
                  <a:srgbClr val="002060"/>
                </a:solidFill>
              </a:rPr>
              <a:t>3) ienākuma </a:t>
            </a:r>
            <a:r>
              <a:rPr lang="lv-LV" dirty="0" smtClean="0">
                <a:solidFill>
                  <a:srgbClr val="002060"/>
                </a:solidFill>
              </a:rPr>
              <a:t>veids (IIN bāzes sastāvdaļas).</a:t>
            </a:r>
            <a:endParaRPr lang="lv-LV" dirty="0">
              <a:solidFill>
                <a:srgbClr val="002060"/>
              </a:solidFill>
            </a:endParaRPr>
          </a:p>
          <a:p>
            <a:pPr marL="536575" lvl="1" indent="0" defTabSz="898525">
              <a:spcAft>
                <a:spcPts val="1200"/>
              </a:spcAft>
              <a:buNone/>
              <a:tabLst>
                <a:tab pos="898525" algn="l"/>
              </a:tabLst>
            </a:pPr>
            <a:endParaRPr lang="lv-LV" dirty="0">
              <a:solidFill>
                <a:srgbClr val="002060"/>
              </a:solidFill>
            </a:endParaRPr>
          </a:p>
          <a:p>
            <a:pPr marL="0" indent="0">
              <a:spcAft>
                <a:spcPts val="1200"/>
              </a:spcAft>
              <a:buNone/>
            </a:pPr>
            <a:r>
              <a:rPr lang="lv-LV" dirty="0" smtClean="0">
                <a:solidFill>
                  <a:srgbClr val="002060"/>
                </a:solidFill>
              </a:rPr>
              <a:t>Tiešā </a:t>
            </a:r>
            <a:r>
              <a:rPr lang="lv-LV" dirty="0">
                <a:solidFill>
                  <a:srgbClr val="002060"/>
                </a:solidFill>
              </a:rPr>
              <a:t>progresivitāte – progresīvās nodokļa likmes.</a:t>
            </a:r>
          </a:p>
          <a:p>
            <a:pPr marL="0" indent="0">
              <a:spcAft>
                <a:spcPts val="1200"/>
              </a:spcAft>
              <a:buNone/>
            </a:pPr>
            <a:r>
              <a:rPr lang="lv-LV" dirty="0">
                <a:solidFill>
                  <a:srgbClr val="002060"/>
                </a:solidFill>
              </a:rPr>
              <a:t>Netiešā progresivitāte – nodokļa atvieglojumi.</a:t>
            </a:r>
          </a:p>
        </p:txBody>
      </p:sp>
    </p:spTree>
    <p:extLst>
      <p:ext uri="{BB962C8B-B14F-4D97-AF65-F5344CB8AC3E}">
        <p14:creationId xmlns:p14="http://schemas.microsoft.com/office/powerpoint/2010/main" val="18940304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3"/>
          <p:cNvSpPr>
            <a:spLocks noGrp="1"/>
          </p:cNvSpPr>
          <p:nvPr>
            <p:ph type="title"/>
          </p:nvPr>
        </p:nvSpPr>
        <p:spPr>
          <a:xfrm>
            <a:off x="1907704" y="4077072"/>
            <a:ext cx="6768752" cy="1440160"/>
          </a:xfrm>
        </p:spPr>
        <p:txBody>
          <a:bodyPr>
            <a:noAutofit/>
          </a:bodyPr>
          <a:lstStyle/>
          <a:p>
            <a:r>
              <a:rPr lang="lv-LV" sz="2800" b="1" dirty="0" smtClean="0">
                <a:effectLst>
                  <a:outerShdw blurRad="38100" dist="38100" dir="2700000" algn="tl">
                    <a:srgbClr val="000000">
                      <a:alpha val="43137"/>
                    </a:srgbClr>
                  </a:outerShdw>
                </a:effectLst>
              </a:rPr>
              <a:t>Progresīvās iedzīvotāju ienākuma nodokļa likmes</a:t>
            </a:r>
            <a:endParaRPr lang="lv-LV" sz="2800"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01149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t>2015.08.25.</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t>9</a:t>
            </a:fld>
            <a:endParaRPr lang="lv-LV"/>
          </a:p>
        </p:txBody>
      </p:sp>
      <p:sp>
        <p:nvSpPr>
          <p:cNvPr id="5" name="Title 4"/>
          <p:cNvSpPr>
            <a:spLocks noGrp="1"/>
          </p:cNvSpPr>
          <p:nvPr>
            <p:ph type="title"/>
          </p:nvPr>
        </p:nvSpPr>
        <p:spPr>
          <a:xfrm>
            <a:off x="323528" y="476673"/>
            <a:ext cx="5904656" cy="676320"/>
          </a:xfrm>
          <a:solidFill>
            <a:schemeClr val="bg1"/>
          </a:solidFill>
        </p:spPr>
        <p:txBody>
          <a:bodyPr>
            <a:noAutofit/>
          </a:bodyPr>
          <a:lstStyle/>
          <a:p>
            <a:r>
              <a:rPr lang="lv-LV" sz="2400" dirty="0" smtClean="0">
                <a:effectLst>
                  <a:outerShdw blurRad="38100" dist="38100" dir="2700000" algn="tl">
                    <a:srgbClr val="000000">
                      <a:alpha val="43137"/>
                    </a:srgbClr>
                  </a:outerShdw>
                </a:effectLst>
              </a:rPr>
              <a:t>Progresīvā IIN </a:t>
            </a:r>
            <a:r>
              <a:rPr lang="lv-LV" sz="2400" dirty="0">
                <a:effectLst>
                  <a:outerShdw blurRad="38100" dist="38100" dir="2700000" algn="tl">
                    <a:srgbClr val="000000">
                      <a:alpha val="43137"/>
                    </a:srgbClr>
                  </a:outerShdw>
                </a:effectLst>
              </a:rPr>
              <a:t>likmes pārsvarā tiek piemērotas </a:t>
            </a:r>
            <a:r>
              <a:rPr lang="lv-LV" sz="2400" dirty="0" smtClean="0">
                <a:effectLst>
                  <a:outerShdw blurRad="38100" dist="38100" dir="2700000" algn="tl">
                    <a:srgbClr val="000000">
                      <a:alpha val="43137"/>
                    </a:srgbClr>
                  </a:outerShdw>
                </a:effectLst>
              </a:rPr>
              <a:t>«vecajās» ES dalībvalstīs   </a:t>
            </a:r>
            <a:endParaRPr lang="en-GB" sz="2400" dirty="0">
              <a:effectLst>
                <a:outerShdw blurRad="38100" dist="38100" dir="2700000" algn="tl">
                  <a:srgbClr val="000000">
                    <a:alpha val="43137"/>
                  </a:srgbClr>
                </a:outerShdw>
              </a:effectLst>
            </a:endParaRPr>
          </a:p>
        </p:txBody>
      </p:sp>
      <p:graphicFrame>
        <p:nvGraphicFramePr>
          <p:cNvPr id="7" name="Chart 6"/>
          <p:cNvGraphicFramePr>
            <a:graphicFrameLocks/>
          </p:cNvGraphicFramePr>
          <p:nvPr>
            <p:extLst/>
          </p:nvPr>
        </p:nvGraphicFramePr>
        <p:xfrm>
          <a:off x="755576" y="1268760"/>
          <a:ext cx="7488832" cy="4680520"/>
        </p:xfrm>
        <a:graphic>
          <a:graphicData uri="http://schemas.openxmlformats.org/drawingml/2006/chart">
            <c:chart xmlns:c="http://schemas.openxmlformats.org/drawingml/2006/chart" xmlns:r="http://schemas.openxmlformats.org/officeDocument/2006/relationships" r:id="rId2"/>
          </a:graphicData>
        </a:graphic>
      </p:graphicFrame>
      <p:cxnSp>
        <p:nvCxnSpPr>
          <p:cNvPr id="8" name="Straight Connector 7"/>
          <p:cNvCxnSpPr/>
          <p:nvPr/>
        </p:nvCxnSpPr>
        <p:spPr>
          <a:xfrm>
            <a:off x="6156176" y="1412776"/>
            <a:ext cx="0" cy="3528392"/>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755576" y="5517232"/>
            <a:ext cx="7776864" cy="307777"/>
          </a:xfrm>
          <a:prstGeom prst="rect">
            <a:avLst/>
          </a:prstGeom>
        </p:spPr>
        <p:txBody>
          <a:bodyPr wrap="square">
            <a:spAutoFit/>
          </a:bodyPr>
          <a:lstStyle/>
          <a:p>
            <a:r>
              <a:rPr lang="lv-LV" sz="1400" b="1" i="1" dirty="0">
                <a:solidFill>
                  <a:srgbClr val="002060"/>
                </a:solidFill>
              </a:rPr>
              <a:t>IIN maksimālās likmes </a:t>
            </a:r>
            <a:r>
              <a:rPr lang="lv-LV" sz="1400" b="1" i="1" dirty="0" smtClean="0">
                <a:solidFill>
                  <a:srgbClr val="002060"/>
                </a:solidFill>
              </a:rPr>
              <a:t>ES, </a:t>
            </a:r>
            <a:r>
              <a:rPr lang="lv-LV" sz="1400" b="1" i="1" dirty="0">
                <a:solidFill>
                  <a:srgbClr val="002060"/>
                </a:solidFill>
              </a:rPr>
              <a:t>Norvēģijā un Islandē 2014.gadā</a:t>
            </a:r>
            <a:r>
              <a:rPr lang="lv-LV" sz="1400" i="1" dirty="0">
                <a:solidFill>
                  <a:srgbClr val="002060"/>
                </a:solidFill>
              </a:rPr>
              <a:t> </a:t>
            </a:r>
            <a:endParaRPr lang="en-GB" sz="1400" i="1" dirty="0">
              <a:solidFill>
                <a:srgbClr val="002060"/>
              </a:solidFill>
            </a:endParaRPr>
          </a:p>
        </p:txBody>
      </p:sp>
      <p:sp>
        <p:nvSpPr>
          <p:cNvPr id="10" name="Title 4"/>
          <p:cNvSpPr txBox="1">
            <a:spLocks/>
          </p:cNvSpPr>
          <p:nvPr/>
        </p:nvSpPr>
        <p:spPr>
          <a:xfrm>
            <a:off x="767340" y="5825009"/>
            <a:ext cx="6085656" cy="432000"/>
          </a:xfrm>
          <a:prstGeom prst="rect">
            <a:avLst/>
          </a:prstGeom>
        </p:spPr>
        <p:txBody>
          <a:bodyPr vert="horz" lIns="91440" tIns="45720" rIns="91440" bIns="45720" rtlCol="0" anchor="ctr">
            <a:noAutofit/>
          </a:bodyPr>
          <a:lstStyle>
            <a:lvl1pPr algn="l" defTabSz="914400" rtl="0" eaLnBrk="1" latinLnBrk="0" hangingPunct="1">
              <a:spcBef>
                <a:spcPct val="0"/>
              </a:spcBef>
              <a:buNone/>
              <a:defRPr sz="2200" b="1" kern="1200">
                <a:solidFill>
                  <a:srgbClr val="D39001"/>
                </a:solidFill>
                <a:effectLst>
                  <a:innerShdw blurRad="63500" dist="50800" dir="13500000">
                    <a:prstClr val="black">
                      <a:alpha val="50000"/>
                    </a:prstClr>
                  </a:innerShdw>
                </a:effectLst>
                <a:latin typeface="+mn-lt"/>
                <a:ea typeface="+mj-ea"/>
                <a:cs typeface="+mj-cs"/>
              </a:defRPr>
            </a:lvl1pPr>
          </a:lstStyle>
          <a:p>
            <a:pPr>
              <a:tabLst>
                <a:tab pos="269875" algn="l"/>
              </a:tabLst>
            </a:pPr>
            <a:r>
              <a:rPr lang="lv-LV" sz="1200" i="1" dirty="0" smtClean="0">
                <a:solidFill>
                  <a:srgbClr val="002060"/>
                </a:solidFill>
                <a:effectLst/>
              </a:rPr>
              <a:t>Avots:</a:t>
            </a:r>
            <a:r>
              <a:rPr lang="lv-LV" sz="1200" b="0" i="1" dirty="0" smtClean="0">
                <a:solidFill>
                  <a:srgbClr val="002060"/>
                </a:solidFill>
                <a:effectLst/>
              </a:rPr>
              <a:t> </a:t>
            </a:r>
            <a:r>
              <a:rPr lang="en-US" sz="1200" b="0" dirty="0">
                <a:solidFill>
                  <a:srgbClr val="002060"/>
                </a:solidFill>
              </a:rPr>
              <a:t>Taxation trends in the European </a:t>
            </a:r>
            <a:r>
              <a:rPr lang="en-US" sz="1200" b="0" dirty="0" smtClean="0">
                <a:solidFill>
                  <a:srgbClr val="002060"/>
                </a:solidFill>
              </a:rPr>
              <a:t>Union</a:t>
            </a:r>
            <a:r>
              <a:rPr lang="lv-LV" sz="1200" b="0" dirty="0" smtClean="0">
                <a:solidFill>
                  <a:srgbClr val="002060"/>
                </a:solidFill>
              </a:rPr>
              <a:t>, 2014 </a:t>
            </a:r>
            <a:r>
              <a:rPr lang="lv-LV" sz="1200" b="0" dirty="0" err="1" smtClean="0">
                <a:solidFill>
                  <a:srgbClr val="002060"/>
                </a:solidFill>
              </a:rPr>
              <a:t>Edition</a:t>
            </a:r>
            <a:endParaRPr lang="en-GB" sz="1200" b="0" dirty="0">
              <a:solidFill>
                <a:srgbClr val="002060"/>
              </a:solidFill>
              <a:effectLst/>
            </a:endParaRPr>
          </a:p>
        </p:txBody>
      </p:sp>
    </p:spTree>
    <p:extLst>
      <p:ext uri="{BB962C8B-B14F-4D97-AF65-F5344CB8AC3E}">
        <p14:creationId xmlns:p14="http://schemas.microsoft.com/office/powerpoint/2010/main" val="1251242630"/>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Iestād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7742</TotalTime>
  <Words>3340</Words>
  <Application>Microsoft Office PowerPoint</Application>
  <PresentationFormat>On-screen Show (4:3)</PresentationFormat>
  <Paragraphs>1107</Paragraphs>
  <Slides>36</Slides>
  <Notes>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36</vt:i4>
      </vt:variant>
    </vt:vector>
  </HeadingPairs>
  <TitlesOfParts>
    <vt:vector size="42" baseType="lpstr">
      <vt:lpstr>Arial</vt:lpstr>
      <vt:lpstr>Calibri</vt:lpstr>
      <vt:lpstr>Franklin Gothic Book</vt:lpstr>
      <vt:lpstr>Times New Roman</vt:lpstr>
      <vt:lpstr>1_Custom Design</vt:lpstr>
      <vt:lpstr>2_Custom Design</vt:lpstr>
      <vt:lpstr>Priekšlikumi ienākumu nevienlīdzības mazināšanai, mazinot darbaspēka nodokļu slogu</vt:lpstr>
      <vt:lpstr>Latvijā ienākumu sadale ir mazāk līdzsvarota nekā vidēji ES</vt:lpstr>
      <vt:lpstr>Latvijā darbaspēka nodokļu slogs zemo algu saņēmējiem* ir viens  no augstākajiem ES </vt:lpstr>
      <vt:lpstr>VSAOI maksimālā apmēra atjaunošana, ir ieviesusi darbaspēka nodokļu sistēmā regresivitāti</vt:lpstr>
      <vt:lpstr>Rekomendācijas</vt:lpstr>
      <vt:lpstr>Baltijas valstu darbaspēka izmaksas ietekmējošie rādītāji 2015.gadā </vt:lpstr>
      <vt:lpstr>Nodokļu sistēmas progresivitātes elementi</vt:lpstr>
      <vt:lpstr>Progresīvās iedzīvotāju ienākuma nodokļa likmes</vt:lpstr>
      <vt:lpstr>Progresīvā IIN likmes pārsvarā tiek piemērotas «vecajās» ES dalībvalstīs   </vt:lpstr>
      <vt:lpstr>Progresīvo IIN likmju ieviešanas iespējamais risinājums</vt:lpstr>
      <vt:lpstr>Tikai 1,5% no darba ņēmējiem saņem ienākumus virs 3000 eiro mēnesī </vt:lpstr>
      <vt:lpstr>PowerPoint Presentation</vt:lpstr>
      <vt:lpstr>Nodokļu maksātāju, kuru ienākumi no darba pārsniedz 36 000 eiro  gadā, sadalījumā pa nodarbinātības sfērām, dominē nodokļu maksātāji, kuri ir nodarbināti finanšu un pakalpojumu darbības sfērā </vt:lpstr>
      <vt:lpstr>Darba algu virs 36 000 eiro gadā 53,2% gadījumos saņem Rīgā*</vt:lpstr>
      <vt:lpstr>Galvenie secinājumi progresīvās IIN likmes ieviešanas gadījumā</vt:lpstr>
      <vt:lpstr>Diferencētais neapliekamais minimums </vt:lpstr>
      <vt:lpstr>FM priekšlikums diferencētā neapliekamā minimuma ieviešanai</vt:lpstr>
      <vt:lpstr>I variants – diferencētā neapliekamā minimuma ieviešana</vt:lpstr>
      <vt:lpstr>I variants – diferencētā neapliekamā minimuma ieviešana</vt:lpstr>
      <vt:lpstr>Piemērojamais neapliekamais minimums  </vt:lpstr>
      <vt:lpstr>Sākot no 2017.gada, strādājošie gada beigās saņem no VID pārmaksāto nodokli* </vt:lpstr>
      <vt:lpstr>Tai pašā laikā mēnesī, sākot no 2017.gada, visi strādājošie saņems nedaudz mazāku neto algu* nekā iepriekšējā gadā </vt:lpstr>
      <vt:lpstr>Kopējās strādājošo neto ienākuma izmaiņas, ieviešot diferencēto NM* gadā</vt:lpstr>
      <vt:lpstr>Diferencētais NM samazina ienākumu nevienlīdzību</vt:lpstr>
      <vt:lpstr>Diferencētais NM labvēlīgāks zemāk atalgotajiem kā progresīvo likmju sistēma</vt:lpstr>
      <vt:lpstr>Galvenie secinājumi diferencētā neapliekamā ieviešanas gadījumā</vt:lpstr>
      <vt:lpstr>Atvieglojums par apgādībā esošām personām</vt:lpstr>
      <vt:lpstr>AAP jau vairākkārt ir palielināts un pašreiz tā apmērs par 90 EUR/mēn. pārsniedz NM apmēru</vt:lpstr>
      <vt:lpstr>No kopējā nodokļu maksātāju skaita, kuriem ir apgādībā esošas personas, 32,4% ir nodokļu maksātāji, kuru ienākumi no algota darba nepārsniedz 360 euro mēnesī</vt:lpstr>
      <vt:lpstr>Aptuveni 38,6% no nodokļu maksātājiem nevar pilnībā izmantot IIN atvieglojumus, jo viņu ar nodokli apliekamais ienākums ir mazāks par IIN atvieglojumu summu</vt:lpstr>
      <vt:lpstr>Izvērtējot iespēju palielināt IIN atvieglojumu par apgādībā esošām personām, secināms:</vt:lpstr>
      <vt:lpstr>PowerPoint Presentation</vt:lpstr>
      <vt:lpstr>Risinājumi sociālo un sadarbības partneru pieteiktajiem jautājumiem</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Ilmārs</cp:lastModifiedBy>
  <cp:revision>496</cp:revision>
  <cp:lastPrinted>2015-06-17T10:28:22Z</cp:lastPrinted>
  <dcterms:created xsi:type="dcterms:W3CDTF">2014-02-26T10:57:02Z</dcterms:created>
  <dcterms:modified xsi:type="dcterms:W3CDTF">2015-08-25T09:55:38Z</dcterms:modified>
</cp:coreProperties>
</file>