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drawings/drawing1.xml" ContentType="application/vnd.openxmlformats-officedocument.drawingml.chartshapes+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drawings/drawing2.xml" ContentType="application/vnd.openxmlformats-officedocument.drawingml.chartshapes+xml"/>
  <Override PartName="/ppt/notesSlides/notesSlide2.xml" ContentType="application/vnd.openxmlformats-officedocument.presentationml.notesSlide+xml"/>
  <Override PartName="/ppt/charts/chart9.xml" ContentType="application/vnd.openxmlformats-officedocument.drawingml.chart+xml"/>
  <Override PartName="/ppt/drawings/drawing3.xml" ContentType="application/vnd.openxmlformats-officedocument.drawingml.chartshapes+xml"/>
  <Override PartName="/ppt/charts/chart10.xml" ContentType="application/vnd.openxmlformats-officedocument.drawingml.chart+xml"/>
  <Override PartName="/ppt/drawings/drawing4.xml" ContentType="application/vnd.openxmlformats-officedocument.drawingml.chartshapes+xml"/>
  <Override PartName="/ppt/notesSlides/notesSlide3.xml" ContentType="application/vnd.openxmlformats-officedocument.presentationml.notesSlide+xml"/>
  <Override PartName="/ppt/charts/chart11.xml" ContentType="application/vnd.openxmlformats-officedocument.drawingml.chart+xml"/>
  <Override PartName="/ppt/drawings/drawing5.xml" ContentType="application/vnd.openxmlformats-officedocument.drawingml.chartshapes+xml"/>
  <Override PartName="/ppt/notesSlides/notesSlide4.xml" ContentType="application/vnd.openxmlformats-officedocument.presentationml.notesSlide+xml"/>
  <Override PartName="/ppt/charts/chart12.xml" ContentType="application/vnd.openxmlformats-officedocument.drawingml.chart+xml"/>
  <Override PartName="/ppt/drawings/drawing6.xml" ContentType="application/vnd.openxmlformats-officedocument.drawingml.chartshapes+xml"/>
  <Override PartName="/ppt/notesSlides/notesSlide5.xml" ContentType="application/vnd.openxmlformats-officedocument.presentationml.notesSlide+xml"/>
  <Override PartName="/ppt/charts/chart13.xml" ContentType="application/vnd.openxmlformats-officedocument.drawingml.chart+xml"/>
  <Override PartName="/ppt/drawings/drawing7.xml" ContentType="application/vnd.openxmlformats-officedocument.drawingml.chartshapes+xml"/>
  <Override PartName="/ppt/charts/chart14.xml" ContentType="application/vnd.openxmlformats-officedocument.drawingml.chart+xml"/>
  <Override PartName="/ppt/drawings/drawing8.xml" ContentType="application/vnd.openxmlformats-officedocument.drawingml.chartshapes+xml"/>
  <Override PartName="/ppt/charts/chart15.xml" ContentType="application/vnd.openxmlformats-officedocument.drawingml.chart+xml"/>
  <Override PartName="/ppt/drawings/drawing9.xml" ContentType="application/vnd.openxmlformats-officedocument.drawingml.chartshapes+xml"/>
  <Override PartName="/ppt/notesSlides/notesSlide6.xml" ContentType="application/vnd.openxmlformats-officedocument.presentationml.notesSlide+xml"/>
  <Override PartName="/ppt/charts/chart16.xml" ContentType="application/vnd.openxmlformats-officedocument.drawingml.chart+xml"/>
  <Override PartName="/ppt/drawings/drawing10.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colors5.xml" ContentType="application/vnd.ms-office.chartcolorstyle+xml"/>
  <Override PartName="/ppt/charts/style5.xml" ContentType="application/vnd.ms-office.chartstyle+xml"/>
  <Override PartName="/ppt/charts/colors6.xml" ContentType="application/vnd.ms-office.chartcolorstyle+xml"/>
  <Override PartName="/ppt/charts/style6.xml" ContentType="application/vnd.ms-office.chartstyle+xml"/>
  <Override PartName="/ppt/charts/colors7.xml" ContentType="application/vnd.ms-office.chartcolorstyle+xml"/>
  <Override PartName="/ppt/charts/style7.xml" ContentType="application/vnd.ms-office.chartstyle+xml"/>
  <Override PartName="/ppt/charts/colors8.xml" ContentType="application/vnd.ms-office.chartcolorstyle+xml"/>
  <Override PartName="/ppt/charts/style8.xml" ContentType="application/vnd.ms-office.chartstyle+xml"/>
  <Override PartName="/ppt/charts/colors9.xml" ContentType="application/vnd.ms-office.chartcolorstyle+xml"/>
  <Override PartName="/ppt/charts/style9.xml" ContentType="application/vnd.ms-office.chartstyle+xml"/>
  <Override PartName="/ppt/charts/colors10.xml" ContentType="application/vnd.ms-office.chartcolorstyle+xml"/>
  <Override PartName="/ppt/charts/style10.xml" ContentType="application/vnd.ms-office.chartstyle+xml"/>
  <Override PartName="/ppt/charts/colors11.xml" ContentType="application/vnd.ms-office.chartcolorstyle+xml"/>
  <Override PartName="/ppt/charts/style11.xml" ContentType="application/vnd.ms-office.chartstyle+xml"/>
  <Override PartName="/ppt/charts/colors12.xml" ContentType="application/vnd.ms-office.chartcolorstyle+xml"/>
  <Override PartName="/ppt/charts/style12.xml" ContentType="application/vnd.ms-office.chartstyle+xml"/>
  <Override PartName="/ppt/charts/colors13.xml" ContentType="application/vnd.ms-office.chartcolorstyle+xml"/>
  <Override PartName="/ppt/charts/style13.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handoutMasterIdLst>
    <p:handoutMasterId r:id="rId43"/>
  </p:handoutMasterIdLst>
  <p:sldIdLst>
    <p:sldId id="457" r:id="rId2"/>
    <p:sldId id="747" r:id="rId3"/>
    <p:sldId id="748" r:id="rId4"/>
    <p:sldId id="749" r:id="rId5"/>
    <p:sldId id="750" r:id="rId6"/>
    <p:sldId id="751" r:id="rId7"/>
    <p:sldId id="752" r:id="rId8"/>
    <p:sldId id="753" r:id="rId9"/>
    <p:sldId id="770" r:id="rId10"/>
    <p:sldId id="754" r:id="rId11"/>
    <p:sldId id="755" r:id="rId12"/>
    <p:sldId id="756" r:id="rId13"/>
    <p:sldId id="757" r:id="rId14"/>
    <p:sldId id="758" r:id="rId15"/>
    <p:sldId id="759" r:id="rId16"/>
    <p:sldId id="760" r:id="rId17"/>
    <p:sldId id="761" r:id="rId18"/>
    <p:sldId id="762" r:id="rId19"/>
    <p:sldId id="765" r:id="rId20"/>
    <p:sldId id="763" r:id="rId21"/>
    <p:sldId id="764" r:id="rId22"/>
    <p:sldId id="769" r:id="rId23"/>
    <p:sldId id="766" r:id="rId24"/>
    <p:sldId id="689" r:id="rId25"/>
    <p:sldId id="710" r:id="rId26"/>
    <p:sldId id="692" r:id="rId27"/>
    <p:sldId id="767" r:id="rId28"/>
    <p:sldId id="730" r:id="rId29"/>
    <p:sldId id="726" r:id="rId30"/>
    <p:sldId id="736" r:id="rId31"/>
    <p:sldId id="733" r:id="rId32"/>
    <p:sldId id="739" r:id="rId33"/>
    <p:sldId id="741" r:id="rId34"/>
    <p:sldId id="742" r:id="rId35"/>
    <p:sldId id="746" r:id="rId36"/>
    <p:sldId id="740" r:id="rId37"/>
    <p:sldId id="737" r:id="rId38"/>
    <p:sldId id="745" r:id="rId39"/>
    <p:sldId id="695" r:id="rId40"/>
    <p:sldId id="729" r:id="rId41"/>
  </p:sldIdLst>
  <p:sldSz cx="9144000" cy="6858000" type="screen4x3"/>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9001"/>
    <a:srgbClr val="E97D94"/>
    <a:srgbClr val="368E4B"/>
    <a:srgbClr val="D8E4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1" autoAdjust="0"/>
    <p:restoredTop sz="93901" autoAdjust="0"/>
  </p:normalViewPr>
  <p:slideViewPr>
    <p:cSldViewPr>
      <p:cViewPr>
        <p:scale>
          <a:sx n="104" d="100"/>
          <a:sy n="104" d="100"/>
        </p:scale>
        <p:origin x="-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fs\NAD\_Informat&#299;vie%20zi&#326;ojumi\NM%20diferenc&#275;&#353;ana_2015\Apr&#275;&#311;ini\IIN%20likmes%20ES.xlsx" TargetMode="External"/></Relationships>
</file>

<file path=ppt/charts/_rels/chart10.xml.rels><?xml version="1.0" encoding="UTF-8" standalone="yes"?>
<Relationships xmlns="http://schemas.openxmlformats.org/package/2006/relationships"><Relationship Id="rId3" Type="http://schemas.microsoft.com/office/2011/relationships/chartColorStyle" Target="colors7.xml"/><Relationship Id="rId2" Type="http://schemas.openxmlformats.org/officeDocument/2006/relationships/chartUserShapes" Target="../drawings/drawing4.xml"/><Relationship Id="rId1" Type="http://schemas.openxmlformats.org/officeDocument/2006/relationships/package" Target="../embeddings/Microsoft_Excel_Worksheet5.xlsx"/><Relationship Id="rId4" Type="http://schemas.microsoft.com/office/2011/relationships/chartStyle" Target="style7.xml"/></Relationships>
</file>

<file path=ppt/charts/_rels/chart11.xml.rels><?xml version="1.0" encoding="UTF-8" standalone="yes"?>
<Relationships xmlns="http://schemas.openxmlformats.org/package/2006/relationships"><Relationship Id="rId3" Type="http://schemas.microsoft.com/office/2011/relationships/chartColorStyle" Target="colors8.xml"/><Relationship Id="rId2" Type="http://schemas.openxmlformats.org/officeDocument/2006/relationships/chartUserShapes" Target="../drawings/drawing5.xml"/><Relationship Id="rId1" Type="http://schemas.openxmlformats.org/officeDocument/2006/relationships/package" Target="../embeddings/Microsoft_Excel_Worksheet6.xlsx"/><Relationship Id="rId4" Type="http://schemas.microsoft.com/office/2011/relationships/chartStyle" Target="style8.xml"/></Relationships>
</file>

<file path=ppt/charts/_rels/chart12.xml.rels><?xml version="1.0" encoding="UTF-8" standalone="yes"?>
<Relationships xmlns="http://schemas.openxmlformats.org/package/2006/relationships"><Relationship Id="rId3" Type="http://schemas.microsoft.com/office/2011/relationships/chartColorStyle" Target="colors9.xml"/><Relationship Id="rId2" Type="http://schemas.openxmlformats.org/officeDocument/2006/relationships/chartUserShapes" Target="../drawings/drawing6.xml"/><Relationship Id="rId1" Type="http://schemas.openxmlformats.org/officeDocument/2006/relationships/package" Target="../embeddings/Microsoft_Excel_Worksheet7.xlsx"/><Relationship Id="rId4" Type="http://schemas.microsoft.com/office/2011/relationships/chartStyle" Target="style9.xml"/></Relationships>
</file>

<file path=ppt/charts/_rels/chart13.xml.rels><?xml version="1.0" encoding="UTF-8" standalone="yes"?>
<Relationships xmlns="http://schemas.openxmlformats.org/package/2006/relationships"><Relationship Id="rId3" Type="http://schemas.microsoft.com/office/2011/relationships/chartColorStyle" Target="colors10.xml"/><Relationship Id="rId2" Type="http://schemas.openxmlformats.org/officeDocument/2006/relationships/chartUserShapes" Target="../drawings/drawing7.xml"/><Relationship Id="rId1" Type="http://schemas.openxmlformats.org/officeDocument/2006/relationships/package" Target="../embeddings/Microsoft_Excel_Worksheet8.xlsx"/><Relationship Id="rId4" Type="http://schemas.microsoft.com/office/2011/relationships/chartStyle" Target="style10.xml"/></Relationships>
</file>

<file path=ppt/charts/_rels/chart14.xml.rels><?xml version="1.0" encoding="UTF-8" standalone="yes"?>
<Relationships xmlns="http://schemas.openxmlformats.org/package/2006/relationships"><Relationship Id="rId3" Type="http://schemas.microsoft.com/office/2011/relationships/chartColorStyle" Target="colors11.xml"/><Relationship Id="rId2" Type="http://schemas.openxmlformats.org/officeDocument/2006/relationships/chartUserShapes" Target="../drawings/drawing8.xml"/><Relationship Id="rId1" Type="http://schemas.openxmlformats.org/officeDocument/2006/relationships/package" Target="../embeddings/Microsoft_Excel_Worksheet9.xlsx"/><Relationship Id="rId4" Type="http://schemas.microsoft.com/office/2011/relationships/chartStyle" Target="style11.xml"/></Relationships>
</file>

<file path=ppt/charts/_rels/chart15.xml.rels><?xml version="1.0" encoding="UTF-8" standalone="yes"?>
<Relationships xmlns="http://schemas.openxmlformats.org/package/2006/relationships"><Relationship Id="rId3" Type="http://schemas.microsoft.com/office/2011/relationships/chartColorStyle" Target="colors12.xml"/><Relationship Id="rId2" Type="http://schemas.openxmlformats.org/officeDocument/2006/relationships/chartUserShapes" Target="../drawings/drawing9.xml"/><Relationship Id="rId1" Type="http://schemas.openxmlformats.org/officeDocument/2006/relationships/package" Target="../embeddings/Microsoft_Excel_Worksheet10.xlsx"/><Relationship Id="rId4" Type="http://schemas.microsoft.com/office/2011/relationships/chartStyle" Target="style12.xml"/></Relationships>
</file>

<file path=ppt/charts/_rels/chart16.xml.rels><?xml version="1.0" encoding="UTF-8" standalone="yes"?>
<Relationships xmlns="http://schemas.openxmlformats.org/package/2006/relationships"><Relationship Id="rId3" Type="http://schemas.microsoft.com/office/2011/relationships/chartColorStyle" Target="colors13.xml"/><Relationship Id="rId2" Type="http://schemas.openxmlformats.org/officeDocument/2006/relationships/chartUserShapes" Target="../drawings/drawing10.xml"/><Relationship Id="rId1" Type="http://schemas.openxmlformats.org/officeDocument/2006/relationships/package" Target="../embeddings/Microsoft_Excel_Worksheet11.xlsx"/><Relationship Id="rId4" Type="http://schemas.microsoft.com/office/2011/relationships/chartStyle" Target="style13.xml"/></Relationships>
</file>

<file path=ppt/charts/_rels/chart2.xml.rels><?xml version="1.0" encoding="UTF-8" standalone="yes"?>
<Relationships xmlns="http://schemas.openxmlformats.org/package/2006/relationships"><Relationship Id="rId1" Type="http://schemas.openxmlformats.org/officeDocument/2006/relationships/oleObject" Target="file:///\\fs\NAD\_Informat&#299;vie%20zi&#326;ojumi\NM%20diferenc&#275;&#353;ana_2015\Apr&#275;&#311;ini\Diferenc&#275;tais%20NM\Diferenc&#275;tais%20NM_II%20(c)%20var.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ilex\NAD\_Informat&#299;vie%20zi&#326;ojumi\NM%20paaugstin&#257;&#353;ana_2014\Apr&#275;&#311;ini\Grafiki_29%2005%202014.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fs\NAD\_Informat&#299;vie%20zi&#326;ojumi\NM%20diferenc&#275;&#353;ana_2015\Apr&#275;&#311;ini\FM_apgad_kopsavilkums.xlsx" TargetMode="External"/></Relationships>
</file>

<file path=ppt/charts/_rels/chart5.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fs\FVMD\DarbaSamaksa\Martinsone%20Solvita\~Prezentacijas\Prezentacija_ministram_29072015.xlsx" TargetMode="External"/></Relationships>
</file>

<file path=ppt/charts/_rels/chart6.xml.rels><?xml version="1.0" encoding="UTF-8" standalone="yes"?>
<Relationships xmlns="http://schemas.openxmlformats.org/package/2006/relationships"><Relationship Id="rId3" Type="http://schemas.microsoft.com/office/2011/relationships/chartColorStyle" Target="colors4.xml"/><Relationship Id="rId2" Type="http://schemas.openxmlformats.org/officeDocument/2006/relationships/chartUserShapes" Target="../drawings/drawing1.xml"/><Relationship Id="rId1" Type="http://schemas.openxmlformats.org/officeDocument/2006/relationships/package" Target="../embeddings/Microsoft_Excel_Worksheet1.xlsx"/><Relationship Id="rId4" Type="http://schemas.microsoft.com/office/2011/relationships/chartStyle" Target="style4.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8.xml.rels><?xml version="1.0" encoding="UTF-8" standalone="yes"?>
<Relationships xmlns="http://schemas.openxmlformats.org/package/2006/relationships"><Relationship Id="rId3" Type="http://schemas.microsoft.com/office/2011/relationships/chartColorStyle" Target="colors5.xml"/><Relationship Id="rId2" Type="http://schemas.openxmlformats.org/officeDocument/2006/relationships/chartUserShapes" Target="../drawings/drawing2.xml"/><Relationship Id="rId1" Type="http://schemas.openxmlformats.org/officeDocument/2006/relationships/package" Target="../embeddings/Microsoft_Excel_Worksheet3.xlsx"/><Relationship Id="rId4" Type="http://schemas.microsoft.com/office/2011/relationships/chartStyle" Target="style5.xml"/></Relationships>
</file>

<file path=ppt/charts/_rels/chart9.xml.rels><?xml version="1.0" encoding="UTF-8" standalone="yes"?>
<Relationships xmlns="http://schemas.openxmlformats.org/package/2006/relationships"><Relationship Id="rId3" Type="http://schemas.microsoft.com/office/2011/relationships/chartColorStyle" Target="colors6.xml"/><Relationship Id="rId2" Type="http://schemas.openxmlformats.org/officeDocument/2006/relationships/chartUserShapes" Target="../drawings/drawing3.xml"/><Relationship Id="rId1" Type="http://schemas.openxmlformats.org/officeDocument/2006/relationships/package" Target="../embeddings/Microsoft_Excel_Worksheet4.xlsx"/><Relationship Id="rId4"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rgbClr val="002060"/>
                </a:solidFill>
                <a:latin typeface="+mn-lt"/>
                <a:ea typeface="+mn-ea"/>
                <a:cs typeface="+mn-cs"/>
              </a:defRPr>
            </a:pPr>
            <a:r>
              <a:rPr lang="lv-LV" b="1" dirty="0" smtClean="0">
                <a:solidFill>
                  <a:srgbClr val="002060"/>
                </a:solidFill>
              </a:rPr>
              <a:t>Darbaspēka nodokļu slogs pie dažādiem</a:t>
            </a:r>
            <a:r>
              <a:rPr lang="lv-LV" b="1" baseline="0" dirty="0" smtClean="0">
                <a:solidFill>
                  <a:srgbClr val="002060"/>
                </a:solidFill>
              </a:rPr>
              <a:t> ienākumu līmeņiem</a:t>
            </a:r>
            <a:endParaRPr lang="en-US" b="1" dirty="0">
              <a:solidFill>
                <a:srgbClr val="002060"/>
              </a:solidFill>
            </a:endParaRPr>
          </a:p>
        </c:rich>
      </c:tx>
      <c:layout/>
      <c:overlay val="0"/>
      <c:spPr>
        <a:noFill/>
        <a:ln>
          <a:noFill/>
        </a:ln>
        <a:effectLst/>
      </c:spPr>
    </c:title>
    <c:autoTitleDeleted val="0"/>
    <c:plotArea>
      <c:layout>
        <c:manualLayout>
          <c:layoutTarget val="inner"/>
          <c:xMode val="edge"/>
          <c:yMode val="edge"/>
          <c:x val="8.9479145174345714E-2"/>
          <c:y val="0.15879937529348753"/>
          <c:w val="0.89072430160821137"/>
          <c:h val="0.62239311802662356"/>
        </c:manualLayout>
      </c:layout>
      <c:barChart>
        <c:barDir val="col"/>
        <c:grouping val="clustered"/>
        <c:varyColors val="0"/>
        <c:ser>
          <c:idx val="1"/>
          <c:order val="0"/>
          <c:tx>
            <c:strRef>
              <c:f>'VSAOI slieksnis'!$E$12</c:f>
              <c:strCache>
                <c:ptCount val="1"/>
                <c:pt idx="0">
                  <c:v>Efektīvā likme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'VSAOI slieksnis'!$A$13:$A$24</c:f>
              <c:numCache>
                <c:formatCode>#,##0.0</c:formatCode>
                <c:ptCount val="12"/>
                <c:pt idx="0">
                  <c:v>360</c:v>
                </c:pt>
                <c:pt idx="1">
                  <c:v>500</c:v>
                </c:pt>
                <c:pt idx="2">
                  <c:v>1000</c:v>
                </c:pt>
                <c:pt idx="3">
                  <c:v>2000</c:v>
                </c:pt>
                <c:pt idx="4">
                  <c:v>3000</c:v>
                </c:pt>
                <c:pt idx="5">
                  <c:v>4000</c:v>
                </c:pt>
                <c:pt idx="6">
                  <c:v>5000</c:v>
                </c:pt>
                <c:pt idx="7">
                  <c:v>6000</c:v>
                </c:pt>
                <c:pt idx="8">
                  <c:v>7000</c:v>
                </c:pt>
                <c:pt idx="9">
                  <c:v>8000</c:v>
                </c:pt>
                <c:pt idx="10">
                  <c:v>9000</c:v>
                </c:pt>
                <c:pt idx="11">
                  <c:v>10000</c:v>
                </c:pt>
              </c:numCache>
            </c:numRef>
          </c:cat>
          <c:val>
            <c:numRef>
              <c:f>'VSAOI slieksnis'!$E$13:$E$24</c:f>
              <c:numCache>
                <c:formatCode>0.0%</c:formatCode>
                <c:ptCount val="12"/>
                <c:pt idx="0">
                  <c:v>0.26293333333333335</c:v>
                </c:pt>
                <c:pt idx="1">
                  <c:v>0.27635000000000004</c:v>
                </c:pt>
                <c:pt idx="2">
                  <c:v>0.29360000000000003</c:v>
                </c:pt>
                <c:pt idx="3">
                  <c:v>0.30222500000000002</c:v>
                </c:pt>
                <c:pt idx="4">
                  <c:v>0.30510000000000004</c:v>
                </c:pt>
                <c:pt idx="5">
                  <c:v>0.30653750000000002</c:v>
                </c:pt>
                <c:pt idx="6">
                  <c:v>0.29203850000000003</c:v>
                </c:pt>
                <c:pt idx="7">
                  <c:v>0.28169875</c:v>
                </c:pt>
                <c:pt idx="8">
                  <c:v>0.27431321428571431</c:v>
                </c:pt>
                <c:pt idx="9">
                  <c:v>0.26877406250000002</c:v>
                </c:pt>
                <c:pt idx="10">
                  <c:v>0.26446583333333334</c:v>
                </c:pt>
                <c:pt idx="11">
                  <c:v>0.26101925000000004</c:v>
                </c:pt>
              </c:numCache>
            </c:numRef>
          </c:val>
        </c:ser>
        <c:dLbls>
          <c:showLegendKey val="0"/>
          <c:showVal val="0"/>
          <c:showCatName val="0"/>
          <c:showSerName val="0"/>
          <c:showPercent val="0"/>
          <c:showBubbleSize val="0"/>
        </c:dLbls>
        <c:gapWidth val="219"/>
        <c:overlap val="-27"/>
        <c:axId val="102692352"/>
        <c:axId val="102694272"/>
      </c:barChart>
      <c:catAx>
        <c:axId val="102692352"/>
        <c:scaling>
          <c:orientation val="minMax"/>
        </c:scaling>
        <c:delete val="0"/>
        <c:axPos val="b"/>
        <c:title>
          <c:tx>
            <c:rich>
              <a:bodyPr rot="0" spcFirstLastPara="1" vertOverflow="ellipsis" vert="horz" wrap="square" anchor="ctr" anchorCtr="1"/>
              <a:lstStyle/>
              <a:p>
                <a:pPr>
                  <a:defRPr sz="1200" b="1" i="0" u="none" strike="noStrike" kern="1200" baseline="0">
                    <a:solidFill>
                      <a:srgbClr val="002060"/>
                    </a:solidFill>
                    <a:latin typeface="+mn-lt"/>
                    <a:ea typeface="+mn-ea"/>
                    <a:cs typeface="+mn-cs"/>
                  </a:defRPr>
                </a:pPr>
                <a:r>
                  <a:rPr lang="lv-LV" sz="1200" b="1" dirty="0" smtClean="0">
                    <a:solidFill>
                      <a:srgbClr val="002060"/>
                    </a:solidFill>
                  </a:rPr>
                  <a:t>Ienākumi, </a:t>
                </a:r>
                <a:r>
                  <a:rPr lang="lv-LV" sz="1200" b="0" i="1" dirty="0" smtClean="0">
                    <a:solidFill>
                      <a:srgbClr val="002060"/>
                    </a:solidFill>
                  </a:rPr>
                  <a:t>EUR/mēnesī</a:t>
                </a:r>
                <a:endParaRPr lang="en-GB" sz="1200" b="0" i="1" dirty="0">
                  <a:solidFill>
                    <a:srgbClr val="002060"/>
                  </a:solidFill>
                </a:endParaRPr>
              </a:p>
            </c:rich>
          </c:tx>
          <c:layout/>
          <c:overlay val="0"/>
          <c:spPr>
            <a:noFill/>
            <a:ln>
              <a:noFill/>
            </a:ln>
            <a:effectLst/>
          </c:spPr>
        </c:title>
        <c:numFmt formatCode="#,##0.0"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00" b="0" i="0" u="none" strike="noStrike" kern="1200" baseline="0">
                <a:solidFill>
                  <a:srgbClr val="002060"/>
                </a:solidFill>
                <a:latin typeface="+mn-lt"/>
                <a:ea typeface="+mn-ea"/>
                <a:cs typeface="+mn-cs"/>
              </a:defRPr>
            </a:pPr>
            <a:endParaRPr lang="lv-LV"/>
          </a:p>
        </c:txPr>
        <c:crossAx val="102694272"/>
        <c:crosses val="autoZero"/>
        <c:auto val="1"/>
        <c:lblAlgn val="ctr"/>
        <c:lblOffset val="100"/>
        <c:noMultiLvlLbl val="0"/>
      </c:catAx>
      <c:valAx>
        <c:axId val="10269427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1026923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541437819575357E-2"/>
          <c:y val="3.8504926402529074E-2"/>
          <c:w val="0.92075458026475765"/>
          <c:h val="0.8514694277693754"/>
        </c:manualLayout>
      </c:layout>
      <c:barChart>
        <c:barDir val="col"/>
        <c:grouping val="stacked"/>
        <c:varyColors val="0"/>
        <c:ser>
          <c:idx val="0"/>
          <c:order val="0"/>
          <c:tx>
            <c:strRef>
              <c:f>VM!$B$27</c:f>
              <c:strCache>
                <c:ptCount val="1"/>
                <c:pt idx="0">
                  <c:v>Valsts pamatfunkciju īstenošanai</c:v>
                </c:pt>
              </c:strCache>
            </c:strRef>
          </c:tx>
          <c:spPr>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6"/>
              <c:tx>
                <c:rich>
                  <a:bodyPr/>
                  <a:lstStyle/>
                  <a:p>
                    <a:r>
                      <a:rPr lang="en-US" dirty="0" smtClean="0"/>
                      <a:t>693,4</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Franklin Gothic Book" panose="020B0503020102020204" pitchFamily="34" charset="0"/>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VM!$J$26:$N$26</c:f>
              <c:strCache>
                <c:ptCount val="5"/>
                <c:pt idx="0">
                  <c:v>2014
izpilde</c:v>
                </c:pt>
                <c:pt idx="1">
                  <c:v>2015
likums</c:v>
                </c:pt>
                <c:pt idx="2">
                  <c:v>2016
bāze*</c:v>
                </c:pt>
                <c:pt idx="3">
                  <c:v>2017
bāze*</c:v>
                </c:pt>
                <c:pt idx="4">
                  <c:v>2018
bāze*</c:v>
                </c:pt>
              </c:strCache>
            </c:strRef>
          </c:cat>
          <c:val>
            <c:numRef>
              <c:f>VM!$J$27:$N$27</c:f>
              <c:numCache>
                <c:formatCode>#,##0.0</c:formatCode>
                <c:ptCount val="5"/>
                <c:pt idx="0">
                  <c:v>4.7938530000000004</c:v>
                </c:pt>
                <c:pt idx="1">
                  <c:v>4.9000000000000004</c:v>
                </c:pt>
                <c:pt idx="2">
                  <c:v>4.9000000000000004</c:v>
                </c:pt>
                <c:pt idx="3">
                  <c:v>4.9000000000000004</c:v>
                </c:pt>
                <c:pt idx="4">
                  <c:v>4.9000000000000004</c:v>
                </c:pt>
              </c:numCache>
            </c:numRef>
          </c:val>
        </c:ser>
        <c:dLbls>
          <c:showLegendKey val="0"/>
          <c:showVal val="0"/>
          <c:showCatName val="0"/>
          <c:showSerName val="0"/>
          <c:showPercent val="0"/>
          <c:showBubbleSize val="0"/>
        </c:dLbls>
        <c:gapWidth val="60"/>
        <c:overlap val="100"/>
        <c:axId val="118655232"/>
        <c:axId val="118673408"/>
      </c:barChart>
      <c:catAx>
        <c:axId val="118655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Franklin Gothic Book" panose="020B0503020102020204" pitchFamily="34" charset="0"/>
                <a:ea typeface="+mn-ea"/>
                <a:cs typeface="+mn-cs"/>
              </a:defRPr>
            </a:pPr>
            <a:endParaRPr lang="lv-LV"/>
          </a:p>
        </c:txPr>
        <c:crossAx val="118673408"/>
        <c:crosses val="autoZero"/>
        <c:auto val="1"/>
        <c:lblAlgn val="ctr"/>
        <c:lblOffset val="100"/>
        <c:noMultiLvlLbl val="0"/>
      </c:catAx>
      <c:valAx>
        <c:axId val="118673408"/>
        <c:scaling>
          <c:orientation val="minMax"/>
          <c:max val="6"/>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Franklin Gothic Book" panose="020B0503020102020204" pitchFamily="34" charset="0"/>
                <a:ea typeface="+mn-ea"/>
                <a:cs typeface="+mn-cs"/>
              </a:defRPr>
            </a:pPr>
            <a:endParaRPr lang="lv-LV"/>
          </a:p>
        </c:txPr>
        <c:crossAx val="118655232"/>
        <c:crosses val="autoZero"/>
        <c:crossBetween val="between"/>
        <c:majorUnit val="1"/>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solidFill>
            <a:sysClr val="windowText" lastClr="000000"/>
          </a:solidFill>
          <a:latin typeface="Franklin Gothic Book" panose="020B0503020102020204" pitchFamily="34" charset="0"/>
        </a:defRPr>
      </a:pPr>
      <a:endParaRPr lang="lv-LV"/>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531584453579229E-2"/>
          <c:y val="8.3874093627827717E-2"/>
          <c:w val="0.8200269414509499"/>
          <c:h val="0.80875247415770524"/>
        </c:manualLayout>
      </c:layout>
      <c:barChart>
        <c:barDir val="col"/>
        <c:grouping val="stacked"/>
        <c:varyColors val="0"/>
        <c:ser>
          <c:idx val="0"/>
          <c:order val="0"/>
          <c:tx>
            <c:strRef>
              <c:f>Sheet1!$A$3</c:f>
              <c:strCache>
                <c:ptCount val="1"/>
                <c:pt idx="0">
                  <c:v>Valsts pamatfunkciju īstenošanai</c:v>
                </c:pt>
              </c:strCache>
            </c:strRef>
          </c:tx>
          <c:spPr>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Sheet1!$I$2:$M$2</c:f>
              <c:strCache>
                <c:ptCount val="5"/>
                <c:pt idx="0">
                  <c:v>2014 
izpilde</c:v>
                </c:pt>
                <c:pt idx="1">
                  <c:v>2015
likums</c:v>
                </c:pt>
                <c:pt idx="2">
                  <c:v>2016
 bāze*</c:v>
                </c:pt>
                <c:pt idx="3">
                  <c:v>2017
 bāze*</c:v>
                </c:pt>
                <c:pt idx="4">
                  <c:v>2018
 bāze*</c:v>
                </c:pt>
              </c:strCache>
            </c:strRef>
          </c:cat>
          <c:val>
            <c:numRef>
              <c:f>Sheet1!$I$3:$M$3</c:f>
              <c:numCache>
                <c:formatCode>#,##0.0</c:formatCode>
                <c:ptCount val="5"/>
                <c:pt idx="0">
                  <c:v>1.345377</c:v>
                </c:pt>
                <c:pt idx="1">
                  <c:v>1.4</c:v>
                </c:pt>
                <c:pt idx="2">
                  <c:v>1.4</c:v>
                </c:pt>
                <c:pt idx="3">
                  <c:v>1.3</c:v>
                </c:pt>
                <c:pt idx="4">
                  <c:v>1.3</c:v>
                </c:pt>
              </c:numCache>
            </c:numRef>
          </c:val>
        </c:ser>
        <c:dLbls>
          <c:showLegendKey val="0"/>
          <c:showVal val="0"/>
          <c:showCatName val="0"/>
          <c:showSerName val="0"/>
          <c:showPercent val="0"/>
          <c:showBubbleSize val="0"/>
        </c:dLbls>
        <c:gapWidth val="60"/>
        <c:overlap val="100"/>
        <c:axId val="127113088"/>
        <c:axId val="127114624"/>
      </c:barChart>
      <c:catAx>
        <c:axId val="127113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lv-LV"/>
          </a:p>
        </c:txPr>
        <c:crossAx val="127114624"/>
        <c:crosses val="autoZero"/>
        <c:auto val="1"/>
        <c:lblAlgn val="ctr"/>
        <c:lblOffset val="100"/>
        <c:noMultiLvlLbl val="0"/>
      </c:catAx>
      <c:valAx>
        <c:axId val="127114624"/>
        <c:scaling>
          <c:orientation val="minMax"/>
          <c:max val="1.5"/>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lv-LV"/>
          </a:p>
        </c:txPr>
        <c:crossAx val="127113088"/>
        <c:crosses val="autoZero"/>
        <c:crossBetween val="between"/>
        <c:majorUnit val="0.5"/>
      </c:valAx>
      <c:spPr>
        <a:noFill/>
        <a:ln>
          <a:noFill/>
        </a:ln>
        <a:effectLst/>
      </c:spPr>
    </c:plotArea>
    <c:plotVisOnly val="1"/>
    <c:dispBlanksAs val="gap"/>
    <c:showDLblsOverMax val="0"/>
  </c:chart>
  <c:spPr>
    <a:noFill/>
    <a:ln>
      <a:noFill/>
    </a:ln>
    <a:effectLst/>
  </c:spPr>
  <c:txPr>
    <a:bodyPr/>
    <a:lstStyle/>
    <a:p>
      <a:pPr>
        <a:defRPr/>
      </a:pPr>
      <a:endParaRPr lang="lv-LV"/>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541437819575357E-2"/>
          <c:y val="3.8504926402529074E-2"/>
          <c:w val="0.92075458026475765"/>
          <c:h val="0.8514694277693754"/>
        </c:manualLayout>
      </c:layout>
      <c:barChart>
        <c:barDir val="col"/>
        <c:grouping val="stacked"/>
        <c:varyColors val="0"/>
        <c:ser>
          <c:idx val="0"/>
          <c:order val="0"/>
          <c:tx>
            <c:strRef>
              <c:f>VM!$B$27</c:f>
              <c:strCache>
                <c:ptCount val="1"/>
                <c:pt idx="0">
                  <c:v>Valsts pamatfunkciju īstenošanai</c:v>
                </c:pt>
              </c:strCache>
            </c:strRef>
          </c:tx>
          <c:spPr>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6"/>
              <c:tx>
                <c:rich>
                  <a:bodyPr/>
                  <a:lstStyle/>
                  <a:p>
                    <a:r>
                      <a:rPr lang="en-US" dirty="0" smtClean="0"/>
                      <a:t>693,4</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Franklin Gothic Book" panose="020B0503020102020204" pitchFamily="34" charset="0"/>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VM!$J$26:$N$26</c:f>
              <c:strCache>
                <c:ptCount val="5"/>
                <c:pt idx="0">
                  <c:v>2014
izpilde</c:v>
                </c:pt>
                <c:pt idx="1">
                  <c:v>2015
likums</c:v>
                </c:pt>
                <c:pt idx="2">
                  <c:v>2016
bāze*</c:v>
                </c:pt>
                <c:pt idx="3">
                  <c:v>2017
bāze*</c:v>
                </c:pt>
                <c:pt idx="4">
                  <c:v>2018
bāze*</c:v>
                </c:pt>
              </c:strCache>
            </c:strRef>
          </c:cat>
          <c:val>
            <c:numRef>
              <c:f>VM!$J$27:$N$27</c:f>
              <c:numCache>
                <c:formatCode>#,##0.0</c:formatCode>
                <c:ptCount val="5"/>
                <c:pt idx="0">
                  <c:v>22.213911</c:v>
                </c:pt>
                <c:pt idx="1">
                  <c:v>22.945125999999998</c:v>
                </c:pt>
                <c:pt idx="2">
                  <c:v>23.635463999999999</c:v>
                </c:pt>
                <c:pt idx="3">
                  <c:v>23.487255000000001</c:v>
                </c:pt>
                <c:pt idx="4">
                  <c:v>23.349644999999999</c:v>
                </c:pt>
              </c:numCache>
            </c:numRef>
          </c:val>
        </c:ser>
        <c:dLbls>
          <c:showLegendKey val="0"/>
          <c:showVal val="0"/>
          <c:showCatName val="0"/>
          <c:showSerName val="0"/>
          <c:showPercent val="0"/>
          <c:showBubbleSize val="0"/>
        </c:dLbls>
        <c:gapWidth val="60"/>
        <c:overlap val="100"/>
        <c:axId val="127575936"/>
        <c:axId val="127577472"/>
      </c:barChart>
      <c:catAx>
        <c:axId val="127575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Franklin Gothic Book" panose="020B0503020102020204" pitchFamily="34" charset="0"/>
                <a:ea typeface="+mn-ea"/>
                <a:cs typeface="+mn-cs"/>
              </a:defRPr>
            </a:pPr>
            <a:endParaRPr lang="lv-LV"/>
          </a:p>
        </c:txPr>
        <c:crossAx val="127577472"/>
        <c:crosses val="autoZero"/>
        <c:auto val="1"/>
        <c:lblAlgn val="ctr"/>
        <c:lblOffset val="100"/>
        <c:noMultiLvlLbl val="0"/>
      </c:catAx>
      <c:valAx>
        <c:axId val="127577472"/>
        <c:scaling>
          <c:orientation val="minMax"/>
          <c:max val="25"/>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Franklin Gothic Book" panose="020B0503020102020204" pitchFamily="34" charset="0"/>
                <a:ea typeface="+mn-ea"/>
                <a:cs typeface="+mn-cs"/>
              </a:defRPr>
            </a:pPr>
            <a:endParaRPr lang="lv-LV"/>
          </a:p>
        </c:txPr>
        <c:crossAx val="127575936"/>
        <c:crosses val="autoZero"/>
        <c:crossBetween val="between"/>
        <c:majorUnit val="5"/>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solidFill>
            <a:sysClr val="windowText" lastClr="000000"/>
          </a:solidFill>
          <a:latin typeface="Franklin Gothic Book" panose="020B0503020102020204" pitchFamily="34" charset="0"/>
        </a:defRPr>
      </a:pPr>
      <a:endParaRPr lang="lv-LV"/>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531584453579229E-2"/>
          <c:y val="8.3874093627827717E-2"/>
          <c:w val="0.8200269414509499"/>
          <c:h val="0.80875247415770524"/>
        </c:manualLayout>
      </c:layout>
      <c:barChart>
        <c:barDir val="col"/>
        <c:grouping val="stacked"/>
        <c:varyColors val="0"/>
        <c:ser>
          <c:idx val="0"/>
          <c:order val="0"/>
          <c:tx>
            <c:strRef>
              <c:f>Sheet1!$A$3</c:f>
              <c:strCache>
                <c:ptCount val="1"/>
                <c:pt idx="0">
                  <c:v>Valsts pamatfunkciju īstenošanai</c:v>
                </c:pt>
              </c:strCache>
            </c:strRef>
          </c:tx>
          <c:spPr>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Sheet1!$I$2:$M$2</c:f>
              <c:strCache>
                <c:ptCount val="5"/>
                <c:pt idx="0">
                  <c:v>2014 
izpilde</c:v>
                </c:pt>
                <c:pt idx="1">
                  <c:v>2015
likums</c:v>
                </c:pt>
                <c:pt idx="2">
                  <c:v>2016
 bāze*</c:v>
                </c:pt>
                <c:pt idx="3">
                  <c:v>2017
 bāze*</c:v>
                </c:pt>
                <c:pt idx="4">
                  <c:v>2018
 bāze*</c:v>
                </c:pt>
              </c:strCache>
            </c:strRef>
          </c:cat>
          <c:val>
            <c:numRef>
              <c:f>Sheet1!$I$3:$M$3</c:f>
              <c:numCache>
                <c:formatCode>#,##0.0</c:formatCode>
                <c:ptCount val="5"/>
                <c:pt idx="0">
                  <c:v>1.1000000000000001</c:v>
                </c:pt>
                <c:pt idx="1">
                  <c:v>1.1000000000000001</c:v>
                </c:pt>
                <c:pt idx="2">
                  <c:v>1.2</c:v>
                </c:pt>
                <c:pt idx="3">
                  <c:v>1.2</c:v>
                </c:pt>
                <c:pt idx="4">
                  <c:v>1.2</c:v>
                </c:pt>
              </c:numCache>
            </c:numRef>
          </c:val>
        </c:ser>
        <c:dLbls>
          <c:showLegendKey val="0"/>
          <c:showVal val="0"/>
          <c:showCatName val="0"/>
          <c:showSerName val="0"/>
          <c:showPercent val="0"/>
          <c:showBubbleSize val="0"/>
        </c:dLbls>
        <c:gapWidth val="60"/>
        <c:overlap val="100"/>
        <c:axId val="127256064"/>
        <c:axId val="127257600"/>
      </c:barChart>
      <c:catAx>
        <c:axId val="127256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lv-LV"/>
          </a:p>
        </c:txPr>
        <c:crossAx val="127257600"/>
        <c:crosses val="autoZero"/>
        <c:auto val="1"/>
        <c:lblAlgn val="ctr"/>
        <c:lblOffset val="100"/>
        <c:noMultiLvlLbl val="0"/>
      </c:catAx>
      <c:valAx>
        <c:axId val="127257600"/>
        <c:scaling>
          <c:orientation val="minMax"/>
          <c:max val="1.5"/>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lv-LV"/>
          </a:p>
        </c:txPr>
        <c:crossAx val="127256064"/>
        <c:crosses val="autoZero"/>
        <c:crossBetween val="between"/>
        <c:majorUnit val="0.5"/>
      </c:valAx>
      <c:spPr>
        <a:noFill/>
        <a:ln>
          <a:noFill/>
        </a:ln>
        <a:effectLst/>
      </c:spPr>
    </c:plotArea>
    <c:plotVisOnly val="1"/>
    <c:dispBlanksAs val="gap"/>
    <c:showDLblsOverMax val="0"/>
  </c:chart>
  <c:spPr>
    <a:noFill/>
    <a:ln>
      <a:noFill/>
    </a:ln>
    <a:effectLst/>
  </c:spPr>
  <c:txPr>
    <a:bodyPr/>
    <a:lstStyle/>
    <a:p>
      <a:pPr>
        <a:defRPr/>
      </a:pPr>
      <a:endParaRPr lang="lv-LV"/>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541437819575357E-2"/>
          <c:y val="3.8504926402529074E-2"/>
          <c:w val="0.92075458026475765"/>
          <c:h val="0.8514694277693754"/>
        </c:manualLayout>
      </c:layout>
      <c:barChart>
        <c:barDir val="col"/>
        <c:grouping val="stacked"/>
        <c:varyColors val="0"/>
        <c:ser>
          <c:idx val="0"/>
          <c:order val="0"/>
          <c:tx>
            <c:strRef>
              <c:f>VM!$B$27</c:f>
              <c:strCache>
                <c:ptCount val="1"/>
                <c:pt idx="0">
                  <c:v>Valsts pamatfunkciju īstenošanai</c:v>
                </c:pt>
              </c:strCache>
            </c:strRef>
          </c:tx>
          <c:spPr>
            <a:solidFill>
              <a:schemeClr val="bg1">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6"/>
              <c:tx>
                <c:rich>
                  <a:bodyPr/>
                  <a:lstStyle/>
                  <a:p>
                    <a:r>
                      <a:rPr lang="en-US" dirty="0" smtClean="0"/>
                      <a:t>693,4</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Franklin Gothic Book" panose="020B0503020102020204" pitchFamily="34" charset="0"/>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VM!$J$26:$N$26</c:f>
              <c:strCache>
                <c:ptCount val="5"/>
                <c:pt idx="0">
                  <c:v>2014
izpilde</c:v>
                </c:pt>
                <c:pt idx="1">
                  <c:v>2015
likums</c:v>
                </c:pt>
                <c:pt idx="2">
                  <c:v>2016
bāze*</c:v>
                </c:pt>
                <c:pt idx="3">
                  <c:v>2017
bāze*</c:v>
                </c:pt>
                <c:pt idx="4">
                  <c:v>2018
bāze*</c:v>
                </c:pt>
              </c:strCache>
            </c:strRef>
          </c:cat>
          <c:val>
            <c:numRef>
              <c:f>VM!$J$27:$N$27</c:f>
              <c:numCache>
                <c:formatCode>#,##0.0</c:formatCode>
                <c:ptCount val="5"/>
                <c:pt idx="0">
                  <c:v>17.746147000000001</c:v>
                </c:pt>
                <c:pt idx="1">
                  <c:v>25.317751000000001</c:v>
                </c:pt>
                <c:pt idx="2">
                  <c:v>20.679029</c:v>
                </c:pt>
                <c:pt idx="3">
                  <c:v>19.349489999999999</c:v>
                </c:pt>
                <c:pt idx="4">
                  <c:v>20.580957000000001</c:v>
                </c:pt>
              </c:numCache>
            </c:numRef>
          </c:val>
        </c:ser>
        <c:dLbls>
          <c:showLegendKey val="0"/>
          <c:showVal val="0"/>
          <c:showCatName val="0"/>
          <c:showSerName val="0"/>
          <c:showPercent val="0"/>
          <c:showBubbleSize val="0"/>
        </c:dLbls>
        <c:gapWidth val="60"/>
        <c:overlap val="100"/>
        <c:axId val="127367040"/>
        <c:axId val="127368576"/>
      </c:barChart>
      <c:catAx>
        <c:axId val="127367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Franklin Gothic Book" panose="020B0503020102020204" pitchFamily="34" charset="0"/>
                <a:ea typeface="+mn-ea"/>
                <a:cs typeface="+mn-cs"/>
              </a:defRPr>
            </a:pPr>
            <a:endParaRPr lang="lv-LV"/>
          </a:p>
        </c:txPr>
        <c:crossAx val="127368576"/>
        <c:crosses val="autoZero"/>
        <c:auto val="1"/>
        <c:lblAlgn val="ctr"/>
        <c:lblOffset val="100"/>
        <c:noMultiLvlLbl val="0"/>
      </c:catAx>
      <c:valAx>
        <c:axId val="127368576"/>
        <c:scaling>
          <c:orientation val="minMax"/>
          <c:max val="30"/>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Franklin Gothic Book" panose="020B0503020102020204" pitchFamily="34" charset="0"/>
                <a:ea typeface="+mn-ea"/>
                <a:cs typeface="+mn-cs"/>
              </a:defRPr>
            </a:pPr>
            <a:endParaRPr lang="lv-LV"/>
          </a:p>
        </c:txPr>
        <c:crossAx val="127367040"/>
        <c:crosses val="autoZero"/>
        <c:crossBetween val="between"/>
        <c:minorUnit val="10"/>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solidFill>
            <a:sysClr val="windowText" lastClr="000000"/>
          </a:solidFill>
          <a:latin typeface="Franklin Gothic Book" panose="020B0503020102020204" pitchFamily="34" charset="0"/>
        </a:defRPr>
      </a:pPr>
      <a:endParaRPr lang="lv-LV"/>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531584453579229E-2"/>
          <c:y val="8.3874093627827717E-2"/>
          <c:w val="0.8200269414509499"/>
          <c:h val="0.80875247415770524"/>
        </c:manualLayout>
      </c:layout>
      <c:barChart>
        <c:barDir val="col"/>
        <c:grouping val="stacked"/>
        <c:varyColors val="0"/>
        <c:ser>
          <c:idx val="0"/>
          <c:order val="0"/>
          <c:tx>
            <c:strRef>
              <c:f>Sheet1!$A$3</c:f>
              <c:strCache>
                <c:ptCount val="1"/>
                <c:pt idx="0">
                  <c:v>Valsts pamatfunkciju īstenošanai</c:v>
                </c:pt>
              </c:strCache>
            </c:strRef>
          </c:tx>
          <c:spPr>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Sheet1!$I$2:$M$2</c:f>
              <c:strCache>
                <c:ptCount val="5"/>
                <c:pt idx="0">
                  <c:v>2014 
izpilde</c:v>
                </c:pt>
                <c:pt idx="1">
                  <c:v>2015
likums</c:v>
                </c:pt>
                <c:pt idx="2">
                  <c:v>2016
 bāze*</c:v>
                </c:pt>
                <c:pt idx="3">
                  <c:v>2017
 bāze*</c:v>
                </c:pt>
                <c:pt idx="4">
                  <c:v>2018
 bāze*</c:v>
                </c:pt>
              </c:strCache>
            </c:strRef>
          </c:cat>
          <c:val>
            <c:numRef>
              <c:f>Sheet1!$I$3:$M$3</c:f>
              <c:numCache>
                <c:formatCode>0.0</c:formatCode>
                <c:ptCount val="5"/>
                <c:pt idx="0" formatCode="#,##0.0">
                  <c:v>2.990405</c:v>
                </c:pt>
                <c:pt idx="1">
                  <c:v>8.3566739999999999</c:v>
                </c:pt>
                <c:pt idx="2">
                  <c:v>4</c:v>
                </c:pt>
                <c:pt idx="3">
                  <c:v>4</c:v>
                </c:pt>
                <c:pt idx="4">
                  <c:v>4</c:v>
                </c:pt>
              </c:numCache>
            </c:numRef>
          </c:val>
        </c:ser>
        <c:dLbls>
          <c:showLegendKey val="0"/>
          <c:showVal val="0"/>
          <c:showCatName val="0"/>
          <c:showSerName val="0"/>
          <c:showPercent val="0"/>
          <c:showBubbleSize val="0"/>
        </c:dLbls>
        <c:gapWidth val="60"/>
        <c:overlap val="100"/>
        <c:axId val="127863040"/>
        <c:axId val="127864832"/>
      </c:barChart>
      <c:catAx>
        <c:axId val="127863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lv-LV"/>
          </a:p>
        </c:txPr>
        <c:crossAx val="127864832"/>
        <c:crosses val="autoZero"/>
        <c:auto val="1"/>
        <c:lblAlgn val="ctr"/>
        <c:lblOffset val="100"/>
        <c:noMultiLvlLbl val="0"/>
      </c:catAx>
      <c:valAx>
        <c:axId val="127864832"/>
        <c:scaling>
          <c:orientation val="minMax"/>
          <c:max val="10"/>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lv-LV"/>
          </a:p>
        </c:txPr>
        <c:crossAx val="127863040"/>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lv-LV"/>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541437819575357E-2"/>
          <c:y val="3.8504926402529074E-2"/>
          <c:w val="0.92075458026475765"/>
          <c:h val="0.8514694277693754"/>
        </c:manualLayout>
      </c:layout>
      <c:barChart>
        <c:barDir val="col"/>
        <c:grouping val="stacked"/>
        <c:varyColors val="0"/>
        <c:ser>
          <c:idx val="0"/>
          <c:order val="0"/>
          <c:tx>
            <c:strRef>
              <c:f>VM!$B$27</c:f>
              <c:strCache>
                <c:ptCount val="1"/>
                <c:pt idx="0">
                  <c:v>Valsts pamatfunkciju īstenošanai</c:v>
                </c:pt>
              </c:strCache>
            </c:strRef>
          </c:tx>
          <c:spPr>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6"/>
              <c:tx>
                <c:rich>
                  <a:bodyPr/>
                  <a:lstStyle/>
                  <a:p>
                    <a:r>
                      <a:rPr lang="en-US" dirty="0" smtClean="0"/>
                      <a:t>693,4</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Franklin Gothic Book" panose="020B0503020102020204" pitchFamily="34" charset="0"/>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VM!$J$26:$N$26</c:f>
              <c:strCache>
                <c:ptCount val="5"/>
                <c:pt idx="0">
                  <c:v>2014
izpilde</c:v>
                </c:pt>
                <c:pt idx="1">
                  <c:v>2015
likums</c:v>
                </c:pt>
                <c:pt idx="2">
                  <c:v>2016
bāze*</c:v>
                </c:pt>
                <c:pt idx="3">
                  <c:v>2017
bāze*</c:v>
                </c:pt>
                <c:pt idx="4">
                  <c:v>2018
bāze*</c:v>
                </c:pt>
              </c:strCache>
            </c:strRef>
          </c:cat>
          <c:val>
            <c:numRef>
              <c:f>VM!$J$27:$N$27</c:f>
              <c:numCache>
                <c:formatCode>#,##0.0</c:formatCode>
                <c:ptCount val="5"/>
                <c:pt idx="0">
                  <c:v>4.7187229999999998</c:v>
                </c:pt>
                <c:pt idx="1">
                  <c:v>5.1001919999999998</c:v>
                </c:pt>
                <c:pt idx="2">
                  <c:v>5.6001919999999998</c:v>
                </c:pt>
                <c:pt idx="3">
                  <c:v>5.1400819999999996</c:v>
                </c:pt>
                <c:pt idx="4">
                  <c:v>5.1400819999999996</c:v>
                </c:pt>
              </c:numCache>
            </c:numRef>
          </c:val>
        </c:ser>
        <c:dLbls>
          <c:showLegendKey val="0"/>
          <c:showVal val="0"/>
          <c:showCatName val="0"/>
          <c:showSerName val="0"/>
          <c:showPercent val="0"/>
          <c:showBubbleSize val="0"/>
        </c:dLbls>
        <c:gapWidth val="60"/>
        <c:overlap val="100"/>
        <c:axId val="128993536"/>
        <c:axId val="128999424"/>
      </c:barChart>
      <c:catAx>
        <c:axId val="128993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Franklin Gothic Book" panose="020B0503020102020204" pitchFamily="34" charset="0"/>
                <a:ea typeface="+mn-ea"/>
                <a:cs typeface="+mn-cs"/>
              </a:defRPr>
            </a:pPr>
            <a:endParaRPr lang="lv-LV"/>
          </a:p>
        </c:txPr>
        <c:crossAx val="128999424"/>
        <c:crosses val="autoZero"/>
        <c:auto val="1"/>
        <c:lblAlgn val="ctr"/>
        <c:lblOffset val="100"/>
        <c:noMultiLvlLbl val="0"/>
      </c:catAx>
      <c:valAx>
        <c:axId val="128999424"/>
        <c:scaling>
          <c:orientation val="minMax"/>
          <c:max val="6"/>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Franklin Gothic Book" panose="020B0503020102020204" pitchFamily="34" charset="0"/>
                <a:ea typeface="+mn-ea"/>
                <a:cs typeface="+mn-cs"/>
              </a:defRPr>
            </a:pPr>
            <a:endParaRPr lang="lv-LV"/>
          </a:p>
        </c:txPr>
        <c:crossAx val="128993536"/>
        <c:crosses val="autoZero"/>
        <c:crossBetween val="between"/>
        <c:majorUnit val="1"/>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solidFill>
            <a:sysClr val="windowText" lastClr="000000"/>
          </a:solidFill>
          <a:latin typeface="Franklin Gothic Book" panose="020B0503020102020204" pitchFamily="34" charset="0"/>
        </a:defRPr>
      </a:pPr>
      <a:endParaRPr lang="lv-LV"/>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19830082039167"/>
          <c:y val="3.4850456299436172E-2"/>
          <c:w val="0.87752067191110883"/>
          <c:h val="0.76020872178030574"/>
        </c:manualLayout>
      </c:layout>
      <c:lineChart>
        <c:grouping val="standard"/>
        <c:varyColors val="0"/>
        <c:ser>
          <c:idx val="1"/>
          <c:order val="0"/>
          <c:tx>
            <c:strRef>
              <c:f>Grafiks!$B$2</c:f>
              <c:strCache>
                <c:ptCount val="1"/>
                <c:pt idx="0">
                  <c:v>2016</c:v>
                </c:pt>
              </c:strCache>
            </c:strRef>
          </c:tx>
          <c:spPr>
            <a:ln w="34925" cap="rnd">
              <a:solidFill>
                <a:srgbClr val="C00000"/>
              </a:solidFill>
              <a:round/>
            </a:ln>
            <a:effectLst/>
          </c:spPr>
          <c:marker>
            <c:symbol val="none"/>
          </c:marker>
          <c:dLbls>
            <c:dLbl>
              <c:idx val="3"/>
              <c:layout>
                <c:manualLayout>
                  <c:x val="-3.0204460966542751E-2"/>
                  <c:y val="-2.109916441138196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3"/>
              <c:layout>
                <c:manualLayout>
                  <c:x val="-1.6263940520446097E-2"/>
                  <c:y val="-3.315582978931452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a:solidFill>
                      <a:srgbClr val="C0000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Grafiks!$B$3:$B$42</c:f>
              <c:numCache>
                <c:formatCode>0</c:formatCode>
                <c:ptCount val="40"/>
                <c:pt idx="0">
                  <c:v>100</c:v>
                </c:pt>
                <c:pt idx="1">
                  <c:v>100</c:v>
                </c:pt>
                <c:pt idx="2">
                  <c:v>100</c:v>
                </c:pt>
                <c:pt idx="3">
                  <c:v>100</c:v>
                </c:pt>
                <c:pt idx="4">
                  <c:v>100</c:v>
                </c:pt>
                <c:pt idx="5">
                  <c:v>100</c:v>
                </c:pt>
                <c:pt idx="6">
                  <c:v>100</c:v>
                </c:pt>
                <c:pt idx="7">
                  <c:v>99.193548387096769</c:v>
                </c:pt>
                <c:pt idx="8">
                  <c:v>97.177419354838705</c:v>
                </c:pt>
                <c:pt idx="9">
                  <c:v>95.161290322580641</c:v>
                </c:pt>
                <c:pt idx="10">
                  <c:v>93.145161290322577</c:v>
                </c:pt>
                <c:pt idx="11">
                  <c:v>91.129032258064512</c:v>
                </c:pt>
                <c:pt idx="12">
                  <c:v>89.112903225806448</c:v>
                </c:pt>
                <c:pt idx="13">
                  <c:v>87.096774193548384</c:v>
                </c:pt>
                <c:pt idx="14">
                  <c:v>85.08064516129032</c:v>
                </c:pt>
                <c:pt idx="15">
                  <c:v>83.064516129032256</c:v>
                </c:pt>
                <c:pt idx="16">
                  <c:v>81.048387096774192</c:v>
                </c:pt>
                <c:pt idx="17">
                  <c:v>79.032258064516128</c:v>
                </c:pt>
                <c:pt idx="18">
                  <c:v>77.016129032258064</c:v>
                </c:pt>
                <c:pt idx="19">
                  <c:v>75</c:v>
                </c:pt>
                <c:pt idx="20">
                  <c:v>75</c:v>
                </c:pt>
                <c:pt idx="21">
                  <c:v>75</c:v>
                </c:pt>
                <c:pt idx="22">
                  <c:v>75</c:v>
                </c:pt>
                <c:pt idx="23">
                  <c:v>75</c:v>
                </c:pt>
                <c:pt idx="24">
                  <c:v>75</c:v>
                </c:pt>
                <c:pt idx="25">
                  <c:v>75</c:v>
                </c:pt>
                <c:pt idx="26">
                  <c:v>75</c:v>
                </c:pt>
                <c:pt idx="27">
                  <c:v>75</c:v>
                </c:pt>
                <c:pt idx="28">
                  <c:v>75</c:v>
                </c:pt>
                <c:pt idx="29">
                  <c:v>75</c:v>
                </c:pt>
                <c:pt idx="30">
                  <c:v>75</c:v>
                </c:pt>
                <c:pt idx="31">
                  <c:v>75</c:v>
                </c:pt>
                <c:pt idx="32">
                  <c:v>75</c:v>
                </c:pt>
                <c:pt idx="33">
                  <c:v>75</c:v>
                </c:pt>
                <c:pt idx="34">
                  <c:v>75</c:v>
                </c:pt>
                <c:pt idx="35">
                  <c:v>75</c:v>
                </c:pt>
                <c:pt idx="36">
                  <c:v>75</c:v>
                </c:pt>
                <c:pt idx="37">
                  <c:v>75</c:v>
                </c:pt>
                <c:pt idx="38">
                  <c:v>75</c:v>
                </c:pt>
                <c:pt idx="39">
                  <c:v>75</c:v>
                </c:pt>
              </c:numCache>
            </c:numRef>
          </c:val>
          <c:smooth val="0"/>
        </c:ser>
        <c:ser>
          <c:idx val="0"/>
          <c:order val="1"/>
          <c:tx>
            <c:strRef>
              <c:f>Grafiks!$C$2</c:f>
              <c:strCache>
                <c:ptCount val="1"/>
                <c:pt idx="0">
                  <c:v>2017</c:v>
                </c:pt>
              </c:strCache>
            </c:strRef>
          </c:tx>
          <c:spPr>
            <a:ln w="28575" cap="rnd">
              <a:solidFill>
                <a:srgbClr val="00B050"/>
              </a:solidFill>
              <a:prstDash val="dashDot"/>
              <a:round/>
            </a:ln>
            <a:effectLst/>
          </c:spPr>
          <c:marker>
            <c:symbol val="none"/>
          </c:marker>
          <c:dLbls>
            <c:dLbl>
              <c:idx val="3"/>
              <c:layout>
                <c:manualLayout>
                  <c:x val="-2.7881040892193329E-2"/>
                  <c:y val="-3.01416634448314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4"/>
              <c:layout>
                <c:manualLayout>
                  <c:x val="-4.1821561338289966E-2"/>
                  <c:y val="-3.0141663444831383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a:solidFill>
                      <a:srgbClr val="00B05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Grafiks!$C$3:$C$42</c:f>
              <c:numCache>
                <c:formatCode>0</c:formatCode>
                <c:ptCount val="40"/>
                <c:pt idx="0">
                  <c:v>115</c:v>
                </c:pt>
                <c:pt idx="1">
                  <c:v>115</c:v>
                </c:pt>
                <c:pt idx="2">
                  <c:v>115</c:v>
                </c:pt>
                <c:pt idx="3">
                  <c:v>115</c:v>
                </c:pt>
                <c:pt idx="4">
                  <c:v>115</c:v>
                </c:pt>
                <c:pt idx="5">
                  <c:v>115</c:v>
                </c:pt>
                <c:pt idx="6">
                  <c:v>115</c:v>
                </c:pt>
                <c:pt idx="7">
                  <c:v>115</c:v>
                </c:pt>
                <c:pt idx="8">
                  <c:v>111.07142857142857</c:v>
                </c:pt>
                <c:pt idx="9">
                  <c:v>107.14285714285714</c:v>
                </c:pt>
                <c:pt idx="10">
                  <c:v>103.21428571428572</c:v>
                </c:pt>
                <c:pt idx="11">
                  <c:v>99.285714285714292</c:v>
                </c:pt>
                <c:pt idx="12">
                  <c:v>95.357142857142861</c:v>
                </c:pt>
                <c:pt idx="13">
                  <c:v>91.428571428571431</c:v>
                </c:pt>
                <c:pt idx="14">
                  <c:v>87.5</c:v>
                </c:pt>
                <c:pt idx="15">
                  <c:v>83.571428571428569</c:v>
                </c:pt>
                <c:pt idx="16">
                  <c:v>79.642857142857139</c:v>
                </c:pt>
                <c:pt idx="17">
                  <c:v>75.714285714285722</c:v>
                </c:pt>
                <c:pt idx="18">
                  <c:v>71.785714285714278</c:v>
                </c:pt>
                <c:pt idx="19">
                  <c:v>67.857142857142861</c:v>
                </c:pt>
                <c:pt idx="20">
                  <c:v>63.928571428571431</c:v>
                </c:pt>
                <c:pt idx="21">
                  <c:v>60</c:v>
                </c:pt>
                <c:pt idx="22">
                  <c:v>60</c:v>
                </c:pt>
                <c:pt idx="23">
                  <c:v>60</c:v>
                </c:pt>
                <c:pt idx="24">
                  <c:v>60</c:v>
                </c:pt>
                <c:pt idx="25">
                  <c:v>60</c:v>
                </c:pt>
                <c:pt idx="26">
                  <c:v>60</c:v>
                </c:pt>
                <c:pt idx="27">
                  <c:v>60</c:v>
                </c:pt>
                <c:pt idx="28">
                  <c:v>60</c:v>
                </c:pt>
                <c:pt idx="29">
                  <c:v>60</c:v>
                </c:pt>
                <c:pt idx="30">
                  <c:v>60</c:v>
                </c:pt>
                <c:pt idx="31">
                  <c:v>60</c:v>
                </c:pt>
                <c:pt idx="32">
                  <c:v>60</c:v>
                </c:pt>
                <c:pt idx="33">
                  <c:v>60</c:v>
                </c:pt>
                <c:pt idx="34">
                  <c:v>60</c:v>
                </c:pt>
                <c:pt idx="35">
                  <c:v>60</c:v>
                </c:pt>
                <c:pt idx="36">
                  <c:v>60</c:v>
                </c:pt>
                <c:pt idx="37">
                  <c:v>60</c:v>
                </c:pt>
                <c:pt idx="38">
                  <c:v>60</c:v>
                </c:pt>
                <c:pt idx="39">
                  <c:v>60</c:v>
                </c:pt>
              </c:numCache>
            </c:numRef>
          </c:val>
          <c:smooth val="0"/>
        </c:ser>
        <c:ser>
          <c:idx val="2"/>
          <c:order val="2"/>
          <c:tx>
            <c:strRef>
              <c:f>Grafiks!$D$2</c:f>
              <c:strCache>
                <c:ptCount val="1"/>
                <c:pt idx="0">
                  <c:v>2018</c:v>
                </c:pt>
              </c:strCache>
            </c:strRef>
          </c:tx>
          <c:spPr>
            <a:ln w="28575" cap="rnd">
              <a:solidFill>
                <a:srgbClr val="002060"/>
              </a:solidFill>
              <a:prstDash val="sysDash"/>
              <a:round/>
            </a:ln>
            <a:effectLst/>
          </c:spPr>
          <c:marker>
            <c:symbol val="none"/>
          </c:marker>
          <c:dLbls>
            <c:dLbl>
              <c:idx val="4"/>
              <c:layout>
                <c:manualLayout>
                  <c:x val="-5.111524163568773E-2"/>
                  <c:y val="-3.616999613379771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3"/>
              <c:layout>
                <c:manualLayout>
                  <c:x val="-1.3940520446096654E-2"/>
                  <c:y val="-3.616999613379765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a:solidFill>
                      <a:srgbClr val="00206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Grafiks!$D$3:$D$42</c:f>
              <c:numCache>
                <c:formatCode>0</c:formatCode>
                <c:ptCount val="40"/>
                <c:pt idx="0">
                  <c:v>130</c:v>
                </c:pt>
                <c:pt idx="1">
                  <c:v>130</c:v>
                </c:pt>
                <c:pt idx="2">
                  <c:v>130</c:v>
                </c:pt>
                <c:pt idx="3">
                  <c:v>130</c:v>
                </c:pt>
                <c:pt idx="4">
                  <c:v>130</c:v>
                </c:pt>
                <c:pt idx="5">
                  <c:v>130</c:v>
                </c:pt>
                <c:pt idx="6">
                  <c:v>130</c:v>
                </c:pt>
                <c:pt idx="7">
                  <c:v>130</c:v>
                </c:pt>
                <c:pt idx="8">
                  <c:v>126.53846153846153</c:v>
                </c:pt>
                <c:pt idx="9">
                  <c:v>120.76923076923077</c:v>
                </c:pt>
                <c:pt idx="10">
                  <c:v>115</c:v>
                </c:pt>
                <c:pt idx="11">
                  <c:v>109.23076923076923</c:v>
                </c:pt>
                <c:pt idx="12">
                  <c:v>103.46153846153845</c:v>
                </c:pt>
                <c:pt idx="13">
                  <c:v>97.692307692307693</c:v>
                </c:pt>
                <c:pt idx="14">
                  <c:v>91.92307692307692</c:v>
                </c:pt>
                <c:pt idx="15">
                  <c:v>86.15384615384616</c:v>
                </c:pt>
                <c:pt idx="16">
                  <c:v>80.384615384615387</c:v>
                </c:pt>
                <c:pt idx="17">
                  <c:v>74.615384615384613</c:v>
                </c:pt>
                <c:pt idx="18">
                  <c:v>68.84615384615384</c:v>
                </c:pt>
                <c:pt idx="19">
                  <c:v>63.07692307692308</c:v>
                </c:pt>
                <c:pt idx="20">
                  <c:v>57.307692307692307</c:v>
                </c:pt>
                <c:pt idx="21">
                  <c:v>51.538461538461533</c:v>
                </c:pt>
                <c:pt idx="22">
                  <c:v>45.769230769230759</c:v>
                </c:pt>
                <c:pt idx="23">
                  <c:v>40</c:v>
                </c:pt>
                <c:pt idx="24">
                  <c:v>40</c:v>
                </c:pt>
                <c:pt idx="25">
                  <c:v>40</c:v>
                </c:pt>
                <c:pt idx="26">
                  <c:v>40</c:v>
                </c:pt>
                <c:pt idx="27">
                  <c:v>40</c:v>
                </c:pt>
                <c:pt idx="28">
                  <c:v>40</c:v>
                </c:pt>
                <c:pt idx="29">
                  <c:v>40</c:v>
                </c:pt>
                <c:pt idx="30">
                  <c:v>40</c:v>
                </c:pt>
                <c:pt idx="31">
                  <c:v>40</c:v>
                </c:pt>
                <c:pt idx="32">
                  <c:v>40</c:v>
                </c:pt>
                <c:pt idx="33">
                  <c:v>40</c:v>
                </c:pt>
                <c:pt idx="34">
                  <c:v>40</c:v>
                </c:pt>
                <c:pt idx="35">
                  <c:v>40</c:v>
                </c:pt>
                <c:pt idx="36">
                  <c:v>40</c:v>
                </c:pt>
                <c:pt idx="37">
                  <c:v>40</c:v>
                </c:pt>
                <c:pt idx="38">
                  <c:v>40</c:v>
                </c:pt>
                <c:pt idx="39">
                  <c:v>40</c:v>
                </c:pt>
              </c:numCache>
            </c:numRef>
          </c:val>
          <c:smooth val="0"/>
        </c:ser>
        <c:ser>
          <c:idx val="3"/>
          <c:order val="3"/>
          <c:tx>
            <c:strRef>
              <c:f>Grafiks!$E$2</c:f>
              <c:strCache>
                <c:ptCount val="1"/>
                <c:pt idx="0">
                  <c:v>2019</c:v>
                </c:pt>
              </c:strCache>
            </c:strRef>
          </c:tx>
          <c:spPr>
            <a:ln w="22225"/>
          </c:spPr>
          <c:marker>
            <c:symbol val="square"/>
            <c:size val="4"/>
          </c:marker>
          <c:dLbls>
            <c:dLbl>
              <c:idx val="4"/>
              <c:layout>
                <c:manualLayout>
                  <c:x val="-6.0408921933085523E-2"/>
                  <c:y val="-3.014166344483135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4"/>
              <c:layout>
                <c:manualLayout>
                  <c:x val="-3.2527881040892194E-2"/>
                  <c:y val="-3.315582978931463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a:solidFill>
                      <a:srgbClr val="7030A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a:noFill/>
                    </a:ln>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Grafiks!$E$3:$E$42</c:f>
              <c:numCache>
                <c:formatCode>0</c:formatCode>
                <c:ptCount val="40"/>
                <c:pt idx="0">
                  <c:v>145</c:v>
                </c:pt>
                <c:pt idx="1">
                  <c:v>145</c:v>
                </c:pt>
                <c:pt idx="2">
                  <c:v>145</c:v>
                </c:pt>
                <c:pt idx="3">
                  <c:v>145</c:v>
                </c:pt>
                <c:pt idx="4">
                  <c:v>145</c:v>
                </c:pt>
                <c:pt idx="5">
                  <c:v>145</c:v>
                </c:pt>
                <c:pt idx="6">
                  <c:v>145</c:v>
                </c:pt>
                <c:pt idx="7">
                  <c:v>145</c:v>
                </c:pt>
                <c:pt idx="8">
                  <c:v>143.62637362637363</c:v>
                </c:pt>
                <c:pt idx="9">
                  <c:v>136.75824175824175</c:v>
                </c:pt>
                <c:pt idx="10">
                  <c:v>129.8901098901099</c:v>
                </c:pt>
                <c:pt idx="11">
                  <c:v>123.02197802197801</c:v>
                </c:pt>
                <c:pt idx="12">
                  <c:v>116.15384615384615</c:v>
                </c:pt>
                <c:pt idx="13">
                  <c:v>109.28571428571428</c:v>
                </c:pt>
                <c:pt idx="14">
                  <c:v>102.41758241758242</c:v>
                </c:pt>
                <c:pt idx="15">
                  <c:v>95.54945054945054</c:v>
                </c:pt>
                <c:pt idx="16">
                  <c:v>88.681318681318686</c:v>
                </c:pt>
                <c:pt idx="17">
                  <c:v>81.813186813186803</c:v>
                </c:pt>
                <c:pt idx="18">
                  <c:v>74.945054945054935</c:v>
                </c:pt>
                <c:pt idx="19">
                  <c:v>68.076923076923066</c:v>
                </c:pt>
                <c:pt idx="20">
                  <c:v>61.208791208791197</c:v>
                </c:pt>
                <c:pt idx="21">
                  <c:v>54.340659340659329</c:v>
                </c:pt>
                <c:pt idx="22">
                  <c:v>47.47252747252746</c:v>
                </c:pt>
                <c:pt idx="23">
                  <c:v>40.604395604395592</c:v>
                </c:pt>
                <c:pt idx="24">
                  <c:v>33.736263736263723</c:v>
                </c:pt>
                <c:pt idx="25">
                  <c:v>26.868131868131854</c:v>
                </c:pt>
                <c:pt idx="26">
                  <c:v>20</c:v>
                </c:pt>
                <c:pt idx="27">
                  <c:v>20</c:v>
                </c:pt>
                <c:pt idx="28">
                  <c:v>20</c:v>
                </c:pt>
                <c:pt idx="29">
                  <c:v>20</c:v>
                </c:pt>
                <c:pt idx="30">
                  <c:v>20</c:v>
                </c:pt>
                <c:pt idx="31">
                  <c:v>20</c:v>
                </c:pt>
                <c:pt idx="32">
                  <c:v>20</c:v>
                </c:pt>
                <c:pt idx="33">
                  <c:v>20</c:v>
                </c:pt>
                <c:pt idx="34">
                  <c:v>20</c:v>
                </c:pt>
                <c:pt idx="35">
                  <c:v>20</c:v>
                </c:pt>
                <c:pt idx="36">
                  <c:v>20</c:v>
                </c:pt>
                <c:pt idx="37">
                  <c:v>20</c:v>
                </c:pt>
                <c:pt idx="38">
                  <c:v>20</c:v>
                </c:pt>
                <c:pt idx="39">
                  <c:v>20</c:v>
                </c:pt>
              </c:numCache>
            </c:numRef>
          </c:val>
          <c:smooth val="0"/>
        </c:ser>
        <c:ser>
          <c:idx val="4"/>
          <c:order val="4"/>
          <c:tx>
            <c:strRef>
              <c:f>Grafiks!$F$2</c:f>
              <c:strCache>
                <c:ptCount val="1"/>
                <c:pt idx="0">
                  <c:v>2020</c:v>
                </c:pt>
              </c:strCache>
            </c:strRef>
          </c:tx>
          <c:spPr>
            <a:ln w="25400"/>
          </c:spPr>
          <c:marker>
            <c:symbol val="triangle"/>
            <c:size val="4"/>
          </c:marker>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dLbl>
              <c:idx val="16"/>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delete val="1"/>
              <c:extLst>
                <c:ext xmlns:c15="http://schemas.microsoft.com/office/drawing/2012/chart" uri="{CE6537A1-D6FC-4f65-9D91-7224C49458BB}"/>
              </c:extLst>
            </c:dLbl>
            <c:dLbl>
              <c:idx val="20"/>
              <c:delete val="1"/>
              <c:extLst>
                <c:ext xmlns:c15="http://schemas.microsoft.com/office/drawing/2012/chart" uri="{CE6537A1-D6FC-4f65-9D91-7224C49458BB}"/>
              </c:extLst>
            </c:dLbl>
            <c:dLbl>
              <c:idx val="21"/>
              <c:delete val="1"/>
              <c:extLst>
                <c:ext xmlns:c15="http://schemas.microsoft.com/office/drawing/2012/chart" uri="{CE6537A1-D6FC-4f65-9D91-7224C49458BB}"/>
              </c:extLst>
            </c:dLbl>
            <c:dLbl>
              <c:idx val="22"/>
              <c:delete val="1"/>
              <c:extLst>
                <c:ext xmlns:c15="http://schemas.microsoft.com/office/drawing/2012/chart" uri="{CE6537A1-D6FC-4f65-9D91-7224C49458BB}"/>
              </c:extLst>
            </c:dLbl>
            <c:dLbl>
              <c:idx val="23"/>
              <c:delete val="1"/>
              <c:extLst>
                <c:ext xmlns:c15="http://schemas.microsoft.com/office/drawing/2012/chart" uri="{CE6537A1-D6FC-4f65-9D91-7224C49458BB}"/>
              </c:extLst>
            </c:dLbl>
            <c:dLbl>
              <c:idx val="24"/>
              <c:delete val="1"/>
              <c:extLst>
                <c:ext xmlns:c15="http://schemas.microsoft.com/office/drawing/2012/chart" uri="{CE6537A1-D6FC-4f65-9D91-7224C49458BB}"/>
              </c:extLst>
            </c:dLbl>
            <c:dLbl>
              <c:idx val="25"/>
              <c:delete val="1"/>
              <c:extLst>
                <c:ext xmlns:c15="http://schemas.microsoft.com/office/drawing/2012/chart" uri="{CE6537A1-D6FC-4f65-9D91-7224C49458BB}"/>
              </c:extLst>
            </c:dLbl>
            <c:dLbl>
              <c:idx val="26"/>
              <c:delete val="1"/>
              <c:extLst>
                <c:ext xmlns:c15="http://schemas.microsoft.com/office/drawing/2012/chart" uri="{CE6537A1-D6FC-4f65-9D91-7224C49458BB}"/>
              </c:extLst>
            </c:dLbl>
            <c:dLbl>
              <c:idx val="27"/>
              <c:delete val="1"/>
              <c:extLst>
                <c:ext xmlns:c15="http://schemas.microsoft.com/office/drawing/2012/chart" uri="{CE6537A1-D6FC-4f65-9D91-7224C49458BB}"/>
              </c:extLst>
            </c:dLbl>
            <c:dLbl>
              <c:idx val="28"/>
              <c:delete val="1"/>
              <c:extLst>
                <c:ext xmlns:c15="http://schemas.microsoft.com/office/drawing/2012/chart" uri="{CE6537A1-D6FC-4f65-9D91-7224C49458BB}"/>
              </c:extLst>
            </c:dLbl>
            <c:dLbl>
              <c:idx val="29"/>
              <c:delete val="1"/>
              <c:extLst>
                <c:ext xmlns:c15="http://schemas.microsoft.com/office/drawing/2012/chart" uri="{CE6537A1-D6FC-4f65-9D91-7224C49458BB}"/>
              </c:extLst>
            </c:dLbl>
            <c:dLbl>
              <c:idx val="30"/>
              <c:delete val="1"/>
              <c:extLst>
                <c:ext xmlns:c15="http://schemas.microsoft.com/office/drawing/2012/chart" uri="{CE6537A1-D6FC-4f65-9D91-7224C49458BB}"/>
              </c:extLst>
            </c:dLbl>
            <c:dLbl>
              <c:idx val="31"/>
              <c:delete val="1"/>
              <c:extLst>
                <c:ext xmlns:c15="http://schemas.microsoft.com/office/drawing/2012/chart" uri="{CE6537A1-D6FC-4f65-9D91-7224C49458BB}"/>
              </c:extLst>
            </c:dLbl>
            <c:dLbl>
              <c:idx val="32"/>
              <c:delete val="1"/>
              <c:extLst>
                <c:ext xmlns:c15="http://schemas.microsoft.com/office/drawing/2012/chart" uri="{CE6537A1-D6FC-4f65-9D91-7224C49458BB}"/>
              </c:extLst>
            </c:dLbl>
            <c:dLbl>
              <c:idx val="33"/>
              <c:delete val="1"/>
              <c:extLst>
                <c:ext xmlns:c15="http://schemas.microsoft.com/office/drawing/2012/chart" uri="{CE6537A1-D6FC-4f65-9D91-7224C49458BB}"/>
              </c:extLst>
            </c:dLbl>
            <c:dLbl>
              <c:idx val="34"/>
              <c:delete val="1"/>
              <c:extLst>
                <c:ext xmlns:c15="http://schemas.microsoft.com/office/drawing/2012/chart" uri="{CE6537A1-D6FC-4f65-9D91-7224C49458BB}"/>
              </c:extLst>
            </c:dLbl>
            <c:dLbl>
              <c:idx val="35"/>
              <c:layout>
                <c:manualLayout>
                  <c:x val="-4.8160233281699411E-2"/>
                  <c:y val="-3.240225295517787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6"/>
              <c:delete val="1"/>
              <c:extLst>
                <c:ext xmlns:c15="http://schemas.microsoft.com/office/drawing/2012/chart" uri="{CE6537A1-D6FC-4f65-9D91-7224C49458BB}"/>
              </c:extLst>
            </c:dLbl>
            <c:dLbl>
              <c:idx val="37"/>
              <c:delete val="1"/>
              <c:extLst>
                <c:ext xmlns:c15="http://schemas.microsoft.com/office/drawing/2012/chart" uri="{CE6537A1-D6FC-4f65-9D91-7224C49458BB}"/>
              </c:extLst>
            </c:dLbl>
            <c:dLbl>
              <c:idx val="38"/>
              <c:delete val="1"/>
              <c:extLst>
                <c:ext xmlns:c15="http://schemas.microsoft.com/office/drawing/2012/chart" uri="{CE6537A1-D6FC-4f65-9D91-7224C49458BB}"/>
              </c:extLst>
            </c:dLbl>
            <c:dLbl>
              <c:idx val="39"/>
              <c:delete val="1"/>
              <c:extLst>
                <c:ext xmlns:c15="http://schemas.microsoft.com/office/drawing/2012/chart" uri="{CE6537A1-D6FC-4f65-9D91-7224C49458BB}"/>
              </c:extLst>
            </c:dLbl>
            <c:spPr>
              <a:noFill/>
              <a:ln>
                <a:noFill/>
              </a:ln>
              <a:effectLst/>
            </c:spPr>
            <c:txPr>
              <a:bodyPr/>
              <a:lstStyle/>
              <a:p>
                <a:pPr>
                  <a:defRPr sz="1400" b="1">
                    <a:solidFill>
                      <a:srgbClr val="0070C0"/>
                    </a:solidFill>
                    <a:latin typeface="Franklin Gothic Book" panose="020B0503020102020204" pitchFamily="34" charset="0"/>
                    <a:cs typeface="Times New Roman" panose="02020603050405020304" pitchFamily="18" charset="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a:noFill/>
                    </a:ln>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Grafiks!$F$3:$F$42</c:f>
              <c:numCache>
                <c:formatCode>0</c:formatCode>
                <c:ptCount val="40"/>
                <c:pt idx="0">
                  <c:v>160</c:v>
                </c:pt>
                <c:pt idx="1">
                  <c:v>160</c:v>
                </c:pt>
                <c:pt idx="2">
                  <c:v>160</c:v>
                </c:pt>
                <c:pt idx="3">
                  <c:v>160</c:v>
                </c:pt>
                <c:pt idx="4">
                  <c:v>160</c:v>
                </c:pt>
                <c:pt idx="5">
                  <c:v>160</c:v>
                </c:pt>
                <c:pt idx="6">
                  <c:v>160</c:v>
                </c:pt>
                <c:pt idx="7">
                  <c:v>160</c:v>
                </c:pt>
                <c:pt idx="8">
                  <c:v>160</c:v>
                </c:pt>
                <c:pt idx="9">
                  <c:v>153.84615384615384</c:v>
                </c:pt>
                <c:pt idx="10">
                  <c:v>146.15384615384616</c:v>
                </c:pt>
                <c:pt idx="11">
                  <c:v>138.46153846153845</c:v>
                </c:pt>
                <c:pt idx="12">
                  <c:v>130.76923076923077</c:v>
                </c:pt>
                <c:pt idx="13">
                  <c:v>123.07692307692307</c:v>
                </c:pt>
                <c:pt idx="14">
                  <c:v>115.38461538461539</c:v>
                </c:pt>
                <c:pt idx="15">
                  <c:v>107.69230769230768</c:v>
                </c:pt>
                <c:pt idx="16">
                  <c:v>100</c:v>
                </c:pt>
                <c:pt idx="17">
                  <c:v>92.307692307692307</c:v>
                </c:pt>
                <c:pt idx="18">
                  <c:v>84.615384615384613</c:v>
                </c:pt>
                <c:pt idx="19">
                  <c:v>76.92307692307692</c:v>
                </c:pt>
                <c:pt idx="20">
                  <c:v>69.230769230769226</c:v>
                </c:pt>
                <c:pt idx="21">
                  <c:v>61.538461538461533</c:v>
                </c:pt>
                <c:pt idx="22">
                  <c:v>53.84615384615384</c:v>
                </c:pt>
                <c:pt idx="23">
                  <c:v>46.153846153846146</c:v>
                </c:pt>
                <c:pt idx="24">
                  <c:v>38.461538461538453</c:v>
                </c:pt>
                <c:pt idx="25">
                  <c:v>30.769230769230774</c:v>
                </c:pt>
                <c:pt idx="26">
                  <c:v>23.076923076923066</c:v>
                </c:pt>
                <c:pt idx="27">
                  <c:v>15.384615384615387</c:v>
                </c:pt>
                <c:pt idx="28">
                  <c:v>7.6923076923076792</c:v>
                </c:pt>
                <c:pt idx="29">
                  <c:v>0</c:v>
                </c:pt>
                <c:pt idx="30">
                  <c:v>0</c:v>
                </c:pt>
                <c:pt idx="31">
                  <c:v>0</c:v>
                </c:pt>
                <c:pt idx="32">
                  <c:v>0</c:v>
                </c:pt>
                <c:pt idx="33">
                  <c:v>0</c:v>
                </c:pt>
                <c:pt idx="34">
                  <c:v>0</c:v>
                </c:pt>
                <c:pt idx="35">
                  <c:v>0</c:v>
                </c:pt>
                <c:pt idx="36">
                  <c:v>0</c:v>
                </c:pt>
                <c:pt idx="37">
                  <c:v>0</c:v>
                </c:pt>
                <c:pt idx="38">
                  <c:v>0</c:v>
                </c:pt>
                <c:pt idx="39">
                  <c:v>0</c:v>
                </c:pt>
              </c:numCache>
            </c:numRef>
          </c:val>
          <c:smooth val="0"/>
        </c:ser>
        <c:dLbls>
          <c:showLegendKey val="0"/>
          <c:showVal val="0"/>
          <c:showCatName val="0"/>
          <c:showSerName val="0"/>
          <c:showPercent val="0"/>
          <c:showBubbleSize val="0"/>
        </c:dLbls>
        <c:marker val="1"/>
        <c:smooth val="0"/>
        <c:axId val="106183296"/>
        <c:axId val="106984960"/>
      </c:lineChart>
      <c:catAx>
        <c:axId val="106183296"/>
        <c:scaling>
          <c:orientation val="minMax"/>
        </c:scaling>
        <c:delete val="0"/>
        <c:axPos val="b"/>
        <c:title>
          <c:tx>
            <c:rich>
              <a:bodyPr/>
              <a:lstStyle/>
              <a:p>
                <a:pPr>
                  <a:defRPr sz="1400">
                    <a:solidFill>
                      <a:srgbClr val="002060"/>
                    </a:solidFill>
                    <a:latin typeface="Franklin Gothic Book" panose="020B0503020102020204" pitchFamily="34" charset="0"/>
                    <a:cs typeface="Times New Roman" panose="02020603050405020304" pitchFamily="18" charset="0"/>
                  </a:defRPr>
                </a:pPr>
                <a:r>
                  <a:rPr lang="en-US" sz="1400">
                    <a:solidFill>
                      <a:srgbClr val="002060"/>
                    </a:solidFill>
                    <a:latin typeface="Franklin Gothic Book" panose="020B0503020102020204" pitchFamily="34" charset="0"/>
                    <a:cs typeface="Times New Roman" panose="02020603050405020304" pitchFamily="18" charset="0"/>
                  </a:rPr>
                  <a:t>Bruto ienākumi, </a:t>
                </a:r>
                <a:r>
                  <a:rPr lang="en-US" sz="14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0.38547124585472753"/>
              <c:y val="0.93272355323177891"/>
            </c:manualLayout>
          </c:layout>
          <c:overlay val="0"/>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a:lstStyle/>
          <a:p>
            <a:pPr>
              <a:defRPr sz="1400">
                <a:solidFill>
                  <a:srgbClr val="002060"/>
                </a:solidFill>
                <a:latin typeface="Franklin Gothic Book" panose="020B0503020102020204" pitchFamily="34" charset="0"/>
                <a:cs typeface="Times New Roman" panose="02020603050405020304" pitchFamily="18" charset="0"/>
              </a:defRPr>
            </a:pPr>
            <a:endParaRPr lang="lv-LV"/>
          </a:p>
        </c:txPr>
        <c:crossAx val="106984960"/>
        <c:crosses val="autoZero"/>
        <c:auto val="1"/>
        <c:lblAlgn val="ctr"/>
        <c:lblOffset val="100"/>
        <c:noMultiLvlLbl val="0"/>
      </c:catAx>
      <c:valAx>
        <c:axId val="106984960"/>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sz="1400">
                    <a:solidFill>
                      <a:srgbClr val="002060"/>
                    </a:solidFill>
                    <a:latin typeface="Franklin Gothic Book" panose="020B0503020102020204" pitchFamily="34" charset="0"/>
                    <a:cs typeface="Times New Roman" panose="02020603050405020304" pitchFamily="18" charset="0"/>
                  </a:defRPr>
                </a:pPr>
                <a:r>
                  <a:rPr lang="en-US" sz="1400">
                    <a:solidFill>
                      <a:srgbClr val="002060"/>
                    </a:solidFill>
                    <a:latin typeface="Franklin Gothic Book" panose="020B0503020102020204" pitchFamily="34" charset="0"/>
                    <a:cs typeface="Times New Roman" panose="02020603050405020304" pitchFamily="18" charset="0"/>
                  </a:rPr>
                  <a:t>Neapliekamais minimums, </a:t>
                </a:r>
                <a:r>
                  <a:rPr lang="en-US" sz="14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1.4384234369503571E-4"/>
              <c:y val="8.8050365084262255E-2"/>
            </c:manualLayout>
          </c:layout>
          <c:overlay val="0"/>
        </c:title>
        <c:numFmt formatCode="0" sourceLinked="1"/>
        <c:majorTickMark val="none"/>
        <c:minorTickMark val="none"/>
        <c:tickLblPos val="nextTo"/>
        <c:spPr>
          <a:noFill/>
          <a:ln>
            <a:noFill/>
          </a:ln>
          <a:effectLst/>
        </c:spPr>
        <c:txPr>
          <a:bodyPr rot="-60000000" vert="horz"/>
          <a:lstStyle/>
          <a:p>
            <a:pPr>
              <a:defRPr sz="1200">
                <a:solidFill>
                  <a:srgbClr val="002060"/>
                </a:solidFill>
                <a:latin typeface="Franklin Gothic Book" panose="020B0503020102020204" pitchFamily="34" charset="0"/>
                <a:cs typeface="Times New Roman" panose="02020603050405020304" pitchFamily="18" charset="0"/>
              </a:defRPr>
            </a:pPr>
            <a:endParaRPr lang="lv-LV"/>
          </a:p>
        </c:txPr>
        <c:crossAx val="106183296"/>
        <c:crosses val="autoZero"/>
        <c:crossBetween val="between"/>
      </c:valAx>
      <c:spPr>
        <a:noFill/>
        <a:ln>
          <a:noFill/>
        </a:ln>
        <a:effectLst/>
      </c:spPr>
    </c:plotArea>
    <c:legend>
      <c:legendPos val="b"/>
      <c:layout>
        <c:manualLayout>
          <c:xMode val="edge"/>
          <c:yMode val="edge"/>
          <c:x val="0.7079460966542751"/>
          <c:y val="6.5500245178040983E-2"/>
          <c:w val="0.18086817836603505"/>
          <c:h val="0.29847065539294815"/>
        </c:manualLayout>
      </c:layout>
      <c:overlay val="0"/>
      <c:spPr>
        <a:solidFill>
          <a:schemeClr val="bg1"/>
        </a:solidFill>
        <a:ln>
          <a:solidFill>
            <a:schemeClr val="bg1">
              <a:lumMod val="50000"/>
            </a:schemeClr>
          </a:solidFill>
        </a:ln>
      </c:spPr>
      <c:txPr>
        <a:bodyPr/>
        <a:lstStyle/>
        <a:p>
          <a:pPr>
            <a:defRPr sz="1400">
              <a:solidFill>
                <a:srgbClr val="002060"/>
              </a:solidFill>
              <a:latin typeface="Franklin Gothic Book" panose="020B0503020102020204" pitchFamily="34" charset="0"/>
              <a:cs typeface="Times New Roman" panose="02020603050405020304" pitchFamily="18" charset="0"/>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362139289375532"/>
          <c:y val="4.1740465895000536E-2"/>
          <c:w val="0.8507196036091057"/>
          <c:h val="0.6245476060096804"/>
        </c:manualLayout>
      </c:layout>
      <c:lineChart>
        <c:grouping val="standard"/>
        <c:varyColors val="0"/>
        <c:ser>
          <c:idx val="0"/>
          <c:order val="0"/>
          <c:tx>
            <c:strRef>
              <c:f>IIN!$D$76</c:f>
              <c:strCache>
                <c:ptCount val="1"/>
                <c:pt idx="0">
                  <c:v>Neapliekamais minimums</c:v>
                </c:pt>
              </c:strCache>
            </c:strRef>
          </c:tx>
          <c:spPr>
            <a:ln w="28575" cap="rnd">
              <a:solidFill>
                <a:schemeClr val="tx2"/>
              </a:solidFill>
              <a:round/>
            </a:ln>
            <a:effectLst/>
          </c:spPr>
          <c:marker>
            <c:symbol val="circle"/>
            <c:size val="5"/>
            <c:spPr>
              <a:solidFill>
                <a:schemeClr val="tx2"/>
              </a:solidFill>
              <a:ln w="9525">
                <a:solidFill>
                  <a:schemeClr val="tx2"/>
                </a:solidFill>
              </a:ln>
              <a:effectLst/>
            </c:spPr>
          </c:marker>
          <c:dLbls>
            <c:dLbl>
              <c:idx val="8"/>
              <c:layout>
                <c:manualLayout>
                  <c:x val="-2.4238227146814405E-2"/>
                  <c:y val="4.8960831334931981E-2"/>
                </c:manualLayout>
              </c:layout>
              <c:dLblPos val="r"/>
              <c:showLegendKey val="0"/>
              <c:showVal val="1"/>
              <c:showCatName val="0"/>
              <c:showSerName val="0"/>
              <c:showPercent val="0"/>
              <c:showBubbleSize val="0"/>
              <c:extLst>
                <c:ext xmlns:c15="http://schemas.microsoft.com/office/drawing/2012/chart" uri="{CE6537A1-D6FC-4f65-9D91-7224C49458BB}"/>
              </c:extLst>
            </c:dLbl>
            <c:dLbl>
              <c:idx val="9"/>
              <c:layout>
                <c:manualLayout>
                  <c:x val="2.6164561839742331E-2"/>
                  <c:y val="-4.39468897323086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layout>
                <c:manualLayout>
                  <c:x val="-2.4238227146814405E-2"/>
                  <c:y val="-5.0959232613908875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w="25400">
                <a:noFill/>
              </a:ln>
            </c:spPr>
            <c:txPr>
              <a:bodyPr/>
              <a:lstStyle/>
              <a:p>
                <a:pPr>
                  <a:defRPr b="1">
                    <a:solidFill>
                      <a:srgbClr val="002060"/>
                    </a:solidFill>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IIN!$A$77:$A$88</c:f>
              <c:strCache>
                <c:ptCount val="12"/>
                <c:pt idx="0">
                  <c:v>No 01.01.1994.</c:v>
                </c:pt>
                <c:pt idx="1">
                  <c:v>No 01.05.1994.</c:v>
                </c:pt>
                <c:pt idx="2">
                  <c:v>No 01.07.1996.</c:v>
                </c:pt>
                <c:pt idx="3">
                  <c:v>No 01.01.1997.</c:v>
                </c:pt>
                <c:pt idx="4">
                  <c:v>No 01.01.2006.</c:v>
                </c:pt>
                <c:pt idx="5">
                  <c:v>No 01.01.2007.</c:v>
                </c:pt>
                <c:pt idx="6">
                  <c:v>No 01.01.2008.</c:v>
                </c:pt>
                <c:pt idx="7">
                  <c:v>No 01.01.2009.</c:v>
                </c:pt>
                <c:pt idx="8">
                  <c:v>No 01.07.2009.</c:v>
                </c:pt>
                <c:pt idx="9">
                  <c:v>No 01.01.2011.</c:v>
                </c:pt>
                <c:pt idx="10">
                  <c:v>No 01.07.2013.</c:v>
                </c:pt>
                <c:pt idx="11">
                  <c:v>No 01.01.2014.</c:v>
                </c:pt>
              </c:strCache>
            </c:strRef>
          </c:cat>
          <c:val>
            <c:numRef>
              <c:f>IIN!$D$77:$D$88</c:f>
              <c:numCache>
                <c:formatCode>0</c:formatCode>
                <c:ptCount val="12"/>
                <c:pt idx="0">
                  <c:v>35.57179526582091</c:v>
                </c:pt>
                <c:pt idx="1">
                  <c:v>32.01461573923882</c:v>
                </c:pt>
                <c:pt idx="2">
                  <c:v>35.57179526582091</c:v>
                </c:pt>
                <c:pt idx="3">
                  <c:v>29.880308023289565</c:v>
                </c:pt>
                <c:pt idx="4">
                  <c:v>45.531897940250765</c:v>
                </c:pt>
                <c:pt idx="5">
                  <c:v>71.14359053164182</c:v>
                </c:pt>
                <c:pt idx="6">
                  <c:v>113.82974485062692</c:v>
                </c:pt>
                <c:pt idx="7">
                  <c:v>128.05846295695528</c:v>
                </c:pt>
                <c:pt idx="8">
                  <c:v>49.800513372149275</c:v>
                </c:pt>
                <c:pt idx="9">
                  <c:v>64.029231478477641</c:v>
                </c:pt>
                <c:pt idx="10">
                  <c:v>64.029231478477641</c:v>
                </c:pt>
                <c:pt idx="11">
                  <c:v>75</c:v>
                </c:pt>
              </c:numCache>
            </c:numRef>
          </c:val>
          <c:smooth val="0"/>
        </c:ser>
        <c:ser>
          <c:idx val="1"/>
          <c:order val="1"/>
          <c:tx>
            <c:strRef>
              <c:f>IIN!$E$76</c:f>
              <c:strCache>
                <c:ptCount val="1"/>
                <c:pt idx="0">
                  <c:v>Atvieglojums par apgādībā esošām personām</c:v>
                </c:pt>
              </c:strCache>
            </c:strRef>
          </c:tx>
          <c:spPr>
            <a:ln w="28575" cap="rnd">
              <a:solidFill>
                <a:srgbClr val="C00000"/>
              </a:solidFill>
              <a:round/>
            </a:ln>
            <a:effectLst/>
          </c:spPr>
          <c:marker>
            <c:symbol val="triangle"/>
            <c:size val="5"/>
            <c:spPr>
              <a:solidFill>
                <a:srgbClr val="C00000"/>
              </a:solidFill>
              <a:ln w="9525">
                <a:solidFill>
                  <a:srgbClr val="C00000"/>
                </a:solidFill>
              </a:ln>
              <a:effectLst/>
            </c:spPr>
          </c:marker>
          <c:dLbls>
            <c:dLbl>
              <c:idx val="8"/>
              <c:layout>
                <c:manualLayout>
                  <c:x val="-3.1163434903047092E-2"/>
                  <c:y val="-4.496402877697841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9"/>
              <c:layout>
                <c:manualLayout>
                  <c:x val="-5.0784856879039705E-2"/>
                  <c:y val="-4.096722621902478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0"/>
              <c:layout>
                <c:manualLayout>
                  <c:x val="-5.5401662049861494E-2"/>
                  <c:y val="-3.697042366107117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1"/>
              <c:layout>
                <c:manualLayout>
                  <c:x val="-3.4626038781163437E-2"/>
                  <c:y val="-3.6970423661071145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b="1">
                    <a:solidFill>
                      <a:srgbClr val="C00000"/>
                    </a:solidFill>
                  </a:defRPr>
                </a:pPr>
                <a:endParaRPr lang="lv-LV"/>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a:noFill/>
                    </a:ln>
                  </c:spPr>
                </c15:leaderLines>
              </c:ext>
            </c:extLst>
          </c:dLbls>
          <c:cat>
            <c:strRef>
              <c:f>IIN!$A$77:$A$88</c:f>
              <c:strCache>
                <c:ptCount val="12"/>
                <c:pt idx="0">
                  <c:v>No 01.01.1994.</c:v>
                </c:pt>
                <c:pt idx="1">
                  <c:v>No 01.05.1994.</c:v>
                </c:pt>
                <c:pt idx="2">
                  <c:v>No 01.07.1996.</c:v>
                </c:pt>
                <c:pt idx="3">
                  <c:v>No 01.01.1997.</c:v>
                </c:pt>
                <c:pt idx="4">
                  <c:v>No 01.01.2006.</c:v>
                </c:pt>
                <c:pt idx="5">
                  <c:v>No 01.01.2007.</c:v>
                </c:pt>
                <c:pt idx="6">
                  <c:v>No 01.01.2008.</c:v>
                </c:pt>
                <c:pt idx="7">
                  <c:v>No 01.01.2009.</c:v>
                </c:pt>
                <c:pt idx="8">
                  <c:v>No 01.07.2009.</c:v>
                </c:pt>
                <c:pt idx="9">
                  <c:v>No 01.01.2011.</c:v>
                </c:pt>
                <c:pt idx="10">
                  <c:v>No 01.07.2013.</c:v>
                </c:pt>
                <c:pt idx="11">
                  <c:v>No 01.01.2014.</c:v>
                </c:pt>
              </c:strCache>
            </c:strRef>
          </c:cat>
          <c:val>
            <c:numRef>
              <c:f>IIN!$E$77:$E$88</c:f>
              <c:numCache>
                <c:formatCode>0</c:formatCode>
                <c:ptCount val="12"/>
                <c:pt idx="0">
                  <c:v>28.457436212656731</c:v>
                </c:pt>
                <c:pt idx="1">
                  <c:v>21.343077159492548</c:v>
                </c:pt>
                <c:pt idx="2">
                  <c:v>35.57179526582091</c:v>
                </c:pt>
                <c:pt idx="3">
                  <c:v>29.880308023289565</c:v>
                </c:pt>
                <c:pt idx="4">
                  <c:v>31.303179833922403</c:v>
                </c:pt>
                <c:pt idx="5">
                  <c:v>49.800513372149275</c:v>
                </c:pt>
                <c:pt idx="6">
                  <c:v>79.680821395438841</c:v>
                </c:pt>
                <c:pt idx="7">
                  <c:v>89.640924069868703</c:v>
                </c:pt>
                <c:pt idx="8">
                  <c:v>89.640924069868703</c:v>
                </c:pt>
                <c:pt idx="9">
                  <c:v>99.601026744298551</c:v>
                </c:pt>
                <c:pt idx="10">
                  <c:v>113.82974485062692</c:v>
                </c:pt>
                <c:pt idx="11">
                  <c:v>165</c:v>
                </c:pt>
              </c:numCache>
            </c:numRef>
          </c:val>
          <c:smooth val="0"/>
        </c:ser>
        <c:dLbls>
          <c:showLegendKey val="0"/>
          <c:showVal val="0"/>
          <c:showCatName val="0"/>
          <c:showSerName val="0"/>
          <c:showPercent val="0"/>
          <c:showBubbleSize val="0"/>
        </c:dLbls>
        <c:marker val="1"/>
        <c:smooth val="0"/>
        <c:axId val="107819776"/>
        <c:axId val="107821312"/>
      </c:lineChart>
      <c:catAx>
        <c:axId val="1078197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2700000" vert="horz"/>
          <a:lstStyle/>
          <a:p>
            <a:pPr>
              <a:defRPr/>
            </a:pPr>
            <a:endParaRPr lang="lv-LV"/>
          </a:p>
        </c:txPr>
        <c:crossAx val="107821312"/>
        <c:crosses val="autoZero"/>
        <c:auto val="1"/>
        <c:lblAlgn val="ctr"/>
        <c:lblOffset val="100"/>
        <c:noMultiLvlLbl val="0"/>
      </c:catAx>
      <c:valAx>
        <c:axId val="107821312"/>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i="1"/>
                </a:pPr>
                <a:r>
                  <a:rPr lang="lv-LV" i="1"/>
                  <a:t>EUR mēnesī</a:t>
                </a:r>
              </a:p>
            </c:rich>
          </c:tx>
          <c:layout>
            <c:manualLayout>
              <c:xMode val="edge"/>
              <c:yMode val="edge"/>
              <c:x val="2.2422223191630133E-2"/>
              <c:y val="0.31038570718228564"/>
            </c:manualLayout>
          </c:layout>
          <c:overlay val="0"/>
          <c:spPr>
            <a:noFill/>
            <a:ln w="25400">
              <a:noFill/>
            </a:ln>
          </c:spPr>
        </c:title>
        <c:numFmt formatCode="0" sourceLinked="1"/>
        <c:majorTickMark val="out"/>
        <c:minorTickMark val="none"/>
        <c:tickLblPos val="nextTo"/>
        <c:spPr>
          <a:ln w="9525">
            <a:noFill/>
          </a:ln>
        </c:spPr>
        <c:txPr>
          <a:bodyPr rot="0" vert="horz"/>
          <a:lstStyle/>
          <a:p>
            <a:pPr>
              <a:defRPr/>
            </a:pPr>
            <a:endParaRPr lang="lv-LV"/>
          </a:p>
        </c:txPr>
        <c:crossAx val="107819776"/>
        <c:crosses val="autoZero"/>
        <c:crossBetween val="between"/>
      </c:valAx>
      <c:spPr>
        <a:noFill/>
        <a:ln w="25400">
          <a:noFill/>
        </a:ln>
      </c:spPr>
    </c:plotArea>
    <c:legend>
      <c:legendPos val="r"/>
      <c:layout>
        <c:manualLayout>
          <c:xMode val="edge"/>
          <c:yMode val="edge"/>
          <c:x val="5.4568274187333232E-2"/>
          <c:y val="0.87457561509847226"/>
          <c:w val="0.87393413600308267"/>
          <c:h val="8.9948513630040833E-2"/>
        </c:manualLayout>
      </c:layout>
      <c:overlay val="0"/>
      <c:spPr>
        <a:noFill/>
        <a:ln w="25400">
          <a:noFill/>
        </a:ln>
      </c:spPr>
      <c:txPr>
        <a:bodyPr/>
        <a:lstStyle/>
        <a:p>
          <a:pPr>
            <a:defRPr sz="1400"/>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b="0" i="0" u="none" strike="noStrike" baseline="0">
          <a:solidFill>
            <a:srgbClr val="000000"/>
          </a:solidFill>
          <a:latin typeface="+mn-lt"/>
          <a:ea typeface="Times New Roman"/>
          <a:cs typeface="Times New Roman"/>
        </a:defRPr>
      </a:pPr>
      <a:endParaRPr lang="lv-LV"/>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FM!$B$32</c:f>
              <c:strCache>
                <c:ptCount val="1"/>
                <c:pt idx="0">
                  <c:v>Apgādībā esošas personas</c:v>
                </c:pt>
              </c:strCache>
            </c:strRef>
          </c:tx>
          <c:spPr>
            <a:solidFill>
              <a:schemeClr val="accent1"/>
            </a:solidFill>
            <a:ln>
              <a:noFill/>
            </a:ln>
            <a:effectLst/>
          </c:spPr>
          <c:invertIfNegative val="0"/>
          <c:dPt>
            <c:idx val="0"/>
            <c:invertIfNegative val="0"/>
            <c:bubble3D val="0"/>
            <c:spPr>
              <a:solidFill>
                <a:srgbClr val="C00000"/>
              </a:solidFill>
              <a:ln>
                <a:noFill/>
              </a:ln>
              <a:effectLst/>
            </c:spPr>
          </c:dPt>
          <c:dLbls>
            <c:dLbl>
              <c:idx val="0"/>
              <c:spPr>
                <a:noFill/>
                <a:ln>
                  <a:noFill/>
                </a:ln>
                <a:effectLst/>
              </c:spPr>
              <c:txPr>
                <a:bodyPr rot="0" spcFirstLastPara="1" vertOverflow="ellipsis" vert="horz" wrap="square" lIns="38100" tIns="19050" rIns="38100" bIns="19050" anchor="ctr" anchorCtr="1">
                  <a:spAutoFit/>
                </a:bodyPr>
                <a:lstStyle/>
                <a:p>
                  <a:pPr>
                    <a:defRPr sz="1200" b="1" i="1" u="none" strike="noStrike" kern="1200" baseline="0">
                      <a:solidFill>
                        <a:srgbClr val="C00000"/>
                      </a:solidFill>
                      <a:latin typeface="Franklin Gothic Book" panose="020B0503020102020204" pitchFamily="34" charset="0"/>
                      <a:ea typeface="+mn-ea"/>
                      <a:cs typeface="Times New Roman" panose="02020603050405020304" pitchFamily="18" charset="0"/>
                    </a:defRPr>
                  </a:pPr>
                  <a:endParaRPr lang="lv-LV"/>
                </a:p>
              </c:txPr>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1200" b="1" i="1"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FM!$A$34:$A$50</c:f>
              <c:strCache>
                <c:ptCount val="17"/>
                <c:pt idx="0">
                  <c:v>līdz 360</c:v>
                </c:pt>
                <c:pt idx="1">
                  <c:v>360,01-400</c:v>
                </c:pt>
                <c:pt idx="2">
                  <c:v>400,01-500</c:v>
                </c:pt>
                <c:pt idx="3">
                  <c:v>500,01-600</c:v>
                </c:pt>
                <c:pt idx="4">
                  <c:v>600,01-700</c:v>
                </c:pt>
                <c:pt idx="5">
                  <c:v>700,01-800</c:v>
                </c:pt>
                <c:pt idx="6">
                  <c:v>800,01-900</c:v>
                </c:pt>
                <c:pt idx="7">
                  <c:v>900,01-1000</c:v>
                </c:pt>
                <c:pt idx="8">
                  <c:v>1000,01-1100</c:v>
                </c:pt>
                <c:pt idx="9">
                  <c:v>1100,01-1200</c:v>
                </c:pt>
                <c:pt idx="10">
                  <c:v>1200,01-1300</c:v>
                </c:pt>
                <c:pt idx="11">
                  <c:v>1300,01-1400</c:v>
                </c:pt>
                <c:pt idx="12">
                  <c:v>1400,01-1500</c:v>
                </c:pt>
                <c:pt idx="13">
                  <c:v>1500,01-1600</c:v>
                </c:pt>
                <c:pt idx="14">
                  <c:v>1600,01-1700</c:v>
                </c:pt>
                <c:pt idx="15">
                  <c:v>1700,01-1800</c:v>
                </c:pt>
                <c:pt idx="16">
                  <c:v>virs 1800</c:v>
                </c:pt>
              </c:strCache>
            </c:strRef>
          </c:cat>
          <c:val>
            <c:numRef>
              <c:f>FM!$B$34:$B$50</c:f>
              <c:numCache>
                <c:formatCode>0.0%</c:formatCode>
                <c:ptCount val="17"/>
                <c:pt idx="0">
                  <c:v>0.32357712462975619</c:v>
                </c:pt>
                <c:pt idx="1">
                  <c:v>3.87468671679198E-2</c:v>
                </c:pt>
                <c:pt idx="2">
                  <c:v>8.9441786283891545E-2</c:v>
                </c:pt>
                <c:pt idx="3">
                  <c:v>7.4340396445659609E-2</c:v>
                </c:pt>
                <c:pt idx="4">
                  <c:v>6.6853497379813165E-2</c:v>
                </c:pt>
                <c:pt idx="5">
                  <c:v>6.4447482342219184E-2</c:v>
                </c:pt>
                <c:pt idx="6">
                  <c:v>5.9594440647072228E-2</c:v>
                </c:pt>
                <c:pt idx="7">
                  <c:v>5.1424014581909316E-2</c:v>
                </c:pt>
                <c:pt idx="8">
                  <c:v>4.1020733652312596E-2</c:v>
                </c:pt>
                <c:pt idx="9">
                  <c:v>3.2057416267942583E-2</c:v>
                </c:pt>
                <c:pt idx="10">
                  <c:v>2.5144679881521987E-2</c:v>
                </c:pt>
                <c:pt idx="11">
                  <c:v>1.9421280473912055E-2</c:v>
                </c:pt>
                <c:pt idx="12">
                  <c:v>1.6204146730462519E-2</c:v>
                </c:pt>
                <c:pt idx="13">
                  <c:v>1.2927773980405559E-2</c:v>
                </c:pt>
                <c:pt idx="14">
                  <c:v>1.0763271815903395E-2</c:v>
                </c:pt>
                <c:pt idx="15">
                  <c:v>9.0909090909090905E-3</c:v>
                </c:pt>
                <c:pt idx="16">
                  <c:v>6.4944178628389151E-2</c:v>
                </c:pt>
              </c:numCache>
            </c:numRef>
          </c:val>
        </c:ser>
        <c:dLbls>
          <c:showLegendKey val="0"/>
          <c:showVal val="0"/>
          <c:showCatName val="0"/>
          <c:showSerName val="0"/>
          <c:showPercent val="0"/>
          <c:showBubbleSize val="0"/>
        </c:dLbls>
        <c:gapWidth val="234"/>
        <c:axId val="107856256"/>
        <c:axId val="107857792"/>
      </c:barChart>
      <c:catAx>
        <c:axId val="107856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crossAx val="107857792"/>
        <c:crosses val="autoZero"/>
        <c:auto val="1"/>
        <c:lblAlgn val="ctr"/>
        <c:lblOffset val="100"/>
        <c:noMultiLvlLbl val="0"/>
      </c:catAx>
      <c:valAx>
        <c:axId val="107857792"/>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crossAx val="107856256"/>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16254805052169E-2"/>
          <c:y val="0.20358814523184601"/>
          <c:w val="0.95167490389895659"/>
          <c:h val="0.4497003756883331"/>
        </c:manualLayout>
      </c:layout>
      <c:barChart>
        <c:barDir val="col"/>
        <c:grouping val="clustered"/>
        <c:varyColors val="0"/>
        <c:ser>
          <c:idx val="0"/>
          <c:order val="0"/>
          <c:spPr>
            <a:solidFill>
              <a:schemeClr val="accent1">
                <a:alpha val="85000"/>
              </a:schemeClr>
            </a:solidFill>
            <a:ln w="9525" cap="flat" cmpd="sng" algn="ctr">
              <a:solidFill>
                <a:schemeClr val="lt1">
                  <a:alpha val="50000"/>
                </a:schemeClr>
              </a:solidFill>
              <a:round/>
            </a:ln>
            <a:effectLst/>
          </c:spPr>
          <c:invertIfNegative val="0"/>
          <c:dPt>
            <c:idx val="0"/>
            <c:invertIfNegative val="0"/>
            <c:bubble3D val="0"/>
            <c:spPr>
              <a:solidFill>
                <a:srgbClr val="92D050"/>
              </a:solidFill>
              <a:ln w="9525" cap="flat" cmpd="sng" algn="ctr">
                <a:solidFill>
                  <a:schemeClr val="lt1">
                    <a:alpha val="50000"/>
                  </a:schemeClr>
                </a:solidFill>
                <a:round/>
              </a:ln>
              <a:effectLst/>
            </c:spPr>
          </c:dPt>
          <c:dPt>
            <c:idx val="2"/>
            <c:invertIfNegative val="0"/>
            <c:bubble3D val="0"/>
            <c:spPr>
              <a:solidFill>
                <a:srgbClr val="C00000"/>
              </a:solidFill>
              <a:ln w="9525" cap="flat" cmpd="sng" algn="ctr">
                <a:solidFill>
                  <a:schemeClr val="lt1">
                    <a:alpha val="50000"/>
                  </a:schemeClr>
                </a:solidFill>
                <a:round/>
              </a:ln>
              <a:effectLst/>
            </c:spPr>
          </c:dPt>
          <c:dPt>
            <c:idx val="4"/>
            <c:invertIfNegative val="0"/>
            <c:bubble3D val="0"/>
            <c:spPr>
              <a:solidFill>
                <a:srgbClr val="92D050"/>
              </a:solidFill>
              <a:ln w="9525" cap="flat" cmpd="sng" algn="ctr">
                <a:solidFill>
                  <a:schemeClr val="lt1">
                    <a:alpha val="50000"/>
                  </a:schemeClr>
                </a:solidFill>
                <a:round/>
              </a:ln>
              <a:effectLst/>
            </c:spPr>
          </c:dPt>
          <c:dPt>
            <c:idx val="6"/>
            <c:invertIfNegative val="0"/>
            <c:bubble3D val="0"/>
            <c:spPr>
              <a:solidFill>
                <a:srgbClr val="C00000"/>
              </a:solidFill>
              <a:ln w="9525" cap="flat" cmpd="sng" algn="ctr">
                <a:solidFill>
                  <a:schemeClr val="lt1">
                    <a:alpha val="50000"/>
                  </a:schemeClr>
                </a:solidFill>
                <a:round/>
              </a:ln>
              <a:effectLst/>
            </c:spPr>
          </c:dPt>
          <c:dPt>
            <c:idx val="8"/>
            <c:invertIfNegative val="0"/>
            <c:bubble3D val="0"/>
            <c:spPr>
              <a:solidFill>
                <a:srgbClr val="92D050"/>
              </a:solidFill>
              <a:ln w="9525" cap="flat" cmpd="sng" algn="ctr">
                <a:solidFill>
                  <a:schemeClr val="lt1">
                    <a:alpha val="50000"/>
                  </a:schemeClr>
                </a:solidFill>
                <a:round/>
              </a:ln>
              <a:effectLst/>
            </c:spPr>
          </c:dPt>
          <c:dPt>
            <c:idx val="10"/>
            <c:invertIfNegative val="0"/>
            <c:bubble3D val="0"/>
            <c:spPr>
              <a:solidFill>
                <a:srgbClr val="C00000"/>
              </a:solidFill>
              <a:ln w="9525" cap="flat" cmpd="sng" algn="ctr">
                <a:solidFill>
                  <a:schemeClr val="lt1">
                    <a:alpha val="50000"/>
                  </a:schemeClr>
                </a:solidFill>
                <a:round/>
              </a:ln>
              <a:effectLst/>
            </c:spPr>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multiLvlStrRef>
              <c:f>Sheet1!$A$124:$K$125</c:f>
              <c:multiLvlStrCache>
                <c:ptCount val="11"/>
                <c:lvl>
                  <c:pt idx="0">
                    <c:v>Valsts pamatbudžets</c:v>
                  </c:pt>
                  <c:pt idx="1">
                    <c:v>Speciālais budžets</c:v>
                  </c:pt>
                  <c:pt idx="2">
                    <c:v>Pašvaldību budžets</c:v>
                  </c:pt>
                  <c:pt idx="4">
                    <c:v>Valsts pamatbudžets</c:v>
                  </c:pt>
                  <c:pt idx="5">
                    <c:v>Speciālais budžets</c:v>
                  </c:pt>
                  <c:pt idx="6">
                    <c:v>Pašvaldību budžets</c:v>
                  </c:pt>
                  <c:pt idx="8">
                    <c:v>Valsts pamatbudžets</c:v>
                  </c:pt>
                  <c:pt idx="9">
                    <c:v>Speciālais budžets</c:v>
                  </c:pt>
                  <c:pt idx="10">
                    <c:v>Pašvaldību budžets</c:v>
                  </c:pt>
                </c:lvl>
                <c:lvl>
                  <c:pt idx="0">
                    <c:v>Izmaiņas budžeta ieņēmumos</c:v>
                  </c:pt>
                  <c:pt idx="4">
                    <c:v>Izmaiņas budžeta izdevumos</c:v>
                  </c:pt>
                  <c:pt idx="8">
                    <c:v>Kopējā finansiālā ietekme</c:v>
                  </c:pt>
                </c:lvl>
              </c:multiLvlStrCache>
            </c:multiLvlStrRef>
          </c:cat>
          <c:val>
            <c:numRef>
              <c:f>Sheet1!$A$126:$K$126</c:f>
              <c:numCache>
                <c:formatCode>General</c:formatCode>
                <c:ptCount val="11"/>
                <c:pt idx="0">
                  <c:v>0.5</c:v>
                </c:pt>
                <c:pt idx="1">
                  <c:v>4.5</c:v>
                </c:pt>
                <c:pt idx="2">
                  <c:v>2.2000000000000002</c:v>
                </c:pt>
                <c:pt idx="4">
                  <c:v>3.8</c:v>
                </c:pt>
                <c:pt idx="5">
                  <c:v>0</c:v>
                </c:pt>
                <c:pt idx="6">
                  <c:v>2.4</c:v>
                </c:pt>
                <c:pt idx="8">
                  <c:v>-3.3</c:v>
                </c:pt>
                <c:pt idx="9">
                  <c:v>4.5</c:v>
                </c:pt>
                <c:pt idx="10">
                  <c:v>-0.2</c:v>
                </c:pt>
              </c:numCache>
            </c:numRef>
          </c:val>
        </c:ser>
        <c:dLbls>
          <c:dLblPos val="inEnd"/>
          <c:showLegendKey val="0"/>
          <c:showVal val="1"/>
          <c:showCatName val="0"/>
          <c:showSerName val="0"/>
          <c:showPercent val="0"/>
          <c:showBubbleSize val="0"/>
        </c:dLbls>
        <c:gapWidth val="65"/>
        <c:axId val="107981056"/>
        <c:axId val="108608896"/>
      </c:barChart>
      <c:catAx>
        <c:axId val="107981056"/>
        <c:scaling>
          <c:orientation val="minMax"/>
        </c:scaling>
        <c:delete val="0"/>
        <c:axPos val="b"/>
        <c:numFmt formatCode="General" sourceLinked="1"/>
        <c:majorTickMark val="none"/>
        <c:minorTickMark val="none"/>
        <c:tickLblPos val="low"/>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000" b="0" i="0" u="none" strike="noStrike" kern="1200" cap="all" baseline="0">
                <a:solidFill>
                  <a:schemeClr val="dk1">
                    <a:lumMod val="75000"/>
                    <a:lumOff val="25000"/>
                  </a:schemeClr>
                </a:solidFill>
                <a:latin typeface="+mn-lt"/>
                <a:ea typeface="+mn-ea"/>
                <a:cs typeface="+mn-cs"/>
              </a:defRPr>
            </a:pPr>
            <a:endParaRPr lang="lv-LV"/>
          </a:p>
        </c:txPr>
        <c:crossAx val="108608896"/>
        <c:crosses val="autoZero"/>
        <c:auto val="1"/>
        <c:lblAlgn val="ctr"/>
        <c:lblOffset val="100"/>
        <c:noMultiLvlLbl val="0"/>
      </c:catAx>
      <c:valAx>
        <c:axId val="108608896"/>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107981056"/>
        <c:crosses val="autoZero"/>
        <c:crossBetween val="between"/>
      </c:valAx>
      <c:spPr>
        <a:noFill/>
        <a:ln>
          <a:noFill/>
        </a:ln>
        <a:effectLst/>
      </c:spPr>
    </c:plotArea>
    <c:plotVisOnly val="1"/>
    <c:dispBlanksAs val="gap"/>
    <c:showDLblsOverMax val="0"/>
  </c:chart>
  <c:spPr>
    <a:noFill/>
    <a:ln w="9525" cap="flat" cmpd="sng" algn="ctr">
      <a:solidFill>
        <a:schemeClr val="dk1">
          <a:lumMod val="25000"/>
          <a:lumOff val="75000"/>
        </a:schemeClr>
      </a:solidFill>
      <a:round/>
    </a:ln>
    <a:effectLst/>
  </c:spPr>
  <c:txPr>
    <a:bodyPr/>
    <a:lstStyle/>
    <a:p>
      <a:pPr>
        <a:defRPr/>
      </a:pPr>
      <a:endParaRPr lang="lv-LV"/>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4"/>
          <c:order val="2"/>
          <c:tx>
            <c:strRef>
              <c:f>Sheet1!$F$1</c:f>
              <c:strCache>
                <c:ptCount val="1"/>
                <c:pt idx="0">
                  <c:v>Papildus nepieciešamie līdzekļi</c:v>
                </c:pt>
              </c:strCache>
            </c:strRef>
          </c:tx>
          <c:spPr>
            <a:solidFill>
              <a:schemeClr val="accent5"/>
            </a:solidFill>
            <a:ln>
              <a:solidFill>
                <a:srgbClr val="C00000"/>
              </a:solidFill>
            </a:ln>
            <a:effectLst/>
          </c:spPr>
          <c:invertIfNegative val="0"/>
          <c:dLbls>
            <c:dLbl>
              <c:idx val="0"/>
              <c:delete val="1"/>
              <c:extLst>
                <c:ext xmlns:c15="http://schemas.microsoft.com/office/drawing/2012/chart" uri="{CE6537A1-D6FC-4f65-9D91-7224C49458BB}"/>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2015.gads</c:v>
                </c:pt>
                <c:pt idx="1">
                  <c:v>2016.gads</c:v>
                </c:pt>
                <c:pt idx="2">
                  <c:v>2017.gads</c:v>
                </c:pt>
                <c:pt idx="3">
                  <c:v>2018.gads</c:v>
                </c:pt>
              </c:strCache>
            </c:strRef>
          </c:cat>
          <c:val>
            <c:numRef>
              <c:f>Sheet1!$F$2:$F$5</c:f>
              <c:numCache>
                <c:formatCode>General</c:formatCode>
                <c:ptCount val="4"/>
                <c:pt idx="0">
                  <c:v>0</c:v>
                </c:pt>
                <c:pt idx="1">
                  <c:v>69.070999999999998</c:v>
                </c:pt>
                <c:pt idx="2">
                  <c:v>99.853399999999993</c:v>
                </c:pt>
                <c:pt idx="3">
                  <c:v>147.334</c:v>
                </c:pt>
              </c:numCache>
            </c:numRef>
          </c:val>
        </c:ser>
        <c:dLbls>
          <c:showLegendKey val="0"/>
          <c:showVal val="0"/>
          <c:showCatName val="0"/>
          <c:showSerName val="0"/>
          <c:showPercent val="0"/>
          <c:showBubbleSize val="0"/>
        </c:dLbls>
        <c:gapWidth val="150"/>
        <c:axId val="118307456"/>
        <c:axId val="118305920"/>
      </c:barChart>
      <c:lineChart>
        <c:grouping val="standard"/>
        <c:varyColors val="0"/>
        <c:ser>
          <c:idx val="0"/>
          <c:order val="0"/>
          <c:tx>
            <c:strRef>
              <c:f>Sheet1!$B$1</c:f>
              <c:strCache>
                <c:ptCount val="1"/>
                <c:pt idx="0">
                  <c:v>AiM budžeta bāzes izdevumi</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tx>
                <c:rich>
                  <a:bodyPr/>
                  <a:lstStyle/>
                  <a:p>
                    <a:fld id="{970A4418-AF1E-413A-83B0-7E79B78EAE2B}" type="CELLRANGE">
                      <a:rPr lang="en-US"/>
                      <a:pPr/>
                      <a:t>[CELLRANGE]</a:t>
                    </a:fld>
                    <a:endParaRPr lang="lv-LV"/>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1"/>
              <c:tx>
                <c:rich>
                  <a:bodyPr/>
                  <a:lstStyle/>
                  <a:p>
                    <a:fld id="{CC2D260D-EDD2-428E-ADDB-5AFBB91D2D37}"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2"/>
              <c:tx>
                <c:rich>
                  <a:bodyPr/>
                  <a:lstStyle/>
                  <a:p>
                    <a:fld id="{91531D2D-728A-4221-84DC-5D2874BD404B}"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3"/>
              <c:tx>
                <c:rich>
                  <a:bodyPr/>
                  <a:lstStyle/>
                  <a:p>
                    <a:fld id="{CDC83024-A857-41E6-80A5-5266A58C4B0B}"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2015.gads</c:v>
                </c:pt>
                <c:pt idx="1">
                  <c:v>2016.gads</c:v>
                </c:pt>
                <c:pt idx="2">
                  <c:v>2017.gads</c:v>
                </c:pt>
                <c:pt idx="3">
                  <c:v>2018.gads</c:v>
                </c:pt>
              </c:strCache>
            </c:strRef>
          </c:cat>
          <c:val>
            <c:numRef>
              <c:f>Sheet1!$B$2:$B$5</c:f>
              <c:numCache>
                <c:formatCode>General</c:formatCode>
                <c:ptCount val="4"/>
                <c:pt idx="0">
                  <c:v>253.9</c:v>
                </c:pt>
                <c:pt idx="1">
                  <c:v>296.7</c:v>
                </c:pt>
                <c:pt idx="2">
                  <c:v>371.9</c:v>
                </c:pt>
                <c:pt idx="3">
                  <c:v>442.2</c:v>
                </c:pt>
              </c:numCache>
            </c:numRef>
          </c:val>
          <c:smooth val="0"/>
          <c:extLst>
            <c:ext xmlns:c15="http://schemas.microsoft.com/office/drawing/2012/chart" uri="{02D57815-91ED-43cb-92C2-25804820EDAC}">
              <c15:datalabelsRange>
                <c15:f>Sheet1!$D$2:$D$5</c15:f>
                <c15:dlblRangeCache>
                  <c:ptCount val="4"/>
                  <c:pt idx="0">
                    <c:v>1,02% no IKP</c:v>
                  </c:pt>
                  <c:pt idx="1">
                    <c:v>1,14% no IKP</c:v>
                  </c:pt>
                  <c:pt idx="2">
                    <c:v>1,34% no IKP</c:v>
                  </c:pt>
                  <c:pt idx="3">
                    <c:v>1,50% no IKP</c:v>
                  </c:pt>
                </c15:dlblRangeCache>
              </c15:datalabelsRange>
            </c:ext>
          </c:extLst>
        </c:ser>
        <c:ser>
          <c:idx val="1"/>
          <c:order val="1"/>
          <c:tx>
            <c:strRef>
              <c:f>Sheet1!$C$1</c:f>
              <c:strCache>
                <c:ptCount val="1"/>
                <c:pt idx="0">
                  <c:v>AiM budžeta prognoze, lai 2018.gadā izdevumi sasniegtu 2% no IKP </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tx>
                <c:rich>
                  <a:bodyPr/>
                  <a:lstStyle/>
                  <a:p>
                    <a:fld id="{EE783063-E87F-4978-9E39-E1F1B6BF151C}" type="CELLRANGE">
                      <a:rPr lang="en-US"/>
                      <a:pPr/>
                      <a:t>[CELLRANGE]</a:t>
                    </a:fld>
                    <a:endParaRPr lang="lv-LV"/>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Lst>
            </c:dLbl>
            <c:dLbl>
              <c:idx val="1"/>
              <c:tx>
                <c:rich>
                  <a:bodyPr/>
                  <a:lstStyle/>
                  <a:p>
                    <a:fld id="{7BD31018-4287-45B2-BD6B-945ECB4F0807}"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2"/>
              <c:tx>
                <c:rich>
                  <a:bodyPr/>
                  <a:lstStyle/>
                  <a:p>
                    <a:fld id="{791A6E72-6770-49CA-A24C-7586442B0CB6}"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3"/>
              <c:tx>
                <c:rich>
                  <a:bodyPr/>
                  <a:lstStyle/>
                  <a:p>
                    <a:fld id="{C16B9561-9633-4853-9FF0-880ED7CE206C}"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2015.gads</c:v>
                </c:pt>
                <c:pt idx="1">
                  <c:v>2016.gads</c:v>
                </c:pt>
                <c:pt idx="2">
                  <c:v>2017.gads</c:v>
                </c:pt>
                <c:pt idx="3">
                  <c:v>2018.gads</c:v>
                </c:pt>
              </c:strCache>
            </c:strRef>
          </c:cat>
          <c:val>
            <c:numRef>
              <c:f>Sheet1!$C$2:$C$5</c:f>
              <c:numCache>
                <c:formatCode>General</c:formatCode>
                <c:ptCount val="4"/>
                <c:pt idx="0">
                  <c:v>253.9</c:v>
                </c:pt>
                <c:pt idx="1">
                  <c:v>365.77100000000002</c:v>
                </c:pt>
                <c:pt idx="2">
                  <c:v>471.7534</c:v>
                </c:pt>
                <c:pt idx="3">
                  <c:v>589.53399999999999</c:v>
                </c:pt>
              </c:numCache>
            </c:numRef>
          </c:val>
          <c:smooth val="0"/>
          <c:extLst>
            <c:ext xmlns:c15="http://schemas.microsoft.com/office/drawing/2012/chart" uri="{02D57815-91ED-43cb-92C2-25804820EDAC}">
              <c15:datalabelsRange>
                <c15:f>Sheet1!$E$2:$E$5</c15:f>
                <c15:dlblRangeCache>
                  <c:ptCount val="4"/>
                  <c:pt idx="0">
                    <c:v>1,02% no IKP</c:v>
                  </c:pt>
                  <c:pt idx="1">
                    <c:v>1,4% no IKP</c:v>
                  </c:pt>
                  <c:pt idx="2">
                    <c:v>1,7% no IKP</c:v>
                  </c:pt>
                  <c:pt idx="3">
                    <c:v>2% no IKP</c:v>
                  </c:pt>
                </c15:dlblRangeCache>
              </c15:datalabelsRange>
            </c:ext>
          </c:extLst>
        </c:ser>
        <c:dLbls>
          <c:showLegendKey val="0"/>
          <c:showVal val="0"/>
          <c:showCatName val="0"/>
          <c:showSerName val="0"/>
          <c:showPercent val="0"/>
          <c:showBubbleSize val="0"/>
        </c:dLbls>
        <c:marker val="1"/>
        <c:smooth val="0"/>
        <c:axId val="118593408"/>
        <c:axId val="118594944"/>
        <c:extLst>
          <c:ext xmlns:c15="http://schemas.microsoft.com/office/drawing/2012/chart" uri="{02D57815-91ED-43cb-92C2-25804820EDAC}">
            <c15:filteredLineSeries>
              <c15:ser>
                <c:idx val="2"/>
                <c:order val="2"/>
                <c:tx>
                  <c:strRef>
                    <c:extLst>
                      <c:ext uri="{02D57815-91ED-43cb-92C2-25804820EDAC}">
                        <c15:formulaRef>
                          <c15:sqref>Sheet1!$D$1</c15:sqref>
                        </c15:formulaRef>
                      </c:ext>
                    </c:extLst>
                    <c:strCache>
                      <c:ptCount val="1"/>
                      <c:pt idx="0">
                        <c:v>AiM budžeta izdevumi   (% no IKP) </c:v>
                      </c:pt>
                    </c:strCache>
                  </c:strRef>
                </c:tx>
                <c:spPr>
                  <a:ln w="28575" cap="rnd">
                    <a:solidFill>
                      <a:schemeClr val="accent3"/>
                    </a:solidFill>
                    <a:round/>
                  </a:ln>
                  <a:effectLst/>
                </c:spPr>
                <c:marker>
                  <c:symbol val="none"/>
                </c:marker>
                <c:cat>
                  <c:strRef>
                    <c:extLst>
                      <c:ext uri="{02D57815-91ED-43cb-92C2-25804820EDAC}">
                        <c15:formulaRef>
                          <c15:sqref>Sheet1!$A$2:$A$5</c15:sqref>
                        </c15:formulaRef>
                      </c:ext>
                    </c:extLst>
                    <c:strCache>
                      <c:ptCount val="4"/>
                      <c:pt idx="0">
                        <c:v>2015.gads</c:v>
                      </c:pt>
                      <c:pt idx="1">
                        <c:v>2016.gads</c:v>
                      </c:pt>
                      <c:pt idx="2">
                        <c:v>2017.gads</c:v>
                      </c:pt>
                      <c:pt idx="3">
                        <c:v>2018.gads</c:v>
                      </c:pt>
                    </c:strCache>
                  </c:strRef>
                </c:cat>
                <c:val>
                  <c:numRef>
                    <c:extLst>
                      <c:ext uri="{02D57815-91ED-43cb-92C2-25804820EDAC}">
                        <c15:formulaRef>
                          <c15:sqref>Sheet1!$D$2:$D$5</c15:sqref>
                        </c15:formulaRef>
                      </c:ext>
                    </c:extLst>
                    <c:numCache>
                      <c:formatCode>General</c:formatCode>
                      <c:ptCount val="4"/>
                      <c:pt idx="0">
                        <c:v>0</c:v>
                      </c:pt>
                      <c:pt idx="1">
                        <c:v>0</c:v>
                      </c:pt>
                      <c:pt idx="2">
                        <c:v>0</c:v>
                      </c:pt>
                      <c:pt idx="3">
                        <c:v>0</c:v>
                      </c:pt>
                    </c:numCache>
                  </c:numRef>
                </c:val>
                <c:smooth val="0"/>
              </c15:ser>
            </c15:filteredLineSeries>
            <c15:filteredLine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AM budžeta izdevumi   (% no IKP) _</c:v>
                      </c:pt>
                    </c:strCache>
                  </c:strRef>
                </c:tx>
                <c:spPr>
                  <a:ln w="28575" cap="rnd">
                    <a:solidFill>
                      <a:schemeClr val="accent4"/>
                    </a:solidFill>
                    <a:round/>
                  </a:ln>
                  <a:effectLst/>
                </c:spPr>
                <c:marker>
                  <c:symbol val="none"/>
                </c:marker>
                <c:cat>
                  <c:strRef>
                    <c:extLst xmlns:c15="http://schemas.microsoft.com/office/drawing/2012/chart">
                      <c:ext xmlns:c15="http://schemas.microsoft.com/office/drawing/2012/chart" uri="{02D57815-91ED-43cb-92C2-25804820EDAC}">
                        <c15:formulaRef>
                          <c15:sqref>Sheet1!$A$2:$A$5</c15:sqref>
                        </c15:formulaRef>
                      </c:ext>
                    </c:extLst>
                    <c:strCache>
                      <c:ptCount val="4"/>
                      <c:pt idx="0">
                        <c:v>2015.gads</c:v>
                      </c:pt>
                      <c:pt idx="1">
                        <c:v>2016.gads</c:v>
                      </c:pt>
                      <c:pt idx="2">
                        <c:v>2017.gads</c:v>
                      </c:pt>
                      <c:pt idx="3">
                        <c:v>2018.gads</c:v>
                      </c:pt>
                    </c:strCache>
                  </c:strRef>
                </c:cat>
                <c:val>
                  <c:numRef>
                    <c:extLst xmlns:c15="http://schemas.microsoft.com/office/drawing/2012/chart">
                      <c:ext xmlns:c15="http://schemas.microsoft.com/office/drawing/2012/chart" uri="{02D57815-91ED-43cb-92C2-25804820EDAC}">
                        <c15:formulaRef>
                          <c15:sqref>Sheet1!$E$2:$E$5</c15:sqref>
                        </c15:formulaRef>
                      </c:ext>
                    </c:extLst>
                    <c:numCache>
                      <c:formatCode>General</c:formatCode>
                      <c:ptCount val="4"/>
                      <c:pt idx="0">
                        <c:v>0</c:v>
                      </c:pt>
                      <c:pt idx="1">
                        <c:v>0</c:v>
                      </c:pt>
                      <c:pt idx="2">
                        <c:v>0</c:v>
                      </c:pt>
                      <c:pt idx="3">
                        <c:v>0</c:v>
                      </c:pt>
                    </c:numCache>
                  </c:numRef>
                </c:val>
                <c:smooth val="0"/>
              </c15:ser>
            </c15:filteredLineSeries>
          </c:ext>
        </c:extLst>
      </c:lineChart>
      <c:catAx>
        <c:axId val="118593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18594944"/>
        <c:crosses val="autoZero"/>
        <c:auto val="1"/>
        <c:lblAlgn val="ctr"/>
        <c:lblOffset val="100"/>
        <c:noMultiLvlLbl val="0"/>
      </c:catAx>
      <c:valAx>
        <c:axId val="118594944"/>
        <c:scaling>
          <c:orientation val="minMax"/>
          <c:max val="6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18593408"/>
        <c:crosses val="autoZero"/>
        <c:crossBetween val="between"/>
      </c:valAx>
      <c:valAx>
        <c:axId val="118305920"/>
        <c:scaling>
          <c:orientation val="minMax"/>
          <c:max val="60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18307456"/>
        <c:crosses val="max"/>
        <c:crossBetween val="between"/>
      </c:valAx>
      <c:catAx>
        <c:axId val="118307456"/>
        <c:scaling>
          <c:orientation val="minMax"/>
        </c:scaling>
        <c:delete val="1"/>
        <c:axPos val="b"/>
        <c:numFmt formatCode="General" sourceLinked="1"/>
        <c:majorTickMark val="out"/>
        <c:minorTickMark val="none"/>
        <c:tickLblPos val="nextTo"/>
        <c:crossAx val="11830592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467768814217779E-2"/>
          <c:y val="5.5852699094528675E-2"/>
          <c:w val="0.9069965568341869"/>
          <c:h val="0.73777166261260529"/>
        </c:manualLayout>
      </c:layout>
      <c:barChart>
        <c:barDir val="col"/>
        <c:grouping val="clustered"/>
        <c:varyColors val="0"/>
        <c:ser>
          <c:idx val="0"/>
          <c:order val="0"/>
          <c:tx>
            <c:strRef>
              <c:f>Lapa1!$B$1</c:f>
              <c:strCache>
                <c:ptCount val="1"/>
                <c:pt idx="0">
                  <c:v>2016/2015</c:v>
                </c:pt>
              </c:strCache>
            </c:strRef>
          </c:tx>
          <c:invertIfNegative val="0"/>
          <c:dLbls>
            <c:dLbl>
              <c:idx val="20"/>
              <c:layout>
                <c:manualLayout>
                  <c:x val="-1.0185067526415994E-16"/>
                  <c:y val="0"/>
                </c:manualLayout>
              </c:layout>
              <c:dLblPos val="outEnd"/>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txPr>
              <a:bodyPr rot="-5400000" vert="horz"/>
              <a:lstStyle/>
              <a:p>
                <a:pPr>
                  <a:defRPr sz="110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Lapa1!$A$2:$A$32</c:f>
              <c:strCache>
                <c:ptCount val="31"/>
                <c:pt idx="0">
                  <c:v>01. VPK</c:v>
                </c:pt>
                <c:pt idx="1">
                  <c:v>02. Saeima</c:v>
                </c:pt>
                <c:pt idx="2">
                  <c:v>03. MK</c:v>
                </c:pt>
                <c:pt idx="3">
                  <c:v>04. KNAB</c:v>
                </c:pt>
                <c:pt idx="4">
                  <c:v>05. TB</c:v>
                </c:pt>
                <c:pt idx="5">
                  <c:v>08. SIF</c:v>
                </c:pt>
                <c:pt idx="6">
                  <c:v>09. SPRK</c:v>
                </c:pt>
                <c:pt idx="7">
                  <c:v>10. AiM</c:v>
                </c:pt>
                <c:pt idx="8">
                  <c:v>11. ĀM</c:v>
                </c:pt>
                <c:pt idx="9">
                  <c:v>12. EM</c:v>
                </c:pt>
                <c:pt idx="10">
                  <c:v>13. FM</c:v>
                </c:pt>
                <c:pt idx="11">
                  <c:v>14. IeM</c:v>
                </c:pt>
                <c:pt idx="12">
                  <c:v>15. IzM</c:v>
                </c:pt>
                <c:pt idx="13">
                  <c:v>16. ZM</c:v>
                </c:pt>
                <c:pt idx="14">
                  <c:v>17. SM</c:v>
                </c:pt>
                <c:pt idx="15">
                  <c:v>18. LM (pb un sb)</c:v>
                </c:pt>
                <c:pt idx="16">
                  <c:v>19. TM</c:v>
                </c:pt>
                <c:pt idx="17">
                  <c:v>21. VARAM</c:v>
                </c:pt>
                <c:pt idx="18">
                  <c:v>22. KM</c:v>
                </c:pt>
                <c:pt idx="19">
                  <c:v>24. VK</c:v>
                </c:pt>
                <c:pt idx="20">
                  <c:v>25. PKC</c:v>
                </c:pt>
                <c:pt idx="21">
                  <c:v>28. AT</c:v>
                </c:pt>
                <c:pt idx="22">
                  <c:v>29. VM</c:v>
                </c:pt>
                <c:pt idx="23">
                  <c:v>30. ST</c:v>
                </c:pt>
                <c:pt idx="24">
                  <c:v>32. Prokuratūra</c:v>
                </c:pt>
                <c:pt idx="25">
                  <c:v>35. CVK</c:v>
                </c:pt>
                <c:pt idx="26">
                  <c:v>37. CZK</c:v>
                </c:pt>
                <c:pt idx="27">
                  <c:v>47. Radio un televīzija</c:v>
                </c:pt>
                <c:pt idx="28">
                  <c:v>62.resors</c:v>
                </c:pt>
                <c:pt idx="29">
                  <c:v>64.resors</c:v>
                </c:pt>
                <c:pt idx="30">
                  <c:v>74.resors</c:v>
                </c:pt>
              </c:strCache>
            </c:strRef>
          </c:cat>
          <c:val>
            <c:numRef>
              <c:f>Lapa1!$B$2:$B$32</c:f>
              <c:numCache>
                <c:formatCode>General</c:formatCode>
                <c:ptCount val="31"/>
                <c:pt idx="0">
                  <c:v>0.47685813757961598</c:v>
                </c:pt>
                <c:pt idx="1">
                  <c:v>0.81677985536709008</c:v>
                </c:pt>
                <c:pt idx="2">
                  <c:v>0.86583944173464555</c:v>
                </c:pt>
                <c:pt idx="3">
                  <c:v>0.94181972525445701</c:v>
                </c:pt>
                <c:pt idx="4">
                  <c:v>1.0308295870631436</c:v>
                </c:pt>
                <c:pt idx="5">
                  <c:v>0.84882832661005592</c:v>
                </c:pt>
                <c:pt idx="6">
                  <c:v>1.0980355249371003</c:v>
                </c:pt>
                <c:pt idx="7">
                  <c:v>1.3917010059027302</c:v>
                </c:pt>
                <c:pt idx="8">
                  <c:v>0.59544619501853147</c:v>
                </c:pt>
                <c:pt idx="9">
                  <c:v>1.2194274314789499</c:v>
                </c:pt>
                <c:pt idx="10">
                  <c:v>0.99515341835111082</c:v>
                </c:pt>
                <c:pt idx="11">
                  <c:v>1.1523814198192674</c:v>
                </c:pt>
                <c:pt idx="12">
                  <c:v>1.0077340615612265</c:v>
                </c:pt>
                <c:pt idx="13">
                  <c:v>0.97745148063151466</c:v>
                </c:pt>
                <c:pt idx="14">
                  <c:v>1.0307242147872309</c:v>
                </c:pt>
                <c:pt idx="15">
                  <c:v>1.0295234290889688</c:v>
                </c:pt>
                <c:pt idx="16">
                  <c:v>1.0268977608578238</c:v>
                </c:pt>
                <c:pt idx="17">
                  <c:v>0.75021188140462702</c:v>
                </c:pt>
                <c:pt idx="18">
                  <c:v>1.0244998026906216</c:v>
                </c:pt>
                <c:pt idx="19">
                  <c:v>1.0236418286181368</c:v>
                </c:pt>
                <c:pt idx="20">
                  <c:v>1.4389715562772383</c:v>
                </c:pt>
                <c:pt idx="21">
                  <c:v>0.99775784661432176</c:v>
                </c:pt>
                <c:pt idx="22">
                  <c:v>1.0200339316367983</c:v>
                </c:pt>
                <c:pt idx="23">
                  <c:v>1.0362689168552748</c:v>
                </c:pt>
                <c:pt idx="24">
                  <c:v>1.0300864767532765</c:v>
                </c:pt>
                <c:pt idx="25">
                  <c:v>1.0370375317216509</c:v>
                </c:pt>
                <c:pt idx="26">
                  <c:v>1.0131766107950178</c:v>
                </c:pt>
                <c:pt idx="27">
                  <c:v>0.95687045113330249</c:v>
                </c:pt>
                <c:pt idx="28">
                  <c:v>1.0003133197245739</c:v>
                </c:pt>
                <c:pt idx="29">
                  <c:v>1</c:v>
                </c:pt>
                <c:pt idx="30">
                  <c:v>1.0125298544427583</c:v>
                </c:pt>
              </c:numCache>
            </c:numRef>
          </c:val>
        </c:ser>
        <c:dLbls>
          <c:showLegendKey val="0"/>
          <c:showVal val="1"/>
          <c:showCatName val="0"/>
          <c:showSerName val="0"/>
          <c:showPercent val="0"/>
          <c:showBubbleSize val="0"/>
        </c:dLbls>
        <c:gapWidth val="100"/>
        <c:axId val="118446336"/>
        <c:axId val="118448128"/>
      </c:barChart>
      <c:lineChart>
        <c:grouping val="standard"/>
        <c:varyColors val="0"/>
        <c:ser>
          <c:idx val="1"/>
          <c:order val="1"/>
          <c:tx>
            <c:strRef>
              <c:f>Lapa1!$C$1</c:f>
              <c:strCache>
                <c:ptCount val="1"/>
                <c:pt idx="0">
                  <c:v>Sērija 2</c:v>
                </c:pt>
              </c:strCache>
            </c:strRef>
          </c:tx>
          <c:marker>
            <c:symbol val="none"/>
          </c:marker>
          <c:cat>
            <c:strRef>
              <c:f>Lapa1!$A$2:$A$32</c:f>
              <c:strCache>
                <c:ptCount val="31"/>
                <c:pt idx="0">
                  <c:v>01. VPK</c:v>
                </c:pt>
                <c:pt idx="1">
                  <c:v>02. Saeima</c:v>
                </c:pt>
                <c:pt idx="2">
                  <c:v>03. MK</c:v>
                </c:pt>
                <c:pt idx="3">
                  <c:v>04. KNAB</c:v>
                </c:pt>
                <c:pt idx="4">
                  <c:v>05. TB</c:v>
                </c:pt>
                <c:pt idx="5">
                  <c:v>08. SIF</c:v>
                </c:pt>
                <c:pt idx="6">
                  <c:v>09. SPRK</c:v>
                </c:pt>
                <c:pt idx="7">
                  <c:v>10. AiM</c:v>
                </c:pt>
                <c:pt idx="8">
                  <c:v>11. ĀM</c:v>
                </c:pt>
                <c:pt idx="9">
                  <c:v>12. EM</c:v>
                </c:pt>
                <c:pt idx="10">
                  <c:v>13. FM</c:v>
                </c:pt>
                <c:pt idx="11">
                  <c:v>14. IeM</c:v>
                </c:pt>
                <c:pt idx="12">
                  <c:v>15. IzM</c:v>
                </c:pt>
                <c:pt idx="13">
                  <c:v>16. ZM</c:v>
                </c:pt>
                <c:pt idx="14">
                  <c:v>17. SM</c:v>
                </c:pt>
                <c:pt idx="15">
                  <c:v>18. LM (pb un sb)</c:v>
                </c:pt>
                <c:pt idx="16">
                  <c:v>19. TM</c:v>
                </c:pt>
                <c:pt idx="17">
                  <c:v>21. VARAM</c:v>
                </c:pt>
                <c:pt idx="18">
                  <c:v>22. KM</c:v>
                </c:pt>
                <c:pt idx="19">
                  <c:v>24. VK</c:v>
                </c:pt>
                <c:pt idx="20">
                  <c:v>25. PKC</c:v>
                </c:pt>
                <c:pt idx="21">
                  <c:v>28. AT</c:v>
                </c:pt>
                <c:pt idx="22">
                  <c:v>29. VM</c:v>
                </c:pt>
                <c:pt idx="23">
                  <c:v>30. ST</c:v>
                </c:pt>
                <c:pt idx="24">
                  <c:v>32. Prokuratūra</c:v>
                </c:pt>
                <c:pt idx="25">
                  <c:v>35. CVK</c:v>
                </c:pt>
                <c:pt idx="26">
                  <c:v>37. CZK</c:v>
                </c:pt>
                <c:pt idx="27">
                  <c:v>47. Radio un televīzija</c:v>
                </c:pt>
                <c:pt idx="28">
                  <c:v>62.resors</c:v>
                </c:pt>
                <c:pt idx="29">
                  <c:v>64.resors</c:v>
                </c:pt>
                <c:pt idx="30">
                  <c:v>74.resors</c:v>
                </c:pt>
              </c:strCache>
            </c:strRef>
          </c:cat>
          <c:val>
            <c:numRef>
              <c:f>Lapa1!$C$2:$C$32</c:f>
              <c:numCache>
                <c:formatCode>0%</c:formatCode>
                <c:ptCount val="31"/>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numCache>
            </c:numRef>
          </c:val>
          <c:smooth val="0"/>
        </c:ser>
        <c:dLbls>
          <c:showLegendKey val="0"/>
          <c:showVal val="0"/>
          <c:showCatName val="0"/>
          <c:showSerName val="0"/>
          <c:showPercent val="0"/>
          <c:showBubbleSize val="0"/>
        </c:dLbls>
        <c:marker val="1"/>
        <c:smooth val="0"/>
        <c:axId val="118446336"/>
        <c:axId val="118448128"/>
      </c:lineChart>
      <c:catAx>
        <c:axId val="118446336"/>
        <c:scaling>
          <c:orientation val="minMax"/>
        </c:scaling>
        <c:delete val="0"/>
        <c:axPos val="b"/>
        <c:numFmt formatCode="General" sourceLinked="1"/>
        <c:majorTickMark val="out"/>
        <c:minorTickMark val="none"/>
        <c:tickLblPos val="nextTo"/>
        <c:txPr>
          <a:bodyPr/>
          <a:lstStyle/>
          <a:p>
            <a:pPr>
              <a:defRPr sz="900"/>
            </a:pPr>
            <a:endParaRPr lang="lv-LV"/>
          </a:p>
        </c:txPr>
        <c:crossAx val="118448128"/>
        <c:crosses val="autoZero"/>
        <c:auto val="1"/>
        <c:lblAlgn val="ctr"/>
        <c:lblOffset val="100"/>
        <c:noMultiLvlLbl val="0"/>
      </c:catAx>
      <c:valAx>
        <c:axId val="118448128"/>
        <c:scaling>
          <c:orientation val="minMax"/>
        </c:scaling>
        <c:delete val="0"/>
        <c:axPos val="l"/>
        <c:majorGridlines/>
        <c:numFmt formatCode="0%" sourceLinked="0"/>
        <c:majorTickMark val="out"/>
        <c:minorTickMark val="none"/>
        <c:tickLblPos val="nextTo"/>
        <c:txPr>
          <a:bodyPr/>
          <a:lstStyle/>
          <a:p>
            <a:pPr>
              <a:defRPr sz="1100"/>
            </a:pPr>
            <a:endParaRPr lang="lv-LV"/>
          </a:p>
        </c:txPr>
        <c:crossAx val="118446336"/>
        <c:crosses val="autoZero"/>
        <c:crossBetween val="between"/>
      </c:valAx>
    </c:plotArea>
    <c:plotVisOnly val="1"/>
    <c:dispBlanksAs val="gap"/>
    <c:showDLblsOverMax val="0"/>
  </c:chart>
  <c:txPr>
    <a:bodyPr/>
    <a:lstStyle/>
    <a:p>
      <a:pPr>
        <a:defRPr sz="1800"/>
      </a:pPr>
      <a:endParaRPr lang="lv-LV"/>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816330349259444E-2"/>
          <c:y val="8.3874093627827717E-2"/>
          <c:w val="0.8200269414509499"/>
          <c:h val="0.80875247415770524"/>
        </c:manualLayout>
      </c:layout>
      <c:barChart>
        <c:barDir val="col"/>
        <c:grouping val="stacked"/>
        <c:varyColors val="0"/>
        <c:ser>
          <c:idx val="0"/>
          <c:order val="0"/>
          <c:tx>
            <c:strRef>
              <c:f>Sheet1!$A$3</c:f>
              <c:strCache>
                <c:ptCount val="1"/>
                <c:pt idx="0">
                  <c:v>Valsts pamatfunkciju īstenošanai</c:v>
                </c:pt>
              </c:strCache>
            </c:strRef>
          </c:tx>
          <c:spPr>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Sheet1!$I$2:$M$2</c:f>
              <c:strCache>
                <c:ptCount val="5"/>
                <c:pt idx="0">
                  <c:v>2014 
izpilde</c:v>
                </c:pt>
                <c:pt idx="1">
                  <c:v>2015
likums</c:v>
                </c:pt>
                <c:pt idx="2">
                  <c:v>2016
 bāze*</c:v>
                </c:pt>
                <c:pt idx="3">
                  <c:v>2017
 bāze*</c:v>
                </c:pt>
                <c:pt idx="4">
                  <c:v>2018
 bāze*</c:v>
                </c:pt>
              </c:strCache>
            </c:strRef>
          </c:cat>
          <c:val>
            <c:numRef>
              <c:f>Sheet1!$I$3:$M$3</c:f>
              <c:numCache>
                <c:formatCode>#,##0.0</c:formatCode>
                <c:ptCount val="5"/>
                <c:pt idx="0">
                  <c:v>23.988833</c:v>
                </c:pt>
                <c:pt idx="1">
                  <c:v>21.982261000000001</c:v>
                </c:pt>
                <c:pt idx="2">
                  <c:v>21.034175999999999</c:v>
                </c:pt>
                <c:pt idx="3">
                  <c:v>21.843806000000001</c:v>
                </c:pt>
                <c:pt idx="4">
                  <c:v>21.709826</c:v>
                </c:pt>
              </c:numCache>
            </c:numRef>
          </c:val>
        </c:ser>
        <c:dLbls>
          <c:showLegendKey val="0"/>
          <c:showVal val="0"/>
          <c:showCatName val="0"/>
          <c:showSerName val="0"/>
          <c:showPercent val="0"/>
          <c:showBubbleSize val="0"/>
        </c:dLbls>
        <c:gapWidth val="60"/>
        <c:overlap val="100"/>
        <c:axId val="118372608"/>
        <c:axId val="118382592"/>
      </c:barChart>
      <c:catAx>
        <c:axId val="118372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lv-LV"/>
          </a:p>
        </c:txPr>
        <c:crossAx val="118382592"/>
        <c:crosses val="autoZero"/>
        <c:auto val="1"/>
        <c:lblAlgn val="ctr"/>
        <c:lblOffset val="100"/>
        <c:noMultiLvlLbl val="0"/>
      </c:catAx>
      <c:valAx>
        <c:axId val="118382592"/>
        <c:scaling>
          <c:orientation val="minMax"/>
          <c:max val="26"/>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lv-LV"/>
          </a:p>
        </c:txPr>
        <c:crossAx val="118372608"/>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lv-LV"/>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66873661211132E-2"/>
          <c:y val="9.8851715645325175E-2"/>
          <c:w val="0.8200269414509499"/>
          <c:h val="0.80875247415770524"/>
        </c:manualLayout>
      </c:layout>
      <c:barChart>
        <c:barDir val="col"/>
        <c:grouping val="stacked"/>
        <c:varyColors val="0"/>
        <c:ser>
          <c:idx val="0"/>
          <c:order val="0"/>
          <c:tx>
            <c:strRef>
              <c:f>Sheet1!$A$3</c:f>
              <c:strCache>
                <c:ptCount val="1"/>
                <c:pt idx="0">
                  <c:v>Valsts pamatfunkciju īstenošanai</c:v>
                </c:pt>
              </c:strCache>
            </c:strRef>
          </c:tx>
          <c:spPr>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Sheet1!$I$2:$M$2</c:f>
              <c:strCache>
                <c:ptCount val="5"/>
                <c:pt idx="0">
                  <c:v>2014 
izpilde</c:v>
                </c:pt>
                <c:pt idx="1">
                  <c:v>2015
likums</c:v>
                </c:pt>
                <c:pt idx="2">
                  <c:v>2016
 bāze*</c:v>
                </c:pt>
                <c:pt idx="3">
                  <c:v>2017
 bāze*</c:v>
                </c:pt>
                <c:pt idx="4">
                  <c:v>2018
 bāze*</c:v>
                </c:pt>
              </c:strCache>
            </c:strRef>
          </c:cat>
          <c:val>
            <c:numRef>
              <c:f>Sheet1!$I$3:$M$3</c:f>
              <c:numCache>
                <c:formatCode>#,##0.0</c:formatCode>
                <c:ptCount val="5"/>
                <c:pt idx="0">
                  <c:v>4.7441000000000004</c:v>
                </c:pt>
                <c:pt idx="1">
                  <c:v>5.2116949999999997</c:v>
                </c:pt>
                <c:pt idx="2">
                  <c:v>5.3349089999999997</c:v>
                </c:pt>
                <c:pt idx="3">
                  <c:v>5.4349090000000002</c:v>
                </c:pt>
                <c:pt idx="4">
                  <c:v>5.4349090000000002</c:v>
                </c:pt>
              </c:numCache>
            </c:numRef>
          </c:val>
        </c:ser>
        <c:dLbls>
          <c:showLegendKey val="0"/>
          <c:showVal val="0"/>
          <c:showCatName val="0"/>
          <c:showSerName val="0"/>
          <c:showPercent val="0"/>
          <c:showBubbleSize val="0"/>
        </c:dLbls>
        <c:gapWidth val="60"/>
        <c:overlap val="100"/>
        <c:axId val="118552448"/>
        <c:axId val="118553984"/>
      </c:barChart>
      <c:catAx>
        <c:axId val="118552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lv-LV"/>
          </a:p>
        </c:txPr>
        <c:crossAx val="118553984"/>
        <c:crosses val="autoZero"/>
        <c:auto val="1"/>
        <c:lblAlgn val="ctr"/>
        <c:lblOffset val="100"/>
        <c:noMultiLvlLbl val="0"/>
      </c:catAx>
      <c:valAx>
        <c:axId val="118553984"/>
        <c:scaling>
          <c:orientation val="minMax"/>
          <c:max val="6"/>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lv-LV"/>
          </a:p>
        </c:txPr>
        <c:crossAx val="118552448"/>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lv-LV"/>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0.3425</cdr:x>
      <cdr:y>0.71159</cdr:y>
    </cdr:from>
    <cdr:to>
      <cdr:x>0.43</cdr:x>
      <cdr:y>0.75606</cdr:y>
    </cdr:to>
    <cdr:sp macro="" textlink="">
      <cdr:nvSpPr>
        <cdr:cNvPr id="2" name="TextBox 1"/>
        <cdr:cNvSpPr txBox="1"/>
      </cdr:nvSpPr>
      <cdr:spPr>
        <a:xfrm xmlns:a="http://schemas.openxmlformats.org/drawingml/2006/main">
          <a:off x="2818656" y="3456731"/>
          <a:ext cx="720080" cy="2160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lv-LV" sz="1100" dirty="0"/>
        </a:p>
      </cdr:txBody>
    </cdr:sp>
  </cdr:relSizeAnchor>
</c:userShapes>
</file>

<file path=ppt/drawings/drawing10.xml><?xml version="1.0" encoding="utf-8"?>
<c:userShapes xmlns:c="http://schemas.openxmlformats.org/drawingml/2006/chart">
  <cdr:relSizeAnchor xmlns:cdr="http://schemas.openxmlformats.org/drawingml/2006/chartDrawing">
    <cdr:from>
      <cdr:x>0.24029</cdr:x>
      <cdr:y>0.17485</cdr:y>
    </cdr:from>
    <cdr:to>
      <cdr:x>0.29574</cdr:x>
      <cdr:y>0.21252</cdr:y>
    </cdr:to>
    <cdr:cxnSp macro="">
      <cdr:nvCxnSpPr>
        <cdr:cNvPr id="2" name="Straight Arrow Connector 1"/>
        <cdr:cNvCxnSpPr/>
      </cdr:nvCxnSpPr>
      <cdr:spPr>
        <a:xfrm xmlns:a="http://schemas.openxmlformats.org/drawingml/2006/main" flipV="1">
          <a:off x="936104" y="841842"/>
          <a:ext cx="216025" cy="181358"/>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0.42513</cdr:x>
      <cdr:y>0.10007</cdr:y>
    </cdr:from>
    <cdr:to>
      <cdr:x>0.47803</cdr:x>
      <cdr:y>0.16765</cdr:y>
    </cdr:to>
    <cdr:cxnSp macro="">
      <cdr:nvCxnSpPr>
        <cdr:cNvPr id="3" name="Straight Arrow Connector 2"/>
        <cdr:cNvCxnSpPr/>
      </cdr:nvCxnSpPr>
      <cdr:spPr>
        <a:xfrm xmlns:a="http://schemas.openxmlformats.org/drawingml/2006/main" flipV="1">
          <a:off x="1656184" y="481803"/>
          <a:ext cx="206101" cy="325373"/>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0.28675</cdr:x>
      <cdr:y>0.07324</cdr:y>
    </cdr:from>
    <cdr:to>
      <cdr:x>0.47159</cdr:x>
      <cdr:y>0.12559</cdr:y>
    </cdr:to>
    <cdr:sp macro="" textlink="">
      <cdr:nvSpPr>
        <cdr:cNvPr id="6" name="TextBox 1"/>
        <cdr:cNvSpPr txBox="1"/>
      </cdr:nvSpPr>
      <cdr:spPr>
        <a:xfrm xmlns:a="http://schemas.openxmlformats.org/drawingml/2006/main">
          <a:off x="1117094" y="352607"/>
          <a:ext cx="720090" cy="2520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+9,8%</a:t>
          </a:r>
          <a:endParaRPr lang="lv-LV" sz="1200" b="1" dirty="0">
            <a:solidFill>
              <a:srgbClr val="C00000"/>
            </a:solidFill>
          </a:endParaRPr>
        </a:p>
      </cdr:txBody>
    </cdr:sp>
  </cdr:relSizeAnchor>
  <cdr:relSizeAnchor xmlns:cdr="http://schemas.openxmlformats.org/drawingml/2006/chartDrawing">
    <cdr:from>
      <cdr:x>0.11776</cdr:x>
      <cdr:y>0.14493</cdr:y>
    </cdr:from>
    <cdr:to>
      <cdr:x>0.28889</cdr:x>
      <cdr:y>0.19728</cdr:y>
    </cdr:to>
    <cdr:sp macro="" textlink="">
      <cdr:nvSpPr>
        <cdr:cNvPr id="7" name="TextBox 1"/>
        <cdr:cNvSpPr txBox="1"/>
      </cdr:nvSpPr>
      <cdr:spPr>
        <a:xfrm xmlns:a="http://schemas.openxmlformats.org/drawingml/2006/main">
          <a:off x="458748" y="697804"/>
          <a:ext cx="666680" cy="2520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+8,5%</a:t>
          </a:r>
          <a:endParaRPr lang="lv-LV" sz="1200" b="1" dirty="0">
            <a:solidFill>
              <a:srgbClr val="C00000"/>
            </a:solidFill>
          </a:endParaRPr>
        </a:p>
      </cdr:txBody>
    </cdr:sp>
  </cdr:relSizeAnchor>
  <cdr:relSizeAnchor xmlns:cdr="http://schemas.openxmlformats.org/drawingml/2006/chartDrawing">
    <cdr:from>
      <cdr:x>0.57813</cdr:x>
      <cdr:y>0.10007</cdr:y>
    </cdr:from>
    <cdr:to>
      <cdr:x>0.74926</cdr:x>
      <cdr:y>0.15242</cdr:y>
    </cdr:to>
    <cdr:sp macro="" textlink="">
      <cdr:nvSpPr>
        <cdr:cNvPr id="8" name="TextBox 1"/>
        <cdr:cNvSpPr txBox="1"/>
      </cdr:nvSpPr>
      <cdr:spPr>
        <a:xfrm xmlns:a="http://schemas.openxmlformats.org/drawingml/2006/main">
          <a:off x="2252259" y="481780"/>
          <a:ext cx="666679" cy="2520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lv-LV" sz="1200" b="1" dirty="0" smtClean="0">
            <a:solidFill>
              <a:srgbClr val="C00000"/>
            </a:solidFill>
          </a:endParaRPr>
        </a:p>
      </cdr:txBody>
    </cdr:sp>
  </cdr:relSizeAnchor>
  <cdr:relSizeAnchor xmlns:cdr="http://schemas.openxmlformats.org/drawingml/2006/chartDrawing">
    <cdr:from>
      <cdr:x>0.74542</cdr:x>
      <cdr:y>0.10007</cdr:y>
    </cdr:from>
    <cdr:to>
      <cdr:x>0.91655</cdr:x>
      <cdr:y>0.15242</cdr:y>
    </cdr:to>
    <cdr:sp macro="" textlink="">
      <cdr:nvSpPr>
        <cdr:cNvPr id="10" name="TextBox 1"/>
        <cdr:cNvSpPr txBox="1"/>
      </cdr:nvSpPr>
      <cdr:spPr>
        <a:xfrm xmlns:a="http://schemas.openxmlformats.org/drawingml/2006/main">
          <a:off x="2903984" y="481780"/>
          <a:ext cx="666680" cy="2520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dr:relSizeAnchor xmlns:cdr="http://schemas.openxmlformats.org/drawingml/2006/chartDrawing">
    <cdr:from>
      <cdr:x>0.77408</cdr:x>
      <cdr:y>0.15989</cdr:y>
    </cdr:from>
    <cdr:to>
      <cdr:x>0.85025</cdr:x>
      <cdr:y>0.1599</cdr:y>
    </cdr:to>
    <cdr:cxnSp macro="">
      <cdr:nvCxnSpPr>
        <cdr:cNvPr id="11" name="Straight Arrow Connector 10"/>
        <cdr:cNvCxnSpPr/>
      </cdr:nvCxnSpPr>
      <cdr:spPr>
        <a:xfrm xmlns:a="http://schemas.openxmlformats.org/drawingml/2006/main">
          <a:off x="3015629" y="769812"/>
          <a:ext cx="296739" cy="48"/>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0.60996</cdr:x>
      <cdr:y>0.10783</cdr:y>
    </cdr:from>
    <cdr:to>
      <cdr:x>0.66541</cdr:x>
      <cdr:y>0.15989</cdr:y>
    </cdr:to>
    <cdr:cxnSp macro="">
      <cdr:nvCxnSpPr>
        <cdr:cNvPr id="12" name="Straight Arrow Connector 11"/>
        <cdr:cNvCxnSpPr/>
      </cdr:nvCxnSpPr>
      <cdr:spPr>
        <a:xfrm xmlns:a="http://schemas.openxmlformats.org/drawingml/2006/main">
          <a:off x="2376264" y="519144"/>
          <a:ext cx="216006" cy="25067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0.61354</cdr:x>
      <cdr:y>0.07585</cdr:y>
    </cdr:from>
    <cdr:to>
      <cdr:x>0.78467</cdr:x>
      <cdr:y>0.12819</cdr:y>
    </cdr:to>
    <cdr:sp macro="" textlink="">
      <cdr:nvSpPr>
        <cdr:cNvPr id="15" name="TextBox 1"/>
        <cdr:cNvSpPr txBox="1"/>
      </cdr:nvSpPr>
      <cdr:spPr>
        <a:xfrm xmlns:a="http://schemas.openxmlformats.org/drawingml/2006/main">
          <a:off x="2390199" y="365167"/>
          <a:ext cx="666680" cy="2520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-8,9%</a:t>
          </a:r>
          <a:endParaRPr lang="lv-LV" sz="1200" b="1" dirty="0">
            <a:solidFill>
              <a:srgbClr val="C0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0.22807</cdr:x>
      <cdr:y>0.14154</cdr:y>
    </cdr:from>
    <cdr:to>
      <cdr:x>0.2807</cdr:x>
      <cdr:y>0.2123</cdr:y>
    </cdr:to>
    <cdr:cxnSp macro="">
      <cdr:nvCxnSpPr>
        <cdr:cNvPr id="2" name="Straight Arrow Connector 1"/>
        <cdr:cNvCxnSpPr/>
      </cdr:nvCxnSpPr>
      <cdr:spPr>
        <a:xfrm xmlns:a="http://schemas.openxmlformats.org/drawingml/2006/main">
          <a:off x="936104" y="720080"/>
          <a:ext cx="216024" cy="36004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0.38596</cdr:x>
      <cdr:y>0.20523</cdr:y>
    </cdr:from>
    <cdr:to>
      <cdr:x>0.45614</cdr:x>
      <cdr:y>0.24769</cdr:y>
    </cdr:to>
    <cdr:cxnSp macro="">
      <cdr:nvCxnSpPr>
        <cdr:cNvPr id="3" name="Straight Arrow Connector 2"/>
        <cdr:cNvCxnSpPr/>
      </cdr:nvCxnSpPr>
      <cdr:spPr>
        <a:xfrm xmlns:a="http://schemas.openxmlformats.org/drawingml/2006/main">
          <a:off x="1584176" y="1044120"/>
          <a:ext cx="288032" cy="216015"/>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0.49655</cdr:x>
      <cdr:y>0.16398</cdr:y>
    </cdr:from>
    <cdr:to>
      <cdr:x>0.67011</cdr:x>
      <cdr:y>0.21352</cdr:y>
    </cdr:to>
    <cdr:sp macro="" textlink="">
      <cdr:nvSpPr>
        <cdr:cNvPr id="5" name="TextBox 4"/>
        <cdr:cNvSpPr txBox="1"/>
      </cdr:nvSpPr>
      <cdr:spPr>
        <a:xfrm xmlns:a="http://schemas.openxmlformats.org/drawingml/2006/main">
          <a:off x="2038081" y="834238"/>
          <a:ext cx="712370" cy="2520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v-LV" sz="1200" b="1" dirty="0" smtClean="0">
              <a:solidFill>
                <a:srgbClr val="C00000"/>
              </a:solidFill>
            </a:rPr>
            <a:t>+3,8%</a:t>
          </a:r>
          <a:endParaRPr lang="lv-LV" sz="1200" b="1" dirty="0">
            <a:solidFill>
              <a:srgbClr val="C00000"/>
            </a:solidFill>
          </a:endParaRPr>
        </a:p>
      </cdr:txBody>
    </cdr:sp>
  </cdr:relSizeAnchor>
  <cdr:relSizeAnchor xmlns:cdr="http://schemas.openxmlformats.org/drawingml/2006/chartDrawing">
    <cdr:from>
      <cdr:x>0.37824</cdr:x>
      <cdr:y>0.15923</cdr:y>
    </cdr:from>
    <cdr:to>
      <cdr:x>0.54067</cdr:x>
      <cdr:y>0.20877</cdr:y>
    </cdr:to>
    <cdr:sp macro="" textlink="">
      <cdr:nvSpPr>
        <cdr:cNvPr id="7" name="TextBox 1"/>
        <cdr:cNvSpPr txBox="1"/>
      </cdr:nvSpPr>
      <cdr:spPr>
        <a:xfrm xmlns:a="http://schemas.openxmlformats.org/drawingml/2006/main">
          <a:off x="1552453" y="810084"/>
          <a:ext cx="666687"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-4,5%</a:t>
          </a:r>
          <a:endParaRPr lang="lv-LV" sz="1200" b="1" dirty="0">
            <a:solidFill>
              <a:srgbClr val="C00000"/>
            </a:solidFill>
          </a:endParaRPr>
        </a:p>
      </cdr:txBody>
    </cdr:sp>
  </cdr:relSizeAnchor>
  <cdr:relSizeAnchor xmlns:cdr="http://schemas.openxmlformats.org/drawingml/2006/chartDrawing">
    <cdr:from>
      <cdr:x>0.22807</cdr:x>
      <cdr:y>0.10736</cdr:y>
    </cdr:from>
    <cdr:to>
      <cdr:x>0.39049</cdr:x>
      <cdr:y>0.1569</cdr:y>
    </cdr:to>
    <cdr:sp macro="" textlink="">
      <cdr:nvSpPr>
        <cdr:cNvPr id="8" name="TextBox 1"/>
        <cdr:cNvSpPr txBox="1"/>
      </cdr:nvSpPr>
      <cdr:spPr>
        <a:xfrm xmlns:a="http://schemas.openxmlformats.org/drawingml/2006/main">
          <a:off x="936104" y="546206"/>
          <a:ext cx="666645"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600" b="1" dirty="0">
              <a:solidFill>
                <a:srgbClr val="C00000"/>
              </a:solidFill>
            </a:rPr>
            <a:t>-</a:t>
          </a:r>
          <a:r>
            <a:rPr lang="lv-LV" sz="1200" b="1" dirty="0" smtClean="0">
              <a:solidFill>
                <a:srgbClr val="C00000"/>
              </a:solidFill>
            </a:rPr>
            <a:t>8,3%</a:t>
          </a:r>
          <a:endParaRPr lang="lv-LV" sz="1200" b="1" dirty="0">
            <a:solidFill>
              <a:srgbClr val="C00000"/>
            </a:solidFill>
          </a:endParaRPr>
        </a:p>
      </cdr:txBody>
    </cdr:sp>
  </cdr:relSizeAnchor>
  <cdr:relSizeAnchor xmlns:cdr="http://schemas.openxmlformats.org/drawingml/2006/chartDrawing">
    <cdr:from>
      <cdr:x>0.7193</cdr:x>
      <cdr:y>0.21613</cdr:y>
    </cdr:from>
    <cdr:to>
      <cdr:x>0.78947</cdr:x>
      <cdr:y>0.22646</cdr:y>
    </cdr:to>
    <cdr:cxnSp macro="">
      <cdr:nvCxnSpPr>
        <cdr:cNvPr id="11" name="Straight Arrow Connector 10"/>
        <cdr:cNvCxnSpPr/>
      </cdr:nvCxnSpPr>
      <cdr:spPr>
        <a:xfrm xmlns:a="http://schemas.openxmlformats.org/drawingml/2006/main">
          <a:off x="2952328" y="1099568"/>
          <a:ext cx="288032" cy="5256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0.70175</cdr:x>
      <cdr:y>0.16276</cdr:y>
    </cdr:from>
    <cdr:to>
      <cdr:x>0.86418</cdr:x>
      <cdr:y>0.2123</cdr:y>
    </cdr:to>
    <cdr:sp macro="" textlink="">
      <cdr:nvSpPr>
        <cdr:cNvPr id="13" name="TextBox 1"/>
        <cdr:cNvSpPr txBox="1"/>
      </cdr:nvSpPr>
      <cdr:spPr>
        <a:xfrm xmlns:a="http://schemas.openxmlformats.org/drawingml/2006/main">
          <a:off x="2880320" y="828081"/>
          <a:ext cx="666687"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-0,5%</a:t>
          </a:r>
          <a:endParaRPr lang="lv-LV" sz="1200" b="1" dirty="0">
            <a:solidFill>
              <a:srgbClr val="C000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0.21053</cdr:x>
      <cdr:y>0.19815</cdr:y>
    </cdr:from>
    <cdr:to>
      <cdr:x>0.26316</cdr:x>
      <cdr:y>0.26822</cdr:y>
    </cdr:to>
    <cdr:cxnSp macro="">
      <cdr:nvCxnSpPr>
        <cdr:cNvPr id="2" name="Straight Arrow Connector 1"/>
        <cdr:cNvCxnSpPr/>
      </cdr:nvCxnSpPr>
      <cdr:spPr>
        <a:xfrm xmlns:a="http://schemas.openxmlformats.org/drawingml/2006/main" flipV="1">
          <a:off x="864096" y="1008112"/>
          <a:ext cx="216024" cy="356456"/>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0.36842</cdr:x>
      <cdr:y>0.184</cdr:y>
    </cdr:from>
    <cdr:to>
      <cdr:x>0.4386</cdr:x>
      <cdr:y>0.19815</cdr:y>
    </cdr:to>
    <cdr:cxnSp macro="">
      <cdr:nvCxnSpPr>
        <cdr:cNvPr id="3" name="Straight Arrow Connector 2"/>
        <cdr:cNvCxnSpPr/>
      </cdr:nvCxnSpPr>
      <cdr:spPr>
        <a:xfrm xmlns:a="http://schemas.openxmlformats.org/drawingml/2006/main" flipV="1">
          <a:off x="1512168" y="936104"/>
          <a:ext cx="288032" cy="72022"/>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0.08622</cdr:x>
      <cdr:y>0.184</cdr:y>
    </cdr:from>
    <cdr:to>
      <cdr:x>0.27013</cdr:x>
      <cdr:y>0.23354</cdr:y>
    </cdr:to>
    <cdr:sp macro="" textlink="">
      <cdr:nvSpPr>
        <cdr:cNvPr id="6" name="TextBox 1"/>
        <cdr:cNvSpPr txBox="1"/>
      </cdr:nvSpPr>
      <cdr:spPr>
        <a:xfrm xmlns:a="http://schemas.openxmlformats.org/drawingml/2006/main">
          <a:off x="353894" y="936104"/>
          <a:ext cx="754850"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+10,6%</a:t>
          </a:r>
          <a:endParaRPr lang="lv-LV" sz="1200" b="1" dirty="0">
            <a:solidFill>
              <a:srgbClr val="C00000"/>
            </a:solidFill>
          </a:endParaRPr>
        </a:p>
      </cdr:txBody>
    </cdr:sp>
  </cdr:relSizeAnchor>
  <cdr:relSizeAnchor xmlns:cdr="http://schemas.openxmlformats.org/drawingml/2006/chartDrawing">
    <cdr:from>
      <cdr:x>0.31579</cdr:x>
      <cdr:y>0.12738</cdr:y>
    </cdr:from>
    <cdr:to>
      <cdr:x>0.47822</cdr:x>
      <cdr:y>0.17692</cdr:y>
    </cdr:to>
    <cdr:sp macro="" textlink="">
      <cdr:nvSpPr>
        <cdr:cNvPr id="7" name="TextBox 1"/>
        <cdr:cNvSpPr txBox="1"/>
      </cdr:nvSpPr>
      <cdr:spPr>
        <a:xfrm xmlns:a="http://schemas.openxmlformats.org/drawingml/2006/main">
          <a:off x="1296144" y="648072"/>
          <a:ext cx="666687"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+1,9%</a:t>
          </a:r>
          <a:endParaRPr lang="lv-LV" sz="1200" b="1" dirty="0">
            <a:solidFill>
              <a:srgbClr val="C00000"/>
            </a:solidFill>
          </a:endParaRPr>
        </a:p>
      </cdr:txBody>
    </cdr:sp>
  </cdr:relSizeAnchor>
  <cdr:relSizeAnchor xmlns:cdr="http://schemas.openxmlformats.org/drawingml/2006/chartDrawing">
    <cdr:from>
      <cdr:x>0.52632</cdr:x>
      <cdr:y>0.16984</cdr:y>
    </cdr:from>
    <cdr:to>
      <cdr:x>0.59649</cdr:x>
      <cdr:y>0.184</cdr:y>
    </cdr:to>
    <cdr:cxnSp macro="">
      <cdr:nvCxnSpPr>
        <cdr:cNvPr id="9" name="Straight Arrow Connector 8"/>
        <cdr:cNvCxnSpPr/>
      </cdr:nvCxnSpPr>
      <cdr:spPr>
        <a:xfrm xmlns:a="http://schemas.openxmlformats.org/drawingml/2006/main" flipV="1">
          <a:off x="2160240" y="864096"/>
          <a:ext cx="288032" cy="72022"/>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0.47792</cdr:x>
      <cdr:y>0.11323</cdr:y>
    </cdr:from>
    <cdr:to>
      <cdr:x>0.64035</cdr:x>
      <cdr:y>0.16277</cdr:y>
    </cdr:to>
    <cdr:sp macro="" textlink="">
      <cdr:nvSpPr>
        <cdr:cNvPr id="10" name="TextBox 1"/>
        <cdr:cNvSpPr txBox="1"/>
      </cdr:nvSpPr>
      <cdr:spPr>
        <a:xfrm xmlns:a="http://schemas.openxmlformats.org/drawingml/2006/main">
          <a:off x="1961605" y="576064"/>
          <a:ext cx="666687"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+1,9%</a:t>
          </a:r>
          <a:endParaRPr lang="lv-LV" sz="1200" b="1" dirty="0">
            <a:solidFill>
              <a:srgbClr val="C00000"/>
            </a:solidFill>
          </a:endParaRPr>
        </a:p>
      </cdr:txBody>
    </cdr:sp>
  </cdr:relSizeAnchor>
  <cdr:relSizeAnchor xmlns:cdr="http://schemas.openxmlformats.org/drawingml/2006/chartDrawing">
    <cdr:from>
      <cdr:x>0.70175</cdr:x>
      <cdr:y>0.16984</cdr:y>
    </cdr:from>
    <cdr:to>
      <cdr:x>0.77193</cdr:x>
      <cdr:y>0.16984</cdr:y>
    </cdr:to>
    <cdr:cxnSp macro="">
      <cdr:nvCxnSpPr>
        <cdr:cNvPr id="11" name="Straight Arrow Connector 10"/>
        <cdr:cNvCxnSpPr/>
      </cdr:nvCxnSpPr>
      <cdr:spPr>
        <a:xfrm xmlns:a="http://schemas.openxmlformats.org/drawingml/2006/main">
          <a:off x="2880320" y="864096"/>
          <a:ext cx="288032"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0.68421</cdr:x>
      <cdr:y>0.11323</cdr:y>
    </cdr:from>
    <cdr:to>
      <cdr:x>0.84664</cdr:x>
      <cdr:y>0.16277</cdr:y>
    </cdr:to>
    <cdr:sp macro="" textlink="">
      <cdr:nvSpPr>
        <cdr:cNvPr id="13" name="TextBox 1"/>
        <cdr:cNvSpPr txBox="1"/>
      </cdr:nvSpPr>
      <cdr:spPr>
        <a:xfrm xmlns:a="http://schemas.openxmlformats.org/drawingml/2006/main">
          <a:off x="2808312" y="576064"/>
          <a:ext cx="666680" cy="2520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0.2218</cdr:x>
      <cdr:y>0.1898</cdr:y>
    </cdr:from>
    <cdr:to>
      <cdr:x>0.29574</cdr:x>
      <cdr:y>0.20476</cdr:y>
    </cdr:to>
    <cdr:cxnSp macro="">
      <cdr:nvCxnSpPr>
        <cdr:cNvPr id="3" name="Straight Arrow Connector 2"/>
        <cdr:cNvCxnSpPr/>
      </cdr:nvCxnSpPr>
      <cdr:spPr>
        <a:xfrm xmlns:a="http://schemas.openxmlformats.org/drawingml/2006/main" flipV="1">
          <a:off x="864096" y="913828"/>
          <a:ext cx="288052" cy="72027"/>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0.14787</cdr:x>
      <cdr:y>0.14493</cdr:y>
    </cdr:from>
    <cdr:to>
      <cdr:x>0.319</cdr:x>
      <cdr:y>0.19728</cdr:y>
    </cdr:to>
    <cdr:sp macro="" textlink="">
      <cdr:nvSpPr>
        <cdr:cNvPr id="7" name="TextBox 1"/>
        <cdr:cNvSpPr txBox="1"/>
      </cdr:nvSpPr>
      <cdr:spPr>
        <a:xfrm xmlns:a="http://schemas.openxmlformats.org/drawingml/2006/main">
          <a:off x="576064" y="697804"/>
          <a:ext cx="666680" cy="2520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+2,1%</a:t>
          </a:r>
          <a:endParaRPr lang="lv-LV" sz="1200" b="1" dirty="0">
            <a:solidFill>
              <a:srgbClr val="C00000"/>
            </a:solidFill>
          </a:endParaRPr>
        </a:p>
      </cdr:txBody>
    </cdr:sp>
  </cdr:relSizeAnchor>
  <cdr:relSizeAnchor xmlns:cdr="http://schemas.openxmlformats.org/drawingml/2006/chartDrawing">
    <cdr:from>
      <cdr:x>0.77632</cdr:x>
      <cdr:y>0.1898</cdr:y>
    </cdr:from>
    <cdr:to>
      <cdr:x>0.85025</cdr:x>
      <cdr:y>0.1898</cdr:y>
    </cdr:to>
    <cdr:cxnSp macro="">
      <cdr:nvCxnSpPr>
        <cdr:cNvPr id="9" name="Straight Arrow Connector 8"/>
        <cdr:cNvCxnSpPr/>
      </cdr:nvCxnSpPr>
      <cdr:spPr>
        <a:xfrm xmlns:a="http://schemas.openxmlformats.org/drawingml/2006/main">
          <a:off x="3024336" y="913828"/>
          <a:ext cx="288032"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0.59148</cdr:x>
      <cdr:y>0.1898</cdr:y>
    </cdr:from>
    <cdr:to>
      <cdr:x>0.66541</cdr:x>
      <cdr:y>0.1898</cdr:y>
    </cdr:to>
    <cdr:cxnSp macro="">
      <cdr:nvCxnSpPr>
        <cdr:cNvPr id="10" name="Straight Arrow Connector 9"/>
        <cdr:cNvCxnSpPr/>
      </cdr:nvCxnSpPr>
      <cdr:spPr>
        <a:xfrm xmlns:a="http://schemas.openxmlformats.org/drawingml/2006/main">
          <a:off x="2304256" y="913828"/>
          <a:ext cx="288032"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0.40664</cdr:x>
      <cdr:y>0.1898</cdr:y>
    </cdr:from>
    <cdr:to>
      <cdr:x>0.48058</cdr:x>
      <cdr:y>0.1898</cdr:y>
    </cdr:to>
    <cdr:cxnSp macro="">
      <cdr:nvCxnSpPr>
        <cdr:cNvPr id="11" name="Straight Arrow Connector 10"/>
        <cdr:cNvCxnSpPr/>
      </cdr:nvCxnSpPr>
      <cdr:spPr>
        <a:xfrm xmlns:a="http://schemas.openxmlformats.org/drawingml/2006/main">
          <a:off x="1584176" y="913828"/>
          <a:ext cx="288032"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0.73391</cdr:x>
      <cdr:y>0.1302</cdr:y>
    </cdr:from>
    <cdr:to>
      <cdr:x>0.90504</cdr:x>
      <cdr:y>0.18255</cdr:y>
    </cdr:to>
    <cdr:sp macro="" textlink="">
      <cdr:nvSpPr>
        <cdr:cNvPr id="12" name="TextBox 1"/>
        <cdr:cNvSpPr txBox="1"/>
      </cdr:nvSpPr>
      <cdr:spPr>
        <a:xfrm xmlns:a="http://schemas.openxmlformats.org/drawingml/2006/main">
          <a:off x="2859112" y="626864"/>
          <a:ext cx="666680" cy="2520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dr:relSizeAnchor xmlns:cdr="http://schemas.openxmlformats.org/drawingml/2006/chartDrawing">
    <cdr:from>
      <cdr:x>0.36967</cdr:x>
      <cdr:y>0.12998</cdr:y>
    </cdr:from>
    <cdr:to>
      <cdr:x>0.5408</cdr:x>
      <cdr:y>0.18233</cdr:y>
    </cdr:to>
    <cdr:sp macro="" textlink="">
      <cdr:nvSpPr>
        <cdr:cNvPr id="13" name="TextBox 1"/>
        <cdr:cNvSpPr txBox="1"/>
      </cdr:nvSpPr>
      <cdr:spPr>
        <a:xfrm xmlns:a="http://schemas.openxmlformats.org/drawingml/2006/main">
          <a:off x="1440160" y="625796"/>
          <a:ext cx="666680" cy="2520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dr:relSizeAnchor xmlns:cdr="http://schemas.openxmlformats.org/drawingml/2006/chartDrawing">
    <cdr:from>
      <cdr:x>0.55451</cdr:x>
      <cdr:y>0.12998</cdr:y>
    </cdr:from>
    <cdr:to>
      <cdr:x>0.72564</cdr:x>
      <cdr:y>0.18233</cdr:y>
    </cdr:to>
    <cdr:sp macro="" textlink="">
      <cdr:nvSpPr>
        <cdr:cNvPr id="14" name="TextBox 1"/>
        <cdr:cNvSpPr txBox="1"/>
      </cdr:nvSpPr>
      <cdr:spPr>
        <a:xfrm xmlns:a="http://schemas.openxmlformats.org/drawingml/2006/main">
          <a:off x="2160240" y="625796"/>
          <a:ext cx="666680" cy="2520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0.20176</cdr:x>
      <cdr:y>0.14154</cdr:y>
    </cdr:from>
    <cdr:to>
      <cdr:x>0.26316</cdr:x>
      <cdr:y>0.16984</cdr:y>
    </cdr:to>
    <cdr:cxnSp macro="">
      <cdr:nvCxnSpPr>
        <cdr:cNvPr id="2" name="Straight Arrow Connector 1"/>
        <cdr:cNvCxnSpPr/>
      </cdr:nvCxnSpPr>
      <cdr:spPr>
        <a:xfrm xmlns:a="http://schemas.openxmlformats.org/drawingml/2006/main" flipV="1">
          <a:off x="828095" y="720080"/>
          <a:ext cx="252025" cy="144016"/>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0.36842</cdr:x>
      <cdr:y>0.14154</cdr:y>
    </cdr:from>
    <cdr:to>
      <cdr:x>0.42105</cdr:x>
      <cdr:y>0.14154</cdr:y>
    </cdr:to>
    <cdr:cxnSp macro="">
      <cdr:nvCxnSpPr>
        <cdr:cNvPr id="3" name="Straight Arrow Connector 2"/>
        <cdr:cNvCxnSpPr/>
      </cdr:nvCxnSpPr>
      <cdr:spPr>
        <a:xfrm xmlns:a="http://schemas.openxmlformats.org/drawingml/2006/main">
          <a:off x="1512168" y="720080"/>
          <a:ext cx="216024"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0.12281</cdr:x>
      <cdr:y>0.08492</cdr:y>
    </cdr:from>
    <cdr:to>
      <cdr:x>0.27163</cdr:x>
      <cdr:y>0.13446</cdr:y>
    </cdr:to>
    <cdr:sp macro="" textlink="">
      <cdr:nvSpPr>
        <cdr:cNvPr id="6" name="TextBox 1"/>
        <cdr:cNvSpPr txBox="1"/>
      </cdr:nvSpPr>
      <cdr:spPr>
        <a:xfrm xmlns:a="http://schemas.openxmlformats.org/drawingml/2006/main">
          <a:off x="504056" y="432048"/>
          <a:ext cx="610825"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+7,7%</a:t>
          </a:r>
          <a:endParaRPr lang="lv-LV" sz="1200" b="1" dirty="0">
            <a:solidFill>
              <a:srgbClr val="C00000"/>
            </a:solidFill>
          </a:endParaRPr>
        </a:p>
      </cdr:txBody>
    </cdr:sp>
  </cdr:relSizeAnchor>
  <cdr:relSizeAnchor xmlns:cdr="http://schemas.openxmlformats.org/drawingml/2006/chartDrawing">
    <cdr:from>
      <cdr:x>0.33333</cdr:x>
      <cdr:y>0.07077</cdr:y>
    </cdr:from>
    <cdr:to>
      <cdr:x>0.49576</cdr:x>
      <cdr:y>0.12031</cdr:y>
    </cdr:to>
    <cdr:sp macro="" textlink="">
      <cdr:nvSpPr>
        <cdr:cNvPr id="7" name="TextBox 1"/>
        <cdr:cNvSpPr txBox="1"/>
      </cdr:nvSpPr>
      <cdr:spPr>
        <a:xfrm xmlns:a="http://schemas.openxmlformats.org/drawingml/2006/main">
          <a:off x="1368152" y="360040"/>
          <a:ext cx="666686" cy="25204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dr:relSizeAnchor xmlns:cdr="http://schemas.openxmlformats.org/drawingml/2006/chartDrawing">
    <cdr:from>
      <cdr:x>0.53509</cdr:x>
      <cdr:y>0.14154</cdr:y>
    </cdr:from>
    <cdr:to>
      <cdr:x>0.59649</cdr:x>
      <cdr:y>0.19815</cdr:y>
    </cdr:to>
    <cdr:cxnSp macro="">
      <cdr:nvCxnSpPr>
        <cdr:cNvPr id="12" name="Straight Arrow Connector 11"/>
        <cdr:cNvCxnSpPr/>
      </cdr:nvCxnSpPr>
      <cdr:spPr>
        <a:xfrm xmlns:a="http://schemas.openxmlformats.org/drawingml/2006/main">
          <a:off x="2196244" y="720080"/>
          <a:ext cx="252028" cy="288032"/>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0.70175</cdr:x>
      <cdr:y>0.19815</cdr:y>
    </cdr:from>
    <cdr:to>
      <cdr:x>0.75439</cdr:x>
      <cdr:y>0.19815</cdr:y>
    </cdr:to>
    <cdr:cxnSp macro="">
      <cdr:nvCxnSpPr>
        <cdr:cNvPr id="14" name="Straight Arrow Connector 13"/>
        <cdr:cNvCxnSpPr/>
      </cdr:nvCxnSpPr>
      <cdr:spPr>
        <a:xfrm xmlns:a="http://schemas.openxmlformats.org/drawingml/2006/main">
          <a:off x="2880320" y="1008112"/>
          <a:ext cx="216059"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0.53509</cdr:x>
      <cdr:y>0.08492</cdr:y>
    </cdr:from>
    <cdr:to>
      <cdr:x>0.69752</cdr:x>
      <cdr:y>0.13446</cdr:y>
    </cdr:to>
    <cdr:sp macro="" textlink="">
      <cdr:nvSpPr>
        <cdr:cNvPr id="15" name="TextBox 1"/>
        <cdr:cNvSpPr txBox="1"/>
      </cdr:nvSpPr>
      <cdr:spPr>
        <a:xfrm xmlns:a="http://schemas.openxmlformats.org/drawingml/2006/main">
          <a:off x="2196244" y="432048"/>
          <a:ext cx="666687"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7,1%</a:t>
          </a:r>
          <a:endParaRPr lang="lv-LV" sz="1200" b="1" dirty="0">
            <a:solidFill>
              <a:srgbClr val="C00000"/>
            </a:solidFill>
          </a:endParaRPr>
        </a:p>
      </cdr:txBody>
    </cdr:sp>
  </cdr:relSizeAnchor>
  <cdr:relSizeAnchor xmlns:cdr="http://schemas.openxmlformats.org/drawingml/2006/chartDrawing">
    <cdr:from>
      <cdr:x>0.67411</cdr:x>
      <cdr:y>0.12367</cdr:y>
    </cdr:from>
    <cdr:to>
      <cdr:x>0.83654</cdr:x>
      <cdr:y>0.17321</cdr:y>
    </cdr:to>
    <cdr:sp macro="" textlink="">
      <cdr:nvSpPr>
        <cdr:cNvPr id="16" name="TextBox 1"/>
        <cdr:cNvSpPr txBox="1"/>
      </cdr:nvSpPr>
      <cdr:spPr>
        <a:xfrm xmlns:a="http://schemas.openxmlformats.org/drawingml/2006/main">
          <a:off x="2766858" y="629193"/>
          <a:ext cx="666686"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0.24029</cdr:x>
      <cdr:y>0.10007</cdr:y>
    </cdr:from>
    <cdr:to>
      <cdr:x>0.31295</cdr:x>
      <cdr:y>0.12998</cdr:y>
    </cdr:to>
    <cdr:cxnSp macro="">
      <cdr:nvCxnSpPr>
        <cdr:cNvPr id="3" name="Straight Arrow Connector 2"/>
        <cdr:cNvCxnSpPr/>
      </cdr:nvCxnSpPr>
      <cdr:spPr>
        <a:xfrm xmlns:a="http://schemas.openxmlformats.org/drawingml/2006/main" flipV="1">
          <a:off x="936104" y="481780"/>
          <a:ext cx="283065" cy="144006"/>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0.4199</cdr:x>
      <cdr:y>0.08684</cdr:y>
    </cdr:from>
    <cdr:to>
      <cdr:x>0.49525</cdr:x>
      <cdr:y>0.11502</cdr:y>
    </cdr:to>
    <cdr:cxnSp macro="">
      <cdr:nvCxnSpPr>
        <cdr:cNvPr id="4" name="Straight Arrow Connector 3"/>
        <cdr:cNvCxnSpPr/>
      </cdr:nvCxnSpPr>
      <cdr:spPr>
        <a:xfrm xmlns:a="http://schemas.openxmlformats.org/drawingml/2006/main" flipV="1">
          <a:off x="1635825" y="418122"/>
          <a:ext cx="293527" cy="13566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0.14405</cdr:x>
      <cdr:y>0.05693</cdr:y>
    </cdr:from>
    <cdr:to>
      <cdr:x>0.31518</cdr:x>
      <cdr:y>0.10928</cdr:y>
    </cdr:to>
    <cdr:sp macro="" textlink="">
      <cdr:nvSpPr>
        <cdr:cNvPr id="7" name="TextBox 1"/>
        <cdr:cNvSpPr txBox="1"/>
      </cdr:nvSpPr>
      <cdr:spPr>
        <a:xfrm xmlns:a="http://schemas.openxmlformats.org/drawingml/2006/main">
          <a:off x="561200" y="274106"/>
          <a:ext cx="666680" cy="2520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+3,2%</a:t>
          </a:r>
          <a:endParaRPr lang="lv-LV" sz="1200" b="1" dirty="0">
            <a:solidFill>
              <a:srgbClr val="C00000"/>
            </a:solidFill>
          </a:endParaRPr>
        </a:p>
      </cdr:txBody>
    </cdr:sp>
  </cdr:relSizeAnchor>
  <cdr:relSizeAnchor xmlns:cdr="http://schemas.openxmlformats.org/drawingml/2006/chartDrawing">
    <cdr:from>
      <cdr:x>0.3644</cdr:x>
      <cdr:y>0.03167</cdr:y>
    </cdr:from>
    <cdr:to>
      <cdr:x>0.53553</cdr:x>
      <cdr:y>0.08402</cdr:y>
    </cdr:to>
    <cdr:sp macro="" textlink="">
      <cdr:nvSpPr>
        <cdr:cNvPr id="8" name="TextBox 1"/>
        <cdr:cNvSpPr txBox="1"/>
      </cdr:nvSpPr>
      <cdr:spPr>
        <a:xfrm xmlns:a="http://schemas.openxmlformats.org/drawingml/2006/main">
          <a:off x="1419616" y="152476"/>
          <a:ext cx="666679" cy="2520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+3,1%</a:t>
          </a:r>
          <a:endParaRPr lang="lv-LV" sz="1200" b="1" dirty="0">
            <a:solidFill>
              <a:srgbClr val="C00000"/>
            </a:solidFill>
          </a:endParaRPr>
        </a:p>
      </cdr:txBody>
    </cdr:sp>
  </cdr:relSizeAnchor>
  <cdr:relSizeAnchor xmlns:cdr="http://schemas.openxmlformats.org/drawingml/2006/chartDrawing">
    <cdr:from>
      <cdr:x>0.60615</cdr:x>
      <cdr:y>0.08684</cdr:y>
    </cdr:from>
    <cdr:to>
      <cdr:x>0.68008</cdr:x>
      <cdr:y>0.08684</cdr:y>
    </cdr:to>
    <cdr:cxnSp macro="">
      <cdr:nvCxnSpPr>
        <cdr:cNvPr id="10" name="Straight Arrow Connector 9"/>
        <cdr:cNvCxnSpPr/>
      </cdr:nvCxnSpPr>
      <cdr:spPr>
        <a:xfrm xmlns:a="http://schemas.openxmlformats.org/drawingml/2006/main">
          <a:off x="2361400" y="418122"/>
          <a:ext cx="288032"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0.56918</cdr:x>
      <cdr:y>0.01446</cdr:y>
    </cdr:from>
    <cdr:to>
      <cdr:x>0.74031</cdr:x>
      <cdr:y>0.06681</cdr:y>
    </cdr:to>
    <cdr:sp macro="" textlink="">
      <cdr:nvSpPr>
        <cdr:cNvPr id="11" name="TextBox 1"/>
        <cdr:cNvSpPr txBox="1"/>
      </cdr:nvSpPr>
      <cdr:spPr>
        <a:xfrm xmlns:a="http://schemas.openxmlformats.org/drawingml/2006/main">
          <a:off x="2217384" y="69632"/>
          <a:ext cx="666679" cy="2520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-0,4%</a:t>
          </a:r>
          <a:endParaRPr lang="lv-LV" sz="1200" b="1" dirty="0">
            <a:solidFill>
              <a:srgbClr val="C00000"/>
            </a:solidFill>
          </a:endParaRPr>
        </a:p>
      </cdr:txBody>
    </cdr:sp>
  </cdr:relSizeAnchor>
  <cdr:relSizeAnchor xmlns:cdr="http://schemas.openxmlformats.org/drawingml/2006/chartDrawing">
    <cdr:from>
      <cdr:x>0.79099</cdr:x>
      <cdr:y>0.08684</cdr:y>
    </cdr:from>
    <cdr:to>
      <cdr:x>0.84644</cdr:x>
      <cdr:y>0.1018</cdr:y>
    </cdr:to>
    <cdr:cxnSp macro="">
      <cdr:nvCxnSpPr>
        <cdr:cNvPr id="12" name="Straight Arrow Connector 11"/>
        <cdr:cNvCxnSpPr/>
      </cdr:nvCxnSpPr>
      <cdr:spPr>
        <a:xfrm xmlns:a="http://schemas.openxmlformats.org/drawingml/2006/main">
          <a:off x="3081480" y="418122"/>
          <a:ext cx="216024" cy="72008"/>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0.75402</cdr:x>
      <cdr:y>0.0187</cdr:y>
    </cdr:from>
    <cdr:to>
      <cdr:x>0.92515</cdr:x>
      <cdr:y>0.07105</cdr:y>
    </cdr:to>
    <cdr:sp macro="" textlink="">
      <cdr:nvSpPr>
        <cdr:cNvPr id="14" name="TextBox 1"/>
        <cdr:cNvSpPr txBox="1"/>
      </cdr:nvSpPr>
      <cdr:spPr>
        <a:xfrm xmlns:a="http://schemas.openxmlformats.org/drawingml/2006/main">
          <a:off x="2937464" y="90041"/>
          <a:ext cx="666680" cy="2520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-0,9%</a:t>
          </a:r>
          <a:endParaRPr lang="lv-LV" sz="1200" b="1" dirty="0">
            <a:solidFill>
              <a:srgbClr val="C00000"/>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0.17544</cdr:x>
      <cdr:y>0.2123</cdr:y>
    </cdr:from>
    <cdr:to>
      <cdr:x>0.32426</cdr:x>
      <cdr:y>0.26184</cdr:y>
    </cdr:to>
    <cdr:sp macro="" textlink="">
      <cdr:nvSpPr>
        <cdr:cNvPr id="6" name="TextBox 1"/>
        <cdr:cNvSpPr txBox="1"/>
      </cdr:nvSpPr>
      <cdr:spPr>
        <a:xfrm xmlns:a="http://schemas.openxmlformats.org/drawingml/2006/main">
          <a:off x="720080" y="1080120"/>
          <a:ext cx="610825"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dr:relSizeAnchor xmlns:cdr="http://schemas.openxmlformats.org/drawingml/2006/chartDrawing">
    <cdr:from>
      <cdr:x>0.31352</cdr:x>
      <cdr:y>0.17779</cdr:y>
    </cdr:from>
    <cdr:to>
      <cdr:x>0.47595</cdr:x>
      <cdr:y>0.22733</cdr:y>
    </cdr:to>
    <cdr:sp macro="" textlink="">
      <cdr:nvSpPr>
        <cdr:cNvPr id="7" name="TextBox 1"/>
        <cdr:cNvSpPr txBox="1"/>
      </cdr:nvSpPr>
      <cdr:spPr>
        <a:xfrm xmlns:a="http://schemas.openxmlformats.org/drawingml/2006/main">
          <a:off x="1286837" y="904501"/>
          <a:ext cx="666686"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+9,1%</a:t>
          </a:r>
          <a:endParaRPr lang="lv-LV" sz="1200" b="1" dirty="0">
            <a:solidFill>
              <a:srgbClr val="C00000"/>
            </a:solidFill>
          </a:endParaRPr>
        </a:p>
      </cdr:txBody>
    </cdr:sp>
  </cdr:relSizeAnchor>
  <cdr:relSizeAnchor xmlns:cdr="http://schemas.openxmlformats.org/drawingml/2006/chartDrawing">
    <cdr:from>
      <cdr:x>0.21053</cdr:x>
      <cdr:y>0.31138</cdr:y>
    </cdr:from>
    <cdr:to>
      <cdr:x>0.26316</cdr:x>
      <cdr:y>0.31138</cdr:y>
    </cdr:to>
    <cdr:cxnSp macro="">
      <cdr:nvCxnSpPr>
        <cdr:cNvPr id="11" name="Straight Arrow Connector 10"/>
        <cdr:cNvCxnSpPr/>
      </cdr:nvCxnSpPr>
      <cdr:spPr>
        <a:xfrm xmlns:a="http://schemas.openxmlformats.org/drawingml/2006/main">
          <a:off x="864096" y="1584176"/>
          <a:ext cx="216018"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0.53539</cdr:x>
      <cdr:y>0.24174</cdr:y>
    </cdr:from>
    <cdr:to>
      <cdr:x>0.59929</cdr:x>
      <cdr:y>0.24299</cdr:y>
    </cdr:to>
    <cdr:cxnSp macro="">
      <cdr:nvCxnSpPr>
        <cdr:cNvPr id="12" name="Straight Arrow Connector 11"/>
        <cdr:cNvCxnSpPr/>
      </cdr:nvCxnSpPr>
      <cdr:spPr>
        <a:xfrm xmlns:a="http://schemas.openxmlformats.org/drawingml/2006/main">
          <a:off x="2197485" y="1229864"/>
          <a:ext cx="262275" cy="6359"/>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0.70175</cdr:x>
      <cdr:y>0.24061</cdr:y>
    </cdr:from>
    <cdr:to>
      <cdr:x>0.76566</cdr:x>
      <cdr:y>0.24186</cdr:y>
    </cdr:to>
    <cdr:cxnSp macro="">
      <cdr:nvCxnSpPr>
        <cdr:cNvPr id="15" name="Straight Arrow Connector 14"/>
        <cdr:cNvCxnSpPr/>
      </cdr:nvCxnSpPr>
      <cdr:spPr>
        <a:xfrm xmlns:a="http://schemas.openxmlformats.org/drawingml/2006/main">
          <a:off x="2880320" y="1224136"/>
          <a:ext cx="262316" cy="6359"/>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0.51081</cdr:x>
      <cdr:y>0.16984</cdr:y>
    </cdr:from>
    <cdr:to>
      <cdr:x>0.65963</cdr:x>
      <cdr:y>0.21938</cdr:y>
    </cdr:to>
    <cdr:sp macro="" textlink="">
      <cdr:nvSpPr>
        <cdr:cNvPr id="16" name="TextBox 1"/>
        <cdr:cNvSpPr txBox="1"/>
      </cdr:nvSpPr>
      <cdr:spPr>
        <a:xfrm xmlns:a="http://schemas.openxmlformats.org/drawingml/2006/main">
          <a:off x="2096583" y="864096"/>
          <a:ext cx="610825" cy="25204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dr:relSizeAnchor xmlns:cdr="http://schemas.openxmlformats.org/drawingml/2006/chartDrawing">
    <cdr:from>
      <cdr:x>0.66667</cdr:x>
      <cdr:y>0.16984</cdr:y>
    </cdr:from>
    <cdr:to>
      <cdr:x>0.81549</cdr:x>
      <cdr:y>0.21938</cdr:y>
    </cdr:to>
    <cdr:sp macro="" textlink="">
      <cdr:nvSpPr>
        <cdr:cNvPr id="17" name="TextBox 1"/>
        <cdr:cNvSpPr txBox="1"/>
      </cdr:nvSpPr>
      <cdr:spPr>
        <a:xfrm xmlns:a="http://schemas.openxmlformats.org/drawingml/2006/main">
          <a:off x="2736304" y="864096"/>
          <a:ext cx="610825"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0.79544</cdr:x>
      <cdr:y>0.30206</cdr:y>
    </cdr:from>
    <cdr:to>
      <cdr:x>0.85025</cdr:x>
      <cdr:y>0.33884</cdr:y>
    </cdr:to>
    <cdr:cxnSp macro="">
      <cdr:nvCxnSpPr>
        <cdr:cNvPr id="2" name="Straight Arrow Connector 1"/>
        <cdr:cNvCxnSpPr/>
      </cdr:nvCxnSpPr>
      <cdr:spPr>
        <a:xfrm xmlns:a="http://schemas.openxmlformats.org/drawingml/2006/main" flipV="1">
          <a:off x="3098827" y="1167805"/>
          <a:ext cx="213541" cy="142204"/>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0.24029</cdr:x>
      <cdr:y>0.18049</cdr:y>
    </cdr:from>
    <cdr:to>
      <cdr:x>0.30797</cdr:x>
      <cdr:y>0.40248</cdr:y>
    </cdr:to>
    <cdr:cxnSp macro="">
      <cdr:nvCxnSpPr>
        <cdr:cNvPr id="3" name="Straight Arrow Connector 2"/>
        <cdr:cNvCxnSpPr/>
      </cdr:nvCxnSpPr>
      <cdr:spPr>
        <a:xfrm xmlns:a="http://schemas.openxmlformats.org/drawingml/2006/main" flipV="1">
          <a:off x="936104" y="697803"/>
          <a:ext cx="263673" cy="858242"/>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0.71943</cdr:x>
      <cdr:y>0.2391</cdr:y>
    </cdr:from>
    <cdr:to>
      <cdr:x>0.89057</cdr:x>
      <cdr:y>0.29145</cdr:y>
    </cdr:to>
    <cdr:sp macro="" textlink="">
      <cdr:nvSpPr>
        <cdr:cNvPr id="6" name="TextBox 1"/>
        <cdr:cNvSpPr txBox="1"/>
      </cdr:nvSpPr>
      <cdr:spPr>
        <a:xfrm xmlns:a="http://schemas.openxmlformats.org/drawingml/2006/main">
          <a:off x="2802705" y="924406"/>
          <a:ext cx="666718" cy="20239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+6,6%</a:t>
          </a:r>
          <a:endParaRPr lang="lv-LV" sz="1200" b="1" dirty="0">
            <a:solidFill>
              <a:srgbClr val="C00000"/>
            </a:solidFill>
          </a:endParaRPr>
        </a:p>
      </cdr:txBody>
    </cdr:sp>
  </cdr:relSizeAnchor>
  <cdr:relSizeAnchor xmlns:cdr="http://schemas.openxmlformats.org/drawingml/2006/chartDrawing">
    <cdr:from>
      <cdr:x>0.11648</cdr:x>
      <cdr:y>0.21543</cdr:y>
    </cdr:from>
    <cdr:to>
      <cdr:x>0.30797</cdr:x>
      <cdr:y>0.26778</cdr:y>
    </cdr:to>
    <cdr:sp macro="" textlink="">
      <cdr:nvSpPr>
        <cdr:cNvPr id="7" name="TextBox 1"/>
        <cdr:cNvSpPr txBox="1"/>
      </cdr:nvSpPr>
      <cdr:spPr>
        <a:xfrm xmlns:a="http://schemas.openxmlformats.org/drawingml/2006/main">
          <a:off x="453780" y="832890"/>
          <a:ext cx="745997" cy="20239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+42,9%</a:t>
          </a:r>
          <a:endParaRPr lang="lv-LV" sz="1200" b="1" dirty="0">
            <a:solidFill>
              <a:srgbClr val="C00000"/>
            </a:solidFill>
          </a:endParaRPr>
        </a:p>
      </cdr:txBody>
    </cdr:sp>
  </cdr:relSizeAnchor>
  <cdr:relSizeAnchor xmlns:cdr="http://schemas.openxmlformats.org/drawingml/2006/chartDrawing">
    <cdr:from>
      <cdr:x>0.44361</cdr:x>
      <cdr:y>0.1561</cdr:y>
    </cdr:from>
    <cdr:to>
      <cdr:x>0.61474</cdr:x>
      <cdr:y>0.20845</cdr:y>
    </cdr:to>
    <cdr:sp macro="" textlink="">
      <cdr:nvSpPr>
        <cdr:cNvPr id="8" name="TextBox 1"/>
        <cdr:cNvSpPr txBox="1"/>
      </cdr:nvSpPr>
      <cdr:spPr>
        <a:xfrm xmlns:a="http://schemas.openxmlformats.org/drawingml/2006/main">
          <a:off x="1728192" y="603500"/>
          <a:ext cx="666679" cy="2023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-18,2%</a:t>
          </a:r>
          <a:endParaRPr lang="lv-LV" sz="1200" b="1" dirty="0">
            <a:solidFill>
              <a:srgbClr val="C00000"/>
            </a:solidFill>
          </a:endParaRPr>
        </a:p>
      </cdr:txBody>
    </cdr:sp>
  </cdr:relSizeAnchor>
  <cdr:relSizeAnchor xmlns:cdr="http://schemas.openxmlformats.org/drawingml/2006/chartDrawing">
    <cdr:from>
      <cdr:x>0.60996</cdr:x>
      <cdr:y>0.29521</cdr:y>
    </cdr:from>
    <cdr:to>
      <cdr:x>0.6839</cdr:x>
      <cdr:y>0.33884</cdr:y>
    </cdr:to>
    <cdr:cxnSp macro="">
      <cdr:nvCxnSpPr>
        <cdr:cNvPr id="9" name="Straight Arrow Connector 8"/>
        <cdr:cNvCxnSpPr/>
      </cdr:nvCxnSpPr>
      <cdr:spPr>
        <a:xfrm xmlns:a="http://schemas.openxmlformats.org/drawingml/2006/main">
          <a:off x="2376264" y="1141333"/>
          <a:ext cx="288032" cy="168675"/>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0.43462</cdr:x>
      <cdr:y>0.1718</cdr:y>
    </cdr:from>
    <cdr:to>
      <cdr:x>0.49906</cdr:x>
      <cdr:y>0.30206</cdr:y>
    </cdr:to>
    <cdr:cxnSp macro="">
      <cdr:nvCxnSpPr>
        <cdr:cNvPr id="13" name="Straight Arrow Connector 12"/>
        <cdr:cNvCxnSpPr/>
      </cdr:nvCxnSpPr>
      <cdr:spPr>
        <a:xfrm xmlns:a="http://schemas.openxmlformats.org/drawingml/2006/main">
          <a:off x="1693168" y="664215"/>
          <a:ext cx="251048" cy="50359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0.59148</cdr:x>
      <cdr:y>0.23569</cdr:y>
    </cdr:from>
    <cdr:to>
      <cdr:x>0.76261</cdr:x>
      <cdr:y>0.28805</cdr:y>
    </cdr:to>
    <cdr:sp macro="" textlink="">
      <cdr:nvSpPr>
        <cdr:cNvPr id="15" name="TextBox 1"/>
        <cdr:cNvSpPr txBox="1"/>
      </cdr:nvSpPr>
      <cdr:spPr>
        <a:xfrm xmlns:a="http://schemas.openxmlformats.org/drawingml/2006/main">
          <a:off x="2304256" y="911233"/>
          <a:ext cx="666679" cy="2023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-6,8%</a:t>
          </a:r>
          <a:endParaRPr lang="lv-LV" sz="1200" b="1" dirty="0">
            <a:solidFill>
              <a:srgbClr val="C00000"/>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0.22177</cdr:x>
      <cdr:y>0.22502</cdr:y>
    </cdr:from>
    <cdr:to>
      <cdr:x>0.28046</cdr:x>
      <cdr:y>0.65534</cdr:y>
    </cdr:to>
    <cdr:cxnSp macro="">
      <cdr:nvCxnSpPr>
        <cdr:cNvPr id="2" name="Straight Arrow Connector 1"/>
        <cdr:cNvCxnSpPr/>
      </cdr:nvCxnSpPr>
      <cdr:spPr>
        <a:xfrm xmlns:a="http://schemas.openxmlformats.org/drawingml/2006/main" flipV="1">
          <a:off x="910265" y="961770"/>
          <a:ext cx="240883" cy="1839255"/>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0.07574</cdr:x>
      <cdr:y>0.39406</cdr:y>
    </cdr:from>
    <cdr:to>
      <cdr:x>0.29006</cdr:x>
      <cdr:y>0.4436</cdr:y>
    </cdr:to>
    <cdr:sp macro="" textlink="">
      <cdr:nvSpPr>
        <cdr:cNvPr id="6" name="TextBox 1"/>
        <cdr:cNvSpPr txBox="1"/>
      </cdr:nvSpPr>
      <cdr:spPr>
        <a:xfrm xmlns:a="http://schemas.openxmlformats.org/drawingml/2006/main">
          <a:off x="310881" y="1684259"/>
          <a:ext cx="879667" cy="21174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+180,0%</a:t>
          </a:r>
          <a:endParaRPr lang="lv-LV" sz="1200" b="1" dirty="0">
            <a:solidFill>
              <a:srgbClr val="C00000"/>
            </a:solidFill>
          </a:endParaRPr>
        </a:p>
      </cdr:txBody>
    </cdr:sp>
  </cdr:relSizeAnchor>
  <cdr:relSizeAnchor xmlns:cdr="http://schemas.openxmlformats.org/drawingml/2006/chartDrawing">
    <cdr:from>
      <cdr:x>0.41878</cdr:x>
      <cdr:y>0.361</cdr:y>
    </cdr:from>
    <cdr:to>
      <cdr:x>0.58121</cdr:x>
      <cdr:y>0.41054</cdr:y>
    </cdr:to>
    <cdr:sp macro="" textlink="">
      <cdr:nvSpPr>
        <cdr:cNvPr id="7" name="TextBox 1"/>
        <cdr:cNvSpPr txBox="1"/>
      </cdr:nvSpPr>
      <cdr:spPr>
        <a:xfrm xmlns:a="http://schemas.openxmlformats.org/drawingml/2006/main">
          <a:off x="1718884" y="1542974"/>
          <a:ext cx="666687" cy="21174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-52,4%</a:t>
          </a:r>
          <a:endParaRPr lang="lv-LV" sz="1200" b="1" dirty="0">
            <a:solidFill>
              <a:srgbClr val="C00000"/>
            </a:solidFill>
          </a:endParaRPr>
        </a:p>
      </cdr:txBody>
    </cdr:sp>
  </cdr:relSizeAnchor>
  <cdr:relSizeAnchor xmlns:cdr="http://schemas.openxmlformats.org/drawingml/2006/chartDrawing">
    <cdr:from>
      <cdr:x>0.40327</cdr:x>
      <cdr:y>0.21392</cdr:y>
    </cdr:from>
    <cdr:to>
      <cdr:x>0.4559</cdr:x>
      <cdr:y>0.56197</cdr:y>
    </cdr:to>
    <cdr:cxnSp macro="">
      <cdr:nvCxnSpPr>
        <cdr:cNvPr id="14" name="Straight Arrow Connector 13"/>
        <cdr:cNvCxnSpPr/>
      </cdr:nvCxnSpPr>
      <cdr:spPr>
        <a:xfrm xmlns:a="http://schemas.openxmlformats.org/drawingml/2006/main">
          <a:off x="1655204" y="914316"/>
          <a:ext cx="216024" cy="1487614"/>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0.52531</cdr:x>
      <cdr:y>0.51399</cdr:y>
    </cdr:from>
    <cdr:to>
      <cdr:x>0.69887</cdr:x>
      <cdr:y>0.57296</cdr:y>
    </cdr:to>
    <cdr:sp macro="" textlink="">
      <cdr:nvSpPr>
        <cdr:cNvPr id="9" name="TextBox 1"/>
        <cdr:cNvSpPr txBox="1"/>
      </cdr:nvSpPr>
      <cdr:spPr>
        <a:xfrm xmlns:a="http://schemas.openxmlformats.org/drawingml/2006/main">
          <a:off x="2156098" y="2196881"/>
          <a:ext cx="712369"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dr:relSizeAnchor xmlns:cdr="http://schemas.openxmlformats.org/drawingml/2006/chartDrawing">
    <cdr:from>
      <cdr:x>0.56116</cdr:x>
      <cdr:y>0.57882</cdr:y>
    </cdr:from>
    <cdr:to>
      <cdr:x>0.6138</cdr:x>
      <cdr:y>0.57882</cdr:y>
    </cdr:to>
    <cdr:cxnSp macro="">
      <cdr:nvCxnSpPr>
        <cdr:cNvPr id="10" name="Straight Arrow Connector 9"/>
        <cdr:cNvCxnSpPr/>
      </cdr:nvCxnSpPr>
      <cdr:spPr>
        <a:xfrm xmlns:a="http://schemas.openxmlformats.org/drawingml/2006/main">
          <a:off x="2303276" y="2473938"/>
          <a:ext cx="216024"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0.72677</cdr:x>
      <cdr:y>0.57882</cdr:y>
    </cdr:from>
    <cdr:to>
      <cdr:x>0.7794</cdr:x>
      <cdr:y>0.57882</cdr:y>
    </cdr:to>
    <cdr:cxnSp macro="">
      <cdr:nvCxnSpPr>
        <cdr:cNvPr id="11" name="Straight Arrow Connector 10"/>
        <cdr:cNvCxnSpPr/>
      </cdr:nvCxnSpPr>
      <cdr:spPr>
        <a:xfrm xmlns:a="http://schemas.openxmlformats.org/drawingml/2006/main">
          <a:off x="2982980" y="2473938"/>
          <a:ext cx="216024" cy="0"/>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2"/>
        </a:lnRef>
        <a:fillRef xmlns:a="http://schemas.openxmlformats.org/drawingml/2006/main" idx="0">
          <a:schemeClr val="accent2"/>
        </a:fillRef>
        <a:effectRef xmlns:a="http://schemas.openxmlformats.org/drawingml/2006/main" idx="2">
          <a:schemeClr val="accent2"/>
        </a:effectRef>
        <a:fontRef xmlns:a="http://schemas.openxmlformats.org/drawingml/2006/main" idx="minor">
          <a:schemeClr val="tx1"/>
        </a:fontRef>
      </cdr:style>
    </cdr:cxnSp>
  </cdr:relSizeAnchor>
  <cdr:relSizeAnchor xmlns:cdr="http://schemas.openxmlformats.org/drawingml/2006/chartDrawing">
    <cdr:from>
      <cdr:x>0.68585</cdr:x>
      <cdr:y>0.51239</cdr:y>
    </cdr:from>
    <cdr:to>
      <cdr:x>0.85941</cdr:x>
      <cdr:y>0.57136</cdr:y>
    </cdr:to>
    <cdr:sp macro="" textlink="">
      <cdr:nvSpPr>
        <cdr:cNvPr id="12" name="TextBox 1"/>
        <cdr:cNvSpPr txBox="1"/>
      </cdr:nvSpPr>
      <cdr:spPr>
        <a:xfrm xmlns:a="http://schemas.openxmlformats.org/drawingml/2006/main">
          <a:off x="2815043" y="2190025"/>
          <a:ext cx="712369" cy="2520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b="1" dirty="0" smtClean="0">
              <a:solidFill>
                <a:srgbClr val="C00000"/>
              </a:solidFill>
            </a:rPr>
            <a:t>0,0%</a:t>
          </a:r>
          <a:endParaRPr lang="lv-LV" sz="1200" b="1" dirty="0">
            <a:solidFill>
              <a:srgbClr val="C000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5"/>
            <a:ext cx="2919565" cy="495366"/>
          </a:xfrm>
          <a:prstGeom prst="rect">
            <a:avLst/>
          </a:prstGeom>
        </p:spPr>
        <p:txBody>
          <a:bodyPr vert="horz" lIns="90751" tIns="45377" rIns="90751" bIns="45377" rtlCol="0"/>
          <a:lstStyle>
            <a:lvl1pPr algn="l">
              <a:defRPr sz="1200"/>
            </a:lvl1pPr>
          </a:lstStyle>
          <a:p>
            <a:endParaRPr lang="lv-LV" dirty="0"/>
          </a:p>
        </p:txBody>
      </p:sp>
      <p:sp>
        <p:nvSpPr>
          <p:cNvPr id="3" name="Date Placeholder 2"/>
          <p:cNvSpPr>
            <a:spLocks noGrp="1"/>
          </p:cNvSpPr>
          <p:nvPr>
            <p:ph type="dt" sz="quarter" idx="1"/>
          </p:nvPr>
        </p:nvSpPr>
        <p:spPr>
          <a:xfrm>
            <a:off x="3814629" y="5"/>
            <a:ext cx="2919565" cy="495366"/>
          </a:xfrm>
          <a:prstGeom prst="rect">
            <a:avLst/>
          </a:prstGeom>
        </p:spPr>
        <p:txBody>
          <a:bodyPr vert="horz" lIns="90751" tIns="45377" rIns="90751" bIns="45377" rtlCol="0"/>
          <a:lstStyle>
            <a:lvl1pPr algn="r">
              <a:defRPr sz="1200"/>
            </a:lvl1pPr>
          </a:lstStyle>
          <a:p>
            <a:fld id="{7879B80A-8C46-4287-983F-89A8A5975B93}" type="datetimeFigureOut">
              <a:rPr lang="lv-LV" smtClean="0"/>
              <a:pPr/>
              <a:t>31.08.2015</a:t>
            </a:fld>
            <a:endParaRPr lang="lv-LV" dirty="0"/>
          </a:p>
        </p:txBody>
      </p:sp>
      <p:sp>
        <p:nvSpPr>
          <p:cNvPr id="4" name="Footer Placeholder 3"/>
          <p:cNvSpPr>
            <a:spLocks noGrp="1"/>
          </p:cNvSpPr>
          <p:nvPr>
            <p:ph type="ftr" sz="quarter" idx="2"/>
          </p:nvPr>
        </p:nvSpPr>
        <p:spPr>
          <a:xfrm>
            <a:off x="3" y="9370948"/>
            <a:ext cx="2919565" cy="495366"/>
          </a:xfrm>
          <a:prstGeom prst="rect">
            <a:avLst/>
          </a:prstGeom>
        </p:spPr>
        <p:txBody>
          <a:bodyPr vert="horz" lIns="90751" tIns="45377" rIns="90751" bIns="45377" rtlCol="0" anchor="b"/>
          <a:lstStyle>
            <a:lvl1pPr algn="l">
              <a:defRPr sz="1200"/>
            </a:lvl1pPr>
          </a:lstStyle>
          <a:p>
            <a:endParaRPr lang="lv-LV" dirty="0"/>
          </a:p>
        </p:txBody>
      </p:sp>
      <p:sp>
        <p:nvSpPr>
          <p:cNvPr id="5" name="Slide Number Placeholder 4"/>
          <p:cNvSpPr>
            <a:spLocks noGrp="1"/>
          </p:cNvSpPr>
          <p:nvPr>
            <p:ph type="sldNum" sz="quarter" idx="3"/>
          </p:nvPr>
        </p:nvSpPr>
        <p:spPr>
          <a:xfrm>
            <a:off x="3814629" y="9370948"/>
            <a:ext cx="2919565" cy="495366"/>
          </a:xfrm>
          <a:prstGeom prst="rect">
            <a:avLst/>
          </a:prstGeom>
        </p:spPr>
        <p:txBody>
          <a:bodyPr vert="horz" lIns="90751" tIns="45377" rIns="90751" bIns="45377" rtlCol="0" anchor="b"/>
          <a:lstStyle>
            <a:lvl1pPr algn="r">
              <a:defRPr sz="1200"/>
            </a:lvl1pPr>
          </a:lstStyle>
          <a:p>
            <a:fld id="{18777F27-E242-4584-B7C2-790DDE70CED3}" type="slidenum">
              <a:rPr lang="lv-LV" smtClean="0"/>
              <a:pPr/>
              <a:t>‹#›</a:t>
            </a:fld>
            <a:endParaRPr lang="lv-LV" dirty="0"/>
          </a:p>
        </p:txBody>
      </p:sp>
    </p:spTree>
    <p:extLst>
      <p:ext uri="{BB962C8B-B14F-4D97-AF65-F5344CB8AC3E}">
        <p14:creationId xmlns:p14="http://schemas.microsoft.com/office/powerpoint/2010/main" val="12685876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1"/>
            <a:ext cx="2918830" cy="493316"/>
          </a:xfrm>
          <a:prstGeom prst="rect">
            <a:avLst/>
          </a:prstGeom>
        </p:spPr>
        <p:txBody>
          <a:bodyPr vert="horz" lIns="90751" tIns="45377" rIns="90751" bIns="45377" rtlCol="0"/>
          <a:lstStyle>
            <a:lvl1pPr algn="l">
              <a:defRPr sz="1200"/>
            </a:lvl1pPr>
          </a:lstStyle>
          <a:p>
            <a:endParaRPr lang="lv-LV" dirty="0"/>
          </a:p>
        </p:txBody>
      </p:sp>
      <p:sp>
        <p:nvSpPr>
          <p:cNvPr id="3" name="Date Placeholder 2"/>
          <p:cNvSpPr>
            <a:spLocks noGrp="1"/>
          </p:cNvSpPr>
          <p:nvPr>
            <p:ph type="dt" idx="1"/>
          </p:nvPr>
        </p:nvSpPr>
        <p:spPr>
          <a:xfrm>
            <a:off x="3815380" y="1"/>
            <a:ext cx="2918830" cy="493316"/>
          </a:xfrm>
          <a:prstGeom prst="rect">
            <a:avLst/>
          </a:prstGeom>
        </p:spPr>
        <p:txBody>
          <a:bodyPr vert="horz" lIns="90751" tIns="45377" rIns="90751" bIns="45377" rtlCol="0"/>
          <a:lstStyle>
            <a:lvl1pPr algn="r">
              <a:defRPr sz="1200"/>
            </a:lvl1pPr>
          </a:lstStyle>
          <a:p>
            <a:fld id="{30D7EF8A-8F42-45CC-9010-7ECE206F8CD5}" type="datetimeFigureOut">
              <a:rPr lang="lv-LV" smtClean="0"/>
              <a:pPr/>
              <a:t>31.08.2015</a:t>
            </a:fld>
            <a:endParaRPr lang="lv-LV" dirty="0"/>
          </a:p>
        </p:txBody>
      </p:sp>
      <p:sp>
        <p:nvSpPr>
          <p:cNvPr id="4" name="Slide Image Placeholder 3"/>
          <p:cNvSpPr>
            <a:spLocks noGrp="1" noRot="1" noChangeAspect="1"/>
          </p:cNvSpPr>
          <p:nvPr>
            <p:ph type="sldImg" idx="2"/>
          </p:nvPr>
        </p:nvSpPr>
        <p:spPr>
          <a:xfrm>
            <a:off x="901700" y="738188"/>
            <a:ext cx="4932363" cy="3700462"/>
          </a:xfrm>
          <a:prstGeom prst="rect">
            <a:avLst/>
          </a:prstGeom>
          <a:noFill/>
          <a:ln w="12700">
            <a:solidFill>
              <a:prstClr val="black"/>
            </a:solidFill>
          </a:ln>
        </p:spPr>
        <p:txBody>
          <a:bodyPr vert="horz" lIns="90751" tIns="45377" rIns="90751" bIns="45377" rtlCol="0" anchor="ctr"/>
          <a:lstStyle/>
          <a:p>
            <a:endParaRPr lang="lv-LV" dirty="0"/>
          </a:p>
        </p:txBody>
      </p:sp>
      <p:sp>
        <p:nvSpPr>
          <p:cNvPr id="5" name="Notes Placeholder 4"/>
          <p:cNvSpPr>
            <a:spLocks noGrp="1"/>
          </p:cNvSpPr>
          <p:nvPr>
            <p:ph type="body" sz="quarter" idx="3"/>
          </p:nvPr>
        </p:nvSpPr>
        <p:spPr>
          <a:xfrm>
            <a:off x="673577" y="4686502"/>
            <a:ext cx="5388610" cy="4439842"/>
          </a:xfrm>
          <a:prstGeom prst="rect">
            <a:avLst/>
          </a:prstGeom>
        </p:spPr>
        <p:txBody>
          <a:bodyPr vert="horz" lIns="90751" tIns="45377" rIns="90751" bIns="4537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6" y="9371288"/>
            <a:ext cx="2918830" cy="493316"/>
          </a:xfrm>
          <a:prstGeom prst="rect">
            <a:avLst/>
          </a:prstGeom>
        </p:spPr>
        <p:txBody>
          <a:bodyPr vert="horz" lIns="90751" tIns="45377" rIns="90751" bIns="45377" rtlCol="0" anchor="b"/>
          <a:lstStyle>
            <a:lvl1pPr algn="l">
              <a:defRPr sz="1200"/>
            </a:lvl1pPr>
          </a:lstStyle>
          <a:p>
            <a:endParaRPr lang="lv-LV" dirty="0"/>
          </a:p>
        </p:txBody>
      </p:sp>
      <p:sp>
        <p:nvSpPr>
          <p:cNvPr id="7" name="Slide Number Placeholder 6"/>
          <p:cNvSpPr>
            <a:spLocks noGrp="1"/>
          </p:cNvSpPr>
          <p:nvPr>
            <p:ph type="sldNum" sz="quarter" idx="5"/>
          </p:nvPr>
        </p:nvSpPr>
        <p:spPr>
          <a:xfrm>
            <a:off x="3815380" y="9371288"/>
            <a:ext cx="2918830" cy="493316"/>
          </a:xfrm>
          <a:prstGeom prst="rect">
            <a:avLst/>
          </a:prstGeom>
        </p:spPr>
        <p:txBody>
          <a:bodyPr vert="horz" lIns="90751" tIns="45377" rIns="90751" bIns="45377" rtlCol="0" anchor="b"/>
          <a:lstStyle>
            <a:lvl1pPr algn="r">
              <a:defRPr sz="1200"/>
            </a:lvl1pPr>
          </a:lstStyle>
          <a:p>
            <a:fld id="{56151646-2DFC-4BCA-ABE7-8C058D6330D0}" type="slidenum">
              <a:rPr lang="lv-LV" smtClean="0"/>
              <a:pPr/>
              <a:t>‹#›</a:t>
            </a:fld>
            <a:endParaRPr lang="lv-LV" dirty="0"/>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2990566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6464973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2509126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582448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2550542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26592306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1026"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5"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F6B6FDD-965E-4E39-A088-E195F3B9074D}" type="datetime1">
              <a:rPr lang="lv-LV" smtClean="0"/>
              <a:t>31.08.2015</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952464FB-6FA6-4E80-ACB1-F4B9846AA373}" type="slidenum">
              <a:rPr lang="lv-LV" smtClean="0"/>
              <a:pPr/>
              <a:t>‹#›</a:t>
            </a:fld>
            <a:endParaRPr lang="lv-LV" dirty="0"/>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69" y="72480"/>
            <a:ext cx="2424467"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cSld name="Virsraksta slaid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694EB6-7AF0-4089-A094-4645F27983D3}" type="datetime1">
              <a:rPr lang="lv-LV" smtClean="0"/>
              <a:t>31.08.2015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C73D76F-9BA4-4DD3-9938-20764136E46B}"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lv-LV" smtClean="0"/>
              <a:t>Rediģēt šablona virsraksta stilu</a:t>
            </a:r>
            <a:endParaRPr lang="lv-LV" dirty="0"/>
          </a:p>
        </p:txBody>
      </p:sp>
      <p:pic>
        <p:nvPicPr>
          <p:cNvPr id="11" name="Picture 2" descr="C:\Users\Nauris\Finanšu ministrija\FM (LV).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79169" y="72480"/>
            <a:ext cx="2424467"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28139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F6656F-6ACF-4C04-97B5-14A261D9E4BF}" type="datetime1">
              <a:rPr lang="lv-LV" smtClean="0"/>
              <a:t>31.08.2015</a:t>
            </a:fld>
            <a:endParaRPr lang="lv-LV"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pPr/>
              <a:t>‹#›</a:t>
            </a:fld>
            <a:endParaRPr lang="lv-LV" dirty="0"/>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 id="2147483675" r:id="rId3"/>
  </p:sldLayoutIdLst>
  <p:timing>
    <p:tnLst>
      <p:par>
        <p:cTn id="1" dur="indefinite" restart="never" nodeType="tmRoot"/>
      </p:par>
    </p:tnLst>
  </p:timing>
  <p:hf hdr="0" ftr="0" dt="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hart" Target="../charts/chart10.xml"/><Relationship Id="rId4" Type="http://schemas.openxmlformats.org/officeDocument/2006/relationships/image" Target="../media/image7.png"/></Relationships>
</file>

<file path=ppt/slides/_rels/slide3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3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738" y="4077072"/>
            <a:ext cx="6120680" cy="854968"/>
          </a:xfrm>
        </p:spPr>
        <p:txBody>
          <a:bodyPr>
            <a:noAutofit/>
          </a:bodyPr>
          <a:lstStyle/>
          <a:p>
            <a:r>
              <a:rPr lang="lv-LV" sz="2300" b="1" dirty="0" smtClean="0"/>
              <a:t>Par </a:t>
            </a:r>
            <a:r>
              <a:rPr lang="lv-LV" sz="2300" b="1" dirty="0"/>
              <a:t>priekšlikumiem valsts </a:t>
            </a:r>
            <a:r>
              <a:rPr lang="lv-LV" sz="2300" b="1" dirty="0" smtClean="0"/>
              <a:t>budžeta ieņēmumiem un </a:t>
            </a:r>
            <a:r>
              <a:rPr lang="lv-LV" sz="2300" b="1" dirty="0"/>
              <a:t>izdevumiem 2016.gadam un ietvaram 2016.-</a:t>
            </a:r>
            <a:r>
              <a:rPr lang="lv-LV" sz="2300" b="1" dirty="0" smtClean="0"/>
              <a:t>2018.gadam</a:t>
            </a:r>
            <a:endParaRPr lang="lv-LV" sz="2300" b="1" dirty="0"/>
          </a:p>
        </p:txBody>
      </p:sp>
      <p:sp>
        <p:nvSpPr>
          <p:cNvPr id="3" name="Content Placeholder 2"/>
          <p:cNvSpPr>
            <a:spLocks noGrp="1"/>
          </p:cNvSpPr>
          <p:nvPr>
            <p:ph sz="quarter" idx="10"/>
          </p:nvPr>
        </p:nvSpPr>
        <p:spPr>
          <a:xfrm>
            <a:off x="2411758" y="5013176"/>
            <a:ext cx="5760641" cy="360363"/>
          </a:xfrm>
        </p:spPr>
        <p:txBody>
          <a:bodyPr/>
          <a:lstStyle/>
          <a:p>
            <a:r>
              <a:rPr lang="lv-LV" dirty="0" smtClean="0"/>
              <a:t>Finanšu ministrija</a:t>
            </a:r>
            <a:endParaRPr lang="lv-LV" dirty="0"/>
          </a:p>
        </p:txBody>
      </p:sp>
    </p:spTree>
    <p:extLst>
      <p:ext uri="{BB962C8B-B14F-4D97-AF65-F5344CB8AC3E}">
        <p14:creationId xmlns:p14="http://schemas.microsoft.com/office/powerpoint/2010/main" val="8880433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31.08.2015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10</a:t>
            </a:fld>
            <a:endParaRPr lang="lv-LV"/>
          </a:p>
        </p:txBody>
      </p:sp>
      <p:sp>
        <p:nvSpPr>
          <p:cNvPr id="5" name="Title 4"/>
          <p:cNvSpPr>
            <a:spLocks noGrp="1"/>
          </p:cNvSpPr>
          <p:nvPr>
            <p:ph type="title"/>
          </p:nvPr>
        </p:nvSpPr>
        <p:spPr/>
        <p:txBody>
          <a:bodyPr>
            <a:normAutofit fontScale="90000"/>
          </a:bodyPr>
          <a:lstStyle/>
          <a:p>
            <a:r>
              <a:rPr lang="lv-LV" sz="2000" dirty="0" smtClean="0">
                <a:effectLst>
                  <a:outerShdw blurRad="38100" dist="38100" dir="2700000" algn="tl">
                    <a:srgbClr val="000000">
                      <a:alpha val="43137"/>
                    </a:srgbClr>
                  </a:outerShdw>
                </a:effectLst>
              </a:rPr>
              <a:t>Diferencētais NM samazina ienākumu nevienlīdzību</a:t>
            </a:r>
            <a:endParaRPr lang="lv-LV" dirty="0"/>
          </a:p>
        </p:txBody>
      </p:sp>
      <p:pic>
        <p:nvPicPr>
          <p:cNvPr id="8" name="Picture 7"/>
          <p:cNvPicPr>
            <a:picLocks noChangeAspect="1"/>
          </p:cNvPicPr>
          <p:nvPr/>
        </p:nvPicPr>
        <p:blipFill>
          <a:blip r:embed="rId2"/>
          <a:stretch>
            <a:fillRect/>
          </a:stretch>
        </p:blipFill>
        <p:spPr>
          <a:xfrm>
            <a:off x="683568" y="1484784"/>
            <a:ext cx="7704856" cy="4871566"/>
          </a:xfrm>
          <a:prstGeom prst="rect">
            <a:avLst/>
          </a:prstGeom>
        </p:spPr>
      </p:pic>
    </p:spTree>
    <p:extLst>
      <p:ext uri="{BB962C8B-B14F-4D97-AF65-F5344CB8AC3E}">
        <p14:creationId xmlns:p14="http://schemas.microsoft.com/office/powerpoint/2010/main" val="3575668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2267744" y="4077072"/>
            <a:ext cx="6480720" cy="854968"/>
          </a:xfrm>
        </p:spPr>
        <p:txBody>
          <a:bodyPr>
            <a:noAutofit/>
          </a:bodyPr>
          <a:lstStyle/>
          <a:p>
            <a:r>
              <a:rPr lang="lv-LV" sz="2800" dirty="0" smtClean="0">
                <a:effectLst>
                  <a:outerShdw blurRad="38100" dist="38100" dir="2700000" algn="tl">
                    <a:srgbClr val="000000">
                      <a:alpha val="43137"/>
                    </a:srgbClr>
                  </a:outerShdw>
                </a:effectLst>
              </a:rPr>
              <a:t>Atvieglojuma par apgādībā esošām personām maksātāju loka sašaurināšana</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16027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31.08.2015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12</a:t>
            </a:fld>
            <a:endParaRPr lang="lv-LV"/>
          </a:p>
        </p:txBody>
      </p:sp>
      <p:sp>
        <p:nvSpPr>
          <p:cNvPr id="4" name="Content Placeholder 3"/>
          <p:cNvSpPr>
            <a:spLocks noGrp="1"/>
          </p:cNvSpPr>
          <p:nvPr>
            <p:ph idx="1"/>
          </p:nvPr>
        </p:nvSpPr>
        <p:spPr/>
        <p:txBody>
          <a:bodyPr>
            <a:normAutofit/>
          </a:bodyPr>
          <a:lstStyle/>
          <a:p>
            <a:pPr marL="0" indent="0" algn="just">
              <a:spcAft>
                <a:spcPts val="600"/>
              </a:spcAft>
              <a:buNone/>
            </a:pPr>
            <a:r>
              <a:rPr lang="lv-LV" b="1" dirty="0" smtClean="0">
                <a:solidFill>
                  <a:srgbClr val="002060"/>
                </a:solidFill>
              </a:rPr>
              <a:t>27.08.2015. </a:t>
            </a:r>
            <a:r>
              <a:rPr lang="lv-LV" b="1" dirty="0">
                <a:solidFill>
                  <a:srgbClr val="002060"/>
                </a:solidFill>
              </a:rPr>
              <a:t>MK atbalstīts </a:t>
            </a:r>
            <a:r>
              <a:rPr lang="lv-LV" b="1" dirty="0" smtClean="0">
                <a:solidFill>
                  <a:srgbClr val="002060"/>
                </a:solidFill>
              </a:rPr>
              <a:t>priekšlikums sašaurināt </a:t>
            </a:r>
            <a:r>
              <a:rPr lang="lv-LV" b="1" dirty="0">
                <a:solidFill>
                  <a:srgbClr val="002060"/>
                </a:solidFill>
              </a:rPr>
              <a:t>personu loku, par kurām maksātājs ir tiesīgs piemērot </a:t>
            </a:r>
            <a:r>
              <a:rPr lang="lv-LV" b="1" dirty="0" smtClean="0">
                <a:solidFill>
                  <a:srgbClr val="002060"/>
                </a:solidFill>
              </a:rPr>
              <a:t>IIN atvieglojumu </a:t>
            </a:r>
            <a:r>
              <a:rPr lang="lv-LV" b="1" dirty="0">
                <a:solidFill>
                  <a:srgbClr val="002060"/>
                </a:solidFill>
              </a:rPr>
              <a:t>par apgādībā esošām </a:t>
            </a:r>
            <a:r>
              <a:rPr lang="lv-LV" b="1" dirty="0" smtClean="0">
                <a:solidFill>
                  <a:srgbClr val="002060"/>
                </a:solidFill>
              </a:rPr>
              <a:t>personām (saglabājot </a:t>
            </a:r>
            <a:r>
              <a:rPr lang="lv-LV" b="1" dirty="0">
                <a:solidFill>
                  <a:srgbClr val="002060"/>
                </a:solidFill>
              </a:rPr>
              <a:t>atvieglojumu bērniem līdz 24 gadiem un sociāli jūtīgām grupām</a:t>
            </a:r>
            <a:r>
              <a:rPr lang="lv-LV" b="1" dirty="0" smtClean="0">
                <a:solidFill>
                  <a:srgbClr val="002060"/>
                </a:solidFill>
              </a:rPr>
              <a:t>)*</a:t>
            </a:r>
          </a:p>
          <a:p>
            <a:pPr marL="0" indent="0" algn="just">
              <a:spcAft>
                <a:spcPts val="600"/>
              </a:spcAft>
              <a:buNone/>
            </a:pPr>
            <a:r>
              <a:rPr lang="lv-LV" b="1" dirty="0" smtClean="0">
                <a:solidFill>
                  <a:srgbClr val="002060"/>
                </a:solidFill>
              </a:rPr>
              <a:t> </a:t>
            </a:r>
          </a:p>
          <a:p>
            <a:pPr marL="0" indent="0" algn="just">
              <a:spcAft>
                <a:spcPts val="600"/>
              </a:spcAft>
              <a:buNone/>
            </a:pPr>
            <a:r>
              <a:rPr lang="lv-LV" b="1" dirty="0" smtClean="0">
                <a:solidFill>
                  <a:srgbClr val="002060"/>
                </a:solidFill>
              </a:rPr>
              <a:t>Ietekme  </a:t>
            </a:r>
            <a:r>
              <a:rPr lang="lv-LV" b="1" dirty="0">
                <a:solidFill>
                  <a:srgbClr val="002060"/>
                </a:solidFill>
              </a:rPr>
              <a:t>+25 milj. </a:t>
            </a:r>
            <a:r>
              <a:rPr lang="lv-LV" b="1" dirty="0" err="1">
                <a:solidFill>
                  <a:srgbClr val="002060"/>
                </a:solidFill>
              </a:rPr>
              <a:t>euro</a:t>
            </a:r>
            <a:r>
              <a:rPr lang="lv-LV" b="1" dirty="0">
                <a:solidFill>
                  <a:srgbClr val="002060"/>
                </a:solidFill>
              </a:rPr>
              <a:t> gadā </a:t>
            </a:r>
            <a:r>
              <a:rPr lang="lv-LV" b="1" dirty="0" smtClean="0">
                <a:solidFill>
                  <a:srgbClr val="002060"/>
                </a:solidFill>
              </a:rPr>
              <a:t>(pašvaldību budžets </a:t>
            </a:r>
            <a:r>
              <a:rPr lang="lv-LV" b="1" dirty="0">
                <a:solidFill>
                  <a:srgbClr val="002060"/>
                </a:solidFill>
              </a:rPr>
              <a:t>+20 milj. </a:t>
            </a:r>
            <a:r>
              <a:rPr lang="lv-LV" b="1" dirty="0" err="1">
                <a:solidFill>
                  <a:srgbClr val="002060"/>
                </a:solidFill>
              </a:rPr>
              <a:t>euro</a:t>
            </a:r>
            <a:r>
              <a:rPr lang="lv-LV" b="1" dirty="0">
                <a:solidFill>
                  <a:srgbClr val="002060"/>
                </a:solidFill>
              </a:rPr>
              <a:t>).</a:t>
            </a:r>
          </a:p>
          <a:p>
            <a:pPr marL="0" indent="0" algn="just">
              <a:spcAft>
                <a:spcPts val="600"/>
              </a:spcAft>
              <a:buNone/>
            </a:pPr>
            <a:r>
              <a:rPr lang="lv-LV" b="1" u="sng" dirty="0" smtClean="0">
                <a:solidFill>
                  <a:srgbClr val="002060"/>
                </a:solidFill>
              </a:rPr>
              <a:t>Mērķis: daļēji kompensēt darba ņēmējiem iepriekš atbalstītos pasākumus (IIN likme, AAP loka sašaurināšana, Solidaritātes nodoklis)</a:t>
            </a:r>
          </a:p>
          <a:p>
            <a:pPr marL="0" indent="0">
              <a:spcAft>
                <a:spcPts val="600"/>
              </a:spcAft>
              <a:buNone/>
            </a:pPr>
            <a:r>
              <a:rPr lang="lv-LV" b="1" dirty="0" smtClean="0">
                <a:solidFill>
                  <a:srgbClr val="002060"/>
                </a:solidFill>
              </a:rPr>
              <a:t>FM         mēneša neapliekamā </a:t>
            </a:r>
            <a:r>
              <a:rPr lang="lv-LV" b="1" dirty="0">
                <a:solidFill>
                  <a:srgbClr val="002060"/>
                </a:solidFill>
              </a:rPr>
              <a:t>minimumu </a:t>
            </a:r>
            <a:r>
              <a:rPr lang="lv-LV" b="1" dirty="0" smtClean="0">
                <a:solidFill>
                  <a:srgbClr val="002060"/>
                </a:solidFill>
              </a:rPr>
              <a:t>palielināšanā par </a:t>
            </a:r>
            <a:r>
              <a:rPr lang="lv-LV" b="1" dirty="0">
                <a:solidFill>
                  <a:srgbClr val="002060"/>
                </a:solidFill>
              </a:rPr>
              <a:t>10 </a:t>
            </a:r>
            <a:r>
              <a:rPr lang="lv-LV" b="1" dirty="0" err="1" smtClean="0">
                <a:solidFill>
                  <a:srgbClr val="002060"/>
                </a:solidFill>
              </a:rPr>
              <a:t>euro</a:t>
            </a:r>
            <a:r>
              <a:rPr lang="lv-LV" b="1" dirty="0" smtClean="0">
                <a:solidFill>
                  <a:srgbClr val="002060"/>
                </a:solidFill>
              </a:rPr>
              <a:t>.</a:t>
            </a:r>
          </a:p>
          <a:p>
            <a:pPr marL="0" indent="0">
              <a:spcAft>
                <a:spcPts val="600"/>
              </a:spcAft>
              <a:buNone/>
            </a:pPr>
            <a:r>
              <a:rPr lang="lv-LV" b="1" dirty="0" smtClean="0">
                <a:solidFill>
                  <a:srgbClr val="002060"/>
                </a:solidFill>
              </a:rPr>
              <a:t>Fiskālā ietekme -17 milj. </a:t>
            </a:r>
            <a:r>
              <a:rPr lang="lv-LV" b="1" dirty="0" err="1" smtClean="0">
                <a:solidFill>
                  <a:srgbClr val="002060"/>
                </a:solidFill>
              </a:rPr>
              <a:t>euro</a:t>
            </a:r>
            <a:r>
              <a:rPr lang="lv-LV" b="1" u="sng" dirty="0" smtClean="0">
                <a:solidFill>
                  <a:srgbClr val="002060"/>
                </a:solidFill>
              </a:rPr>
              <a:t>.</a:t>
            </a:r>
          </a:p>
          <a:p>
            <a:pPr marL="0" indent="0">
              <a:spcAft>
                <a:spcPts val="600"/>
              </a:spcAft>
              <a:buNone/>
            </a:pPr>
            <a:r>
              <a:rPr lang="lv-LV" b="1" dirty="0" smtClean="0">
                <a:solidFill>
                  <a:srgbClr val="002060"/>
                </a:solidFill>
              </a:rPr>
              <a:t>NA          atvieglojumu </a:t>
            </a:r>
            <a:r>
              <a:rPr lang="lv-LV" b="1" dirty="0">
                <a:solidFill>
                  <a:srgbClr val="002060"/>
                </a:solidFill>
              </a:rPr>
              <a:t>par apgādībā esošām personām </a:t>
            </a:r>
            <a:endParaRPr lang="lv-LV" b="1" dirty="0" smtClean="0">
              <a:solidFill>
                <a:srgbClr val="002060"/>
              </a:solidFill>
            </a:endParaRPr>
          </a:p>
          <a:p>
            <a:pPr marL="0" indent="0">
              <a:spcAft>
                <a:spcPts val="600"/>
              </a:spcAft>
              <a:buNone/>
            </a:pPr>
            <a:r>
              <a:rPr lang="lv-LV" b="1" dirty="0" smtClean="0">
                <a:solidFill>
                  <a:srgbClr val="002060"/>
                </a:solidFill>
              </a:rPr>
              <a:t>(</a:t>
            </a:r>
            <a:r>
              <a:rPr lang="lv-LV" b="1" dirty="0" err="1">
                <a:solidFill>
                  <a:srgbClr val="002060"/>
                </a:solidFill>
              </a:rPr>
              <a:t>I</a:t>
            </a:r>
            <a:r>
              <a:rPr lang="lv-LV" b="1" dirty="0" err="1" smtClean="0">
                <a:solidFill>
                  <a:srgbClr val="002060"/>
                </a:solidFill>
              </a:rPr>
              <a:t>epēja</a:t>
            </a:r>
            <a:r>
              <a:rPr lang="lv-LV" b="1" dirty="0" smtClean="0">
                <a:solidFill>
                  <a:srgbClr val="002060"/>
                </a:solidFill>
              </a:rPr>
              <a:t> 30 </a:t>
            </a:r>
            <a:r>
              <a:rPr lang="lv-LV" b="1" dirty="0" err="1" smtClean="0">
                <a:solidFill>
                  <a:srgbClr val="002060"/>
                </a:solidFill>
              </a:rPr>
              <a:t>euro</a:t>
            </a:r>
            <a:r>
              <a:rPr lang="lv-LV" b="1" dirty="0" smtClean="0">
                <a:solidFill>
                  <a:srgbClr val="002060"/>
                </a:solidFill>
              </a:rPr>
              <a:t>. Fiskālā </a:t>
            </a:r>
            <a:r>
              <a:rPr lang="lv-LV" b="1" dirty="0">
                <a:solidFill>
                  <a:srgbClr val="002060"/>
                </a:solidFill>
              </a:rPr>
              <a:t>ietekme ir -</a:t>
            </a:r>
            <a:r>
              <a:rPr lang="lv-LV" b="1" dirty="0" smtClean="0">
                <a:solidFill>
                  <a:srgbClr val="002060"/>
                </a:solidFill>
              </a:rPr>
              <a:t>16 </a:t>
            </a:r>
            <a:r>
              <a:rPr lang="lv-LV" b="1" dirty="0">
                <a:solidFill>
                  <a:srgbClr val="002060"/>
                </a:solidFill>
              </a:rPr>
              <a:t>milj. </a:t>
            </a:r>
            <a:r>
              <a:rPr lang="lv-LV" b="1" dirty="0" err="1" smtClean="0">
                <a:solidFill>
                  <a:srgbClr val="002060"/>
                </a:solidFill>
              </a:rPr>
              <a:t>euro</a:t>
            </a:r>
            <a:r>
              <a:rPr lang="lv-LV" b="1" dirty="0" smtClean="0">
                <a:solidFill>
                  <a:srgbClr val="002060"/>
                </a:solidFill>
              </a:rPr>
              <a:t>)</a:t>
            </a:r>
            <a:endParaRPr lang="lv-LV" b="1" dirty="0">
              <a:solidFill>
                <a:srgbClr val="002060"/>
              </a:solidFill>
            </a:endParaRPr>
          </a:p>
          <a:p>
            <a:pPr marL="0" indent="0">
              <a:spcAft>
                <a:spcPts val="600"/>
              </a:spcAft>
              <a:buNone/>
            </a:pPr>
            <a:endParaRPr lang="lv-LV" dirty="0"/>
          </a:p>
        </p:txBody>
      </p:sp>
      <p:sp>
        <p:nvSpPr>
          <p:cNvPr id="6" name="Title 5"/>
          <p:cNvSpPr>
            <a:spLocks noGrp="1"/>
          </p:cNvSpPr>
          <p:nvPr>
            <p:ph type="title"/>
          </p:nvPr>
        </p:nvSpPr>
        <p:spPr>
          <a:xfrm>
            <a:off x="539552" y="535498"/>
            <a:ext cx="5904656" cy="445230"/>
          </a:xfrm>
        </p:spPr>
        <p:txBody>
          <a:bodyPr>
            <a:normAutofit fontScale="90000"/>
          </a:bodyPr>
          <a:lstStyle/>
          <a:p>
            <a:r>
              <a:rPr lang="lv-LV" dirty="0"/>
              <a:t>Atvieglojuma par apgādībā esošām personām maksātāju loka sašaurināšana</a:t>
            </a:r>
          </a:p>
        </p:txBody>
      </p:sp>
      <p:sp>
        <p:nvSpPr>
          <p:cNvPr id="5" name="TextBox 4"/>
          <p:cNvSpPr txBox="1"/>
          <p:nvPr/>
        </p:nvSpPr>
        <p:spPr>
          <a:xfrm>
            <a:off x="683568" y="2132856"/>
            <a:ext cx="8229600" cy="461665"/>
          </a:xfrm>
          <a:prstGeom prst="rect">
            <a:avLst/>
          </a:prstGeom>
          <a:noFill/>
        </p:spPr>
        <p:txBody>
          <a:bodyPr wrap="square" rtlCol="0">
            <a:spAutoFit/>
          </a:bodyPr>
          <a:lstStyle/>
          <a:p>
            <a:r>
              <a:rPr lang="lv-LV" sz="1200" dirty="0"/>
              <a:t>* </a:t>
            </a:r>
            <a:r>
              <a:rPr lang="lv-LV" sz="1200" dirty="0">
                <a:solidFill>
                  <a:prstClr val="black"/>
                </a:solidFill>
              </a:rPr>
              <a:t>Fiskālās ietekmes ietvaros tiks izvērtēta iespēja palielināt mēneša neapliekamā minimuma vai atvieglojuma par apgādībā esošām personām apmēru</a:t>
            </a:r>
            <a:r>
              <a:rPr lang="lv-LV" sz="1200" dirty="0" smtClean="0">
                <a:solidFill>
                  <a:prstClr val="black"/>
                </a:solidFill>
              </a:rPr>
              <a:t>.</a:t>
            </a:r>
            <a:endParaRPr lang="lv-LV" sz="1200" dirty="0">
              <a:solidFill>
                <a:prstClr val="black"/>
              </a:solidFill>
            </a:endParaRPr>
          </a:p>
        </p:txBody>
      </p:sp>
      <p:sp>
        <p:nvSpPr>
          <p:cNvPr id="7" name="Right Arrow 6"/>
          <p:cNvSpPr/>
          <p:nvPr/>
        </p:nvSpPr>
        <p:spPr>
          <a:xfrm>
            <a:off x="972597" y="3933056"/>
            <a:ext cx="28803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Right Arrow 7"/>
          <p:cNvSpPr/>
          <p:nvPr/>
        </p:nvSpPr>
        <p:spPr>
          <a:xfrm>
            <a:off x="971600" y="4725144"/>
            <a:ext cx="289029"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3235630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323528" y="332656"/>
            <a:ext cx="6984776" cy="864096"/>
          </a:xfrm>
          <a:solidFill>
            <a:schemeClr val="bg1"/>
          </a:solidFill>
        </p:spPr>
        <p:txBody>
          <a:bodyPr>
            <a:normAutofit fontScale="90000"/>
          </a:bodyPr>
          <a:lstStyle/>
          <a:p>
            <a:pPr>
              <a:tabLst>
                <a:tab pos="533400" algn="l"/>
              </a:tabLst>
            </a:pPr>
            <a:r>
              <a:rPr lang="lv-LV" sz="2800" b="0" dirty="0" smtClean="0">
                <a:effectLst>
                  <a:outerShdw blurRad="38100" dist="38100" dir="2700000" algn="tl">
                    <a:srgbClr val="000000">
                      <a:alpha val="43137"/>
                    </a:srgbClr>
                  </a:outerShdw>
                </a:effectLst>
              </a:rPr>
              <a:t>AAP jau vairākkārt ir palielināts un pašreiz tā apmērs par 90 </a:t>
            </a:r>
            <a:r>
              <a:rPr lang="lv-LV" sz="2800" b="0" i="1" dirty="0" smtClean="0">
                <a:effectLst>
                  <a:outerShdw blurRad="38100" dist="38100" dir="2700000" algn="tl">
                    <a:srgbClr val="000000">
                      <a:alpha val="43137"/>
                    </a:srgbClr>
                  </a:outerShdw>
                </a:effectLst>
              </a:rPr>
              <a:t>EUR/</a:t>
            </a:r>
            <a:r>
              <a:rPr lang="lv-LV" sz="2800" b="0" i="1" dirty="0" err="1" smtClean="0">
                <a:effectLst>
                  <a:outerShdw blurRad="38100" dist="38100" dir="2700000" algn="tl">
                    <a:srgbClr val="000000">
                      <a:alpha val="43137"/>
                    </a:srgbClr>
                  </a:outerShdw>
                </a:effectLst>
              </a:rPr>
              <a:t>mēn</a:t>
            </a:r>
            <a:r>
              <a:rPr lang="lv-LV" sz="2800" b="0" i="1" dirty="0" smtClean="0">
                <a:effectLst>
                  <a:outerShdw blurRad="38100" dist="38100" dir="2700000" algn="tl">
                    <a:srgbClr val="000000">
                      <a:alpha val="43137"/>
                    </a:srgbClr>
                  </a:outerShdw>
                </a:effectLst>
              </a:rPr>
              <a:t>.</a:t>
            </a:r>
            <a:r>
              <a:rPr lang="lv-LV" sz="2800" b="0" dirty="0" smtClean="0">
                <a:effectLst>
                  <a:outerShdw blurRad="38100" dist="38100" dir="2700000" algn="tl">
                    <a:srgbClr val="000000">
                      <a:alpha val="43137"/>
                    </a:srgbClr>
                  </a:outerShdw>
                </a:effectLst>
              </a:rPr>
              <a:t> pārsniedz NM apmēru</a:t>
            </a:r>
          </a:p>
        </p:txBody>
      </p:sp>
      <p:graphicFrame>
        <p:nvGraphicFramePr>
          <p:cNvPr id="5" name="Chart 4"/>
          <p:cNvGraphicFramePr>
            <a:graphicFrameLocks/>
          </p:cNvGraphicFramePr>
          <p:nvPr>
            <p:extLst/>
          </p:nvPr>
        </p:nvGraphicFramePr>
        <p:xfrm>
          <a:off x="611560" y="1412776"/>
          <a:ext cx="7992888" cy="4896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56624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31.08.2015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14</a:t>
            </a:fld>
            <a:endParaRPr lang="lv-LV"/>
          </a:p>
        </p:txBody>
      </p:sp>
      <p:sp>
        <p:nvSpPr>
          <p:cNvPr id="5" name="Title 4"/>
          <p:cNvSpPr>
            <a:spLocks noGrp="1"/>
          </p:cNvSpPr>
          <p:nvPr>
            <p:ph type="title"/>
          </p:nvPr>
        </p:nvSpPr>
        <p:spPr>
          <a:xfrm>
            <a:off x="446177" y="221094"/>
            <a:ext cx="6066590" cy="936056"/>
          </a:xfrm>
          <a:solidFill>
            <a:schemeClr val="bg1"/>
          </a:solidFill>
          <a:ln>
            <a:noFill/>
          </a:ln>
        </p:spPr>
        <p:txBody>
          <a:bodyPr>
            <a:noAutofit/>
          </a:bodyPr>
          <a:lstStyle/>
          <a:p>
            <a:r>
              <a:rPr lang="lv-LV" sz="1800" dirty="0" smtClean="0">
                <a:effectLst>
                  <a:outerShdw blurRad="38100" dist="38100" dir="2700000" algn="tl">
                    <a:srgbClr val="000000">
                      <a:alpha val="43137"/>
                    </a:srgbClr>
                  </a:outerShdw>
                </a:effectLst>
              </a:rPr>
              <a:t>No </a:t>
            </a:r>
            <a:r>
              <a:rPr lang="lv-LV" sz="1800" dirty="0">
                <a:effectLst>
                  <a:outerShdw blurRad="38100" dist="38100" dir="2700000" algn="tl">
                    <a:srgbClr val="000000">
                      <a:alpha val="43137"/>
                    </a:srgbClr>
                  </a:outerShdw>
                </a:effectLst>
              </a:rPr>
              <a:t>kopējā nodokļu maksātāju skaita, kuriem ir apgādībā esošas personas, </a:t>
            </a:r>
            <a:r>
              <a:rPr lang="lv-LV" sz="1800" dirty="0">
                <a:solidFill>
                  <a:srgbClr val="FF0000"/>
                </a:solidFill>
                <a:effectLst>
                  <a:outerShdw blurRad="38100" dist="38100" dir="2700000" algn="tl">
                    <a:srgbClr val="000000">
                      <a:alpha val="43137"/>
                    </a:srgbClr>
                  </a:outerShdw>
                </a:effectLst>
              </a:rPr>
              <a:t>32,4%</a:t>
            </a:r>
            <a:r>
              <a:rPr lang="lv-LV" sz="1800" dirty="0">
                <a:effectLst>
                  <a:outerShdw blurRad="38100" dist="38100" dir="2700000" algn="tl">
                    <a:srgbClr val="000000">
                      <a:alpha val="43137"/>
                    </a:srgbClr>
                  </a:outerShdw>
                </a:effectLst>
              </a:rPr>
              <a:t> ir nodokļu maksātāji, kuru ienākumi no algota darba nepārsniedz 360 </a:t>
            </a:r>
            <a:r>
              <a:rPr lang="lv-LV" sz="1800" i="1" dirty="0" err="1">
                <a:effectLst>
                  <a:outerShdw blurRad="38100" dist="38100" dir="2700000" algn="tl">
                    <a:srgbClr val="000000">
                      <a:alpha val="43137"/>
                    </a:srgbClr>
                  </a:outerShdw>
                </a:effectLst>
              </a:rPr>
              <a:t>euro</a:t>
            </a:r>
            <a:r>
              <a:rPr lang="lv-LV" sz="1800" dirty="0">
                <a:effectLst>
                  <a:outerShdw blurRad="38100" dist="38100" dir="2700000" algn="tl">
                    <a:srgbClr val="000000">
                      <a:alpha val="43137"/>
                    </a:srgbClr>
                  </a:outerShdw>
                </a:effectLst>
              </a:rPr>
              <a:t> mēnesī</a:t>
            </a:r>
            <a:endParaRPr lang="en-GB" sz="1800" i="1" dirty="0">
              <a:effectLst>
                <a:outerShdw blurRad="38100" dist="38100" dir="2700000" algn="tl">
                  <a:srgbClr val="000000">
                    <a:alpha val="43137"/>
                  </a:srgbClr>
                </a:outerShdw>
              </a:effectLst>
            </a:endParaRPr>
          </a:p>
        </p:txBody>
      </p:sp>
      <p:sp>
        <p:nvSpPr>
          <p:cNvPr id="8" name="Rectangle 7"/>
          <p:cNvSpPr/>
          <p:nvPr/>
        </p:nvSpPr>
        <p:spPr>
          <a:xfrm>
            <a:off x="611560" y="6048573"/>
            <a:ext cx="3420488" cy="307777"/>
          </a:xfrm>
          <a:prstGeom prst="rect">
            <a:avLst/>
          </a:prstGeom>
        </p:spPr>
        <p:txBody>
          <a:bodyPr wrap="none">
            <a:spAutoFit/>
          </a:bodyPr>
          <a:lstStyle/>
          <a:p>
            <a:r>
              <a:rPr lang="lv-LV" sz="1400" b="1" i="1" dirty="0">
                <a:solidFill>
                  <a:srgbClr val="002060"/>
                </a:solidFill>
              </a:rPr>
              <a:t>Avots: </a:t>
            </a:r>
            <a:r>
              <a:rPr lang="lv-LV" sz="1400" dirty="0">
                <a:solidFill>
                  <a:srgbClr val="002060"/>
                </a:solidFill>
              </a:rPr>
              <a:t>VID informācija uz 2015.gada martu</a:t>
            </a:r>
          </a:p>
        </p:txBody>
      </p:sp>
      <p:graphicFrame>
        <p:nvGraphicFramePr>
          <p:cNvPr id="9" name="Chart 8"/>
          <p:cNvGraphicFramePr/>
          <p:nvPr>
            <p:extLst/>
          </p:nvPr>
        </p:nvGraphicFramePr>
        <p:xfrm>
          <a:off x="827584" y="1771333"/>
          <a:ext cx="7128792" cy="4392488"/>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449086" y="1157150"/>
            <a:ext cx="7416824" cy="587853"/>
          </a:xfrm>
          <a:prstGeom prst="rect">
            <a:avLst/>
          </a:prstGeom>
        </p:spPr>
        <p:txBody>
          <a:bodyPr wrap="square">
            <a:spAutoFit/>
          </a:bodyPr>
          <a:lstStyle/>
          <a:p>
            <a:pPr marL="457200" algn="ctr">
              <a:lnSpc>
                <a:spcPct val="115000"/>
              </a:lnSpc>
              <a:spcAft>
                <a:spcPts val="600"/>
              </a:spcAft>
            </a:pPr>
            <a:r>
              <a:rPr lang="lv-LV" sz="1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Nodokļu maksātāju skaits, kuriem ir apgādībā esošas personas, sadalījumā pēc ienākumiem no algota darba</a:t>
            </a:r>
            <a:endParaRPr lang="lv-LV"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19381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1835696" y="4077072"/>
            <a:ext cx="6912768" cy="1080120"/>
          </a:xfrm>
        </p:spPr>
        <p:txBody>
          <a:bodyPr>
            <a:noAutofit/>
          </a:bodyPr>
          <a:lstStyle/>
          <a:p>
            <a:r>
              <a:rPr lang="lv-LV" sz="2800" dirty="0">
                <a:effectLst>
                  <a:outerShdw blurRad="38100" dist="38100" dir="2700000" algn="tl">
                    <a:srgbClr val="000000">
                      <a:alpha val="43137"/>
                    </a:srgbClr>
                  </a:outerShdw>
                </a:effectLst>
              </a:rPr>
              <a:t>Informācijas apmaiņas procesa uzlabošana starp finanšu iestādēm un Valsts ieņēmumu dienestu</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872079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solidFill>
                  <a:prstClr val="black">
                    <a:tint val="75000"/>
                  </a:prstClr>
                </a:solidFill>
              </a:rPr>
              <a:pPr/>
              <a:t>31.08.2015</a:t>
            </a:fld>
            <a:endParaRPr lang="lv-LV" dirty="0">
              <a:solidFill>
                <a:prstClr val="black">
                  <a:tint val="75000"/>
                </a:prstClr>
              </a:solidFill>
            </a:endParaRPr>
          </a:p>
        </p:txBody>
      </p:sp>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16</a:t>
            </a:fld>
            <a:endParaRPr lang="lv-LV">
              <a:solidFill>
                <a:prstClr val="black">
                  <a:tint val="75000"/>
                </a:prstClr>
              </a:solidFill>
            </a:endParaRPr>
          </a:p>
        </p:txBody>
      </p:sp>
      <p:sp>
        <p:nvSpPr>
          <p:cNvPr id="4" name="Content Placeholder 3"/>
          <p:cNvSpPr>
            <a:spLocks noGrp="1"/>
          </p:cNvSpPr>
          <p:nvPr>
            <p:ph idx="1"/>
          </p:nvPr>
        </p:nvSpPr>
        <p:spPr/>
        <p:txBody>
          <a:bodyPr/>
          <a:lstStyle/>
          <a:p>
            <a:endParaRPr lang="lv-LV" dirty="0"/>
          </a:p>
          <a:p>
            <a:endParaRPr lang="lv-LV" dirty="0" smtClean="0"/>
          </a:p>
          <a:p>
            <a:endParaRPr lang="lv-LV" dirty="0"/>
          </a:p>
        </p:txBody>
      </p:sp>
      <p:sp>
        <p:nvSpPr>
          <p:cNvPr id="5" name="Title 4"/>
          <p:cNvSpPr>
            <a:spLocks noGrp="1"/>
          </p:cNvSpPr>
          <p:nvPr>
            <p:ph type="title"/>
          </p:nvPr>
        </p:nvSpPr>
        <p:spPr>
          <a:xfrm>
            <a:off x="457200" y="519773"/>
            <a:ext cx="5688632" cy="432000"/>
          </a:xfrm>
        </p:spPr>
        <p:txBody>
          <a:bodyPr>
            <a:normAutofit fontScale="90000"/>
          </a:bodyPr>
          <a:lstStyle/>
          <a:p>
            <a:r>
              <a:rPr lang="lv-LV" dirty="0">
                <a:effectLst/>
              </a:rPr>
              <a:t>Informācijas apmaiņas procesa uzlabošana starp finanšu iestādēm un Valsts ieņēmumu dienestu</a:t>
            </a:r>
            <a:endParaRPr lang="lv-LV" dirty="0"/>
          </a:p>
        </p:txBody>
      </p:sp>
      <p:sp>
        <p:nvSpPr>
          <p:cNvPr id="7" name="Rectangle 6"/>
          <p:cNvSpPr/>
          <p:nvPr/>
        </p:nvSpPr>
        <p:spPr>
          <a:xfrm>
            <a:off x="647564" y="1089164"/>
            <a:ext cx="7848872" cy="4247317"/>
          </a:xfrm>
          <a:prstGeom prst="rect">
            <a:avLst/>
          </a:prstGeom>
        </p:spPr>
        <p:txBody>
          <a:bodyPr wrap="square">
            <a:spAutoFit/>
          </a:bodyPr>
          <a:lstStyle/>
          <a:p>
            <a:pPr algn="just"/>
            <a:r>
              <a:rPr lang="lv-LV" b="1" i="1" dirty="0" smtClean="0">
                <a:solidFill>
                  <a:prstClr val="black"/>
                </a:solidFill>
              </a:rPr>
              <a:t>MK š.g. 25.augusta sēdē atbalstīts priekšlikums.</a:t>
            </a:r>
          </a:p>
          <a:p>
            <a:pPr algn="just"/>
            <a:r>
              <a:rPr lang="lv-LV" dirty="0" smtClean="0">
                <a:solidFill>
                  <a:prstClr val="black"/>
                </a:solidFill>
              </a:rPr>
              <a:t>Kredītiestādes </a:t>
            </a:r>
            <a:r>
              <a:rPr lang="lv-LV" dirty="0">
                <a:solidFill>
                  <a:prstClr val="black"/>
                </a:solidFill>
              </a:rPr>
              <a:t>un maksājumu pakalpojumu iestādes ar </a:t>
            </a:r>
            <a:r>
              <a:rPr lang="lv-LV" dirty="0" smtClean="0">
                <a:solidFill>
                  <a:prstClr val="black"/>
                </a:solidFill>
              </a:rPr>
              <a:t>2016.gada </a:t>
            </a:r>
            <a:r>
              <a:rPr lang="lv-LV" dirty="0">
                <a:solidFill>
                  <a:prstClr val="black"/>
                </a:solidFill>
              </a:rPr>
              <a:t>1.aprīli sniegs informāciju Valsts ieņēmumu dienestam par aizdomīgiem darījumiem (nodokļu jomā). Informācija tiks izmantota nodokļu administrēšanas risku atklāšanai un novēršanai.</a:t>
            </a:r>
          </a:p>
          <a:p>
            <a:pPr algn="just"/>
            <a:r>
              <a:rPr lang="lv-LV" dirty="0" smtClean="0">
                <a:solidFill>
                  <a:prstClr val="black"/>
                </a:solidFill>
              </a:rPr>
              <a:t>2014.gadā </a:t>
            </a:r>
            <a:r>
              <a:rPr lang="lv-LV" dirty="0">
                <a:solidFill>
                  <a:prstClr val="black"/>
                </a:solidFill>
              </a:rPr>
              <a:t>Kontroles dienestam kredītiestādes ir sniegušas 15 tūkstošu ziņojumu par aizdomīgiem darījumiem</a:t>
            </a:r>
            <a:r>
              <a:rPr lang="lv-LV" dirty="0" smtClean="0">
                <a:solidFill>
                  <a:prstClr val="black"/>
                </a:solidFill>
              </a:rPr>
              <a:t>.</a:t>
            </a:r>
          </a:p>
          <a:p>
            <a:pPr algn="just"/>
            <a:endParaRPr lang="lv-LV" dirty="0">
              <a:solidFill>
                <a:prstClr val="black"/>
              </a:solidFill>
            </a:endParaRPr>
          </a:p>
          <a:p>
            <a:pPr algn="just"/>
            <a:endParaRPr lang="lv-LV" dirty="0" smtClean="0">
              <a:solidFill>
                <a:prstClr val="black"/>
              </a:solidFill>
            </a:endParaRPr>
          </a:p>
          <a:p>
            <a:pPr algn="just"/>
            <a:endParaRPr lang="lv-LV" dirty="0">
              <a:solidFill>
                <a:prstClr val="black"/>
              </a:solidFill>
            </a:endParaRPr>
          </a:p>
          <a:p>
            <a:pPr algn="just"/>
            <a:endParaRPr lang="lv-LV" dirty="0" smtClean="0">
              <a:solidFill>
                <a:prstClr val="black"/>
              </a:solidFill>
            </a:endParaRPr>
          </a:p>
          <a:p>
            <a:pPr algn="just"/>
            <a:endParaRPr lang="lv-LV" dirty="0">
              <a:solidFill>
                <a:prstClr val="black"/>
              </a:solidFill>
            </a:endParaRPr>
          </a:p>
          <a:p>
            <a:pPr algn="just"/>
            <a:endParaRPr lang="lv-LV" dirty="0" smtClean="0">
              <a:solidFill>
                <a:prstClr val="black"/>
              </a:solidFill>
            </a:endParaRPr>
          </a:p>
          <a:p>
            <a:pPr algn="just"/>
            <a:endParaRPr lang="lv-LV" dirty="0">
              <a:solidFill>
                <a:prstClr val="black"/>
              </a:solidFill>
            </a:endParaRPr>
          </a:p>
          <a:p>
            <a:pPr algn="just"/>
            <a:endParaRPr lang="lv-LV" dirty="0" smtClean="0">
              <a:solidFill>
                <a:prstClr val="black"/>
              </a:solidFill>
            </a:endParaRPr>
          </a:p>
        </p:txBody>
      </p:sp>
      <p:graphicFrame>
        <p:nvGraphicFramePr>
          <p:cNvPr id="9" name="Table 8"/>
          <p:cNvGraphicFramePr>
            <a:graphicFrameLocks noGrp="1"/>
          </p:cNvGraphicFramePr>
          <p:nvPr>
            <p:extLst/>
          </p:nvPr>
        </p:nvGraphicFramePr>
        <p:xfrm>
          <a:off x="647564" y="3068960"/>
          <a:ext cx="7380820" cy="2209968"/>
        </p:xfrm>
        <a:graphic>
          <a:graphicData uri="http://schemas.openxmlformats.org/drawingml/2006/table">
            <a:tbl>
              <a:tblPr firstRow="1" firstCol="1" bandRow="1">
                <a:tableStyleId>{5C22544A-7EE6-4342-B048-85BDC9FD1C3A}</a:tableStyleId>
              </a:tblPr>
              <a:tblGrid>
                <a:gridCol w="5101449"/>
                <a:gridCol w="2279371"/>
              </a:tblGrid>
              <a:tr h="429785">
                <a:tc rowSpan="2">
                  <a:txBody>
                    <a:bodyPr/>
                    <a:lstStyle/>
                    <a:p>
                      <a:pPr algn="ctr">
                        <a:lnSpc>
                          <a:spcPct val="107000"/>
                        </a:lnSpc>
                        <a:spcAft>
                          <a:spcPts val="0"/>
                        </a:spcAft>
                        <a:tabLst>
                          <a:tab pos="0" algn="l"/>
                        </a:tabLst>
                      </a:pPr>
                      <a:r>
                        <a:rPr lang="lv-LV" sz="1800" dirty="0">
                          <a:effectLst/>
                        </a:rPr>
                        <a:t>	</a:t>
                      </a:r>
                      <a:r>
                        <a:rPr lang="lv-LV" sz="1800" dirty="0" smtClean="0">
                          <a:effectLst/>
                        </a:rPr>
                        <a:t>Ieņēmumu </a:t>
                      </a:r>
                      <a:r>
                        <a:rPr lang="lv-LV" sz="1800" dirty="0">
                          <a:effectLst/>
                        </a:rPr>
                        <a:t>veids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540385" algn="l"/>
                        </a:tabLst>
                      </a:pPr>
                      <a:r>
                        <a:rPr lang="lv-LV" sz="1800" dirty="0">
                          <a:effectLst/>
                        </a:rPr>
                        <a:t>Fiskālā ietekme, milj. euro</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48986">
                <a:tc vMerge="1">
                  <a:txBody>
                    <a:bodyPr/>
                    <a:lstStyle/>
                    <a:p>
                      <a:endParaRPr lang="lv-LV"/>
                    </a:p>
                  </a:txBody>
                  <a:tcPr/>
                </a:tc>
                <a:tc>
                  <a:txBody>
                    <a:bodyPr/>
                    <a:lstStyle/>
                    <a:p>
                      <a:pPr algn="ctr">
                        <a:lnSpc>
                          <a:spcPct val="107000"/>
                        </a:lnSpc>
                        <a:spcAft>
                          <a:spcPts val="0"/>
                        </a:spcAft>
                        <a:tabLst>
                          <a:tab pos="540385" algn="l"/>
                        </a:tabLst>
                      </a:pPr>
                      <a:r>
                        <a:rPr lang="lv-LV" sz="1800" dirty="0">
                          <a:effectLst/>
                        </a:rPr>
                        <a:t>2016.gadā</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18741">
                <a:tc>
                  <a:txBody>
                    <a:bodyPr/>
                    <a:lstStyle/>
                    <a:p>
                      <a:pPr algn="just">
                        <a:lnSpc>
                          <a:spcPct val="107000"/>
                        </a:lnSpc>
                        <a:spcAft>
                          <a:spcPts val="0"/>
                        </a:spcAft>
                        <a:tabLst>
                          <a:tab pos="540385" algn="l"/>
                        </a:tabLst>
                      </a:pPr>
                      <a:r>
                        <a:rPr lang="lv-LV" sz="1800" b="1" kern="1200" dirty="0" smtClean="0">
                          <a:solidFill>
                            <a:schemeClr val="lt1"/>
                          </a:solidFill>
                          <a:effectLst/>
                          <a:latin typeface="+mn-lt"/>
                          <a:ea typeface="+mn-ea"/>
                          <a:cs typeface="+mn-cs"/>
                        </a:rPr>
                        <a:t>Iedzīvotāju ienākuma nodoklis</a:t>
                      </a:r>
                      <a:endParaRPr lang="lv-LV" sz="1800" b="1" kern="1200" dirty="0">
                        <a:solidFill>
                          <a:schemeClr val="lt1"/>
                        </a:solidFill>
                        <a:effectLst/>
                        <a:latin typeface="+mn-lt"/>
                        <a:ea typeface="+mn-ea"/>
                        <a:cs typeface="+mn-cs"/>
                      </a:endParaRPr>
                    </a:p>
                  </a:txBody>
                  <a:tcPr marL="68580" marR="68580" marT="0" marB="0"/>
                </a:tc>
                <a:tc>
                  <a:txBody>
                    <a:bodyPr/>
                    <a:lstStyle/>
                    <a:p>
                      <a:pPr algn="ctr">
                        <a:lnSpc>
                          <a:spcPct val="107000"/>
                        </a:lnSpc>
                        <a:spcAft>
                          <a:spcPts val="0"/>
                        </a:spcAft>
                        <a:tabLst>
                          <a:tab pos="540385" algn="l"/>
                        </a:tabLst>
                      </a:pPr>
                      <a:r>
                        <a:rPr lang="lv-LV" sz="1800" kern="1200" dirty="0" smtClean="0">
                          <a:solidFill>
                            <a:schemeClr val="dk1"/>
                          </a:solidFill>
                          <a:effectLst/>
                          <a:latin typeface="+mn-lt"/>
                          <a:ea typeface="+mn-ea"/>
                          <a:cs typeface="+mn-cs"/>
                        </a:rPr>
                        <a:t>0,6</a:t>
                      </a:r>
                      <a:endParaRPr lang="lv-LV" sz="1800" kern="1200" dirty="0">
                        <a:solidFill>
                          <a:schemeClr val="dk1"/>
                        </a:solidFill>
                        <a:effectLst/>
                        <a:latin typeface="+mn-lt"/>
                        <a:ea typeface="+mn-ea"/>
                        <a:cs typeface="+mn-cs"/>
                      </a:endParaRPr>
                    </a:p>
                  </a:txBody>
                  <a:tcPr marL="68580" marR="68580" marT="0" marB="0" anchor="ctr"/>
                </a:tc>
              </a:tr>
              <a:tr h="218741">
                <a:tc>
                  <a:txBody>
                    <a:bodyPr/>
                    <a:lstStyle/>
                    <a:p>
                      <a:pPr algn="just">
                        <a:lnSpc>
                          <a:spcPct val="107000"/>
                        </a:lnSpc>
                        <a:spcAft>
                          <a:spcPts val="0"/>
                        </a:spcAft>
                        <a:tabLst>
                          <a:tab pos="540385" algn="l"/>
                        </a:tabLst>
                      </a:pPr>
                      <a:r>
                        <a:rPr lang="lv-LV" sz="1800" b="1" kern="1200" dirty="0" smtClean="0">
                          <a:solidFill>
                            <a:schemeClr val="lt1"/>
                          </a:solidFill>
                          <a:effectLst/>
                          <a:latin typeface="+mn-lt"/>
                          <a:ea typeface="+mn-ea"/>
                          <a:cs typeface="+mn-cs"/>
                        </a:rPr>
                        <a:t>Pievienotās vērtības nodoklis</a:t>
                      </a:r>
                      <a:endParaRPr lang="lv-LV" sz="1800" b="1" kern="1200" dirty="0">
                        <a:solidFill>
                          <a:schemeClr val="lt1"/>
                        </a:solidFill>
                        <a:effectLst/>
                        <a:latin typeface="+mn-lt"/>
                        <a:ea typeface="+mn-ea"/>
                        <a:cs typeface="+mn-cs"/>
                      </a:endParaRPr>
                    </a:p>
                  </a:txBody>
                  <a:tcPr marL="68580" marR="68580" marT="0" marB="0"/>
                </a:tc>
                <a:tc>
                  <a:txBody>
                    <a:bodyPr/>
                    <a:lstStyle/>
                    <a:p>
                      <a:pPr algn="ctr">
                        <a:lnSpc>
                          <a:spcPct val="107000"/>
                        </a:lnSpc>
                        <a:spcAft>
                          <a:spcPts val="0"/>
                        </a:spcAft>
                        <a:tabLst>
                          <a:tab pos="540385" algn="l"/>
                        </a:tabLst>
                      </a:pPr>
                      <a:r>
                        <a:rPr lang="lv-LV" sz="1800" kern="1200" dirty="0" smtClean="0">
                          <a:solidFill>
                            <a:schemeClr val="dk1"/>
                          </a:solidFill>
                          <a:effectLst/>
                          <a:latin typeface="+mn-lt"/>
                          <a:ea typeface="+mn-ea"/>
                          <a:cs typeface="+mn-cs"/>
                        </a:rPr>
                        <a:t>1,6</a:t>
                      </a:r>
                      <a:endParaRPr lang="lv-LV" sz="1800" kern="1200" dirty="0">
                        <a:solidFill>
                          <a:schemeClr val="dk1"/>
                        </a:solidFill>
                        <a:effectLst/>
                        <a:latin typeface="+mn-lt"/>
                        <a:ea typeface="+mn-ea"/>
                        <a:cs typeface="+mn-cs"/>
                      </a:endParaRPr>
                    </a:p>
                  </a:txBody>
                  <a:tcPr marL="68580" marR="68580" marT="0" marB="0" anchor="ctr"/>
                </a:tc>
              </a:tr>
              <a:tr h="218741">
                <a:tc>
                  <a:txBody>
                    <a:bodyPr/>
                    <a:lstStyle/>
                    <a:p>
                      <a:pPr algn="just">
                        <a:lnSpc>
                          <a:spcPct val="107000"/>
                        </a:lnSpc>
                        <a:spcAft>
                          <a:spcPts val="0"/>
                        </a:spcAft>
                        <a:tabLst>
                          <a:tab pos="540385" algn="l"/>
                        </a:tabLst>
                      </a:pPr>
                      <a:r>
                        <a:rPr lang="lv-LV" sz="1800" b="1" kern="1200" dirty="0" smtClean="0">
                          <a:solidFill>
                            <a:schemeClr val="lt1"/>
                          </a:solidFill>
                          <a:effectLst/>
                          <a:latin typeface="+mn-lt"/>
                          <a:ea typeface="+mn-ea"/>
                          <a:cs typeface="+mn-cs"/>
                        </a:rPr>
                        <a:t>Uzņēmumu ienākuma nodoklis</a:t>
                      </a:r>
                      <a:endParaRPr lang="lv-LV" sz="1800" b="1" kern="1200" dirty="0">
                        <a:solidFill>
                          <a:schemeClr val="lt1"/>
                        </a:solidFill>
                        <a:effectLst/>
                        <a:latin typeface="+mn-lt"/>
                        <a:ea typeface="+mn-ea"/>
                        <a:cs typeface="+mn-cs"/>
                      </a:endParaRPr>
                    </a:p>
                  </a:txBody>
                  <a:tcPr marL="68580" marR="68580" marT="0" marB="0"/>
                </a:tc>
                <a:tc>
                  <a:txBody>
                    <a:bodyPr/>
                    <a:lstStyle/>
                    <a:p>
                      <a:pPr algn="ctr">
                        <a:lnSpc>
                          <a:spcPct val="107000"/>
                        </a:lnSpc>
                        <a:spcAft>
                          <a:spcPts val="0"/>
                        </a:spcAft>
                        <a:tabLst>
                          <a:tab pos="540385" algn="l"/>
                        </a:tabLst>
                      </a:pPr>
                      <a:r>
                        <a:rPr lang="lv-LV" sz="1800" kern="1200" dirty="0" smtClean="0">
                          <a:solidFill>
                            <a:schemeClr val="dk1"/>
                          </a:solidFill>
                          <a:effectLst/>
                          <a:latin typeface="+mn-lt"/>
                          <a:ea typeface="+mn-ea"/>
                          <a:cs typeface="+mn-cs"/>
                        </a:rPr>
                        <a:t>1,2</a:t>
                      </a:r>
                      <a:endParaRPr lang="lv-LV" sz="1800" kern="1200" dirty="0">
                        <a:solidFill>
                          <a:schemeClr val="dk1"/>
                        </a:solidFill>
                        <a:effectLst/>
                        <a:latin typeface="+mn-lt"/>
                        <a:ea typeface="+mn-ea"/>
                        <a:cs typeface="+mn-cs"/>
                      </a:endParaRPr>
                    </a:p>
                  </a:txBody>
                  <a:tcPr marL="68580" marR="68580" marT="0" marB="0" anchor="ctr"/>
                </a:tc>
              </a:tr>
              <a:tr h="265208">
                <a:tc>
                  <a:txBody>
                    <a:bodyPr/>
                    <a:lstStyle/>
                    <a:p>
                      <a:pPr>
                        <a:lnSpc>
                          <a:spcPct val="107000"/>
                        </a:lnSpc>
                        <a:spcAft>
                          <a:spcPts val="0"/>
                        </a:spcAft>
                        <a:tabLst>
                          <a:tab pos="540385" algn="l"/>
                        </a:tabLst>
                      </a:pPr>
                      <a:r>
                        <a:rPr lang="lv-LV" sz="1800" b="1" dirty="0">
                          <a:effectLst/>
                        </a:rPr>
                        <a:t>KOPĀ</a:t>
                      </a:r>
                      <a:endParaRPr lang="lv-L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tabLst>
                          <a:tab pos="540385" algn="l"/>
                        </a:tabLst>
                      </a:pPr>
                      <a:r>
                        <a:rPr lang="lv-LV" sz="1800" b="1" kern="1200" dirty="0" smtClean="0">
                          <a:solidFill>
                            <a:schemeClr val="dk1"/>
                          </a:solidFill>
                          <a:effectLst/>
                          <a:latin typeface="+mn-lt"/>
                          <a:ea typeface="+mn-ea"/>
                          <a:cs typeface="+mn-cs"/>
                        </a:rPr>
                        <a:t>3,3</a:t>
                      </a:r>
                      <a:endParaRPr lang="lv-LV" sz="1800" b="1" kern="1200" dirty="0">
                        <a:solidFill>
                          <a:schemeClr val="dk1"/>
                        </a:solidFill>
                        <a:effectLst/>
                        <a:latin typeface="+mn-lt"/>
                        <a:ea typeface="+mn-ea"/>
                        <a:cs typeface="+mn-cs"/>
                      </a:endParaRPr>
                    </a:p>
                  </a:txBody>
                  <a:tcPr marL="68580" marR="68580" marT="0" marB="0" anchor="ctr"/>
                </a:tc>
              </a:tr>
            </a:tbl>
          </a:graphicData>
        </a:graphic>
      </p:graphicFrame>
    </p:spTree>
    <p:extLst>
      <p:ext uri="{BB962C8B-B14F-4D97-AF65-F5344CB8AC3E}">
        <p14:creationId xmlns:p14="http://schemas.microsoft.com/office/powerpoint/2010/main" val="17977523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1835696" y="4077072"/>
            <a:ext cx="6912768" cy="1080120"/>
          </a:xfrm>
        </p:spPr>
        <p:txBody>
          <a:bodyPr>
            <a:noAutofit/>
          </a:bodyPr>
          <a:lstStyle/>
          <a:p>
            <a:r>
              <a:rPr lang="lv-LV" sz="2800" dirty="0" smtClean="0">
                <a:effectLst>
                  <a:outerShdw blurRad="38100" dist="38100" dir="2700000" algn="tl">
                    <a:srgbClr val="000000">
                      <a:alpha val="43137"/>
                    </a:srgbClr>
                  </a:outerShdw>
                </a:effectLst>
              </a:rPr>
              <a:t>Izložu </a:t>
            </a:r>
            <a:r>
              <a:rPr lang="lv-LV" sz="2800" dirty="0">
                <a:effectLst>
                  <a:outerShdw blurRad="38100" dist="38100" dir="2700000" algn="tl">
                    <a:srgbClr val="000000">
                      <a:alpha val="43137"/>
                    </a:srgbClr>
                  </a:outerShdw>
                </a:effectLst>
              </a:rPr>
              <a:t>un </a:t>
            </a:r>
            <a:r>
              <a:rPr lang="lv-LV" sz="2800" dirty="0" smtClean="0">
                <a:effectLst>
                  <a:outerShdw blurRad="38100" dist="38100" dir="2700000" algn="tl">
                    <a:srgbClr val="000000">
                      <a:alpha val="43137"/>
                    </a:srgbClr>
                  </a:outerShdw>
                </a:effectLst>
              </a:rPr>
              <a:t>azartspēļu nodoklis</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833889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solidFill>
                  <a:prstClr val="black">
                    <a:tint val="75000"/>
                  </a:prstClr>
                </a:solidFill>
              </a:rPr>
              <a:pPr/>
              <a:t>31.08.2015</a:t>
            </a:fld>
            <a:endParaRPr lang="lv-LV" dirty="0">
              <a:solidFill>
                <a:prstClr val="black">
                  <a:tint val="75000"/>
                </a:prstClr>
              </a:solidFill>
            </a:endParaRPr>
          </a:p>
        </p:txBody>
      </p:sp>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18</a:t>
            </a:fld>
            <a:endParaRPr lang="lv-LV">
              <a:solidFill>
                <a:prstClr val="black">
                  <a:tint val="75000"/>
                </a:prstClr>
              </a:solidFill>
            </a:endParaRPr>
          </a:p>
        </p:txBody>
      </p:sp>
      <p:sp>
        <p:nvSpPr>
          <p:cNvPr id="4" name="Content Placeholder 3"/>
          <p:cNvSpPr>
            <a:spLocks noGrp="1"/>
          </p:cNvSpPr>
          <p:nvPr>
            <p:ph idx="1"/>
          </p:nvPr>
        </p:nvSpPr>
        <p:spPr/>
        <p:txBody>
          <a:bodyPr>
            <a:normAutofit fontScale="92500" lnSpcReduction="10000"/>
          </a:bodyPr>
          <a:lstStyle/>
          <a:p>
            <a:pPr lvl="0"/>
            <a:r>
              <a:rPr lang="lv-LV" dirty="0"/>
              <a:t>MK sēdē 25.08.2015. (ņemot vērā NA iniciatīvas) tika nolemts virzīt grozījumus azartspēļu nodokļu un nodevu likmēs. Rezultātā  Finanšu ministrijai ir jāsagatavo grozījumus likumā “Par izložu un azartspēļu nodevu un nodokli” atbilstoši valdību veidojošās koalīcijas sadarbības partneru ierosinājumam, kas paredz paaugstināt azartspēļu nodokļu un nodevu likmes vidēji par 4% līdz 11% (spēļu automātiem) (3 gadus, katru gadu šāds pieaugums) un samazināt nodevu par interaktīvo azartspēļu licences izsniegšanu līdz 100000 eiro, sākot ar 2016.gadu. </a:t>
            </a:r>
          </a:p>
          <a:p>
            <a:pPr marL="0" indent="0">
              <a:buNone/>
            </a:pPr>
            <a:r>
              <a:rPr lang="lv-LV" dirty="0"/>
              <a:t> </a:t>
            </a:r>
          </a:p>
          <a:p>
            <a:r>
              <a:rPr lang="lv-LV" dirty="0"/>
              <a:t>Pēdējos gadus, kopš 2012.gada 1.janvāra, azartspēļu nodevu un nodokļu likmes nav mainījušās, jo ar 2019.gadu paredzēts ieviest vienoto azartspēļu kontroles un uzraudzības sistēmu, kuras ieviešanai uzņēmējiem ir jāuzkrāj līdzekļi. </a:t>
            </a:r>
            <a:r>
              <a:rPr lang="lv-LV" dirty="0" smtClean="0"/>
              <a:t>Azartspēļu </a:t>
            </a:r>
            <a:r>
              <a:rPr lang="lv-LV" dirty="0"/>
              <a:t>automātu saslēgšanā vienotā tīklā (ēnu ekonomikas apkarošanas pasākums</a:t>
            </a:r>
            <a:r>
              <a:rPr lang="lv-LV" dirty="0" smtClean="0"/>
              <a:t>) </a:t>
            </a:r>
            <a:r>
              <a:rPr lang="lv-LV" dirty="0"/>
              <a:t>vidēji vienam nozares uzņēmumiem varētu izmaksāt ap 0,5 miljoni eiro. </a:t>
            </a:r>
            <a:endParaRPr lang="lv-LV" dirty="0" smtClean="0"/>
          </a:p>
          <a:p>
            <a:pPr marL="0" lvl="0" indent="0">
              <a:buNone/>
            </a:pPr>
            <a:endParaRPr lang="lv-LV" dirty="0"/>
          </a:p>
          <a:p>
            <a:r>
              <a:rPr lang="lv-LV" dirty="0" smtClean="0"/>
              <a:t>Nozarē 15 uzņēmumi, no kuriem 4 nozarē dominējošie, tādēļ pastāv risks, ka krass nodokļu pieaugums 3 gadu laikā vienlaicīgi ar papildu pienākumiem attiecībā uz azartspēļu automātiem var radīt ēnu ekonomikas palielināšanās risku un azartspēļu automātu samazināšanas risku spēļu zālēs. </a:t>
            </a:r>
            <a:endParaRPr lang="lv-LV" dirty="0"/>
          </a:p>
        </p:txBody>
      </p:sp>
      <p:sp>
        <p:nvSpPr>
          <p:cNvPr id="5" name="Title 4"/>
          <p:cNvSpPr>
            <a:spLocks noGrp="1"/>
          </p:cNvSpPr>
          <p:nvPr>
            <p:ph type="title"/>
          </p:nvPr>
        </p:nvSpPr>
        <p:spPr/>
        <p:txBody>
          <a:bodyPr>
            <a:normAutofit/>
          </a:bodyPr>
          <a:lstStyle/>
          <a:p>
            <a:r>
              <a:rPr lang="lv-LV" dirty="0"/>
              <a:t>Izložu un azartspēļu nodoklis</a:t>
            </a:r>
          </a:p>
        </p:txBody>
      </p:sp>
    </p:spTree>
    <p:extLst>
      <p:ext uri="{BB962C8B-B14F-4D97-AF65-F5344CB8AC3E}">
        <p14:creationId xmlns:p14="http://schemas.microsoft.com/office/powerpoint/2010/main" val="3097700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pPr/>
              <a:t>19</a:t>
            </a:fld>
            <a:endParaRPr lang="lv-LV" dirty="0"/>
          </a:p>
        </p:txBody>
      </p:sp>
      <p:sp>
        <p:nvSpPr>
          <p:cNvPr id="3" name="Content Placeholder 2"/>
          <p:cNvSpPr>
            <a:spLocks noGrp="1"/>
          </p:cNvSpPr>
          <p:nvPr>
            <p:ph idx="1"/>
          </p:nvPr>
        </p:nvSpPr>
        <p:spPr/>
        <p:txBody>
          <a:bodyPr/>
          <a:lstStyle/>
          <a:p>
            <a:endParaRPr lang="lv-LV" dirty="0" smtClean="0"/>
          </a:p>
          <a:p>
            <a:r>
              <a:rPr lang="lv-LV" dirty="0" smtClean="0"/>
              <a:t>Priekšlikums – </a:t>
            </a:r>
          </a:p>
          <a:p>
            <a:pPr lvl="1"/>
            <a:r>
              <a:rPr lang="lv-LV" dirty="0" smtClean="0"/>
              <a:t>Lemt par </a:t>
            </a:r>
            <a:r>
              <a:rPr lang="lv-LV" dirty="0"/>
              <a:t> </a:t>
            </a:r>
            <a:r>
              <a:rPr lang="lv-LV" dirty="0" smtClean="0"/>
              <a:t>azartspēļu </a:t>
            </a:r>
            <a:r>
              <a:rPr lang="lv-LV" dirty="0"/>
              <a:t>nodokļu un nodevu likmes </a:t>
            </a:r>
            <a:r>
              <a:rPr lang="lv-LV" dirty="0" smtClean="0"/>
              <a:t>paaugstināšanu 2016.gadā, ņemot vērā gan nozares saistības uzraudzības pastiprināšanai, gan faktiskos finanšu rādītājus</a:t>
            </a:r>
          </a:p>
          <a:p>
            <a:pPr lvl="1"/>
            <a:r>
              <a:rPr lang="lv-LV" dirty="0" smtClean="0"/>
              <a:t>Par likmēm no 2017.gada lemt 2016.gadā, vienlaikus pieņemot nozares regulējošo likumu paketi </a:t>
            </a:r>
            <a:endParaRPr lang="lv-LV" dirty="0"/>
          </a:p>
        </p:txBody>
      </p:sp>
      <p:sp>
        <p:nvSpPr>
          <p:cNvPr id="4" name="Title 3"/>
          <p:cNvSpPr>
            <a:spLocks noGrp="1"/>
          </p:cNvSpPr>
          <p:nvPr>
            <p:ph type="title"/>
          </p:nvPr>
        </p:nvSpPr>
        <p:spPr/>
        <p:txBody>
          <a:bodyPr/>
          <a:lstStyle/>
          <a:p>
            <a:r>
              <a:rPr lang="lv-LV" dirty="0"/>
              <a:t>Izložu un azartspēļu nodoklis</a:t>
            </a:r>
          </a:p>
        </p:txBody>
      </p:sp>
    </p:spTree>
    <p:extLst>
      <p:ext uri="{BB962C8B-B14F-4D97-AF65-F5344CB8AC3E}">
        <p14:creationId xmlns:p14="http://schemas.microsoft.com/office/powerpoint/2010/main" val="3268682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solidFill>
                  <a:prstClr val="black">
                    <a:tint val="75000"/>
                  </a:prstClr>
                </a:solidFill>
              </a:rPr>
              <a:pPr/>
              <a:t>2</a:t>
            </a:fld>
            <a:endParaRPr lang="lv-LV" dirty="0">
              <a:solidFill>
                <a:prstClr val="black">
                  <a:tint val="75000"/>
                </a:prstClr>
              </a:solidFill>
            </a:endParaRPr>
          </a:p>
        </p:txBody>
      </p:sp>
      <p:graphicFrame>
        <p:nvGraphicFramePr>
          <p:cNvPr id="6" name="Content Placeholder 5"/>
          <p:cNvGraphicFramePr>
            <a:graphicFrameLocks noGrp="1"/>
          </p:cNvGraphicFramePr>
          <p:nvPr>
            <p:ph idx="1"/>
            <p:extLst/>
          </p:nvPr>
        </p:nvGraphicFramePr>
        <p:xfrm>
          <a:off x="467544" y="1700808"/>
          <a:ext cx="8219256" cy="2160239"/>
        </p:xfrm>
        <a:graphic>
          <a:graphicData uri="http://schemas.openxmlformats.org/drawingml/2006/table">
            <a:tbl>
              <a:tblPr>
                <a:tableStyleId>{5C22544A-7EE6-4342-B048-85BDC9FD1C3A}</a:tableStyleId>
              </a:tblPr>
              <a:tblGrid>
                <a:gridCol w="3164832"/>
                <a:gridCol w="1625855"/>
                <a:gridCol w="1092177"/>
                <a:gridCol w="1033225"/>
                <a:gridCol w="1303167"/>
              </a:tblGrid>
              <a:tr h="226283">
                <a:tc rowSpan="3">
                  <a:txBody>
                    <a:bodyPr/>
                    <a:lstStyle/>
                    <a:p>
                      <a:pPr algn="l" rtl="0" fontAlgn="ctr"/>
                      <a:r>
                        <a:rPr lang="lv-LV" sz="1200" u="none" strike="noStrike" dirty="0">
                          <a:effectLst/>
                        </a:rPr>
                        <a:t>IIN atvieglojumu atcelšana par pilngadīgām un darbspējīgām personām (saglabājot atvieglojumu bērniem līdz 24 gadiem un sociāli jūtīgām grupām) </a:t>
                      </a:r>
                      <a:r>
                        <a:rPr lang="lv-LV" sz="1200" u="none" strike="noStrike" dirty="0" smtClean="0">
                          <a:effectLst/>
                        </a:rPr>
                        <a:t>*</a:t>
                      </a:r>
                      <a:endParaRPr lang="lv-LV" sz="1200" b="0" i="0" u="none" strike="noStrike" dirty="0">
                        <a:solidFill>
                          <a:srgbClr val="000000"/>
                        </a:solidFill>
                        <a:effectLst/>
                        <a:latin typeface="Times New Roman" panose="02020603050405020304" pitchFamily="18" charset="0"/>
                      </a:endParaRPr>
                    </a:p>
                  </a:txBody>
                  <a:tcPr marL="9324" marR="9324" marT="9324" marB="0" anchor="ctr"/>
                </a:tc>
                <a:tc>
                  <a:txBody>
                    <a:bodyPr/>
                    <a:lstStyle/>
                    <a:p>
                      <a:pPr algn="l" fontAlgn="b"/>
                      <a:r>
                        <a:rPr lang="lv-LV" sz="1200" b="1" u="none" strike="noStrike" dirty="0">
                          <a:effectLst/>
                        </a:rPr>
                        <a:t>IIN, t.sk.,</a:t>
                      </a:r>
                      <a:endParaRPr lang="lv-LV" sz="1200" b="1" i="0" u="none" strike="noStrike" dirty="0">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400" b="1" u="none" strike="noStrike" dirty="0">
                          <a:effectLst/>
                        </a:rPr>
                        <a:t>25,0</a:t>
                      </a:r>
                      <a:endParaRPr lang="lv-LV" sz="1400" b="1" i="0" u="none" strike="noStrike" dirty="0">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400" b="1" u="none" strike="noStrike" dirty="0">
                          <a:effectLst/>
                        </a:rPr>
                        <a:t>25,0</a:t>
                      </a:r>
                      <a:endParaRPr lang="lv-LV" sz="1400" b="1" i="0" u="none" strike="noStrike" dirty="0">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400" b="1" u="none" strike="noStrike" dirty="0">
                          <a:effectLst/>
                        </a:rPr>
                        <a:t>25,0</a:t>
                      </a:r>
                      <a:endParaRPr lang="lv-LV" sz="1400" b="1" i="0" u="none" strike="noStrike" dirty="0">
                        <a:solidFill>
                          <a:srgbClr val="000000"/>
                        </a:solidFill>
                        <a:effectLst/>
                        <a:latin typeface="Times New Roman" panose="02020603050405020304" pitchFamily="18" charset="0"/>
                      </a:endParaRPr>
                    </a:p>
                  </a:txBody>
                  <a:tcPr marL="9324" marR="9324" marT="9324" marB="0" anchor="b"/>
                </a:tc>
              </a:tr>
              <a:tr h="334376">
                <a:tc vMerge="1">
                  <a:txBody>
                    <a:bodyPr/>
                    <a:lstStyle/>
                    <a:p>
                      <a:endParaRPr lang="lv-LV"/>
                    </a:p>
                  </a:txBody>
                  <a:tcPr/>
                </a:tc>
                <a:tc>
                  <a:txBody>
                    <a:bodyPr/>
                    <a:lstStyle/>
                    <a:p>
                      <a:pPr algn="r" fontAlgn="b"/>
                      <a:r>
                        <a:rPr lang="lv-LV" sz="1200" u="none" strike="noStrike">
                          <a:effectLst/>
                        </a:rPr>
                        <a:t>valsts budžetā</a:t>
                      </a:r>
                      <a:endParaRPr lang="lv-LV" sz="1200" b="0" i="1" u="none" strike="noStrike">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a:effectLst/>
                        </a:rPr>
                        <a:t>5,0</a:t>
                      </a:r>
                      <a:endParaRPr lang="lv-LV" sz="1000" b="0" i="1" u="none" strike="noStrike">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a:effectLst/>
                        </a:rPr>
                        <a:t>5,0</a:t>
                      </a:r>
                      <a:endParaRPr lang="lv-LV" sz="1000" b="0" i="1" u="none" strike="noStrike">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a:effectLst/>
                        </a:rPr>
                        <a:t>5,0</a:t>
                      </a:r>
                      <a:endParaRPr lang="lv-LV" sz="1000" b="0" i="1" u="none" strike="noStrike">
                        <a:solidFill>
                          <a:srgbClr val="000000"/>
                        </a:solidFill>
                        <a:effectLst/>
                        <a:latin typeface="Times New Roman" panose="02020603050405020304" pitchFamily="18" charset="0"/>
                      </a:endParaRPr>
                    </a:p>
                  </a:txBody>
                  <a:tcPr marL="9324" marR="9324" marT="9324" marB="0" anchor="b"/>
                </a:tc>
              </a:tr>
              <a:tr h="596452">
                <a:tc vMerge="1">
                  <a:txBody>
                    <a:bodyPr/>
                    <a:lstStyle/>
                    <a:p>
                      <a:endParaRPr lang="lv-LV"/>
                    </a:p>
                  </a:txBody>
                  <a:tcPr/>
                </a:tc>
                <a:tc>
                  <a:txBody>
                    <a:bodyPr/>
                    <a:lstStyle/>
                    <a:p>
                      <a:pPr algn="r" fontAlgn="b"/>
                      <a:r>
                        <a:rPr lang="lv-LV" sz="1200" u="none" strike="noStrike">
                          <a:effectLst/>
                        </a:rPr>
                        <a:t>pašvaldību budžetā</a:t>
                      </a:r>
                      <a:endParaRPr lang="lv-LV" sz="1200" b="0" i="1" u="none" strike="noStrike">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a:effectLst/>
                        </a:rPr>
                        <a:t>20,0</a:t>
                      </a:r>
                      <a:endParaRPr lang="lv-LV" sz="1000" b="0" i="1" u="none" strike="noStrike">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a:effectLst/>
                        </a:rPr>
                        <a:t>20,0</a:t>
                      </a:r>
                      <a:endParaRPr lang="lv-LV" sz="1000" b="0" i="1" u="none" strike="noStrike">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a:effectLst/>
                        </a:rPr>
                        <a:t>20,0</a:t>
                      </a:r>
                      <a:endParaRPr lang="lv-LV" sz="1000" b="0" i="1" u="none" strike="noStrike">
                        <a:solidFill>
                          <a:srgbClr val="000000"/>
                        </a:solidFill>
                        <a:effectLst/>
                        <a:latin typeface="Times New Roman" panose="02020603050405020304" pitchFamily="18" charset="0"/>
                      </a:endParaRPr>
                    </a:p>
                  </a:txBody>
                  <a:tcPr marL="9324" marR="9324" marT="9324" marB="0" anchor="b"/>
                </a:tc>
              </a:tr>
              <a:tr h="334376">
                <a:tc rowSpan="3">
                  <a:txBody>
                    <a:bodyPr/>
                    <a:lstStyle/>
                    <a:p>
                      <a:pPr algn="l" rtl="0" fontAlgn="ctr"/>
                      <a:r>
                        <a:rPr lang="lv-LV" sz="1200" u="none" strike="noStrike" dirty="0">
                          <a:effectLst/>
                        </a:rPr>
                        <a:t>IIN likmes atstāšana 2015.gada līmenī 23% (fiskālās ietekmes </a:t>
                      </a:r>
                      <a:r>
                        <a:rPr lang="lv-LV" sz="1200" u="none" strike="noStrike" dirty="0" smtClean="0">
                          <a:effectLst/>
                        </a:rPr>
                        <a:t>pārrēķins, papildus 25.08.</a:t>
                      </a:r>
                      <a:r>
                        <a:rPr lang="lv-LV" sz="1200" u="none" strike="noStrike" baseline="0" dirty="0" smtClean="0">
                          <a:effectLst/>
                        </a:rPr>
                        <a:t> MK sēde atbalstītajam</a:t>
                      </a:r>
                      <a:r>
                        <a:rPr lang="lv-LV" sz="1200" u="none" strike="noStrike" dirty="0" smtClean="0">
                          <a:effectLst/>
                        </a:rPr>
                        <a:t>)</a:t>
                      </a:r>
                      <a:endParaRPr lang="lv-LV" sz="1200" b="0" i="0" u="none" strike="noStrike" dirty="0">
                        <a:solidFill>
                          <a:srgbClr val="000000"/>
                        </a:solidFill>
                        <a:effectLst/>
                        <a:latin typeface="Times New Roman" panose="02020603050405020304" pitchFamily="18" charset="0"/>
                      </a:endParaRPr>
                    </a:p>
                  </a:txBody>
                  <a:tcPr marL="9324" marR="9324" marT="9324" marB="0" anchor="ctr"/>
                </a:tc>
                <a:tc>
                  <a:txBody>
                    <a:bodyPr/>
                    <a:lstStyle/>
                    <a:p>
                      <a:pPr algn="l" fontAlgn="b"/>
                      <a:r>
                        <a:rPr lang="lv-LV" sz="1200" b="1" u="none" strike="noStrike" dirty="0">
                          <a:effectLst/>
                        </a:rPr>
                        <a:t>IIN, t.sk.,</a:t>
                      </a:r>
                      <a:endParaRPr lang="lv-LV" sz="1200" b="1" i="0" u="none" strike="noStrike" dirty="0">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400" b="1" u="none" strike="noStrike" dirty="0">
                          <a:effectLst/>
                        </a:rPr>
                        <a:t>6,0</a:t>
                      </a:r>
                      <a:endParaRPr lang="lv-LV" sz="1400" b="1" i="0" u="none" strike="noStrike" dirty="0">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400" b="1" u="none" strike="noStrike" dirty="0">
                          <a:effectLst/>
                        </a:rPr>
                        <a:t>1,0</a:t>
                      </a:r>
                      <a:endParaRPr lang="lv-LV" sz="1400" b="1" i="0" u="none" strike="noStrike" dirty="0">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400" b="1" u="none" strike="noStrike" dirty="0">
                          <a:effectLst/>
                        </a:rPr>
                        <a:t>1,0</a:t>
                      </a:r>
                      <a:endParaRPr lang="lv-LV" sz="1400" b="1" i="0" u="none" strike="noStrike" dirty="0">
                        <a:solidFill>
                          <a:srgbClr val="000000"/>
                        </a:solidFill>
                        <a:effectLst/>
                        <a:latin typeface="Times New Roman" panose="02020603050405020304" pitchFamily="18" charset="0"/>
                      </a:endParaRPr>
                    </a:p>
                  </a:txBody>
                  <a:tcPr marL="9324" marR="9324" marT="9324" marB="0" anchor="b"/>
                </a:tc>
              </a:tr>
              <a:tr h="334376">
                <a:tc vMerge="1">
                  <a:txBody>
                    <a:bodyPr/>
                    <a:lstStyle/>
                    <a:p>
                      <a:endParaRPr lang="lv-LV"/>
                    </a:p>
                  </a:txBody>
                  <a:tcPr/>
                </a:tc>
                <a:tc>
                  <a:txBody>
                    <a:bodyPr/>
                    <a:lstStyle/>
                    <a:p>
                      <a:pPr algn="r" fontAlgn="b"/>
                      <a:r>
                        <a:rPr lang="lv-LV" sz="1200" u="none" strike="noStrike">
                          <a:effectLst/>
                        </a:rPr>
                        <a:t>valsts budžetā</a:t>
                      </a:r>
                      <a:endParaRPr lang="lv-LV" sz="1200" b="0" i="1" u="none" strike="noStrike">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a:effectLst/>
                        </a:rPr>
                        <a:t>1,2</a:t>
                      </a:r>
                      <a:endParaRPr lang="lv-LV" sz="1000" b="0" i="1" u="none" strike="noStrike">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a:effectLst/>
                        </a:rPr>
                        <a:t>0,2</a:t>
                      </a:r>
                      <a:endParaRPr lang="lv-LV" sz="1000" b="0" i="1" u="none" strike="noStrike">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a:effectLst/>
                        </a:rPr>
                        <a:t>0,2</a:t>
                      </a:r>
                      <a:endParaRPr lang="lv-LV" sz="1000" b="0" i="1" u="none" strike="noStrike">
                        <a:solidFill>
                          <a:srgbClr val="000000"/>
                        </a:solidFill>
                        <a:effectLst/>
                        <a:latin typeface="Times New Roman" panose="02020603050405020304" pitchFamily="18" charset="0"/>
                      </a:endParaRPr>
                    </a:p>
                  </a:txBody>
                  <a:tcPr marL="9324" marR="9324" marT="9324" marB="0" anchor="b"/>
                </a:tc>
              </a:tr>
              <a:tr h="334376">
                <a:tc vMerge="1">
                  <a:txBody>
                    <a:bodyPr/>
                    <a:lstStyle/>
                    <a:p>
                      <a:endParaRPr lang="lv-LV"/>
                    </a:p>
                  </a:txBody>
                  <a:tcPr/>
                </a:tc>
                <a:tc>
                  <a:txBody>
                    <a:bodyPr/>
                    <a:lstStyle/>
                    <a:p>
                      <a:pPr algn="r" fontAlgn="b"/>
                      <a:r>
                        <a:rPr lang="lv-LV" sz="1200" u="none" strike="noStrike" dirty="0">
                          <a:effectLst/>
                        </a:rPr>
                        <a:t>pašvaldību budžetā</a:t>
                      </a:r>
                      <a:endParaRPr lang="lv-LV" sz="1200" b="0" i="1" u="none" strike="noStrike" dirty="0">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dirty="0">
                          <a:effectLst/>
                        </a:rPr>
                        <a:t>4,8</a:t>
                      </a:r>
                      <a:endParaRPr lang="lv-LV" sz="1000" b="0" i="1" u="none" strike="noStrike" dirty="0">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dirty="0">
                          <a:effectLst/>
                        </a:rPr>
                        <a:t>0,8</a:t>
                      </a:r>
                      <a:endParaRPr lang="lv-LV" sz="1000" b="0" i="1" u="none" strike="noStrike" dirty="0">
                        <a:solidFill>
                          <a:srgbClr val="000000"/>
                        </a:solidFill>
                        <a:effectLst/>
                        <a:latin typeface="Times New Roman" panose="02020603050405020304" pitchFamily="18" charset="0"/>
                      </a:endParaRPr>
                    </a:p>
                  </a:txBody>
                  <a:tcPr marL="9324" marR="9324" marT="9324" marB="0" anchor="b"/>
                </a:tc>
                <a:tc>
                  <a:txBody>
                    <a:bodyPr/>
                    <a:lstStyle/>
                    <a:p>
                      <a:pPr algn="r" fontAlgn="b"/>
                      <a:r>
                        <a:rPr lang="lv-LV" sz="1000" u="none" strike="noStrike" dirty="0">
                          <a:effectLst/>
                        </a:rPr>
                        <a:t>0,8</a:t>
                      </a:r>
                      <a:endParaRPr lang="lv-LV" sz="1000" b="0" i="1" u="none" strike="noStrike" dirty="0">
                        <a:solidFill>
                          <a:srgbClr val="000000"/>
                        </a:solidFill>
                        <a:effectLst/>
                        <a:latin typeface="Times New Roman" panose="02020603050405020304" pitchFamily="18" charset="0"/>
                      </a:endParaRPr>
                    </a:p>
                  </a:txBody>
                  <a:tcPr marL="9324" marR="9324" marT="9324" marB="0" anchor="b"/>
                </a:tc>
              </a:tr>
            </a:tbl>
          </a:graphicData>
        </a:graphic>
      </p:graphicFrame>
      <p:sp>
        <p:nvSpPr>
          <p:cNvPr id="4" name="Title 3"/>
          <p:cNvSpPr>
            <a:spLocks noGrp="1"/>
          </p:cNvSpPr>
          <p:nvPr>
            <p:ph type="title"/>
          </p:nvPr>
        </p:nvSpPr>
        <p:spPr>
          <a:xfrm>
            <a:off x="467544" y="620736"/>
            <a:ext cx="7056784" cy="576016"/>
          </a:xfrm>
        </p:spPr>
        <p:txBody>
          <a:bodyPr>
            <a:normAutofit fontScale="90000"/>
          </a:bodyPr>
          <a:lstStyle/>
          <a:p>
            <a:r>
              <a:rPr lang="lv-LV" dirty="0" smtClean="0"/>
              <a:t>27.08.2015. MK atbalstītie priekšlikumi ieņēmumu daļas palielināšanai</a:t>
            </a:r>
            <a:endParaRPr lang="lv-LV" dirty="0"/>
          </a:p>
        </p:txBody>
      </p:sp>
      <p:sp>
        <p:nvSpPr>
          <p:cNvPr id="7" name="TextBox 6"/>
          <p:cNvSpPr txBox="1"/>
          <p:nvPr/>
        </p:nvSpPr>
        <p:spPr>
          <a:xfrm>
            <a:off x="5476067" y="1340768"/>
            <a:ext cx="792088" cy="369332"/>
          </a:xfrm>
          <a:prstGeom prst="rect">
            <a:avLst/>
          </a:prstGeom>
          <a:noFill/>
        </p:spPr>
        <p:txBody>
          <a:bodyPr wrap="square" rtlCol="0">
            <a:spAutoFit/>
          </a:bodyPr>
          <a:lstStyle/>
          <a:p>
            <a:r>
              <a:rPr lang="lv-LV" dirty="0" smtClean="0">
                <a:solidFill>
                  <a:prstClr val="black"/>
                </a:solidFill>
              </a:rPr>
              <a:t>2016</a:t>
            </a:r>
            <a:endParaRPr lang="lv-LV" dirty="0">
              <a:solidFill>
                <a:prstClr val="black"/>
              </a:solidFill>
            </a:endParaRPr>
          </a:p>
        </p:txBody>
      </p:sp>
      <p:sp>
        <p:nvSpPr>
          <p:cNvPr id="8" name="TextBox 7"/>
          <p:cNvSpPr txBox="1"/>
          <p:nvPr/>
        </p:nvSpPr>
        <p:spPr>
          <a:xfrm>
            <a:off x="6494916" y="1340768"/>
            <a:ext cx="899120" cy="369332"/>
          </a:xfrm>
          <a:prstGeom prst="rect">
            <a:avLst/>
          </a:prstGeom>
          <a:noFill/>
        </p:spPr>
        <p:txBody>
          <a:bodyPr wrap="square" rtlCol="0">
            <a:spAutoFit/>
          </a:bodyPr>
          <a:lstStyle/>
          <a:p>
            <a:r>
              <a:rPr lang="lv-LV" dirty="0" smtClean="0">
                <a:solidFill>
                  <a:prstClr val="black"/>
                </a:solidFill>
              </a:rPr>
              <a:t>2017</a:t>
            </a:r>
            <a:endParaRPr lang="lv-LV" dirty="0">
              <a:solidFill>
                <a:prstClr val="black"/>
              </a:solidFill>
            </a:endParaRPr>
          </a:p>
        </p:txBody>
      </p:sp>
      <p:sp>
        <p:nvSpPr>
          <p:cNvPr id="9" name="TextBox 8"/>
          <p:cNvSpPr txBox="1"/>
          <p:nvPr/>
        </p:nvSpPr>
        <p:spPr>
          <a:xfrm>
            <a:off x="7603951" y="1340768"/>
            <a:ext cx="899120" cy="369332"/>
          </a:xfrm>
          <a:prstGeom prst="rect">
            <a:avLst/>
          </a:prstGeom>
          <a:noFill/>
        </p:spPr>
        <p:txBody>
          <a:bodyPr wrap="square" rtlCol="0">
            <a:spAutoFit/>
          </a:bodyPr>
          <a:lstStyle/>
          <a:p>
            <a:r>
              <a:rPr lang="lv-LV" dirty="0" smtClean="0">
                <a:solidFill>
                  <a:prstClr val="black"/>
                </a:solidFill>
              </a:rPr>
              <a:t>2018</a:t>
            </a:r>
            <a:endParaRPr lang="lv-LV" dirty="0">
              <a:solidFill>
                <a:prstClr val="black"/>
              </a:solidFill>
            </a:endParaRPr>
          </a:p>
        </p:txBody>
      </p:sp>
      <p:sp>
        <p:nvSpPr>
          <p:cNvPr id="10" name="TextBox 9"/>
          <p:cNvSpPr txBox="1"/>
          <p:nvPr/>
        </p:nvSpPr>
        <p:spPr>
          <a:xfrm>
            <a:off x="395536" y="4005064"/>
            <a:ext cx="8291264" cy="430887"/>
          </a:xfrm>
          <a:prstGeom prst="rect">
            <a:avLst/>
          </a:prstGeom>
          <a:noFill/>
        </p:spPr>
        <p:txBody>
          <a:bodyPr wrap="square" rtlCol="0">
            <a:spAutoFit/>
          </a:bodyPr>
          <a:lstStyle/>
          <a:p>
            <a:r>
              <a:rPr lang="lv-LV" sz="1100" dirty="0">
                <a:solidFill>
                  <a:prstClr val="black"/>
                </a:solidFill>
              </a:rPr>
              <a:t>*</a:t>
            </a:r>
            <a:r>
              <a:rPr lang="lv-LV" sz="1100" dirty="0" smtClean="0">
                <a:solidFill>
                  <a:prstClr val="black"/>
                </a:solidFill>
              </a:rPr>
              <a:t> </a:t>
            </a:r>
            <a:r>
              <a:rPr lang="lv-LV" sz="1100" dirty="0">
                <a:solidFill>
                  <a:prstClr val="black"/>
                </a:solidFill>
              </a:rPr>
              <a:t>Fiskālās ietekmes ietvaros </a:t>
            </a:r>
            <a:r>
              <a:rPr lang="lv-LV" sz="1100" dirty="0" smtClean="0">
                <a:solidFill>
                  <a:prstClr val="black"/>
                </a:solidFill>
              </a:rPr>
              <a:t>tiks izvērtēta iespēja </a:t>
            </a:r>
            <a:r>
              <a:rPr lang="lv-LV" sz="1100" dirty="0">
                <a:solidFill>
                  <a:prstClr val="black"/>
                </a:solidFill>
              </a:rPr>
              <a:t>palielināt mēneša neapliekamā minimuma </a:t>
            </a:r>
            <a:r>
              <a:rPr lang="lv-LV" sz="1100" dirty="0" smtClean="0">
                <a:solidFill>
                  <a:prstClr val="black"/>
                </a:solidFill>
              </a:rPr>
              <a:t>vai </a:t>
            </a:r>
            <a:r>
              <a:rPr lang="lv-LV" sz="1100" dirty="0">
                <a:solidFill>
                  <a:prstClr val="black"/>
                </a:solidFill>
              </a:rPr>
              <a:t>atvieglojuma par apgādībā esošām </a:t>
            </a:r>
            <a:r>
              <a:rPr lang="lv-LV" sz="1100" dirty="0" smtClean="0">
                <a:solidFill>
                  <a:prstClr val="black"/>
                </a:solidFill>
              </a:rPr>
              <a:t>personām apmēru.</a:t>
            </a:r>
            <a:endParaRPr lang="lv-LV" sz="1100" dirty="0">
              <a:solidFill>
                <a:prstClr val="black"/>
              </a:solidFill>
            </a:endParaRPr>
          </a:p>
        </p:txBody>
      </p:sp>
    </p:spTree>
    <p:extLst>
      <p:ext uri="{BB962C8B-B14F-4D97-AF65-F5344CB8AC3E}">
        <p14:creationId xmlns:p14="http://schemas.microsoft.com/office/powerpoint/2010/main" val="1324335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1835696" y="4077072"/>
            <a:ext cx="6912768" cy="1080120"/>
          </a:xfrm>
        </p:spPr>
        <p:txBody>
          <a:bodyPr>
            <a:noAutofit/>
          </a:bodyPr>
          <a:lstStyle/>
          <a:p>
            <a:r>
              <a:rPr lang="lv-LV" sz="2800" dirty="0" smtClean="0">
                <a:effectLst>
                  <a:outerShdw blurRad="38100" dist="38100" dir="2700000" algn="tl">
                    <a:srgbClr val="000000">
                      <a:alpha val="43137"/>
                    </a:srgbClr>
                  </a:outerShdw>
                </a:effectLst>
              </a:rPr>
              <a:t>Minimālās algas palielināšana</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054919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solidFill>
                  <a:prstClr val="black">
                    <a:tint val="75000"/>
                  </a:prstClr>
                </a:solidFill>
              </a:rPr>
              <a:pPr/>
              <a:t>31.08.2015</a:t>
            </a:fld>
            <a:endParaRPr lang="lv-LV" dirty="0">
              <a:solidFill>
                <a:prstClr val="black">
                  <a:tint val="75000"/>
                </a:prstClr>
              </a:solidFill>
            </a:endParaRPr>
          </a:p>
        </p:txBody>
      </p:sp>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21</a:t>
            </a:fld>
            <a:endParaRPr lang="lv-LV">
              <a:solidFill>
                <a:prstClr val="black">
                  <a:tint val="75000"/>
                </a:prstClr>
              </a:solidFill>
            </a:endParaRPr>
          </a:p>
        </p:txBody>
      </p:sp>
      <p:sp>
        <p:nvSpPr>
          <p:cNvPr id="4" name="Content Placeholder 3"/>
          <p:cNvSpPr>
            <a:spLocks noGrp="1"/>
          </p:cNvSpPr>
          <p:nvPr>
            <p:ph idx="1"/>
          </p:nvPr>
        </p:nvSpPr>
        <p:spPr/>
        <p:txBody>
          <a:bodyPr>
            <a:normAutofit/>
          </a:bodyPr>
          <a:lstStyle/>
          <a:p>
            <a:pPr marL="0" lvl="0" indent="0" algn="ctr">
              <a:buNone/>
            </a:pPr>
            <a:r>
              <a:rPr lang="lv-LV" sz="6000" b="1" dirty="0" smtClean="0"/>
              <a:t>Minimāla alga 360</a:t>
            </a:r>
          </a:p>
          <a:p>
            <a:pPr marL="0" lvl="0" indent="0" algn="ctr">
              <a:buNone/>
            </a:pPr>
            <a:endParaRPr lang="lv-LV" sz="6000" b="1" dirty="0"/>
          </a:p>
          <a:p>
            <a:pPr marL="0" lvl="0" indent="0">
              <a:buNone/>
            </a:pPr>
            <a:r>
              <a:rPr lang="lv-LV" sz="6000" b="1" dirty="0" smtClean="0"/>
              <a:t>        367        370 </a:t>
            </a:r>
          </a:p>
          <a:p>
            <a:pPr marL="0" lvl="0" indent="0" algn="r">
              <a:buNone/>
            </a:pPr>
            <a:r>
              <a:rPr lang="lv-LV" sz="6000" b="1" dirty="0"/>
              <a:t> </a:t>
            </a:r>
            <a:r>
              <a:rPr lang="lv-LV" sz="6000" b="1" dirty="0" smtClean="0"/>
              <a:t>        </a:t>
            </a:r>
            <a:r>
              <a:rPr lang="lv-LV" sz="4800" b="1" dirty="0" smtClean="0"/>
              <a:t>LM              FM  </a:t>
            </a:r>
            <a:r>
              <a:rPr lang="lv-LV" sz="2000" b="1" dirty="0" smtClean="0"/>
              <a:t>(pēc sarunām NTSP apakškomiteju)     </a:t>
            </a:r>
          </a:p>
          <a:p>
            <a:pPr marL="0" lvl="0" indent="0">
              <a:buNone/>
            </a:pPr>
            <a:endParaRPr lang="lv-LV" sz="6000" b="1" dirty="0"/>
          </a:p>
        </p:txBody>
      </p:sp>
      <p:sp>
        <p:nvSpPr>
          <p:cNvPr id="5" name="Title 4"/>
          <p:cNvSpPr>
            <a:spLocks noGrp="1"/>
          </p:cNvSpPr>
          <p:nvPr>
            <p:ph type="title"/>
          </p:nvPr>
        </p:nvSpPr>
        <p:spPr>
          <a:xfrm>
            <a:off x="467544" y="620736"/>
            <a:ext cx="5904656" cy="287984"/>
          </a:xfrm>
        </p:spPr>
        <p:txBody>
          <a:bodyPr>
            <a:normAutofit fontScale="90000"/>
          </a:bodyPr>
          <a:lstStyle/>
          <a:p>
            <a:r>
              <a:rPr lang="lv-LV" dirty="0"/>
              <a:t>Minimālās algas palielināšana</a:t>
            </a:r>
          </a:p>
        </p:txBody>
      </p:sp>
      <p:sp>
        <p:nvSpPr>
          <p:cNvPr id="6" name="Right Arrow 5"/>
          <p:cNvSpPr/>
          <p:nvPr/>
        </p:nvSpPr>
        <p:spPr>
          <a:xfrm rot="7914600">
            <a:off x="2616994" y="2719504"/>
            <a:ext cx="958705" cy="4400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8" name="Picture 7"/>
          <p:cNvPicPr>
            <a:picLocks noChangeAspect="1"/>
          </p:cNvPicPr>
          <p:nvPr/>
        </p:nvPicPr>
        <p:blipFill>
          <a:blip r:embed="rId2"/>
          <a:stretch>
            <a:fillRect/>
          </a:stretch>
        </p:blipFill>
        <p:spPr>
          <a:xfrm rot="16795162">
            <a:off x="4644008" y="2589886"/>
            <a:ext cx="774259" cy="823031"/>
          </a:xfrm>
          <a:prstGeom prst="rect">
            <a:avLst/>
          </a:prstGeom>
        </p:spPr>
      </p:pic>
    </p:spTree>
    <p:extLst>
      <p:ext uri="{BB962C8B-B14F-4D97-AF65-F5344CB8AC3E}">
        <p14:creationId xmlns:p14="http://schemas.microsoft.com/office/powerpoint/2010/main" val="628038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31.08.2015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22</a:t>
            </a:fld>
            <a:endParaRPr lang="lv-LV" dirty="0"/>
          </a:p>
        </p:txBody>
      </p:sp>
      <p:sp>
        <p:nvSpPr>
          <p:cNvPr id="5" name="Title 4"/>
          <p:cNvSpPr>
            <a:spLocks noGrp="1"/>
          </p:cNvSpPr>
          <p:nvPr>
            <p:ph type="title"/>
          </p:nvPr>
        </p:nvSpPr>
        <p:spPr>
          <a:xfrm>
            <a:off x="457200" y="548680"/>
            <a:ext cx="5688632" cy="432000"/>
          </a:xfrm>
        </p:spPr>
        <p:txBody>
          <a:bodyPr>
            <a:normAutofit fontScale="90000"/>
          </a:bodyPr>
          <a:lstStyle/>
          <a:p>
            <a:r>
              <a:rPr lang="pt-BR" dirty="0"/>
              <a:t>Fiskālā bilance palielinot minimālo </a:t>
            </a:r>
            <a:r>
              <a:rPr lang="pt-BR" dirty="0" smtClean="0"/>
              <a:t>algu</a:t>
            </a:r>
            <a:r>
              <a:rPr lang="lv-LV" dirty="0" smtClean="0"/>
              <a:t> </a:t>
            </a:r>
            <a:br>
              <a:rPr lang="lv-LV" dirty="0" smtClean="0"/>
            </a:br>
            <a:r>
              <a:rPr lang="lv-LV" dirty="0" smtClean="0"/>
              <a:t>līdz 370 </a:t>
            </a:r>
            <a:r>
              <a:rPr lang="lv-LV" i="1" dirty="0" smtClean="0"/>
              <a:t>euro</a:t>
            </a:r>
            <a:endParaRPr lang="pt-BR" i="1" dirty="0"/>
          </a:p>
        </p:txBody>
      </p:sp>
      <p:graphicFrame>
        <p:nvGraphicFramePr>
          <p:cNvPr id="7" name="Content Placeholder 6"/>
          <p:cNvGraphicFramePr>
            <a:graphicFrameLocks noGrp="1"/>
          </p:cNvGraphicFramePr>
          <p:nvPr>
            <p:ph idx="1"/>
            <p:extLst/>
          </p:nvPr>
        </p:nvGraphicFramePr>
        <p:xfrm>
          <a:off x="457200" y="1268413"/>
          <a:ext cx="8229600" cy="48577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72706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pPr/>
              <a:t>23</a:t>
            </a:fld>
            <a:endParaRPr lang="lv-LV" dirty="0"/>
          </a:p>
        </p:txBody>
      </p:sp>
      <p:sp>
        <p:nvSpPr>
          <p:cNvPr id="3" name="Content Placeholder 2"/>
          <p:cNvSpPr>
            <a:spLocks noGrp="1"/>
          </p:cNvSpPr>
          <p:nvPr>
            <p:ph idx="1"/>
          </p:nvPr>
        </p:nvSpPr>
        <p:spPr/>
        <p:txBody>
          <a:bodyPr/>
          <a:lstStyle/>
          <a:p>
            <a:endParaRPr lang="lv-LV" dirty="0" smtClean="0"/>
          </a:p>
          <a:p>
            <a:endParaRPr lang="lv-LV" dirty="0"/>
          </a:p>
          <a:p>
            <a:pPr marL="0" indent="0" algn="ctr">
              <a:spcBef>
                <a:spcPct val="0"/>
              </a:spcBef>
              <a:buNone/>
            </a:pPr>
            <a:endParaRPr lang="lv-LV" sz="2800" b="1" dirty="0" smtClean="0">
              <a:solidFill>
                <a:srgbClr val="D39001"/>
              </a:solidFill>
              <a:effectLst>
                <a:outerShdw blurRad="38100" dist="38100" dir="2700000" algn="tl">
                  <a:srgbClr val="000000">
                    <a:alpha val="43137"/>
                  </a:srgbClr>
                </a:outerShdw>
              </a:effectLst>
              <a:ea typeface="+mj-ea"/>
              <a:cs typeface="+mj-cs"/>
            </a:endParaRPr>
          </a:p>
          <a:p>
            <a:pPr marL="0" indent="0" algn="ctr">
              <a:spcBef>
                <a:spcPct val="0"/>
              </a:spcBef>
              <a:buNone/>
            </a:pPr>
            <a:endParaRPr lang="lv-LV" sz="2800" b="1" dirty="0">
              <a:solidFill>
                <a:srgbClr val="D39001"/>
              </a:solidFill>
              <a:effectLst>
                <a:outerShdw blurRad="38100" dist="38100" dir="2700000" algn="tl">
                  <a:srgbClr val="000000">
                    <a:alpha val="43137"/>
                  </a:srgbClr>
                </a:outerShdw>
              </a:effectLst>
              <a:ea typeface="+mj-ea"/>
              <a:cs typeface="+mj-cs"/>
            </a:endParaRPr>
          </a:p>
          <a:p>
            <a:pPr marL="0" indent="0" algn="ctr">
              <a:spcBef>
                <a:spcPct val="0"/>
              </a:spcBef>
              <a:buNone/>
            </a:pPr>
            <a:endParaRPr lang="lv-LV" sz="2800" b="1" dirty="0" smtClean="0">
              <a:solidFill>
                <a:srgbClr val="D39001"/>
              </a:solidFill>
              <a:effectLst>
                <a:outerShdw blurRad="38100" dist="38100" dir="2700000" algn="tl">
                  <a:srgbClr val="000000">
                    <a:alpha val="43137"/>
                  </a:srgbClr>
                </a:outerShdw>
              </a:effectLst>
              <a:ea typeface="+mj-ea"/>
              <a:cs typeface="+mj-cs"/>
            </a:endParaRPr>
          </a:p>
          <a:p>
            <a:pPr marL="0" indent="0" algn="ctr">
              <a:spcBef>
                <a:spcPct val="0"/>
              </a:spcBef>
              <a:buNone/>
            </a:pPr>
            <a:endParaRPr lang="lv-LV" sz="2800" b="1" dirty="0">
              <a:solidFill>
                <a:srgbClr val="D39001"/>
              </a:solidFill>
              <a:effectLst>
                <a:outerShdw blurRad="38100" dist="38100" dir="2700000" algn="tl">
                  <a:srgbClr val="000000">
                    <a:alpha val="43137"/>
                  </a:srgbClr>
                </a:outerShdw>
              </a:effectLst>
              <a:ea typeface="+mj-ea"/>
              <a:cs typeface="+mj-cs"/>
            </a:endParaRPr>
          </a:p>
          <a:p>
            <a:pPr marL="0" indent="0" algn="ctr">
              <a:spcBef>
                <a:spcPct val="0"/>
              </a:spcBef>
              <a:buNone/>
            </a:pPr>
            <a:r>
              <a:rPr lang="lv-LV" sz="2800" b="1" dirty="0" smtClean="0">
                <a:solidFill>
                  <a:srgbClr val="D39001"/>
                </a:solidFill>
                <a:effectLst>
                  <a:outerShdw blurRad="38100" dist="38100" dir="2700000" algn="tl">
                    <a:srgbClr val="000000">
                      <a:alpha val="43137"/>
                    </a:srgbClr>
                  </a:outerShdw>
                </a:effectLst>
                <a:ea typeface="+mj-ea"/>
                <a:cs typeface="+mj-cs"/>
              </a:rPr>
              <a:t>Budžeta </a:t>
            </a:r>
            <a:r>
              <a:rPr lang="lv-LV" sz="2800" b="1" dirty="0">
                <a:solidFill>
                  <a:srgbClr val="D39001"/>
                </a:solidFill>
                <a:effectLst>
                  <a:outerShdw blurRad="38100" dist="38100" dir="2700000" algn="tl">
                    <a:srgbClr val="000000">
                      <a:alpha val="43137"/>
                    </a:srgbClr>
                  </a:outerShdw>
                </a:effectLst>
                <a:ea typeface="+mj-ea"/>
                <a:cs typeface="+mj-cs"/>
              </a:rPr>
              <a:t>izdevumi</a:t>
            </a:r>
          </a:p>
        </p:txBody>
      </p:sp>
      <p:sp>
        <p:nvSpPr>
          <p:cNvPr id="4" name="Title 3"/>
          <p:cNvSpPr>
            <a:spLocks noGrp="1"/>
          </p:cNvSpPr>
          <p:nvPr>
            <p:ph type="title"/>
          </p:nvPr>
        </p:nvSpPr>
        <p:spPr/>
        <p:txBody>
          <a:bodyPr/>
          <a:lstStyle/>
          <a:p>
            <a:endParaRPr lang="lv-LV"/>
          </a:p>
        </p:txBody>
      </p:sp>
    </p:spTree>
    <p:extLst>
      <p:ext uri="{BB962C8B-B14F-4D97-AF65-F5344CB8AC3E}">
        <p14:creationId xmlns:p14="http://schemas.microsoft.com/office/powerpoint/2010/main" val="4135075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24</a:t>
            </a:fld>
            <a:endParaRPr lang="lv-LV" dirty="0"/>
          </a:p>
        </p:txBody>
      </p:sp>
      <p:sp>
        <p:nvSpPr>
          <p:cNvPr id="5" name="Title 4"/>
          <p:cNvSpPr>
            <a:spLocks noGrp="1"/>
          </p:cNvSpPr>
          <p:nvPr>
            <p:ph type="title"/>
          </p:nvPr>
        </p:nvSpPr>
        <p:spPr>
          <a:xfrm>
            <a:off x="107504" y="721667"/>
            <a:ext cx="6264696" cy="432000"/>
          </a:xfrm>
        </p:spPr>
        <p:txBody>
          <a:bodyPr>
            <a:normAutofit fontScale="90000"/>
          </a:bodyPr>
          <a:lstStyle/>
          <a:p>
            <a:r>
              <a:rPr lang="lv-LV" dirty="0">
                <a:effectLst/>
              </a:rPr>
              <a:t>Valsts budžeta 2016.gada bāzes izdevumu pārskatīšana (horizontāls izdevumu samazinājums 3% apmērā)</a:t>
            </a:r>
            <a:br>
              <a:rPr lang="lv-LV" dirty="0">
                <a:effectLst/>
              </a:rPr>
            </a:br>
            <a:endParaRPr lang="lv-LV" dirty="0"/>
          </a:p>
        </p:txBody>
      </p:sp>
      <p:sp>
        <p:nvSpPr>
          <p:cNvPr id="6" name="Rectangle 5"/>
          <p:cNvSpPr/>
          <p:nvPr/>
        </p:nvSpPr>
        <p:spPr>
          <a:xfrm>
            <a:off x="137264" y="1150719"/>
            <a:ext cx="8856984" cy="5570756"/>
          </a:xfrm>
          <a:prstGeom prst="rect">
            <a:avLst/>
          </a:prstGeom>
        </p:spPr>
        <p:txBody>
          <a:bodyPr wrap="square">
            <a:spAutoFit/>
          </a:bodyPr>
          <a:lstStyle/>
          <a:p>
            <a:r>
              <a:rPr lang="lv-LV" sz="1600" b="1" dirty="0"/>
              <a:t>Sagatavojot piedāvājumu valsts budžeta bāzes izdevumu pārskatīšanai, tika nolemts nesamazināt izdevumus:</a:t>
            </a:r>
          </a:p>
          <a:p>
            <a:pPr marL="285750" indent="-285750">
              <a:buFont typeface="Wingdings" panose="05000000000000000000" pitchFamily="2" charset="2"/>
              <a:buChar char="Ø"/>
            </a:pPr>
            <a:r>
              <a:rPr lang="lv-LV" sz="1350" dirty="0"/>
              <a:t>neatkarīgajām institūcijām</a:t>
            </a:r>
            <a:r>
              <a:rPr lang="lv-LV" sz="1350" dirty="0" smtClean="0"/>
              <a:t>;</a:t>
            </a:r>
          </a:p>
          <a:p>
            <a:pPr marL="285750" indent="-285750">
              <a:buFont typeface="Wingdings" panose="05000000000000000000" pitchFamily="2" charset="2"/>
              <a:buChar char="Ø"/>
            </a:pPr>
            <a:r>
              <a:rPr lang="lv-LV" sz="1350" u="sng" dirty="0" smtClean="0"/>
              <a:t>Korupcijas novēršanas un apkarošanas birojam; </a:t>
            </a:r>
          </a:p>
          <a:p>
            <a:pPr marL="285750" indent="-285750">
              <a:buFont typeface="Wingdings" panose="05000000000000000000" pitchFamily="2" charset="2"/>
              <a:buChar char="Ø"/>
            </a:pPr>
            <a:r>
              <a:rPr lang="lv-LV" sz="1350" dirty="0" smtClean="0"/>
              <a:t>valsts </a:t>
            </a:r>
            <a:r>
              <a:rPr lang="lv-LV" sz="1350" dirty="0"/>
              <a:t>aizsardzībai un drošībai (</a:t>
            </a:r>
            <a:r>
              <a:rPr lang="lv-LV" sz="1350" dirty="0" err="1" smtClean="0"/>
              <a:t>AiM</a:t>
            </a:r>
            <a:r>
              <a:rPr lang="lv-LV" sz="1350" dirty="0" smtClean="0"/>
              <a:t>, IeM, TM (Satversmes </a:t>
            </a:r>
            <a:r>
              <a:rPr lang="lv-LV" sz="1350" dirty="0"/>
              <a:t>aizsardzības birojam (SAB), Ieslodzījuma vietu pārvaldei); </a:t>
            </a:r>
            <a:endParaRPr lang="lv-LV" sz="1350" dirty="0" smtClean="0"/>
          </a:p>
          <a:p>
            <a:pPr marL="285750" indent="-285750">
              <a:buFont typeface="Wingdings" panose="05000000000000000000" pitchFamily="2" charset="2"/>
              <a:buChar char="Ø"/>
            </a:pPr>
            <a:r>
              <a:rPr lang="lv-LV" sz="1350" dirty="0" smtClean="0"/>
              <a:t>62.resoram </a:t>
            </a:r>
            <a:r>
              <a:rPr lang="lv-LV" sz="1350" dirty="0"/>
              <a:t>“Mērķdotācijas </a:t>
            </a:r>
            <a:r>
              <a:rPr lang="lv-LV" sz="1350" dirty="0" smtClean="0"/>
              <a:t>pašvaldībām”, 64.resoram </a:t>
            </a:r>
            <a:r>
              <a:rPr lang="lv-LV" sz="1350" dirty="0"/>
              <a:t>“Dotācija pašvaldībām” (Dotācija pašvaldību finanšu izlīdzināšanas fondam) un 74.resoram “Gadskārtējā valsts budžeta izpildes procesā pārdalāmais finansējums”; </a:t>
            </a:r>
            <a:endParaRPr lang="lv-LV" sz="1350" dirty="0" smtClean="0"/>
          </a:p>
          <a:p>
            <a:pPr marL="285750" indent="-285750">
              <a:buFont typeface="Wingdings" panose="05000000000000000000" pitchFamily="2" charset="2"/>
              <a:buChar char="Ø"/>
            </a:pPr>
            <a:r>
              <a:rPr lang="lv-LV" sz="1350" dirty="0" smtClean="0"/>
              <a:t>izglītībai </a:t>
            </a:r>
            <a:r>
              <a:rPr lang="lv-LV" sz="1350" dirty="0"/>
              <a:t>(</a:t>
            </a:r>
            <a:r>
              <a:rPr lang="lv-LV" sz="1350" dirty="0" err="1" smtClean="0"/>
              <a:t>IzM</a:t>
            </a:r>
            <a:r>
              <a:rPr lang="lv-LV" sz="1350" dirty="0" smtClean="0"/>
              <a:t>), </a:t>
            </a:r>
            <a:r>
              <a:rPr lang="lv-LV" sz="1350" dirty="0"/>
              <a:t>izņemot administratīvos </a:t>
            </a:r>
            <a:r>
              <a:rPr lang="lv-LV" sz="1350" dirty="0" smtClean="0"/>
              <a:t>izdevumus; </a:t>
            </a:r>
          </a:p>
          <a:p>
            <a:pPr marL="285750" indent="-285750">
              <a:buFont typeface="Wingdings" panose="05000000000000000000" pitchFamily="2" charset="2"/>
              <a:buChar char="Ø"/>
            </a:pPr>
            <a:r>
              <a:rPr lang="lv-LV" sz="1350" dirty="0" smtClean="0"/>
              <a:t>LM </a:t>
            </a:r>
            <a:r>
              <a:rPr lang="lv-LV" sz="1350" dirty="0"/>
              <a:t>pamatbudžetā – sociālajiem pabalstiem, izdienas pensijām un piemaksām pie vecuma un invaliditātes pensijām, valsts atbalstam sociālajai apdrošināšanai, sociālās rehabilitācijas valsts programmām, aprūpei valsts sociālās aprūpes institūcijās; speciālajā budžetā – valsts pensiju speciālajam budžetam, nodarbinātības speciālajam budžetam, darba negadījumu speciālajam budžetam, invaliditātes, maternitātes un slimības speciālajam budžetam; </a:t>
            </a:r>
            <a:endParaRPr lang="lv-LV" sz="1350" dirty="0" smtClean="0"/>
          </a:p>
          <a:p>
            <a:pPr marL="285750" indent="-285750">
              <a:buFont typeface="Wingdings" panose="05000000000000000000" pitchFamily="2" charset="2"/>
              <a:buChar char="Ø"/>
            </a:pPr>
            <a:r>
              <a:rPr lang="lv-LV" sz="1350" dirty="0" smtClean="0"/>
              <a:t>ēnu </a:t>
            </a:r>
            <a:r>
              <a:rPr lang="lv-LV" sz="1350" dirty="0"/>
              <a:t>ekonomikas mazināšanas pasākumiem; </a:t>
            </a:r>
            <a:endParaRPr lang="lv-LV" sz="1350" dirty="0" smtClean="0"/>
          </a:p>
          <a:p>
            <a:pPr marL="285750" indent="-285750">
              <a:buFont typeface="Wingdings" panose="05000000000000000000" pitchFamily="2" charset="2"/>
              <a:buChar char="Ø"/>
            </a:pPr>
            <a:r>
              <a:rPr lang="lv-LV" sz="1350" dirty="0" smtClean="0"/>
              <a:t>pasākumiem</a:t>
            </a:r>
            <a:r>
              <a:rPr lang="lv-LV" sz="1350" dirty="0"/>
              <a:t>, kas skar atlīdzību (t.sk., minimālās mēneša darba algas pieauguma kompensācijai un minimālās mēneša darba algas paaugstināšanai); </a:t>
            </a:r>
            <a:endParaRPr lang="lv-LV" sz="1350" dirty="0" smtClean="0"/>
          </a:p>
          <a:p>
            <a:pPr marL="285750" indent="-285750">
              <a:buFont typeface="Wingdings" panose="05000000000000000000" pitchFamily="2" charset="2"/>
              <a:buChar char="Ø"/>
            </a:pPr>
            <a:r>
              <a:rPr lang="lv-LV" sz="1350" dirty="0" smtClean="0"/>
              <a:t>VM </a:t>
            </a:r>
            <a:r>
              <a:rPr lang="lv-LV" sz="1350" dirty="0"/>
              <a:t>– medicīnas izglītībai un veselības aprūpes nodrošināšanai</a:t>
            </a:r>
            <a:r>
              <a:rPr lang="lv-LV" sz="1350" dirty="0" smtClean="0"/>
              <a:t>;</a:t>
            </a:r>
          </a:p>
          <a:p>
            <a:pPr marL="285750" indent="-285750">
              <a:buFont typeface="Wingdings" panose="05000000000000000000" pitchFamily="2" charset="2"/>
              <a:buChar char="Ø"/>
            </a:pPr>
            <a:r>
              <a:rPr lang="lv-LV" sz="1350" u="sng" dirty="0" smtClean="0"/>
              <a:t>TM </a:t>
            </a:r>
            <a:r>
              <a:rPr lang="lv-LV" sz="1350" u="sng" dirty="0"/>
              <a:t>– Uzturlīdzekļu garantiju fondam; </a:t>
            </a:r>
            <a:endParaRPr lang="lv-LV" sz="1350" u="sng" dirty="0" smtClean="0"/>
          </a:p>
          <a:p>
            <a:pPr marL="285750" indent="-285750">
              <a:buFont typeface="Wingdings" panose="05000000000000000000" pitchFamily="2" charset="2"/>
              <a:buChar char="Ø"/>
            </a:pPr>
            <a:r>
              <a:rPr lang="lv-LV" sz="1350" u="sng" dirty="0" smtClean="0"/>
              <a:t>ZM </a:t>
            </a:r>
            <a:r>
              <a:rPr lang="lv-LV" sz="1350" u="sng" dirty="0"/>
              <a:t>– augstākajai izglītībai; </a:t>
            </a:r>
            <a:endParaRPr lang="lv-LV" sz="1350" u="sng" dirty="0" smtClean="0"/>
          </a:p>
          <a:p>
            <a:pPr marL="285750" indent="-285750">
              <a:buFont typeface="Wingdings" panose="05000000000000000000" pitchFamily="2" charset="2"/>
              <a:buChar char="Ø"/>
            </a:pPr>
            <a:r>
              <a:rPr lang="lv-LV" sz="1350" u="sng" dirty="0" smtClean="0"/>
              <a:t>KM </a:t>
            </a:r>
            <a:r>
              <a:rPr lang="lv-LV" sz="1350" u="sng" dirty="0"/>
              <a:t>– kultūrizglītībai; </a:t>
            </a:r>
            <a:endParaRPr lang="lv-LV" sz="1350" u="sng" dirty="0" smtClean="0"/>
          </a:p>
          <a:p>
            <a:pPr marL="285750" indent="-285750">
              <a:buFont typeface="Wingdings" panose="05000000000000000000" pitchFamily="2" charset="2"/>
              <a:buChar char="Ø"/>
            </a:pPr>
            <a:r>
              <a:rPr lang="lv-LV" sz="1350" dirty="0" smtClean="0"/>
              <a:t>iemaksām </a:t>
            </a:r>
            <a:r>
              <a:rPr lang="lv-LV" sz="1350" dirty="0"/>
              <a:t>starptautiskajās organizācijās, kārtējiem maksājumiem Eiropas Savienības budžetā un valsts parāda apkalpošanas izdevumiem; </a:t>
            </a:r>
            <a:endParaRPr lang="lv-LV" sz="1350" dirty="0" smtClean="0"/>
          </a:p>
          <a:p>
            <a:pPr marL="285750" indent="-285750">
              <a:buFont typeface="Wingdings" panose="05000000000000000000" pitchFamily="2" charset="2"/>
              <a:buChar char="Ø"/>
            </a:pPr>
            <a:r>
              <a:rPr lang="lv-LV" sz="1350" dirty="0" smtClean="0"/>
              <a:t>izdevumiem </a:t>
            </a:r>
            <a:r>
              <a:rPr lang="lv-LV" sz="1350" dirty="0"/>
              <a:t>no maksas pakalpojumiem, ilgtermiņa saistībām (VAS “Valsts nekustamie īpašumi” īstenojamiem projektiem un pasākumiem, jaunas ieslodzījuma vietas būvniecībai </a:t>
            </a:r>
            <a:r>
              <a:rPr lang="lv-LV" sz="1350" dirty="0" smtClean="0"/>
              <a:t>Liepājā);</a:t>
            </a:r>
          </a:p>
          <a:p>
            <a:pPr marL="285750" indent="-285750">
              <a:buFont typeface="Wingdings" panose="05000000000000000000" pitchFamily="2" charset="2"/>
              <a:buChar char="Ø"/>
            </a:pPr>
            <a:r>
              <a:rPr lang="lv-LV" sz="1350" u="sng" dirty="0" smtClean="0"/>
              <a:t>SM </a:t>
            </a:r>
            <a:r>
              <a:rPr lang="lv-LV" sz="1350" u="sng" dirty="0"/>
              <a:t>(mērķdotācijām pašvaldību autoceļiem (ielām) un dotācijām sabiedriskā transporta pakalpojumu sniedzējiem ar braukšanas maksas atvieglojumiem saistīto zaudējumu segšanai u.c.</a:t>
            </a:r>
          </a:p>
        </p:txBody>
      </p:sp>
    </p:spTree>
    <p:extLst>
      <p:ext uri="{BB962C8B-B14F-4D97-AF65-F5344CB8AC3E}">
        <p14:creationId xmlns:p14="http://schemas.microsoft.com/office/powerpoint/2010/main" val="16525825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25</a:t>
            </a:fld>
            <a:endParaRPr lang="lv-LV" dirty="0"/>
          </a:p>
        </p:txBody>
      </p:sp>
      <p:sp>
        <p:nvSpPr>
          <p:cNvPr id="5" name="Title 4"/>
          <p:cNvSpPr>
            <a:spLocks noGrp="1"/>
          </p:cNvSpPr>
          <p:nvPr>
            <p:ph type="title"/>
          </p:nvPr>
        </p:nvSpPr>
        <p:spPr>
          <a:xfrm>
            <a:off x="251520" y="404664"/>
            <a:ext cx="5976664" cy="1296144"/>
          </a:xfrm>
        </p:spPr>
        <p:txBody>
          <a:bodyPr>
            <a:normAutofit fontScale="90000"/>
          </a:bodyPr>
          <a:lstStyle/>
          <a:p>
            <a:r>
              <a:rPr lang="lv-LV" dirty="0"/>
              <a:t>Izdevumu </a:t>
            </a:r>
            <a:r>
              <a:rPr lang="lv-LV" dirty="0" smtClean="0"/>
              <a:t>pasākumi: valsts </a:t>
            </a:r>
            <a:r>
              <a:rPr lang="lv-LV" dirty="0"/>
              <a:t>budžeta bāzes izdevumu pārskatīšana (horizontāls izdevumu samazinājums par 1% vai 3% vai 5%)</a:t>
            </a:r>
            <a:br>
              <a:rPr lang="lv-LV" dirty="0"/>
            </a:br>
            <a:endParaRPr lang="lv-LV" dirty="0"/>
          </a:p>
        </p:txBody>
      </p:sp>
      <p:graphicFrame>
        <p:nvGraphicFramePr>
          <p:cNvPr id="6" name="Table 5"/>
          <p:cNvGraphicFramePr>
            <a:graphicFrameLocks noGrp="1"/>
          </p:cNvGraphicFramePr>
          <p:nvPr>
            <p:extLst>
              <p:ext uri="{D42A27DB-BD31-4B8C-83A1-F6EECF244321}">
                <p14:modId xmlns:p14="http://schemas.microsoft.com/office/powerpoint/2010/main" val="2946711941"/>
              </p:ext>
            </p:extLst>
          </p:nvPr>
        </p:nvGraphicFramePr>
        <p:xfrm>
          <a:off x="467544" y="1916832"/>
          <a:ext cx="8364392" cy="3024337"/>
        </p:xfrm>
        <a:graphic>
          <a:graphicData uri="http://schemas.openxmlformats.org/drawingml/2006/table">
            <a:tbl>
              <a:tblPr/>
              <a:tblGrid>
                <a:gridCol w="1876996"/>
                <a:gridCol w="1373801"/>
                <a:gridCol w="1450123"/>
                <a:gridCol w="1365727"/>
                <a:gridCol w="765915"/>
                <a:gridCol w="765915"/>
                <a:gridCol w="765915"/>
              </a:tblGrid>
              <a:tr h="232642">
                <a:tc>
                  <a:txBody>
                    <a:bodyPr/>
                    <a:lstStyle/>
                    <a:p>
                      <a:pPr algn="l" fontAlgn="b"/>
                      <a:endParaRPr lang="lv-LV"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232642">
                <a:tc rowSpan="2">
                  <a:txBody>
                    <a:bodyPr/>
                    <a:lstStyle/>
                    <a:p>
                      <a:pPr algn="ctr" fontAlgn="b"/>
                      <a:r>
                        <a:rPr lang="lv-LV" sz="14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lv-LV" sz="1400" b="1" i="0" u="none" strike="noStrike">
                          <a:solidFill>
                            <a:srgbClr val="000000"/>
                          </a:solidFill>
                          <a:effectLst/>
                          <a:latin typeface="Calibri" panose="020F0502020204030204" pitchFamily="34" charset="0"/>
                        </a:rPr>
                        <a:t>Aktualizētie bāzes izdevumi 2016. gadam (uz 14.07.15.)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lv-LV" sz="1400" b="1" i="0" u="none" strike="noStrike" dirty="0">
                          <a:solidFill>
                            <a:srgbClr val="000000"/>
                          </a:solidFill>
                          <a:effectLst/>
                          <a:latin typeface="Calibri" panose="020F0502020204030204" pitchFamily="34" charset="0"/>
                        </a:rPr>
                        <a:t>Samazinājumam nepakļautie izdevumi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lv-LV" sz="1400" b="1" i="0" u="none" strike="noStrike">
                          <a:solidFill>
                            <a:srgbClr val="000000"/>
                          </a:solidFill>
                          <a:effectLst/>
                          <a:latin typeface="Calibri" panose="020F0502020204030204" pitchFamily="34" charset="0"/>
                        </a:rPr>
                        <a:t>Samazinājumam pakļautie izdevumi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lv-LV" sz="1400" b="1" i="1" u="none" strike="noStrike">
                          <a:solidFill>
                            <a:srgbClr val="000000"/>
                          </a:solidFill>
                          <a:effectLst/>
                          <a:latin typeface="Calibri" panose="020F0502020204030204" pitchFamily="34" charset="0"/>
                        </a:rPr>
                        <a:t>Samazinājums: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r>
              <a:tr h="1163206">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ctr" fontAlgn="ctr"/>
                      <a:r>
                        <a:rPr lang="lv-LV" sz="1400" b="1"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lv-LV" sz="1400" b="1"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lv-LV" sz="1400" b="1" i="0"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1395847">
                <a:tc>
                  <a:txBody>
                    <a:bodyPr/>
                    <a:lstStyle/>
                    <a:p>
                      <a:pPr algn="l" fontAlgn="t"/>
                      <a:r>
                        <a:rPr lang="lv-LV" sz="1400" b="1" i="1" u="none" strike="noStrike" dirty="0">
                          <a:solidFill>
                            <a:srgbClr val="000000"/>
                          </a:solidFill>
                          <a:effectLst/>
                          <a:latin typeface="Calibri" panose="020F0502020204030204" pitchFamily="34" charset="0"/>
                        </a:rPr>
                        <a:t>Valsts konsolidētais budžets (izdevumi valsts pamatfunkciju īstenošanai)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400" b="0" i="0" u="none" strike="noStrike" dirty="0">
                          <a:solidFill>
                            <a:srgbClr val="000000"/>
                          </a:solidFill>
                          <a:effectLst/>
                          <a:latin typeface="Calibri" panose="020F0502020204030204" pitchFamily="34" charset="0"/>
                        </a:rPr>
                        <a:t>6368,8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400" b="0" i="0" u="none" strike="noStrike" dirty="0" smtClean="0">
                          <a:solidFill>
                            <a:srgbClr val="000000"/>
                          </a:solidFill>
                          <a:effectLst/>
                          <a:latin typeface="Calibri" panose="020F0502020204030204" pitchFamily="34" charset="0"/>
                        </a:rPr>
                        <a:t>5</a:t>
                      </a:r>
                      <a:r>
                        <a:rPr lang="lv-LV" sz="1400" b="0" i="0" u="none" strike="noStrike" baseline="0" dirty="0" smtClean="0">
                          <a:solidFill>
                            <a:srgbClr val="000000"/>
                          </a:solidFill>
                          <a:effectLst/>
                          <a:latin typeface="Calibri" panose="020F0502020204030204" pitchFamily="34" charset="0"/>
                        </a:rPr>
                        <a:t> 956</a:t>
                      </a:r>
                      <a:r>
                        <a:rPr lang="lv-LV" sz="1400" b="0" i="0" u="none" strike="noStrike" dirty="0" smtClean="0">
                          <a:solidFill>
                            <a:srgbClr val="000000"/>
                          </a:solidFill>
                          <a:effectLst/>
                          <a:latin typeface="Calibri" panose="020F0502020204030204" pitchFamily="34" charset="0"/>
                        </a:rPr>
                        <a:t>,1</a:t>
                      </a:r>
                      <a:endParaRPr lang="lv-LV" sz="14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400" b="0" i="0" u="none" strike="noStrike" dirty="0" smtClean="0">
                          <a:solidFill>
                            <a:srgbClr val="000000"/>
                          </a:solidFill>
                          <a:effectLst/>
                          <a:latin typeface="Calibri" panose="020F0502020204030204" pitchFamily="34" charset="0"/>
                        </a:rPr>
                        <a:t>412,6</a:t>
                      </a:r>
                      <a:endParaRPr lang="lv-LV" sz="14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400" b="0" i="0" u="none" strike="noStrike" dirty="0" smtClean="0">
                          <a:solidFill>
                            <a:srgbClr val="000000"/>
                          </a:solidFill>
                          <a:effectLst/>
                          <a:latin typeface="Calibri" panose="020F0502020204030204" pitchFamily="34" charset="0"/>
                        </a:rPr>
                        <a:t>4,1</a:t>
                      </a:r>
                      <a:endParaRPr lang="lv-LV" sz="14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lv-LV" sz="1400" b="0" i="0" u="none" strike="noStrike" dirty="0" smtClean="0">
                          <a:solidFill>
                            <a:srgbClr val="000000"/>
                          </a:solidFill>
                          <a:effectLst/>
                          <a:latin typeface="Calibri" panose="020F0502020204030204" pitchFamily="34" charset="0"/>
                        </a:rPr>
                        <a:t>12,3</a:t>
                      </a:r>
                      <a:endParaRPr lang="lv-LV" sz="14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lv-LV" sz="1400" b="0" i="0" u="none" strike="noStrike" dirty="0" smtClean="0">
                          <a:solidFill>
                            <a:srgbClr val="000000"/>
                          </a:solidFill>
                          <a:effectLst/>
                          <a:latin typeface="Calibri" panose="020F0502020204030204" pitchFamily="34" charset="0"/>
                        </a:rPr>
                        <a:t>20,6</a:t>
                      </a:r>
                      <a:endParaRPr lang="lv-LV" sz="14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bl>
          </a:graphicData>
        </a:graphic>
      </p:graphicFrame>
      <p:pic>
        <p:nvPicPr>
          <p:cNvPr id="7" name="Picture 6"/>
          <p:cNvPicPr>
            <a:picLocks noChangeAspect="1"/>
          </p:cNvPicPr>
          <p:nvPr/>
        </p:nvPicPr>
        <p:blipFill>
          <a:blip r:embed="rId2"/>
          <a:stretch>
            <a:fillRect/>
          </a:stretch>
        </p:blipFill>
        <p:spPr>
          <a:xfrm>
            <a:off x="7932320" y="1124744"/>
            <a:ext cx="963251" cy="377985"/>
          </a:xfrm>
          <a:prstGeom prst="rect">
            <a:avLst/>
          </a:prstGeom>
        </p:spPr>
      </p:pic>
    </p:spTree>
    <p:extLst>
      <p:ext uri="{BB962C8B-B14F-4D97-AF65-F5344CB8AC3E}">
        <p14:creationId xmlns:p14="http://schemas.microsoft.com/office/powerpoint/2010/main" val="36299147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26</a:t>
            </a:fld>
            <a:endParaRPr lang="lv-LV" dirty="0"/>
          </a:p>
        </p:txBody>
      </p:sp>
      <p:sp>
        <p:nvSpPr>
          <p:cNvPr id="7" name="Title 4"/>
          <p:cNvSpPr>
            <a:spLocks noGrp="1"/>
          </p:cNvSpPr>
          <p:nvPr>
            <p:ph type="title"/>
          </p:nvPr>
        </p:nvSpPr>
        <p:spPr>
          <a:xfrm>
            <a:off x="108992" y="692696"/>
            <a:ext cx="6444208" cy="432000"/>
          </a:xfrm>
        </p:spPr>
        <p:txBody>
          <a:bodyPr>
            <a:normAutofit fontScale="90000"/>
          </a:bodyPr>
          <a:lstStyle/>
          <a:p>
            <a:r>
              <a:rPr lang="lv-LV" dirty="0" smtClean="0">
                <a:effectLst/>
              </a:rPr>
              <a:t>Valsts budžeta 2016.gada bāzes izdevumu pārskatīšana (horizontāls izdevumu samazinājums 3% apmērā)</a:t>
            </a:r>
            <a:br>
              <a:rPr lang="lv-LV" dirty="0" smtClean="0">
                <a:effectLst/>
              </a:rPr>
            </a:br>
            <a:endParaRPr lang="lv-LV" dirty="0"/>
          </a:p>
        </p:txBody>
      </p:sp>
      <p:graphicFrame>
        <p:nvGraphicFramePr>
          <p:cNvPr id="2" name="Table 1"/>
          <p:cNvGraphicFramePr>
            <a:graphicFrameLocks noGrp="1"/>
          </p:cNvGraphicFramePr>
          <p:nvPr>
            <p:extLst>
              <p:ext uri="{D42A27DB-BD31-4B8C-83A1-F6EECF244321}">
                <p14:modId xmlns:p14="http://schemas.microsoft.com/office/powerpoint/2010/main" val="244712572"/>
              </p:ext>
            </p:extLst>
          </p:nvPr>
        </p:nvGraphicFramePr>
        <p:xfrm>
          <a:off x="291585" y="1412776"/>
          <a:ext cx="8424935" cy="4847326"/>
        </p:xfrm>
        <a:graphic>
          <a:graphicData uri="http://schemas.openxmlformats.org/drawingml/2006/table">
            <a:tbl>
              <a:tblPr firstRow="1" firstCol="1" bandRow="1">
                <a:tableStyleId>{5C22544A-7EE6-4342-B048-85BDC9FD1C3A}</a:tableStyleId>
              </a:tblPr>
              <a:tblGrid>
                <a:gridCol w="3728270"/>
                <a:gridCol w="2487790"/>
                <a:gridCol w="2208875"/>
              </a:tblGrid>
              <a:tr h="440666">
                <a:tc>
                  <a:txBody>
                    <a:bodyPr/>
                    <a:lstStyle/>
                    <a:p>
                      <a:pPr algn="ctr">
                        <a:spcAft>
                          <a:spcPts val="0"/>
                        </a:spcAft>
                      </a:pPr>
                      <a:r>
                        <a:rPr lang="lv-LV" sz="1200" dirty="0">
                          <a:effectLst/>
                        </a:rPr>
                        <a:t>Iestāde</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lv-LV" sz="1200" dirty="0">
                          <a:effectLst/>
                        </a:rPr>
                        <a:t>Samazinājumam pakļautie izdevumi (</a:t>
                      </a:r>
                      <a:r>
                        <a:rPr lang="lv-LV" sz="1200" i="1" dirty="0" err="1">
                          <a:effectLst/>
                        </a:rPr>
                        <a:t>euro</a:t>
                      </a:r>
                      <a:r>
                        <a:rPr lang="lv-LV" sz="1200" dirty="0">
                          <a:effectLst/>
                        </a:rPr>
                        <a:t>)</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lv-LV" sz="1200" dirty="0">
                          <a:effectLst/>
                        </a:rPr>
                        <a:t>3% samazinājums (</a:t>
                      </a:r>
                      <a:r>
                        <a:rPr lang="lv-LV" sz="1200" i="1" dirty="0" err="1">
                          <a:effectLst/>
                        </a:rPr>
                        <a:t>euro</a:t>
                      </a:r>
                      <a:r>
                        <a:rPr lang="lv-LV" sz="1200" dirty="0">
                          <a:effectLst/>
                        </a:rPr>
                        <a:t>)</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Ministru kabinets</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1 620 859</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48 626</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Sabiedrības integrācijas fonds</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815 280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24 458</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Ārlietu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20 199 097</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605 973</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Ekonomikas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7 908 969</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237 269</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Finanšu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36 299 888</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1 088 997</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Izglītības un zinātnes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779 668</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23 390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Zemkopības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20 524 738</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615 742</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Satiksmes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211 </a:t>
                      </a:r>
                      <a:r>
                        <a:rPr lang="lv-LV" sz="1200" dirty="0" smtClean="0">
                          <a:effectLst/>
                        </a:rPr>
                        <a:t>281 656</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6 338 450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Labklājības ministrija (pamatbudžets)</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5 275 171</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158 255</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440666">
                <a:tc>
                  <a:txBody>
                    <a:bodyPr/>
                    <a:lstStyle/>
                    <a:p>
                      <a:pPr algn="ctr">
                        <a:spcAft>
                          <a:spcPts val="0"/>
                        </a:spcAft>
                      </a:pPr>
                      <a:r>
                        <a:rPr lang="lv-LV" sz="1200" dirty="0">
                          <a:effectLst/>
                        </a:rPr>
                        <a:t>Labklājības ministrija (speciālais budžets)</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4 098 009</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122 940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Tieslietu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8 173 775</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245 213</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440666">
                <a:tc>
                  <a:txBody>
                    <a:bodyPr/>
                    <a:lstStyle/>
                    <a:p>
                      <a:pPr algn="ctr">
                        <a:spcAft>
                          <a:spcPts val="0"/>
                        </a:spcAft>
                      </a:pPr>
                      <a:r>
                        <a:rPr lang="lv-LV" sz="1200" dirty="0">
                          <a:effectLst/>
                        </a:rPr>
                        <a:t>Vides aizsardzības un reģionālās attīstības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19 737 728</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592 132</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Kultūras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55 372 471</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1 661 174</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err="1">
                          <a:effectLst/>
                        </a:rPr>
                        <a:t>Pārresoru</a:t>
                      </a:r>
                      <a:r>
                        <a:rPr lang="lv-LV" sz="1200" dirty="0">
                          <a:effectLst/>
                        </a:rPr>
                        <a:t> koordinācijas centrs</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80 974</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2 429</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Veselības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18 952 202</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568 566</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Centrālā vēlēšanu komisija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98 711</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2 961</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ctr">
                        <a:spcAft>
                          <a:spcPts val="0"/>
                        </a:spcAft>
                      </a:pPr>
                      <a:r>
                        <a:rPr lang="lv-LV" sz="1200" dirty="0">
                          <a:effectLst/>
                        </a:rPr>
                        <a:t>Centrālā zemes komisija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18 905</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567</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20333">
                <a:tc>
                  <a:txBody>
                    <a:bodyPr/>
                    <a:lstStyle/>
                    <a:p>
                      <a:pPr algn="r">
                        <a:spcAft>
                          <a:spcPts val="0"/>
                        </a:spcAft>
                      </a:pPr>
                      <a:r>
                        <a:rPr lang="lv-LV" sz="1200" b="1" dirty="0">
                          <a:effectLst/>
                        </a:rPr>
                        <a:t>Kopā:</a:t>
                      </a:r>
                      <a:endParaRPr lang="lv-LV"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b="1" dirty="0" smtClean="0">
                          <a:effectLst/>
                        </a:rPr>
                        <a:t>411</a:t>
                      </a:r>
                      <a:r>
                        <a:rPr lang="lv-LV" sz="1200" b="1" dirty="0">
                          <a:effectLst/>
                        </a:rPr>
                        <a:t> </a:t>
                      </a:r>
                      <a:r>
                        <a:rPr lang="lv-LV" sz="1200" b="1" dirty="0" smtClean="0">
                          <a:effectLst/>
                        </a:rPr>
                        <a:t>238 101</a:t>
                      </a:r>
                      <a:endParaRPr lang="lv-LV" sz="1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b="1" dirty="0">
                          <a:effectLst/>
                        </a:rPr>
                        <a:t>12 </a:t>
                      </a:r>
                      <a:r>
                        <a:rPr lang="lv-LV" sz="1200" b="1" dirty="0" smtClean="0">
                          <a:effectLst/>
                        </a:rPr>
                        <a:t>337 143</a:t>
                      </a:r>
                      <a:endParaRPr lang="lv-LV" sz="1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3321674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27</a:t>
            </a:fld>
            <a:endParaRPr lang="lv-LV" dirty="0"/>
          </a:p>
        </p:txBody>
      </p:sp>
      <p:sp>
        <p:nvSpPr>
          <p:cNvPr id="7" name="Virsraksts 2"/>
          <p:cNvSpPr txBox="1">
            <a:spLocks/>
          </p:cNvSpPr>
          <p:nvPr/>
        </p:nvSpPr>
        <p:spPr>
          <a:xfrm>
            <a:off x="457200" y="548680"/>
            <a:ext cx="5688632"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r>
              <a:rPr lang="lv-LV" sz="1800" dirty="0" smtClean="0"/>
              <a:t>Ministrijām neatliekamo pasākumu īstenošanai piešķirtais finansējums (</a:t>
            </a:r>
            <a:r>
              <a:rPr lang="lv-LV" sz="1800" i="1" dirty="0" err="1" smtClean="0"/>
              <a:t>euro</a:t>
            </a:r>
            <a:r>
              <a:rPr lang="lv-LV" sz="1800" dirty="0" smtClean="0"/>
              <a:t>)*</a:t>
            </a:r>
            <a:endParaRPr lang="lv-LV" sz="1800" dirty="0"/>
          </a:p>
        </p:txBody>
      </p:sp>
      <p:graphicFrame>
        <p:nvGraphicFramePr>
          <p:cNvPr id="5" name="Table 4"/>
          <p:cNvGraphicFramePr>
            <a:graphicFrameLocks noGrp="1"/>
          </p:cNvGraphicFramePr>
          <p:nvPr>
            <p:extLst/>
          </p:nvPr>
        </p:nvGraphicFramePr>
        <p:xfrm>
          <a:off x="683568" y="1124744"/>
          <a:ext cx="7859217" cy="5219569"/>
        </p:xfrm>
        <a:graphic>
          <a:graphicData uri="http://schemas.openxmlformats.org/drawingml/2006/table">
            <a:tbl>
              <a:tblPr firstRow="1" firstCol="1" bandRow="1">
                <a:tableStyleId>{0505E3EF-67EA-436B-97B2-0124C06EBD24}</a:tableStyleId>
              </a:tblPr>
              <a:tblGrid>
                <a:gridCol w="3442803"/>
                <a:gridCol w="1472138"/>
                <a:gridCol w="1472138"/>
                <a:gridCol w="1472138"/>
              </a:tblGrid>
              <a:tr h="243661">
                <a:tc>
                  <a:txBody>
                    <a:bodyPr/>
                    <a:lstStyle/>
                    <a:p>
                      <a:pPr algn="ctr">
                        <a:spcAft>
                          <a:spcPts val="0"/>
                        </a:spcAft>
                      </a:pPr>
                      <a:r>
                        <a:rPr lang="lv-LV" sz="1200" dirty="0">
                          <a:effectLst/>
                        </a:rPr>
                        <a:t>Ministrija</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a:spcAft>
                          <a:spcPts val="0"/>
                        </a:spcAft>
                      </a:pPr>
                      <a:r>
                        <a:rPr lang="lv-LV" sz="1200" dirty="0">
                          <a:effectLst/>
                        </a:rPr>
                        <a:t>2016.gads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a:spcAft>
                          <a:spcPts val="0"/>
                        </a:spcAft>
                      </a:pPr>
                      <a:r>
                        <a:rPr lang="lv-LV" sz="1200" dirty="0">
                          <a:effectLst/>
                        </a:rPr>
                        <a:t>2017.gads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a:spcAft>
                          <a:spcPts val="0"/>
                        </a:spcAft>
                      </a:pPr>
                      <a:r>
                        <a:rPr lang="lv-LV" sz="1200" dirty="0">
                          <a:effectLst/>
                        </a:rPr>
                        <a:t>2018.gads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r>
              <a:tr h="3552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200" dirty="0" smtClean="0">
                          <a:effectLst/>
                          <a:latin typeface="+mn-lt"/>
                          <a:ea typeface="+mn-ea"/>
                          <a:cs typeface="+mn-cs"/>
                        </a:rPr>
                        <a:t>Izglītības</a:t>
                      </a:r>
                      <a:r>
                        <a:rPr lang="lv-LV" sz="1200" baseline="0" dirty="0" smtClean="0">
                          <a:effectLst/>
                          <a:latin typeface="+mn-lt"/>
                          <a:ea typeface="+mn-ea"/>
                          <a:cs typeface="+mn-cs"/>
                        </a:rPr>
                        <a:t> un zinātnes ministrija</a:t>
                      </a:r>
                      <a:endParaRPr lang="lv-LV" sz="1200" dirty="0" smtClean="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gridSpan="3">
                  <a:txBody>
                    <a:bodyPr/>
                    <a:lstStyle/>
                    <a:p>
                      <a:pPr algn="just">
                        <a:spcAft>
                          <a:spcPts val="0"/>
                        </a:spcAft>
                      </a:pPr>
                      <a:r>
                        <a:rPr lang="lv-LV" sz="1100" dirty="0" smtClean="0">
                          <a:effectLst/>
                          <a:latin typeface="Times New Roman" panose="02020603050405020304" pitchFamily="18" charset="0"/>
                          <a:ea typeface="Calibri" panose="020F0502020204030204" pitchFamily="34" charset="0"/>
                          <a:cs typeface="Times New Roman" panose="02020603050405020304" pitchFamily="18" charset="0"/>
                        </a:rPr>
                        <a:t>Par nepieciešamo finansējumu pedagogu darba samaksas reformai lems Ministru kabinets, izskatot Izglītības un zinātnes ministrijas iesniegtos normatīvos aktus, paredzot valsts budžeta likumā pantu par nepieciešamo finansējumu no līdzekļiem neparedzētiem gadījumiem.</a:t>
                      </a: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hMerge="1">
                  <a:txBody>
                    <a:bodyPr/>
                    <a:lstStyle/>
                    <a:p>
                      <a:pPr algn="r">
                        <a:spcAft>
                          <a:spcPts val="0"/>
                        </a:spcAft>
                      </a:pP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hMerge="1">
                  <a:txBody>
                    <a:bodyPr/>
                    <a:lstStyle/>
                    <a:p>
                      <a:pPr algn="r">
                        <a:spcAft>
                          <a:spcPts val="0"/>
                        </a:spcAft>
                      </a:pP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355210">
                <a:tc>
                  <a:txBody>
                    <a:bodyPr/>
                    <a:lstStyle/>
                    <a:p>
                      <a:pPr>
                        <a:spcAft>
                          <a:spcPts val="0"/>
                        </a:spcAft>
                      </a:pPr>
                      <a:r>
                        <a:rPr lang="lv-LV" sz="1200" dirty="0">
                          <a:effectLst/>
                        </a:rPr>
                        <a:t>Korupcijas novēršanas un apkarošanas birojs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23 000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dirty="0" err="1">
                          <a:effectLst/>
                        </a:rPr>
                        <a:t>Tiesībsarga</a:t>
                      </a:r>
                      <a:r>
                        <a:rPr lang="lv-LV" sz="1200" dirty="0">
                          <a:effectLst/>
                        </a:rPr>
                        <a:t> birojs</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23 401</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23 401</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23 401</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Aizsardzības ministrija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55 725 881</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99 824 435</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147 311 005</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Ārlietu ministrija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292 347</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292 347</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292 347</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Ekonomikas ministrija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a:effectLst/>
                        </a:rPr>
                        <a:t>175 408</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175 408</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175 408</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355210">
                <a:tc>
                  <a:txBody>
                    <a:bodyPr/>
                    <a:lstStyle/>
                    <a:p>
                      <a:pPr>
                        <a:spcAft>
                          <a:spcPts val="0"/>
                        </a:spcAft>
                      </a:pPr>
                      <a:r>
                        <a:rPr lang="lv-LV" sz="1200">
                          <a:effectLst/>
                        </a:rPr>
                        <a:t>Finanšu ministrija (Fiskālās disciplīnas padome) </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109 583</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97 589</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97 589</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dirty="0">
                          <a:effectLst/>
                        </a:rPr>
                        <a:t>Finanšu ministrija (Finanšu </a:t>
                      </a:r>
                      <a:r>
                        <a:rPr lang="lv-LV" sz="1200" dirty="0" smtClean="0">
                          <a:effectLst/>
                        </a:rPr>
                        <a:t>– muitas policija</a:t>
                      </a:r>
                      <a:r>
                        <a:rPr lang="lv-LV" sz="1200" dirty="0">
                          <a:effectLst/>
                        </a:rPr>
                        <a:t>)</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1 200 </a:t>
                      </a:r>
                      <a:r>
                        <a:rPr lang="lv-LV" sz="1200" dirty="0">
                          <a:effectLst/>
                        </a:rPr>
                        <a:t>000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1 200 </a:t>
                      </a:r>
                      <a:r>
                        <a:rPr lang="lv-LV" sz="1200" dirty="0">
                          <a:effectLst/>
                        </a:rPr>
                        <a:t>000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1 200 </a:t>
                      </a:r>
                      <a:r>
                        <a:rPr lang="lv-LV" sz="1200" dirty="0">
                          <a:effectLst/>
                        </a:rPr>
                        <a:t>000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Iekšlietu ministrija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a:effectLst/>
                        </a:rPr>
                        <a:t>35 666 284</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35 666 284</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35 666 284</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Zemkopības ministrija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a:effectLst/>
                        </a:rPr>
                        <a:t>292 347</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807 653</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Satiksmes ministrija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a:effectLst/>
                        </a:rPr>
                        <a:t>4 092 852</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4 092 852</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4 092 852</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Labklājības ministrija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a:effectLst/>
                        </a:rPr>
                        <a:t>1 754 080</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1 754 080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1 754 080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dirty="0">
                          <a:effectLst/>
                        </a:rPr>
                        <a:t>Tieslietu ministrija</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5</a:t>
                      </a:r>
                      <a:r>
                        <a:rPr lang="lv-LV" sz="1200" dirty="0">
                          <a:effectLst/>
                        </a:rPr>
                        <a:t> </a:t>
                      </a:r>
                      <a:r>
                        <a:rPr lang="lv-LV" sz="1200" dirty="0" smtClean="0">
                          <a:effectLst/>
                        </a:rPr>
                        <a:t>200 452</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6 773 682</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5</a:t>
                      </a:r>
                      <a:r>
                        <a:rPr lang="lv-LV" sz="1200" dirty="0">
                          <a:effectLst/>
                        </a:rPr>
                        <a:t> </a:t>
                      </a:r>
                      <a:r>
                        <a:rPr lang="lv-LV" sz="1200" dirty="0" smtClean="0">
                          <a:effectLst/>
                        </a:rPr>
                        <a:t>079 567</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346403">
                <a:tc>
                  <a:txBody>
                    <a:bodyPr/>
                    <a:lstStyle/>
                    <a:p>
                      <a:pPr>
                        <a:spcAft>
                          <a:spcPts val="0"/>
                        </a:spcAft>
                      </a:pPr>
                      <a:r>
                        <a:rPr lang="lv-LV" sz="1200" dirty="0" smtClean="0">
                          <a:effectLst/>
                        </a:rPr>
                        <a:t>Vides</a:t>
                      </a:r>
                      <a:r>
                        <a:rPr lang="lv-LV" sz="1200" baseline="0" dirty="0" smtClean="0">
                          <a:effectLst/>
                        </a:rPr>
                        <a:t> aizsardzības un reģionālās attīstības</a:t>
                      </a:r>
                      <a:r>
                        <a:rPr lang="lv-LV" sz="1200" dirty="0" smtClean="0">
                          <a:effectLst/>
                        </a:rPr>
                        <a:t> ministrija</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1 836 717</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3 053 601</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Kultūras ministrija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1 169 386</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1 550 196</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smtClean="0">
                          <a:effectLst/>
                        </a:rPr>
                        <a:t>1 550 196</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Veselības ministrija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a:effectLst/>
                        </a:rPr>
                        <a:t>12 000 000</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a:effectLst/>
                        </a:rPr>
                        <a:t>12 000 000</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12 000 000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Satversmes tiesa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a:effectLst/>
                        </a:rPr>
                        <a:t>55 000</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a:effectLst/>
                        </a:rPr>
                        <a:t>0</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Prokuratūra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392 226</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279 050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217 492</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spcAft>
                          <a:spcPts val="0"/>
                        </a:spcAft>
                      </a:pPr>
                      <a:r>
                        <a:rPr lang="lv-LV" sz="1200">
                          <a:effectLst/>
                        </a:rPr>
                        <a:t>Radio un televīzija</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144 000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144 000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dirty="0">
                          <a:effectLst/>
                        </a:rPr>
                        <a:t>144 000</a:t>
                      </a:r>
                      <a:endParaRPr lang="lv-LV"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r h="201823">
                <a:tc>
                  <a:txBody>
                    <a:bodyPr/>
                    <a:lstStyle/>
                    <a:p>
                      <a:pPr algn="r">
                        <a:spcAft>
                          <a:spcPts val="0"/>
                        </a:spcAft>
                      </a:pPr>
                      <a:r>
                        <a:rPr lang="lv-LV" sz="1200">
                          <a:effectLst/>
                        </a:rPr>
                        <a:t>Kopā:</a:t>
                      </a:r>
                      <a:endParaRPr lang="lv-LV"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b="1" dirty="0" smtClean="0">
                          <a:effectLst/>
                        </a:rPr>
                        <a:t>118</a:t>
                      </a:r>
                      <a:r>
                        <a:rPr lang="lv-LV" sz="1200" b="1" dirty="0">
                          <a:effectLst/>
                        </a:rPr>
                        <a:t> </a:t>
                      </a:r>
                      <a:r>
                        <a:rPr lang="lv-LV" sz="1200" b="1" dirty="0" smtClean="0">
                          <a:effectLst/>
                        </a:rPr>
                        <a:t>316 247</a:t>
                      </a:r>
                      <a:endParaRPr lang="lv-LV" sz="1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b="1" dirty="0" smtClean="0">
                          <a:effectLst/>
                        </a:rPr>
                        <a:t>166</a:t>
                      </a:r>
                      <a:r>
                        <a:rPr lang="lv-LV" sz="1200" b="1" dirty="0">
                          <a:effectLst/>
                        </a:rPr>
                        <a:t> </a:t>
                      </a:r>
                      <a:r>
                        <a:rPr lang="lv-LV" sz="1200" b="1" dirty="0" smtClean="0">
                          <a:effectLst/>
                        </a:rPr>
                        <a:t>517 694</a:t>
                      </a:r>
                      <a:endParaRPr lang="lv-LV" sz="1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r">
                        <a:spcAft>
                          <a:spcPts val="0"/>
                        </a:spcAft>
                      </a:pPr>
                      <a:r>
                        <a:rPr lang="lv-LV" sz="1200" b="1" dirty="0" smtClean="0">
                          <a:effectLst/>
                        </a:rPr>
                        <a:t>212</a:t>
                      </a:r>
                      <a:r>
                        <a:rPr lang="lv-LV" sz="1200" b="1" dirty="0">
                          <a:effectLst/>
                        </a:rPr>
                        <a:t> </a:t>
                      </a:r>
                      <a:r>
                        <a:rPr lang="lv-LV" sz="1200" b="1" dirty="0" smtClean="0">
                          <a:effectLst/>
                        </a:rPr>
                        <a:t>657 822</a:t>
                      </a:r>
                      <a:endParaRPr lang="lv-LV" sz="12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87440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C73D76F-9BA4-4DD3-9938-20764136E46B}" type="slidenum">
              <a:rPr lang="lv-LV" smtClean="0"/>
              <a:t>28</a:t>
            </a:fld>
            <a:endParaRPr lang="lv-LV"/>
          </a:p>
        </p:txBody>
      </p:sp>
      <p:sp>
        <p:nvSpPr>
          <p:cNvPr id="4" name="Title 3"/>
          <p:cNvSpPr>
            <a:spLocks noGrp="1"/>
          </p:cNvSpPr>
          <p:nvPr>
            <p:ph type="title"/>
          </p:nvPr>
        </p:nvSpPr>
        <p:spPr>
          <a:xfrm>
            <a:off x="395536" y="692696"/>
            <a:ext cx="5832648" cy="432000"/>
          </a:xfrm>
        </p:spPr>
        <p:txBody>
          <a:bodyPr>
            <a:normAutofit fontScale="90000"/>
          </a:bodyPr>
          <a:lstStyle/>
          <a:p>
            <a:pPr algn="ctr"/>
            <a:r>
              <a:rPr lang="lv-LV" dirty="0">
                <a:effectLst/>
              </a:rPr>
              <a:t>Izdevumi, kurus paredzēts nodrošināt no Aizsardzības ministrijas budžeta (</a:t>
            </a:r>
            <a:r>
              <a:rPr lang="lv-LV" i="1" dirty="0" err="1">
                <a:effectLst/>
              </a:rPr>
              <a:t>euro</a:t>
            </a:r>
            <a:r>
              <a:rPr lang="lv-LV" dirty="0">
                <a:effectLst/>
              </a:rPr>
              <a:t>) </a:t>
            </a:r>
            <a:br>
              <a:rPr lang="lv-LV" dirty="0">
                <a:effectLst/>
              </a:rPr>
            </a:br>
            <a:endParaRPr lang="lv-LV" dirty="0"/>
          </a:p>
        </p:txBody>
      </p:sp>
      <p:graphicFrame>
        <p:nvGraphicFramePr>
          <p:cNvPr id="5" name="Table 4"/>
          <p:cNvGraphicFramePr>
            <a:graphicFrameLocks noGrp="1"/>
          </p:cNvGraphicFramePr>
          <p:nvPr>
            <p:extLst>
              <p:ext uri="{D42A27DB-BD31-4B8C-83A1-F6EECF244321}">
                <p14:modId xmlns:p14="http://schemas.microsoft.com/office/powerpoint/2010/main" val="2378058994"/>
              </p:ext>
            </p:extLst>
          </p:nvPr>
        </p:nvGraphicFramePr>
        <p:xfrm>
          <a:off x="401248" y="1340768"/>
          <a:ext cx="7992888" cy="4176982"/>
        </p:xfrm>
        <a:graphic>
          <a:graphicData uri="http://schemas.openxmlformats.org/drawingml/2006/table">
            <a:tbl>
              <a:tblPr firstRow="1" firstCol="1" bandRow="1"/>
              <a:tblGrid>
                <a:gridCol w="4137031"/>
                <a:gridCol w="1317224"/>
                <a:gridCol w="1294837"/>
                <a:gridCol w="1243796"/>
              </a:tblGrid>
              <a:tr h="264489">
                <a:tc>
                  <a:txBody>
                    <a:bodyPr/>
                    <a:lstStyle/>
                    <a:p>
                      <a:pPr algn="ct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Ministrija</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2016.gads</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2017.gads</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2018.gads</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r>
              <a:tr h="284525">
                <a:tc>
                  <a:txBody>
                    <a:bodyPr/>
                    <a:lstStyle/>
                    <a:p>
                      <a:pPr algn="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Ārlietu ministrijai kopā:</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765 489</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465 489</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465 489</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603114">
                <a:tc>
                  <a:txBody>
                    <a:bodyPr/>
                    <a:lstStyle/>
                    <a:p>
                      <a:pP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Pārstāvniecības NATO jauno telpu iekārtošanas un pārcelšanās izdevumi</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300 000</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r>
              <a:tr h="817760">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Informācijas tehnoloģiju iekārtu un programmatūras uzturēšanas izdevumi </a:t>
                      </a:r>
                      <a:r>
                        <a:rPr lang="lv-LV" sz="1300" i="1" dirty="0" err="1">
                          <a:effectLst/>
                          <a:latin typeface="Times New Roman" panose="02020603050405020304" pitchFamily="18" charset="0"/>
                          <a:ea typeface="Times New Roman" panose="02020603050405020304" pitchFamily="18" charset="0"/>
                          <a:cs typeface="Times New Roman" panose="02020603050405020304" pitchFamily="18" charset="0"/>
                        </a:rPr>
                        <a:t>kiberdrošības</a:t>
                      </a: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 veicināšanai</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349 489</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349 489</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a:effectLst/>
                          <a:latin typeface="Times New Roman" panose="02020603050405020304" pitchFamily="18" charset="0"/>
                          <a:ea typeface="Times New Roman" panose="02020603050405020304" pitchFamily="18" charset="0"/>
                          <a:cs typeface="Times New Roman" panose="02020603050405020304" pitchFamily="18" charset="0"/>
                        </a:rPr>
                        <a:t>349 489</a:t>
                      </a:r>
                      <a:endParaRPr lang="lv-LV"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r>
              <a:tr h="793466">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Latvijas eksperta NATO galvenajā mītnē Briselē darbības nodrošināšana</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a:effectLst/>
                          <a:latin typeface="Times New Roman" panose="02020603050405020304" pitchFamily="18" charset="0"/>
                          <a:ea typeface="Times New Roman" panose="02020603050405020304" pitchFamily="18" charset="0"/>
                          <a:cs typeface="Times New Roman" panose="02020603050405020304" pitchFamily="18" charset="0"/>
                        </a:rPr>
                        <a:t>116 000</a:t>
                      </a:r>
                      <a:endParaRPr lang="lv-LV"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116 000</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116 000</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r>
              <a:tr h="264489">
                <a:tc>
                  <a:txBody>
                    <a:bodyPr/>
                    <a:lstStyle/>
                    <a:p>
                      <a:pPr algn="r">
                        <a:spcAft>
                          <a:spcPts val="0"/>
                        </a:spcAft>
                      </a:pPr>
                      <a:r>
                        <a:rPr lang="lv-LV" sz="1300" b="1" dirty="0" err="1">
                          <a:effectLst/>
                          <a:latin typeface="Times New Roman" panose="02020603050405020304" pitchFamily="18" charset="0"/>
                          <a:ea typeface="Times New Roman" panose="02020603050405020304" pitchFamily="18" charset="0"/>
                          <a:cs typeface="Times New Roman" panose="02020603050405020304" pitchFamily="18" charset="0"/>
                        </a:rPr>
                        <a:t>Iekšlietu</a:t>
                      </a: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 ministrijai kopā: </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1 500 000</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3 700 000</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3 700 000</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572557">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Nodrošināšana ar dienesta šaujamieročiem (pārapbruņošana</a:t>
                      </a:r>
                      <a:r>
                        <a:rPr lang="lv-LV" sz="1300"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p>
                    <a:p>
                      <a:pPr algn="r">
                        <a:spcAft>
                          <a:spcPts val="0"/>
                        </a:spcAft>
                      </a:pP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a:effectLst/>
                          <a:latin typeface="Times New Roman" panose="02020603050405020304" pitchFamily="18" charset="0"/>
                          <a:ea typeface="Times New Roman" panose="02020603050405020304" pitchFamily="18" charset="0"/>
                          <a:cs typeface="Times New Roman" panose="02020603050405020304" pitchFamily="18" charset="0"/>
                        </a:rPr>
                        <a:t>1 500 000</a:t>
                      </a:r>
                      <a:endParaRPr lang="lv-LV" sz="13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3 700 000</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lv-LV" sz="1300" i="1" dirty="0">
                          <a:effectLst/>
                          <a:latin typeface="Times New Roman" panose="02020603050405020304" pitchFamily="18" charset="0"/>
                          <a:ea typeface="Times New Roman" panose="02020603050405020304" pitchFamily="18" charset="0"/>
                          <a:cs typeface="Times New Roman" panose="02020603050405020304" pitchFamily="18" charset="0"/>
                        </a:rPr>
                        <a:t>3 700 000</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r>
              <a:tr h="356659">
                <a:tc>
                  <a:txBody>
                    <a:bodyPr/>
                    <a:lstStyle/>
                    <a:p>
                      <a:pPr algn="r">
                        <a:spcAft>
                          <a:spcPts val="0"/>
                        </a:spcAft>
                      </a:pPr>
                      <a:r>
                        <a:rPr lang="lv-LV" sz="1300" b="1" dirty="0">
                          <a:effectLst/>
                          <a:latin typeface="Times New Roman" panose="02020603050405020304" pitchFamily="18" charset="0"/>
                          <a:ea typeface="Times New Roman" panose="02020603050405020304" pitchFamily="18" charset="0"/>
                          <a:cs typeface="Times New Roman" panose="02020603050405020304" pitchFamily="18" charset="0"/>
                        </a:rPr>
                        <a:t>Kopā:</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a:spcAft>
                          <a:spcPts val="0"/>
                        </a:spcAft>
                      </a:pPr>
                      <a:r>
                        <a:rPr lang="lv-LV" sz="1300" b="1" dirty="0">
                          <a:effectLst/>
                          <a:latin typeface="Times New Roman" panose="02020603050405020304" pitchFamily="18" charset="0"/>
                          <a:ea typeface="Calibri" panose="020F0502020204030204" pitchFamily="34" charset="0"/>
                          <a:cs typeface="Times New Roman" panose="02020603050405020304" pitchFamily="18" charset="0"/>
                        </a:rPr>
                        <a:t>2 265 489</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a:spcAft>
                          <a:spcPts val="0"/>
                        </a:spcAft>
                      </a:pPr>
                      <a:r>
                        <a:rPr lang="lv-LV" sz="1300" b="1" dirty="0">
                          <a:effectLst/>
                          <a:latin typeface="Times New Roman" panose="02020603050405020304" pitchFamily="18" charset="0"/>
                          <a:ea typeface="Calibri" panose="020F0502020204030204" pitchFamily="34" charset="0"/>
                          <a:cs typeface="Times New Roman" panose="02020603050405020304" pitchFamily="18" charset="0"/>
                        </a:rPr>
                        <a:t>4 165 489</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a:spcAft>
                          <a:spcPts val="0"/>
                        </a:spcAft>
                      </a:pPr>
                      <a:r>
                        <a:rPr lang="lv-LV" sz="1300" b="1" dirty="0">
                          <a:effectLst/>
                          <a:latin typeface="Times New Roman" panose="02020603050405020304" pitchFamily="18" charset="0"/>
                          <a:ea typeface="Calibri" panose="020F0502020204030204" pitchFamily="34" charset="0"/>
                          <a:cs typeface="Times New Roman" panose="02020603050405020304" pitchFamily="18" charset="0"/>
                        </a:rPr>
                        <a:t>4 165 489</a:t>
                      </a:r>
                      <a:endParaRPr lang="lv-LV" sz="13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r>
            </a:tbl>
          </a:graphicData>
        </a:graphic>
      </p:graphicFrame>
    </p:spTree>
    <p:extLst>
      <p:ext uri="{BB962C8B-B14F-4D97-AF65-F5344CB8AC3E}">
        <p14:creationId xmlns:p14="http://schemas.microsoft.com/office/powerpoint/2010/main" val="3447549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226704595"/>
              </p:ext>
            </p:extLst>
          </p:nvPr>
        </p:nvGraphicFramePr>
        <p:xfrm>
          <a:off x="457200" y="1268413"/>
          <a:ext cx="8229600" cy="4857750"/>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p:cNvSpPr>
            <a:spLocks noGrp="1"/>
          </p:cNvSpPr>
          <p:nvPr>
            <p:ph type="title"/>
          </p:nvPr>
        </p:nvSpPr>
        <p:spPr>
          <a:xfrm>
            <a:off x="467544" y="620735"/>
            <a:ext cx="5976664" cy="647677"/>
          </a:xfrm>
        </p:spPr>
        <p:txBody>
          <a:bodyPr>
            <a:normAutofit fontScale="90000"/>
          </a:bodyPr>
          <a:lstStyle/>
          <a:p>
            <a:pPr algn="ctr"/>
            <a:r>
              <a:rPr lang="lv-LV" dirty="0" smtClean="0"/>
              <a:t>Aizsardzībai paredzētais finansējums nodrošina 2% no IKP 2018.gadā</a:t>
            </a:r>
            <a:endParaRPr lang="lv-LV" dirty="0"/>
          </a:p>
        </p:txBody>
      </p:sp>
      <p:sp>
        <p:nvSpPr>
          <p:cNvPr id="4" name="Slide Number Placeholder 3"/>
          <p:cNvSpPr>
            <a:spLocks noGrp="1"/>
          </p:cNvSpPr>
          <p:nvPr>
            <p:ph type="sldNum" sz="quarter" idx="12"/>
          </p:nvPr>
        </p:nvSpPr>
        <p:spPr/>
        <p:txBody>
          <a:bodyPr/>
          <a:lstStyle/>
          <a:p>
            <a:fld id="{9C73D76F-9BA4-4DD3-9938-20764136E46B}" type="slidenum">
              <a:rPr lang="lv-LV" smtClean="0"/>
              <a:t>29</a:t>
            </a:fld>
            <a:endParaRPr lang="lv-LV"/>
          </a:p>
        </p:txBody>
      </p:sp>
    </p:spTree>
    <p:extLst>
      <p:ext uri="{BB962C8B-B14F-4D97-AF65-F5344CB8AC3E}">
        <p14:creationId xmlns:p14="http://schemas.microsoft.com/office/powerpoint/2010/main" val="343350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1907704" y="4077072"/>
            <a:ext cx="6768752" cy="1440160"/>
          </a:xfrm>
        </p:spPr>
        <p:txBody>
          <a:bodyPr>
            <a:noAutofit/>
          </a:bodyPr>
          <a:lstStyle/>
          <a:p>
            <a:r>
              <a:rPr lang="lv-LV" sz="2800" dirty="0">
                <a:effectLst>
                  <a:outerShdw blurRad="38100" dist="38100" dir="2700000" algn="tl">
                    <a:srgbClr val="000000">
                      <a:alpha val="43137"/>
                    </a:srgbClr>
                  </a:outerShdw>
                </a:effectLst>
              </a:rPr>
              <a:t>Solidaritātes nodoklis</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166508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irsraksts 2"/>
          <p:cNvSpPr>
            <a:spLocks noGrp="1"/>
          </p:cNvSpPr>
          <p:nvPr>
            <p:ph type="title"/>
          </p:nvPr>
        </p:nvSpPr>
        <p:spPr>
          <a:xfrm>
            <a:off x="395536" y="548680"/>
            <a:ext cx="5688632" cy="432000"/>
          </a:xfrm>
        </p:spPr>
        <p:txBody>
          <a:bodyPr>
            <a:normAutofit fontScale="90000"/>
          </a:bodyPr>
          <a:lstStyle/>
          <a:p>
            <a:pPr algn="ctr"/>
            <a:r>
              <a:rPr lang="lv-LV" dirty="0" smtClean="0"/>
              <a:t>Sagatavotie priekšlikumi 2016.gada izdevumiem salīdzinājumā ar 2015.gada izdevumiem (%)*</a:t>
            </a:r>
            <a:endParaRPr lang="lv-LV" dirty="0"/>
          </a:p>
        </p:txBody>
      </p:sp>
      <p:sp>
        <p:nvSpPr>
          <p:cNvPr id="2" name="TextBox 1"/>
          <p:cNvSpPr txBox="1"/>
          <p:nvPr/>
        </p:nvSpPr>
        <p:spPr>
          <a:xfrm>
            <a:off x="251520" y="6381328"/>
            <a:ext cx="7560840" cy="307777"/>
          </a:xfrm>
          <a:prstGeom prst="rect">
            <a:avLst/>
          </a:prstGeom>
          <a:noFill/>
        </p:spPr>
        <p:txBody>
          <a:bodyPr wrap="square" rtlCol="0">
            <a:spAutoFit/>
          </a:bodyPr>
          <a:lstStyle/>
          <a:p>
            <a:r>
              <a:rPr lang="lv-LV" sz="1400" dirty="0"/>
              <a:t> </a:t>
            </a:r>
            <a:r>
              <a:rPr lang="lv-LV" sz="1400" dirty="0" smtClean="0"/>
              <a:t>*Samazinājumi saistīti ar pabeigtiem vienreizējiem pasākumiem</a:t>
            </a:r>
            <a:endParaRPr lang="lv-LV" sz="1400" dirty="0"/>
          </a:p>
        </p:txBody>
      </p:sp>
      <p:sp>
        <p:nvSpPr>
          <p:cNvPr id="5" name="Slide Number Placeholder 4"/>
          <p:cNvSpPr>
            <a:spLocks noGrp="1"/>
          </p:cNvSpPr>
          <p:nvPr>
            <p:ph type="sldNum" sz="quarter" idx="12"/>
          </p:nvPr>
        </p:nvSpPr>
        <p:spPr/>
        <p:txBody>
          <a:bodyPr/>
          <a:lstStyle/>
          <a:p>
            <a:fld id="{9C73D76F-9BA4-4DD3-9938-20764136E46B}" type="slidenum">
              <a:rPr lang="lv-LV" smtClean="0"/>
              <a:t>30</a:t>
            </a:fld>
            <a:endParaRPr lang="lv-LV"/>
          </a:p>
        </p:txBody>
      </p:sp>
      <p:graphicFrame>
        <p:nvGraphicFramePr>
          <p:cNvPr id="7" name="Satura vietturis 3"/>
          <p:cNvGraphicFramePr>
            <a:graphicFrameLocks noGrp="1"/>
          </p:cNvGraphicFramePr>
          <p:nvPr>
            <p:ph idx="1"/>
            <p:extLst>
              <p:ext uri="{D42A27DB-BD31-4B8C-83A1-F6EECF244321}">
                <p14:modId xmlns:p14="http://schemas.microsoft.com/office/powerpoint/2010/main" val="816294341"/>
              </p:ext>
            </p:extLst>
          </p:nvPr>
        </p:nvGraphicFramePr>
        <p:xfrm>
          <a:off x="107504" y="1259102"/>
          <a:ext cx="8784976" cy="51849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926278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pPr/>
              <a:t>31</a:t>
            </a:fld>
            <a:endParaRPr lang="lv-LV" dirty="0"/>
          </a:p>
        </p:txBody>
      </p:sp>
      <p:sp>
        <p:nvSpPr>
          <p:cNvPr id="3" name="Content Placeholder 2"/>
          <p:cNvSpPr>
            <a:spLocks noGrp="1"/>
          </p:cNvSpPr>
          <p:nvPr>
            <p:ph idx="1"/>
          </p:nvPr>
        </p:nvSpPr>
        <p:spPr>
          <a:xfrm>
            <a:off x="218936" y="3387815"/>
            <a:ext cx="8467296" cy="792088"/>
          </a:xfrm>
        </p:spPr>
        <p:style>
          <a:lnRef idx="2">
            <a:schemeClr val="accent3"/>
          </a:lnRef>
          <a:fillRef idx="1">
            <a:schemeClr val="lt1"/>
          </a:fillRef>
          <a:effectRef idx="0">
            <a:schemeClr val="accent3"/>
          </a:effectRef>
          <a:fontRef idx="minor">
            <a:schemeClr val="dk1"/>
          </a:fontRef>
        </p:style>
        <p:txBody>
          <a:bodyPr>
            <a:noAutofit/>
          </a:bodyPr>
          <a:lstStyle/>
          <a:p>
            <a:pPr marL="0" indent="0" algn="just">
              <a:buNone/>
            </a:pPr>
            <a:r>
              <a:rPr lang="lv-LV" sz="2400" dirty="0" smtClean="0">
                <a:solidFill>
                  <a:schemeClr val="tx1"/>
                </a:solidFill>
              </a:rPr>
              <a:t>Valdība ir uzklausījusi </a:t>
            </a:r>
            <a:r>
              <a:rPr lang="lv-LV" sz="2400" b="1" dirty="0" smtClean="0">
                <a:solidFill>
                  <a:schemeClr val="tx1"/>
                </a:solidFill>
              </a:rPr>
              <a:t>neatkarīgo institūciju </a:t>
            </a:r>
            <a:r>
              <a:rPr lang="lv-LV" sz="2400" dirty="0" smtClean="0">
                <a:solidFill>
                  <a:schemeClr val="tx1"/>
                </a:solidFill>
              </a:rPr>
              <a:t>viedokli Ministru kabineta 2015.gada 25. un 27.augusta sēdē.</a:t>
            </a:r>
          </a:p>
        </p:txBody>
      </p:sp>
      <p:sp>
        <p:nvSpPr>
          <p:cNvPr id="4" name="Title 3"/>
          <p:cNvSpPr>
            <a:spLocks noGrp="1"/>
          </p:cNvSpPr>
          <p:nvPr>
            <p:ph type="title"/>
          </p:nvPr>
        </p:nvSpPr>
        <p:spPr>
          <a:xfrm>
            <a:off x="192632" y="1802845"/>
            <a:ext cx="8493600" cy="1013197"/>
          </a:xfrm>
        </p:spPr>
        <p:style>
          <a:lnRef idx="2">
            <a:schemeClr val="accent3"/>
          </a:lnRef>
          <a:fillRef idx="1">
            <a:schemeClr val="lt1"/>
          </a:fillRef>
          <a:effectRef idx="0">
            <a:schemeClr val="accent3"/>
          </a:effectRef>
          <a:fontRef idx="minor">
            <a:schemeClr val="dk1"/>
          </a:fontRef>
        </p:style>
        <p:txBody>
          <a:bodyPr>
            <a:normAutofit/>
          </a:bodyPr>
          <a:lstStyle/>
          <a:p>
            <a:r>
              <a:rPr lang="lv-LV" sz="2400" dirty="0" smtClean="0">
                <a:solidFill>
                  <a:srgbClr val="D39001"/>
                </a:solidFill>
              </a:rPr>
              <a:t>Ministru kabineta 2015.gada 27.augusta ārkārtas sēdē nolemts: </a:t>
            </a:r>
            <a:r>
              <a:rPr lang="lv-LV" sz="2400" dirty="0" smtClean="0">
                <a:solidFill>
                  <a:schemeClr val="tx1"/>
                </a:solidFill>
              </a:rPr>
              <a:t>nepiemērot </a:t>
            </a:r>
            <a:r>
              <a:rPr lang="lv-LV" sz="2400" dirty="0">
                <a:solidFill>
                  <a:schemeClr val="tx1"/>
                </a:solidFill>
              </a:rPr>
              <a:t>3% samazinājumu </a:t>
            </a:r>
            <a:r>
              <a:rPr lang="lv-LV" sz="2400" dirty="0" smtClean="0">
                <a:solidFill>
                  <a:schemeClr val="tx1"/>
                </a:solidFill>
              </a:rPr>
              <a:t>KNAB</a:t>
            </a:r>
            <a:endParaRPr lang="lv-LV" dirty="0"/>
          </a:p>
        </p:txBody>
      </p:sp>
      <p:sp>
        <p:nvSpPr>
          <p:cNvPr id="5" name="Virsraksts 2"/>
          <p:cNvSpPr txBox="1">
            <a:spLocks/>
          </p:cNvSpPr>
          <p:nvPr/>
        </p:nvSpPr>
        <p:spPr>
          <a:xfrm>
            <a:off x="395536" y="548680"/>
            <a:ext cx="5688632"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r>
              <a:rPr lang="lv-LV" dirty="0" smtClean="0"/>
              <a:t>Neatkarīgo institūciju pieprasījums</a:t>
            </a:r>
            <a:endParaRPr lang="lv-LV" dirty="0"/>
          </a:p>
        </p:txBody>
      </p:sp>
    </p:spTree>
    <p:extLst>
      <p:ext uri="{BB962C8B-B14F-4D97-AF65-F5344CB8AC3E}">
        <p14:creationId xmlns:p14="http://schemas.microsoft.com/office/powerpoint/2010/main" val="15031602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32</a:t>
            </a:fld>
            <a:endParaRPr lang="lv-LV"/>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27348770"/>
              </p:ext>
            </p:extLst>
          </p:nvPr>
        </p:nvGraphicFramePr>
        <p:xfrm>
          <a:off x="179512" y="1268760"/>
          <a:ext cx="4104456" cy="5087590"/>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p:cNvSpPr>
            <a:spLocks noGrp="1"/>
          </p:cNvSpPr>
          <p:nvPr>
            <p:ph type="title"/>
          </p:nvPr>
        </p:nvSpPr>
        <p:spPr>
          <a:xfrm>
            <a:off x="107504" y="492454"/>
            <a:ext cx="5400600" cy="432000"/>
          </a:xfrm>
        </p:spPr>
        <p:txBody>
          <a:bodyPr>
            <a:normAutofit fontScale="90000"/>
          </a:bodyPr>
          <a:lstStyle/>
          <a:p>
            <a:pPr algn="ctr"/>
            <a:r>
              <a:rPr lang="lv-LV" dirty="0" smtClean="0"/>
              <a:t>Izdevumu valsts pamatfunkciju īstenošanai izmaiņas (%)</a:t>
            </a:r>
            <a:endParaRPr lang="lv-LV" dirty="0"/>
          </a:p>
        </p:txBody>
      </p:sp>
      <p:pic>
        <p:nvPicPr>
          <p:cNvPr id="15" name="Picture 14"/>
          <p:cNvPicPr>
            <a:picLocks noChangeAspect="1"/>
          </p:cNvPicPr>
          <p:nvPr/>
        </p:nvPicPr>
        <p:blipFill>
          <a:blip r:embed="rId4"/>
          <a:stretch>
            <a:fillRect/>
          </a:stretch>
        </p:blipFill>
        <p:spPr>
          <a:xfrm>
            <a:off x="8028384" y="1027323"/>
            <a:ext cx="963251" cy="377985"/>
          </a:xfrm>
          <a:prstGeom prst="rect">
            <a:avLst/>
          </a:prstGeom>
        </p:spPr>
      </p:pic>
      <p:sp>
        <p:nvSpPr>
          <p:cNvPr id="2" name="TextBox 1"/>
          <p:cNvSpPr txBox="1"/>
          <p:nvPr/>
        </p:nvSpPr>
        <p:spPr>
          <a:xfrm>
            <a:off x="1115616" y="1042864"/>
            <a:ext cx="2520280" cy="369332"/>
          </a:xfrm>
          <a:prstGeom prst="rect">
            <a:avLst/>
          </a:prstGeom>
          <a:noFill/>
        </p:spPr>
        <p:txBody>
          <a:bodyPr wrap="square" rtlCol="0">
            <a:spAutoFit/>
          </a:bodyPr>
          <a:lstStyle/>
          <a:p>
            <a:r>
              <a:rPr lang="lv-LV" dirty="0" smtClean="0"/>
              <a:t>Radio un televīzija</a:t>
            </a:r>
            <a:endParaRPr lang="lv-LV" dirty="0"/>
          </a:p>
        </p:txBody>
      </p:sp>
      <p:cxnSp>
        <p:nvCxnSpPr>
          <p:cNvPr id="6" name="Straight Arrow Connector 5"/>
          <p:cNvCxnSpPr/>
          <p:nvPr/>
        </p:nvCxnSpPr>
        <p:spPr>
          <a:xfrm flipV="1">
            <a:off x="2483768" y="2348880"/>
            <a:ext cx="180020" cy="14401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3" name="Rectangle 12"/>
          <p:cNvSpPr/>
          <p:nvPr/>
        </p:nvSpPr>
        <p:spPr>
          <a:xfrm>
            <a:off x="323528" y="6356350"/>
            <a:ext cx="7861911" cy="246221"/>
          </a:xfrm>
          <a:prstGeom prst="rect">
            <a:avLst/>
          </a:prstGeom>
        </p:spPr>
        <p:txBody>
          <a:bodyPr wrap="square">
            <a:spAutoFit/>
          </a:bodyPr>
          <a:lstStyle/>
          <a:p>
            <a:r>
              <a:rPr lang="lv-LV" sz="1000" dirty="0"/>
              <a:t>* maksimāli pieļaujamais valsts budžeta izdevumu apjoms (projekts) </a:t>
            </a:r>
          </a:p>
        </p:txBody>
      </p:sp>
      <p:sp>
        <p:nvSpPr>
          <p:cNvPr id="11" name="Rectangle 10"/>
          <p:cNvSpPr/>
          <p:nvPr/>
        </p:nvSpPr>
        <p:spPr>
          <a:xfrm>
            <a:off x="4238451" y="2204864"/>
            <a:ext cx="4595109" cy="181588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lv-LV" sz="1600" dirty="0" smtClean="0"/>
              <a:t>Piešķirtais </a:t>
            </a:r>
            <a:r>
              <a:rPr lang="lv-LV" sz="1600" dirty="0"/>
              <a:t>finansējums neatliekamo pasākumu </a:t>
            </a:r>
            <a:r>
              <a:rPr lang="lv-LV" sz="1600" dirty="0" smtClean="0"/>
              <a:t>īstenošanai:</a:t>
            </a:r>
          </a:p>
          <a:p>
            <a:endParaRPr lang="lv-LV" sz="1600" dirty="0" smtClean="0"/>
          </a:p>
          <a:p>
            <a:pPr marL="285750" indent="-285750">
              <a:buFont typeface="Arial" panose="020B0604020202020204" pitchFamily="34" charset="0"/>
              <a:buChar char="•"/>
            </a:pPr>
            <a:r>
              <a:rPr lang="lv-LV" sz="1600" dirty="0"/>
              <a:t>2016., 2017. un </a:t>
            </a:r>
            <a:r>
              <a:rPr lang="lv-LV" sz="1600" dirty="0" smtClean="0"/>
              <a:t>2018.gadam </a:t>
            </a:r>
            <a:r>
              <a:rPr lang="lv-LV" sz="1600" dirty="0"/>
              <a:t>144 000 </a:t>
            </a:r>
            <a:r>
              <a:rPr lang="lv-LV" sz="1600" i="1" dirty="0" err="1"/>
              <a:t>euro</a:t>
            </a:r>
            <a:r>
              <a:rPr lang="lv-LV" sz="1600" dirty="0"/>
              <a:t> </a:t>
            </a:r>
            <a:r>
              <a:rPr lang="lv-LV" sz="1600" dirty="0" smtClean="0"/>
              <a:t>Briseles </a:t>
            </a:r>
            <a:r>
              <a:rPr lang="lv-LV" sz="1600" dirty="0"/>
              <a:t>korespondenta darbības nodrošināšanai un pārraides nodrošināšanai paredzētie izdevumi</a:t>
            </a:r>
          </a:p>
        </p:txBody>
      </p:sp>
    </p:spTree>
    <p:extLst>
      <p:ext uri="{BB962C8B-B14F-4D97-AF65-F5344CB8AC3E}">
        <p14:creationId xmlns:p14="http://schemas.microsoft.com/office/powerpoint/2010/main" val="12403628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33</a:t>
            </a:fld>
            <a:endParaRPr lang="lv-LV"/>
          </a:p>
        </p:txBody>
      </p:sp>
      <p:graphicFrame>
        <p:nvGraphicFramePr>
          <p:cNvPr id="8" name="Content Placeholder 7"/>
          <p:cNvGraphicFramePr>
            <a:graphicFrameLocks noGrp="1"/>
          </p:cNvGraphicFramePr>
          <p:nvPr>
            <p:ph idx="1"/>
            <p:extLst/>
          </p:nvPr>
        </p:nvGraphicFramePr>
        <p:xfrm>
          <a:off x="179512" y="1268760"/>
          <a:ext cx="4104456" cy="5087590"/>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p:cNvSpPr>
            <a:spLocks noGrp="1"/>
          </p:cNvSpPr>
          <p:nvPr>
            <p:ph type="title"/>
          </p:nvPr>
        </p:nvSpPr>
        <p:spPr>
          <a:xfrm>
            <a:off x="107504" y="492454"/>
            <a:ext cx="5400600" cy="432000"/>
          </a:xfrm>
        </p:spPr>
        <p:txBody>
          <a:bodyPr>
            <a:normAutofit fontScale="90000"/>
          </a:bodyPr>
          <a:lstStyle/>
          <a:p>
            <a:pPr algn="ctr"/>
            <a:r>
              <a:rPr lang="lv-LV" dirty="0" smtClean="0"/>
              <a:t>Izdevumu valsts pamatfunkciju īstenošanai izmaiņas (%)</a:t>
            </a:r>
            <a:endParaRPr lang="lv-LV" dirty="0"/>
          </a:p>
        </p:txBody>
      </p:sp>
      <p:pic>
        <p:nvPicPr>
          <p:cNvPr id="15" name="Picture 14"/>
          <p:cNvPicPr>
            <a:picLocks noChangeAspect="1"/>
          </p:cNvPicPr>
          <p:nvPr/>
        </p:nvPicPr>
        <p:blipFill>
          <a:blip r:embed="rId4"/>
          <a:stretch>
            <a:fillRect/>
          </a:stretch>
        </p:blipFill>
        <p:spPr>
          <a:xfrm>
            <a:off x="8028384" y="1027323"/>
            <a:ext cx="963251" cy="377985"/>
          </a:xfrm>
          <a:prstGeom prst="rect">
            <a:avLst/>
          </a:prstGeom>
        </p:spPr>
      </p:pic>
      <p:sp>
        <p:nvSpPr>
          <p:cNvPr id="2" name="TextBox 1"/>
          <p:cNvSpPr txBox="1"/>
          <p:nvPr/>
        </p:nvSpPr>
        <p:spPr>
          <a:xfrm>
            <a:off x="1321368" y="1035976"/>
            <a:ext cx="2520280" cy="369332"/>
          </a:xfrm>
          <a:prstGeom prst="rect">
            <a:avLst/>
          </a:prstGeom>
          <a:noFill/>
        </p:spPr>
        <p:txBody>
          <a:bodyPr wrap="square" rtlCol="0">
            <a:spAutoFit/>
          </a:bodyPr>
          <a:lstStyle/>
          <a:p>
            <a:r>
              <a:rPr lang="lv-LV" dirty="0" smtClean="0"/>
              <a:t>Valsts kontrole</a:t>
            </a:r>
            <a:endParaRPr lang="lv-LV" dirty="0"/>
          </a:p>
        </p:txBody>
      </p:sp>
      <p:graphicFrame>
        <p:nvGraphicFramePr>
          <p:cNvPr id="16" name="Chart 15"/>
          <p:cNvGraphicFramePr>
            <a:graphicFrameLocks/>
          </p:cNvGraphicFramePr>
          <p:nvPr>
            <p:extLst/>
          </p:nvPr>
        </p:nvGraphicFramePr>
        <p:xfrm>
          <a:off x="4716016" y="1435052"/>
          <a:ext cx="3895749" cy="4814646"/>
        </p:xfrm>
        <a:graphic>
          <a:graphicData uri="http://schemas.openxmlformats.org/drawingml/2006/chart">
            <c:chart xmlns:c="http://schemas.openxmlformats.org/drawingml/2006/chart" xmlns:r="http://schemas.openxmlformats.org/officeDocument/2006/relationships" r:id="rId5"/>
          </a:graphicData>
        </a:graphic>
      </p:graphicFrame>
      <p:sp>
        <p:nvSpPr>
          <p:cNvPr id="17" name="TextBox 16"/>
          <p:cNvSpPr txBox="1"/>
          <p:nvPr/>
        </p:nvSpPr>
        <p:spPr>
          <a:xfrm>
            <a:off x="4932040" y="1035976"/>
            <a:ext cx="3312368" cy="369332"/>
          </a:xfrm>
          <a:prstGeom prst="rect">
            <a:avLst/>
          </a:prstGeom>
          <a:noFill/>
        </p:spPr>
        <p:txBody>
          <a:bodyPr wrap="square" rtlCol="0">
            <a:spAutoFit/>
          </a:bodyPr>
          <a:lstStyle/>
          <a:p>
            <a:r>
              <a:rPr lang="lv-LV" dirty="0" smtClean="0"/>
              <a:t>Augstākā tiesa</a:t>
            </a:r>
          </a:p>
        </p:txBody>
      </p:sp>
      <p:sp>
        <p:nvSpPr>
          <p:cNvPr id="11" name="Rectangle 10"/>
          <p:cNvSpPr/>
          <p:nvPr/>
        </p:nvSpPr>
        <p:spPr>
          <a:xfrm>
            <a:off x="323528" y="6356350"/>
            <a:ext cx="7861911" cy="246221"/>
          </a:xfrm>
          <a:prstGeom prst="rect">
            <a:avLst/>
          </a:prstGeom>
        </p:spPr>
        <p:txBody>
          <a:bodyPr wrap="square">
            <a:spAutoFit/>
          </a:bodyPr>
          <a:lstStyle/>
          <a:p>
            <a:r>
              <a:rPr lang="lv-LV" sz="1000" dirty="0"/>
              <a:t>* maksimāli pieļaujamais valsts budžeta izdevumu apjoms (projekts) </a:t>
            </a:r>
          </a:p>
        </p:txBody>
      </p:sp>
    </p:spTree>
    <p:extLst>
      <p:ext uri="{BB962C8B-B14F-4D97-AF65-F5344CB8AC3E}">
        <p14:creationId xmlns:p14="http://schemas.microsoft.com/office/powerpoint/2010/main" val="9035691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34</a:t>
            </a:fld>
            <a:endParaRPr lang="lv-LV"/>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331934614"/>
              </p:ext>
            </p:extLst>
          </p:nvPr>
        </p:nvGraphicFramePr>
        <p:xfrm>
          <a:off x="179512" y="1268760"/>
          <a:ext cx="4104456" cy="5087590"/>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p:cNvSpPr>
            <a:spLocks noGrp="1"/>
          </p:cNvSpPr>
          <p:nvPr>
            <p:ph type="title"/>
          </p:nvPr>
        </p:nvSpPr>
        <p:spPr>
          <a:xfrm>
            <a:off x="107504" y="492454"/>
            <a:ext cx="5400600" cy="432000"/>
          </a:xfrm>
        </p:spPr>
        <p:txBody>
          <a:bodyPr>
            <a:normAutofit fontScale="90000"/>
          </a:bodyPr>
          <a:lstStyle/>
          <a:p>
            <a:pPr algn="ctr"/>
            <a:r>
              <a:rPr lang="lv-LV" dirty="0" smtClean="0"/>
              <a:t>Izdevumu valsts pamatfunkciju īstenošanai izmaiņas (%)</a:t>
            </a:r>
            <a:endParaRPr lang="lv-LV" dirty="0"/>
          </a:p>
        </p:txBody>
      </p:sp>
      <p:pic>
        <p:nvPicPr>
          <p:cNvPr id="15" name="Picture 14"/>
          <p:cNvPicPr>
            <a:picLocks noChangeAspect="1"/>
          </p:cNvPicPr>
          <p:nvPr/>
        </p:nvPicPr>
        <p:blipFill>
          <a:blip r:embed="rId4"/>
          <a:stretch>
            <a:fillRect/>
          </a:stretch>
        </p:blipFill>
        <p:spPr>
          <a:xfrm>
            <a:off x="8028384" y="1027323"/>
            <a:ext cx="963251" cy="377985"/>
          </a:xfrm>
          <a:prstGeom prst="rect">
            <a:avLst/>
          </a:prstGeom>
        </p:spPr>
      </p:pic>
      <p:sp>
        <p:nvSpPr>
          <p:cNvPr id="2" name="TextBox 1"/>
          <p:cNvSpPr txBox="1"/>
          <p:nvPr/>
        </p:nvSpPr>
        <p:spPr>
          <a:xfrm>
            <a:off x="1115616" y="1042864"/>
            <a:ext cx="2520280" cy="369332"/>
          </a:xfrm>
          <a:prstGeom prst="rect">
            <a:avLst/>
          </a:prstGeom>
          <a:noFill/>
        </p:spPr>
        <p:txBody>
          <a:bodyPr wrap="square" rtlCol="0">
            <a:spAutoFit/>
          </a:bodyPr>
          <a:lstStyle/>
          <a:p>
            <a:r>
              <a:rPr lang="lv-LV" dirty="0" smtClean="0"/>
              <a:t>Satversmes tiesa</a:t>
            </a:r>
            <a:endParaRPr lang="lv-LV" dirty="0"/>
          </a:p>
        </p:txBody>
      </p:sp>
      <p:sp>
        <p:nvSpPr>
          <p:cNvPr id="11" name="Rectangle 10"/>
          <p:cNvSpPr/>
          <p:nvPr/>
        </p:nvSpPr>
        <p:spPr>
          <a:xfrm>
            <a:off x="323528" y="6356350"/>
            <a:ext cx="7861911" cy="246221"/>
          </a:xfrm>
          <a:prstGeom prst="rect">
            <a:avLst/>
          </a:prstGeom>
        </p:spPr>
        <p:txBody>
          <a:bodyPr wrap="square">
            <a:spAutoFit/>
          </a:bodyPr>
          <a:lstStyle/>
          <a:p>
            <a:r>
              <a:rPr lang="lv-LV" sz="1000" dirty="0"/>
              <a:t>* maksimāli pieļaujamais valsts budžeta izdevumu apjoms (projekts) </a:t>
            </a:r>
          </a:p>
        </p:txBody>
      </p:sp>
      <p:sp>
        <p:nvSpPr>
          <p:cNvPr id="4" name="Rectangle 3"/>
          <p:cNvSpPr/>
          <p:nvPr/>
        </p:nvSpPr>
        <p:spPr>
          <a:xfrm>
            <a:off x="4207768" y="2132856"/>
            <a:ext cx="4690864" cy="156966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lv-LV" sz="1600" dirty="0" smtClean="0"/>
              <a:t>Piešķirtais </a:t>
            </a:r>
            <a:r>
              <a:rPr lang="lv-LV" sz="1600" dirty="0"/>
              <a:t>finansējums neatliekamo pasākumu </a:t>
            </a:r>
            <a:r>
              <a:rPr lang="lv-LV" sz="1600" dirty="0" smtClean="0"/>
              <a:t>īstenošanai:</a:t>
            </a:r>
          </a:p>
          <a:p>
            <a:endParaRPr lang="lv-LV" sz="1600" dirty="0" smtClean="0"/>
          </a:p>
          <a:p>
            <a:pPr marL="285750" indent="-285750">
              <a:buFont typeface="Arial" panose="020B0604020202020204" pitchFamily="34" charset="0"/>
              <a:buChar char="•"/>
            </a:pPr>
            <a:r>
              <a:rPr lang="lv-LV" sz="1600" dirty="0"/>
              <a:t>2016.gadam 55 000 </a:t>
            </a:r>
            <a:r>
              <a:rPr lang="lv-LV" sz="1600" i="1" dirty="0" err="1"/>
              <a:t>euro</a:t>
            </a:r>
            <a:r>
              <a:rPr lang="lv-LV" sz="1600" dirty="0"/>
              <a:t> apmērā, lai nodrošinātu Eiropas Starptautisko tiesību asociācijas konferences līdzfinansējumu</a:t>
            </a:r>
          </a:p>
        </p:txBody>
      </p:sp>
    </p:spTree>
    <p:extLst>
      <p:ext uri="{BB962C8B-B14F-4D97-AF65-F5344CB8AC3E}">
        <p14:creationId xmlns:p14="http://schemas.microsoft.com/office/powerpoint/2010/main" val="9057984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6858035" y="6356350"/>
            <a:ext cx="2133600" cy="365125"/>
          </a:xfrm>
        </p:spPr>
        <p:txBody>
          <a:bodyPr/>
          <a:lstStyle/>
          <a:p>
            <a:fld id="{952464FB-6FA6-4E80-ACB1-F4B9846AA373}" type="slidenum">
              <a:rPr lang="lv-LV" smtClean="0"/>
              <a:t>35</a:t>
            </a:fld>
            <a:endParaRPr lang="lv-LV"/>
          </a:p>
        </p:txBody>
      </p:sp>
      <p:sp>
        <p:nvSpPr>
          <p:cNvPr id="5" name="Title 4"/>
          <p:cNvSpPr>
            <a:spLocks noGrp="1"/>
          </p:cNvSpPr>
          <p:nvPr>
            <p:ph type="title"/>
          </p:nvPr>
        </p:nvSpPr>
        <p:spPr>
          <a:xfrm>
            <a:off x="107504" y="492454"/>
            <a:ext cx="5400600" cy="432000"/>
          </a:xfrm>
        </p:spPr>
        <p:txBody>
          <a:bodyPr>
            <a:normAutofit fontScale="90000"/>
          </a:bodyPr>
          <a:lstStyle/>
          <a:p>
            <a:pPr algn="ctr"/>
            <a:r>
              <a:rPr lang="lv-LV" dirty="0" smtClean="0"/>
              <a:t>Izdevumu valsts pamatfunkciju īstenošanai izmaiņas (%)</a:t>
            </a:r>
            <a:endParaRPr lang="lv-LV" dirty="0"/>
          </a:p>
        </p:txBody>
      </p:sp>
      <p:pic>
        <p:nvPicPr>
          <p:cNvPr id="15" name="Picture 14"/>
          <p:cNvPicPr>
            <a:picLocks noChangeAspect="1"/>
          </p:cNvPicPr>
          <p:nvPr/>
        </p:nvPicPr>
        <p:blipFill>
          <a:blip r:embed="rId3"/>
          <a:stretch>
            <a:fillRect/>
          </a:stretch>
        </p:blipFill>
        <p:spPr>
          <a:xfrm>
            <a:off x="8028384" y="1027323"/>
            <a:ext cx="963251" cy="377985"/>
          </a:xfrm>
          <a:prstGeom prst="rect">
            <a:avLst/>
          </a:prstGeom>
        </p:spPr>
      </p:pic>
      <p:graphicFrame>
        <p:nvGraphicFramePr>
          <p:cNvPr id="16" name="Chart 15"/>
          <p:cNvGraphicFramePr>
            <a:graphicFrameLocks/>
          </p:cNvGraphicFramePr>
          <p:nvPr>
            <p:extLst>
              <p:ext uri="{D42A27DB-BD31-4B8C-83A1-F6EECF244321}">
                <p14:modId xmlns:p14="http://schemas.microsoft.com/office/powerpoint/2010/main" val="3202613219"/>
              </p:ext>
            </p:extLst>
          </p:nvPr>
        </p:nvGraphicFramePr>
        <p:xfrm>
          <a:off x="338392" y="1498710"/>
          <a:ext cx="3895749" cy="4814646"/>
        </p:xfrm>
        <a:graphic>
          <a:graphicData uri="http://schemas.openxmlformats.org/drawingml/2006/chart">
            <c:chart xmlns:c="http://schemas.openxmlformats.org/drawingml/2006/chart" xmlns:r="http://schemas.openxmlformats.org/officeDocument/2006/relationships" r:id="rId4"/>
          </a:graphicData>
        </a:graphic>
      </p:graphicFrame>
      <p:sp>
        <p:nvSpPr>
          <p:cNvPr id="17" name="TextBox 16"/>
          <p:cNvSpPr txBox="1"/>
          <p:nvPr/>
        </p:nvSpPr>
        <p:spPr>
          <a:xfrm>
            <a:off x="1763688" y="1124744"/>
            <a:ext cx="3312368" cy="369332"/>
          </a:xfrm>
          <a:prstGeom prst="rect">
            <a:avLst/>
          </a:prstGeom>
          <a:noFill/>
        </p:spPr>
        <p:txBody>
          <a:bodyPr wrap="square" rtlCol="0">
            <a:spAutoFit/>
          </a:bodyPr>
          <a:lstStyle/>
          <a:p>
            <a:r>
              <a:rPr lang="lv-LV" dirty="0" smtClean="0"/>
              <a:t>Prokuratūra</a:t>
            </a:r>
          </a:p>
        </p:txBody>
      </p:sp>
      <p:sp>
        <p:nvSpPr>
          <p:cNvPr id="11" name="Rectangle 10"/>
          <p:cNvSpPr/>
          <p:nvPr/>
        </p:nvSpPr>
        <p:spPr>
          <a:xfrm>
            <a:off x="323528" y="6356350"/>
            <a:ext cx="7861911" cy="246221"/>
          </a:xfrm>
          <a:prstGeom prst="rect">
            <a:avLst/>
          </a:prstGeom>
        </p:spPr>
        <p:txBody>
          <a:bodyPr wrap="square">
            <a:spAutoFit/>
          </a:bodyPr>
          <a:lstStyle/>
          <a:p>
            <a:r>
              <a:rPr lang="lv-LV" sz="1000" dirty="0"/>
              <a:t>* maksimāli pieļaujamais valsts budžeta izdevumu apjoms (projekts) </a:t>
            </a:r>
          </a:p>
        </p:txBody>
      </p:sp>
      <p:sp>
        <p:nvSpPr>
          <p:cNvPr id="12" name="Rectangle 11"/>
          <p:cNvSpPr/>
          <p:nvPr/>
        </p:nvSpPr>
        <p:spPr>
          <a:xfrm>
            <a:off x="4427984" y="1674925"/>
            <a:ext cx="4341981" cy="452431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lv-LV" sz="1600" dirty="0" smtClean="0"/>
              <a:t>Piešķirtais </a:t>
            </a:r>
            <a:r>
              <a:rPr lang="lv-LV" sz="1600" dirty="0"/>
              <a:t>finansējums neatliekamo pasākumu </a:t>
            </a:r>
            <a:r>
              <a:rPr lang="lv-LV" sz="1600" dirty="0" smtClean="0"/>
              <a:t>īstenošanai:</a:t>
            </a:r>
          </a:p>
          <a:p>
            <a:endParaRPr lang="lv-LV" sz="1600" dirty="0" smtClean="0"/>
          </a:p>
          <a:p>
            <a:pPr marL="285750" indent="-285750">
              <a:buFont typeface="Arial" panose="020B0604020202020204" pitchFamily="34" charset="0"/>
              <a:buChar char="•"/>
            </a:pPr>
            <a:r>
              <a:rPr lang="lv-LV" sz="1600" dirty="0"/>
              <a:t>2016.gadam 346 181 </a:t>
            </a:r>
            <a:r>
              <a:rPr lang="lv-LV" sz="1600" i="1" dirty="0" err="1" smtClean="0"/>
              <a:t>euro</a:t>
            </a:r>
            <a:r>
              <a:rPr lang="lv-LV" sz="1600" dirty="0" smtClean="0"/>
              <a:t>, </a:t>
            </a:r>
            <a:r>
              <a:rPr lang="lv-LV" sz="1600" dirty="0"/>
              <a:t>2017.gadam </a:t>
            </a:r>
            <a:r>
              <a:rPr lang="lv-LV" sz="1600" dirty="0" smtClean="0"/>
              <a:t>270 172 </a:t>
            </a:r>
            <a:r>
              <a:rPr lang="lv-LV" sz="1600" i="1" dirty="0" err="1" smtClean="0"/>
              <a:t>euro</a:t>
            </a:r>
            <a:r>
              <a:rPr lang="lv-LV" sz="1600" dirty="0" smtClean="0"/>
              <a:t>, </a:t>
            </a:r>
            <a:r>
              <a:rPr lang="lv-LV" sz="1600" dirty="0"/>
              <a:t>2018.gadam 208 614 </a:t>
            </a:r>
            <a:r>
              <a:rPr lang="lv-LV" sz="1600" i="1" dirty="0" err="1"/>
              <a:t>euro</a:t>
            </a:r>
            <a:r>
              <a:rPr lang="lv-LV" sz="1600" dirty="0"/>
              <a:t> </a:t>
            </a:r>
            <a:r>
              <a:rPr lang="lv-LV" sz="1600" dirty="0" smtClean="0"/>
              <a:t>Prokuratūras </a:t>
            </a:r>
            <a:r>
              <a:rPr lang="lv-LV" sz="1600" dirty="0"/>
              <a:t>informācijas tehnoloģiju infrastruktūras drošības pilnveidošanai un nepieciešamā drošības līmeņa </a:t>
            </a:r>
            <a:r>
              <a:rPr lang="lv-LV" sz="1600" dirty="0" smtClean="0"/>
              <a:t>nodrošināšanai;</a:t>
            </a:r>
          </a:p>
          <a:p>
            <a:endParaRPr lang="lv-LV" sz="1600" dirty="0" smtClean="0"/>
          </a:p>
          <a:p>
            <a:pPr marL="285750" indent="-285750">
              <a:buFont typeface="Arial" panose="020B0604020202020204" pitchFamily="34" charset="0"/>
              <a:buChar char="•"/>
            </a:pPr>
            <a:r>
              <a:rPr lang="lv-LV" sz="1600" dirty="0"/>
              <a:t>2016.gadam 46 045 </a:t>
            </a:r>
            <a:r>
              <a:rPr lang="lv-LV" sz="1600" i="1" dirty="0" err="1" smtClean="0"/>
              <a:t>euro</a:t>
            </a:r>
            <a:r>
              <a:rPr lang="lv-LV" sz="1600" dirty="0" smtClean="0"/>
              <a:t>, </a:t>
            </a:r>
            <a:r>
              <a:rPr lang="lv-LV" sz="1600" dirty="0"/>
              <a:t>2017. un 2018.gadam 8 878 </a:t>
            </a:r>
            <a:r>
              <a:rPr lang="lv-LV" sz="1600" i="1" dirty="0" err="1"/>
              <a:t>euro</a:t>
            </a:r>
            <a:r>
              <a:rPr lang="lv-LV" sz="1600" dirty="0"/>
              <a:t> </a:t>
            </a:r>
            <a:r>
              <a:rPr lang="lv-LV" sz="1600" dirty="0" smtClean="0"/>
              <a:t>katru </a:t>
            </a:r>
            <a:r>
              <a:rPr lang="lv-LV" sz="1600" dirty="0"/>
              <a:t>gadu Noziedzīgi iegūtu līdzekļu legalizācijas novēršanas dienesta kapacitātes stiprināšanai  saistībā ar jaunu funkciju izpildi noziedzīgi iegūtu līdzekļu legalizācijas un terorisma finansēšanas risku </a:t>
            </a:r>
            <a:r>
              <a:rPr lang="lv-LV" sz="1600" dirty="0" smtClean="0"/>
              <a:t>novēršanā.</a:t>
            </a:r>
          </a:p>
          <a:p>
            <a:pPr marL="285750" indent="-285750">
              <a:buFont typeface="Arial" panose="020B0604020202020204" pitchFamily="34" charset="0"/>
              <a:buChar char="•"/>
            </a:pPr>
            <a:endParaRPr lang="lv-LV" sz="1600" dirty="0"/>
          </a:p>
        </p:txBody>
      </p:sp>
    </p:spTree>
    <p:extLst>
      <p:ext uri="{BB962C8B-B14F-4D97-AF65-F5344CB8AC3E}">
        <p14:creationId xmlns:p14="http://schemas.microsoft.com/office/powerpoint/2010/main" val="34621648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36</a:t>
            </a:fld>
            <a:endParaRPr lang="lv-LV"/>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036858488"/>
              </p:ext>
            </p:extLst>
          </p:nvPr>
        </p:nvGraphicFramePr>
        <p:xfrm>
          <a:off x="179512" y="1268760"/>
          <a:ext cx="4104456" cy="5087590"/>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p:cNvSpPr>
            <a:spLocks noGrp="1"/>
          </p:cNvSpPr>
          <p:nvPr>
            <p:ph type="title"/>
          </p:nvPr>
        </p:nvSpPr>
        <p:spPr>
          <a:xfrm>
            <a:off x="107504" y="492454"/>
            <a:ext cx="5400600" cy="432000"/>
          </a:xfrm>
        </p:spPr>
        <p:txBody>
          <a:bodyPr>
            <a:normAutofit fontScale="90000"/>
          </a:bodyPr>
          <a:lstStyle/>
          <a:p>
            <a:pPr algn="ctr"/>
            <a:r>
              <a:rPr lang="lv-LV" dirty="0" smtClean="0"/>
              <a:t>Izdevumu valsts pamatfunkciju īstenošanai izmaiņas (%)</a:t>
            </a:r>
            <a:endParaRPr lang="lv-LV" dirty="0"/>
          </a:p>
        </p:txBody>
      </p:sp>
      <p:pic>
        <p:nvPicPr>
          <p:cNvPr id="15" name="Picture 14"/>
          <p:cNvPicPr>
            <a:picLocks noChangeAspect="1"/>
          </p:cNvPicPr>
          <p:nvPr/>
        </p:nvPicPr>
        <p:blipFill>
          <a:blip r:embed="rId4"/>
          <a:stretch>
            <a:fillRect/>
          </a:stretch>
        </p:blipFill>
        <p:spPr>
          <a:xfrm>
            <a:off x="8028384" y="1027323"/>
            <a:ext cx="963251" cy="377985"/>
          </a:xfrm>
          <a:prstGeom prst="rect">
            <a:avLst/>
          </a:prstGeom>
        </p:spPr>
      </p:pic>
      <p:sp>
        <p:nvSpPr>
          <p:cNvPr id="2" name="TextBox 1"/>
          <p:cNvSpPr txBox="1"/>
          <p:nvPr/>
        </p:nvSpPr>
        <p:spPr>
          <a:xfrm>
            <a:off x="1321368" y="1035976"/>
            <a:ext cx="2520280" cy="369332"/>
          </a:xfrm>
          <a:prstGeom prst="rect">
            <a:avLst/>
          </a:prstGeom>
          <a:noFill/>
        </p:spPr>
        <p:txBody>
          <a:bodyPr wrap="square" rtlCol="0">
            <a:spAutoFit/>
          </a:bodyPr>
          <a:lstStyle/>
          <a:p>
            <a:r>
              <a:rPr lang="lv-LV" dirty="0" smtClean="0"/>
              <a:t>Tiesībsarga birojs</a:t>
            </a:r>
            <a:endParaRPr lang="lv-LV" dirty="0"/>
          </a:p>
        </p:txBody>
      </p:sp>
      <p:cxnSp>
        <p:nvCxnSpPr>
          <p:cNvPr id="6" name="Straight Arrow Connector 5"/>
          <p:cNvCxnSpPr/>
          <p:nvPr/>
        </p:nvCxnSpPr>
        <p:spPr>
          <a:xfrm flipV="1">
            <a:off x="1691680" y="2492896"/>
            <a:ext cx="216024" cy="257712"/>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1" name="Rectangle 10"/>
          <p:cNvSpPr/>
          <p:nvPr/>
        </p:nvSpPr>
        <p:spPr>
          <a:xfrm>
            <a:off x="323528" y="6356350"/>
            <a:ext cx="7861911" cy="246221"/>
          </a:xfrm>
          <a:prstGeom prst="rect">
            <a:avLst/>
          </a:prstGeom>
        </p:spPr>
        <p:txBody>
          <a:bodyPr wrap="square">
            <a:spAutoFit/>
          </a:bodyPr>
          <a:lstStyle/>
          <a:p>
            <a:r>
              <a:rPr lang="lv-LV" sz="1000" dirty="0"/>
              <a:t>* maksimāli pieļaujamais valsts budžeta izdevumu apjoms (projekts) </a:t>
            </a:r>
          </a:p>
        </p:txBody>
      </p:sp>
      <p:sp>
        <p:nvSpPr>
          <p:cNvPr id="12" name="Rectangle 11"/>
          <p:cNvSpPr/>
          <p:nvPr/>
        </p:nvSpPr>
        <p:spPr>
          <a:xfrm>
            <a:off x="4207768" y="2132856"/>
            <a:ext cx="4690864" cy="181588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lv-LV" sz="1600" dirty="0" smtClean="0"/>
              <a:t>Piešķirtais </a:t>
            </a:r>
            <a:r>
              <a:rPr lang="lv-LV" sz="1600" dirty="0"/>
              <a:t>finansējums neatliekamo pasākumu </a:t>
            </a:r>
            <a:r>
              <a:rPr lang="lv-LV" sz="1600" dirty="0" smtClean="0"/>
              <a:t>īstenošanai:</a:t>
            </a:r>
          </a:p>
          <a:p>
            <a:endParaRPr lang="lv-LV" sz="1600" dirty="0" smtClean="0"/>
          </a:p>
          <a:p>
            <a:pPr marL="285750" indent="-285750">
              <a:buFont typeface="Arial" panose="020B0604020202020204" pitchFamily="34" charset="0"/>
              <a:buChar char="•"/>
            </a:pPr>
            <a:r>
              <a:rPr lang="lv-LV" sz="1600" dirty="0"/>
              <a:t>2016., 2017. un 2018.gadam 23 401 </a:t>
            </a:r>
            <a:r>
              <a:rPr lang="lv-LV" sz="1600" i="1" dirty="0" err="1"/>
              <a:t>euro</a:t>
            </a:r>
            <a:r>
              <a:rPr lang="lv-LV" sz="1600" dirty="0"/>
              <a:t> </a:t>
            </a:r>
            <a:r>
              <a:rPr lang="lv-LV" sz="1600" dirty="0" smtClean="0"/>
              <a:t>katru </a:t>
            </a:r>
            <a:r>
              <a:rPr lang="lv-LV" sz="1600" dirty="0"/>
              <a:t>gadu (atlīdzībai, tai skaitā 18 858 </a:t>
            </a:r>
            <a:r>
              <a:rPr lang="lv-LV" sz="1600" i="1" dirty="0" err="1"/>
              <a:t>euro</a:t>
            </a:r>
            <a:r>
              <a:rPr lang="lv-LV" sz="1600" dirty="0"/>
              <a:t> atalgojumam), lai nodrošinātu ārzemnieku piespiedu izraidīšanas procesa </a:t>
            </a:r>
            <a:r>
              <a:rPr lang="lv-LV" sz="1600" dirty="0" smtClean="0"/>
              <a:t>novērošanu.</a:t>
            </a:r>
            <a:endParaRPr lang="lv-LV" sz="1600" dirty="0"/>
          </a:p>
        </p:txBody>
      </p:sp>
    </p:spTree>
    <p:extLst>
      <p:ext uri="{BB962C8B-B14F-4D97-AF65-F5344CB8AC3E}">
        <p14:creationId xmlns:p14="http://schemas.microsoft.com/office/powerpoint/2010/main" val="12068748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37</a:t>
            </a:fld>
            <a:endParaRPr lang="lv-LV" dirty="0"/>
          </a:p>
        </p:txBody>
      </p:sp>
      <p:sp>
        <p:nvSpPr>
          <p:cNvPr id="7" name="Rectangle 6"/>
          <p:cNvSpPr/>
          <p:nvPr/>
        </p:nvSpPr>
        <p:spPr>
          <a:xfrm>
            <a:off x="323528" y="6356350"/>
            <a:ext cx="7861911" cy="246221"/>
          </a:xfrm>
          <a:prstGeom prst="rect">
            <a:avLst/>
          </a:prstGeom>
        </p:spPr>
        <p:txBody>
          <a:bodyPr wrap="square">
            <a:spAutoFit/>
          </a:bodyPr>
          <a:lstStyle/>
          <a:p>
            <a:r>
              <a:rPr lang="lv-LV" sz="1000" dirty="0"/>
              <a:t>* maksimāli pieļaujamais valsts budžeta izdevumu apjoms (projekts) </a:t>
            </a:r>
          </a:p>
        </p:txBody>
      </p:sp>
      <p:pic>
        <p:nvPicPr>
          <p:cNvPr id="8" name="Picture 7"/>
          <p:cNvPicPr>
            <a:picLocks noChangeAspect="1"/>
          </p:cNvPicPr>
          <p:nvPr/>
        </p:nvPicPr>
        <p:blipFill>
          <a:blip r:embed="rId2"/>
          <a:stretch>
            <a:fillRect/>
          </a:stretch>
        </p:blipFill>
        <p:spPr>
          <a:xfrm>
            <a:off x="7956376" y="1057518"/>
            <a:ext cx="957155" cy="377985"/>
          </a:xfrm>
          <a:prstGeom prst="rect">
            <a:avLst/>
          </a:prstGeom>
        </p:spPr>
      </p:pic>
      <p:sp>
        <p:nvSpPr>
          <p:cNvPr id="18" name="Title 4"/>
          <p:cNvSpPr>
            <a:spLocks noGrp="1"/>
          </p:cNvSpPr>
          <p:nvPr>
            <p:ph type="title"/>
          </p:nvPr>
        </p:nvSpPr>
        <p:spPr>
          <a:xfrm>
            <a:off x="100642" y="522480"/>
            <a:ext cx="5400600" cy="432000"/>
          </a:xfrm>
        </p:spPr>
        <p:txBody>
          <a:bodyPr>
            <a:normAutofit fontScale="90000"/>
          </a:bodyPr>
          <a:lstStyle/>
          <a:p>
            <a:pPr algn="ctr"/>
            <a:r>
              <a:rPr lang="lv-LV" dirty="0" smtClean="0"/>
              <a:t>Izdevumu valsts pamatfunkciju īstenošanai izmaiņas (%)</a:t>
            </a:r>
            <a:endParaRPr lang="lv-LV" dirty="0"/>
          </a:p>
        </p:txBody>
      </p:sp>
      <p:graphicFrame>
        <p:nvGraphicFramePr>
          <p:cNvPr id="13" name="Chart 12"/>
          <p:cNvGraphicFramePr>
            <a:graphicFrameLocks/>
          </p:cNvGraphicFramePr>
          <p:nvPr>
            <p:extLst/>
          </p:nvPr>
        </p:nvGraphicFramePr>
        <p:xfrm>
          <a:off x="4716016" y="1435053"/>
          <a:ext cx="3895749" cy="3866156"/>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5915793" y="1081273"/>
            <a:ext cx="2520280" cy="369332"/>
          </a:xfrm>
          <a:prstGeom prst="rect">
            <a:avLst/>
          </a:prstGeom>
          <a:noFill/>
        </p:spPr>
        <p:txBody>
          <a:bodyPr wrap="square" rtlCol="0">
            <a:spAutoFit/>
          </a:bodyPr>
          <a:lstStyle/>
          <a:p>
            <a:r>
              <a:rPr lang="lv-LV" dirty="0" smtClean="0"/>
              <a:t>Saeima</a:t>
            </a:r>
          </a:p>
        </p:txBody>
      </p:sp>
      <p:sp>
        <p:nvSpPr>
          <p:cNvPr id="15" name="Rectangle 14"/>
          <p:cNvSpPr/>
          <p:nvPr/>
        </p:nvSpPr>
        <p:spPr>
          <a:xfrm>
            <a:off x="5148064" y="5558859"/>
            <a:ext cx="3431111" cy="577081"/>
          </a:xfrm>
          <a:prstGeom prst="rect">
            <a:avLst/>
          </a:prstGeom>
          <a:solidFill>
            <a:schemeClr val="bg1">
              <a:lumMod val="85000"/>
            </a:schemeClr>
          </a:solidFill>
          <a:ln>
            <a:solidFill>
              <a:schemeClr val="bg1">
                <a:lumMod val="50000"/>
              </a:schemeClr>
            </a:solidFill>
          </a:ln>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r>
              <a:rPr lang="lv-LV" sz="1050" dirty="0"/>
              <a:t>2015.gadā plānots finansējums Latvijas Prezidentūras Eiropas Savienības Padomē nodrošināšanai un ēkas Jēkaba 6/8 kapitālajam remontam un rekonstrukcijai</a:t>
            </a:r>
          </a:p>
        </p:txBody>
      </p:sp>
      <p:graphicFrame>
        <p:nvGraphicFramePr>
          <p:cNvPr id="19" name="Content Placeholder 7"/>
          <p:cNvGraphicFramePr>
            <a:graphicFrameLocks/>
          </p:cNvGraphicFramePr>
          <p:nvPr>
            <p:extLst>
              <p:ext uri="{D42A27DB-BD31-4B8C-83A1-F6EECF244321}">
                <p14:modId xmlns:p14="http://schemas.microsoft.com/office/powerpoint/2010/main" val="3305048619"/>
              </p:ext>
            </p:extLst>
          </p:nvPr>
        </p:nvGraphicFramePr>
        <p:xfrm>
          <a:off x="467544" y="1284721"/>
          <a:ext cx="4104456" cy="4274138"/>
        </p:xfrm>
        <a:graphic>
          <a:graphicData uri="http://schemas.openxmlformats.org/drawingml/2006/chart">
            <c:chart xmlns:c="http://schemas.openxmlformats.org/drawingml/2006/chart" xmlns:r="http://schemas.openxmlformats.org/officeDocument/2006/relationships" r:id="rId4"/>
          </a:graphicData>
        </a:graphic>
      </p:graphicFrame>
      <p:sp>
        <p:nvSpPr>
          <p:cNvPr id="21" name="TextBox 20"/>
          <p:cNvSpPr txBox="1"/>
          <p:nvPr/>
        </p:nvSpPr>
        <p:spPr>
          <a:xfrm>
            <a:off x="1067700" y="1168318"/>
            <a:ext cx="2927256" cy="369332"/>
          </a:xfrm>
          <a:prstGeom prst="rect">
            <a:avLst/>
          </a:prstGeom>
          <a:noFill/>
        </p:spPr>
        <p:txBody>
          <a:bodyPr wrap="square" rtlCol="0">
            <a:spAutoFit/>
          </a:bodyPr>
          <a:lstStyle/>
          <a:p>
            <a:r>
              <a:rPr lang="lv-LV" dirty="0" smtClean="0"/>
              <a:t>Valsts prezidenta kanceleja</a:t>
            </a:r>
            <a:endParaRPr lang="lv-LV" dirty="0"/>
          </a:p>
        </p:txBody>
      </p:sp>
      <p:sp>
        <p:nvSpPr>
          <p:cNvPr id="22" name="Rectangle 21"/>
          <p:cNvSpPr/>
          <p:nvPr/>
        </p:nvSpPr>
        <p:spPr>
          <a:xfrm>
            <a:off x="539112" y="5755383"/>
            <a:ext cx="4114260" cy="553998"/>
          </a:xfrm>
          <a:prstGeom prst="rect">
            <a:avLst/>
          </a:prstGeom>
          <a:solidFill>
            <a:schemeClr val="bg1">
              <a:lumMod val="85000"/>
            </a:schemeClr>
          </a:solidFill>
          <a:ln>
            <a:solidFill>
              <a:schemeClr val="bg1">
                <a:lumMod val="50000"/>
              </a:schemeClr>
            </a:solidFill>
          </a:ln>
        </p:spPr>
        <p:txBody>
          <a:bodyPr wrap="square">
            <a:spAutoFit/>
          </a:bodyPr>
          <a:lstStyle/>
          <a:p>
            <a:pPr algn="just"/>
            <a:r>
              <a:rPr lang="lv-LV" sz="1000" dirty="0" smtClean="0"/>
              <a:t>2015.gadā paredzēts finansējums Rīgas </a:t>
            </a:r>
            <a:r>
              <a:rPr lang="lv-LV" sz="1000" dirty="0"/>
              <a:t>pils Priekšpils aprīkojuma un mēbeļu restaurācijai, jaunu reprezentācijas mēbeļu iegādei un izgatavošanai</a:t>
            </a:r>
          </a:p>
        </p:txBody>
      </p:sp>
    </p:spTree>
    <p:extLst>
      <p:ext uri="{BB962C8B-B14F-4D97-AF65-F5344CB8AC3E}">
        <p14:creationId xmlns:p14="http://schemas.microsoft.com/office/powerpoint/2010/main" val="379139486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38</a:t>
            </a:fld>
            <a:endParaRPr lang="lv-LV"/>
          </a:p>
        </p:txBody>
      </p:sp>
      <p:sp>
        <p:nvSpPr>
          <p:cNvPr id="5" name="Title 4"/>
          <p:cNvSpPr>
            <a:spLocks noGrp="1"/>
          </p:cNvSpPr>
          <p:nvPr>
            <p:ph type="title"/>
          </p:nvPr>
        </p:nvSpPr>
        <p:spPr>
          <a:xfrm>
            <a:off x="107504" y="492454"/>
            <a:ext cx="5400600" cy="432000"/>
          </a:xfrm>
        </p:spPr>
        <p:txBody>
          <a:bodyPr>
            <a:normAutofit fontScale="90000"/>
          </a:bodyPr>
          <a:lstStyle/>
          <a:p>
            <a:pPr algn="ctr"/>
            <a:r>
              <a:rPr lang="lv-LV" dirty="0" smtClean="0"/>
              <a:t>Izdevumu valsts pamatfunkciju īstenošanai izmaiņas (%)</a:t>
            </a:r>
            <a:endParaRPr lang="lv-LV" dirty="0"/>
          </a:p>
        </p:txBody>
      </p:sp>
      <p:pic>
        <p:nvPicPr>
          <p:cNvPr id="15" name="Picture 14"/>
          <p:cNvPicPr>
            <a:picLocks noChangeAspect="1"/>
          </p:cNvPicPr>
          <p:nvPr/>
        </p:nvPicPr>
        <p:blipFill>
          <a:blip r:embed="rId3"/>
          <a:stretch>
            <a:fillRect/>
          </a:stretch>
        </p:blipFill>
        <p:spPr>
          <a:xfrm>
            <a:off x="8028384" y="1027323"/>
            <a:ext cx="963251" cy="377985"/>
          </a:xfrm>
          <a:prstGeom prst="rect">
            <a:avLst/>
          </a:prstGeom>
        </p:spPr>
      </p:pic>
      <p:graphicFrame>
        <p:nvGraphicFramePr>
          <p:cNvPr id="16" name="Chart 15"/>
          <p:cNvGraphicFramePr>
            <a:graphicFrameLocks/>
          </p:cNvGraphicFramePr>
          <p:nvPr>
            <p:extLst>
              <p:ext uri="{D42A27DB-BD31-4B8C-83A1-F6EECF244321}">
                <p14:modId xmlns:p14="http://schemas.microsoft.com/office/powerpoint/2010/main" val="2535616881"/>
              </p:ext>
            </p:extLst>
          </p:nvPr>
        </p:nvGraphicFramePr>
        <p:xfrm>
          <a:off x="539552" y="1541704"/>
          <a:ext cx="3895749" cy="4814646"/>
        </p:xfrm>
        <a:graphic>
          <a:graphicData uri="http://schemas.openxmlformats.org/drawingml/2006/chart">
            <c:chart xmlns:c="http://schemas.openxmlformats.org/drawingml/2006/chart" xmlns:r="http://schemas.openxmlformats.org/officeDocument/2006/relationships" r:id="rId4"/>
          </a:graphicData>
        </a:graphic>
      </p:graphicFrame>
      <p:sp>
        <p:nvSpPr>
          <p:cNvPr id="17" name="TextBox 16"/>
          <p:cNvSpPr txBox="1"/>
          <p:nvPr/>
        </p:nvSpPr>
        <p:spPr>
          <a:xfrm>
            <a:off x="323528" y="1124744"/>
            <a:ext cx="5112568" cy="369332"/>
          </a:xfrm>
          <a:prstGeom prst="rect">
            <a:avLst/>
          </a:prstGeom>
          <a:noFill/>
        </p:spPr>
        <p:txBody>
          <a:bodyPr wrap="square" rtlCol="0">
            <a:spAutoFit/>
          </a:bodyPr>
          <a:lstStyle/>
          <a:p>
            <a:r>
              <a:rPr lang="lv-LV" dirty="0" smtClean="0"/>
              <a:t>Sabiedrisko pakalpojumu regulēšanas komisija</a:t>
            </a:r>
          </a:p>
        </p:txBody>
      </p:sp>
      <p:sp>
        <p:nvSpPr>
          <p:cNvPr id="11" name="Rectangle 10"/>
          <p:cNvSpPr/>
          <p:nvPr/>
        </p:nvSpPr>
        <p:spPr>
          <a:xfrm>
            <a:off x="323528" y="6356350"/>
            <a:ext cx="7861911" cy="246221"/>
          </a:xfrm>
          <a:prstGeom prst="rect">
            <a:avLst/>
          </a:prstGeom>
        </p:spPr>
        <p:txBody>
          <a:bodyPr wrap="square">
            <a:spAutoFit/>
          </a:bodyPr>
          <a:lstStyle/>
          <a:p>
            <a:r>
              <a:rPr lang="lv-LV" sz="1000" dirty="0"/>
              <a:t>* maksimāli pieļaujamais valsts budžeta izdevumu apjoms (projekts) </a:t>
            </a:r>
          </a:p>
        </p:txBody>
      </p:sp>
    </p:spTree>
    <p:extLst>
      <p:ext uri="{BB962C8B-B14F-4D97-AF65-F5344CB8AC3E}">
        <p14:creationId xmlns:p14="http://schemas.microsoft.com/office/powerpoint/2010/main" val="33492595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39</a:t>
            </a:fld>
            <a:endParaRPr lang="lv-LV" dirty="0"/>
          </a:p>
        </p:txBody>
      </p:sp>
      <p:sp>
        <p:nvSpPr>
          <p:cNvPr id="4" name="Content Placeholder 3"/>
          <p:cNvSpPr>
            <a:spLocks noGrp="1"/>
          </p:cNvSpPr>
          <p:nvPr>
            <p:ph idx="1"/>
          </p:nvPr>
        </p:nvSpPr>
        <p:spPr>
          <a:xfrm>
            <a:off x="333872" y="1340768"/>
            <a:ext cx="8352928" cy="4392488"/>
          </a:xfrm>
        </p:spPr>
        <p:txBody>
          <a:bodyPr>
            <a:normAutofit lnSpcReduction="10000"/>
          </a:bodyPr>
          <a:lstStyle/>
          <a:p>
            <a:pPr marL="0" indent="0">
              <a:buNone/>
            </a:pPr>
            <a:r>
              <a:rPr lang="lv-LV" sz="2000" b="1" dirty="0" smtClean="0">
                <a:solidFill>
                  <a:schemeClr val="tx1"/>
                </a:solidFill>
              </a:rPr>
              <a:t>Ministru </a:t>
            </a:r>
            <a:r>
              <a:rPr lang="lv-LV" sz="2000" b="1" dirty="0">
                <a:solidFill>
                  <a:schemeClr val="tx1"/>
                </a:solidFill>
              </a:rPr>
              <a:t>kabineta sēdē nepieciešams turpināt diskusijas par šādiem jautājumiem</a:t>
            </a:r>
            <a:r>
              <a:rPr lang="lv-LV" sz="2000" b="1" dirty="0" smtClean="0">
                <a:solidFill>
                  <a:schemeClr val="tx1"/>
                </a:solidFill>
              </a:rPr>
              <a:t>:</a:t>
            </a:r>
          </a:p>
          <a:p>
            <a:pPr marL="0" indent="0">
              <a:buNone/>
            </a:pPr>
            <a:endParaRPr lang="lv-LV" dirty="0">
              <a:solidFill>
                <a:schemeClr val="tx1"/>
              </a:solidFill>
            </a:endParaRPr>
          </a:p>
          <a:p>
            <a:pPr marL="457200" indent="-457200" algn="just">
              <a:buAutoNum type="arabicPeriod"/>
            </a:pPr>
            <a:r>
              <a:rPr lang="lv-LV" sz="2000" dirty="0" smtClean="0">
                <a:solidFill>
                  <a:schemeClr val="tx1"/>
                </a:solidFill>
              </a:rPr>
              <a:t>Priekšlikumi </a:t>
            </a:r>
            <a:r>
              <a:rPr lang="lv-LV" sz="2000" dirty="0">
                <a:solidFill>
                  <a:schemeClr val="tx1"/>
                </a:solidFill>
              </a:rPr>
              <a:t>ienākumu nevienlīdzības mazināšanai (Diferencētā neapliekamā minimuma ieviešana no 2016.gada</a:t>
            </a:r>
            <a:r>
              <a:rPr lang="lv-LV" sz="2000" dirty="0" smtClean="0">
                <a:solidFill>
                  <a:schemeClr val="tx1"/>
                </a:solidFill>
              </a:rPr>
              <a:t>)</a:t>
            </a:r>
          </a:p>
          <a:p>
            <a:pPr marL="457200" indent="-457200" algn="just">
              <a:buAutoNum type="arabicPeriod"/>
            </a:pPr>
            <a:endParaRPr lang="lv-LV" sz="2000" dirty="0" smtClean="0">
              <a:solidFill>
                <a:schemeClr val="tx1"/>
              </a:solidFill>
            </a:endParaRPr>
          </a:p>
          <a:p>
            <a:pPr marL="0" indent="0" algn="just">
              <a:buNone/>
            </a:pPr>
            <a:r>
              <a:rPr lang="lv-LV" sz="2000" dirty="0" smtClean="0">
                <a:solidFill>
                  <a:schemeClr val="tx1"/>
                </a:solidFill>
              </a:rPr>
              <a:t>2.  Minimālā alga no 2016.gada</a:t>
            </a:r>
          </a:p>
          <a:p>
            <a:pPr marL="0" indent="0" algn="just">
              <a:buNone/>
            </a:pPr>
            <a:endParaRPr lang="lv-LV" sz="2000" dirty="0">
              <a:solidFill>
                <a:schemeClr val="tx1"/>
              </a:solidFill>
            </a:endParaRPr>
          </a:p>
          <a:p>
            <a:pPr marL="0" lvl="0" indent="0" algn="just">
              <a:buNone/>
            </a:pPr>
            <a:r>
              <a:rPr lang="lv-LV" sz="2000" dirty="0" smtClean="0">
                <a:solidFill>
                  <a:schemeClr val="tx1"/>
                </a:solidFill>
              </a:rPr>
              <a:t>2. Kultūras </a:t>
            </a:r>
            <a:r>
              <a:rPr lang="lv-LV" sz="2000" dirty="0">
                <a:solidFill>
                  <a:schemeClr val="tx1"/>
                </a:solidFill>
              </a:rPr>
              <a:t>ministrijas pieteiktie aizsardzības pasākumi (Informācija klasificēta</a:t>
            </a:r>
            <a:r>
              <a:rPr lang="lv-LV" sz="2000" dirty="0" smtClean="0">
                <a:solidFill>
                  <a:schemeClr val="tx1"/>
                </a:solidFill>
              </a:rPr>
              <a:t>).</a:t>
            </a:r>
          </a:p>
          <a:p>
            <a:pPr marL="0" lvl="0" indent="0" algn="just">
              <a:buNone/>
            </a:pPr>
            <a:endParaRPr lang="lv-LV" sz="2000" dirty="0">
              <a:solidFill>
                <a:schemeClr val="tx1"/>
              </a:solidFill>
            </a:endParaRPr>
          </a:p>
          <a:p>
            <a:pPr marL="0" lvl="0" indent="0" algn="just">
              <a:buNone/>
            </a:pPr>
            <a:r>
              <a:rPr lang="lv-LV" sz="2000" dirty="0" smtClean="0">
                <a:solidFill>
                  <a:schemeClr val="tx1"/>
                </a:solidFill>
              </a:rPr>
              <a:t>3. Par </a:t>
            </a:r>
            <a:r>
              <a:rPr lang="lv-LV" sz="2000" dirty="0">
                <a:solidFill>
                  <a:schemeClr val="tx1"/>
                </a:solidFill>
              </a:rPr>
              <a:t>Ekonomikas ministrijas sagatavoto konceptuālo ziņojumu „Kompleksi pasākumi elektroenerģijas tirgus attīstībai</a:t>
            </a:r>
            <a:r>
              <a:rPr lang="lv-LV" sz="2000" dirty="0" smtClean="0">
                <a:solidFill>
                  <a:schemeClr val="tx1"/>
                </a:solidFill>
              </a:rPr>
              <a:t>”. (Jautājums tiks skatīts 31.08.2015.)</a:t>
            </a:r>
          </a:p>
          <a:p>
            <a:pPr marL="0" lvl="0" indent="0">
              <a:buNone/>
            </a:pPr>
            <a:endParaRPr lang="lv-LV" dirty="0">
              <a:solidFill>
                <a:schemeClr val="tx1"/>
              </a:solidFill>
            </a:endParaRPr>
          </a:p>
          <a:p>
            <a:pPr marL="0" lvl="0" indent="0">
              <a:buNone/>
            </a:pPr>
            <a:endParaRPr lang="lv-LV" dirty="0">
              <a:solidFill>
                <a:schemeClr val="tx1"/>
              </a:solidFill>
            </a:endParaRPr>
          </a:p>
        </p:txBody>
      </p:sp>
      <p:sp>
        <p:nvSpPr>
          <p:cNvPr id="5" name="Title 4"/>
          <p:cNvSpPr>
            <a:spLocks noGrp="1"/>
          </p:cNvSpPr>
          <p:nvPr>
            <p:ph type="title"/>
          </p:nvPr>
        </p:nvSpPr>
        <p:spPr/>
        <p:txBody>
          <a:bodyPr/>
          <a:lstStyle/>
          <a:p>
            <a:pPr algn="ctr"/>
            <a:r>
              <a:rPr lang="lv-LV" dirty="0" smtClean="0">
                <a:effectLst/>
              </a:rPr>
              <a:t>Jautājumi, </a:t>
            </a:r>
            <a:r>
              <a:rPr lang="lv-LV" dirty="0">
                <a:effectLst/>
              </a:rPr>
              <a:t>par </a:t>
            </a:r>
            <a:r>
              <a:rPr lang="lv-LV" dirty="0" smtClean="0">
                <a:effectLst/>
              </a:rPr>
              <a:t>kuriem būtu </a:t>
            </a:r>
            <a:r>
              <a:rPr lang="lv-LV" dirty="0">
                <a:effectLst/>
              </a:rPr>
              <a:t>jāpieņem lēmums</a:t>
            </a:r>
          </a:p>
        </p:txBody>
      </p:sp>
    </p:spTree>
    <p:extLst>
      <p:ext uri="{BB962C8B-B14F-4D97-AF65-F5344CB8AC3E}">
        <p14:creationId xmlns:p14="http://schemas.microsoft.com/office/powerpoint/2010/main" val="340011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solidFill>
                  <a:prstClr val="black">
                    <a:tint val="75000"/>
                  </a:prstClr>
                </a:solidFill>
              </a:rPr>
              <a:pPr/>
              <a:t>31.08.2015</a:t>
            </a:fld>
            <a:endParaRPr lang="lv-LV" dirty="0">
              <a:solidFill>
                <a:prstClr val="black">
                  <a:tint val="75000"/>
                </a:prstClr>
              </a:solidFill>
            </a:endParaRPr>
          </a:p>
        </p:txBody>
      </p:sp>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4</a:t>
            </a:fld>
            <a:endParaRPr lang="lv-LV">
              <a:solidFill>
                <a:prstClr val="black">
                  <a:tint val="75000"/>
                </a:prstClr>
              </a:solidFill>
            </a:endParaRPr>
          </a:p>
        </p:txBody>
      </p:sp>
      <p:sp>
        <p:nvSpPr>
          <p:cNvPr id="5" name="Title 4"/>
          <p:cNvSpPr>
            <a:spLocks noGrp="1"/>
          </p:cNvSpPr>
          <p:nvPr>
            <p:ph type="title"/>
          </p:nvPr>
        </p:nvSpPr>
        <p:spPr>
          <a:xfrm>
            <a:off x="28803" y="260648"/>
            <a:ext cx="6840760" cy="676320"/>
          </a:xfrm>
          <a:solidFill>
            <a:schemeClr val="bg1"/>
          </a:solidFill>
        </p:spPr>
        <p:txBody>
          <a:bodyPr>
            <a:noAutofit/>
          </a:bodyPr>
          <a:lstStyle/>
          <a:p>
            <a:r>
              <a:rPr lang="lv-LV" sz="18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Valsts sociālās apdrošināšanas obligāto iemaksu maksimālā </a:t>
            </a:r>
            <a:r>
              <a:rPr lang="lv-LV" sz="1800" dirty="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apmēra </a:t>
            </a:r>
            <a:r>
              <a:rPr lang="lv-LV" sz="18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atjaunošana </a:t>
            </a:r>
            <a:r>
              <a:rPr lang="lv-LV" sz="1800" dirty="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ir </a:t>
            </a:r>
            <a:r>
              <a:rPr lang="lv-LV" sz="18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ieviesusi darbaspēka nodokļu sistēmā </a:t>
            </a:r>
            <a:r>
              <a:rPr lang="lv-LV" sz="1800" dirty="0" err="1"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regresivitāti</a:t>
            </a:r>
            <a:endParaRPr lang="en-GB" sz="1800" dirty="0">
              <a:effectLst>
                <a:outerShdw blurRad="38100" dist="38100" dir="2700000" algn="tl">
                  <a:srgbClr val="000000">
                    <a:alpha val="43137"/>
                  </a:srgbClr>
                </a:outerShdw>
              </a:effectLst>
            </a:endParaRPr>
          </a:p>
        </p:txBody>
      </p:sp>
      <p:graphicFrame>
        <p:nvGraphicFramePr>
          <p:cNvPr id="6" name="Chart 5"/>
          <p:cNvGraphicFramePr>
            <a:graphicFrameLocks/>
          </p:cNvGraphicFramePr>
          <p:nvPr>
            <p:extLst/>
          </p:nvPr>
        </p:nvGraphicFramePr>
        <p:xfrm>
          <a:off x="899592" y="1236698"/>
          <a:ext cx="7056784" cy="4824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738320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C73D76F-9BA4-4DD3-9938-20764136E46B}" type="slidenum">
              <a:rPr lang="lv-LV" smtClean="0"/>
              <a:t>40</a:t>
            </a:fld>
            <a:endParaRPr lang="lv-LV"/>
          </a:p>
        </p:txBody>
      </p:sp>
      <p:sp>
        <p:nvSpPr>
          <p:cNvPr id="4" name="Title 3"/>
          <p:cNvSpPr>
            <a:spLocks noGrp="1"/>
          </p:cNvSpPr>
          <p:nvPr>
            <p:ph type="title"/>
          </p:nvPr>
        </p:nvSpPr>
        <p:spPr>
          <a:xfrm>
            <a:off x="1475656" y="2708920"/>
            <a:ext cx="5688632" cy="432000"/>
          </a:xfrm>
        </p:spPr>
        <p:txBody>
          <a:bodyPr>
            <a:noAutofit/>
          </a:bodyPr>
          <a:lstStyle/>
          <a:p>
            <a:pPr algn="ctr"/>
            <a:r>
              <a:rPr lang="lv-LV" sz="2800" dirty="0" smtClean="0"/>
              <a:t>Paldies par uzmanību!</a:t>
            </a:r>
            <a:endParaRPr lang="lv-LV" sz="2800" dirty="0"/>
          </a:p>
        </p:txBody>
      </p:sp>
    </p:spTree>
    <p:extLst>
      <p:ext uri="{BB962C8B-B14F-4D97-AF65-F5344CB8AC3E}">
        <p14:creationId xmlns:p14="http://schemas.microsoft.com/office/powerpoint/2010/main" val="3775211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solidFill>
                  <a:prstClr val="black">
                    <a:tint val="75000"/>
                  </a:prstClr>
                </a:solidFill>
              </a:rPr>
              <a:pPr/>
              <a:t>31.08.2015</a:t>
            </a:fld>
            <a:endParaRPr lang="lv-LV" dirty="0">
              <a:solidFill>
                <a:prstClr val="black">
                  <a:tint val="75000"/>
                </a:prstClr>
              </a:solidFill>
            </a:endParaRPr>
          </a:p>
        </p:txBody>
      </p:sp>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5</a:t>
            </a:fld>
            <a:endParaRPr lang="lv-LV">
              <a:solidFill>
                <a:prstClr val="black">
                  <a:tint val="75000"/>
                </a:prstClr>
              </a:solidFill>
            </a:endParaRPr>
          </a:p>
        </p:txBody>
      </p:sp>
      <p:sp>
        <p:nvSpPr>
          <p:cNvPr id="4" name="Content Placeholder 3"/>
          <p:cNvSpPr>
            <a:spLocks noGrp="1"/>
          </p:cNvSpPr>
          <p:nvPr>
            <p:ph idx="1"/>
          </p:nvPr>
        </p:nvSpPr>
        <p:spPr>
          <a:xfrm>
            <a:off x="467951" y="1556792"/>
            <a:ext cx="8229600" cy="5156569"/>
          </a:xfrm>
        </p:spPr>
        <p:txBody>
          <a:bodyPr/>
          <a:lstStyle/>
          <a:p>
            <a:pPr marL="0" indent="0" algn="just">
              <a:spcBef>
                <a:spcPts val="0"/>
              </a:spcBef>
              <a:buNone/>
              <a:defRPr/>
            </a:pPr>
            <a:r>
              <a:rPr lang="lv-LV" dirty="0" smtClean="0">
                <a:solidFill>
                  <a:schemeClr val="tx1"/>
                </a:solidFill>
              </a:rPr>
              <a:t>Ieviest solidaritātes </a:t>
            </a:r>
            <a:r>
              <a:rPr lang="lv-LV" dirty="0">
                <a:solidFill>
                  <a:schemeClr val="tx1"/>
                </a:solidFill>
              </a:rPr>
              <a:t>nodokli no objekta, kas pārsniedz valsts sociālās apdrošināšanas obligāto iemaksu objekta maksimālo </a:t>
            </a:r>
            <a:r>
              <a:rPr lang="lv-LV" dirty="0" smtClean="0">
                <a:solidFill>
                  <a:schemeClr val="tx1"/>
                </a:solidFill>
              </a:rPr>
              <a:t>apmēru.</a:t>
            </a:r>
            <a:endParaRPr lang="lv-LV" dirty="0">
              <a:solidFill>
                <a:schemeClr val="tx1"/>
              </a:solidFill>
            </a:endParaRPr>
          </a:p>
          <a:p>
            <a:pPr marL="0" indent="0" algn="just">
              <a:spcBef>
                <a:spcPts val="0"/>
              </a:spcBef>
              <a:buNone/>
              <a:defRPr/>
            </a:pPr>
            <a:r>
              <a:rPr lang="lv-LV" dirty="0" smtClean="0">
                <a:solidFill>
                  <a:schemeClr val="tx1"/>
                </a:solidFill>
              </a:rPr>
              <a:t>Pārsniedzot obligāto </a:t>
            </a:r>
            <a:r>
              <a:rPr lang="lv-LV" dirty="0">
                <a:solidFill>
                  <a:schemeClr val="tx1"/>
                </a:solidFill>
              </a:rPr>
              <a:t>iemaksu objekta </a:t>
            </a:r>
            <a:r>
              <a:rPr lang="lv-LV" dirty="0" smtClean="0">
                <a:solidFill>
                  <a:schemeClr val="tx1"/>
                </a:solidFill>
              </a:rPr>
              <a:t>maksimālo apmēru (2015.gadā </a:t>
            </a:r>
            <a:r>
              <a:rPr lang="lv-LV" dirty="0">
                <a:solidFill>
                  <a:schemeClr val="tx1"/>
                </a:solidFill>
              </a:rPr>
              <a:t>ir 48 600 </a:t>
            </a:r>
            <a:r>
              <a:rPr lang="lv-LV" i="1" dirty="0">
                <a:solidFill>
                  <a:schemeClr val="tx1"/>
                </a:solidFill>
              </a:rPr>
              <a:t>euro </a:t>
            </a:r>
            <a:r>
              <a:rPr lang="lv-LV" dirty="0">
                <a:solidFill>
                  <a:schemeClr val="tx1"/>
                </a:solidFill>
                <a:latin typeface="Franklin Gothic Book" panose="020B0503020102020204" pitchFamily="34" charset="0"/>
                <a:ea typeface="Calibri" panose="020F0502020204030204" pitchFamily="34" charset="0"/>
                <a:cs typeface="Times New Roman" panose="02020603050405020304" pitchFamily="18" charset="0"/>
              </a:rPr>
              <a:t>(attiecas uz aptuveni 4,7 tūkst. darba ņēmēju</a:t>
            </a:r>
            <a:r>
              <a:rPr lang="lv-LV" dirty="0" smtClean="0">
                <a:solidFill>
                  <a:schemeClr val="tx1"/>
                </a:solidFill>
                <a:latin typeface="Franklin Gothic Book" panose="020B0503020102020204" pitchFamily="34" charset="0"/>
                <a:ea typeface="Calibri" panose="020F0502020204030204" pitchFamily="34" charset="0"/>
                <a:cs typeface="Times New Roman" panose="02020603050405020304" pitchFamily="18" charset="0"/>
              </a:rPr>
              <a:t>)) tiek maksāts solidaritātes nodoklis</a:t>
            </a:r>
            <a:r>
              <a:rPr lang="lv-LV" i="1" dirty="0" smtClean="0">
                <a:solidFill>
                  <a:schemeClr val="tx1"/>
                </a:solidFill>
              </a:rPr>
              <a:t>. </a:t>
            </a:r>
            <a:endParaRPr lang="lv-LV" dirty="0">
              <a:solidFill>
                <a:schemeClr val="tx1"/>
              </a:solidFill>
            </a:endParaRPr>
          </a:p>
        </p:txBody>
      </p:sp>
      <p:sp>
        <p:nvSpPr>
          <p:cNvPr id="5" name="Title 4"/>
          <p:cNvSpPr>
            <a:spLocks noGrp="1"/>
          </p:cNvSpPr>
          <p:nvPr>
            <p:ph type="title"/>
          </p:nvPr>
        </p:nvSpPr>
        <p:spPr>
          <a:xfrm>
            <a:off x="452082" y="188640"/>
            <a:ext cx="6424174" cy="432000"/>
          </a:xfrm>
        </p:spPr>
        <p:txBody>
          <a:bodyPr>
            <a:normAutofit fontScale="90000"/>
          </a:bodyPr>
          <a:lstStyle/>
          <a:p>
            <a:r>
              <a:rPr lang="lv-LV" i="1" dirty="0" smtClean="0">
                <a:effectLst/>
              </a:rPr>
              <a:t/>
            </a:r>
            <a:br>
              <a:rPr lang="lv-LV" i="1" dirty="0" smtClean="0">
                <a:effectLst/>
              </a:rPr>
            </a:br>
            <a:r>
              <a:rPr lang="lv-LV" i="1" dirty="0">
                <a:effectLst/>
              </a:rPr>
              <a:t/>
            </a:r>
            <a:br>
              <a:rPr lang="lv-LV" i="1" dirty="0">
                <a:effectLst/>
              </a:rPr>
            </a:br>
            <a:r>
              <a:rPr lang="lv-LV" i="1" dirty="0" smtClean="0">
                <a:effectLst/>
              </a:rPr>
              <a:t/>
            </a:r>
            <a:br>
              <a:rPr lang="lv-LV" i="1" dirty="0" smtClean="0">
                <a:effectLst/>
              </a:rPr>
            </a:br>
            <a:r>
              <a:rPr lang="lv-LV" dirty="0" smtClean="0">
                <a:effectLst/>
              </a:rPr>
              <a:t>Solidaritātes nodoklis</a:t>
            </a:r>
            <a:endParaRPr lang="lv-LV" dirty="0"/>
          </a:p>
        </p:txBody>
      </p:sp>
      <p:graphicFrame>
        <p:nvGraphicFramePr>
          <p:cNvPr id="6" name="Table 5"/>
          <p:cNvGraphicFramePr>
            <a:graphicFrameLocks noGrp="1"/>
          </p:cNvGraphicFramePr>
          <p:nvPr>
            <p:extLst/>
          </p:nvPr>
        </p:nvGraphicFramePr>
        <p:xfrm>
          <a:off x="611560" y="3284984"/>
          <a:ext cx="7488831" cy="2016224"/>
        </p:xfrm>
        <a:graphic>
          <a:graphicData uri="http://schemas.openxmlformats.org/drawingml/2006/table">
            <a:tbl>
              <a:tblPr firstRow="1" firstCol="1" bandRow="1">
                <a:tableStyleId>{5C22544A-7EE6-4342-B048-85BDC9FD1C3A}</a:tableStyleId>
              </a:tblPr>
              <a:tblGrid>
                <a:gridCol w="3384376"/>
                <a:gridCol w="1512168"/>
                <a:gridCol w="1368152"/>
                <a:gridCol w="1224135"/>
              </a:tblGrid>
              <a:tr h="383429">
                <a:tc rowSpan="2">
                  <a:txBody>
                    <a:bodyPr/>
                    <a:lstStyle/>
                    <a:p>
                      <a:pPr algn="ctr">
                        <a:lnSpc>
                          <a:spcPct val="107000"/>
                        </a:lnSpc>
                        <a:spcAft>
                          <a:spcPts val="0"/>
                        </a:spcAft>
                        <a:tabLst>
                          <a:tab pos="0" algn="l"/>
                        </a:tabLst>
                      </a:pPr>
                      <a:r>
                        <a:rPr lang="lv-LV" sz="1800" dirty="0">
                          <a:effectLst/>
                        </a:rPr>
                        <a:t>	</a:t>
                      </a:r>
                      <a:r>
                        <a:rPr lang="lv-LV" sz="1800" dirty="0" smtClean="0">
                          <a:effectLst/>
                        </a:rPr>
                        <a:t>Ieņēmumu </a:t>
                      </a:r>
                      <a:r>
                        <a:rPr lang="lv-LV" sz="1800" dirty="0">
                          <a:effectLst/>
                        </a:rPr>
                        <a:t>veids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algn="ctr">
                        <a:lnSpc>
                          <a:spcPct val="107000"/>
                        </a:lnSpc>
                        <a:spcAft>
                          <a:spcPts val="0"/>
                        </a:spcAft>
                        <a:tabLst>
                          <a:tab pos="540385" algn="l"/>
                        </a:tabLst>
                      </a:pPr>
                      <a:r>
                        <a:rPr lang="lv-LV" sz="1800" dirty="0">
                          <a:effectLst/>
                        </a:rPr>
                        <a:t>Fiskālā ietekme, milj. euro</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lv-LV"/>
                    </a:p>
                  </a:txBody>
                  <a:tcPr/>
                </a:tc>
                <a:tc hMerge="1">
                  <a:txBody>
                    <a:bodyPr/>
                    <a:lstStyle/>
                    <a:p>
                      <a:endParaRPr lang="lv-LV"/>
                    </a:p>
                  </a:txBody>
                  <a:tcPr/>
                </a:tc>
              </a:tr>
              <a:tr h="636553">
                <a:tc vMerge="1">
                  <a:txBody>
                    <a:bodyPr/>
                    <a:lstStyle/>
                    <a:p>
                      <a:endParaRPr lang="lv-LV"/>
                    </a:p>
                  </a:txBody>
                  <a:tcPr/>
                </a:tc>
                <a:tc>
                  <a:txBody>
                    <a:bodyPr/>
                    <a:lstStyle/>
                    <a:p>
                      <a:pPr algn="ctr">
                        <a:lnSpc>
                          <a:spcPct val="107000"/>
                        </a:lnSpc>
                        <a:spcAft>
                          <a:spcPts val="0"/>
                        </a:spcAft>
                        <a:tabLst>
                          <a:tab pos="540385" algn="l"/>
                        </a:tabLst>
                      </a:pPr>
                      <a:r>
                        <a:rPr lang="lv-LV" sz="1800" dirty="0">
                          <a:effectLst/>
                        </a:rPr>
                        <a:t>2016.gadā</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540385" algn="l"/>
                        </a:tabLst>
                      </a:pPr>
                      <a:r>
                        <a:rPr lang="lv-LV" sz="1800">
                          <a:effectLst/>
                        </a:rPr>
                        <a:t>2017.gadā</a:t>
                      </a:r>
                      <a:endParaRPr lang="lv-L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540385" algn="l"/>
                        </a:tabLst>
                      </a:pPr>
                      <a:r>
                        <a:rPr lang="lv-LV" sz="1800">
                          <a:effectLst/>
                        </a:rPr>
                        <a:t>2018.gadā</a:t>
                      </a:r>
                      <a:endParaRPr lang="lv-L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10121">
                <a:tc>
                  <a:txBody>
                    <a:bodyPr/>
                    <a:lstStyle/>
                    <a:p>
                      <a:pPr algn="just">
                        <a:lnSpc>
                          <a:spcPct val="107000"/>
                        </a:lnSpc>
                        <a:spcAft>
                          <a:spcPts val="0"/>
                        </a:spcAft>
                        <a:tabLst>
                          <a:tab pos="540385" algn="l"/>
                        </a:tabLst>
                      </a:pPr>
                      <a:r>
                        <a:rPr lang="lv-LV" sz="1800" dirty="0">
                          <a:effectLst/>
                        </a:rPr>
                        <a:t>Solidaritātes nodoklis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540385" algn="l"/>
                        </a:tabLst>
                      </a:pPr>
                      <a:r>
                        <a:rPr lang="lv-LV" sz="1800" dirty="0">
                          <a:effectLst/>
                        </a:rPr>
                        <a:t>43,9</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540385" algn="l"/>
                        </a:tabLst>
                      </a:pPr>
                      <a:r>
                        <a:rPr lang="lv-LV" sz="1800" dirty="0">
                          <a:effectLst/>
                        </a:rPr>
                        <a:t>43,9</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540385" algn="l"/>
                        </a:tabLst>
                      </a:pPr>
                      <a:r>
                        <a:rPr lang="lv-LV" sz="1800">
                          <a:effectLst/>
                        </a:rPr>
                        <a:t>43,9</a:t>
                      </a:r>
                      <a:endParaRPr lang="lv-L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10121">
                <a:tc>
                  <a:txBody>
                    <a:bodyPr/>
                    <a:lstStyle/>
                    <a:p>
                      <a:pPr algn="just">
                        <a:lnSpc>
                          <a:spcPct val="107000"/>
                        </a:lnSpc>
                        <a:spcAft>
                          <a:spcPts val="0"/>
                        </a:spcAft>
                        <a:tabLst>
                          <a:tab pos="540385" algn="l"/>
                        </a:tabLst>
                      </a:pPr>
                      <a:r>
                        <a:rPr lang="lv-LV" sz="1800" dirty="0">
                          <a:effectLst/>
                        </a:rPr>
                        <a:t>Iedzīvotāju ienākuma nodoklis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540385" algn="l"/>
                        </a:tabLst>
                      </a:pPr>
                      <a:r>
                        <a:rPr lang="lv-LV" sz="1800">
                          <a:effectLst/>
                        </a:rPr>
                        <a:t>-3,0</a:t>
                      </a:r>
                      <a:endParaRPr lang="lv-L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540385" algn="l"/>
                        </a:tabLst>
                      </a:pPr>
                      <a:r>
                        <a:rPr lang="lv-LV" sz="1800" dirty="0">
                          <a:effectLst/>
                        </a:rPr>
                        <a:t>-3,0</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540385" algn="l"/>
                        </a:tabLst>
                      </a:pPr>
                      <a:r>
                        <a:rPr lang="lv-LV" sz="1800" dirty="0">
                          <a:effectLst/>
                        </a:rPr>
                        <a:t>-3,0</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76000">
                <a:tc>
                  <a:txBody>
                    <a:bodyPr/>
                    <a:lstStyle/>
                    <a:p>
                      <a:pPr>
                        <a:lnSpc>
                          <a:spcPct val="107000"/>
                        </a:lnSpc>
                        <a:spcAft>
                          <a:spcPts val="0"/>
                        </a:spcAft>
                        <a:tabLst>
                          <a:tab pos="540385" algn="l"/>
                        </a:tabLst>
                      </a:pPr>
                      <a:r>
                        <a:rPr lang="lv-LV" sz="1800" b="1" dirty="0">
                          <a:effectLst/>
                        </a:rPr>
                        <a:t>KOPĀ</a:t>
                      </a:r>
                      <a:endParaRPr lang="lv-L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tabLst>
                          <a:tab pos="540385" algn="l"/>
                        </a:tabLst>
                      </a:pPr>
                      <a:r>
                        <a:rPr lang="lv-LV" sz="1800" b="1" dirty="0">
                          <a:effectLst/>
                        </a:rPr>
                        <a:t>40,9</a:t>
                      </a:r>
                      <a:endParaRPr lang="lv-L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540385" algn="l"/>
                        </a:tabLst>
                      </a:pPr>
                      <a:r>
                        <a:rPr lang="lv-LV" sz="1800" b="1" dirty="0">
                          <a:effectLst/>
                        </a:rPr>
                        <a:t>40,9</a:t>
                      </a:r>
                      <a:endParaRPr lang="lv-L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tabLst>
                          <a:tab pos="540385" algn="l"/>
                        </a:tabLst>
                      </a:pPr>
                      <a:r>
                        <a:rPr lang="lv-LV" sz="1800" b="1" dirty="0">
                          <a:effectLst/>
                        </a:rPr>
                        <a:t>40,9</a:t>
                      </a:r>
                      <a:endParaRPr lang="lv-L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1596256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solidFill>
                  <a:prstClr val="black">
                    <a:tint val="75000"/>
                  </a:prstClr>
                </a:solidFill>
              </a:rPr>
              <a:pPr/>
              <a:t>31.08.2015</a:t>
            </a:fld>
            <a:endParaRPr lang="lv-LV" dirty="0">
              <a:solidFill>
                <a:prstClr val="black">
                  <a:tint val="75000"/>
                </a:prstClr>
              </a:solidFill>
            </a:endParaRPr>
          </a:p>
        </p:txBody>
      </p:sp>
      <p:sp>
        <p:nvSpPr>
          <p:cNvPr id="3" name="Slide Number Placeholder 2"/>
          <p:cNvSpPr>
            <a:spLocks noGrp="1"/>
          </p:cNvSpPr>
          <p:nvPr>
            <p:ph type="sldNum" sz="quarter" idx="12"/>
          </p:nvPr>
        </p:nvSpPr>
        <p:spPr/>
        <p:txBody>
          <a:bodyPr/>
          <a:lstStyle/>
          <a:p>
            <a:fld id="{952464FB-6FA6-4E80-ACB1-F4B9846AA373}" type="slidenum">
              <a:rPr lang="lv-LV" smtClean="0">
                <a:solidFill>
                  <a:prstClr val="black">
                    <a:tint val="75000"/>
                  </a:prstClr>
                </a:solidFill>
              </a:rPr>
              <a:pPr/>
              <a:t>6</a:t>
            </a:fld>
            <a:endParaRPr lang="lv-LV">
              <a:solidFill>
                <a:prstClr val="black">
                  <a:tint val="75000"/>
                </a:prstClr>
              </a:solidFill>
            </a:endParaRPr>
          </a:p>
        </p:txBody>
      </p:sp>
      <p:sp>
        <p:nvSpPr>
          <p:cNvPr id="4" name="Content Placeholder 3"/>
          <p:cNvSpPr>
            <a:spLocks noGrp="1"/>
          </p:cNvSpPr>
          <p:nvPr>
            <p:ph idx="1"/>
          </p:nvPr>
        </p:nvSpPr>
        <p:spPr/>
        <p:txBody>
          <a:bodyPr>
            <a:normAutofit fontScale="92500" lnSpcReduction="10000"/>
          </a:bodyPr>
          <a:lstStyle/>
          <a:p>
            <a:pPr marL="0" indent="0" algn="just">
              <a:buNone/>
            </a:pPr>
            <a:r>
              <a:rPr lang="lv-LV" dirty="0" smtClean="0">
                <a:solidFill>
                  <a:schemeClr val="tx1"/>
                </a:solidFill>
              </a:rPr>
              <a:t>Solidaritātes nodoklis ir pirmais solis, lai novērstu darbaspēka nodokļu </a:t>
            </a:r>
            <a:r>
              <a:rPr lang="lv-LV" dirty="0" err="1" smtClean="0">
                <a:solidFill>
                  <a:schemeClr val="tx1"/>
                </a:solidFill>
              </a:rPr>
              <a:t>regresivitāti</a:t>
            </a:r>
            <a:r>
              <a:rPr lang="lv-LV" dirty="0" smtClean="0">
                <a:solidFill>
                  <a:schemeClr val="tx1"/>
                </a:solidFill>
              </a:rPr>
              <a:t>. </a:t>
            </a:r>
          </a:p>
          <a:p>
            <a:pPr marL="0" indent="0" algn="just">
              <a:buNone/>
            </a:pPr>
            <a:r>
              <a:rPr lang="lv-LV" dirty="0" smtClean="0">
                <a:solidFill>
                  <a:schemeClr val="tx1"/>
                </a:solidFill>
              </a:rPr>
              <a:t>Solidaritātes nodoklis darbosies analogi VSAOI,  t.i.,</a:t>
            </a:r>
          </a:p>
          <a:p>
            <a:pPr algn="just"/>
            <a:r>
              <a:rPr lang="lv-LV" dirty="0" smtClean="0">
                <a:solidFill>
                  <a:schemeClr val="tx1"/>
                </a:solidFill>
              </a:rPr>
              <a:t>to ieturēs no VSAOI objekta, kurš pārsniegs VSAOI griestus;</a:t>
            </a:r>
          </a:p>
          <a:p>
            <a:pPr algn="just"/>
            <a:r>
              <a:rPr lang="lv-LV" dirty="0">
                <a:solidFill>
                  <a:schemeClr val="tx1"/>
                </a:solidFill>
              </a:rPr>
              <a:t>nav dubulta ienākuma </a:t>
            </a:r>
            <a:r>
              <a:rPr lang="lv-LV" dirty="0" smtClean="0">
                <a:solidFill>
                  <a:schemeClr val="tx1"/>
                </a:solidFill>
              </a:rPr>
              <a:t>aplikšana, jo:</a:t>
            </a:r>
          </a:p>
          <a:p>
            <a:pPr lvl="1" algn="just"/>
            <a:r>
              <a:rPr lang="lv-LV" dirty="0" smtClean="0">
                <a:solidFill>
                  <a:schemeClr val="tx1"/>
                </a:solidFill>
              </a:rPr>
              <a:t> līdz VSAOI griestiem par personu maksā VSAOI, bet par ienākumu virs pārsnieguma VSAOI vietā - solidaritātes nodokli</a:t>
            </a:r>
          </a:p>
          <a:p>
            <a:pPr lvl="1" algn="just"/>
            <a:r>
              <a:rPr lang="lv-LV" dirty="0" smtClean="0">
                <a:solidFill>
                  <a:schemeClr val="tx1"/>
                </a:solidFill>
              </a:rPr>
              <a:t>tāpat kā VSAOI darba ņēmēja daļu atskaitīs no ar IIN apliekamā ienākuma  </a:t>
            </a:r>
          </a:p>
          <a:p>
            <a:pPr algn="just"/>
            <a:r>
              <a:rPr lang="lv-LV" dirty="0">
                <a:solidFill>
                  <a:schemeClr val="tx1"/>
                </a:solidFill>
              </a:rPr>
              <a:t>s</a:t>
            </a:r>
            <a:r>
              <a:rPr lang="lv-LV" dirty="0" smtClean="0">
                <a:solidFill>
                  <a:schemeClr val="tx1"/>
                </a:solidFill>
              </a:rPr>
              <a:t>olidaritātes nodokļa likme = VSAOI likme (gan darba devējam, gan darba ņēmējam).</a:t>
            </a:r>
            <a:endParaRPr lang="lv-LV" dirty="0">
              <a:solidFill>
                <a:schemeClr val="tx1"/>
              </a:solidFill>
            </a:endParaRPr>
          </a:p>
          <a:p>
            <a:pPr marL="0" indent="0" algn="just">
              <a:buNone/>
            </a:pPr>
            <a:r>
              <a:rPr lang="lv-LV" dirty="0" smtClean="0">
                <a:solidFill>
                  <a:schemeClr val="tx1"/>
                </a:solidFill>
              </a:rPr>
              <a:t>Sagaidāms</a:t>
            </a:r>
            <a:r>
              <a:rPr lang="lv-LV" dirty="0">
                <a:solidFill>
                  <a:schemeClr val="tx1"/>
                </a:solidFill>
              </a:rPr>
              <a:t>, ka </a:t>
            </a:r>
            <a:r>
              <a:rPr lang="lv-LV" dirty="0" smtClean="0">
                <a:solidFill>
                  <a:schemeClr val="tx1"/>
                </a:solidFill>
              </a:rPr>
              <a:t>VSAOI griesti katru gadu palielināsies,  tādēļ palielināsies arī ieņēmumu apmērs, no kura uzsāk maksāt solidaritātes nodokli.</a:t>
            </a:r>
            <a:endParaRPr lang="lv-LV" dirty="0">
              <a:solidFill>
                <a:schemeClr val="tx1"/>
              </a:solidFill>
            </a:endParaRPr>
          </a:p>
          <a:p>
            <a:pPr marL="0" indent="0" algn="just">
              <a:buNone/>
            </a:pPr>
            <a:r>
              <a:rPr lang="lv-LV" dirty="0" smtClean="0">
                <a:solidFill>
                  <a:schemeClr val="tx1"/>
                </a:solidFill>
              </a:rPr>
              <a:t>Solidaritātes nodoklis neradīs administratīvo slogu ne darba devējiem, ne darba ņēmējiem, jo:</a:t>
            </a:r>
          </a:p>
          <a:p>
            <a:pPr algn="just"/>
            <a:r>
              <a:rPr lang="lv-LV" dirty="0" smtClean="0">
                <a:solidFill>
                  <a:schemeClr val="tx1"/>
                </a:solidFill>
              </a:rPr>
              <a:t>tā iemaksas kārtība būs analoga VSAOI veikšanai</a:t>
            </a:r>
          </a:p>
          <a:p>
            <a:pPr algn="just"/>
            <a:r>
              <a:rPr lang="lv-LV" dirty="0">
                <a:solidFill>
                  <a:schemeClr val="tx1"/>
                </a:solidFill>
              </a:rPr>
              <a:t>s</a:t>
            </a:r>
            <a:r>
              <a:rPr lang="lv-LV" dirty="0" smtClean="0">
                <a:solidFill>
                  <a:schemeClr val="tx1"/>
                </a:solidFill>
              </a:rPr>
              <a:t>lieksni, kad VSAOI kļūst par Solidaritātes nodokli, identificēs VSAA &amp;VID</a:t>
            </a:r>
          </a:p>
          <a:p>
            <a:pPr algn="just"/>
            <a:r>
              <a:rPr lang="lv-LV" dirty="0">
                <a:solidFill>
                  <a:schemeClr val="tx1"/>
                </a:solidFill>
              </a:rPr>
              <a:t>s</a:t>
            </a:r>
            <a:r>
              <a:rPr lang="lv-LV" dirty="0" smtClean="0">
                <a:solidFill>
                  <a:schemeClr val="tx1"/>
                </a:solidFill>
              </a:rPr>
              <a:t>olidaritātes nodokļa pārskaitīšanu no speciālā budžeta uz pamatbudžetu nodrošinās </a:t>
            </a:r>
            <a:r>
              <a:rPr lang="lv-LV" dirty="0">
                <a:solidFill>
                  <a:schemeClr val="tx1"/>
                </a:solidFill>
              </a:rPr>
              <a:t>VSAA &amp;VID</a:t>
            </a:r>
          </a:p>
          <a:p>
            <a:pPr algn="just"/>
            <a:endParaRPr lang="lv-LV" dirty="0" smtClean="0">
              <a:solidFill>
                <a:schemeClr val="tx1"/>
              </a:solidFill>
            </a:endParaRPr>
          </a:p>
          <a:p>
            <a:pPr algn="just"/>
            <a:endParaRPr lang="lv-LV" dirty="0" smtClean="0">
              <a:solidFill>
                <a:schemeClr val="tx1"/>
              </a:solidFill>
            </a:endParaRPr>
          </a:p>
        </p:txBody>
      </p:sp>
      <p:sp>
        <p:nvSpPr>
          <p:cNvPr id="5" name="Title 4"/>
          <p:cNvSpPr>
            <a:spLocks noGrp="1"/>
          </p:cNvSpPr>
          <p:nvPr>
            <p:ph type="title"/>
          </p:nvPr>
        </p:nvSpPr>
        <p:spPr/>
        <p:txBody>
          <a:bodyPr/>
          <a:lstStyle/>
          <a:p>
            <a:r>
              <a:rPr lang="lv-LV" sz="2000" dirty="0">
                <a:effectLst/>
              </a:rPr>
              <a:t>Solidaritātes</a:t>
            </a:r>
            <a:r>
              <a:rPr lang="lv-LV" dirty="0">
                <a:effectLst/>
              </a:rPr>
              <a:t> </a:t>
            </a:r>
            <a:r>
              <a:rPr lang="lv-LV" sz="2000" dirty="0" smtClean="0">
                <a:effectLst/>
              </a:rPr>
              <a:t>nodoklis</a:t>
            </a:r>
            <a:endParaRPr lang="lv-LV" sz="2000" dirty="0"/>
          </a:p>
        </p:txBody>
      </p:sp>
    </p:spTree>
    <p:extLst>
      <p:ext uri="{BB962C8B-B14F-4D97-AF65-F5344CB8AC3E}">
        <p14:creationId xmlns:p14="http://schemas.microsoft.com/office/powerpoint/2010/main" val="4255598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2339752" y="4077072"/>
            <a:ext cx="6480720" cy="854968"/>
          </a:xfrm>
        </p:spPr>
        <p:txBody>
          <a:bodyPr>
            <a:noAutofit/>
          </a:bodyPr>
          <a:lstStyle/>
          <a:p>
            <a:r>
              <a:rPr lang="lv-LV" sz="2800" dirty="0" smtClean="0">
                <a:effectLst>
                  <a:outerShdw blurRad="38100" dist="38100" dir="2700000" algn="tl">
                    <a:srgbClr val="000000">
                      <a:alpha val="43137"/>
                    </a:srgbClr>
                  </a:outerShdw>
                </a:effectLst>
              </a:rPr>
              <a:t>Diferencētais neapliekamais minimums </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8803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31.08.2015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8</a:t>
            </a:fld>
            <a:endParaRPr lang="lv-LV"/>
          </a:p>
        </p:txBody>
      </p:sp>
      <p:sp>
        <p:nvSpPr>
          <p:cNvPr id="5" name="Title 4"/>
          <p:cNvSpPr>
            <a:spLocks noGrp="1"/>
          </p:cNvSpPr>
          <p:nvPr>
            <p:ph type="title"/>
          </p:nvPr>
        </p:nvSpPr>
        <p:spPr>
          <a:xfrm>
            <a:off x="457200" y="476672"/>
            <a:ext cx="5915000" cy="648072"/>
          </a:xfrm>
          <a:solidFill>
            <a:schemeClr val="bg1"/>
          </a:solidFill>
        </p:spPr>
        <p:txBody>
          <a:bodyPr>
            <a:noAutofit/>
          </a:bodyPr>
          <a:lstStyle/>
          <a:p>
            <a:r>
              <a:rPr lang="lv-LV" sz="2400" dirty="0" smtClean="0">
                <a:effectLst>
                  <a:outerShdw blurRad="38100" dist="38100" dir="2700000" algn="tl">
                    <a:srgbClr val="000000">
                      <a:alpha val="43137"/>
                    </a:srgbClr>
                  </a:outerShdw>
                </a:effectLst>
              </a:rPr>
              <a:t>FM priekšlikums diferencētā neapliekamā minimuma ieviešanai</a:t>
            </a:r>
            <a:endParaRPr lang="en-GB"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nvPr>
        </p:nvGraphicFramePr>
        <p:xfrm>
          <a:off x="611560" y="1196752"/>
          <a:ext cx="7848870" cy="1676400"/>
        </p:xfrm>
        <a:graphic>
          <a:graphicData uri="http://schemas.openxmlformats.org/drawingml/2006/table">
            <a:tbl>
              <a:tblPr firstRow="1" bandRow="1">
                <a:tableStyleId>{5C22544A-7EE6-4342-B048-85BDC9FD1C3A}</a:tableStyleId>
              </a:tblPr>
              <a:tblGrid>
                <a:gridCol w="1308145"/>
                <a:gridCol w="1308145"/>
                <a:gridCol w="1308145"/>
                <a:gridCol w="1308145"/>
                <a:gridCol w="1308145"/>
                <a:gridCol w="1308145"/>
              </a:tblGrid>
              <a:tr h="331237">
                <a:tc>
                  <a:txBody>
                    <a:bodyPr/>
                    <a:lstStyle/>
                    <a:p>
                      <a:pPr algn="ctr"/>
                      <a:r>
                        <a:rPr lang="lv-LV" sz="1600" dirty="0" smtClean="0"/>
                        <a:t>Kritēriji</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2016</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2017</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2018</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2019</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2020</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r>
              <a:tr h="331237">
                <a:tc>
                  <a:txBody>
                    <a:bodyPr/>
                    <a:lstStyle/>
                    <a:p>
                      <a:pPr algn="ctr"/>
                      <a:r>
                        <a:rPr lang="lv-LV" sz="1600" b="1" dirty="0" smtClean="0"/>
                        <a:t>NM </a:t>
                      </a:r>
                      <a:r>
                        <a:rPr lang="lv-LV" sz="1600" b="1" baseline="-25000" dirty="0" smtClean="0"/>
                        <a:t>min</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75</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60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40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20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NM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100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115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130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145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160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AI </a:t>
                      </a:r>
                      <a:r>
                        <a:rPr lang="lv-LV" sz="1600" b="1" baseline="-25000" dirty="0" smtClean="0"/>
                        <a:t>min</a:t>
                      </a:r>
                      <a:endParaRPr lang="en-GB" sz="1600" b="1" baseline="-25000" dirty="0" smtClean="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380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420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440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460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algn="ctr"/>
                      <a:r>
                        <a:rPr lang="lv-LV" sz="1600" b="1" dirty="0" smtClean="0"/>
                        <a:t>AI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1 000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1 100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1 200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1 350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1 500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bl>
          </a:graphicData>
        </a:graphic>
      </p:graphicFrame>
      <p:graphicFrame>
        <p:nvGraphicFramePr>
          <p:cNvPr id="7" name="Chart 6"/>
          <p:cNvGraphicFramePr/>
          <p:nvPr>
            <p:extLst/>
          </p:nvPr>
        </p:nvGraphicFramePr>
        <p:xfrm>
          <a:off x="539552" y="2924944"/>
          <a:ext cx="7848871" cy="33547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73731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31.08.2015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9</a:t>
            </a:fld>
            <a:endParaRPr lang="lv-LV"/>
          </a:p>
        </p:txBody>
      </p:sp>
      <p:sp>
        <p:nvSpPr>
          <p:cNvPr id="5" name="Title 4"/>
          <p:cNvSpPr>
            <a:spLocks noGrp="1"/>
          </p:cNvSpPr>
          <p:nvPr>
            <p:ph type="title"/>
          </p:nvPr>
        </p:nvSpPr>
        <p:spPr>
          <a:xfrm>
            <a:off x="467544" y="620736"/>
            <a:ext cx="6264696" cy="864048"/>
          </a:xfrm>
        </p:spPr>
        <p:txBody>
          <a:bodyPr>
            <a:normAutofit/>
          </a:bodyPr>
          <a:lstStyle/>
          <a:p>
            <a:r>
              <a:rPr lang="lv-LV" sz="2000" dirty="0">
                <a:effectLst>
                  <a:outerShdw blurRad="38100" dist="38100" dir="2700000" algn="tl">
                    <a:srgbClr val="000000">
                      <a:alpha val="43137"/>
                    </a:srgbClr>
                  </a:outerShdw>
                </a:effectLst>
              </a:rPr>
              <a:t>Kas notiek ieviešot diferencēto neapliekamo minimumu strādājošam ar nemainīgu mēnešalgu</a:t>
            </a:r>
            <a:endParaRPr lang="lv-LV" dirty="0"/>
          </a:p>
        </p:txBody>
      </p:sp>
      <p:graphicFrame>
        <p:nvGraphicFramePr>
          <p:cNvPr id="6" name="Satura vietturis 3"/>
          <p:cNvGraphicFramePr>
            <a:graphicFrameLocks/>
          </p:cNvGraphicFramePr>
          <p:nvPr>
            <p:extLst/>
          </p:nvPr>
        </p:nvGraphicFramePr>
        <p:xfrm>
          <a:off x="323528" y="1659280"/>
          <a:ext cx="8640000" cy="3931920"/>
        </p:xfrm>
        <a:graphic>
          <a:graphicData uri="http://schemas.openxmlformats.org/drawingml/2006/table">
            <a:tbl>
              <a:tblPr firstRow="1" bandRow="1">
                <a:tableStyleId>{5C22544A-7EE6-4342-B048-85BDC9FD1C3A}</a:tableStyleId>
              </a:tblPr>
              <a:tblGrid>
                <a:gridCol w="1440000"/>
                <a:gridCol w="1800000"/>
                <a:gridCol w="1800000"/>
                <a:gridCol w="1800000"/>
                <a:gridCol w="1800000"/>
              </a:tblGrid>
              <a:tr h="1484778">
                <a:tc>
                  <a:txBody>
                    <a:bodyPr/>
                    <a:lstStyle/>
                    <a:p>
                      <a:pPr algn="ctr"/>
                      <a:endParaRPr lang="lv-LV" sz="18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lv-LV" sz="1800" dirty="0" smtClean="0">
                          <a:solidFill>
                            <a:schemeClr val="tx1"/>
                          </a:solidFill>
                          <a:latin typeface="Arial" pitchFamily="34" charset="0"/>
                          <a:cs typeface="Arial" pitchFamily="34" charset="0"/>
                        </a:rPr>
                        <a:t>Samazinās neto mēnešalga salīdzinot ar iepriekšējo gadu (eiro)</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dirty="0" smtClean="0">
                          <a:solidFill>
                            <a:schemeClr val="tx1"/>
                          </a:solidFill>
                          <a:latin typeface="Arial" pitchFamily="34" charset="0"/>
                          <a:cs typeface="Arial" pitchFamily="34" charset="0"/>
                        </a:rPr>
                        <a:t>Samazinās neto mēnešalga salīdzinot</a:t>
                      </a:r>
                      <a:r>
                        <a:rPr lang="lv-LV" sz="1800" baseline="0" dirty="0" smtClean="0">
                          <a:solidFill>
                            <a:schemeClr val="tx1"/>
                          </a:solidFill>
                          <a:latin typeface="Arial" pitchFamily="34" charset="0"/>
                          <a:cs typeface="Arial" pitchFamily="34" charset="0"/>
                        </a:rPr>
                        <a:t> ar</a:t>
                      </a:r>
                      <a:r>
                        <a:rPr lang="lv-LV" sz="1800" dirty="0" smtClean="0">
                          <a:solidFill>
                            <a:schemeClr val="tx1"/>
                          </a:solidFill>
                          <a:latin typeface="Arial" pitchFamily="34" charset="0"/>
                          <a:cs typeface="Arial" pitchFamily="34" charset="0"/>
                        </a:rPr>
                        <a:t> 2015.gadu  (eiro)</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lv-LV" sz="1800" u="sng" dirty="0" smtClean="0">
                          <a:solidFill>
                            <a:schemeClr val="tx1"/>
                          </a:solidFill>
                          <a:latin typeface="Arial" pitchFamily="34" charset="0"/>
                          <a:cs typeface="Arial" pitchFamily="34" charset="0"/>
                        </a:rPr>
                        <a:t>Maksimālā</a:t>
                      </a:r>
                      <a:r>
                        <a:rPr lang="lv-LV" sz="1800" dirty="0" smtClean="0">
                          <a:solidFill>
                            <a:schemeClr val="tx1"/>
                          </a:solidFill>
                          <a:latin typeface="Arial" pitchFamily="34" charset="0"/>
                          <a:cs typeface="Arial" pitchFamily="34" charset="0"/>
                        </a:rPr>
                        <a:t> vienreizējā atmaksu summa par iepriekšējo gadu </a:t>
                      </a:r>
                      <a:r>
                        <a:rPr lang="lv-LV" sz="1800" baseline="0" dirty="0" smtClean="0">
                          <a:solidFill>
                            <a:schemeClr val="tx1"/>
                          </a:solidFill>
                          <a:latin typeface="Arial" pitchFamily="34" charset="0"/>
                          <a:cs typeface="Arial" pitchFamily="34" charset="0"/>
                        </a:rPr>
                        <a:t>(eiro)</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endParaRPr lang="lv-LV" sz="1800" baseline="0" dirty="0" smtClean="0">
                        <a:solidFill>
                          <a:schemeClr val="tx1"/>
                        </a:solidFill>
                        <a:latin typeface="Arial" pitchFamily="34" charset="0"/>
                        <a:cs typeface="Arial" pitchFamily="34" charset="0"/>
                      </a:endParaRPr>
                    </a:p>
                    <a:p>
                      <a:pPr algn="ctr"/>
                      <a:endParaRPr lang="lv-LV" sz="1800" baseline="0" dirty="0" smtClean="0">
                        <a:solidFill>
                          <a:schemeClr val="tx1"/>
                        </a:solidFill>
                        <a:latin typeface="Arial" pitchFamily="34" charset="0"/>
                        <a:cs typeface="Arial" pitchFamily="34" charset="0"/>
                      </a:endParaRPr>
                    </a:p>
                    <a:p>
                      <a:pPr algn="ctr"/>
                      <a:r>
                        <a:rPr lang="lv-LV" sz="1800" baseline="0" dirty="0" smtClean="0">
                          <a:solidFill>
                            <a:schemeClr val="tx1"/>
                          </a:solidFill>
                          <a:latin typeface="Arial" pitchFamily="34" charset="0"/>
                          <a:cs typeface="Arial" pitchFamily="34" charset="0"/>
                        </a:rPr>
                        <a:t>vidēji mēnesī (eiro)</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316926">
                <a:tc>
                  <a:txBody>
                    <a:bodyPr/>
                    <a:lstStyle/>
                    <a:p>
                      <a:pPr algn="ctr"/>
                      <a:r>
                        <a:rPr lang="lv-LV" sz="1800" dirty="0" smtClean="0">
                          <a:solidFill>
                            <a:schemeClr val="tx1"/>
                          </a:solidFill>
                          <a:latin typeface="Arial" pitchFamily="34" charset="0"/>
                          <a:cs typeface="Arial" pitchFamily="34" charset="0"/>
                        </a:rPr>
                        <a:t>2016.Gads</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lv-LV" sz="1600" dirty="0" smtClean="0">
                          <a:solidFill>
                            <a:schemeClr val="tx1"/>
                          </a:solidFill>
                          <a:latin typeface="Arial" pitchFamily="34" charset="0"/>
                          <a:cs typeface="Arial" pitchFamily="34" charset="0"/>
                        </a:rPr>
                        <a:t>-</a:t>
                      </a:r>
                      <a:endParaRPr lang="lv-LV" sz="16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smtClean="0">
                          <a:solidFill>
                            <a:srgbClr val="000000"/>
                          </a:solidFill>
                          <a:latin typeface="Arial" pitchFamily="34" charset="0"/>
                          <a:cs typeface="Arial" pitchFamily="34" charset="0"/>
                        </a:rPr>
                        <a:t>-</a:t>
                      </a:r>
                      <a:endParaRPr lang="lv-LV" sz="1600" b="0" i="0" u="none" strike="noStrike" dirty="0">
                        <a:solidFill>
                          <a:srgbClr val="000000"/>
                        </a:solidFill>
                        <a:latin typeface="Arial" pitchFamily="34" charset="0"/>
                        <a:cs typeface="Arial"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smtClean="0">
                          <a:solidFill>
                            <a:srgbClr val="000000"/>
                          </a:solidFill>
                          <a:latin typeface="Arial" pitchFamily="34" charset="0"/>
                          <a:cs typeface="Arial" pitchFamily="34" charset="0"/>
                        </a:rPr>
                        <a:t>-</a:t>
                      </a:r>
                      <a:endParaRPr lang="lv-LV" sz="1600" b="0" i="0" u="none" strike="noStrike" dirty="0">
                        <a:solidFill>
                          <a:srgbClr val="000000"/>
                        </a:solidFill>
                        <a:latin typeface="Arial" pitchFamily="34" charset="0"/>
                        <a:cs typeface="Arial"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smtClean="0">
                          <a:solidFill>
                            <a:srgbClr val="000000"/>
                          </a:solidFill>
                          <a:latin typeface="Arial" pitchFamily="34" charset="0"/>
                          <a:cs typeface="Arial" pitchFamily="34" charset="0"/>
                        </a:rPr>
                        <a:t>-</a:t>
                      </a:r>
                      <a:endParaRPr lang="lv-LV" sz="1600" b="0" i="0" u="none" strike="noStrike" dirty="0">
                        <a:solidFill>
                          <a:srgbClr val="000000"/>
                        </a:solidFill>
                        <a:latin typeface="Arial" pitchFamily="34" charset="0"/>
                        <a:cs typeface="Arial"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9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dirty="0" smtClean="0">
                          <a:solidFill>
                            <a:schemeClr val="tx1"/>
                          </a:solidFill>
                          <a:latin typeface="Arial" pitchFamily="34" charset="0"/>
                          <a:cs typeface="Arial" pitchFamily="34" charset="0"/>
                        </a:rPr>
                        <a:t>2017.Gads</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-3,5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-3,5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69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a:solidFill>
                            <a:srgbClr val="000000"/>
                          </a:solidFill>
                          <a:latin typeface="Arial" pitchFamily="34" charset="0"/>
                          <a:cs typeface="Arial" pitchFamily="34" charset="0"/>
                        </a:rPr>
                        <a:t>5,8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9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dirty="0" smtClean="0">
                          <a:solidFill>
                            <a:schemeClr val="tx1"/>
                          </a:solidFill>
                          <a:latin typeface="Arial" pitchFamily="34" charset="0"/>
                          <a:cs typeface="Arial" pitchFamily="34" charset="0"/>
                        </a:rPr>
                        <a:t>2019.Gads</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-4,6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a:solidFill>
                            <a:srgbClr val="000000"/>
                          </a:solidFill>
                          <a:latin typeface="Arial" pitchFamily="34" charset="0"/>
                          <a:cs typeface="Arial" pitchFamily="34" charset="0"/>
                        </a:rPr>
                        <a:t>-8,1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152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12,7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9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dirty="0" smtClean="0">
                          <a:solidFill>
                            <a:schemeClr val="tx1"/>
                          </a:solidFill>
                          <a:latin typeface="Arial" pitchFamily="34" charset="0"/>
                          <a:cs typeface="Arial" pitchFamily="34" charset="0"/>
                        </a:rPr>
                        <a:t>2019.Gads</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-4,6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a:solidFill>
                            <a:srgbClr val="000000"/>
                          </a:solidFill>
                          <a:latin typeface="Arial" pitchFamily="34" charset="0"/>
                          <a:cs typeface="Arial" pitchFamily="34" charset="0"/>
                        </a:rPr>
                        <a:t>-12,7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a:solidFill>
                            <a:srgbClr val="000000"/>
                          </a:solidFill>
                          <a:latin typeface="Arial" pitchFamily="34" charset="0"/>
                          <a:cs typeface="Arial" pitchFamily="34" charset="0"/>
                        </a:rPr>
                        <a:t>248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20,7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9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dirty="0" smtClean="0">
                          <a:solidFill>
                            <a:schemeClr val="tx1"/>
                          </a:solidFill>
                          <a:latin typeface="Arial" pitchFamily="34" charset="0"/>
                          <a:cs typeface="Arial" pitchFamily="34" charset="0"/>
                        </a:rPr>
                        <a:t>2020.Gads</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-4,6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-17,3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a:solidFill>
                            <a:srgbClr val="000000"/>
                          </a:solidFill>
                          <a:latin typeface="Arial" pitchFamily="34" charset="0"/>
                          <a:cs typeface="Arial" pitchFamily="34" charset="0"/>
                        </a:rPr>
                        <a:t>345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28,8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9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dirty="0" smtClean="0">
                          <a:solidFill>
                            <a:schemeClr val="tx1"/>
                          </a:solidFill>
                          <a:latin typeface="Arial" pitchFamily="34" charset="0"/>
                          <a:cs typeface="Arial" pitchFamily="34" charset="0"/>
                        </a:rPr>
                        <a:t>2021.Gads</a:t>
                      </a:r>
                      <a:endParaRPr lang="lv-LV"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a:solidFill>
                            <a:srgbClr val="000000"/>
                          </a:solidFill>
                          <a:latin typeface="Arial" pitchFamily="34" charset="0"/>
                          <a:cs typeface="Arial" pitchFamily="34" charset="0"/>
                        </a:rPr>
                        <a:t>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-17,3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442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lv-LV" sz="1600" b="0" i="0" u="none" strike="noStrike" dirty="0">
                          <a:solidFill>
                            <a:srgbClr val="000000"/>
                          </a:solidFill>
                          <a:latin typeface="Arial" pitchFamily="34" charset="0"/>
                          <a:cs typeface="Arial" pitchFamily="34" charset="0"/>
                        </a:rPr>
                        <a:t>36,8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174488725"/>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5513</TotalTime>
  <Words>2272</Words>
  <Application>Microsoft Office PowerPoint</Application>
  <PresentationFormat>On-screen Show (4:3)</PresentationFormat>
  <Paragraphs>575</Paragraphs>
  <Slides>40</Slides>
  <Notes>6</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1_Custom Design</vt:lpstr>
      <vt:lpstr>Par priekšlikumiem valsts budžeta ieņēmumiem un izdevumiem 2016.gadam un ietvaram 2016.-2018.gadam</vt:lpstr>
      <vt:lpstr>27.08.2015. MK atbalstītie priekšlikumi ieņēmumu daļas palielināšanai</vt:lpstr>
      <vt:lpstr>Solidaritātes nodoklis</vt:lpstr>
      <vt:lpstr>Valsts sociālās apdrošināšanas obligāto iemaksu maksimālā apmēra atjaunošana ir ieviesusi darbaspēka nodokļu sistēmā regresivitāti</vt:lpstr>
      <vt:lpstr>   Solidaritātes nodoklis</vt:lpstr>
      <vt:lpstr>Solidaritātes nodoklis</vt:lpstr>
      <vt:lpstr>Diferencētais neapliekamais minimums </vt:lpstr>
      <vt:lpstr>FM priekšlikums diferencētā neapliekamā minimuma ieviešanai</vt:lpstr>
      <vt:lpstr>Kas notiek ieviešot diferencēto neapliekamo minimumu strādājošam ar nemainīgu mēnešalgu</vt:lpstr>
      <vt:lpstr>Diferencētais NM samazina ienākumu nevienlīdzību</vt:lpstr>
      <vt:lpstr>Atvieglojuma par apgādībā esošām personām maksātāju loka sašaurināšana</vt:lpstr>
      <vt:lpstr>Atvieglojuma par apgādībā esošām personām maksātāju loka sašaurināšana</vt:lpstr>
      <vt:lpstr>AAP jau vairākkārt ir palielināts un pašreiz tā apmērs par 90 EUR/mēn. pārsniedz NM apmēru</vt:lpstr>
      <vt:lpstr>No kopējā nodokļu maksātāju skaita, kuriem ir apgādībā esošas personas, 32,4% ir nodokļu maksātāji, kuru ienākumi no algota darba nepārsniedz 360 euro mēnesī</vt:lpstr>
      <vt:lpstr>Informācijas apmaiņas procesa uzlabošana starp finanšu iestādēm un Valsts ieņēmumu dienestu</vt:lpstr>
      <vt:lpstr>Informācijas apmaiņas procesa uzlabošana starp finanšu iestādēm un Valsts ieņēmumu dienestu</vt:lpstr>
      <vt:lpstr>Izložu un azartspēļu nodoklis</vt:lpstr>
      <vt:lpstr>Izložu un azartspēļu nodoklis</vt:lpstr>
      <vt:lpstr>Izložu un azartspēļu nodoklis</vt:lpstr>
      <vt:lpstr>Minimālās algas palielināšana</vt:lpstr>
      <vt:lpstr>Minimālās algas palielināšana</vt:lpstr>
      <vt:lpstr>Fiskālā bilance palielinot minimālo algu  līdz 370 euro</vt:lpstr>
      <vt:lpstr>PowerPoint Presentation</vt:lpstr>
      <vt:lpstr>Valsts budžeta 2016.gada bāzes izdevumu pārskatīšana (horizontāls izdevumu samazinājums 3% apmērā) </vt:lpstr>
      <vt:lpstr>Izdevumu pasākumi: valsts budžeta bāzes izdevumu pārskatīšana (horizontāls izdevumu samazinājums par 1% vai 3% vai 5%) </vt:lpstr>
      <vt:lpstr>Valsts budžeta 2016.gada bāzes izdevumu pārskatīšana (horizontāls izdevumu samazinājums 3% apmērā) </vt:lpstr>
      <vt:lpstr>PowerPoint Presentation</vt:lpstr>
      <vt:lpstr>Izdevumi, kurus paredzēts nodrošināt no Aizsardzības ministrijas budžeta (euro)  </vt:lpstr>
      <vt:lpstr>Aizsardzībai paredzētais finansējums nodrošina 2% no IKP 2018.gadā</vt:lpstr>
      <vt:lpstr>Sagatavotie priekšlikumi 2016.gada izdevumiem salīdzinājumā ar 2015.gada izdevumiem (%)*</vt:lpstr>
      <vt:lpstr>Ministru kabineta 2015.gada 27.augusta ārkārtas sēdē nolemts: nepiemērot 3% samazinājumu KNAB</vt:lpstr>
      <vt:lpstr>Izdevumu valsts pamatfunkciju īstenošanai izmaiņas (%)</vt:lpstr>
      <vt:lpstr>Izdevumu valsts pamatfunkciju īstenošanai izmaiņas (%)</vt:lpstr>
      <vt:lpstr>Izdevumu valsts pamatfunkciju īstenošanai izmaiņas (%)</vt:lpstr>
      <vt:lpstr>Izdevumu valsts pamatfunkciju īstenošanai izmaiņas (%)</vt:lpstr>
      <vt:lpstr>Izdevumu valsts pamatfunkciju īstenošanai izmaiņas (%)</vt:lpstr>
      <vt:lpstr>Izdevumu valsts pamatfunkciju īstenošanai izmaiņas (%)</vt:lpstr>
      <vt:lpstr>Izdevumu valsts pamatfunkciju īstenošanai izmaiņas (%)</vt:lpstr>
      <vt:lpstr>Jautājumi, par kuriem būtu jāpieņem lēmums</vt:lpstr>
      <vt:lpstr>Paldies par uzmanību!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dace.seile@fm.gov.lv</dc:creator>
  <cp:lastModifiedBy>Laura Titane</cp:lastModifiedBy>
  <cp:revision>773</cp:revision>
  <cp:lastPrinted>2015-08-28T09:06:15Z</cp:lastPrinted>
  <dcterms:created xsi:type="dcterms:W3CDTF">2014-02-26T10:57:02Z</dcterms:created>
  <dcterms:modified xsi:type="dcterms:W3CDTF">2015-08-31T05:02:26Z</dcterms:modified>
</cp:coreProperties>
</file>