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457" r:id="rId2"/>
    <p:sldId id="686" r:id="rId3"/>
    <p:sldId id="687" r:id="rId4"/>
    <p:sldId id="715" r:id="rId5"/>
    <p:sldId id="723" r:id="rId6"/>
    <p:sldId id="708" r:id="rId7"/>
    <p:sldId id="709" r:id="rId8"/>
    <p:sldId id="704" r:id="rId9"/>
    <p:sldId id="705" r:id="rId10"/>
    <p:sldId id="706" r:id="rId11"/>
    <p:sldId id="707" r:id="rId12"/>
    <p:sldId id="663" r:id="rId13"/>
    <p:sldId id="689" r:id="rId14"/>
    <p:sldId id="710" r:id="rId15"/>
    <p:sldId id="692" r:id="rId16"/>
    <p:sldId id="694" r:id="rId17"/>
    <p:sldId id="713" r:id="rId18"/>
    <p:sldId id="695" r:id="rId19"/>
    <p:sldId id="726" r:id="rId20"/>
    <p:sldId id="703" r:id="rId21"/>
    <p:sldId id="724" r:id="rId22"/>
  </p:sldIdLst>
  <p:sldSz cx="9144000" cy="6858000" type="screen4x3"/>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7D94"/>
    <a:srgbClr val="D39001"/>
    <a:srgbClr val="368E4B"/>
    <a:srgbClr val="D8E4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3901" autoAdjust="0"/>
  </p:normalViewPr>
  <p:slideViewPr>
    <p:cSldViewPr>
      <p:cViewPr>
        <p:scale>
          <a:sx n="104" d="100"/>
          <a:sy n="104"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chartUserShapes" Target="../drawings/drawing1.xml"/><Relationship Id="rId1" Type="http://schemas.openxmlformats.org/officeDocument/2006/relationships/package" Target="../embeddings/Microsoft_Excel_Worksheet4.xlsx"/><Relationship Id="rId4"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439869642094038E-2"/>
          <c:y val="3.2049290548204684E-2"/>
          <c:w val="0.89126113398450368"/>
          <c:h val="0.78361032184678669"/>
        </c:manualLayout>
      </c:layout>
      <c:barChart>
        <c:barDir val="col"/>
        <c:grouping val="stacked"/>
        <c:varyColors val="0"/>
        <c:ser>
          <c:idx val="0"/>
          <c:order val="0"/>
          <c:tx>
            <c:strRef>
              <c:f>Sheet1!$A$2</c:f>
              <c:strCache>
                <c:ptCount val="1"/>
                <c:pt idx="0">
                  <c:v>Pārējie izdevumi valsts pamtfunkciju īstenošanai</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2012.gada izpilde</c:v>
                </c:pt>
                <c:pt idx="1">
                  <c:v>2013.gada izpilde</c:v>
                </c:pt>
                <c:pt idx="2">
                  <c:v>2014.gada izpilde</c:v>
                </c:pt>
                <c:pt idx="3">
                  <c:v>2015.gada plāns</c:v>
                </c:pt>
                <c:pt idx="4">
                  <c:v>2016.gads*</c:v>
                </c:pt>
                <c:pt idx="5">
                  <c:v>2017.gads*</c:v>
                </c:pt>
                <c:pt idx="6">
                  <c:v>2018.gads*</c:v>
                </c:pt>
              </c:strCache>
            </c:strRef>
          </c:cat>
          <c:val>
            <c:numRef>
              <c:f>Sheet1!$B$2:$H$2</c:f>
              <c:numCache>
                <c:formatCode>#,##0.0</c:formatCode>
                <c:ptCount val="7"/>
                <c:pt idx="0">
                  <c:v>3330.6513960000002</c:v>
                </c:pt>
                <c:pt idx="1">
                  <c:v>3466.7337963358204</c:v>
                </c:pt>
                <c:pt idx="2">
                  <c:v>3972.2229766</c:v>
                </c:pt>
                <c:pt idx="3">
                  <c:v>4218.3566499999997</c:v>
                </c:pt>
                <c:pt idx="4">
                  <c:v>4335.3999999999996</c:v>
                </c:pt>
                <c:pt idx="5">
                  <c:v>4370.3</c:v>
                </c:pt>
                <c:pt idx="6">
                  <c:v>4396.5</c:v>
                </c:pt>
              </c:numCache>
            </c:numRef>
          </c:val>
        </c:ser>
        <c:ser>
          <c:idx val="1"/>
          <c:order val="1"/>
          <c:tx>
            <c:strRef>
              <c:f>Sheet1!$A$5</c:f>
              <c:strCache>
                <c:ptCount val="1"/>
                <c:pt idx="0">
                  <c:v>LV prezidentūras ES Padomē nodrošināšana 2015.gadā</c:v>
                </c:pt>
              </c:strCache>
            </c:strRef>
          </c:tx>
          <c:spPr>
            <a:solidFill>
              <a:schemeClr val="accent2"/>
            </a:solidFill>
            <a:ln w="9525" cap="flat" cmpd="sng" algn="ctr">
              <a:solidFill>
                <a:schemeClr val="accent2"/>
              </a:solidFill>
              <a:prstDash val="solid"/>
            </a:ln>
            <a:effectLst>
              <a:outerShdw blurRad="40000" dist="23000" dir="5400000" rotWithShape="0">
                <a:srgbClr val="000000">
                  <a:alpha val="35000"/>
                </a:srgbClr>
              </a:outerShdw>
            </a:effectLst>
          </c:spPr>
          <c:invertIfNegative val="0"/>
          <c:dLbls>
            <c:dLbl>
              <c:idx val="3"/>
              <c:layout>
                <c:manualLayout>
                  <c:x val="5.257473063286492E-2"/>
                  <c:y val="-7.9162628068880708E-4"/>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2012.gada izpilde</c:v>
                </c:pt>
                <c:pt idx="1">
                  <c:v>2013.gada izpilde</c:v>
                </c:pt>
                <c:pt idx="2">
                  <c:v>2014.gada izpilde</c:v>
                </c:pt>
                <c:pt idx="3">
                  <c:v>2015.gada plāns</c:v>
                </c:pt>
                <c:pt idx="4">
                  <c:v>2016.gads*</c:v>
                </c:pt>
                <c:pt idx="5">
                  <c:v>2017.gads*</c:v>
                </c:pt>
                <c:pt idx="6">
                  <c:v>2018.gads*</c:v>
                </c:pt>
              </c:strCache>
            </c:strRef>
          </c:cat>
          <c:val>
            <c:numRef>
              <c:f>Sheet1!$B$5:$H$5</c:f>
              <c:numCache>
                <c:formatCode>General</c:formatCode>
                <c:ptCount val="7"/>
                <c:pt idx="3" formatCode="#,##0.0">
                  <c:v>61.591119999999997</c:v>
                </c:pt>
              </c:numCache>
            </c:numRef>
          </c:val>
        </c:ser>
        <c:ser>
          <c:idx val="2"/>
          <c:order val="2"/>
          <c:tx>
            <c:strRef>
              <c:f>Sheet1!$A$3</c:f>
              <c:strCache>
                <c:ptCount val="1"/>
                <c:pt idx="0">
                  <c:v>Izdevumi ES un pārējās ĀFP apguvei</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2012.gada izpilde</c:v>
                </c:pt>
                <c:pt idx="1">
                  <c:v>2013.gada izpilde</c:v>
                </c:pt>
                <c:pt idx="2">
                  <c:v>2014.gada izpilde</c:v>
                </c:pt>
                <c:pt idx="3">
                  <c:v>2015.gada plāns</c:v>
                </c:pt>
                <c:pt idx="4">
                  <c:v>2016.gads*</c:v>
                </c:pt>
                <c:pt idx="5">
                  <c:v>2017.gads*</c:v>
                </c:pt>
                <c:pt idx="6">
                  <c:v>2018.gads*</c:v>
                </c:pt>
              </c:strCache>
            </c:strRef>
          </c:cat>
          <c:val>
            <c:numRef>
              <c:f>Sheet1!$B$3:$H$3</c:f>
              <c:numCache>
                <c:formatCode>#,##0.0</c:formatCode>
                <c:ptCount val="7"/>
                <c:pt idx="0">
                  <c:v>1315.2215619999999</c:v>
                </c:pt>
                <c:pt idx="1">
                  <c:v>1302.7164728715261</c:v>
                </c:pt>
                <c:pt idx="2">
                  <c:v>1371.95810964</c:v>
                </c:pt>
                <c:pt idx="3">
                  <c:v>1254.3371299999999</c:v>
                </c:pt>
                <c:pt idx="4">
                  <c:v>1179.5999999999999</c:v>
                </c:pt>
                <c:pt idx="5">
                  <c:v>1250.7</c:v>
                </c:pt>
                <c:pt idx="6">
                  <c:v>1249.5</c:v>
                </c:pt>
              </c:numCache>
            </c:numRef>
          </c:val>
        </c:ser>
        <c:dLbls>
          <c:dLblPos val="ctr"/>
          <c:showLegendKey val="0"/>
          <c:showVal val="1"/>
          <c:showCatName val="0"/>
          <c:showSerName val="0"/>
          <c:showPercent val="0"/>
          <c:showBubbleSize val="0"/>
        </c:dLbls>
        <c:gapWidth val="85"/>
        <c:overlap val="100"/>
        <c:axId val="76353536"/>
        <c:axId val="76355072"/>
      </c:barChart>
      <c:catAx>
        <c:axId val="7635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76355072"/>
        <c:crosses val="autoZero"/>
        <c:auto val="1"/>
        <c:lblAlgn val="ctr"/>
        <c:lblOffset val="100"/>
        <c:noMultiLvlLbl val="0"/>
      </c:catAx>
      <c:valAx>
        <c:axId val="76355072"/>
        <c:scaling>
          <c:orientation val="minMax"/>
          <c:max val="6000"/>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76353536"/>
        <c:crosses val="autoZero"/>
        <c:crossBetween val="between"/>
        <c:majorUnit val="1000"/>
        <c:minorUnit val="500"/>
      </c:valAx>
      <c:spPr>
        <a:noFill/>
        <a:ln>
          <a:noFill/>
        </a:ln>
        <a:effectLst/>
      </c:spPr>
    </c:plotArea>
    <c:legend>
      <c:legendPos val="b"/>
      <c:layout>
        <c:manualLayout>
          <c:xMode val="edge"/>
          <c:yMode val="edge"/>
          <c:x val="9.264974838629518E-2"/>
          <c:y val="0.89197074085160211"/>
          <c:w val="0.86524176273822662"/>
          <c:h val="8.670405995574422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sz="1000">
          <a:solidFill>
            <a:schemeClr val="tx1"/>
          </a:solidFill>
          <a:latin typeface="Times New Roman" panose="02020603050405020304" pitchFamily="18" charset="0"/>
          <a:cs typeface="Times New Roman" panose="02020603050405020304" pitchFamily="18" charset="0"/>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439869642094038E-2"/>
          <c:y val="3.2049290548204684E-2"/>
          <c:w val="0.89126113398450368"/>
          <c:h val="0.78361032184678669"/>
        </c:manualLayout>
      </c:layout>
      <c:barChart>
        <c:barDir val="col"/>
        <c:grouping val="stacked"/>
        <c:varyColors val="0"/>
        <c:ser>
          <c:idx val="2"/>
          <c:order val="0"/>
          <c:tx>
            <c:strRef>
              <c:f>Sheet1!$A$3</c:f>
              <c:strCache>
                <c:ptCount val="1"/>
                <c:pt idx="0">
                  <c:v>Izdevumi ES un pārējās ĀFP apguvei</c:v>
                </c:pt>
              </c:strCache>
            </c:strRef>
          </c:tx>
          <c:spPr>
            <a:solidFill>
              <a:schemeClr val="accent2"/>
            </a:solidFill>
            <a:ln w="9525" cap="flat" cmpd="sng" algn="ctr">
              <a:solidFill>
                <a:schemeClr val="accent2"/>
              </a:solidFill>
              <a:prstDash val="solid"/>
            </a:ln>
            <a:effectLst>
              <a:outerShdw blurRad="40000" dist="23000" dir="5400000" rotWithShape="0">
                <a:srgbClr val="000000">
                  <a:alpha val="35000"/>
                </a:srgbClr>
              </a:outerShdw>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2012.gada izpilde</c:v>
                </c:pt>
                <c:pt idx="1">
                  <c:v>2013.gada izpilde</c:v>
                </c:pt>
                <c:pt idx="2">
                  <c:v>2014.gada izpilde</c:v>
                </c:pt>
                <c:pt idx="3">
                  <c:v>2015.gada plāns</c:v>
                </c:pt>
                <c:pt idx="4">
                  <c:v>2016.gads*</c:v>
                </c:pt>
                <c:pt idx="5">
                  <c:v>2017.gads*</c:v>
                </c:pt>
                <c:pt idx="6">
                  <c:v>2018.gads*</c:v>
                </c:pt>
              </c:strCache>
            </c:strRef>
          </c:cat>
          <c:val>
            <c:numRef>
              <c:f>Sheet1!$B$3:$H$3</c:f>
              <c:numCache>
                <c:formatCode>#,##0.0</c:formatCode>
                <c:ptCount val="7"/>
                <c:pt idx="0">
                  <c:v>1315.2215619999999</c:v>
                </c:pt>
                <c:pt idx="1">
                  <c:v>1302.7164728715261</c:v>
                </c:pt>
                <c:pt idx="2">
                  <c:v>1371.95810964</c:v>
                </c:pt>
                <c:pt idx="3">
                  <c:v>1254.3371299999999</c:v>
                </c:pt>
                <c:pt idx="4">
                  <c:v>1179.5999999999999</c:v>
                </c:pt>
                <c:pt idx="5">
                  <c:v>1250.7</c:v>
                </c:pt>
                <c:pt idx="6">
                  <c:v>1249.5</c:v>
                </c:pt>
              </c:numCache>
            </c:numRef>
          </c:val>
        </c:ser>
        <c:ser>
          <c:idx val="3"/>
          <c:order val="1"/>
          <c:tx>
            <c:strRef>
              <c:f>Sheet1!$A$4</c:f>
              <c:strCache>
                <c:ptCount val="1"/>
                <c:pt idx="0">
                  <c:v>fondu prognoze 2003.-2007.gads un 2014.-2020.gads</c:v>
                </c:pt>
              </c:strCache>
            </c:strRef>
          </c:tx>
          <c:spPr>
            <a:solidFill>
              <a:srgbClr val="E97D94"/>
            </a:solidFill>
            <a:ln>
              <a:noFill/>
            </a:ln>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2012.gada izpilde</c:v>
                </c:pt>
                <c:pt idx="1">
                  <c:v>2013.gada izpilde</c:v>
                </c:pt>
                <c:pt idx="2">
                  <c:v>2014.gada izpilde</c:v>
                </c:pt>
                <c:pt idx="3">
                  <c:v>2015.gada plāns</c:v>
                </c:pt>
                <c:pt idx="4">
                  <c:v>2016.gads*</c:v>
                </c:pt>
                <c:pt idx="5">
                  <c:v>2017.gads*</c:v>
                </c:pt>
                <c:pt idx="6">
                  <c:v>2018.gads*</c:v>
                </c:pt>
              </c:strCache>
            </c:strRef>
          </c:cat>
          <c:val>
            <c:numRef>
              <c:f>Sheet1!$B$4:$H$4</c:f>
              <c:numCache>
                <c:formatCode>General</c:formatCode>
                <c:ptCount val="7"/>
                <c:pt idx="4" formatCode="#,##0.0">
                  <c:v>702.00340500000004</c:v>
                </c:pt>
                <c:pt idx="5" formatCode="#,##0.0">
                  <c:v>669.00932699999998</c:v>
                </c:pt>
                <c:pt idx="6" formatCode="#,##0.0">
                  <c:v>787.57359099999996</c:v>
                </c:pt>
              </c:numCache>
            </c:numRef>
          </c:val>
        </c:ser>
        <c:dLbls>
          <c:dLblPos val="ctr"/>
          <c:showLegendKey val="0"/>
          <c:showVal val="1"/>
          <c:showCatName val="0"/>
          <c:showSerName val="0"/>
          <c:showPercent val="0"/>
          <c:showBubbleSize val="0"/>
        </c:dLbls>
        <c:gapWidth val="85"/>
        <c:overlap val="100"/>
        <c:axId val="80788864"/>
        <c:axId val="80802944"/>
      </c:barChart>
      <c:catAx>
        <c:axId val="80788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80802944"/>
        <c:crosses val="autoZero"/>
        <c:auto val="1"/>
        <c:lblAlgn val="ctr"/>
        <c:lblOffset val="100"/>
        <c:noMultiLvlLbl val="0"/>
      </c:catAx>
      <c:valAx>
        <c:axId val="80802944"/>
        <c:scaling>
          <c:orientation val="minMax"/>
          <c:max val="2200"/>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crossAx val="80788864"/>
        <c:crosses val="autoZero"/>
        <c:crossBetween val="between"/>
        <c:majorUnit val="550"/>
        <c:minorUnit val="500"/>
      </c:valAx>
      <c:spPr>
        <a:noFill/>
        <a:ln>
          <a:noFill/>
        </a:ln>
        <a:effectLst/>
      </c:spPr>
    </c:plotArea>
    <c:legend>
      <c:legendPos val="b"/>
      <c:layout>
        <c:manualLayout>
          <c:xMode val="edge"/>
          <c:yMode val="edge"/>
          <c:x val="0.16348663485098139"/>
          <c:y val="0.91039739365609462"/>
          <c:w val="0.69949134744265062"/>
          <c:h val="4.6089613591856295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sz="1000">
          <a:solidFill>
            <a:schemeClr val="tx1"/>
          </a:solidFill>
          <a:latin typeface="Times New Roman" panose="02020603050405020304" pitchFamily="18" charset="0"/>
          <a:cs typeface="Times New Roman" panose="02020603050405020304" pitchFamily="18" charset="0"/>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40955818022748"/>
          <c:y val="5.5852699094528675E-2"/>
          <c:w val="0.88423917322834644"/>
          <c:h val="0.47813429859338336"/>
        </c:manualLayout>
      </c:layout>
      <c:barChart>
        <c:barDir val="col"/>
        <c:grouping val="clustered"/>
        <c:varyColors val="0"/>
        <c:ser>
          <c:idx val="0"/>
          <c:order val="0"/>
          <c:tx>
            <c:strRef>
              <c:f>Lapa1!$B$1</c:f>
              <c:strCache>
                <c:ptCount val="1"/>
                <c:pt idx="0">
                  <c:v>2016/2015</c:v>
                </c:pt>
              </c:strCache>
            </c:strRef>
          </c:tx>
          <c:invertIfNegative val="0"/>
          <c:dLbls>
            <c:dLbl>
              <c:idx val="20"/>
              <c:layout>
                <c:manualLayout>
                  <c:x val="-1.0185067526415994E-16"/>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txPr>
              <a:bodyPr rot="-5400000" vert="horz"/>
              <a:lstStyle/>
              <a:p>
                <a:pPr>
                  <a:defRPr sz="11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Lapa1!$A$2:$A$32</c:f>
              <c:strCache>
                <c:ptCount val="31"/>
                <c:pt idx="0">
                  <c:v>01. Valsts prezidenta kanceleja</c:v>
                </c:pt>
                <c:pt idx="1">
                  <c:v>02. Saeima</c:v>
                </c:pt>
                <c:pt idx="2">
                  <c:v>03. Ministru kabinets</c:v>
                </c:pt>
                <c:pt idx="3">
                  <c:v>04. Korupcijas novēršanas un apkarošanas birojs</c:v>
                </c:pt>
                <c:pt idx="4">
                  <c:v>05. Tiesībsarga birojs</c:v>
                </c:pt>
                <c:pt idx="5">
                  <c:v>08. Sabiedrības integrācijas fonds</c:v>
                </c:pt>
                <c:pt idx="6">
                  <c:v>09. Sabiedrisko pakalpojumu regulēšanas komisija</c:v>
                </c:pt>
                <c:pt idx="7">
                  <c:v>10. Aizsardzības ministrija</c:v>
                </c:pt>
                <c:pt idx="8">
                  <c:v>11. Ārlietu ministrija</c:v>
                </c:pt>
                <c:pt idx="9">
                  <c:v>12. Ekonomikas ministrija</c:v>
                </c:pt>
                <c:pt idx="10">
                  <c:v>13. Finanšu ministrija</c:v>
                </c:pt>
                <c:pt idx="11">
                  <c:v>14. Iekšlietu ministrija</c:v>
                </c:pt>
                <c:pt idx="12">
                  <c:v>15. Izglītības un zinātnes ministrija</c:v>
                </c:pt>
                <c:pt idx="13">
                  <c:v>16. Zemkopības ministrija</c:v>
                </c:pt>
                <c:pt idx="14">
                  <c:v>17. Satiksmes ministrija</c:v>
                </c:pt>
                <c:pt idx="15">
                  <c:v>18. Labklājības ministrija (pamatbudžets un speciālais budžets)</c:v>
                </c:pt>
                <c:pt idx="16">
                  <c:v>19. Tieslietu ministrija</c:v>
                </c:pt>
                <c:pt idx="17">
                  <c:v>21. Vides aizsardzības un reģionālās attīstības ministrija</c:v>
                </c:pt>
                <c:pt idx="18">
                  <c:v>22. Kultūras ministrija</c:v>
                </c:pt>
                <c:pt idx="19">
                  <c:v>24. Valsts kontrole</c:v>
                </c:pt>
                <c:pt idx="20">
                  <c:v>25. Pārresoru koordinācijas centrs</c:v>
                </c:pt>
                <c:pt idx="21">
                  <c:v>28. Augstākā tiesa</c:v>
                </c:pt>
                <c:pt idx="22">
                  <c:v>29. Veselības ministrija</c:v>
                </c:pt>
                <c:pt idx="23">
                  <c:v>30. Satversmes tiesa</c:v>
                </c:pt>
                <c:pt idx="24">
                  <c:v>32. Prokuratūra</c:v>
                </c:pt>
                <c:pt idx="25">
                  <c:v>35. Centrālā vēlēšanu komisija</c:v>
                </c:pt>
                <c:pt idx="26">
                  <c:v>37. Centrālā zemes komisija</c:v>
                </c:pt>
                <c:pt idx="27">
                  <c:v>47. Radio un televīzija</c:v>
                </c:pt>
                <c:pt idx="28">
                  <c:v>62. Mērķdotācijas pašvaldībām</c:v>
                </c:pt>
                <c:pt idx="29">
                  <c:v>64. Dotācija pašvaldībām</c:v>
                </c:pt>
                <c:pt idx="30">
                  <c:v>74. Gadskārtējā valsts budžeta izpildes procesā pārdalāmais finansējums</c:v>
                </c:pt>
              </c:strCache>
            </c:strRef>
          </c:cat>
          <c:val>
            <c:numRef>
              <c:f>Lapa1!$B$2:$B$32</c:f>
              <c:numCache>
                <c:formatCode>General</c:formatCode>
                <c:ptCount val="31"/>
                <c:pt idx="0">
                  <c:v>0.47685813757961598</c:v>
                </c:pt>
                <c:pt idx="1">
                  <c:v>0.81677985536709008</c:v>
                </c:pt>
                <c:pt idx="2">
                  <c:v>0.86583944173464555</c:v>
                </c:pt>
                <c:pt idx="3">
                  <c:v>0.92936685716729661</c:v>
                </c:pt>
                <c:pt idx="4">
                  <c:v>1.0102867707282643</c:v>
                </c:pt>
                <c:pt idx="5">
                  <c:v>0.84882832661005592</c:v>
                </c:pt>
                <c:pt idx="6">
                  <c:v>1.0980355249371003</c:v>
                </c:pt>
                <c:pt idx="7">
                  <c:v>1.3077268790354382</c:v>
                </c:pt>
                <c:pt idx="8">
                  <c:v>0.59544619501853147</c:v>
                </c:pt>
                <c:pt idx="9">
                  <c:v>1.2194274314789499</c:v>
                </c:pt>
                <c:pt idx="10">
                  <c:v>0.99345406742555842</c:v>
                </c:pt>
                <c:pt idx="11">
                  <c:v>1.1523814198192674</c:v>
                </c:pt>
                <c:pt idx="12">
                  <c:v>1.0077340615612265</c:v>
                </c:pt>
                <c:pt idx="13">
                  <c:v>0.97438133437484775</c:v>
                </c:pt>
                <c:pt idx="14">
                  <c:v>1.0235057709542263</c:v>
                </c:pt>
                <c:pt idx="15">
                  <c:v>1.0389008144789385</c:v>
                </c:pt>
                <c:pt idx="16">
                  <c:v>0.99310066037896427</c:v>
                </c:pt>
                <c:pt idx="17">
                  <c:v>0.75021188140462702</c:v>
                </c:pt>
                <c:pt idx="18">
                  <c:v>1.0184102015284435</c:v>
                </c:pt>
                <c:pt idx="19">
                  <c:v>1.0236418286181368</c:v>
                </c:pt>
                <c:pt idx="20">
                  <c:v>1.4389715562772383</c:v>
                </c:pt>
                <c:pt idx="21">
                  <c:v>0.99775784661432176</c:v>
                </c:pt>
                <c:pt idx="22">
                  <c:v>1.0200339316367983</c:v>
                </c:pt>
                <c:pt idx="23">
                  <c:v>0.99561532536917152</c:v>
                </c:pt>
                <c:pt idx="24">
                  <c:v>1.0129923888846808</c:v>
                </c:pt>
                <c:pt idx="25">
                  <c:v>1.0370375317216509</c:v>
                </c:pt>
                <c:pt idx="26">
                  <c:v>1.0131766107950178</c:v>
                </c:pt>
                <c:pt idx="27">
                  <c:v>0.95031971460988474</c:v>
                </c:pt>
                <c:pt idx="28">
                  <c:v>1.0003133197245739</c:v>
                </c:pt>
                <c:pt idx="29">
                  <c:v>1</c:v>
                </c:pt>
                <c:pt idx="30">
                  <c:v>1.0125298544427583</c:v>
                </c:pt>
              </c:numCache>
            </c:numRef>
          </c:val>
        </c:ser>
        <c:dLbls>
          <c:showLegendKey val="0"/>
          <c:showVal val="1"/>
          <c:showCatName val="0"/>
          <c:showSerName val="0"/>
          <c:showPercent val="0"/>
          <c:showBubbleSize val="0"/>
        </c:dLbls>
        <c:gapWidth val="150"/>
        <c:axId val="118237056"/>
        <c:axId val="118238592"/>
      </c:barChart>
      <c:lineChart>
        <c:grouping val="standard"/>
        <c:varyColors val="0"/>
        <c:ser>
          <c:idx val="1"/>
          <c:order val="1"/>
          <c:tx>
            <c:strRef>
              <c:f>Lapa1!$C$1</c:f>
              <c:strCache>
                <c:ptCount val="1"/>
                <c:pt idx="0">
                  <c:v>Sērija 2</c:v>
                </c:pt>
              </c:strCache>
            </c:strRef>
          </c:tx>
          <c:marker>
            <c:symbol val="none"/>
          </c:marker>
          <c:cat>
            <c:strRef>
              <c:f>Lapa1!$A$2:$A$32</c:f>
              <c:strCache>
                <c:ptCount val="31"/>
                <c:pt idx="0">
                  <c:v>01. Valsts prezidenta kanceleja</c:v>
                </c:pt>
                <c:pt idx="1">
                  <c:v>02. Saeima</c:v>
                </c:pt>
                <c:pt idx="2">
                  <c:v>03. Ministru kabinets</c:v>
                </c:pt>
                <c:pt idx="3">
                  <c:v>04. Korupcijas novēršanas un apkarošanas birojs</c:v>
                </c:pt>
                <c:pt idx="4">
                  <c:v>05. Tiesībsarga birojs</c:v>
                </c:pt>
                <c:pt idx="5">
                  <c:v>08. Sabiedrības integrācijas fonds</c:v>
                </c:pt>
                <c:pt idx="6">
                  <c:v>09. Sabiedrisko pakalpojumu regulēšanas komisija</c:v>
                </c:pt>
                <c:pt idx="7">
                  <c:v>10. Aizsardzības ministrija</c:v>
                </c:pt>
                <c:pt idx="8">
                  <c:v>11. Ārlietu ministrija</c:v>
                </c:pt>
                <c:pt idx="9">
                  <c:v>12. Ekonomikas ministrija</c:v>
                </c:pt>
                <c:pt idx="10">
                  <c:v>13. Finanšu ministrija</c:v>
                </c:pt>
                <c:pt idx="11">
                  <c:v>14. Iekšlietu ministrija</c:v>
                </c:pt>
                <c:pt idx="12">
                  <c:v>15. Izglītības un zinātnes ministrija</c:v>
                </c:pt>
                <c:pt idx="13">
                  <c:v>16. Zemkopības ministrija</c:v>
                </c:pt>
                <c:pt idx="14">
                  <c:v>17. Satiksmes ministrija</c:v>
                </c:pt>
                <c:pt idx="15">
                  <c:v>18. Labklājības ministrija (pamatbudžets un speciālais budžets)</c:v>
                </c:pt>
                <c:pt idx="16">
                  <c:v>19. Tieslietu ministrija</c:v>
                </c:pt>
                <c:pt idx="17">
                  <c:v>21. Vides aizsardzības un reģionālās attīstības ministrija</c:v>
                </c:pt>
                <c:pt idx="18">
                  <c:v>22. Kultūras ministrija</c:v>
                </c:pt>
                <c:pt idx="19">
                  <c:v>24. Valsts kontrole</c:v>
                </c:pt>
                <c:pt idx="20">
                  <c:v>25. Pārresoru koordinācijas centrs</c:v>
                </c:pt>
                <c:pt idx="21">
                  <c:v>28. Augstākā tiesa</c:v>
                </c:pt>
                <c:pt idx="22">
                  <c:v>29. Veselības ministrija</c:v>
                </c:pt>
                <c:pt idx="23">
                  <c:v>30. Satversmes tiesa</c:v>
                </c:pt>
                <c:pt idx="24">
                  <c:v>32. Prokuratūra</c:v>
                </c:pt>
                <c:pt idx="25">
                  <c:v>35. Centrālā vēlēšanu komisija</c:v>
                </c:pt>
                <c:pt idx="26">
                  <c:v>37. Centrālā zemes komisija</c:v>
                </c:pt>
                <c:pt idx="27">
                  <c:v>47. Radio un televīzija</c:v>
                </c:pt>
                <c:pt idx="28">
                  <c:v>62. Mērķdotācijas pašvaldībām</c:v>
                </c:pt>
                <c:pt idx="29">
                  <c:v>64. Dotācija pašvaldībām</c:v>
                </c:pt>
                <c:pt idx="30">
                  <c:v>74. Gadskārtējā valsts budžeta izpildes procesā pārdalāmais finansējums</c:v>
                </c:pt>
              </c:strCache>
            </c:strRef>
          </c:cat>
          <c:val>
            <c:numRef>
              <c:f>Lapa1!$C$2:$C$32</c:f>
              <c:numCache>
                <c:formatCode>0%</c:formatCode>
                <c:ptCount val="3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numCache>
            </c:numRef>
          </c:val>
          <c:smooth val="0"/>
        </c:ser>
        <c:dLbls>
          <c:showLegendKey val="0"/>
          <c:showVal val="0"/>
          <c:showCatName val="0"/>
          <c:showSerName val="0"/>
          <c:showPercent val="0"/>
          <c:showBubbleSize val="0"/>
        </c:dLbls>
        <c:marker val="1"/>
        <c:smooth val="0"/>
        <c:axId val="118237056"/>
        <c:axId val="118238592"/>
      </c:lineChart>
      <c:catAx>
        <c:axId val="118237056"/>
        <c:scaling>
          <c:orientation val="minMax"/>
        </c:scaling>
        <c:delete val="0"/>
        <c:axPos val="b"/>
        <c:numFmt formatCode="General" sourceLinked="1"/>
        <c:majorTickMark val="out"/>
        <c:minorTickMark val="none"/>
        <c:tickLblPos val="nextTo"/>
        <c:txPr>
          <a:bodyPr/>
          <a:lstStyle/>
          <a:p>
            <a:pPr>
              <a:defRPr sz="900"/>
            </a:pPr>
            <a:endParaRPr lang="lv-LV"/>
          </a:p>
        </c:txPr>
        <c:crossAx val="118238592"/>
        <c:crosses val="autoZero"/>
        <c:auto val="1"/>
        <c:lblAlgn val="ctr"/>
        <c:lblOffset val="100"/>
        <c:noMultiLvlLbl val="0"/>
      </c:catAx>
      <c:valAx>
        <c:axId val="118238592"/>
        <c:scaling>
          <c:orientation val="minMax"/>
        </c:scaling>
        <c:delete val="0"/>
        <c:axPos val="l"/>
        <c:majorGridlines/>
        <c:numFmt formatCode="0%" sourceLinked="0"/>
        <c:majorTickMark val="out"/>
        <c:minorTickMark val="none"/>
        <c:tickLblPos val="nextTo"/>
        <c:txPr>
          <a:bodyPr/>
          <a:lstStyle/>
          <a:p>
            <a:pPr>
              <a:defRPr sz="1100"/>
            </a:pPr>
            <a:endParaRPr lang="lv-LV"/>
          </a:p>
        </c:txPr>
        <c:crossAx val="118237056"/>
        <c:crosses val="autoZero"/>
        <c:crossBetween val="between"/>
      </c:valAx>
    </c:plotArea>
    <c:plotVisOnly val="1"/>
    <c:dispBlanksAs val="gap"/>
    <c:showDLblsOverMax val="0"/>
  </c:chart>
  <c:txPr>
    <a:bodyPr/>
    <a:lstStyle/>
    <a:p>
      <a:pPr>
        <a:defRPr sz="1800"/>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4"/>
          <c:order val="2"/>
          <c:tx>
            <c:strRef>
              <c:f>Sheet1!$F$1</c:f>
              <c:strCache>
                <c:ptCount val="1"/>
                <c:pt idx="0">
                  <c:v>Papildus nepieciešamie līdzekļi</c:v>
                </c:pt>
              </c:strCache>
            </c:strRef>
          </c:tx>
          <c:spPr>
            <a:solidFill>
              <a:schemeClr val="accent5"/>
            </a:solidFill>
            <a:ln>
              <a:solidFill>
                <a:srgbClr val="C00000"/>
              </a:solidFill>
            </a:ln>
            <a:effectLst/>
          </c:spPr>
          <c:invertIfNegative val="0"/>
          <c:dLbls>
            <c:dLbl>
              <c:idx val="0"/>
              <c:delete val="1"/>
              <c:extLst>
                <c:ext xmlns:c15="http://schemas.microsoft.com/office/drawing/2012/chart" uri="{CE6537A1-D6FC-4f65-9D91-7224C49458BB}"/>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Sheet1!$F$2:$F$5</c:f>
              <c:numCache>
                <c:formatCode>General</c:formatCode>
                <c:ptCount val="4"/>
                <c:pt idx="0">
                  <c:v>0</c:v>
                </c:pt>
                <c:pt idx="1">
                  <c:v>69.070999999999998</c:v>
                </c:pt>
                <c:pt idx="2">
                  <c:v>99.853399999999993</c:v>
                </c:pt>
                <c:pt idx="3">
                  <c:v>147.334</c:v>
                </c:pt>
              </c:numCache>
            </c:numRef>
          </c:val>
        </c:ser>
        <c:dLbls>
          <c:showLegendKey val="0"/>
          <c:showVal val="0"/>
          <c:showCatName val="0"/>
          <c:showSerName val="0"/>
          <c:showPercent val="0"/>
          <c:showBubbleSize val="0"/>
        </c:dLbls>
        <c:gapWidth val="150"/>
        <c:axId val="118318976"/>
        <c:axId val="118317440"/>
      </c:barChart>
      <c:lineChart>
        <c:grouping val="standard"/>
        <c:varyColors val="0"/>
        <c:ser>
          <c:idx val="0"/>
          <c:order val="0"/>
          <c:tx>
            <c:strRef>
              <c:f>Sheet1!$B$1</c:f>
              <c:strCache>
                <c:ptCount val="1"/>
                <c:pt idx="0">
                  <c:v>AM budžeta bāzes izdevumi</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tx>
                <c:rich>
                  <a:bodyPr/>
                  <a:lstStyle/>
                  <a:p>
                    <a:fld id="{21D5B9DC-B5E3-47A1-A6A7-559C5E82A209}" type="CELLRANGE">
                      <a:rPr lang="en-US"/>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
              <c:tx>
                <c:rich>
                  <a:bodyPr/>
                  <a:lstStyle/>
                  <a:p>
                    <a:fld id="{3759A0FD-6C92-4849-9132-A21A20B28A34}"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
              <c:tx>
                <c:rich>
                  <a:bodyPr/>
                  <a:lstStyle/>
                  <a:p>
                    <a:fld id="{F9E06D17-A057-4248-B61D-DC1BC0D1DFC2}"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3"/>
              <c:tx>
                <c:rich>
                  <a:bodyPr/>
                  <a:lstStyle/>
                  <a:p>
                    <a:fld id="{3723C260-EF4B-48AF-B6B8-BDDC6DA3B57A}"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layout/>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Sheet1!$B$2:$B$5</c:f>
              <c:numCache>
                <c:formatCode>General</c:formatCode>
                <c:ptCount val="4"/>
                <c:pt idx="0">
                  <c:v>253.9</c:v>
                </c:pt>
                <c:pt idx="1">
                  <c:v>296.7</c:v>
                </c:pt>
                <c:pt idx="2">
                  <c:v>371.9</c:v>
                </c:pt>
                <c:pt idx="3">
                  <c:v>442.2</c:v>
                </c:pt>
              </c:numCache>
            </c:numRef>
          </c:val>
          <c:smooth val="0"/>
          <c:extLst>
            <c:ext xmlns:c15="http://schemas.microsoft.com/office/drawing/2012/chart" uri="{02D57815-91ED-43cb-92C2-25804820EDAC}">
              <c15:datalabelsRange>
                <c15:f>Sheet1!$D$2:$D$5</c15:f>
                <c15:dlblRangeCache>
                  <c:ptCount val="4"/>
                  <c:pt idx="0">
                    <c:v>1,02% no IKP</c:v>
                  </c:pt>
                  <c:pt idx="1">
                    <c:v>1,14% no IKP</c:v>
                  </c:pt>
                  <c:pt idx="2">
                    <c:v>1,34% no IKP</c:v>
                  </c:pt>
                  <c:pt idx="3">
                    <c:v>1,50% no IKP</c:v>
                  </c:pt>
                </c15:dlblRangeCache>
              </c15:datalabelsRange>
            </c:ext>
          </c:extLst>
        </c:ser>
        <c:ser>
          <c:idx val="1"/>
          <c:order val="1"/>
          <c:tx>
            <c:strRef>
              <c:f>Sheet1!$C$1</c:f>
              <c:strCache>
                <c:ptCount val="1"/>
                <c:pt idx="0">
                  <c:v>AM budžeta prognoze, lai 2018.gadā izdevumi sasniegtu 2% no IKP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tx>
                <c:rich>
                  <a:bodyPr/>
                  <a:lstStyle/>
                  <a:p>
                    <a:fld id="{46181C72-3F71-4971-8878-27B6C3A59887}" type="CELLRANGE">
                      <a:rPr lang="en-US"/>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showDataLabelsRange val="1"/>
                </c:ext>
              </c:extLst>
            </c:dLbl>
            <c:dLbl>
              <c:idx val="1"/>
              <c:tx>
                <c:rich>
                  <a:bodyPr/>
                  <a:lstStyle/>
                  <a:p>
                    <a:fld id="{78404360-08FD-4FB9-A68D-87C1C009088D}"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
              <c:tx>
                <c:rich>
                  <a:bodyPr/>
                  <a:lstStyle/>
                  <a:p>
                    <a:fld id="{3ADEC31E-4FD2-44E3-9385-C68488203DF1}"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3"/>
              <c:tx>
                <c:rich>
                  <a:bodyPr/>
                  <a:lstStyle/>
                  <a:p>
                    <a:fld id="{8865D83C-FF76-4D5A-8124-DFF3A8912E0D}" type="CELLRANGE">
                      <a:rPr lang="lv-LV"/>
                      <a:pPr/>
                      <a:t>[CELLRANGE]</a:t>
                    </a:fld>
                    <a:endParaRPr lang="lv-LV"/>
                  </a:p>
                </c:rich>
              </c:tx>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layout/>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2015.gads</c:v>
                </c:pt>
                <c:pt idx="1">
                  <c:v>2016.gads</c:v>
                </c:pt>
                <c:pt idx="2">
                  <c:v>2017.gads</c:v>
                </c:pt>
                <c:pt idx="3">
                  <c:v>2018.gads</c:v>
                </c:pt>
              </c:strCache>
            </c:strRef>
          </c:cat>
          <c:val>
            <c:numRef>
              <c:f>Sheet1!$C$2:$C$5</c:f>
              <c:numCache>
                <c:formatCode>General</c:formatCode>
                <c:ptCount val="4"/>
                <c:pt idx="0">
                  <c:v>253.9</c:v>
                </c:pt>
                <c:pt idx="1">
                  <c:v>365.77100000000002</c:v>
                </c:pt>
                <c:pt idx="2">
                  <c:v>471.7534</c:v>
                </c:pt>
                <c:pt idx="3">
                  <c:v>589.53399999999999</c:v>
                </c:pt>
              </c:numCache>
            </c:numRef>
          </c:val>
          <c:smooth val="0"/>
          <c:extLst>
            <c:ext xmlns:c15="http://schemas.microsoft.com/office/drawing/2012/chart" uri="{02D57815-91ED-43cb-92C2-25804820EDAC}">
              <c15:datalabelsRange>
                <c15:f>Sheet1!$E$2:$E$5</c15:f>
                <c15:dlblRangeCache>
                  <c:ptCount val="4"/>
                  <c:pt idx="0">
                    <c:v>1,02% no IKP</c:v>
                  </c:pt>
                  <c:pt idx="1">
                    <c:v>1,4% no IKP</c:v>
                  </c:pt>
                  <c:pt idx="2">
                    <c:v>1,7% no IKP</c:v>
                  </c:pt>
                  <c:pt idx="3">
                    <c:v>2% no IKP</c:v>
                  </c:pt>
                </c15:dlblRangeCache>
              </c15:datalabelsRange>
            </c:ext>
          </c:extLst>
        </c:ser>
        <c:dLbls>
          <c:showLegendKey val="0"/>
          <c:showVal val="0"/>
          <c:showCatName val="0"/>
          <c:showSerName val="0"/>
          <c:showPercent val="0"/>
          <c:showBubbleSize val="0"/>
        </c:dLbls>
        <c:marker val="1"/>
        <c:smooth val="0"/>
        <c:axId val="118297728"/>
        <c:axId val="118299264"/>
        <c:extLst>
          <c:ext xmlns:c15="http://schemas.microsoft.com/office/drawing/2012/chart" uri="{02D57815-91ED-43cb-92C2-25804820EDAC}">
            <c15:filteredLineSeries>
              <c15:ser>
                <c:idx val="2"/>
                <c:order val="2"/>
                <c:tx>
                  <c:strRef>
                    <c:extLst>
                      <c:ext uri="{02D57815-91ED-43cb-92C2-25804820EDAC}">
                        <c15:formulaRef>
                          <c15:sqref>Sheet1!$D$1</c15:sqref>
                        </c15:formulaRef>
                      </c:ext>
                    </c:extLst>
                    <c:strCache>
                      <c:ptCount val="1"/>
                      <c:pt idx="0">
                        <c:v>AM budžeta izdevumi   (% no IKP) </c:v>
                      </c:pt>
                    </c:strCache>
                  </c:strRef>
                </c:tx>
                <c:spPr>
                  <a:ln w="28575" cap="rnd">
                    <a:solidFill>
                      <a:schemeClr val="accent3"/>
                    </a:solidFill>
                    <a:round/>
                  </a:ln>
                  <a:effectLst/>
                </c:spPr>
                <c:marker>
                  <c:symbol val="none"/>
                </c:marker>
                <c:cat>
                  <c:strRef>
                    <c:extLst>
                      <c:ext uri="{02D57815-91ED-43cb-92C2-25804820EDAC}">
                        <c15:formulaRef>
                          <c15:sqref>Sheet1!$A$2:$A$5</c15:sqref>
                        </c15:formulaRef>
                      </c:ext>
                    </c:extLst>
                    <c:strCache>
                      <c:ptCount val="4"/>
                      <c:pt idx="0">
                        <c:v>2015.gads</c:v>
                      </c:pt>
                      <c:pt idx="1">
                        <c:v>2016.gads</c:v>
                      </c:pt>
                      <c:pt idx="2">
                        <c:v>2017.gads</c:v>
                      </c:pt>
                      <c:pt idx="3">
                        <c:v>2018.gads</c:v>
                      </c:pt>
                    </c:strCache>
                  </c:strRef>
                </c:cat>
                <c:val>
                  <c:numRef>
                    <c:extLst>
                      <c:ext uri="{02D57815-91ED-43cb-92C2-25804820EDAC}">
                        <c15:formulaRef>
                          <c15:sqref>Sheet1!$D$2:$D$5</c15:sqref>
                        </c15:formulaRef>
                      </c:ext>
                    </c:extLst>
                    <c:numCache>
                      <c:formatCode>General</c:formatCode>
                      <c:ptCount val="4"/>
                      <c:pt idx="0">
                        <c:v>0</c:v>
                      </c:pt>
                      <c:pt idx="1">
                        <c:v>0</c:v>
                      </c:pt>
                      <c:pt idx="2">
                        <c:v>0</c:v>
                      </c:pt>
                      <c:pt idx="3">
                        <c:v>0</c:v>
                      </c:pt>
                    </c:numCache>
                  </c:numRef>
                </c:val>
                <c:smooth val="0"/>
              </c15:ser>
            </c15:filteredLineSeries>
            <c15:filteredLine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AM budžeta izdevumi   (% no IKP) _</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Sheet1!$A$2:$A$5</c15:sqref>
                        </c15:formulaRef>
                      </c:ext>
                    </c:extLst>
                    <c:strCache>
                      <c:ptCount val="4"/>
                      <c:pt idx="0">
                        <c:v>2015.gads</c:v>
                      </c:pt>
                      <c:pt idx="1">
                        <c:v>2016.gads</c:v>
                      </c:pt>
                      <c:pt idx="2">
                        <c:v>2017.gads</c:v>
                      </c:pt>
                      <c:pt idx="3">
                        <c:v>2018.gads</c:v>
                      </c:pt>
                    </c:strCache>
                  </c:strRef>
                </c:cat>
                <c:val>
                  <c:numRef>
                    <c:extLst xmlns:c15="http://schemas.microsoft.com/office/drawing/2012/chart">
                      <c:ext xmlns:c15="http://schemas.microsoft.com/office/drawing/2012/chart" uri="{02D57815-91ED-43cb-92C2-25804820EDAC}">
                        <c15:formulaRef>
                          <c15:sqref>Sheet1!$E$2:$E$5</c15:sqref>
                        </c15:formulaRef>
                      </c:ext>
                    </c:extLst>
                    <c:numCache>
                      <c:formatCode>General</c:formatCode>
                      <c:ptCount val="4"/>
                      <c:pt idx="0">
                        <c:v>0</c:v>
                      </c:pt>
                      <c:pt idx="1">
                        <c:v>0</c:v>
                      </c:pt>
                      <c:pt idx="2">
                        <c:v>0</c:v>
                      </c:pt>
                      <c:pt idx="3">
                        <c:v>0</c:v>
                      </c:pt>
                    </c:numCache>
                  </c:numRef>
                </c:val>
                <c:smooth val="0"/>
              </c15:ser>
            </c15:filteredLineSeries>
          </c:ext>
        </c:extLst>
      </c:lineChart>
      <c:catAx>
        <c:axId val="118297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299264"/>
        <c:crosses val="autoZero"/>
        <c:auto val="1"/>
        <c:lblAlgn val="ctr"/>
        <c:lblOffset val="100"/>
        <c:noMultiLvlLbl val="0"/>
      </c:catAx>
      <c:valAx>
        <c:axId val="118299264"/>
        <c:scaling>
          <c:orientation val="minMax"/>
          <c:max val="6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297728"/>
        <c:crosses val="autoZero"/>
        <c:crossBetween val="between"/>
      </c:valAx>
      <c:valAx>
        <c:axId val="118317440"/>
        <c:scaling>
          <c:orientation val="minMax"/>
          <c:max val="6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18318976"/>
        <c:crosses val="max"/>
        <c:crossBetween val="between"/>
      </c:valAx>
      <c:catAx>
        <c:axId val="118318976"/>
        <c:scaling>
          <c:orientation val="minMax"/>
        </c:scaling>
        <c:delete val="1"/>
        <c:axPos val="b"/>
        <c:numFmt formatCode="General" sourceLinked="1"/>
        <c:majorTickMark val="out"/>
        <c:minorTickMark val="none"/>
        <c:tickLblPos val="nextTo"/>
        <c:crossAx val="11831744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0.3425</cdr:x>
      <cdr:y>0.71159</cdr:y>
    </cdr:from>
    <cdr:to>
      <cdr:x>0.43</cdr:x>
      <cdr:y>0.75606</cdr:y>
    </cdr:to>
    <cdr:sp macro="" textlink="">
      <cdr:nvSpPr>
        <cdr:cNvPr id="2" name="TextBox 1"/>
        <cdr:cNvSpPr txBox="1"/>
      </cdr:nvSpPr>
      <cdr:spPr>
        <a:xfrm xmlns:a="http://schemas.openxmlformats.org/drawingml/2006/main">
          <a:off x="2818656" y="3456731"/>
          <a:ext cx="720080" cy="2160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lv-LV"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5"/>
            <a:ext cx="2919565" cy="495366"/>
          </a:xfrm>
          <a:prstGeom prst="rect">
            <a:avLst/>
          </a:prstGeom>
        </p:spPr>
        <p:txBody>
          <a:bodyPr vert="horz" lIns="90751" tIns="45377" rIns="90751" bIns="45377" rtlCol="0"/>
          <a:lstStyle>
            <a:lvl1pPr algn="l">
              <a:defRPr sz="1200"/>
            </a:lvl1pPr>
          </a:lstStyle>
          <a:p>
            <a:endParaRPr lang="lv-LV" dirty="0"/>
          </a:p>
        </p:txBody>
      </p:sp>
      <p:sp>
        <p:nvSpPr>
          <p:cNvPr id="3" name="Date Placeholder 2"/>
          <p:cNvSpPr>
            <a:spLocks noGrp="1"/>
          </p:cNvSpPr>
          <p:nvPr>
            <p:ph type="dt" sz="quarter" idx="1"/>
          </p:nvPr>
        </p:nvSpPr>
        <p:spPr>
          <a:xfrm>
            <a:off x="3814629" y="5"/>
            <a:ext cx="2919565" cy="495366"/>
          </a:xfrm>
          <a:prstGeom prst="rect">
            <a:avLst/>
          </a:prstGeom>
        </p:spPr>
        <p:txBody>
          <a:bodyPr vert="horz" lIns="90751" tIns="45377" rIns="90751" bIns="45377" rtlCol="0"/>
          <a:lstStyle>
            <a:lvl1pPr algn="r">
              <a:defRPr sz="1200"/>
            </a:lvl1pPr>
          </a:lstStyle>
          <a:p>
            <a:fld id="{7879B80A-8C46-4287-983F-89A8A5975B93}" type="datetimeFigureOut">
              <a:rPr lang="lv-LV" smtClean="0"/>
              <a:pPr/>
              <a:t>24.08.2015</a:t>
            </a:fld>
            <a:endParaRPr lang="lv-LV" dirty="0"/>
          </a:p>
        </p:txBody>
      </p:sp>
      <p:sp>
        <p:nvSpPr>
          <p:cNvPr id="4" name="Footer Placeholder 3"/>
          <p:cNvSpPr>
            <a:spLocks noGrp="1"/>
          </p:cNvSpPr>
          <p:nvPr>
            <p:ph type="ftr" sz="quarter" idx="2"/>
          </p:nvPr>
        </p:nvSpPr>
        <p:spPr>
          <a:xfrm>
            <a:off x="3" y="9370948"/>
            <a:ext cx="2919565" cy="495366"/>
          </a:xfrm>
          <a:prstGeom prst="rect">
            <a:avLst/>
          </a:prstGeom>
        </p:spPr>
        <p:txBody>
          <a:bodyPr vert="horz" lIns="90751" tIns="45377" rIns="90751" bIns="45377" rtlCol="0" anchor="b"/>
          <a:lstStyle>
            <a:lvl1pPr algn="l">
              <a:defRPr sz="1200"/>
            </a:lvl1pPr>
          </a:lstStyle>
          <a:p>
            <a:endParaRPr lang="lv-LV" dirty="0"/>
          </a:p>
        </p:txBody>
      </p:sp>
      <p:sp>
        <p:nvSpPr>
          <p:cNvPr id="5" name="Slide Number Placeholder 4"/>
          <p:cNvSpPr>
            <a:spLocks noGrp="1"/>
          </p:cNvSpPr>
          <p:nvPr>
            <p:ph type="sldNum" sz="quarter" idx="3"/>
          </p:nvPr>
        </p:nvSpPr>
        <p:spPr>
          <a:xfrm>
            <a:off x="3814629" y="9370948"/>
            <a:ext cx="2919565" cy="495366"/>
          </a:xfrm>
          <a:prstGeom prst="rect">
            <a:avLst/>
          </a:prstGeom>
        </p:spPr>
        <p:txBody>
          <a:bodyPr vert="horz" lIns="90751" tIns="45377" rIns="90751" bIns="45377" rtlCol="0" anchor="b"/>
          <a:lstStyle>
            <a:lvl1pPr algn="r">
              <a:defRPr sz="1200"/>
            </a:lvl1pPr>
          </a:lstStyle>
          <a:p>
            <a:fld id="{18777F27-E242-4584-B7C2-790DDE70CED3}" type="slidenum">
              <a:rPr lang="lv-LV" smtClean="0"/>
              <a:pPr/>
              <a:t>‹#›</a:t>
            </a:fld>
            <a:endParaRPr lang="lv-LV" dirty="0"/>
          </a:p>
        </p:txBody>
      </p:sp>
    </p:spTree>
    <p:extLst>
      <p:ext uri="{BB962C8B-B14F-4D97-AF65-F5344CB8AC3E}">
        <p14:creationId xmlns:p14="http://schemas.microsoft.com/office/powerpoint/2010/main" val="1268587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1"/>
            <a:ext cx="2918830" cy="493316"/>
          </a:xfrm>
          <a:prstGeom prst="rect">
            <a:avLst/>
          </a:prstGeom>
        </p:spPr>
        <p:txBody>
          <a:bodyPr vert="horz" lIns="90751" tIns="45377" rIns="90751" bIns="45377" rtlCol="0"/>
          <a:lstStyle>
            <a:lvl1pPr algn="l">
              <a:defRPr sz="1200"/>
            </a:lvl1pPr>
          </a:lstStyle>
          <a:p>
            <a:endParaRPr lang="lv-LV" dirty="0"/>
          </a:p>
        </p:txBody>
      </p:sp>
      <p:sp>
        <p:nvSpPr>
          <p:cNvPr id="3" name="Date Placeholder 2"/>
          <p:cNvSpPr>
            <a:spLocks noGrp="1"/>
          </p:cNvSpPr>
          <p:nvPr>
            <p:ph type="dt" idx="1"/>
          </p:nvPr>
        </p:nvSpPr>
        <p:spPr>
          <a:xfrm>
            <a:off x="3815380" y="1"/>
            <a:ext cx="2918830" cy="493316"/>
          </a:xfrm>
          <a:prstGeom prst="rect">
            <a:avLst/>
          </a:prstGeom>
        </p:spPr>
        <p:txBody>
          <a:bodyPr vert="horz" lIns="90751" tIns="45377" rIns="90751" bIns="45377" rtlCol="0"/>
          <a:lstStyle>
            <a:lvl1pPr algn="r">
              <a:defRPr sz="1200"/>
            </a:lvl1pPr>
          </a:lstStyle>
          <a:p>
            <a:fld id="{30D7EF8A-8F42-45CC-9010-7ECE206F8CD5}" type="datetimeFigureOut">
              <a:rPr lang="lv-LV" smtClean="0"/>
              <a:pPr/>
              <a:t>24.08.2015</a:t>
            </a:fld>
            <a:endParaRPr lang="lv-LV" dirty="0"/>
          </a:p>
        </p:txBody>
      </p:sp>
      <p:sp>
        <p:nvSpPr>
          <p:cNvPr id="4" name="Slide Image Placeholder 3"/>
          <p:cNvSpPr>
            <a:spLocks noGrp="1" noRot="1" noChangeAspect="1"/>
          </p:cNvSpPr>
          <p:nvPr>
            <p:ph type="sldImg" idx="2"/>
          </p:nvPr>
        </p:nvSpPr>
        <p:spPr>
          <a:xfrm>
            <a:off x="901700" y="738188"/>
            <a:ext cx="4932363" cy="3700462"/>
          </a:xfrm>
          <a:prstGeom prst="rect">
            <a:avLst/>
          </a:prstGeom>
          <a:noFill/>
          <a:ln w="12700">
            <a:solidFill>
              <a:prstClr val="black"/>
            </a:solidFill>
          </a:ln>
        </p:spPr>
        <p:txBody>
          <a:bodyPr vert="horz" lIns="90751" tIns="45377" rIns="90751" bIns="45377" rtlCol="0" anchor="ctr"/>
          <a:lstStyle/>
          <a:p>
            <a:endParaRPr lang="lv-LV" dirty="0"/>
          </a:p>
        </p:txBody>
      </p:sp>
      <p:sp>
        <p:nvSpPr>
          <p:cNvPr id="5" name="Notes Placeholder 4"/>
          <p:cNvSpPr>
            <a:spLocks noGrp="1"/>
          </p:cNvSpPr>
          <p:nvPr>
            <p:ph type="body" sz="quarter" idx="3"/>
          </p:nvPr>
        </p:nvSpPr>
        <p:spPr>
          <a:xfrm>
            <a:off x="673577" y="4686502"/>
            <a:ext cx="5388610" cy="4439842"/>
          </a:xfrm>
          <a:prstGeom prst="rect">
            <a:avLst/>
          </a:prstGeom>
        </p:spPr>
        <p:txBody>
          <a:bodyPr vert="horz" lIns="90751" tIns="45377" rIns="90751" bIns="453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6" y="9371288"/>
            <a:ext cx="2918830" cy="493316"/>
          </a:xfrm>
          <a:prstGeom prst="rect">
            <a:avLst/>
          </a:prstGeom>
        </p:spPr>
        <p:txBody>
          <a:bodyPr vert="horz" lIns="90751" tIns="45377" rIns="90751" bIns="45377"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15380" y="9371288"/>
            <a:ext cx="2918830" cy="493316"/>
          </a:xfrm>
          <a:prstGeom prst="rect">
            <a:avLst/>
          </a:prstGeom>
        </p:spPr>
        <p:txBody>
          <a:bodyPr vert="horz" lIns="90751" tIns="45377" rIns="90751" bIns="45377" rtlCol="0" anchor="b"/>
          <a:lstStyle>
            <a:lvl1pPr algn="r">
              <a:defRPr sz="1200"/>
            </a:lvl1pPr>
          </a:lstStyle>
          <a:p>
            <a:fld id="{56151646-2DFC-4BCA-ABE7-8C058D6330D0}" type="slidenum">
              <a:rPr lang="lv-LV" smtClean="0"/>
              <a:pPr/>
              <a:t>‹#›</a:t>
            </a:fld>
            <a:endParaRPr lang="lv-LV" dirty="0"/>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pPr/>
              <a:t>24.08.2015</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952464FB-6FA6-4E80-ACB1-F4B9846AA373}" type="slidenum">
              <a:rPr lang="lv-LV" smtClean="0"/>
              <a:pPr/>
              <a:t>‹#›</a:t>
            </a:fld>
            <a:endParaRPr lang="lv-LV" dirty="0"/>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cSld name="Virsraksta slaid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F29019-9EF9-4393-A8E1-E01C98B98A19}" type="datetimeFigureOut">
              <a:rPr lang="lv-LV" smtClean="0"/>
              <a:t>24.08.2015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C73D76F-9BA4-4DD3-9938-20764136E46B}"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lv-LV" smtClean="0"/>
              <a:t>Rediģēt šablona virsraksta stilu</a:t>
            </a:r>
            <a:endParaRPr lang="lv-LV" dirty="0"/>
          </a:p>
        </p:txBody>
      </p:sp>
      <p:pic>
        <p:nvPicPr>
          <p:cNvPr id="11" name="Picture 2" descr="C:\Users\Nauris\Finanšu ministrija\FM (LV).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8139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pPr/>
              <a:t>24.08.2015</a:t>
            </a:fld>
            <a:endParaRPr 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pPr/>
              <a:t>‹#›</a:t>
            </a:fld>
            <a:endParaRPr lang="lv-LV" dirty="0"/>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75" r:id="rId3"/>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738" y="4077072"/>
            <a:ext cx="6120680" cy="854968"/>
          </a:xfrm>
        </p:spPr>
        <p:txBody>
          <a:bodyPr>
            <a:noAutofit/>
          </a:bodyPr>
          <a:lstStyle/>
          <a:p>
            <a:r>
              <a:rPr lang="lv-LV" sz="2300" b="1" dirty="0"/>
              <a:t>Informatīvais ziņojums “Par priekšlikumiem valsts budžeta izdevumiem 2016.gadam un ietvaram 2016.-2018.gadam”</a:t>
            </a:r>
          </a:p>
        </p:txBody>
      </p:sp>
      <p:sp>
        <p:nvSpPr>
          <p:cNvPr id="3" name="Content Placeholder 2"/>
          <p:cNvSpPr>
            <a:spLocks noGrp="1"/>
          </p:cNvSpPr>
          <p:nvPr>
            <p:ph sz="quarter" idx="10"/>
          </p:nvPr>
        </p:nvSpPr>
        <p:spPr>
          <a:xfrm>
            <a:off x="2411758" y="5013176"/>
            <a:ext cx="5760641" cy="360363"/>
          </a:xfrm>
        </p:spPr>
        <p:txBody>
          <a:bodyPr/>
          <a:lstStyle/>
          <a:p>
            <a:r>
              <a:rPr lang="lv-LV" dirty="0" smtClean="0"/>
              <a:t>Finanšu ministrija</a:t>
            </a:r>
            <a:endParaRPr lang="lv-LV" dirty="0"/>
          </a:p>
        </p:txBody>
      </p:sp>
    </p:spTree>
    <p:extLst>
      <p:ext uri="{BB962C8B-B14F-4D97-AF65-F5344CB8AC3E}">
        <p14:creationId xmlns:p14="http://schemas.microsoft.com/office/powerpoint/2010/main" val="888043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2498973609"/>
              </p:ext>
            </p:extLst>
          </p:nvPr>
        </p:nvGraphicFramePr>
        <p:xfrm>
          <a:off x="179512" y="1484784"/>
          <a:ext cx="8748000" cy="4258945"/>
        </p:xfrm>
        <a:graphic>
          <a:graphicData uri="http://schemas.openxmlformats.org/drawingml/2006/table">
            <a:tbl>
              <a:tblPr firstRow="1" bandRow="1">
                <a:tableStyleId>{5C22544A-7EE6-4342-B048-85BDC9FD1C3A}</a:tableStyleId>
              </a:tblPr>
              <a:tblGrid>
                <a:gridCol w="1188000"/>
                <a:gridCol w="4752000"/>
                <a:gridCol w="936000"/>
                <a:gridCol w="936000"/>
                <a:gridCol w="936000"/>
              </a:tblGrid>
              <a:tr h="370840">
                <a:tc>
                  <a:txBody>
                    <a:bodyPr/>
                    <a:lstStyle/>
                    <a:p>
                      <a:pPr algn="ctr" fontAlgn="b"/>
                      <a:r>
                        <a:rPr lang="lv-LV" sz="1400" b="0" i="0" u="none" strike="noStrike" dirty="0">
                          <a:solidFill>
                            <a:srgbClr val="000000"/>
                          </a:solidFill>
                          <a:latin typeface="Arial" pitchFamily="34" charset="0"/>
                          <a:cs typeface="Arial" pitchFamily="34" charset="0"/>
                        </a:rPr>
                        <a:t>Budžeta resors</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Pasākums</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2016.gadā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2017.gadā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2018.gadā</a:t>
                      </a:r>
                    </a:p>
                  </a:txBody>
                  <a:tcPr marL="9525" marR="9525" marT="9525" marB="0"/>
                </a:tc>
              </a:tr>
              <a:tr h="370840">
                <a:tc>
                  <a:txBody>
                    <a:bodyPr/>
                    <a:lstStyle/>
                    <a:p>
                      <a:pPr algn="l" fontAlgn="b"/>
                      <a:r>
                        <a:rPr lang="lv-LV" sz="1400" b="1" i="0" u="none" strike="noStrike" dirty="0">
                          <a:solidFill>
                            <a:srgbClr val="000000"/>
                          </a:solidFill>
                          <a:latin typeface="Arial" pitchFamily="34" charset="0"/>
                          <a:cs typeface="Arial" pitchFamily="34" charset="0"/>
                        </a:rPr>
                        <a:t> </a:t>
                      </a:r>
                    </a:p>
                  </a:txBody>
                  <a:tcPr marL="9525" marR="9525" marT="9525" marB="0"/>
                </a:tc>
                <a:tc>
                  <a:txBody>
                    <a:bodyPr/>
                    <a:lstStyle/>
                    <a:p>
                      <a:pPr algn="l" fontAlgn="b"/>
                      <a:r>
                        <a:rPr lang="lv-LV" sz="1400" b="1" i="0" u="none" strike="noStrike" dirty="0">
                          <a:solidFill>
                            <a:schemeClr val="accent6">
                              <a:lumMod val="50000"/>
                            </a:schemeClr>
                          </a:solidFill>
                          <a:latin typeface="Arial" pitchFamily="34" charset="0"/>
                          <a:cs typeface="Arial" pitchFamily="34" charset="0"/>
                        </a:rPr>
                        <a:t>3</a:t>
                      </a:r>
                      <a:r>
                        <a:rPr lang="lv-LV" sz="1400" b="1" i="0" u="none" strike="noStrike" dirty="0" smtClean="0">
                          <a:solidFill>
                            <a:schemeClr val="accent6">
                              <a:lumMod val="50000"/>
                            </a:schemeClr>
                          </a:solidFill>
                          <a:latin typeface="Arial" pitchFamily="34" charset="0"/>
                          <a:cs typeface="Arial" pitchFamily="34" charset="0"/>
                        </a:rPr>
                        <a:t>. </a:t>
                      </a:r>
                      <a:r>
                        <a:rPr lang="lv-LV" sz="1400" b="1" i="0" u="none" strike="noStrike" dirty="0">
                          <a:solidFill>
                            <a:schemeClr val="accent6">
                              <a:lumMod val="50000"/>
                            </a:schemeClr>
                          </a:solidFill>
                          <a:latin typeface="Arial" pitchFamily="34" charset="0"/>
                          <a:cs typeface="Arial" pitchFamily="34" charset="0"/>
                        </a:rPr>
                        <a:t>Saskaņā ar pieņemtajiem likumiem</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5 469 807</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22 267 778</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48 295 723</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Labklājības </a:t>
                      </a:r>
                      <a:r>
                        <a:rPr lang="lv-LV" sz="1400" b="0" i="0" u="none" strike="noStrike" dirty="0">
                          <a:solidFill>
                            <a:srgbClr val="000000"/>
                          </a:solidFill>
                          <a:latin typeface="Arial" pitchFamily="34" charset="0"/>
                          <a:cs typeface="Arial" pitchFamily="34" charset="0"/>
                        </a:rPr>
                        <a:t>ministrija (</a:t>
                      </a:r>
                      <a:r>
                        <a:rPr lang="lv-LV" sz="1400" b="0" i="0" u="none" strike="noStrike" dirty="0" smtClean="0">
                          <a:solidFill>
                            <a:srgbClr val="000000"/>
                          </a:solidFill>
                          <a:latin typeface="Arial" pitchFamily="34" charset="0"/>
                          <a:cs typeface="Arial" pitchFamily="34" charset="0"/>
                        </a:rPr>
                        <a:t>pamat-budžets</a:t>
                      </a:r>
                      <a:r>
                        <a:rPr lang="lv-LV" sz="1400" b="0" i="0" u="none" strike="noStrike" dirty="0">
                          <a:solidFill>
                            <a:srgbClr val="000000"/>
                          </a:solidFill>
                          <a:latin typeface="Arial" pitchFamily="34" charset="0"/>
                          <a:cs typeface="Arial" pitchFamily="34" charset="0"/>
                        </a:rPr>
                        <a:t>)</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Neatliekamās medicīniskās palīdzības dienesta darbinieku izdienas pensijas atbilstoši š.g. 21.jūlijā izsludinātajam likumam “Neatliekamās medicīniskās palīdzības dienesta neatliekamās medicīniskās palīdzības nodrošināšanā iesaistīto darbinieku izdienas pensiju likums</a:t>
                      </a:r>
                      <a:r>
                        <a:rPr lang="lv-LV" sz="1400" b="0" i="0" u="none" strike="noStrike" dirty="0" smtClean="0">
                          <a:solidFill>
                            <a:srgbClr val="000000"/>
                          </a:solidFill>
                          <a:latin typeface="Arial" pitchFamily="34" charset="0"/>
                          <a:cs typeface="Arial" pitchFamily="34" charset="0"/>
                        </a:rPr>
                        <a:t>”</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1 302 563</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1 341 083</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1 420 922</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Labklājības </a:t>
                      </a:r>
                      <a:r>
                        <a:rPr lang="lv-LV" sz="1400" b="0" i="0" u="none" strike="noStrike" dirty="0">
                          <a:solidFill>
                            <a:srgbClr val="000000"/>
                          </a:solidFill>
                          <a:latin typeface="Arial" pitchFamily="34" charset="0"/>
                          <a:cs typeface="Arial" pitchFamily="34" charset="0"/>
                        </a:rPr>
                        <a:t>ministrija (speciālais budžets)</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Pensiju sākuma kapitāla un pensiju kapitāla pārrēķināšana atbilstoši 2015.gada 27.jūnijā izsludinātajam likumam “Grozījumi likumā “Par valsts pensijām” </a:t>
                      </a:r>
                      <a:r>
                        <a:rPr lang="lv-LV" sz="1400" b="0" i="0" u="none" strike="noStrike" dirty="0" smtClean="0">
                          <a:solidFill>
                            <a:srgbClr val="000000"/>
                          </a:solidFill>
                          <a:latin typeface="Arial" pitchFamily="34" charset="0"/>
                          <a:cs typeface="Arial" pitchFamily="34" charset="0"/>
                        </a:rPr>
                        <a:t>(attiecībā </a:t>
                      </a:r>
                      <a:r>
                        <a:rPr lang="lv-LV" sz="1400" b="0" i="0" u="none" strike="noStrike" dirty="0">
                          <a:solidFill>
                            <a:srgbClr val="000000"/>
                          </a:solidFill>
                          <a:latin typeface="Arial" pitchFamily="34" charset="0"/>
                          <a:cs typeface="Arial" pitchFamily="34" charset="0"/>
                        </a:rPr>
                        <a:t>pret LM pieprasījumu finansējums samazināts par papildu pieprasīto līdzekļu apmēru VSAA atlīdzībām)</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4 167 244</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20 926 695</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46 874 801</a:t>
                      </a:r>
                    </a:p>
                  </a:txBody>
                  <a:tcPr marL="9525" marR="9525" marT="9525" marB="0"/>
                </a:tc>
              </a:tr>
              <a:tr h="370840">
                <a:tc>
                  <a:txBody>
                    <a:bodyPr/>
                    <a:lstStyle/>
                    <a:p>
                      <a:pPr algn="l" fontAlgn="b"/>
                      <a:r>
                        <a:rPr lang="lv-LV" sz="1400" b="1" i="0" u="none" strike="noStrike" dirty="0">
                          <a:solidFill>
                            <a:srgbClr val="000000"/>
                          </a:solidFill>
                          <a:latin typeface="Arial" pitchFamily="34" charset="0"/>
                          <a:cs typeface="Arial" pitchFamily="34" charset="0"/>
                        </a:rPr>
                        <a:t> </a:t>
                      </a:r>
                    </a:p>
                  </a:txBody>
                  <a:tcPr marL="9525" marR="9525" marT="9525" marB="0"/>
                </a:tc>
                <a:tc>
                  <a:txBody>
                    <a:bodyPr/>
                    <a:lstStyle/>
                    <a:p>
                      <a:pPr algn="l" fontAlgn="b"/>
                      <a:r>
                        <a:rPr lang="lv-LV" sz="1400" b="1" i="0" u="none" strike="noStrike" dirty="0">
                          <a:solidFill>
                            <a:schemeClr val="accent6">
                              <a:lumMod val="50000"/>
                            </a:schemeClr>
                          </a:solidFill>
                          <a:latin typeface="Arial" pitchFamily="34" charset="0"/>
                          <a:cs typeface="Arial" pitchFamily="34" charset="0"/>
                        </a:rPr>
                        <a:t>4</a:t>
                      </a:r>
                      <a:r>
                        <a:rPr lang="lv-LV" sz="1400" b="1" i="0" u="none" strike="noStrike" dirty="0" smtClean="0">
                          <a:solidFill>
                            <a:schemeClr val="accent6">
                              <a:lumMod val="50000"/>
                            </a:schemeClr>
                          </a:solidFill>
                          <a:latin typeface="Arial" pitchFamily="34" charset="0"/>
                          <a:cs typeface="Arial" pitchFamily="34" charset="0"/>
                        </a:rPr>
                        <a:t>. </a:t>
                      </a:r>
                      <a:r>
                        <a:rPr lang="lv-LV" sz="1400" b="1" i="0" u="none" strike="noStrike" dirty="0">
                          <a:solidFill>
                            <a:schemeClr val="accent6">
                              <a:lumMod val="50000"/>
                            </a:schemeClr>
                          </a:solidFill>
                          <a:latin typeface="Arial" pitchFamily="34" charset="0"/>
                          <a:cs typeface="Arial" pitchFamily="34" charset="0"/>
                        </a:rPr>
                        <a:t>Ministriju pieprasījumi papildu izdevumiem - MK konceptuāli atbalstīts - nav pieņemts galīgais lēmums</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17 767</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0</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0</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Zemkopības </a:t>
                      </a:r>
                      <a:r>
                        <a:rPr lang="lv-LV" sz="1400" b="0" i="0" u="none" strike="noStrike" dirty="0">
                          <a:solidFill>
                            <a:srgbClr val="000000"/>
                          </a:solidFill>
                          <a:latin typeface="Arial" pitchFamily="34" charset="0"/>
                          <a:cs typeface="Arial" pitchFamily="34" charset="0"/>
                        </a:rPr>
                        <a:t>ministrija</a:t>
                      </a:r>
                    </a:p>
                  </a:txBody>
                  <a:tcPr marL="9525" marR="9525" marT="9525" marB="0"/>
                </a:tc>
                <a:tc>
                  <a:txBody>
                    <a:bodyPr/>
                    <a:lstStyle/>
                    <a:p>
                      <a:pPr algn="just" fontAlgn="t"/>
                      <a:r>
                        <a:rPr lang="lv-LV" sz="1400" b="0" i="0" u="none" strike="noStrike" dirty="0">
                          <a:solidFill>
                            <a:srgbClr val="000000"/>
                          </a:solidFill>
                          <a:latin typeface="Arial" pitchFamily="34" charset="0"/>
                          <a:cs typeface="Arial" pitchFamily="34" charset="0"/>
                        </a:rPr>
                        <a:t>Latvijas nacionālā eksperta (Zemkopības ministrijas eksperta (vecākā referenta))  norīkošana darbā Ukrainas Agrārās politikas un pārtikas ministrijā (01.09.2015.-31.05.2016</a:t>
                      </a:r>
                      <a:r>
                        <a:rPr lang="lv-LV" sz="1400" b="0" i="0" u="none" strike="noStrike" dirty="0" smtClean="0">
                          <a:solidFill>
                            <a:srgbClr val="000000"/>
                          </a:solidFill>
                          <a:latin typeface="Arial" pitchFamily="34" charset="0"/>
                          <a:cs typeface="Arial" pitchFamily="34" charset="0"/>
                        </a:rPr>
                        <a:t>.)</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17 767</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0</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0</a:t>
                      </a:r>
                    </a:p>
                  </a:txBody>
                  <a:tcPr marL="9525" marR="9525" marT="9525" marB="0"/>
                </a:tc>
              </a:tr>
            </a:tbl>
          </a:graphicData>
        </a:graphic>
      </p:graphicFrame>
      <p:sp>
        <p:nvSpPr>
          <p:cNvPr id="5" name="Virsraksts 2"/>
          <p:cNvSpPr>
            <a:spLocks noGrp="1"/>
          </p:cNvSpPr>
          <p:nvPr>
            <p:ph type="title"/>
          </p:nvPr>
        </p:nvSpPr>
        <p:spPr>
          <a:xfrm>
            <a:off x="179512" y="548680"/>
            <a:ext cx="6048672" cy="432000"/>
          </a:xfrm>
        </p:spPr>
        <p:txBody>
          <a:bodyPr>
            <a:normAutofit fontScale="90000"/>
          </a:bodyPr>
          <a:lstStyle/>
          <a:p>
            <a:r>
              <a:rPr lang="lv-LV" dirty="0" smtClean="0"/>
              <a:t>Pasākumi ar fiskālo ietekmi, kurus nepieciešams iekļaut budžetā atbilstoši pieņemtajiem lēmumiem (3)</a:t>
            </a:r>
            <a:endParaRPr lang="lv-LV" dirty="0"/>
          </a:p>
        </p:txBody>
      </p:sp>
    </p:spTree>
    <p:extLst>
      <p:ext uri="{BB962C8B-B14F-4D97-AF65-F5344CB8AC3E}">
        <p14:creationId xmlns:p14="http://schemas.microsoft.com/office/powerpoint/2010/main" val="3311269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3873088143"/>
              </p:ext>
            </p:extLst>
          </p:nvPr>
        </p:nvGraphicFramePr>
        <p:xfrm>
          <a:off x="251519" y="1268413"/>
          <a:ext cx="8716078" cy="3153410"/>
        </p:xfrm>
        <a:graphic>
          <a:graphicData uri="http://schemas.openxmlformats.org/drawingml/2006/table">
            <a:tbl>
              <a:tblPr firstRow="1" bandRow="1">
                <a:tableStyleId>{5C22544A-7EE6-4342-B048-85BDC9FD1C3A}</a:tableStyleId>
              </a:tblPr>
              <a:tblGrid>
                <a:gridCol w="1264078"/>
                <a:gridCol w="4428000"/>
                <a:gridCol w="1008000"/>
                <a:gridCol w="1008000"/>
                <a:gridCol w="1008000"/>
              </a:tblGrid>
              <a:tr h="370840">
                <a:tc>
                  <a:txBody>
                    <a:bodyPr/>
                    <a:lstStyle/>
                    <a:p>
                      <a:pPr algn="ctr" fontAlgn="b"/>
                      <a:r>
                        <a:rPr lang="lv-LV" sz="1400" b="0" i="0" u="none" strike="noStrike" dirty="0">
                          <a:solidFill>
                            <a:srgbClr val="000000"/>
                          </a:solidFill>
                          <a:latin typeface="Arial" pitchFamily="34" charset="0"/>
                          <a:cs typeface="Arial" pitchFamily="34" charset="0"/>
                        </a:rPr>
                        <a:t>Budžeta resors</a:t>
                      </a:r>
                    </a:p>
                  </a:txBody>
                  <a:tcPr marL="9525" marR="9525" marT="9525" marB="0"/>
                </a:tc>
                <a:tc>
                  <a:txBody>
                    <a:bodyPr/>
                    <a:lstStyle/>
                    <a:p>
                      <a:pPr algn="ctr" fontAlgn="b"/>
                      <a:r>
                        <a:rPr lang="lv-LV" sz="1400" b="0" i="0" u="none" strike="noStrike">
                          <a:solidFill>
                            <a:srgbClr val="000000"/>
                          </a:solidFill>
                          <a:latin typeface="Arial" pitchFamily="34" charset="0"/>
                          <a:cs typeface="Arial" pitchFamily="34" charset="0"/>
                        </a:rPr>
                        <a:t>Pasākums</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2016.gadā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2017.gadā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2018.gadā</a:t>
                      </a:r>
                    </a:p>
                  </a:txBody>
                  <a:tcPr marL="9525" marR="9525" marT="9525" marB="0"/>
                </a:tc>
              </a:tr>
              <a:tr h="370840">
                <a:tc>
                  <a:txBody>
                    <a:bodyPr/>
                    <a:lstStyle/>
                    <a:p>
                      <a:pPr algn="l" fontAlgn="b"/>
                      <a:r>
                        <a:rPr lang="lv-LV" sz="1400" b="1" i="0" u="none" strike="noStrike" dirty="0">
                          <a:solidFill>
                            <a:srgbClr val="000000"/>
                          </a:solidFill>
                          <a:latin typeface="Arial" pitchFamily="34" charset="0"/>
                          <a:cs typeface="Arial" pitchFamily="34" charset="0"/>
                        </a:rPr>
                        <a:t> </a:t>
                      </a:r>
                    </a:p>
                  </a:txBody>
                  <a:tcPr marL="9525" marR="9525" marT="9525" marB="0"/>
                </a:tc>
                <a:tc>
                  <a:txBody>
                    <a:bodyPr/>
                    <a:lstStyle/>
                    <a:p>
                      <a:pPr algn="l" fontAlgn="b"/>
                      <a:r>
                        <a:rPr lang="lv-LV" sz="1400" b="1" i="0" u="none" strike="noStrike" dirty="0">
                          <a:solidFill>
                            <a:schemeClr val="accent6">
                              <a:lumMod val="50000"/>
                            </a:schemeClr>
                          </a:solidFill>
                          <a:latin typeface="Arial" pitchFamily="34" charset="0"/>
                          <a:cs typeface="Arial" pitchFamily="34" charset="0"/>
                        </a:rPr>
                        <a:t>5. </a:t>
                      </a:r>
                      <a:r>
                        <a:rPr lang="lv-LV" sz="1400" b="1" i="0" u="sng" strike="noStrike" dirty="0">
                          <a:solidFill>
                            <a:schemeClr val="accent6">
                              <a:lumMod val="50000"/>
                            </a:schemeClr>
                          </a:solidFill>
                          <a:latin typeface="Arial" pitchFamily="34" charset="0"/>
                          <a:cs typeface="Arial" pitchFamily="34" charset="0"/>
                        </a:rPr>
                        <a:t>Izdevumu samazinājums </a:t>
                      </a:r>
                      <a:r>
                        <a:rPr lang="lv-LV" sz="1400" b="1" i="0" u="none" strike="noStrike" dirty="0">
                          <a:solidFill>
                            <a:schemeClr val="accent6">
                              <a:lumMod val="50000"/>
                            </a:schemeClr>
                          </a:solidFill>
                          <a:latin typeface="Arial" pitchFamily="34" charset="0"/>
                          <a:cs typeface="Arial" pitchFamily="34" charset="0"/>
                        </a:rPr>
                        <a:t>atbilstoši prognozēs iekļautajam ieņēmumu samazinājumam no nodevas par naftas produktu drošības rezervju uzturēšanu (ieņēmumu samazinājums jau </a:t>
                      </a:r>
                      <a:r>
                        <a:rPr lang="lv-LV" sz="1400" b="1" i="0" u="none" strike="noStrike" dirty="0" smtClean="0">
                          <a:solidFill>
                            <a:schemeClr val="accent6">
                              <a:lumMod val="50000"/>
                            </a:schemeClr>
                          </a:solidFill>
                          <a:latin typeface="Arial" pitchFamily="34" charset="0"/>
                          <a:cs typeface="Arial" pitchFamily="34" charset="0"/>
                        </a:rPr>
                        <a:t>ir </a:t>
                      </a:r>
                      <a:r>
                        <a:rPr lang="lv-LV" sz="1400" b="1" i="0" u="none" strike="noStrike" dirty="0">
                          <a:solidFill>
                            <a:schemeClr val="accent6">
                              <a:lumMod val="50000"/>
                            </a:schemeClr>
                          </a:solidFill>
                          <a:latin typeface="Arial" pitchFamily="34" charset="0"/>
                          <a:cs typeface="Arial" pitchFamily="34" charset="0"/>
                        </a:rPr>
                        <a:t>iekļauts scenārijā)</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-16 687 289</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-11 672 509</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-8 334 237</a:t>
                      </a:r>
                    </a:p>
                  </a:txBody>
                  <a:tcPr marL="9525" marR="9525" marT="9525" marB="0"/>
                </a:tc>
              </a:tr>
              <a:tr h="370840">
                <a:tc>
                  <a:txBody>
                    <a:bodyPr/>
                    <a:lstStyle/>
                    <a:p>
                      <a:pPr algn="l" fontAlgn="b"/>
                      <a:r>
                        <a:rPr lang="lv-LV" sz="1400" b="0" i="0" u="none" strike="noStrike">
                          <a:solidFill>
                            <a:srgbClr val="000000"/>
                          </a:solidFill>
                          <a:latin typeface="Arial" pitchFamily="34" charset="0"/>
                          <a:cs typeface="Arial" pitchFamily="34" charset="0"/>
                        </a:rPr>
                        <a:t> </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Ieņēmumi</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-16 687 289</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-11 672 509</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-8 334 237</a:t>
                      </a:r>
                    </a:p>
                  </a:txBody>
                  <a:tcPr marL="9525" marR="9525" marT="9525" marB="0"/>
                </a:tc>
              </a:tr>
              <a:tr h="370840">
                <a:tc>
                  <a:txBody>
                    <a:bodyPr/>
                    <a:lstStyle/>
                    <a:p>
                      <a:pPr algn="l" fontAlgn="b"/>
                      <a:r>
                        <a:rPr lang="lv-LV" sz="1400" b="0" i="0" u="none" strike="noStrike">
                          <a:solidFill>
                            <a:srgbClr val="000000"/>
                          </a:solidFill>
                          <a:latin typeface="Arial" pitchFamily="34" charset="0"/>
                          <a:cs typeface="Arial" pitchFamily="34" charset="0"/>
                        </a:rPr>
                        <a:t> </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t.sk.</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 </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 </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 </a:t>
                      </a:r>
                    </a:p>
                  </a:txBody>
                  <a:tcPr marL="9525" marR="9525" marT="9525" marB="0"/>
                </a:tc>
              </a:tr>
              <a:tr h="370840">
                <a:tc>
                  <a:txBody>
                    <a:bodyPr/>
                    <a:lstStyle/>
                    <a:p>
                      <a:pPr algn="l" fontAlgn="b"/>
                      <a:r>
                        <a:rPr lang="lv-LV" sz="1400" b="0" i="0" u="none" strike="noStrike">
                          <a:solidFill>
                            <a:srgbClr val="000000"/>
                          </a:solidFill>
                          <a:latin typeface="Arial" pitchFamily="34" charset="0"/>
                          <a:cs typeface="Arial" pitchFamily="34" charset="0"/>
                        </a:rPr>
                        <a:t> </a:t>
                      </a:r>
                    </a:p>
                  </a:txBody>
                  <a:tcPr marL="9525" marR="9525" marT="9525" marB="0"/>
                </a:tc>
                <a:tc>
                  <a:txBody>
                    <a:bodyPr/>
                    <a:lstStyle/>
                    <a:p>
                      <a:pPr algn="l" fontAlgn="b"/>
                      <a:r>
                        <a:rPr lang="lv-LV" sz="1400" b="0" i="1" u="none" strike="noStrike" dirty="0">
                          <a:solidFill>
                            <a:srgbClr val="0070C0"/>
                          </a:solidFill>
                          <a:latin typeface="Arial" pitchFamily="34" charset="0"/>
                          <a:cs typeface="Arial" pitchFamily="34" charset="0"/>
                        </a:rPr>
                        <a:t>nodeva</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-13 791 149</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-9 646 702</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-6 887 799</a:t>
                      </a:r>
                    </a:p>
                  </a:txBody>
                  <a:tcPr marL="9525" marR="9525" marT="9525" marB="0"/>
                </a:tc>
              </a:tr>
              <a:tr h="370840">
                <a:tc>
                  <a:txBody>
                    <a:bodyPr/>
                    <a:lstStyle/>
                    <a:p>
                      <a:pPr algn="l" fontAlgn="b"/>
                      <a:r>
                        <a:rPr lang="lv-LV" sz="1400" b="0" i="0" u="none" strike="noStrike">
                          <a:solidFill>
                            <a:srgbClr val="000000"/>
                          </a:solidFill>
                          <a:latin typeface="Arial" pitchFamily="34" charset="0"/>
                          <a:cs typeface="Arial" pitchFamily="34" charset="0"/>
                        </a:rPr>
                        <a:t> </a:t>
                      </a:r>
                    </a:p>
                  </a:txBody>
                  <a:tcPr marL="9525" marR="9525" marT="9525" marB="0"/>
                </a:tc>
                <a:tc>
                  <a:txBody>
                    <a:bodyPr/>
                    <a:lstStyle/>
                    <a:p>
                      <a:pPr algn="l" fontAlgn="b"/>
                      <a:r>
                        <a:rPr lang="lv-LV" sz="1400" b="0" i="1" u="none" strike="noStrike">
                          <a:solidFill>
                            <a:srgbClr val="0070C0"/>
                          </a:solidFill>
                          <a:latin typeface="Arial" pitchFamily="34" charset="0"/>
                          <a:cs typeface="Arial" pitchFamily="34" charset="0"/>
                        </a:rPr>
                        <a:t>PVN</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-2 896 140</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-2 025 807</a:t>
                      </a:r>
                    </a:p>
                  </a:txBody>
                  <a:tcPr marL="9525" marR="9525" marT="9525" marB="0"/>
                </a:tc>
                <a:tc>
                  <a:txBody>
                    <a:bodyPr/>
                    <a:lstStyle/>
                    <a:p>
                      <a:pPr algn="r" fontAlgn="b"/>
                      <a:r>
                        <a:rPr lang="lv-LV" sz="1400" b="0" i="1" u="none" strike="noStrike">
                          <a:solidFill>
                            <a:srgbClr val="0070C0"/>
                          </a:solidFill>
                          <a:latin typeface="Arial" pitchFamily="34" charset="0"/>
                          <a:cs typeface="Arial" pitchFamily="34" charset="0"/>
                        </a:rPr>
                        <a:t>-1 446 438</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Ekonomikas </a:t>
                      </a:r>
                      <a:r>
                        <a:rPr lang="lv-LV" sz="1400" b="0" i="0" u="none" strike="noStrike" dirty="0">
                          <a:solidFill>
                            <a:srgbClr val="000000"/>
                          </a:solidFill>
                          <a:latin typeface="Arial" pitchFamily="34" charset="0"/>
                          <a:cs typeface="Arial" pitchFamily="34" charset="0"/>
                        </a:rPr>
                        <a:t>ministrija</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Izdevumu samazinājums pret ietvaru 29.01.00 apakšprogrammā</a:t>
                      </a:r>
                    </a:p>
                  </a:txBody>
                  <a:tcPr marL="9525" marR="9525" marT="9525" marB="0"/>
                </a:tc>
                <a:tc>
                  <a:txBody>
                    <a:bodyPr/>
                    <a:lstStyle/>
                    <a:p>
                      <a:pPr algn="r" fontAlgn="b"/>
                      <a:r>
                        <a:rPr lang="lv-LV" sz="1400" b="1" i="0" u="none" strike="noStrike" dirty="0">
                          <a:solidFill>
                            <a:srgbClr val="000000"/>
                          </a:solidFill>
                          <a:latin typeface="Arial" pitchFamily="34" charset="0"/>
                          <a:cs typeface="Arial" pitchFamily="34" charset="0"/>
                        </a:rPr>
                        <a:t>-16 687 289</a:t>
                      </a:r>
                    </a:p>
                  </a:txBody>
                  <a:tcPr marL="9525" marR="9525" marT="9525" marB="0"/>
                </a:tc>
                <a:tc>
                  <a:txBody>
                    <a:bodyPr/>
                    <a:lstStyle/>
                    <a:p>
                      <a:pPr algn="r" fontAlgn="b"/>
                      <a:r>
                        <a:rPr lang="lv-LV" sz="1400" b="1" i="0" u="none" strike="noStrike" dirty="0">
                          <a:solidFill>
                            <a:srgbClr val="000000"/>
                          </a:solidFill>
                          <a:latin typeface="Arial" pitchFamily="34" charset="0"/>
                          <a:cs typeface="Arial" pitchFamily="34" charset="0"/>
                        </a:rPr>
                        <a:t>-11 672 509</a:t>
                      </a:r>
                    </a:p>
                  </a:txBody>
                  <a:tcPr marL="9525" marR="9525" marT="9525" marB="0"/>
                </a:tc>
                <a:tc>
                  <a:txBody>
                    <a:bodyPr/>
                    <a:lstStyle/>
                    <a:p>
                      <a:pPr algn="r" fontAlgn="b"/>
                      <a:r>
                        <a:rPr lang="lv-LV" sz="1400" b="1" i="0" u="none" strike="noStrike" dirty="0">
                          <a:solidFill>
                            <a:srgbClr val="000000"/>
                          </a:solidFill>
                          <a:latin typeface="Arial" pitchFamily="34" charset="0"/>
                          <a:cs typeface="Arial" pitchFamily="34" charset="0"/>
                        </a:rPr>
                        <a:t>-8 334 237</a:t>
                      </a:r>
                    </a:p>
                  </a:txBody>
                  <a:tcPr marL="9525" marR="9525" marT="9525" marB="0"/>
                </a:tc>
              </a:tr>
            </a:tbl>
          </a:graphicData>
        </a:graphic>
      </p:graphicFrame>
      <p:sp>
        <p:nvSpPr>
          <p:cNvPr id="5" name="Virsraksts 2"/>
          <p:cNvSpPr>
            <a:spLocks noGrp="1"/>
          </p:cNvSpPr>
          <p:nvPr>
            <p:ph type="title"/>
          </p:nvPr>
        </p:nvSpPr>
        <p:spPr>
          <a:xfrm>
            <a:off x="179512" y="548680"/>
            <a:ext cx="6048672" cy="432000"/>
          </a:xfrm>
        </p:spPr>
        <p:txBody>
          <a:bodyPr>
            <a:normAutofit fontScale="90000"/>
          </a:bodyPr>
          <a:lstStyle/>
          <a:p>
            <a:r>
              <a:rPr lang="lv-LV" dirty="0" smtClean="0"/>
              <a:t>Pasākumi ar fiskālo ietekmi, kurus nepieciešams iekļaut budžetā atbilstoši pieņemtajiem lēmumiem (4)</a:t>
            </a:r>
            <a:endParaRPr lang="lv-LV" dirty="0"/>
          </a:p>
        </p:txBody>
      </p:sp>
    </p:spTree>
    <p:extLst>
      <p:ext uri="{BB962C8B-B14F-4D97-AF65-F5344CB8AC3E}">
        <p14:creationId xmlns:p14="http://schemas.microsoft.com/office/powerpoint/2010/main" val="4092672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12</a:t>
            </a:fld>
            <a:endParaRPr lang="lv-LV" dirty="0"/>
          </a:p>
        </p:txBody>
      </p:sp>
      <p:sp>
        <p:nvSpPr>
          <p:cNvPr id="5" name="Title 4"/>
          <p:cNvSpPr>
            <a:spLocks noGrp="1"/>
          </p:cNvSpPr>
          <p:nvPr>
            <p:ph type="title"/>
          </p:nvPr>
        </p:nvSpPr>
        <p:spPr>
          <a:xfrm>
            <a:off x="251520" y="620688"/>
            <a:ext cx="5976664" cy="359992"/>
          </a:xfrm>
        </p:spPr>
        <p:txBody>
          <a:bodyPr>
            <a:noAutofit/>
          </a:bodyPr>
          <a:lstStyle/>
          <a:p>
            <a:pPr algn="just"/>
            <a:r>
              <a:rPr lang="lv-LV" sz="1800" dirty="0" smtClean="0"/>
              <a:t>Investīciju projektu īstenošanas termiņu pārskatīšana, pārplānojot finansējumu uz 2017. un turpmākajiem gadiem</a:t>
            </a:r>
            <a:endParaRPr lang="lv-LV" sz="1800" dirty="0"/>
          </a:p>
        </p:txBody>
      </p:sp>
      <p:graphicFrame>
        <p:nvGraphicFramePr>
          <p:cNvPr id="6" name="Table 5"/>
          <p:cNvGraphicFramePr>
            <a:graphicFrameLocks noGrp="1"/>
          </p:cNvGraphicFramePr>
          <p:nvPr>
            <p:extLst/>
          </p:nvPr>
        </p:nvGraphicFramePr>
        <p:xfrm>
          <a:off x="899592" y="1663913"/>
          <a:ext cx="7344816" cy="4385610"/>
        </p:xfrm>
        <a:graphic>
          <a:graphicData uri="http://schemas.openxmlformats.org/drawingml/2006/table">
            <a:tbl>
              <a:tblPr>
                <a:tableStyleId>{BC89EF96-8CEA-46FF-86C4-4CE0E7609802}</a:tableStyleId>
              </a:tblPr>
              <a:tblGrid>
                <a:gridCol w="2761978"/>
                <a:gridCol w="1329841"/>
                <a:gridCol w="1084332"/>
                <a:gridCol w="1084332"/>
                <a:gridCol w="1084333"/>
              </a:tblGrid>
              <a:tr h="649605">
                <a:tc>
                  <a:txBody>
                    <a:bodyPr/>
                    <a:lstStyle/>
                    <a:p>
                      <a:pPr algn="ctr" fontAlgn="ctr"/>
                      <a:r>
                        <a:rPr lang="lv-LV" sz="1200" b="1" u="none" strike="noStrike" dirty="0">
                          <a:effectLst/>
                          <a:latin typeface="+mn-lt"/>
                        </a:rPr>
                        <a:t>Investīciju projekts</a:t>
                      </a:r>
                      <a:endParaRPr lang="lv-LV" sz="1200" b="1" i="0" u="none" strike="noStrike" dirty="0">
                        <a:solidFill>
                          <a:srgbClr val="000000"/>
                        </a:solidFill>
                        <a:effectLst/>
                        <a:latin typeface="+mn-lt"/>
                      </a:endParaRPr>
                    </a:p>
                  </a:txBody>
                  <a:tcPr marL="9525" marR="9525" marT="9525" marB="0" anchor="ctr">
                    <a:solidFill>
                      <a:schemeClr val="tx2">
                        <a:lumMod val="40000"/>
                        <a:lumOff val="60000"/>
                      </a:schemeClr>
                    </a:solidFill>
                  </a:tcPr>
                </a:tc>
                <a:tc>
                  <a:txBody>
                    <a:bodyPr/>
                    <a:lstStyle/>
                    <a:p>
                      <a:pPr algn="ctr" fontAlgn="b"/>
                      <a:r>
                        <a:rPr lang="lv-LV" sz="1200" b="1" u="none" strike="noStrike" dirty="0">
                          <a:effectLst/>
                          <a:latin typeface="+mn-lt"/>
                        </a:rPr>
                        <a:t>Būvniecības termiņu pārskatīšana</a:t>
                      </a:r>
                      <a:endParaRPr lang="lv-LV" sz="1200" b="1" i="0" u="none" strike="noStrike" dirty="0">
                        <a:solidFill>
                          <a:srgbClr val="000000"/>
                        </a:solidFill>
                        <a:effectLst/>
                        <a:latin typeface="+mn-lt"/>
                      </a:endParaRPr>
                    </a:p>
                  </a:txBody>
                  <a:tcPr marL="9525" marR="9525" marT="9525" marB="0" anchor="ctr">
                    <a:solidFill>
                      <a:schemeClr val="tx2">
                        <a:lumMod val="40000"/>
                        <a:lumOff val="60000"/>
                      </a:schemeClr>
                    </a:solidFill>
                  </a:tcPr>
                </a:tc>
                <a:tc>
                  <a:txBody>
                    <a:bodyPr/>
                    <a:lstStyle/>
                    <a:p>
                      <a:pPr algn="ctr" fontAlgn="b"/>
                      <a:r>
                        <a:rPr lang="lv-LV" sz="1200" b="1" u="none" strike="noStrike" dirty="0">
                          <a:effectLst/>
                          <a:latin typeface="+mn-lt"/>
                        </a:rPr>
                        <a:t>Izdevumu </a:t>
                      </a:r>
                      <a:r>
                        <a:rPr lang="lv-LV" sz="1200" b="1" u="none" strike="noStrike" dirty="0" smtClean="0">
                          <a:effectLst/>
                          <a:latin typeface="+mn-lt"/>
                        </a:rPr>
                        <a:t>samazinājums 2016.gadā</a:t>
                      </a:r>
                      <a:endParaRPr lang="lv-LV" sz="1200" b="1" i="1" u="none" strike="noStrike" dirty="0">
                        <a:solidFill>
                          <a:srgbClr val="000000"/>
                        </a:solidFill>
                        <a:effectLst/>
                        <a:latin typeface="+mn-lt"/>
                      </a:endParaRPr>
                    </a:p>
                  </a:txBody>
                  <a:tcPr marL="9525" marR="9525" marT="9525" marB="0" anchor="ctr">
                    <a:solidFill>
                      <a:schemeClr val="tx2">
                        <a:lumMod val="40000"/>
                        <a:lumOff val="60000"/>
                      </a:schemeClr>
                    </a:solidFill>
                  </a:tcPr>
                </a:tc>
                <a:tc>
                  <a:txBody>
                    <a:bodyPr/>
                    <a:lstStyle/>
                    <a:p>
                      <a:pPr algn="ctr" fontAlgn="b"/>
                      <a:r>
                        <a:rPr lang="lv-LV" sz="1200" b="1" i="0" u="none" strike="noStrike" dirty="0" smtClean="0">
                          <a:solidFill>
                            <a:srgbClr val="000000"/>
                          </a:solidFill>
                          <a:effectLst/>
                          <a:latin typeface="+mn-lt"/>
                        </a:rPr>
                        <a:t>2017.gads</a:t>
                      </a:r>
                      <a:endParaRPr lang="lv-LV" sz="1200" b="1" i="0" u="none" strike="noStrike" dirty="0">
                        <a:solidFill>
                          <a:srgbClr val="000000"/>
                        </a:solidFill>
                        <a:effectLst/>
                        <a:latin typeface="+mn-lt"/>
                      </a:endParaRPr>
                    </a:p>
                  </a:txBody>
                  <a:tcPr marL="9525" marR="9525" marT="9525" marB="0" anchor="ctr">
                    <a:solidFill>
                      <a:schemeClr val="tx2">
                        <a:lumMod val="40000"/>
                        <a:lumOff val="60000"/>
                      </a:schemeClr>
                    </a:solidFill>
                  </a:tcPr>
                </a:tc>
                <a:tc>
                  <a:txBody>
                    <a:bodyPr/>
                    <a:lstStyle/>
                    <a:p>
                      <a:pPr algn="ctr" fontAlgn="b"/>
                      <a:r>
                        <a:rPr lang="lv-LV" sz="1200" b="1" i="0" u="none" strike="noStrike" dirty="0" smtClean="0">
                          <a:solidFill>
                            <a:srgbClr val="000000"/>
                          </a:solidFill>
                          <a:effectLst/>
                          <a:latin typeface="+mn-lt"/>
                        </a:rPr>
                        <a:t>2018.gads</a:t>
                      </a:r>
                      <a:endParaRPr lang="lv-LV" sz="1200" b="1" i="0" u="none" strike="noStrike" dirty="0">
                        <a:solidFill>
                          <a:srgbClr val="000000"/>
                        </a:solidFill>
                        <a:effectLst/>
                        <a:latin typeface="+mn-lt"/>
                      </a:endParaRPr>
                    </a:p>
                  </a:txBody>
                  <a:tcPr marL="9525" marR="9525" marT="9525" marB="0" anchor="ctr">
                    <a:solidFill>
                      <a:schemeClr val="tx2">
                        <a:lumMod val="40000"/>
                        <a:lumOff val="60000"/>
                      </a:schemeClr>
                    </a:solidFill>
                  </a:tcPr>
                </a:tc>
              </a:tr>
              <a:tr h="881011">
                <a:tc>
                  <a:txBody>
                    <a:bodyPr/>
                    <a:lstStyle/>
                    <a:p>
                      <a:pPr algn="l" fontAlgn="t"/>
                      <a:endParaRPr lang="lv-LV" sz="1400" u="none" strike="noStrike" dirty="0" smtClean="0">
                        <a:effectLst/>
                      </a:endParaRPr>
                    </a:p>
                    <a:p>
                      <a:pPr algn="l" fontAlgn="t"/>
                      <a:r>
                        <a:rPr lang="lv-LV" sz="1400" u="none" strike="noStrike" dirty="0" smtClean="0">
                          <a:effectLst/>
                        </a:rPr>
                        <a:t>Muzeju </a:t>
                      </a:r>
                      <a:r>
                        <a:rPr lang="lv-LV" sz="1400" u="none" strike="noStrike" dirty="0">
                          <a:effectLst/>
                        </a:rPr>
                        <a:t>krātuvju kompleksa būvniecība Pulka ielā 8, Rīgā (attīstības I posms – būvniecības I kārta, t.i., muzeja krātuvju korpusa (ēkas) un komunikāciju tīklu izbūve</a:t>
                      </a:r>
                      <a:r>
                        <a:rPr lang="lv-LV" sz="1400" u="none" strike="noStrike" dirty="0" smtClean="0">
                          <a:effectLst/>
                        </a:rPr>
                        <a:t>)</a:t>
                      </a:r>
                    </a:p>
                    <a:p>
                      <a:pPr algn="l" fontAlgn="t"/>
                      <a:endParaRPr lang="lv-LV" sz="14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t"/>
                      <a:r>
                        <a:rPr lang="lv-LV" sz="1400" u="none" strike="noStrike" dirty="0">
                          <a:effectLst/>
                        </a:rPr>
                        <a:t> </a:t>
                      </a:r>
                      <a:endParaRPr lang="lv-LV" sz="1400" u="none" strike="noStrike" dirty="0" smtClean="0">
                        <a:effectLst/>
                      </a:endParaRPr>
                    </a:p>
                    <a:p>
                      <a:pPr algn="ctr" fontAlgn="t"/>
                      <a:endParaRPr lang="lv-LV" sz="1400" u="none" strike="noStrike" dirty="0" smtClean="0">
                        <a:effectLst/>
                      </a:endParaRPr>
                    </a:p>
                    <a:p>
                      <a:pPr algn="ctr" fontAlgn="t"/>
                      <a:r>
                        <a:rPr lang="lv-LV" sz="1400" u="none" strike="noStrike" dirty="0" smtClean="0">
                          <a:effectLst/>
                        </a:rPr>
                        <a:t>(</a:t>
                      </a:r>
                      <a:r>
                        <a:rPr lang="lv-LV" sz="1400" u="none" strike="noStrike" dirty="0">
                          <a:effectLst/>
                        </a:rPr>
                        <a:t>30.09.2016. =&gt; 30.04.2018)</a:t>
                      </a:r>
                      <a:endParaRPr lang="lv-LV" sz="14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ctr"/>
                      <a:r>
                        <a:rPr lang="lv-LV" sz="1400" b="0" u="none" strike="noStrike" dirty="0" smtClean="0">
                          <a:solidFill>
                            <a:schemeClr val="tx1"/>
                          </a:solidFill>
                          <a:effectLst/>
                        </a:rPr>
                        <a:t>20,6 -</a:t>
                      </a:r>
                      <a:r>
                        <a:rPr lang="lv-LV" sz="1400" b="1" u="none" strike="noStrike" dirty="0" smtClean="0">
                          <a:solidFill>
                            <a:srgbClr val="C00000"/>
                          </a:solidFill>
                          <a:effectLst/>
                        </a:rPr>
                        <a:t> 10,0</a:t>
                      </a:r>
                      <a:endParaRPr lang="lv-LV" sz="1400" b="1" i="0" u="none" strike="noStrike" dirty="0">
                        <a:solidFill>
                          <a:srgbClr val="C00000"/>
                        </a:solidFill>
                        <a:effectLst/>
                        <a:latin typeface="Calibri" panose="020F0502020204030204" pitchFamily="34" charset="0"/>
                      </a:endParaRPr>
                    </a:p>
                  </a:txBody>
                  <a:tcPr marL="9525" marR="9525" marT="9525" marB="0" anchor="ctr"/>
                </a:tc>
                <a:tc>
                  <a:txBody>
                    <a:bodyPr/>
                    <a:lstStyle/>
                    <a:p>
                      <a:pPr algn="ctr" fontAlgn="ctr"/>
                      <a:r>
                        <a:rPr lang="lv-LV" sz="1400" b="0" i="0" u="none" strike="noStrike" dirty="0" smtClean="0">
                          <a:solidFill>
                            <a:srgbClr val="000000"/>
                          </a:solidFill>
                          <a:effectLst/>
                          <a:latin typeface="+mn-lt"/>
                        </a:rPr>
                        <a:t>0 </a:t>
                      </a:r>
                      <a:r>
                        <a:rPr lang="lv-LV" sz="1400" b="1" i="0" u="none" strike="noStrike" dirty="0" smtClean="0">
                          <a:solidFill>
                            <a:srgbClr val="C00000"/>
                          </a:solidFill>
                          <a:effectLst/>
                          <a:latin typeface="+mn-lt"/>
                        </a:rPr>
                        <a:t>+ 10,0</a:t>
                      </a:r>
                      <a:endParaRPr lang="lv-LV" sz="1400" b="1" i="0" u="none" strike="noStrike" dirty="0">
                        <a:solidFill>
                          <a:srgbClr val="C00000"/>
                        </a:solidFill>
                        <a:effectLst/>
                        <a:latin typeface="+mn-lt"/>
                      </a:endParaRPr>
                    </a:p>
                  </a:txBody>
                  <a:tcPr marL="9525" marR="9525" marT="9525" marB="0" anchor="ctr"/>
                </a:tc>
                <a:tc>
                  <a:txBody>
                    <a:bodyPr/>
                    <a:lstStyle/>
                    <a:p>
                      <a:pPr algn="ctr" fontAlgn="ctr"/>
                      <a:r>
                        <a:rPr lang="lv-LV" sz="1400" b="0" i="0" u="none" strike="noStrike" dirty="0" smtClean="0">
                          <a:solidFill>
                            <a:srgbClr val="000000"/>
                          </a:solidFill>
                          <a:effectLst/>
                          <a:latin typeface="+mn-lt"/>
                        </a:rPr>
                        <a:t>0</a:t>
                      </a:r>
                      <a:endParaRPr lang="lv-LV" sz="1400" b="0" i="0" u="none" strike="noStrike" dirty="0">
                        <a:solidFill>
                          <a:srgbClr val="000000"/>
                        </a:solidFill>
                        <a:effectLst/>
                        <a:latin typeface="+mn-lt"/>
                      </a:endParaRPr>
                    </a:p>
                  </a:txBody>
                  <a:tcPr marL="9525" marR="9525" marT="9525" marB="0" anchor="ctr"/>
                </a:tc>
              </a:tr>
              <a:tr h="789974">
                <a:tc>
                  <a:txBody>
                    <a:bodyPr/>
                    <a:lstStyle/>
                    <a:p>
                      <a:pPr algn="l" fontAlgn="t"/>
                      <a:endParaRPr lang="lv-LV" sz="1400" u="none" strike="noStrike" dirty="0" smtClean="0">
                        <a:effectLst/>
                      </a:endParaRPr>
                    </a:p>
                    <a:p>
                      <a:pPr algn="l" fontAlgn="t"/>
                      <a:r>
                        <a:rPr lang="lv-LV" sz="1400" u="none" strike="noStrike" dirty="0" smtClean="0">
                          <a:effectLst/>
                        </a:rPr>
                        <a:t>Jaunā </a:t>
                      </a:r>
                      <a:r>
                        <a:rPr lang="lv-LV" sz="1400" u="none" strike="noStrike" dirty="0">
                          <a:effectLst/>
                        </a:rPr>
                        <a:t>Rīgas teātra ēkas rekonstrukcija Lāčplēša ielā 25, Rīgā</a:t>
                      </a:r>
                      <a:br>
                        <a:rPr lang="lv-LV" sz="1400" u="none" strike="noStrike" dirty="0">
                          <a:effectLst/>
                        </a:rPr>
                      </a:br>
                      <a:endParaRPr lang="lv-LV" sz="14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t"/>
                      <a:r>
                        <a:rPr lang="lv-LV" sz="1400" u="none" strike="noStrike" dirty="0">
                          <a:effectLst/>
                        </a:rPr>
                        <a:t> </a:t>
                      </a:r>
                      <a:endParaRPr lang="lv-LV" sz="1400" u="none" strike="noStrike" dirty="0" smtClean="0">
                        <a:effectLst/>
                      </a:endParaRPr>
                    </a:p>
                    <a:p>
                      <a:pPr algn="ctr" fontAlgn="t"/>
                      <a:r>
                        <a:rPr lang="lv-LV" sz="1400" u="none" strike="noStrike" dirty="0" smtClean="0">
                          <a:effectLst/>
                        </a:rPr>
                        <a:t>(</a:t>
                      </a:r>
                      <a:r>
                        <a:rPr lang="lv-LV" sz="1400" u="none" strike="noStrike" dirty="0">
                          <a:effectLst/>
                        </a:rPr>
                        <a:t>31.03.2018. =&gt; 15.06.2018)</a:t>
                      </a:r>
                      <a:endParaRPr lang="lv-LV" sz="14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ctr"/>
                      <a:r>
                        <a:rPr lang="lv-LV" sz="1400" b="0" u="none" strike="noStrike" dirty="0" smtClean="0">
                          <a:solidFill>
                            <a:schemeClr val="tx1"/>
                          </a:solidFill>
                          <a:effectLst/>
                        </a:rPr>
                        <a:t>3,3</a:t>
                      </a:r>
                      <a:r>
                        <a:rPr lang="lv-LV" sz="1400" b="1" u="none" strike="noStrike" dirty="0" smtClean="0">
                          <a:solidFill>
                            <a:srgbClr val="C00000"/>
                          </a:solidFill>
                          <a:effectLst/>
                        </a:rPr>
                        <a:t> - 0,6</a:t>
                      </a:r>
                      <a:endParaRPr lang="lv-LV" sz="1400" b="1" i="0" u="none" strike="noStrike" dirty="0">
                        <a:solidFill>
                          <a:srgbClr val="C00000"/>
                        </a:solidFill>
                        <a:effectLst/>
                        <a:latin typeface="Calibri" panose="020F0502020204030204" pitchFamily="34" charset="0"/>
                      </a:endParaRPr>
                    </a:p>
                  </a:txBody>
                  <a:tcPr marL="9525" marR="9525" marT="9525" marB="0" anchor="ctr"/>
                </a:tc>
                <a:tc>
                  <a:txBody>
                    <a:bodyPr/>
                    <a:lstStyle/>
                    <a:p>
                      <a:pPr algn="ctr" fontAlgn="ctr"/>
                      <a:r>
                        <a:rPr lang="lv-LV" sz="1400" b="0" i="0" u="none" strike="noStrike" dirty="0" smtClean="0">
                          <a:solidFill>
                            <a:srgbClr val="000000"/>
                          </a:solidFill>
                          <a:effectLst/>
                          <a:latin typeface="+mn-lt"/>
                        </a:rPr>
                        <a:t>13,2</a:t>
                      </a:r>
                      <a:endParaRPr lang="lv-LV" sz="1400" b="0" i="0" u="none" strike="noStrike" dirty="0">
                        <a:solidFill>
                          <a:srgbClr val="000000"/>
                        </a:solidFill>
                        <a:effectLst/>
                        <a:latin typeface="+mn-lt"/>
                      </a:endParaRPr>
                    </a:p>
                  </a:txBody>
                  <a:tcPr marL="9525" marR="9525" marT="9525" marB="0" anchor="ctr"/>
                </a:tc>
                <a:tc>
                  <a:txBody>
                    <a:bodyPr/>
                    <a:lstStyle/>
                    <a:p>
                      <a:pPr algn="ctr" fontAlgn="ctr"/>
                      <a:r>
                        <a:rPr lang="lv-LV" sz="1400" b="0" i="0" u="none" strike="noStrike" dirty="0" smtClean="0">
                          <a:solidFill>
                            <a:srgbClr val="000000"/>
                          </a:solidFill>
                          <a:effectLst/>
                          <a:latin typeface="+mn-lt"/>
                        </a:rPr>
                        <a:t>1,6 </a:t>
                      </a:r>
                      <a:r>
                        <a:rPr lang="lv-LV" sz="1400" b="1" i="0" u="none" strike="noStrike" dirty="0" smtClean="0">
                          <a:solidFill>
                            <a:srgbClr val="C00000"/>
                          </a:solidFill>
                          <a:effectLst/>
                          <a:latin typeface="+mn-lt"/>
                        </a:rPr>
                        <a:t>+ 0,6</a:t>
                      </a:r>
                      <a:endParaRPr lang="lv-LV" sz="1400" b="1" i="0" u="none" strike="noStrike" dirty="0">
                        <a:solidFill>
                          <a:srgbClr val="C00000"/>
                        </a:solidFill>
                        <a:effectLst/>
                        <a:latin typeface="+mn-lt"/>
                      </a:endParaRPr>
                    </a:p>
                  </a:txBody>
                  <a:tcPr marL="9525" marR="9525" marT="9525" marB="0" anchor="ctr"/>
                </a:tc>
              </a:tr>
              <a:tr h="437962">
                <a:tc>
                  <a:txBody>
                    <a:bodyPr/>
                    <a:lstStyle/>
                    <a:p>
                      <a:pPr algn="l" fontAlgn="ctr"/>
                      <a:endParaRPr lang="lv-LV" sz="1400" u="none" strike="noStrike" dirty="0" smtClean="0">
                        <a:effectLst/>
                      </a:endParaRPr>
                    </a:p>
                    <a:p>
                      <a:pPr algn="l" fontAlgn="ctr"/>
                      <a:r>
                        <a:rPr lang="lv-LV" sz="1400" u="none" strike="noStrike" dirty="0" smtClean="0">
                          <a:effectLst/>
                        </a:rPr>
                        <a:t>Jaunas </a:t>
                      </a:r>
                      <a:r>
                        <a:rPr lang="lv-LV" sz="1400" u="none" strike="noStrike" dirty="0">
                          <a:effectLst/>
                        </a:rPr>
                        <a:t>ieslodzījuma vietas būvniecība </a:t>
                      </a:r>
                      <a:r>
                        <a:rPr lang="lv-LV" sz="1400" u="none" strike="noStrike" dirty="0" smtClean="0">
                          <a:effectLst/>
                        </a:rPr>
                        <a:t>Liepājā</a:t>
                      </a:r>
                    </a:p>
                    <a:p>
                      <a:pPr algn="l" fontAlgn="ct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lv-LV" sz="1400" b="0" u="none" strike="noStrike" dirty="0" smtClean="0">
                          <a:solidFill>
                            <a:schemeClr val="tx1"/>
                          </a:solidFill>
                          <a:effectLst/>
                        </a:rPr>
                        <a:t>15,0</a:t>
                      </a:r>
                      <a:r>
                        <a:rPr lang="lv-LV" sz="1400" b="1" u="none" strike="noStrike" dirty="0" smtClean="0">
                          <a:solidFill>
                            <a:schemeClr val="tx1"/>
                          </a:solidFill>
                          <a:effectLst/>
                        </a:rPr>
                        <a:t> </a:t>
                      </a:r>
                      <a:r>
                        <a:rPr lang="lv-LV" sz="1400" b="1" u="none" strike="noStrike" dirty="0" smtClean="0">
                          <a:solidFill>
                            <a:srgbClr val="C00000"/>
                          </a:solidFill>
                          <a:effectLst/>
                        </a:rPr>
                        <a:t>- 13,0</a:t>
                      </a:r>
                      <a:endParaRPr lang="lv-LV" sz="1400" b="1" i="0" u="none" strike="noStrike" dirty="0" smtClean="0">
                        <a:solidFill>
                          <a:srgbClr val="C00000"/>
                        </a:solidFill>
                        <a:effectLst/>
                        <a:latin typeface="Calibri" panose="020F050202020403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lv-LV" sz="1400" b="0" i="0" u="none" strike="noStrike" dirty="0" smtClean="0">
                          <a:solidFill>
                            <a:srgbClr val="000000"/>
                          </a:solidFill>
                          <a:effectLst/>
                          <a:latin typeface="+mn-lt"/>
                        </a:rPr>
                        <a:t>30,0 </a:t>
                      </a:r>
                      <a:r>
                        <a:rPr lang="lv-LV" sz="1400" b="1" i="0" u="none" strike="noStrike" dirty="0" smtClean="0">
                          <a:solidFill>
                            <a:srgbClr val="C00000"/>
                          </a:solidFill>
                          <a:effectLst/>
                          <a:latin typeface="+mn-lt"/>
                        </a:rPr>
                        <a:t>+ 13,0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lv-LV" sz="1400" b="0" i="0" u="none" strike="noStrike" dirty="0" smtClean="0">
                          <a:solidFill>
                            <a:srgbClr val="000000"/>
                          </a:solidFill>
                          <a:effectLst/>
                          <a:latin typeface="+mn-lt"/>
                        </a:rPr>
                        <a:t>31,0</a:t>
                      </a:r>
                    </a:p>
                  </a:txBody>
                  <a:tcPr marL="9525" marR="9525" marT="9525" marB="0" anchor="ctr"/>
                </a:tc>
              </a:tr>
              <a:tr h="293670">
                <a:tc gridSpan="2">
                  <a:txBody>
                    <a:bodyPr/>
                    <a:lstStyle/>
                    <a:p>
                      <a:pPr algn="r" fontAlgn="t"/>
                      <a:r>
                        <a:rPr lang="lv-LV" sz="1400" b="1" u="none" strike="noStrike" dirty="0" smtClean="0">
                          <a:effectLst/>
                          <a:latin typeface="+mn-lt"/>
                        </a:rPr>
                        <a:t>Kopā:</a:t>
                      </a:r>
                      <a:endParaRPr lang="lv-LV" sz="1400" b="1" i="0" u="none" strike="noStrike" dirty="0">
                        <a:solidFill>
                          <a:srgbClr val="000000"/>
                        </a:solidFill>
                        <a:effectLst/>
                        <a:latin typeface="+mn-lt"/>
                      </a:endParaRPr>
                    </a:p>
                  </a:txBody>
                  <a:tcPr marL="9525" marR="9525" marT="9525" marB="0" anchor="ctr"/>
                </a:tc>
                <a:tc hMerge="1">
                  <a:txBody>
                    <a:bodyPr/>
                    <a:lstStyle/>
                    <a:p>
                      <a:endParaRPr lang="lv-LV"/>
                    </a:p>
                  </a:txBody>
                  <a:tcPr/>
                </a:tc>
                <a:tc>
                  <a:txBody>
                    <a:bodyPr/>
                    <a:lstStyle/>
                    <a:p>
                      <a:pPr algn="ctr" fontAlgn="ctr"/>
                      <a:r>
                        <a:rPr lang="lv-LV" sz="1400" b="1" i="0" u="none" strike="noStrike" dirty="0" smtClean="0">
                          <a:solidFill>
                            <a:srgbClr val="C00000"/>
                          </a:solidFill>
                          <a:effectLst/>
                          <a:latin typeface="+mn-lt"/>
                        </a:rPr>
                        <a:t>-23,6</a:t>
                      </a:r>
                      <a:endParaRPr lang="lv-LV" sz="1400" b="1" i="0" u="none" strike="noStrike" dirty="0">
                        <a:solidFill>
                          <a:srgbClr val="C00000"/>
                        </a:solidFill>
                        <a:effectLst/>
                        <a:latin typeface="+mn-lt"/>
                      </a:endParaRPr>
                    </a:p>
                  </a:txBody>
                  <a:tcPr marL="9525" marR="9525" marT="9525" marB="0" anchor="ctr"/>
                </a:tc>
                <a:tc>
                  <a:txBody>
                    <a:bodyPr/>
                    <a:lstStyle/>
                    <a:p>
                      <a:pPr algn="ctr" fontAlgn="ctr"/>
                      <a:r>
                        <a:rPr lang="lv-LV" sz="1400" b="1" i="0" u="none" strike="noStrike" dirty="0" smtClean="0">
                          <a:solidFill>
                            <a:srgbClr val="C00000"/>
                          </a:solidFill>
                          <a:effectLst/>
                          <a:latin typeface="+mn-lt"/>
                        </a:rPr>
                        <a:t>+23,0</a:t>
                      </a:r>
                      <a:endParaRPr lang="lv-LV" sz="1400" b="1" i="0" u="none" strike="noStrike" dirty="0">
                        <a:solidFill>
                          <a:srgbClr val="C00000"/>
                        </a:solidFill>
                        <a:effectLst/>
                        <a:latin typeface="+mn-lt"/>
                      </a:endParaRPr>
                    </a:p>
                  </a:txBody>
                  <a:tcPr marL="9525" marR="9525" marT="9525" marB="0" anchor="ctr"/>
                </a:tc>
                <a:tc>
                  <a:txBody>
                    <a:bodyPr/>
                    <a:lstStyle/>
                    <a:p>
                      <a:pPr algn="ctr" fontAlgn="ctr"/>
                      <a:r>
                        <a:rPr lang="lv-LV" sz="1400" b="1" i="0" u="none" strike="noStrike" dirty="0" smtClean="0">
                          <a:solidFill>
                            <a:srgbClr val="C00000"/>
                          </a:solidFill>
                          <a:effectLst/>
                          <a:latin typeface="+mn-lt"/>
                        </a:rPr>
                        <a:t>+0,6</a:t>
                      </a:r>
                      <a:endParaRPr lang="lv-LV" sz="1400" b="1" i="0" u="none" strike="noStrike" dirty="0">
                        <a:solidFill>
                          <a:srgbClr val="C00000"/>
                        </a:solidFill>
                        <a:effectLst/>
                        <a:latin typeface="+mn-lt"/>
                      </a:endParaRPr>
                    </a:p>
                  </a:txBody>
                  <a:tcPr marL="9525" marR="9525" marT="9525" marB="0" anchor="ctr"/>
                </a:tc>
              </a:tr>
            </a:tbl>
          </a:graphicData>
        </a:graphic>
      </p:graphicFrame>
      <p:sp>
        <p:nvSpPr>
          <p:cNvPr id="10" name="Curved Down Arrow 9"/>
          <p:cNvSpPr/>
          <p:nvPr/>
        </p:nvSpPr>
        <p:spPr>
          <a:xfrm>
            <a:off x="5724128" y="4869160"/>
            <a:ext cx="1224136" cy="360040"/>
          </a:xfrm>
          <a:prstGeom prst="curvedDownArrow">
            <a:avLst>
              <a:gd name="adj1" fmla="val 10000"/>
              <a:gd name="adj2" fmla="val 47419"/>
              <a:gd name="adj3" fmla="val 3261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solidFill>
                <a:schemeClr val="tx1"/>
              </a:solidFill>
            </a:endParaRPr>
          </a:p>
        </p:txBody>
      </p:sp>
      <p:pic>
        <p:nvPicPr>
          <p:cNvPr id="11" name="Picture 10"/>
          <p:cNvPicPr>
            <a:picLocks noChangeAspect="1"/>
          </p:cNvPicPr>
          <p:nvPr/>
        </p:nvPicPr>
        <p:blipFill>
          <a:blip r:embed="rId2"/>
          <a:stretch>
            <a:fillRect/>
          </a:stretch>
        </p:blipFill>
        <p:spPr>
          <a:xfrm>
            <a:off x="7932320" y="1124744"/>
            <a:ext cx="963251" cy="377985"/>
          </a:xfrm>
          <a:prstGeom prst="rect">
            <a:avLst/>
          </a:prstGeom>
        </p:spPr>
      </p:pic>
      <p:sp>
        <p:nvSpPr>
          <p:cNvPr id="7" name="Curved Down Arrow 6"/>
          <p:cNvSpPr/>
          <p:nvPr/>
        </p:nvSpPr>
        <p:spPr>
          <a:xfrm>
            <a:off x="5724128" y="3861286"/>
            <a:ext cx="2232248" cy="360040"/>
          </a:xfrm>
          <a:prstGeom prst="curvedDownArrow">
            <a:avLst>
              <a:gd name="adj1" fmla="val 10000"/>
              <a:gd name="adj2" fmla="val 47419"/>
              <a:gd name="adj3" fmla="val 3261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solidFill>
                <a:schemeClr val="tx1"/>
              </a:solidFill>
            </a:endParaRPr>
          </a:p>
        </p:txBody>
      </p:sp>
      <p:sp>
        <p:nvSpPr>
          <p:cNvPr id="8" name="Curved Down Arrow 7"/>
          <p:cNvSpPr/>
          <p:nvPr/>
        </p:nvSpPr>
        <p:spPr>
          <a:xfrm>
            <a:off x="5724128" y="2554116"/>
            <a:ext cx="1152128" cy="360040"/>
          </a:xfrm>
          <a:prstGeom prst="curvedDownArrow">
            <a:avLst>
              <a:gd name="adj1" fmla="val 10000"/>
              <a:gd name="adj2" fmla="val 47419"/>
              <a:gd name="adj3" fmla="val 3261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solidFill>
                <a:schemeClr val="tx1"/>
              </a:solidFill>
            </a:endParaRPr>
          </a:p>
        </p:txBody>
      </p:sp>
    </p:spTree>
    <p:extLst>
      <p:ext uri="{BB962C8B-B14F-4D97-AF65-F5344CB8AC3E}">
        <p14:creationId xmlns:p14="http://schemas.microsoft.com/office/powerpoint/2010/main" val="13387021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13</a:t>
            </a:fld>
            <a:endParaRPr lang="lv-LV" dirty="0"/>
          </a:p>
        </p:txBody>
      </p:sp>
      <p:sp>
        <p:nvSpPr>
          <p:cNvPr id="5" name="Title 4"/>
          <p:cNvSpPr>
            <a:spLocks noGrp="1"/>
          </p:cNvSpPr>
          <p:nvPr>
            <p:ph type="title"/>
          </p:nvPr>
        </p:nvSpPr>
        <p:spPr>
          <a:xfrm>
            <a:off x="107504" y="721667"/>
            <a:ext cx="6264696" cy="432000"/>
          </a:xfrm>
        </p:spPr>
        <p:txBody>
          <a:bodyPr>
            <a:normAutofit fontScale="90000"/>
          </a:bodyPr>
          <a:lstStyle/>
          <a:p>
            <a:r>
              <a:rPr lang="lv-LV" dirty="0">
                <a:effectLst/>
              </a:rPr>
              <a:t>Valsts budžeta 2016.gada bāzes izdevumu pārskatīšana (horizontāls izdevumu samazinājums 3% apmērā)</a:t>
            </a:r>
            <a:br>
              <a:rPr lang="lv-LV" dirty="0">
                <a:effectLst/>
              </a:rPr>
            </a:br>
            <a:endParaRPr lang="lv-LV" dirty="0"/>
          </a:p>
        </p:txBody>
      </p:sp>
      <p:sp>
        <p:nvSpPr>
          <p:cNvPr id="6" name="Rectangle 5"/>
          <p:cNvSpPr/>
          <p:nvPr/>
        </p:nvSpPr>
        <p:spPr>
          <a:xfrm>
            <a:off x="251520" y="1153667"/>
            <a:ext cx="8628272" cy="5509200"/>
          </a:xfrm>
          <a:prstGeom prst="rect">
            <a:avLst/>
          </a:prstGeom>
        </p:spPr>
        <p:txBody>
          <a:bodyPr wrap="square">
            <a:spAutoFit/>
          </a:bodyPr>
          <a:lstStyle/>
          <a:p>
            <a:r>
              <a:rPr lang="lv-LV" sz="1600" b="1" dirty="0"/>
              <a:t>Sagatavojot piedāvājumu valsts budžeta bāzes izdevumu pārskatīšanai, tika nolemts nesamazināt izdevumus:</a:t>
            </a:r>
          </a:p>
          <a:p>
            <a:pPr marL="285750" indent="-285750">
              <a:buFont typeface="Wingdings" panose="05000000000000000000" pitchFamily="2" charset="2"/>
              <a:buChar char="Ø"/>
            </a:pPr>
            <a:r>
              <a:rPr lang="lv-LV" sz="1600" dirty="0" smtClean="0"/>
              <a:t>neatkarīgajām </a:t>
            </a:r>
            <a:r>
              <a:rPr lang="lv-LV" sz="1600" dirty="0"/>
              <a:t>institūcijām</a:t>
            </a:r>
            <a:r>
              <a:rPr lang="lv-LV" sz="1600" dirty="0" smtClean="0"/>
              <a:t>;</a:t>
            </a:r>
          </a:p>
          <a:p>
            <a:pPr marL="285750" indent="-285750">
              <a:buFont typeface="Wingdings" panose="05000000000000000000" pitchFamily="2" charset="2"/>
              <a:buChar char="Ø"/>
            </a:pPr>
            <a:r>
              <a:rPr lang="lv-LV" sz="1600" dirty="0" smtClean="0"/>
              <a:t>valsts </a:t>
            </a:r>
            <a:r>
              <a:rPr lang="lv-LV" sz="1600" dirty="0"/>
              <a:t>aizsardzībai un drošībai (</a:t>
            </a:r>
            <a:r>
              <a:rPr lang="lv-LV" sz="1600" dirty="0" err="1" smtClean="0"/>
              <a:t>AiM</a:t>
            </a:r>
            <a:r>
              <a:rPr lang="lv-LV" sz="1600" dirty="0" smtClean="0"/>
              <a:t>, IeM, </a:t>
            </a:r>
            <a:r>
              <a:rPr lang="lv-LV" sz="1600" dirty="0"/>
              <a:t>Tieslietu ministrijai (SAB</a:t>
            </a:r>
            <a:r>
              <a:rPr lang="lv-LV" sz="1600" dirty="0" smtClean="0"/>
              <a:t>));</a:t>
            </a:r>
          </a:p>
          <a:p>
            <a:pPr marL="285750" indent="-285750">
              <a:buFont typeface="Wingdings" panose="05000000000000000000" pitchFamily="2" charset="2"/>
              <a:buChar char="Ø"/>
            </a:pPr>
            <a:r>
              <a:rPr lang="lv-LV" sz="1600" dirty="0" smtClean="0"/>
              <a:t>izglītībai </a:t>
            </a:r>
            <a:r>
              <a:rPr lang="lv-LV" sz="1600" dirty="0"/>
              <a:t>(</a:t>
            </a:r>
            <a:r>
              <a:rPr lang="lv-LV" sz="1600" dirty="0" err="1" smtClean="0"/>
              <a:t>IzM</a:t>
            </a:r>
            <a:r>
              <a:rPr lang="lv-LV" sz="1600" dirty="0" smtClean="0"/>
              <a:t>), </a:t>
            </a:r>
            <a:r>
              <a:rPr lang="lv-LV" sz="1600" dirty="0"/>
              <a:t>izņemot administratīvos izdevumus</a:t>
            </a:r>
            <a:r>
              <a:rPr lang="lv-LV" sz="1600" dirty="0" smtClean="0"/>
              <a:t>;</a:t>
            </a:r>
          </a:p>
          <a:p>
            <a:pPr marL="285750" indent="-285750">
              <a:buFont typeface="Wingdings" panose="05000000000000000000" pitchFamily="2" charset="2"/>
              <a:buChar char="Ø"/>
            </a:pPr>
            <a:r>
              <a:rPr lang="lv-LV" sz="1600" dirty="0" smtClean="0"/>
              <a:t>VM </a:t>
            </a:r>
            <a:r>
              <a:rPr lang="lv-LV" sz="1600" dirty="0"/>
              <a:t>– medicīnas izglītībai un veselības aprūpes nodrošināšanai</a:t>
            </a:r>
            <a:r>
              <a:rPr lang="lv-LV" sz="1600" dirty="0" smtClean="0"/>
              <a:t>;</a:t>
            </a:r>
          </a:p>
          <a:p>
            <a:pPr marL="285750" indent="-285750">
              <a:buFont typeface="Wingdings" panose="05000000000000000000" pitchFamily="2" charset="2"/>
              <a:buChar char="Ø"/>
            </a:pPr>
            <a:r>
              <a:rPr lang="lv-LV" sz="1600" dirty="0" smtClean="0"/>
              <a:t>62.resoram </a:t>
            </a:r>
            <a:r>
              <a:rPr lang="lv-LV" sz="1600" dirty="0"/>
              <a:t>«Mērķdotācijas pašvaldībām», 64.resoram «Dotācija pašvaldībām» (Dotācija pašvaldību finanšu izlīdzināšanas fondam) un 74.resoram «Gadskārtējā valsts budžeta izpildes procesā pārdalāmais finansējums</a:t>
            </a:r>
            <a:r>
              <a:rPr lang="lv-LV" sz="1600" dirty="0" smtClean="0"/>
              <a:t>»;</a:t>
            </a:r>
          </a:p>
          <a:p>
            <a:pPr marL="285750" indent="-285750">
              <a:buFont typeface="Wingdings" panose="05000000000000000000" pitchFamily="2" charset="2"/>
              <a:buChar char="Ø"/>
            </a:pPr>
            <a:r>
              <a:rPr lang="lv-LV" sz="1600" dirty="0" smtClean="0"/>
              <a:t>LM </a:t>
            </a:r>
            <a:r>
              <a:rPr lang="lv-LV" sz="1600" dirty="0"/>
              <a:t>pamatbudžetā – sociālajiem pabalstiem, izdienas pensijām un piemaksām pie vecuma un invaliditātes pensijām, valsts atbalstam sociālajai apdrošināšanai, sociālās rehabilitācijas valsts programmām, aprūpei valsts sociālās aprūpes institūcijās; speciālajā budžetā – valsts pensiju speciālajam budžetam, nodarbinātības speciālajam budžetam, darba negadījumu speciālajam budžetam, invaliditātes, maternitātes un slimības speciālajam budžetam</a:t>
            </a:r>
            <a:r>
              <a:rPr lang="lv-LV" sz="1600" dirty="0" smtClean="0"/>
              <a:t>;</a:t>
            </a:r>
          </a:p>
          <a:p>
            <a:pPr marL="285750" indent="-285750">
              <a:buFont typeface="Wingdings" panose="05000000000000000000" pitchFamily="2" charset="2"/>
              <a:buChar char="Ø"/>
            </a:pPr>
            <a:r>
              <a:rPr lang="lv-LV" sz="1600" dirty="0" smtClean="0"/>
              <a:t>ēnu </a:t>
            </a:r>
            <a:r>
              <a:rPr lang="lv-LV" sz="1600" dirty="0"/>
              <a:t>ekonomikas mazināšanas pasākumiem</a:t>
            </a:r>
            <a:r>
              <a:rPr lang="lv-LV" sz="1600" dirty="0" smtClean="0"/>
              <a:t>;</a:t>
            </a:r>
          </a:p>
          <a:p>
            <a:pPr marL="285750" indent="-285750">
              <a:buFont typeface="Wingdings" panose="05000000000000000000" pitchFamily="2" charset="2"/>
              <a:buChar char="Ø"/>
            </a:pPr>
            <a:r>
              <a:rPr lang="lv-LV" sz="1600" dirty="0" smtClean="0"/>
              <a:t>pasākumiem</a:t>
            </a:r>
            <a:r>
              <a:rPr lang="lv-LV" sz="1600" dirty="0"/>
              <a:t>, kas skar atlīdzību (t.sk., minimālās mēneša darba algas pieauguma kompensācijai un minimālās mēneša darba algas paaugstināšanai</a:t>
            </a:r>
            <a:r>
              <a:rPr lang="lv-LV" sz="1600" dirty="0" smtClean="0"/>
              <a:t>);</a:t>
            </a:r>
          </a:p>
          <a:p>
            <a:pPr marL="285750" indent="-285750">
              <a:buFont typeface="Wingdings" panose="05000000000000000000" pitchFamily="2" charset="2"/>
              <a:buChar char="Ø"/>
            </a:pPr>
            <a:r>
              <a:rPr lang="lv-LV" sz="1600" dirty="0" smtClean="0"/>
              <a:t>iemaksām </a:t>
            </a:r>
            <a:r>
              <a:rPr lang="lv-LV" sz="1600" dirty="0"/>
              <a:t>starptautiskajās organizācijās, kārtējiem maksājumiem ES budžetā un valsts parāda apkalpošanas izdevumiem</a:t>
            </a:r>
            <a:r>
              <a:rPr lang="lv-LV" sz="1600" dirty="0" smtClean="0"/>
              <a:t>;</a:t>
            </a:r>
          </a:p>
          <a:p>
            <a:pPr marL="285750" indent="-285750">
              <a:buFont typeface="Wingdings" panose="05000000000000000000" pitchFamily="2" charset="2"/>
              <a:buChar char="Ø"/>
            </a:pPr>
            <a:r>
              <a:rPr lang="lv-LV" sz="1600" dirty="0" smtClean="0"/>
              <a:t>izdevumiem </a:t>
            </a:r>
            <a:r>
              <a:rPr lang="lv-LV" sz="1600" dirty="0"/>
              <a:t>no maksas pakalpojumiem</a:t>
            </a:r>
            <a:r>
              <a:rPr lang="lv-LV" sz="1600" dirty="0" smtClean="0"/>
              <a:t>;</a:t>
            </a:r>
          </a:p>
          <a:p>
            <a:pPr marL="285750" indent="-285750">
              <a:buFont typeface="Wingdings" panose="05000000000000000000" pitchFamily="2" charset="2"/>
              <a:buChar char="Ø"/>
            </a:pPr>
            <a:r>
              <a:rPr lang="lv-LV" sz="1600" dirty="0" smtClean="0"/>
              <a:t>ilgtermiņa </a:t>
            </a:r>
            <a:r>
              <a:rPr lang="lv-LV" sz="1600" dirty="0"/>
              <a:t>saistībām (VAS «Valsts nekustamie īpašumi» īstenojamiem projektiem un pasākumiem, jaunas ieslodzījuma vietas būvniecībai Liepājā) u.c.</a:t>
            </a:r>
          </a:p>
        </p:txBody>
      </p:sp>
    </p:spTree>
    <p:extLst>
      <p:ext uri="{BB962C8B-B14F-4D97-AF65-F5344CB8AC3E}">
        <p14:creationId xmlns:p14="http://schemas.microsoft.com/office/powerpoint/2010/main" val="165258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24.08.2015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14</a:t>
            </a:fld>
            <a:endParaRPr lang="lv-LV" dirty="0"/>
          </a:p>
        </p:txBody>
      </p:sp>
      <p:sp>
        <p:nvSpPr>
          <p:cNvPr id="5" name="Title 4"/>
          <p:cNvSpPr>
            <a:spLocks noGrp="1"/>
          </p:cNvSpPr>
          <p:nvPr>
            <p:ph type="title"/>
          </p:nvPr>
        </p:nvSpPr>
        <p:spPr>
          <a:xfrm>
            <a:off x="251520" y="404664"/>
            <a:ext cx="5976664" cy="1296144"/>
          </a:xfrm>
        </p:spPr>
        <p:txBody>
          <a:bodyPr>
            <a:normAutofit fontScale="90000"/>
          </a:bodyPr>
          <a:lstStyle/>
          <a:p>
            <a:r>
              <a:rPr lang="lv-LV" dirty="0"/>
              <a:t>Izdevumu </a:t>
            </a:r>
            <a:r>
              <a:rPr lang="lv-LV" dirty="0" smtClean="0"/>
              <a:t>pasākumi: valsts </a:t>
            </a:r>
            <a:r>
              <a:rPr lang="lv-LV" dirty="0"/>
              <a:t>budžeta bāzes izdevumu pārskatīšana (horizontāls izdevumu samazinājums par 1% vai 3% vai 5%)</a:t>
            </a:r>
            <a:br>
              <a:rPr lang="lv-LV" dirty="0"/>
            </a:br>
            <a:endParaRPr lang="lv-LV" dirty="0"/>
          </a:p>
        </p:txBody>
      </p:sp>
      <p:graphicFrame>
        <p:nvGraphicFramePr>
          <p:cNvPr id="6" name="Table 5"/>
          <p:cNvGraphicFramePr>
            <a:graphicFrameLocks noGrp="1"/>
          </p:cNvGraphicFramePr>
          <p:nvPr>
            <p:extLst>
              <p:ext uri="{D42A27DB-BD31-4B8C-83A1-F6EECF244321}">
                <p14:modId xmlns:p14="http://schemas.microsoft.com/office/powerpoint/2010/main" val="2284219802"/>
              </p:ext>
            </p:extLst>
          </p:nvPr>
        </p:nvGraphicFramePr>
        <p:xfrm>
          <a:off x="395536" y="1844824"/>
          <a:ext cx="7643194" cy="3312369"/>
        </p:xfrm>
        <a:graphic>
          <a:graphicData uri="http://schemas.openxmlformats.org/drawingml/2006/table">
            <a:tbl>
              <a:tblPr/>
              <a:tblGrid>
                <a:gridCol w="1155798"/>
                <a:gridCol w="1373801"/>
                <a:gridCol w="1450123"/>
                <a:gridCol w="1365727"/>
                <a:gridCol w="765915"/>
                <a:gridCol w="765915"/>
                <a:gridCol w="765915"/>
              </a:tblGrid>
              <a:tr h="254798">
                <a:tc>
                  <a:txBody>
                    <a:bodyPr/>
                    <a:lstStyle/>
                    <a:p>
                      <a:pPr algn="l" fontAlgn="b"/>
                      <a:endParaRPr lang="lv-LV"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lv-LV"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54798">
                <a:tc rowSpan="2">
                  <a:txBody>
                    <a:bodyPr/>
                    <a:lstStyle/>
                    <a:p>
                      <a:pPr algn="ctr" fontAlgn="b"/>
                      <a:r>
                        <a:rPr lang="lv-LV" sz="14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a:solidFill>
                            <a:srgbClr val="000000"/>
                          </a:solidFill>
                          <a:effectLst/>
                          <a:latin typeface="Calibri" panose="020F0502020204030204" pitchFamily="34" charset="0"/>
                        </a:rPr>
                        <a:t>Aktualizētie bāzes izdevumi 2016. gadam (uz 14.07.15.)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dirty="0">
                          <a:solidFill>
                            <a:srgbClr val="000000"/>
                          </a:solidFill>
                          <a:effectLst/>
                          <a:latin typeface="Calibri" panose="020F0502020204030204" pitchFamily="34" charset="0"/>
                        </a:rPr>
                        <a:t>Samazinājumam nepakļautie izdevumi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lv-LV" sz="1400" b="1" i="0" u="none" strike="noStrike">
                          <a:solidFill>
                            <a:srgbClr val="000000"/>
                          </a:solidFill>
                          <a:effectLst/>
                          <a:latin typeface="Calibri" panose="020F0502020204030204" pitchFamily="34" charset="0"/>
                        </a:rPr>
                        <a:t>Samazinājumam pakļautie izdevumi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lv-LV" sz="1400" b="1" i="1" u="none" strike="noStrike">
                          <a:solidFill>
                            <a:srgbClr val="000000"/>
                          </a:solidFill>
                          <a:effectLst/>
                          <a:latin typeface="Calibri" panose="020F0502020204030204" pitchFamily="34" charset="0"/>
                        </a:rPr>
                        <a:t>Samazinājums: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r>
              <a:tr h="127398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fontAlgn="ctr"/>
                      <a:r>
                        <a:rPr lang="lv-LV" sz="1400" b="1"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lv-LV" sz="1400" b="1"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lv-LV" sz="1400" b="1"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1528785">
                <a:tc>
                  <a:txBody>
                    <a:bodyPr/>
                    <a:lstStyle/>
                    <a:p>
                      <a:pPr algn="l" fontAlgn="t"/>
                      <a:r>
                        <a:rPr lang="lv-LV" sz="1400" b="1" i="1" u="none" strike="noStrike" dirty="0">
                          <a:solidFill>
                            <a:srgbClr val="000000"/>
                          </a:solidFill>
                          <a:effectLst/>
                          <a:latin typeface="Calibri" panose="020F0502020204030204" pitchFamily="34" charset="0"/>
                        </a:rPr>
                        <a:t>Valsts konsolidētais budžets (izdevumi valsts pamatfunkciju īstenošanai)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a:solidFill>
                            <a:srgbClr val="000000"/>
                          </a:solidFill>
                          <a:effectLst/>
                          <a:latin typeface="Calibri" panose="020F0502020204030204" pitchFamily="34" charset="0"/>
                        </a:rPr>
                        <a:t>6368,8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a:solidFill>
                            <a:srgbClr val="000000"/>
                          </a:solidFill>
                          <a:effectLst/>
                          <a:latin typeface="Calibri" panose="020F0502020204030204" pitchFamily="34" charset="0"/>
                        </a:rPr>
                        <a:t>5817,7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dirty="0">
                          <a:solidFill>
                            <a:srgbClr val="000000"/>
                          </a:solidFill>
                          <a:effectLst/>
                          <a:latin typeface="Calibri" panose="020F0502020204030204" pitchFamily="34" charset="0"/>
                        </a:rPr>
                        <a:t>551,1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400" b="0" i="0" u="none" strike="noStrike">
                          <a:solidFill>
                            <a:srgbClr val="000000"/>
                          </a:solidFill>
                          <a:effectLst/>
                          <a:latin typeface="Calibri" panose="020F0502020204030204" pitchFamily="34" charset="0"/>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a:txBody>
                    <a:bodyPr/>
                    <a:lstStyle/>
                    <a:p>
                      <a:pPr algn="ctr" fontAlgn="ctr"/>
                      <a:r>
                        <a:rPr lang="lv-LV" sz="1400" b="0" i="0" u="none" strike="noStrike">
                          <a:solidFill>
                            <a:srgbClr val="000000"/>
                          </a:solidFill>
                          <a:effectLst/>
                          <a:latin typeface="Calibri" panose="020F0502020204030204" pitchFamily="34" charset="0"/>
                        </a:rPr>
                        <a:t>16,5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ctr"/>
                      <a:r>
                        <a:rPr lang="lv-LV" sz="1400" b="0" i="0" u="none" strike="noStrike" dirty="0">
                          <a:solidFill>
                            <a:srgbClr val="000000"/>
                          </a:solidFill>
                          <a:effectLst/>
                          <a:latin typeface="Calibri" panose="020F0502020204030204" pitchFamily="34" charset="0"/>
                        </a:rPr>
                        <a:t>27,6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bl>
          </a:graphicData>
        </a:graphic>
      </p:graphicFrame>
      <p:pic>
        <p:nvPicPr>
          <p:cNvPr id="7" name="Picture 6"/>
          <p:cNvPicPr>
            <a:picLocks noChangeAspect="1"/>
          </p:cNvPicPr>
          <p:nvPr/>
        </p:nvPicPr>
        <p:blipFill>
          <a:blip r:embed="rId2"/>
          <a:stretch>
            <a:fillRect/>
          </a:stretch>
        </p:blipFill>
        <p:spPr>
          <a:xfrm>
            <a:off x="7932320" y="1124744"/>
            <a:ext cx="963251" cy="377985"/>
          </a:xfrm>
          <a:prstGeom prst="rect">
            <a:avLst/>
          </a:prstGeom>
        </p:spPr>
      </p:pic>
    </p:spTree>
    <p:extLst>
      <p:ext uri="{BB962C8B-B14F-4D97-AF65-F5344CB8AC3E}">
        <p14:creationId xmlns:p14="http://schemas.microsoft.com/office/powerpoint/2010/main" val="36299147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15</a:t>
            </a:fld>
            <a:endParaRPr lang="lv-LV" dirty="0"/>
          </a:p>
        </p:txBody>
      </p:sp>
      <p:graphicFrame>
        <p:nvGraphicFramePr>
          <p:cNvPr id="6" name="Table 5"/>
          <p:cNvGraphicFramePr>
            <a:graphicFrameLocks noGrp="1"/>
          </p:cNvGraphicFramePr>
          <p:nvPr>
            <p:extLst>
              <p:ext uri="{D42A27DB-BD31-4B8C-83A1-F6EECF244321}">
                <p14:modId xmlns:p14="http://schemas.microsoft.com/office/powerpoint/2010/main" val="3725767032"/>
              </p:ext>
            </p:extLst>
          </p:nvPr>
        </p:nvGraphicFramePr>
        <p:xfrm>
          <a:off x="251520" y="1313962"/>
          <a:ext cx="8568952" cy="5087596"/>
        </p:xfrm>
        <a:graphic>
          <a:graphicData uri="http://schemas.openxmlformats.org/drawingml/2006/table">
            <a:tbl>
              <a:tblPr firstRow="1" firstCol="1" bandRow="1">
                <a:tableStyleId>{5C22544A-7EE6-4342-B048-85BDC9FD1C3A}</a:tableStyleId>
              </a:tblPr>
              <a:tblGrid>
                <a:gridCol w="3792003"/>
                <a:gridCol w="2530316"/>
                <a:gridCol w="2246633"/>
              </a:tblGrid>
              <a:tr h="423967">
                <a:tc>
                  <a:txBody>
                    <a:bodyPr/>
                    <a:lstStyle/>
                    <a:p>
                      <a:pPr algn="ctr">
                        <a:spcAft>
                          <a:spcPts val="0"/>
                        </a:spcAft>
                      </a:pPr>
                      <a:r>
                        <a:rPr lang="lv-LV" sz="1200" dirty="0">
                          <a:effectLst/>
                        </a:rPr>
                        <a:t>Iestāde</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200" dirty="0">
                          <a:effectLst/>
                        </a:rPr>
                        <a:t>Samazinājumam pakļautie izdevumi (</a:t>
                      </a:r>
                      <a:r>
                        <a:rPr lang="lv-LV" sz="1200" i="1" dirty="0" err="1">
                          <a:effectLst/>
                        </a:rPr>
                        <a:t>euro</a:t>
                      </a:r>
                      <a:r>
                        <a:rPr lang="lv-LV" sz="1200" dirty="0">
                          <a:effectLst/>
                        </a:rPr>
                        <a:t>)</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200" dirty="0">
                          <a:effectLst/>
                        </a:rPr>
                        <a:t>3% samazinājums (</a:t>
                      </a:r>
                      <a:r>
                        <a:rPr lang="lv-LV" sz="1200" i="1" dirty="0" err="1">
                          <a:effectLst/>
                        </a:rPr>
                        <a:t>euro</a:t>
                      </a:r>
                      <a:r>
                        <a:rPr lang="lv-LV" sz="1200" dirty="0">
                          <a:effectLst/>
                        </a:rPr>
                        <a:t>)</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Ministru kabinets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1 620 859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48 626</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423967">
                <a:tc>
                  <a:txBody>
                    <a:bodyPr/>
                    <a:lstStyle/>
                    <a:p>
                      <a:pPr algn="ctr">
                        <a:spcAft>
                          <a:spcPts val="0"/>
                        </a:spcAft>
                      </a:pPr>
                      <a:r>
                        <a:rPr lang="lv-LV" sz="1200">
                          <a:effectLst/>
                        </a:rPr>
                        <a:t>Korupcijas novēršanas un apkarošanas birojs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1 407 356</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42 221</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Sabiedrības integrācijas fonds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815 280</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24 458</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dirty="0">
                          <a:effectLst/>
                        </a:rPr>
                        <a:t>Ārlietu ministrija</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20 199 097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605 973</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Ekonomikas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7 908 969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237 269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Finanšu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36 299 888</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1 088 997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Izglītības un zinātnes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779 668</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23 390</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Zemkopības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28 104 579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843 137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Satiksmes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277 765 287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8 332 959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Labklājības ministrija (pamatbudžets)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5 275 171</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158 255</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423967">
                <a:tc>
                  <a:txBody>
                    <a:bodyPr/>
                    <a:lstStyle/>
                    <a:p>
                      <a:pPr algn="ctr">
                        <a:spcAft>
                          <a:spcPts val="0"/>
                        </a:spcAft>
                      </a:pPr>
                      <a:r>
                        <a:rPr lang="lv-LV" sz="1200">
                          <a:effectLst/>
                        </a:rPr>
                        <a:t>Labklājības ministrija (speciālais budžets)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4 098 009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122 940</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Tieslietu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48 729 905</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1 461 897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423967">
                <a:tc>
                  <a:txBody>
                    <a:bodyPr/>
                    <a:lstStyle/>
                    <a:p>
                      <a:pPr algn="ctr">
                        <a:spcAft>
                          <a:spcPts val="0"/>
                        </a:spcAft>
                      </a:pPr>
                      <a:r>
                        <a:rPr lang="lv-LV" sz="1200">
                          <a:effectLst/>
                        </a:rPr>
                        <a:t>Vides aizsardzības un reģionālās attīstības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19 737 728</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592 132</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Kultūras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80 217 863</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2 406 536</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Pārresoru koordinācijas centrs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80 974</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2 429</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Veselības ministrija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18 952 202</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568 566</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Centrālā vēlēšanu komisija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98 711</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2 961</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ctr">
                        <a:spcAft>
                          <a:spcPts val="0"/>
                        </a:spcAft>
                      </a:pPr>
                      <a:r>
                        <a:rPr lang="lv-LV" sz="1200">
                          <a:effectLst/>
                        </a:rPr>
                        <a:t>Centrālā zemes komisija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18 905</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567</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211983">
                <a:tc>
                  <a:txBody>
                    <a:bodyPr/>
                    <a:lstStyle/>
                    <a:p>
                      <a:pPr algn="r">
                        <a:spcAft>
                          <a:spcPts val="0"/>
                        </a:spcAft>
                      </a:pPr>
                      <a:r>
                        <a:rPr lang="lv-LV" sz="1200">
                          <a:effectLst/>
                        </a:rPr>
                        <a:t>Kopā:</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a:effectLst/>
                        </a:rPr>
                        <a:t>552 110 451</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dirty="0">
                          <a:effectLst/>
                        </a:rPr>
                        <a:t>16 563 313</a:t>
                      </a:r>
                      <a:endParaRPr lang="lv-LV"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Title 4"/>
          <p:cNvSpPr>
            <a:spLocks noGrp="1"/>
          </p:cNvSpPr>
          <p:nvPr>
            <p:ph type="title"/>
          </p:nvPr>
        </p:nvSpPr>
        <p:spPr>
          <a:xfrm>
            <a:off x="108992" y="692696"/>
            <a:ext cx="6444208" cy="432000"/>
          </a:xfrm>
        </p:spPr>
        <p:txBody>
          <a:bodyPr>
            <a:normAutofit fontScale="90000"/>
          </a:bodyPr>
          <a:lstStyle/>
          <a:p>
            <a:r>
              <a:rPr lang="lv-LV" dirty="0" smtClean="0">
                <a:effectLst/>
              </a:rPr>
              <a:t>Valsts budžeta 2016.gada bāzes izdevumu pārskatīšana (horizontāls izdevumu samazinājums 3% apmērā)</a:t>
            </a:r>
            <a:br>
              <a:rPr lang="lv-LV" dirty="0" smtClean="0">
                <a:effectLst/>
              </a:rPr>
            </a:br>
            <a:endParaRPr lang="lv-LV" dirty="0"/>
          </a:p>
        </p:txBody>
      </p:sp>
      <p:sp>
        <p:nvSpPr>
          <p:cNvPr id="9" name="TextBox 8"/>
          <p:cNvSpPr txBox="1"/>
          <p:nvPr/>
        </p:nvSpPr>
        <p:spPr>
          <a:xfrm>
            <a:off x="8290756" y="940030"/>
            <a:ext cx="792088" cy="369332"/>
          </a:xfrm>
          <a:prstGeom prst="rect">
            <a:avLst/>
          </a:prstGeom>
          <a:noFill/>
        </p:spPr>
        <p:txBody>
          <a:bodyPr wrap="square" rtlCol="0">
            <a:spAutoFit/>
          </a:bodyPr>
          <a:lstStyle/>
          <a:p>
            <a:r>
              <a:rPr lang="lv-LV" i="1" dirty="0" err="1" smtClean="0">
                <a:solidFill>
                  <a:srgbClr val="D39001"/>
                </a:solidFill>
              </a:rPr>
              <a:t>euro</a:t>
            </a:r>
            <a:endParaRPr lang="lv-LV" i="1" dirty="0">
              <a:solidFill>
                <a:srgbClr val="D39001"/>
              </a:solidFill>
            </a:endParaRPr>
          </a:p>
        </p:txBody>
      </p:sp>
    </p:spTree>
    <p:extLst>
      <p:ext uri="{BB962C8B-B14F-4D97-AF65-F5344CB8AC3E}">
        <p14:creationId xmlns:p14="http://schemas.microsoft.com/office/powerpoint/2010/main" val="3332167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24.08.2015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16</a:t>
            </a:fld>
            <a:endParaRPr lang="lv-LV" dirty="0"/>
          </a:p>
        </p:txBody>
      </p:sp>
      <p:graphicFrame>
        <p:nvGraphicFramePr>
          <p:cNvPr id="6" name="Table 5"/>
          <p:cNvGraphicFramePr>
            <a:graphicFrameLocks noGrp="1"/>
          </p:cNvGraphicFramePr>
          <p:nvPr>
            <p:extLst>
              <p:ext uri="{D42A27DB-BD31-4B8C-83A1-F6EECF244321}">
                <p14:modId xmlns:p14="http://schemas.microsoft.com/office/powerpoint/2010/main" val="2613281349"/>
              </p:ext>
            </p:extLst>
          </p:nvPr>
        </p:nvGraphicFramePr>
        <p:xfrm>
          <a:off x="899592" y="1484784"/>
          <a:ext cx="7272808" cy="4176464"/>
        </p:xfrm>
        <a:graphic>
          <a:graphicData uri="http://schemas.openxmlformats.org/drawingml/2006/table">
            <a:tbl>
              <a:tblPr>
                <a:tableStyleId>{5C22544A-7EE6-4342-B048-85BDC9FD1C3A}</a:tableStyleId>
              </a:tblPr>
              <a:tblGrid>
                <a:gridCol w="5328592"/>
                <a:gridCol w="1944216"/>
              </a:tblGrid>
              <a:tr h="288037">
                <a:tc>
                  <a:txBody>
                    <a:bodyPr/>
                    <a:lstStyle/>
                    <a:p>
                      <a:pPr algn="ctr" fontAlgn="b"/>
                      <a:r>
                        <a:rPr lang="lv-LV" sz="1400" u="none" strike="noStrike" dirty="0">
                          <a:effectLst/>
                        </a:rPr>
                        <a:t> </a:t>
                      </a:r>
                      <a:r>
                        <a:rPr lang="lv-LV" sz="1400" u="none" strike="noStrike" dirty="0" smtClean="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lv-LV" sz="1400" i="0" u="none" strike="noStrike" dirty="0" smtClean="0">
                          <a:effectLst/>
                        </a:rPr>
                        <a:t>2016.gads</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412998">
                <a:tc>
                  <a:txBody>
                    <a:bodyPr/>
                    <a:lstStyle/>
                    <a:p>
                      <a:pPr algn="l" fontAlgn="b"/>
                      <a:r>
                        <a:rPr lang="lv-LV" sz="1400" u="none" strike="noStrike" baseline="0" dirty="0" smtClean="0">
                          <a:effectLst/>
                        </a:rPr>
                        <a:t>     </a:t>
                      </a:r>
                      <a:r>
                        <a:rPr lang="lv-LV" sz="1400" u="none" strike="noStrike" dirty="0" smtClean="0">
                          <a:effectLst/>
                        </a:rPr>
                        <a:t>Aizsardzības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34 496 897</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Ārlietu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a:effectLst/>
                        </a:rPr>
                        <a:t>292 347</a:t>
                      </a:r>
                      <a:endParaRPr lang="lv-LV" sz="14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Ekonomikas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175 408</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5126">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err="1" smtClean="0">
                          <a:effectLst/>
                        </a:rPr>
                        <a:t>Iekšlietu</a:t>
                      </a:r>
                      <a:r>
                        <a:rPr lang="lv-LV" sz="1400" u="none" strike="noStrike" dirty="0" smtClean="0">
                          <a:effectLst/>
                        </a:rPr>
                        <a:t>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35 666 284</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Zemkopības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292 347</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Satiksmes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4 092 852</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Labklājības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1 754 080</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Tieslietu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350 816</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087">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Kultūras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1 169 386</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5826">
                <a:tc>
                  <a:txBody>
                    <a:bodyPr/>
                    <a:lstStyle/>
                    <a:p>
                      <a:pPr algn="l" fontAlgn="b"/>
                      <a:r>
                        <a:rPr lang="lv-LV" sz="1400" u="none" strike="noStrike" dirty="0" smtClean="0">
                          <a:effectLst/>
                        </a:rPr>
                        <a:t>    </a:t>
                      </a:r>
                      <a:r>
                        <a:rPr lang="lv-LV" sz="1400" u="none" strike="noStrike" baseline="0" dirty="0" smtClean="0">
                          <a:effectLst/>
                        </a:rPr>
                        <a:t> </a:t>
                      </a:r>
                      <a:r>
                        <a:rPr lang="lv-LV" sz="1400" u="none" strike="noStrike" dirty="0" smtClean="0">
                          <a:effectLst/>
                        </a:rPr>
                        <a:t>Veselības </a:t>
                      </a:r>
                      <a:r>
                        <a:rPr lang="lv-LV" sz="1400" u="none" strike="noStrike" dirty="0">
                          <a:effectLst/>
                        </a:rPr>
                        <a:t>ministrija</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u="none" strike="noStrike" dirty="0">
                          <a:effectLst/>
                        </a:rPr>
                        <a:t>12 000 000</a:t>
                      </a:r>
                      <a:endParaRPr lang="lv-LV" sz="14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868">
                <a:tc>
                  <a:txBody>
                    <a:bodyPr/>
                    <a:lstStyle/>
                    <a:p>
                      <a:pPr algn="l" fontAlgn="b"/>
                      <a:r>
                        <a:rPr lang="lv-LV" sz="1400" b="1" u="none" strike="noStrike" dirty="0">
                          <a:effectLst/>
                        </a:rPr>
                        <a:t>Kopā:</a:t>
                      </a:r>
                      <a:endParaRPr lang="lv-LV"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lv-LV" sz="1400" b="1" u="none" strike="noStrike" dirty="0">
                          <a:effectLst/>
                        </a:rPr>
                        <a:t>90 290 417</a:t>
                      </a:r>
                      <a:endParaRPr lang="lv-LV"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Virsraksts 2"/>
          <p:cNvSpPr txBox="1">
            <a:spLocks/>
          </p:cNvSpPr>
          <p:nvPr/>
        </p:nvSpPr>
        <p:spPr>
          <a:xfrm>
            <a:off x="457200" y="548680"/>
            <a:ext cx="568863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800" dirty="0" smtClean="0"/>
              <a:t>Koalīcijas darba grupas priekšlikumi par papildu līdzekļiem neatliekamo pasākumu realizēšanai (</a:t>
            </a:r>
            <a:r>
              <a:rPr lang="lv-LV" sz="1800" i="1" dirty="0" err="1" smtClean="0"/>
              <a:t>euro</a:t>
            </a:r>
            <a:r>
              <a:rPr lang="lv-LV" sz="1800" dirty="0" smtClean="0"/>
              <a:t>)</a:t>
            </a:r>
            <a:endParaRPr lang="lv-LV" sz="1800" dirty="0"/>
          </a:p>
        </p:txBody>
      </p:sp>
    </p:spTree>
    <p:extLst>
      <p:ext uri="{BB962C8B-B14F-4D97-AF65-F5344CB8AC3E}">
        <p14:creationId xmlns:p14="http://schemas.microsoft.com/office/powerpoint/2010/main" val="740514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1985921583"/>
              </p:ext>
            </p:extLst>
          </p:nvPr>
        </p:nvGraphicFramePr>
        <p:xfrm>
          <a:off x="0" y="1259102"/>
          <a:ext cx="9036496" cy="5184924"/>
        </p:xfrm>
        <a:graphic>
          <a:graphicData uri="http://schemas.openxmlformats.org/drawingml/2006/chart">
            <c:chart xmlns:c="http://schemas.openxmlformats.org/drawingml/2006/chart" xmlns:r="http://schemas.openxmlformats.org/officeDocument/2006/relationships" r:id="rId2"/>
          </a:graphicData>
        </a:graphic>
      </p:graphicFrame>
      <p:sp>
        <p:nvSpPr>
          <p:cNvPr id="3" name="Virsraksts 2"/>
          <p:cNvSpPr>
            <a:spLocks noGrp="1"/>
          </p:cNvSpPr>
          <p:nvPr>
            <p:ph type="title"/>
          </p:nvPr>
        </p:nvSpPr>
        <p:spPr>
          <a:xfrm>
            <a:off x="395536" y="548680"/>
            <a:ext cx="5688632" cy="432000"/>
          </a:xfrm>
        </p:spPr>
        <p:txBody>
          <a:bodyPr>
            <a:normAutofit fontScale="90000"/>
          </a:bodyPr>
          <a:lstStyle/>
          <a:p>
            <a:pPr algn="ctr"/>
            <a:r>
              <a:rPr lang="lv-LV" dirty="0" smtClean="0"/>
              <a:t>Sagatavotie priekšlikumi 2016.gada izdevumiem salīdzinājumā ar 2015.gada izdevumiem (%)*</a:t>
            </a:r>
            <a:endParaRPr lang="lv-LV" dirty="0"/>
          </a:p>
        </p:txBody>
      </p:sp>
      <p:sp>
        <p:nvSpPr>
          <p:cNvPr id="2" name="TextBox 1"/>
          <p:cNvSpPr txBox="1"/>
          <p:nvPr/>
        </p:nvSpPr>
        <p:spPr>
          <a:xfrm>
            <a:off x="251520" y="6381328"/>
            <a:ext cx="7560840" cy="307777"/>
          </a:xfrm>
          <a:prstGeom prst="rect">
            <a:avLst/>
          </a:prstGeom>
          <a:noFill/>
        </p:spPr>
        <p:txBody>
          <a:bodyPr wrap="square" rtlCol="0">
            <a:spAutoFit/>
          </a:bodyPr>
          <a:lstStyle/>
          <a:p>
            <a:r>
              <a:rPr lang="lv-LV" sz="1400" dirty="0"/>
              <a:t> </a:t>
            </a:r>
            <a:r>
              <a:rPr lang="lv-LV" sz="1400" dirty="0" smtClean="0"/>
              <a:t>*Samazinājumi saistīti ar pabeigtiem vienreizējiem pasākumiem</a:t>
            </a:r>
            <a:endParaRPr lang="lv-LV" sz="1400" dirty="0"/>
          </a:p>
        </p:txBody>
      </p:sp>
    </p:spTree>
    <p:extLst>
      <p:ext uri="{BB962C8B-B14F-4D97-AF65-F5344CB8AC3E}">
        <p14:creationId xmlns:p14="http://schemas.microsoft.com/office/powerpoint/2010/main" val="77883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24.08.2015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18</a:t>
            </a:fld>
            <a:endParaRPr lang="lv-LV" dirty="0"/>
          </a:p>
        </p:txBody>
      </p:sp>
      <p:sp>
        <p:nvSpPr>
          <p:cNvPr id="4" name="Content Placeholder 3"/>
          <p:cNvSpPr>
            <a:spLocks noGrp="1"/>
          </p:cNvSpPr>
          <p:nvPr>
            <p:ph idx="1"/>
          </p:nvPr>
        </p:nvSpPr>
        <p:spPr>
          <a:xfrm>
            <a:off x="467544" y="1272409"/>
            <a:ext cx="8352928" cy="4857403"/>
          </a:xfrm>
        </p:spPr>
        <p:txBody>
          <a:bodyPr>
            <a:normAutofit fontScale="92500" lnSpcReduction="10000"/>
          </a:bodyPr>
          <a:lstStyle/>
          <a:p>
            <a:pPr marL="0" indent="0">
              <a:buNone/>
            </a:pPr>
            <a:r>
              <a:rPr lang="lv-LV" dirty="0" smtClean="0">
                <a:solidFill>
                  <a:schemeClr val="tx1"/>
                </a:solidFill>
              </a:rPr>
              <a:t>Jautājums par </a:t>
            </a:r>
            <a:r>
              <a:rPr lang="lv-LV" dirty="0">
                <a:solidFill>
                  <a:schemeClr val="tx1"/>
                </a:solidFill>
              </a:rPr>
              <a:t>papildu finansējuma piešķiršanu Salaspils kodolreaktora likvidēšanai turpināt risināt 2017.gada valsts budžeta projekta un 2017.–2019.gada vidējā termiņa budžeta ietvara </a:t>
            </a:r>
            <a:r>
              <a:rPr lang="lv-LV" dirty="0" smtClean="0">
                <a:solidFill>
                  <a:schemeClr val="tx1"/>
                </a:solidFill>
              </a:rPr>
              <a:t>projekta </a:t>
            </a:r>
            <a:r>
              <a:rPr lang="lv-LV" dirty="0">
                <a:solidFill>
                  <a:schemeClr val="tx1"/>
                </a:solidFill>
              </a:rPr>
              <a:t>sagatavošanas procesā</a:t>
            </a:r>
            <a:r>
              <a:rPr lang="lv-LV" dirty="0" smtClean="0">
                <a:solidFill>
                  <a:schemeClr val="tx1"/>
                </a:solidFill>
              </a:rPr>
              <a:t>.</a:t>
            </a:r>
          </a:p>
          <a:p>
            <a:pPr>
              <a:buFont typeface="Wingdings" panose="05000000000000000000" pitchFamily="2" charset="2"/>
              <a:buChar char="§"/>
            </a:pPr>
            <a:endParaRPr lang="lv-LV" dirty="0">
              <a:solidFill>
                <a:schemeClr val="tx1"/>
              </a:solidFill>
            </a:endParaRPr>
          </a:p>
          <a:p>
            <a:pPr marL="0" indent="0">
              <a:buNone/>
            </a:pPr>
            <a:r>
              <a:rPr lang="lv-LV" u="sng" dirty="0" smtClean="0">
                <a:solidFill>
                  <a:schemeClr val="tx1"/>
                </a:solidFill>
              </a:rPr>
              <a:t>2015.gada </a:t>
            </a:r>
            <a:r>
              <a:rPr lang="lv-LV" u="sng" dirty="0">
                <a:solidFill>
                  <a:schemeClr val="tx1"/>
                </a:solidFill>
              </a:rPr>
              <a:t>27.augusta Ministru kabineta sēdē nepieciešams turpināt diskusijas par šādiem jautājumiem</a:t>
            </a:r>
            <a:r>
              <a:rPr lang="lv-LV" u="sng" dirty="0" smtClean="0">
                <a:solidFill>
                  <a:schemeClr val="tx1"/>
                </a:solidFill>
              </a:rPr>
              <a:t>:</a:t>
            </a:r>
          </a:p>
          <a:p>
            <a:pPr>
              <a:buFont typeface="Arial" pitchFamily="34" charset="0"/>
              <a:buAutoNum type="arabicParenR"/>
            </a:pPr>
            <a:r>
              <a:rPr lang="lv-LV" dirty="0" smtClean="0">
                <a:solidFill>
                  <a:schemeClr val="tx1"/>
                </a:solidFill>
              </a:rPr>
              <a:t>par Aizsardzības ministrijas budžeta palielināšanu līdz 1,4% no IKP;</a:t>
            </a:r>
          </a:p>
          <a:p>
            <a:pPr>
              <a:buFont typeface="Arial" pitchFamily="34" charset="0"/>
              <a:buAutoNum type="arabicParenR"/>
            </a:pPr>
            <a:r>
              <a:rPr lang="lv-LV" dirty="0" smtClean="0">
                <a:solidFill>
                  <a:schemeClr val="tx1"/>
                </a:solidFill>
              </a:rPr>
              <a:t>Par neatkarīgo institūciju papildu pieprasījumiem;</a:t>
            </a:r>
          </a:p>
          <a:p>
            <a:pPr>
              <a:buAutoNum type="arabicParenR"/>
            </a:pPr>
            <a:r>
              <a:rPr lang="lv-LV" dirty="0" smtClean="0">
                <a:solidFill>
                  <a:schemeClr val="tx1"/>
                </a:solidFill>
              </a:rPr>
              <a:t>par papildu nepieciešamo finansējumu Ekonomikas ministrijas budžeta apakšprogrammā 29.02.00 “Elektroenerģijas lietotāju atbalsts” elektroenerģijas lietotāju atbalstam 2016.gadā un turpmākajos gados;</a:t>
            </a:r>
          </a:p>
          <a:p>
            <a:pPr>
              <a:buAutoNum type="arabicParenR"/>
            </a:pPr>
            <a:r>
              <a:rPr lang="lv-LV" dirty="0" smtClean="0">
                <a:solidFill>
                  <a:schemeClr val="tx1"/>
                </a:solidFill>
              </a:rPr>
              <a:t>pedagogu darba samaksas reformām;</a:t>
            </a:r>
          </a:p>
          <a:p>
            <a:pPr>
              <a:buAutoNum type="arabicParenR"/>
            </a:pPr>
            <a:r>
              <a:rPr lang="lv-LV" dirty="0">
                <a:solidFill>
                  <a:schemeClr val="tx1"/>
                </a:solidFill>
              </a:rPr>
              <a:t>par akcīzes nodokļa noteikšanu neveselīgai </a:t>
            </a:r>
            <a:r>
              <a:rPr lang="lv-LV" dirty="0" smtClean="0">
                <a:solidFill>
                  <a:schemeClr val="tx1"/>
                </a:solidFill>
              </a:rPr>
              <a:t>pārtikai, vienojoties Zemkopības ministrijai ar Veselības ministriju par papildu finansējuma novirzīšanu veselībai;</a:t>
            </a:r>
          </a:p>
          <a:p>
            <a:pPr>
              <a:buAutoNum type="arabicParenR"/>
            </a:pPr>
            <a:r>
              <a:rPr lang="lv-LV" dirty="0">
                <a:solidFill>
                  <a:schemeClr val="tx1"/>
                </a:solidFill>
              </a:rPr>
              <a:t>par atsevišķiem fiskāli neitrāliem demogrāfijas pasākumiem, vienojoties ar Labklājības ministriju par pasākumiem un to īstenošanai papildu nepieciešamā finansējuma </a:t>
            </a:r>
            <a:r>
              <a:rPr lang="lv-LV" dirty="0" smtClean="0">
                <a:solidFill>
                  <a:schemeClr val="tx1"/>
                </a:solidFill>
              </a:rPr>
              <a:t>apmēru;</a:t>
            </a:r>
          </a:p>
          <a:p>
            <a:pPr>
              <a:buAutoNum type="arabicParenR"/>
            </a:pPr>
            <a:r>
              <a:rPr lang="lv-LV" dirty="0" smtClean="0">
                <a:solidFill>
                  <a:schemeClr val="tx1"/>
                </a:solidFill>
              </a:rPr>
              <a:t>par </a:t>
            </a:r>
            <a:r>
              <a:rPr lang="lv-LV" dirty="0">
                <a:solidFill>
                  <a:schemeClr val="tx1"/>
                </a:solidFill>
              </a:rPr>
              <a:t>minimālās algas </a:t>
            </a:r>
            <a:r>
              <a:rPr lang="lv-LV" dirty="0" smtClean="0">
                <a:solidFill>
                  <a:schemeClr val="tx1"/>
                </a:solidFill>
              </a:rPr>
              <a:t>palielināšanas iespējām </a:t>
            </a:r>
            <a:r>
              <a:rPr lang="lv-LV" dirty="0">
                <a:solidFill>
                  <a:schemeClr val="tx1"/>
                </a:solidFill>
              </a:rPr>
              <a:t>no </a:t>
            </a:r>
            <a:r>
              <a:rPr lang="lv-LV" dirty="0" smtClean="0">
                <a:solidFill>
                  <a:schemeClr val="tx1"/>
                </a:solidFill>
              </a:rPr>
              <a:t>2016.gada.</a:t>
            </a:r>
            <a:endParaRPr lang="lv-LV" dirty="0">
              <a:solidFill>
                <a:schemeClr val="tx1"/>
              </a:solidFill>
            </a:endParaRPr>
          </a:p>
        </p:txBody>
      </p:sp>
      <p:sp>
        <p:nvSpPr>
          <p:cNvPr id="5" name="Title 4"/>
          <p:cNvSpPr>
            <a:spLocks noGrp="1"/>
          </p:cNvSpPr>
          <p:nvPr>
            <p:ph type="title"/>
          </p:nvPr>
        </p:nvSpPr>
        <p:spPr/>
        <p:txBody>
          <a:bodyPr/>
          <a:lstStyle/>
          <a:p>
            <a:pPr algn="ctr"/>
            <a:r>
              <a:rPr lang="lv-LV" dirty="0" smtClean="0"/>
              <a:t>Diskutējamie jautājumi</a:t>
            </a:r>
            <a:endParaRPr lang="lv-LV" dirty="0"/>
          </a:p>
        </p:txBody>
      </p:sp>
    </p:spTree>
    <p:extLst>
      <p:ext uri="{BB962C8B-B14F-4D97-AF65-F5344CB8AC3E}">
        <p14:creationId xmlns:p14="http://schemas.microsoft.com/office/powerpoint/2010/main" val="340011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nvPr>
        </p:nvGraphicFramePr>
        <p:xfrm>
          <a:off x="457200" y="1268413"/>
          <a:ext cx="8229600" cy="485775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p:txBody>
          <a:bodyPr/>
          <a:lstStyle/>
          <a:p>
            <a:r>
              <a:rPr lang="lv-LV" dirty="0"/>
              <a:t>Aizsardzības finansēšana</a:t>
            </a:r>
          </a:p>
        </p:txBody>
      </p:sp>
    </p:spTree>
    <p:extLst>
      <p:ext uri="{BB962C8B-B14F-4D97-AF65-F5344CB8AC3E}">
        <p14:creationId xmlns:p14="http://schemas.microsoft.com/office/powerpoint/2010/main" val="3433501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2</a:t>
            </a:fld>
            <a:endParaRPr lang="lv-LV" dirty="0"/>
          </a:p>
        </p:txBody>
      </p:sp>
      <p:sp>
        <p:nvSpPr>
          <p:cNvPr id="5" name="Title 4"/>
          <p:cNvSpPr>
            <a:spLocks noGrp="1"/>
          </p:cNvSpPr>
          <p:nvPr>
            <p:ph type="title"/>
          </p:nvPr>
        </p:nvSpPr>
        <p:spPr>
          <a:xfrm>
            <a:off x="0" y="692696"/>
            <a:ext cx="6465912" cy="432000"/>
          </a:xfrm>
        </p:spPr>
        <p:txBody>
          <a:bodyPr>
            <a:normAutofit fontScale="90000"/>
          </a:bodyPr>
          <a:lstStyle/>
          <a:p>
            <a:pPr algn="ctr"/>
            <a:r>
              <a:rPr lang="lv-LV" dirty="0" smtClean="0"/>
              <a:t>Valsts </a:t>
            </a:r>
            <a:r>
              <a:rPr lang="lv-LV" dirty="0"/>
              <a:t>pamatbudžeta </a:t>
            </a:r>
            <a:r>
              <a:rPr lang="lv-LV" dirty="0" smtClean="0"/>
              <a:t>izdevumi </a:t>
            </a:r>
            <a:r>
              <a:rPr lang="lv-LV" dirty="0"/>
              <a:t>valsts pamatfunkciju īstenošanai </a:t>
            </a:r>
            <a:r>
              <a:rPr lang="lv-LV" dirty="0" smtClean="0"/>
              <a:t>no </a:t>
            </a:r>
            <a:r>
              <a:rPr lang="lv-LV" dirty="0"/>
              <a:t>2012.gada līdz 2016.gadam </a:t>
            </a:r>
            <a:r>
              <a:rPr lang="lv-LV" dirty="0" smtClean="0"/>
              <a:t>pieauguši </a:t>
            </a:r>
            <a:r>
              <a:rPr lang="lv-LV" dirty="0"/>
              <a:t>par 1 miljardu </a:t>
            </a:r>
            <a:r>
              <a:rPr lang="lv-LV" i="1" dirty="0" err="1"/>
              <a:t>euro</a:t>
            </a:r>
            <a:r>
              <a:rPr lang="lv-LV" dirty="0"/>
              <a:t> jeb 30,0%.</a:t>
            </a:r>
          </a:p>
        </p:txBody>
      </p:sp>
      <p:graphicFrame>
        <p:nvGraphicFramePr>
          <p:cNvPr id="7" name="Chart 6"/>
          <p:cNvGraphicFramePr/>
          <p:nvPr>
            <p:extLst>
              <p:ext uri="{D42A27DB-BD31-4B8C-83A1-F6EECF244321}">
                <p14:modId xmlns:p14="http://schemas.microsoft.com/office/powerpoint/2010/main" val="2813712716"/>
              </p:ext>
            </p:extLst>
          </p:nvPr>
        </p:nvGraphicFramePr>
        <p:xfrm>
          <a:off x="179512" y="1412776"/>
          <a:ext cx="8784975" cy="4824536"/>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a:stretch>
            <a:fillRect/>
          </a:stretch>
        </p:blipFill>
        <p:spPr>
          <a:xfrm>
            <a:off x="7932320" y="1124744"/>
            <a:ext cx="963251" cy="377985"/>
          </a:xfrm>
          <a:prstGeom prst="rect">
            <a:avLst/>
          </a:prstGeom>
        </p:spPr>
      </p:pic>
      <p:sp>
        <p:nvSpPr>
          <p:cNvPr id="9" name="Rectangle 8"/>
          <p:cNvSpPr/>
          <p:nvPr/>
        </p:nvSpPr>
        <p:spPr>
          <a:xfrm>
            <a:off x="323528" y="6284996"/>
            <a:ext cx="7861911" cy="253916"/>
          </a:xfrm>
          <a:prstGeom prst="rect">
            <a:avLst/>
          </a:prstGeom>
        </p:spPr>
        <p:txBody>
          <a:bodyPr wrap="square">
            <a:spAutoFit/>
          </a:bodyPr>
          <a:lstStyle/>
          <a:p>
            <a:r>
              <a:rPr lang="lv-LV" sz="1050" dirty="0" smtClean="0"/>
              <a:t>* 2015.gada </a:t>
            </a:r>
            <a:r>
              <a:rPr lang="lv-LV" sz="1050" dirty="0"/>
              <a:t>14.jūlijā </a:t>
            </a:r>
            <a:r>
              <a:rPr lang="lv-LV" sz="1050" dirty="0" smtClean="0"/>
              <a:t>aktualizētie </a:t>
            </a:r>
            <a:r>
              <a:rPr lang="lv-LV" sz="1050" dirty="0"/>
              <a:t>bāzes izdevumi</a:t>
            </a:r>
          </a:p>
        </p:txBody>
      </p:sp>
    </p:spTree>
    <p:extLst>
      <p:ext uri="{BB962C8B-B14F-4D97-AF65-F5344CB8AC3E}">
        <p14:creationId xmlns:p14="http://schemas.microsoft.com/office/powerpoint/2010/main" val="1915902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529589"/>
            <a:ext cx="5904656" cy="432000"/>
          </a:xfrm>
        </p:spPr>
        <p:txBody>
          <a:bodyPr>
            <a:normAutofit fontScale="90000"/>
          </a:bodyPr>
          <a:lstStyle/>
          <a:p>
            <a:r>
              <a:rPr lang="lv-LV" dirty="0"/>
              <a:t>Neatkarīgo institūciju izdevumi valsts pamatfunkciju </a:t>
            </a:r>
            <a:r>
              <a:rPr lang="lv-LV" dirty="0" smtClean="0"/>
              <a:t>īstenošanai, milj. </a:t>
            </a:r>
            <a:r>
              <a:rPr lang="lv-LV" i="1" dirty="0" err="1" smtClean="0"/>
              <a:t>euro</a:t>
            </a:r>
            <a:endParaRPr lang="lv-LV" i="1" dirty="0"/>
          </a:p>
        </p:txBody>
      </p:sp>
      <p:graphicFrame>
        <p:nvGraphicFramePr>
          <p:cNvPr id="6" name="Table 5"/>
          <p:cNvGraphicFramePr>
            <a:graphicFrameLocks noGrp="1"/>
          </p:cNvGraphicFramePr>
          <p:nvPr>
            <p:extLst/>
          </p:nvPr>
        </p:nvGraphicFramePr>
        <p:xfrm>
          <a:off x="596120" y="1176904"/>
          <a:ext cx="7950757" cy="4175760"/>
        </p:xfrm>
        <a:graphic>
          <a:graphicData uri="http://schemas.openxmlformats.org/drawingml/2006/table">
            <a:tbl>
              <a:tblPr firstRow="1" bandRow="1">
                <a:tableStyleId>{7DF18680-E054-41AD-8BC1-D1AEF772440D}</a:tableStyleId>
              </a:tblPr>
              <a:tblGrid>
                <a:gridCol w="3270237"/>
                <a:gridCol w="1368152"/>
                <a:gridCol w="1944216"/>
                <a:gridCol w="1368152"/>
              </a:tblGrid>
              <a:tr h="0">
                <a:tc>
                  <a:txBody>
                    <a:bodyPr/>
                    <a:lstStyle/>
                    <a:p>
                      <a:pPr algn="ctr"/>
                      <a:r>
                        <a:rPr lang="lv-LV" sz="1400" b="1" dirty="0" smtClean="0"/>
                        <a:t>Iestāde</a:t>
                      </a:r>
                      <a:endParaRPr lang="lv-LV" sz="1400" b="1" dirty="0"/>
                    </a:p>
                  </a:txBody>
                  <a:tcPr anchor="ctr"/>
                </a:tc>
                <a:tc>
                  <a:txBody>
                    <a:bodyPr/>
                    <a:lstStyle/>
                    <a:p>
                      <a:pPr algn="ctr"/>
                      <a:r>
                        <a:rPr lang="lv-LV" sz="1400" b="1" dirty="0" smtClean="0"/>
                        <a:t>2015.gada plāns</a:t>
                      </a:r>
                      <a:endParaRPr lang="lv-LV" sz="1400" b="1" dirty="0"/>
                    </a:p>
                  </a:txBody>
                  <a:tcPr anchor="ctr"/>
                </a:tc>
                <a:tc>
                  <a:txBody>
                    <a:bodyPr/>
                    <a:lstStyle/>
                    <a:p>
                      <a:pPr algn="ctr"/>
                      <a:r>
                        <a:rPr lang="lv-LV" sz="1400" b="1" dirty="0" smtClean="0"/>
                        <a:t>2016.gada</a:t>
                      </a:r>
                      <a:r>
                        <a:rPr lang="lv-LV" sz="1400" b="1" baseline="0" dirty="0" smtClean="0"/>
                        <a:t> bāze (14.07.2015. precizētie bāzes izdevumi)</a:t>
                      </a:r>
                    </a:p>
                  </a:txBody>
                  <a:tcPr anchor="ctr"/>
                </a:tc>
                <a:tc>
                  <a:txBody>
                    <a:bodyPr/>
                    <a:lstStyle/>
                    <a:p>
                      <a:pPr algn="ctr"/>
                      <a:r>
                        <a:rPr lang="lv-LV" sz="1400" b="1" baseline="0" dirty="0" smtClean="0"/>
                        <a:t>Pieprasītais finansējums JPI</a:t>
                      </a:r>
                    </a:p>
                    <a:p>
                      <a:pPr algn="ctr"/>
                      <a:r>
                        <a:rPr lang="lv-LV" sz="1400" b="1" baseline="0" dirty="0" smtClean="0"/>
                        <a:t>2016.gadam</a:t>
                      </a:r>
                    </a:p>
                  </a:txBody>
                  <a:tcPr anchor="ctr"/>
                </a:tc>
              </a:tr>
              <a:tr h="0">
                <a:tc>
                  <a:txBody>
                    <a:bodyPr/>
                    <a:lstStyle/>
                    <a:p>
                      <a:pPr algn="l"/>
                      <a:r>
                        <a:rPr lang="lv-LV" sz="1400" b="1" dirty="0" smtClean="0"/>
                        <a:t>Valsts prezidenta kanceleja</a:t>
                      </a:r>
                      <a:endParaRPr lang="lv-LV" sz="1400" b="1" dirty="0"/>
                    </a:p>
                  </a:txBody>
                  <a:tcPr/>
                </a:tc>
                <a:tc>
                  <a:txBody>
                    <a:bodyPr/>
                    <a:lstStyle/>
                    <a:p>
                      <a:pPr algn="r"/>
                      <a:r>
                        <a:rPr lang="lv-LV" sz="1400" dirty="0" smtClean="0"/>
                        <a:t>8,4*</a:t>
                      </a:r>
                      <a:endParaRPr lang="lv-LV" sz="1400" dirty="0"/>
                    </a:p>
                  </a:txBody>
                  <a:tcPr/>
                </a:tc>
                <a:tc>
                  <a:txBody>
                    <a:bodyPr/>
                    <a:lstStyle/>
                    <a:p>
                      <a:pPr algn="r"/>
                      <a:r>
                        <a:rPr lang="lv-LV" sz="1400" dirty="0" smtClean="0"/>
                        <a:t>4,0</a:t>
                      </a:r>
                      <a:endParaRPr lang="lv-LV" sz="1400" dirty="0"/>
                    </a:p>
                  </a:txBody>
                  <a:tcPr/>
                </a:tc>
                <a:tc>
                  <a:txBody>
                    <a:bodyPr/>
                    <a:lstStyle/>
                    <a:p>
                      <a:pPr algn="r"/>
                      <a:r>
                        <a:rPr lang="lv-LV" sz="1400" dirty="0" smtClean="0"/>
                        <a:t>-</a:t>
                      </a:r>
                      <a:endParaRPr lang="lv-LV" sz="14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dirty="0" smtClean="0"/>
                        <a:t>Saeima</a:t>
                      </a:r>
                    </a:p>
                  </a:txBody>
                  <a:tcPr/>
                </a:tc>
                <a:tc>
                  <a:txBody>
                    <a:bodyPr/>
                    <a:lstStyle/>
                    <a:p>
                      <a:pPr algn="r"/>
                      <a:r>
                        <a:rPr lang="lv-LV" sz="1400" dirty="0" smtClean="0"/>
                        <a:t>25,3**</a:t>
                      </a:r>
                      <a:endParaRPr lang="lv-LV" sz="1400" dirty="0"/>
                    </a:p>
                  </a:txBody>
                  <a:tcPr/>
                </a:tc>
                <a:tc>
                  <a:txBody>
                    <a:bodyPr/>
                    <a:lstStyle/>
                    <a:p>
                      <a:pPr algn="r"/>
                      <a:r>
                        <a:rPr lang="lv-LV" sz="1400" dirty="0" smtClean="0"/>
                        <a:t>20,4</a:t>
                      </a:r>
                      <a:endParaRPr lang="lv-LV" sz="1400" dirty="0"/>
                    </a:p>
                  </a:txBody>
                  <a:tcPr/>
                </a:tc>
                <a:tc>
                  <a:txBody>
                    <a:bodyPr/>
                    <a:lstStyle/>
                    <a:p>
                      <a:pPr algn="r"/>
                      <a:r>
                        <a:rPr lang="lv-LV" sz="1400" dirty="0" smtClean="0"/>
                        <a:t>-</a:t>
                      </a:r>
                    </a:p>
                  </a:txBody>
                  <a:tcPr/>
                </a:tc>
              </a:tr>
              <a:tr h="0">
                <a:tc>
                  <a:txBody>
                    <a:bodyPr/>
                    <a:lstStyle/>
                    <a:p>
                      <a:pPr algn="l"/>
                      <a:r>
                        <a:rPr lang="lv-LV" sz="1400" b="1" dirty="0" err="1" smtClean="0"/>
                        <a:t>Tiesībsarga</a:t>
                      </a:r>
                      <a:r>
                        <a:rPr lang="lv-LV" sz="1400" b="1" dirty="0" smtClean="0"/>
                        <a:t> birojs</a:t>
                      </a:r>
                    </a:p>
                  </a:txBody>
                  <a:tcPr/>
                </a:tc>
                <a:tc>
                  <a:txBody>
                    <a:bodyPr/>
                    <a:lstStyle/>
                    <a:p>
                      <a:pPr algn="r"/>
                      <a:r>
                        <a:rPr lang="lv-LV" sz="1400" dirty="0" smtClean="0"/>
                        <a:t>1,1</a:t>
                      </a:r>
                      <a:endParaRPr lang="lv-LV" sz="1400" dirty="0"/>
                    </a:p>
                  </a:txBody>
                  <a:tcPr/>
                </a:tc>
                <a:tc>
                  <a:txBody>
                    <a:bodyPr/>
                    <a:lstStyle/>
                    <a:p>
                      <a:pPr algn="r"/>
                      <a:r>
                        <a:rPr lang="lv-LV" sz="1400" dirty="0" smtClean="0"/>
                        <a:t>1,1</a:t>
                      </a:r>
                      <a:endParaRPr lang="lv-LV" sz="1400" dirty="0"/>
                    </a:p>
                  </a:txBody>
                  <a:tcPr/>
                </a:tc>
                <a:tc>
                  <a:txBody>
                    <a:bodyPr/>
                    <a:lstStyle/>
                    <a:p>
                      <a:pPr algn="r"/>
                      <a:r>
                        <a:rPr lang="lv-LV" sz="1400" dirty="0" smtClean="0"/>
                        <a:t>0,2</a:t>
                      </a:r>
                      <a:endParaRPr lang="lv-LV" sz="1400" dirty="0"/>
                    </a:p>
                  </a:txBody>
                  <a:tcPr/>
                </a:tc>
              </a:tr>
              <a:tr h="0">
                <a:tc>
                  <a:txBody>
                    <a:bodyPr/>
                    <a:lstStyle/>
                    <a:p>
                      <a:pPr algn="l"/>
                      <a:r>
                        <a:rPr lang="lv-LV" sz="1400" b="1" dirty="0" smtClean="0"/>
                        <a:t>Sabiedrisko pakalpojumu regulēšanas komisija</a:t>
                      </a:r>
                    </a:p>
                  </a:txBody>
                  <a:tcPr/>
                </a:tc>
                <a:tc>
                  <a:txBody>
                    <a:bodyPr/>
                    <a:lstStyle/>
                    <a:p>
                      <a:pPr algn="r"/>
                      <a:r>
                        <a:rPr lang="lv-LV" sz="1400" dirty="0" smtClean="0"/>
                        <a:t>5,1</a:t>
                      </a:r>
                      <a:endParaRPr lang="lv-LV" sz="1400" dirty="0"/>
                    </a:p>
                  </a:txBody>
                  <a:tcPr/>
                </a:tc>
                <a:tc>
                  <a:txBody>
                    <a:bodyPr/>
                    <a:lstStyle/>
                    <a:p>
                      <a:pPr algn="r"/>
                      <a:r>
                        <a:rPr lang="lv-LV" sz="1400" dirty="0" smtClean="0"/>
                        <a:t>5,1</a:t>
                      </a:r>
                      <a:endParaRPr lang="lv-LV" sz="1400" dirty="0"/>
                    </a:p>
                  </a:txBody>
                  <a:tcPr/>
                </a:tc>
                <a:tc>
                  <a:txBody>
                    <a:bodyPr/>
                    <a:lstStyle/>
                    <a:p>
                      <a:pPr algn="r"/>
                      <a:r>
                        <a:rPr lang="lv-LV" sz="1400" dirty="0" smtClean="0"/>
                        <a:t>-</a:t>
                      </a:r>
                      <a:endParaRPr lang="lv-LV" sz="1400" dirty="0"/>
                    </a:p>
                  </a:txBody>
                  <a:tcPr/>
                </a:tc>
              </a:tr>
              <a:tr h="0">
                <a:tc>
                  <a:txBody>
                    <a:bodyPr/>
                    <a:lstStyle/>
                    <a:p>
                      <a:pPr algn="l"/>
                      <a:r>
                        <a:rPr lang="lv-LV" sz="1400" b="1" dirty="0" smtClean="0"/>
                        <a:t>Valsts kontrole</a:t>
                      </a:r>
                    </a:p>
                  </a:txBody>
                  <a:tcPr/>
                </a:tc>
                <a:tc>
                  <a:txBody>
                    <a:bodyPr/>
                    <a:lstStyle/>
                    <a:p>
                      <a:pPr algn="r"/>
                      <a:r>
                        <a:rPr lang="lv-LV" sz="1400" dirty="0" smtClean="0"/>
                        <a:t>5,2</a:t>
                      </a:r>
                      <a:endParaRPr lang="lv-LV" sz="1400" dirty="0"/>
                    </a:p>
                  </a:txBody>
                  <a:tcPr/>
                </a:tc>
                <a:tc>
                  <a:txBody>
                    <a:bodyPr/>
                    <a:lstStyle/>
                    <a:p>
                      <a:pPr algn="r"/>
                      <a:r>
                        <a:rPr lang="lv-LV" sz="1400" dirty="0" smtClean="0"/>
                        <a:t>5,3</a:t>
                      </a:r>
                      <a:endParaRPr lang="lv-LV" sz="1400" dirty="0"/>
                    </a:p>
                  </a:txBody>
                  <a:tcPr/>
                </a:tc>
                <a:tc>
                  <a:txBody>
                    <a:bodyPr/>
                    <a:lstStyle/>
                    <a:p>
                      <a:pPr algn="r"/>
                      <a:r>
                        <a:rPr lang="lv-LV" sz="1400" dirty="0" smtClean="0"/>
                        <a:t>1,2</a:t>
                      </a:r>
                      <a:endParaRPr lang="lv-LV" sz="1400" dirty="0"/>
                    </a:p>
                  </a:txBody>
                  <a:tcPr/>
                </a:tc>
              </a:tr>
              <a:tr h="0">
                <a:tc>
                  <a:txBody>
                    <a:bodyPr/>
                    <a:lstStyle/>
                    <a:p>
                      <a:pPr algn="l"/>
                      <a:r>
                        <a:rPr lang="lv-LV" sz="1400" b="1" dirty="0" smtClean="0"/>
                        <a:t>Tieslietu ministrija </a:t>
                      </a:r>
                      <a:r>
                        <a:rPr lang="lv-LV" sz="1200" dirty="0" smtClean="0"/>
                        <a:t>(Zemesgrāmatu nodaļas, rajonu (pilsētu) tiesas, apgabaltiesas)</a:t>
                      </a:r>
                    </a:p>
                  </a:txBody>
                  <a:tcPr/>
                </a:tc>
                <a:tc>
                  <a:txBody>
                    <a:bodyPr/>
                    <a:lstStyle/>
                    <a:p>
                      <a:pPr algn="r"/>
                      <a:r>
                        <a:rPr lang="lv-LV" sz="1400" dirty="0" smtClean="0"/>
                        <a:t>51,6</a:t>
                      </a:r>
                      <a:endParaRPr lang="lv-LV" sz="1400" dirty="0"/>
                    </a:p>
                  </a:txBody>
                  <a:tcPr/>
                </a:tc>
                <a:tc>
                  <a:txBody>
                    <a:bodyPr/>
                    <a:lstStyle/>
                    <a:p>
                      <a:pPr algn="r"/>
                      <a:r>
                        <a:rPr lang="lv-LV" sz="1400" dirty="0" smtClean="0"/>
                        <a:t>51,6</a:t>
                      </a:r>
                      <a:endParaRPr lang="lv-LV" sz="1400" dirty="0"/>
                    </a:p>
                  </a:txBody>
                  <a:tcPr/>
                </a:tc>
                <a:tc>
                  <a:txBody>
                    <a:bodyPr/>
                    <a:lstStyle/>
                    <a:p>
                      <a:pPr algn="r"/>
                      <a:r>
                        <a:rPr lang="lv-LV" sz="1400" dirty="0" smtClean="0"/>
                        <a:t>4,4</a:t>
                      </a:r>
                      <a:endParaRPr lang="lv-LV" sz="1400" dirty="0"/>
                    </a:p>
                  </a:txBody>
                  <a:tcPr/>
                </a:tc>
              </a:tr>
              <a:tr h="0">
                <a:tc>
                  <a:txBody>
                    <a:bodyPr/>
                    <a:lstStyle/>
                    <a:p>
                      <a:pPr algn="l"/>
                      <a:r>
                        <a:rPr lang="lv-LV" sz="1400" b="1" dirty="0" smtClean="0"/>
                        <a:t>Satversmes tiesa</a:t>
                      </a:r>
                    </a:p>
                  </a:txBody>
                  <a:tcPr/>
                </a:tc>
                <a:tc>
                  <a:txBody>
                    <a:bodyPr/>
                    <a:lstStyle/>
                    <a:p>
                      <a:pPr algn="r"/>
                      <a:r>
                        <a:rPr lang="lv-LV" sz="1400" dirty="0" smtClean="0"/>
                        <a:t>1,4</a:t>
                      </a:r>
                      <a:endParaRPr lang="lv-LV" sz="1400" dirty="0"/>
                    </a:p>
                  </a:txBody>
                  <a:tcPr/>
                </a:tc>
                <a:tc>
                  <a:txBody>
                    <a:bodyPr/>
                    <a:lstStyle/>
                    <a:p>
                      <a:pPr algn="r"/>
                      <a:r>
                        <a:rPr lang="lv-LV" sz="1400" dirty="0" smtClean="0"/>
                        <a:t>1,3</a:t>
                      </a:r>
                      <a:endParaRPr lang="lv-LV" sz="1400" dirty="0"/>
                    </a:p>
                  </a:txBody>
                  <a:tcPr/>
                </a:tc>
                <a:tc>
                  <a:txBody>
                    <a:bodyPr/>
                    <a:lstStyle/>
                    <a:p>
                      <a:pPr algn="r"/>
                      <a:r>
                        <a:rPr lang="lv-LV" sz="1400" dirty="0" smtClean="0"/>
                        <a:t>0,4</a:t>
                      </a:r>
                      <a:endParaRPr lang="lv-LV" sz="14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dirty="0" smtClean="0"/>
                        <a:t>Augstākā tiesa</a:t>
                      </a:r>
                    </a:p>
                  </a:txBody>
                  <a:tcPr/>
                </a:tc>
                <a:tc>
                  <a:txBody>
                    <a:bodyPr/>
                    <a:lstStyle/>
                    <a:p>
                      <a:pPr algn="r"/>
                      <a:r>
                        <a:rPr lang="lv-LV" sz="1400" dirty="0" smtClean="0"/>
                        <a:t>4,9</a:t>
                      </a:r>
                      <a:endParaRPr lang="lv-LV" sz="1400" dirty="0"/>
                    </a:p>
                  </a:txBody>
                  <a:tcPr/>
                </a:tc>
                <a:tc>
                  <a:txBody>
                    <a:bodyPr/>
                    <a:lstStyle/>
                    <a:p>
                      <a:pPr algn="r"/>
                      <a:r>
                        <a:rPr lang="lv-LV" sz="1400" dirty="0" smtClean="0"/>
                        <a:t>4,9</a:t>
                      </a:r>
                      <a:endParaRPr lang="lv-LV" sz="1400" dirty="0"/>
                    </a:p>
                  </a:txBody>
                  <a:tcPr/>
                </a:tc>
                <a:tc>
                  <a:txBody>
                    <a:bodyPr/>
                    <a:lstStyle/>
                    <a:p>
                      <a:pPr algn="r"/>
                      <a:r>
                        <a:rPr lang="lv-LV" sz="1400" dirty="0" smtClean="0"/>
                        <a:t>0,6</a:t>
                      </a:r>
                      <a:endParaRPr lang="lv-LV" sz="14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dirty="0" smtClean="0"/>
                        <a:t>Prokuratūra</a:t>
                      </a:r>
                    </a:p>
                  </a:txBody>
                  <a:tcPr/>
                </a:tc>
                <a:tc>
                  <a:txBody>
                    <a:bodyPr/>
                    <a:lstStyle/>
                    <a:p>
                      <a:pPr algn="r"/>
                      <a:r>
                        <a:rPr lang="lv-LV" sz="1400" dirty="0" smtClean="0"/>
                        <a:t>22,9</a:t>
                      </a:r>
                      <a:endParaRPr lang="lv-LV" sz="1400" dirty="0"/>
                    </a:p>
                  </a:txBody>
                  <a:tcPr/>
                </a:tc>
                <a:tc>
                  <a:txBody>
                    <a:bodyPr/>
                    <a:lstStyle/>
                    <a:p>
                      <a:pPr algn="r"/>
                      <a:r>
                        <a:rPr lang="lv-LV" sz="1400" dirty="0" smtClean="0"/>
                        <a:t>23,0</a:t>
                      </a:r>
                      <a:endParaRPr lang="lv-LV" sz="1400" dirty="0"/>
                    </a:p>
                  </a:txBody>
                  <a:tcPr/>
                </a:tc>
                <a:tc>
                  <a:txBody>
                    <a:bodyPr/>
                    <a:lstStyle/>
                    <a:p>
                      <a:pPr algn="r"/>
                      <a:r>
                        <a:rPr lang="lv-LV" sz="1400" dirty="0" smtClean="0"/>
                        <a:t>0,4</a:t>
                      </a:r>
                      <a:endParaRPr lang="lv-LV" sz="1400" dirty="0"/>
                    </a:p>
                  </a:txBody>
                  <a:tcPr/>
                </a:tc>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dirty="0" smtClean="0"/>
                        <a:t>Radio un televīzija</a:t>
                      </a:r>
                    </a:p>
                  </a:txBody>
                  <a:tcPr/>
                </a:tc>
                <a:tc>
                  <a:txBody>
                    <a:bodyPr/>
                    <a:lstStyle/>
                    <a:p>
                      <a:pPr algn="r"/>
                      <a:r>
                        <a:rPr lang="lv-LV" sz="1400" dirty="0" smtClean="0"/>
                        <a:t>22,0</a:t>
                      </a:r>
                      <a:endParaRPr lang="lv-LV" sz="1400" dirty="0"/>
                    </a:p>
                  </a:txBody>
                  <a:tcPr/>
                </a:tc>
                <a:tc>
                  <a:txBody>
                    <a:bodyPr/>
                    <a:lstStyle/>
                    <a:p>
                      <a:pPr algn="r"/>
                      <a:r>
                        <a:rPr lang="lv-LV" sz="1400" dirty="0" smtClean="0"/>
                        <a:t>20,9</a:t>
                      </a:r>
                      <a:endParaRPr lang="lv-LV" sz="1400" dirty="0"/>
                    </a:p>
                  </a:txBody>
                  <a:tcPr/>
                </a:tc>
                <a:tc>
                  <a:txBody>
                    <a:bodyPr/>
                    <a:lstStyle/>
                    <a:p>
                      <a:pPr algn="r"/>
                      <a:r>
                        <a:rPr lang="lv-LV" sz="1400" dirty="0" smtClean="0"/>
                        <a:t>5,7</a:t>
                      </a:r>
                      <a:endParaRPr lang="lv-LV" sz="1400" dirty="0"/>
                    </a:p>
                  </a:txBody>
                  <a:tcPr/>
                </a:tc>
              </a:tr>
            </a:tbl>
          </a:graphicData>
        </a:graphic>
      </p:graphicFrame>
      <p:sp>
        <p:nvSpPr>
          <p:cNvPr id="8" name="TextBox 7"/>
          <p:cNvSpPr txBox="1"/>
          <p:nvPr/>
        </p:nvSpPr>
        <p:spPr>
          <a:xfrm>
            <a:off x="365659" y="5517232"/>
            <a:ext cx="8411681" cy="1169551"/>
          </a:xfrm>
          <a:prstGeom prst="rect">
            <a:avLst/>
          </a:prstGeom>
          <a:noFill/>
        </p:spPr>
        <p:txBody>
          <a:bodyPr wrap="square" rtlCol="0">
            <a:spAutoFit/>
          </a:bodyPr>
          <a:lstStyle/>
          <a:p>
            <a:pPr algn="just">
              <a:spcAft>
                <a:spcPts val="600"/>
              </a:spcAft>
            </a:pPr>
            <a:r>
              <a:rPr lang="lv-LV" sz="1300" dirty="0" smtClean="0"/>
              <a:t>*2015.gadā </a:t>
            </a:r>
            <a:r>
              <a:rPr lang="lv-LV" sz="1300" dirty="0"/>
              <a:t>piešķirts papildu finansējums </a:t>
            </a:r>
            <a:r>
              <a:rPr lang="lv-LV" sz="1300" b="1" dirty="0"/>
              <a:t>4,9 milj. </a:t>
            </a:r>
            <a:r>
              <a:rPr lang="lv-LV" sz="1300" b="1" i="1" dirty="0" err="1"/>
              <a:t>euro</a:t>
            </a:r>
            <a:r>
              <a:rPr lang="lv-LV" sz="1300" b="1" i="1" dirty="0"/>
              <a:t> </a:t>
            </a:r>
            <a:r>
              <a:rPr lang="lv-LV" sz="1300" dirty="0"/>
              <a:t>apmērā</a:t>
            </a:r>
            <a:r>
              <a:rPr lang="lv-LV" sz="1300" i="1" dirty="0"/>
              <a:t> </a:t>
            </a:r>
            <a:r>
              <a:rPr lang="lv-LV" sz="1300" dirty="0"/>
              <a:t>Rīgas pils Priekšpils aprīkojuma un mēbeļu restaurācijai, jaunu reprezentācijas mēbeļu iegādei un </a:t>
            </a:r>
            <a:r>
              <a:rPr lang="lv-LV" sz="1300" dirty="0" smtClean="0"/>
              <a:t>izgatavošanai</a:t>
            </a:r>
            <a:endParaRPr lang="lv-LV" sz="1300" dirty="0"/>
          </a:p>
          <a:p>
            <a:pPr algn="just"/>
            <a:r>
              <a:rPr lang="lv-LV" sz="1300" dirty="0"/>
              <a:t>**2015.gadā piešķirts papildu finansējums </a:t>
            </a:r>
            <a:r>
              <a:rPr lang="lv-LV" sz="1300" b="1" dirty="0"/>
              <a:t>1,7 milj. </a:t>
            </a:r>
            <a:r>
              <a:rPr lang="lv-LV" sz="1300" b="1" i="1" dirty="0" err="1"/>
              <a:t>euro</a:t>
            </a:r>
            <a:r>
              <a:rPr lang="lv-LV" sz="1300" b="1" dirty="0"/>
              <a:t> </a:t>
            </a:r>
            <a:r>
              <a:rPr lang="lv-LV" sz="1300" dirty="0"/>
              <a:t>apmērā Latvijas Prezidentūras Eiropas Savienības Padomē 2015.gadā nodrošināšanai un </a:t>
            </a:r>
            <a:r>
              <a:rPr lang="lv-LV" sz="1300" b="1" dirty="0"/>
              <a:t>1,5 milj. </a:t>
            </a:r>
            <a:r>
              <a:rPr lang="lv-LV" sz="1300" b="1" i="1" dirty="0" err="1"/>
              <a:t>euro</a:t>
            </a:r>
            <a:r>
              <a:rPr lang="lv-LV" sz="1300" b="1" dirty="0"/>
              <a:t> </a:t>
            </a:r>
            <a:r>
              <a:rPr lang="lv-LV" sz="1300" dirty="0"/>
              <a:t>apmērā ēkas Jēkaba 6/8 kapitālajam remontam un rekonstrukcijai, kā arī biroja tehnikas </a:t>
            </a:r>
            <a:r>
              <a:rPr lang="lv-LV" sz="1300" dirty="0" smtClean="0"/>
              <a:t>iegādei</a:t>
            </a:r>
            <a:endParaRPr lang="lv-LV" sz="1300" dirty="0"/>
          </a:p>
        </p:txBody>
      </p:sp>
    </p:spTree>
    <p:extLst>
      <p:ext uri="{BB962C8B-B14F-4D97-AF65-F5344CB8AC3E}">
        <p14:creationId xmlns:p14="http://schemas.microsoft.com/office/powerpoint/2010/main" val="42387371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24.08.2015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21</a:t>
            </a:fld>
            <a:endParaRPr lang="lv-LV" dirty="0"/>
          </a:p>
        </p:txBody>
      </p:sp>
      <p:sp>
        <p:nvSpPr>
          <p:cNvPr id="5" name="Title 4"/>
          <p:cNvSpPr>
            <a:spLocks noGrp="1"/>
          </p:cNvSpPr>
          <p:nvPr>
            <p:ph type="title"/>
          </p:nvPr>
        </p:nvSpPr>
        <p:spPr>
          <a:xfrm>
            <a:off x="0" y="692696"/>
            <a:ext cx="6465912" cy="432000"/>
          </a:xfrm>
        </p:spPr>
        <p:txBody>
          <a:bodyPr>
            <a:normAutofit/>
          </a:bodyPr>
          <a:lstStyle/>
          <a:p>
            <a:pPr algn="ctr"/>
            <a:r>
              <a:rPr lang="lv-LV" dirty="0" smtClean="0"/>
              <a:t>Fiskālie riski attiecībā uz OIK atbalsta mehānismu</a:t>
            </a:r>
            <a:endParaRPr lang="lv-LV" dirty="0"/>
          </a:p>
        </p:txBody>
      </p:sp>
      <p:graphicFrame>
        <p:nvGraphicFramePr>
          <p:cNvPr id="4" name="Table 3"/>
          <p:cNvGraphicFramePr>
            <a:graphicFrameLocks noGrp="1"/>
          </p:cNvGraphicFramePr>
          <p:nvPr>
            <p:extLst/>
          </p:nvPr>
        </p:nvGraphicFramePr>
        <p:xfrm>
          <a:off x="323528" y="1268760"/>
          <a:ext cx="8640961" cy="5181600"/>
        </p:xfrm>
        <a:graphic>
          <a:graphicData uri="http://schemas.openxmlformats.org/drawingml/2006/table">
            <a:tbl>
              <a:tblPr firstRow="1" bandRow="1">
                <a:tableStyleId>{5C22544A-7EE6-4342-B048-85BDC9FD1C3A}</a:tableStyleId>
              </a:tblPr>
              <a:tblGrid>
                <a:gridCol w="732285"/>
                <a:gridCol w="7029933"/>
                <a:gridCol w="878743"/>
              </a:tblGrid>
              <a:tr h="648072">
                <a:tc>
                  <a:txBody>
                    <a:bodyPr/>
                    <a:lstStyle/>
                    <a:p>
                      <a:pPr algn="ctr"/>
                      <a:r>
                        <a:rPr lang="lv-LV" sz="1400" dirty="0" smtClean="0"/>
                        <a:t>Gads</a:t>
                      </a:r>
                      <a:endParaRPr lang="lv-LV" sz="1400" dirty="0"/>
                    </a:p>
                  </a:txBody>
                  <a:tcPr/>
                </a:tc>
                <a:tc>
                  <a:txBody>
                    <a:bodyPr/>
                    <a:lstStyle/>
                    <a:p>
                      <a:pPr algn="ctr"/>
                      <a:r>
                        <a:rPr lang="lv-LV" sz="1400" dirty="0" smtClean="0"/>
                        <a:t>Apraksts</a:t>
                      </a:r>
                      <a:endParaRPr lang="lv-LV" sz="1400" dirty="0"/>
                    </a:p>
                  </a:txBody>
                  <a:tcPr/>
                </a:tc>
                <a:tc>
                  <a:txBody>
                    <a:bodyPr/>
                    <a:lstStyle/>
                    <a:p>
                      <a:pPr algn="ctr"/>
                      <a:r>
                        <a:rPr lang="lv-LV" sz="1400" dirty="0" smtClean="0"/>
                        <a:t>Fiskālais efekts, milj. </a:t>
                      </a:r>
                      <a:r>
                        <a:rPr lang="lv-LV" sz="1400" i="1" dirty="0" err="1" smtClean="0"/>
                        <a:t>euro</a:t>
                      </a:r>
                      <a:endParaRPr lang="lv-LV" sz="1400" i="1" dirty="0"/>
                    </a:p>
                  </a:txBody>
                  <a:tcPr/>
                </a:tc>
              </a:tr>
              <a:tr h="370840">
                <a:tc>
                  <a:txBody>
                    <a:bodyPr/>
                    <a:lstStyle/>
                    <a:p>
                      <a:r>
                        <a:rPr lang="lv-LV" sz="1400" b="1" dirty="0" smtClean="0"/>
                        <a:t>2015</a:t>
                      </a:r>
                      <a:endParaRPr lang="lv-LV" sz="1400" b="1" dirty="0"/>
                    </a:p>
                  </a:txBody>
                  <a:tcPr/>
                </a:tc>
                <a:tc>
                  <a:txBody>
                    <a:bodyPr/>
                    <a:lstStyle/>
                    <a:p>
                      <a:pPr algn="just"/>
                      <a:r>
                        <a:rPr lang="lv-LV" sz="1300" dirty="0" smtClean="0"/>
                        <a:t>2014.gada noslēgumā Ekonomikas ministrija (EM) apakšprogrammā 29.02.00 "Elektroenerģijas lietotāju atbalsts" paredzēto finansējumu 29,3 milj. </a:t>
                      </a:r>
                      <a:r>
                        <a:rPr lang="lv-LV" sz="1300" i="1" dirty="0" err="1" smtClean="0"/>
                        <a:t>euro</a:t>
                      </a:r>
                      <a:r>
                        <a:rPr lang="lv-LV" sz="1300" dirty="0" smtClean="0"/>
                        <a:t> apmērā pārskaitīja uz AS "Enerģijas publiskais tirgotājs" norēķinu kontu Valsts kasē iepriekš veikto izdevumu kompensēšanai. Tomēr šī transakcija netika</a:t>
                      </a:r>
                      <a:r>
                        <a:rPr lang="lv-LV" sz="1300" baseline="0" dirty="0" smtClean="0"/>
                        <a:t> </a:t>
                      </a:r>
                      <a:r>
                        <a:rPr lang="lv-LV" sz="1300" dirty="0" smtClean="0"/>
                        <a:t>atzīta</a:t>
                      </a:r>
                      <a:r>
                        <a:rPr lang="lv-LV" sz="1300" baseline="0" dirty="0" smtClean="0"/>
                        <a:t> kā budžeta</a:t>
                      </a:r>
                      <a:r>
                        <a:rPr lang="lv-LV" sz="1300" dirty="0" smtClean="0"/>
                        <a:t> izdevumi, jo tika gaidīts Eiropas Komisija (EK) atzinums</a:t>
                      </a:r>
                      <a:r>
                        <a:rPr lang="lv-LV" sz="1300" baseline="0" dirty="0" smtClean="0"/>
                        <a:t> par</a:t>
                      </a:r>
                      <a:r>
                        <a:rPr lang="lv-LV" sz="1300" dirty="0" smtClean="0"/>
                        <a:t> atbalsta pasākuma atbilstību Eiropas Kopienas kopējam tirgum. EK akcepts sagaidāms 2015.gadā, līdz ar to arī budžeta izdevumi pēc Eiropas kontu</a:t>
                      </a:r>
                      <a:r>
                        <a:rPr lang="lv-LV" sz="1300" baseline="0" dirty="0" smtClean="0"/>
                        <a:t> </a:t>
                      </a:r>
                      <a:r>
                        <a:rPr lang="lv-LV" sz="1300" baseline="0" smtClean="0"/>
                        <a:t>sistēmas metodoloģijas (</a:t>
                      </a:r>
                      <a:r>
                        <a:rPr lang="lv-LV" sz="1300" smtClean="0"/>
                        <a:t>EKS) </a:t>
                      </a:r>
                      <a:r>
                        <a:rPr lang="lv-LV" sz="1300" dirty="0" smtClean="0"/>
                        <a:t>tiks atspoguļoti 2015.gadā.</a:t>
                      </a:r>
                      <a:endParaRPr lang="lv-LV" sz="1300" dirty="0"/>
                    </a:p>
                  </a:txBody>
                  <a:tcPr/>
                </a:tc>
                <a:tc>
                  <a:txBody>
                    <a:bodyPr/>
                    <a:lstStyle/>
                    <a:p>
                      <a:r>
                        <a:rPr lang="lv-LV" sz="1400" dirty="0" smtClean="0"/>
                        <a:t>29,3</a:t>
                      </a:r>
                      <a:endParaRPr lang="lv-LV" sz="1400" dirty="0"/>
                    </a:p>
                  </a:txBody>
                  <a:tcPr/>
                </a:tc>
              </a:tr>
              <a:tr h="370840">
                <a:tc>
                  <a:txBody>
                    <a:bodyPr/>
                    <a:lstStyle/>
                    <a:p>
                      <a:r>
                        <a:rPr lang="lv-LV" sz="1400" b="1" dirty="0" smtClean="0"/>
                        <a:t>2016</a:t>
                      </a:r>
                      <a:endParaRPr lang="lv-LV" sz="14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300" u="sng" dirty="0" smtClean="0"/>
                        <a:t>OIK komponentes kompensācija </a:t>
                      </a:r>
                      <a:r>
                        <a:rPr lang="lv-LV" sz="1300" u="sng" dirty="0" err="1" smtClean="0"/>
                        <a:t>energointensīvajiem</a:t>
                      </a:r>
                      <a:r>
                        <a:rPr lang="lv-LV" sz="1300" u="sng" dirty="0" smtClean="0"/>
                        <a:t> uzņēmumiem</a:t>
                      </a:r>
                      <a:r>
                        <a:rPr lang="lv-LV" sz="1300" dirty="0" smtClean="0"/>
                        <a:t>. Komersanti</a:t>
                      </a:r>
                      <a:r>
                        <a:rPr lang="lv-LV" sz="1300" baseline="0" dirty="0" smtClean="0"/>
                        <a:t> uz samazināto OIK līdzdalības maksājumu par 2015.gada otro pusgadu varēs pieteikties 2016.gadā un saņemot akceptu no EM puses, saņems kompensāciju, kuru izmaksās </a:t>
                      </a:r>
                      <a:r>
                        <a:rPr lang="lv-LV" sz="1300" dirty="0" smtClean="0"/>
                        <a:t>AS «Enerģijas publiskais tirgotājs». Dotācija no valsts budžeta AS «Enerģijas publiskais tirgotājs»</a:t>
                      </a:r>
                      <a:r>
                        <a:rPr lang="lv-LV" sz="1300" baseline="0" dirty="0" smtClean="0"/>
                        <a:t> ir paredzēta tikai 2017.gadā.</a:t>
                      </a:r>
                      <a:r>
                        <a:rPr lang="lv-LV" sz="1300" dirty="0" smtClean="0"/>
                        <a:t> </a:t>
                      </a:r>
                      <a:r>
                        <a:rPr lang="lv-LV" sz="1300" baseline="0" dirty="0" smtClean="0"/>
                        <a:t>Līdz ar to pastāv augsta varbūtība, ka EM jau 2016. gadā iegrāmatos saistības pret </a:t>
                      </a:r>
                      <a:r>
                        <a:rPr lang="lv-LV" sz="1300" dirty="0" smtClean="0"/>
                        <a:t>AS «Enerģijas publiskais</a:t>
                      </a:r>
                      <a:r>
                        <a:rPr lang="lv-LV" sz="1300" baseline="0" dirty="0" smtClean="0"/>
                        <a:t> </a:t>
                      </a:r>
                      <a:r>
                        <a:rPr lang="lv-LV" sz="1300" dirty="0" smtClean="0"/>
                        <a:t>tirgotājs»,</a:t>
                      </a:r>
                      <a:r>
                        <a:rPr lang="lv-LV" sz="1300" baseline="0" dirty="0" smtClean="0"/>
                        <a:t> kas atbilstoši EKS metodoloģijai, liks atzīt šo summu budžeta izdevumos 2016.gadā.</a:t>
                      </a:r>
                      <a:r>
                        <a:rPr lang="lv-LV" sz="1300" dirty="0" smtClean="0"/>
                        <a:t> </a:t>
                      </a:r>
                      <a:r>
                        <a:rPr lang="lv-LV" sz="1300" baseline="0" dirty="0" smtClean="0"/>
                        <a:t> </a:t>
                      </a:r>
                      <a:endParaRPr lang="lv-LV" sz="1300" dirty="0" smtClean="0"/>
                    </a:p>
                  </a:txBody>
                  <a:tcPr/>
                </a:tc>
                <a:tc>
                  <a:txBody>
                    <a:bodyPr/>
                    <a:lstStyle/>
                    <a:p>
                      <a:r>
                        <a:rPr lang="lv-LV" sz="1400" dirty="0" smtClean="0"/>
                        <a:t>3,5</a:t>
                      </a:r>
                      <a:endParaRPr lang="lv-LV" sz="1400" dirty="0"/>
                    </a:p>
                  </a:txBody>
                  <a:tcPr/>
                </a:tc>
              </a:tr>
              <a:tr h="370840">
                <a:tc>
                  <a:txBody>
                    <a:bodyPr/>
                    <a:lstStyle/>
                    <a:p>
                      <a:r>
                        <a:rPr lang="lv-LV" sz="1400" b="1" dirty="0" smtClean="0"/>
                        <a:t>2017</a:t>
                      </a:r>
                      <a:endParaRPr lang="lv-LV" sz="14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lv-LV" sz="1300" u="sng" dirty="0" smtClean="0"/>
                        <a:t>OIK komponentes kompensācija </a:t>
                      </a:r>
                      <a:r>
                        <a:rPr lang="lv-LV" sz="1300" u="sng" dirty="0" err="1" smtClean="0"/>
                        <a:t>energointensīvajiem</a:t>
                      </a:r>
                      <a:r>
                        <a:rPr lang="lv-LV" sz="1300" u="sng" dirty="0" smtClean="0"/>
                        <a:t> uzņēmumiem</a:t>
                      </a:r>
                      <a:r>
                        <a:rPr lang="lv-LV" sz="1300" dirty="0" smtClean="0"/>
                        <a:t>. Komersanti</a:t>
                      </a:r>
                      <a:r>
                        <a:rPr lang="lv-LV" sz="1300" baseline="0" dirty="0" smtClean="0"/>
                        <a:t> uz samazināto OIK līdzdalības maksājumu par 2016.gadu varēs pieteikties 2017.gadā un saņemot akceptu no EM puses, saņems kompensāciju, kuru izmaksās </a:t>
                      </a:r>
                      <a:r>
                        <a:rPr lang="lv-LV" sz="1300" dirty="0" smtClean="0"/>
                        <a:t>AS «Enerģijas publiskais tirgotājs». Dotācija no valsts budžeta AS «Enerģijas publiskais tirgotājs»</a:t>
                      </a:r>
                      <a:r>
                        <a:rPr lang="lv-LV" sz="1300" baseline="0" dirty="0" smtClean="0"/>
                        <a:t> ir paredzēta tikai 2018.gadā.</a:t>
                      </a:r>
                      <a:r>
                        <a:rPr lang="lv-LV" sz="1300" dirty="0" smtClean="0"/>
                        <a:t> </a:t>
                      </a:r>
                      <a:r>
                        <a:rPr lang="lv-LV" sz="1300" baseline="0" dirty="0" smtClean="0"/>
                        <a:t>Līdz ar to pastāv augsta varbūtība, ka EM jau 2017. gadā iegrāmatos saistības pret </a:t>
                      </a:r>
                      <a:r>
                        <a:rPr lang="lv-LV" sz="1300" dirty="0" smtClean="0"/>
                        <a:t>AS «Enerģijas </a:t>
                      </a:r>
                      <a:r>
                        <a:rPr lang="lv-LV" sz="1300" smtClean="0"/>
                        <a:t>publiskais</a:t>
                      </a:r>
                      <a:r>
                        <a:rPr lang="lv-LV" sz="1300" baseline="0" smtClean="0"/>
                        <a:t> </a:t>
                      </a:r>
                      <a:r>
                        <a:rPr lang="lv-LV" sz="1300" smtClean="0"/>
                        <a:t>tirgotājs»,</a:t>
                      </a:r>
                      <a:r>
                        <a:rPr lang="lv-LV" sz="1300" baseline="0" smtClean="0"/>
                        <a:t> </a:t>
                      </a:r>
                      <a:r>
                        <a:rPr lang="lv-LV" sz="1300" baseline="0" dirty="0" smtClean="0"/>
                        <a:t>kas atbilstoši EKS metodoloģijai, liks atzīt šo summu budžeta izdevumos 2017.gadā.</a:t>
                      </a:r>
                      <a:r>
                        <a:rPr lang="lv-LV" sz="1300" dirty="0" smtClean="0"/>
                        <a:t> </a:t>
                      </a:r>
                      <a:r>
                        <a:rPr lang="lv-LV" sz="1300" baseline="0" dirty="0" smtClean="0"/>
                        <a:t> </a:t>
                      </a:r>
                      <a:endParaRPr lang="lv-LV" sz="1300" dirty="0" smtClean="0"/>
                    </a:p>
                  </a:txBody>
                  <a:tcPr/>
                </a:tc>
                <a:tc>
                  <a:txBody>
                    <a:bodyPr/>
                    <a:lstStyle/>
                    <a:p>
                      <a:r>
                        <a:rPr lang="lv-LV" sz="1400" dirty="0" smtClean="0"/>
                        <a:t>7,0</a:t>
                      </a:r>
                      <a:endParaRPr lang="lv-LV" sz="1400" dirty="0"/>
                    </a:p>
                  </a:txBody>
                  <a:tcPr/>
                </a:tc>
              </a:tr>
            </a:tbl>
          </a:graphicData>
        </a:graphic>
      </p:graphicFrame>
    </p:spTree>
    <p:extLst>
      <p:ext uri="{BB962C8B-B14F-4D97-AF65-F5344CB8AC3E}">
        <p14:creationId xmlns:p14="http://schemas.microsoft.com/office/powerpoint/2010/main" val="3218262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24.08.2015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3</a:t>
            </a:fld>
            <a:endParaRPr lang="lv-LV" dirty="0"/>
          </a:p>
        </p:txBody>
      </p:sp>
      <p:sp>
        <p:nvSpPr>
          <p:cNvPr id="5" name="Title 4"/>
          <p:cNvSpPr>
            <a:spLocks noGrp="1"/>
          </p:cNvSpPr>
          <p:nvPr>
            <p:ph type="title"/>
          </p:nvPr>
        </p:nvSpPr>
        <p:spPr>
          <a:xfrm>
            <a:off x="323528" y="692696"/>
            <a:ext cx="5976664" cy="432000"/>
          </a:xfrm>
        </p:spPr>
        <p:txBody>
          <a:bodyPr>
            <a:normAutofit fontScale="90000"/>
          </a:bodyPr>
          <a:lstStyle/>
          <a:p>
            <a:pPr algn="ctr"/>
            <a:r>
              <a:rPr lang="lv-LV" dirty="0" smtClean="0"/>
              <a:t>Ekonomiskā </a:t>
            </a:r>
            <a:r>
              <a:rPr lang="lv-LV" dirty="0"/>
              <a:t>attīstība iepriekšējos gados </a:t>
            </a:r>
            <a:r>
              <a:rPr lang="lv-LV" dirty="0" smtClean="0"/>
              <a:t>ļāvusi, </a:t>
            </a:r>
            <a:r>
              <a:rPr lang="lv-LV" dirty="0"/>
              <a:t>sākot no </a:t>
            </a:r>
            <a:r>
              <a:rPr lang="lv-LV" dirty="0" smtClean="0"/>
              <a:t>2014.gada, </a:t>
            </a:r>
            <a:r>
              <a:rPr lang="lv-LV" dirty="0"/>
              <a:t>jaunajām politikas iniciatīvām papildus piešķirt 1,7 miljardus </a:t>
            </a:r>
            <a:r>
              <a:rPr lang="lv-LV" i="1" dirty="0" err="1"/>
              <a:t>euro</a:t>
            </a:r>
            <a:r>
              <a:rPr lang="lv-LV" dirty="0"/>
              <a:t>.</a:t>
            </a:r>
          </a:p>
        </p:txBody>
      </p:sp>
      <p:graphicFrame>
        <p:nvGraphicFramePr>
          <p:cNvPr id="6" name="Table 5"/>
          <p:cNvGraphicFramePr>
            <a:graphicFrameLocks noGrp="1"/>
          </p:cNvGraphicFramePr>
          <p:nvPr>
            <p:extLst>
              <p:ext uri="{D42A27DB-BD31-4B8C-83A1-F6EECF244321}">
                <p14:modId xmlns:p14="http://schemas.microsoft.com/office/powerpoint/2010/main" val="30256998"/>
              </p:ext>
            </p:extLst>
          </p:nvPr>
        </p:nvGraphicFramePr>
        <p:xfrm>
          <a:off x="683568" y="1772816"/>
          <a:ext cx="6984776" cy="1440160"/>
        </p:xfrm>
        <a:graphic>
          <a:graphicData uri="http://schemas.openxmlformats.org/drawingml/2006/table">
            <a:tbl>
              <a:tblPr firstRow="1" firstCol="1" bandRow="1">
                <a:tableStyleId>{5C22544A-7EE6-4342-B048-85BDC9FD1C3A}</a:tableStyleId>
              </a:tblPr>
              <a:tblGrid>
                <a:gridCol w="1972309"/>
                <a:gridCol w="1002029"/>
                <a:gridCol w="1002029"/>
                <a:gridCol w="1002803"/>
                <a:gridCol w="1002803"/>
                <a:gridCol w="1002803"/>
              </a:tblGrid>
              <a:tr h="411475">
                <a:tc>
                  <a:txBody>
                    <a:bodyPr/>
                    <a:lstStyle/>
                    <a:p>
                      <a:pPr algn="just">
                        <a:spcAft>
                          <a:spcPts val="600"/>
                        </a:spcAft>
                      </a:pPr>
                      <a:r>
                        <a:rPr lang="lv-LV" sz="1800" dirty="0">
                          <a:effectLst/>
                        </a:rPr>
                        <a:t>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600"/>
                        </a:spcAft>
                      </a:pPr>
                      <a:r>
                        <a:rPr lang="lv-LV" sz="1200" dirty="0">
                          <a:effectLst/>
                        </a:rPr>
                        <a:t>2014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600"/>
                        </a:spcAft>
                      </a:pPr>
                      <a:r>
                        <a:rPr lang="lv-LV" sz="1200" dirty="0">
                          <a:effectLst/>
                        </a:rPr>
                        <a:t>2015</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600"/>
                        </a:spcAft>
                      </a:pPr>
                      <a:r>
                        <a:rPr lang="lv-LV" sz="1200" dirty="0">
                          <a:effectLst/>
                        </a:rPr>
                        <a:t>2016</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600"/>
                        </a:spcAft>
                      </a:pPr>
                      <a:r>
                        <a:rPr lang="lv-LV" sz="1200" dirty="0">
                          <a:effectLst/>
                        </a:rPr>
                        <a:t>2017</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600"/>
                        </a:spcAft>
                      </a:pPr>
                      <a:r>
                        <a:rPr lang="lv-LV" sz="1200" dirty="0">
                          <a:effectLst/>
                        </a:rPr>
                        <a:t>Kopā: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342895">
                <a:tc>
                  <a:txBody>
                    <a:bodyPr/>
                    <a:lstStyle/>
                    <a:p>
                      <a:pPr algn="r">
                        <a:spcAft>
                          <a:spcPts val="600"/>
                        </a:spcAft>
                      </a:pPr>
                      <a:r>
                        <a:rPr lang="lv-LV" sz="1200" b="1" dirty="0">
                          <a:effectLst/>
                        </a:rPr>
                        <a:t>Kopā:</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b="1" dirty="0">
                          <a:effectLst/>
                        </a:rPr>
                        <a:t>263,5</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b="1" dirty="0">
                          <a:effectLst/>
                        </a:rPr>
                        <a:t>549,3</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b="1" dirty="0">
                          <a:effectLst/>
                        </a:rPr>
                        <a:t>659,8</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b="1" dirty="0">
                          <a:effectLst/>
                        </a:rPr>
                        <a:t>270,9</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b="1" dirty="0">
                          <a:effectLst/>
                        </a:rPr>
                        <a:t>1 743,5</a:t>
                      </a:r>
                      <a:endParaRPr lang="lv-LV"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2895">
                <a:tc>
                  <a:txBody>
                    <a:bodyPr/>
                    <a:lstStyle/>
                    <a:p>
                      <a:pPr algn="just">
                        <a:spcAft>
                          <a:spcPts val="600"/>
                        </a:spcAft>
                      </a:pPr>
                      <a:r>
                        <a:rPr lang="lv-LV" sz="1200" dirty="0">
                          <a:effectLst/>
                        </a:rPr>
                        <a:t>2014.-2016.gads JPI kopā:</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dirty="0">
                          <a:effectLst/>
                        </a:rPr>
                        <a:t>263,5</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368,7</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442,9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1 075,1</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42895">
                <a:tc>
                  <a:txBody>
                    <a:bodyPr/>
                    <a:lstStyle/>
                    <a:p>
                      <a:pPr algn="just">
                        <a:spcAft>
                          <a:spcPts val="600"/>
                        </a:spcAft>
                      </a:pPr>
                      <a:r>
                        <a:rPr lang="lv-LV" sz="1200">
                          <a:effectLst/>
                        </a:rPr>
                        <a:t>2015.-2017.gads JPI kopā:</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180,6</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216,9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a:effectLst/>
                        </a:rPr>
                        <a:t>270,9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r">
                        <a:spcAft>
                          <a:spcPts val="600"/>
                        </a:spcAft>
                      </a:pPr>
                      <a:r>
                        <a:rPr lang="lv-LV" sz="1200" dirty="0">
                          <a:effectLst/>
                        </a:rPr>
                        <a:t>668,4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7" name="TextBox 6"/>
          <p:cNvSpPr txBox="1"/>
          <p:nvPr/>
        </p:nvSpPr>
        <p:spPr>
          <a:xfrm>
            <a:off x="179512" y="3789040"/>
            <a:ext cx="8810128"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lv-LV" b="1" dirty="0" smtClean="0"/>
              <a:t>Savukārt attiecībā uz 2016.gadu </a:t>
            </a:r>
            <a:r>
              <a:rPr lang="lv-LV" dirty="0" smtClean="0"/>
              <a:t>- Latvijas </a:t>
            </a:r>
            <a:r>
              <a:rPr lang="lv-LV" dirty="0"/>
              <a:t>Stabilitātes programmā 2015.-2018.gadam </a:t>
            </a:r>
            <a:r>
              <a:rPr lang="lv-LV" dirty="0" smtClean="0"/>
              <a:t>norādīts</a:t>
            </a:r>
            <a:r>
              <a:rPr lang="lv-LV" dirty="0"/>
              <a:t>, ka saskaņā ar pašreizējām prognozēm 2016.gadā ir negatīva fiskālā telpa </a:t>
            </a:r>
            <a:r>
              <a:rPr lang="lv-LV" b="1" dirty="0"/>
              <a:t>0,17% no </a:t>
            </a:r>
            <a:r>
              <a:rPr lang="lv-LV" b="1" dirty="0" smtClean="0"/>
              <a:t>IKP</a:t>
            </a:r>
            <a:r>
              <a:rPr lang="lv-LV" dirty="0"/>
              <a:t>.</a:t>
            </a:r>
            <a:r>
              <a:rPr lang="lv-LV" dirty="0" smtClean="0"/>
              <a:t> </a:t>
            </a:r>
            <a:endParaRPr lang="lv-LV" dirty="0"/>
          </a:p>
        </p:txBody>
      </p:sp>
      <p:sp>
        <p:nvSpPr>
          <p:cNvPr id="8" name="Rectangle 7"/>
          <p:cNvSpPr/>
          <p:nvPr/>
        </p:nvSpPr>
        <p:spPr>
          <a:xfrm>
            <a:off x="179512" y="4879022"/>
            <a:ext cx="8810128"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lv-LV" dirty="0" smtClean="0"/>
              <a:t>Informatīvajā </a:t>
            </a:r>
            <a:r>
              <a:rPr lang="lv-LV" dirty="0"/>
              <a:t>ziņojumā “Par makroekonomisko rādītāju, ieņēmumu un vispārējās valdības budžeta bilances prognozēm 2016.-</a:t>
            </a:r>
            <a:r>
              <a:rPr lang="lv-LV" dirty="0" smtClean="0"/>
              <a:t>2018.gadā </a:t>
            </a:r>
            <a:r>
              <a:rPr lang="lv-LV" dirty="0"/>
              <a:t>norādīts indikatīvais fiskālās telpas apjoms vispārējās valdības budžetā </a:t>
            </a:r>
            <a:r>
              <a:rPr lang="lv-LV" b="1" dirty="0"/>
              <a:t>2016.gadā -96,8 milj. </a:t>
            </a:r>
            <a:r>
              <a:rPr lang="lv-LV" b="1" i="1" dirty="0" err="1"/>
              <a:t>euro</a:t>
            </a:r>
            <a:r>
              <a:rPr lang="lv-LV" b="1" dirty="0"/>
              <a:t> </a:t>
            </a:r>
            <a:r>
              <a:rPr lang="lv-LV" dirty="0"/>
              <a:t>apmērā, 2017.gadā 205,0 milj. </a:t>
            </a:r>
            <a:r>
              <a:rPr lang="lv-LV" i="1" dirty="0" err="1"/>
              <a:t>euro</a:t>
            </a:r>
            <a:r>
              <a:rPr lang="lv-LV" dirty="0"/>
              <a:t> apmērā un 2018.gadā 367,0 milj. </a:t>
            </a:r>
            <a:r>
              <a:rPr lang="lv-LV" i="1" dirty="0" err="1"/>
              <a:t>euro</a:t>
            </a:r>
            <a:r>
              <a:rPr lang="lv-LV" dirty="0"/>
              <a:t> apmērā.</a:t>
            </a:r>
          </a:p>
        </p:txBody>
      </p:sp>
      <p:pic>
        <p:nvPicPr>
          <p:cNvPr id="9" name="Picture 8"/>
          <p:cNvPicPr>
            <a:picLocks noChangeAspect="1"/>
          </p:cNvPicPr>
          <p:nvPr/>
        </p:nvPicPr>
        <p:blipFill>
          <a:blip r:embed="rId2"/>
          <a:stretch>
            <a:fillRect/>
          </a:stretch>
        </p:blipFill>
        <p:spPr>
          <a:xfrm>
            <a:off x="8026389" y="1124696"/>
            <a:ext cx="963251" cy="377985"/>
          </a:xfrm>
          <a:prstGeom prst="rect">
            <a:avLst/>
          </a:prstGeom>
        </p:spPr>
      </p:pic>
    </p:spTree>
    <p:extLst>
      <p:ext uri="{BB962C8B-B14F-4D97-AF65-F5344CB8AC3E}">
        <p14:creationId xmlns:p14="http://schemas.microsoft.com/office/powerpoint/2010/main" val="156883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4</a:t>
            </a:fld>
            <a:endParaRPr lang="lv-LV" dirty="0"/>
          </a:p>
        </p:txBody>
      </p:sp>
      <p:sp>
        <p:nvSpPr>
          <p:cNvPr id="5" name="Title 4"/>
          <p:cNvSpPr>
            <a:spLocks noGrp="1"/>
          </p:cNvSpPr>
          <p:nvPr>
            <p:ph type="title"/>
          </p:nvPr>
        </p:nvSpPr>
        <p:spPr>
          <a:xfrm>
            <a:off x="0" y="548680"/>
            <a:ext cx="6465912" cy="432000"/>
          </a:xfrm>
        </p:spPr>
        <p:txBody>
          <a:bodyPr>
            <a:normAutofit fontScale="90000"/>
          </a:bodyPr>
          <a:lstStyle/>
          <a:p>
            <a:pPr algn="ctr"/>
            <a:r>
              <a:rPr lang="lv-LV" dirty="0" smtClean="0"/>
              <a:t>Izdevumi ES </a:t>
            </a:r>
            <a:r>
              <a:rPr lang="lv-LV" dirty="0"/>
              <a:t>politiku instrumentu un pārējās ārvalstu finanšu palīdzības projektu īstenošanai</a:t>
            </a:r>
          </a:p>
        </p:txBody>
      </p:sp>
      <p:graphicFrame>
        <p:nvGraphicFramePr>
          <p:cNvPr id="7" name="Chart 6"/>
          <p:cNvGraphicFramePr/>
          <p:nvPr>
            <p:extLst>
              <p:ext uri="{D42A27DB-BD31-4B8C-83A1-F6EECF244321}">
                <p14:modId xmlns:p14="http://schemas.microsoft.com/office/powerpoint/2010/main" val="1658985811"/>
              </p:ext>
            </p:extLst>
          </p:nvPr>
        </p:nvGraphicFramePr>
        <p:xfrm>
          <a:off x="179512" y="1460460"/>
          <a:ext cx="8784975" cy="4824536"/>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a:stretch>
            <a:fillRect/>
          </a:stretch>
        </p:blipFill>
        <p:spPr>
          <a:xfrm>
            <a:off x="7932320" y="1124744"/>
            <a:ext cx="963251" cy="377985"/>
          </a:xfrm>
          <a:prstGeom prst="rect">
            <a:avLst/>
          </a:prstGeom>
        </p:spPr>
      </p:pic>
      <p:sp>
        <p:nvSpPr>
          <p:cNvPr id="9" name="Rectangle 8"/>
          <p:cNvSpPr/>
          <p:nvPr/>
        </p:nvSpPr>
        <p:spPr>
          <a:xfrm>
            <a:off x="323528" y="6284996"/>
            <a:ext cx="7861911" cy="253916"/>
          </a:xfrm>
          <a:prstGeom prst="rect">
            <a:avLst/>
          </a:prstGeom>
        </p:spPr>
        <p:txBody>
          <a:bodyPr wrap="square">
            <a:spAutoFit/>
          </a:bodyPr>
          <a:lstStyle/>
          <a:p>
            <a:r>
              <a:rPr lang="lv-LV" sz="1050" dirty="0" smtClean="0"/>
              <a:t>* 2015.gada </a:t>
            </a:r>
            <a:r>
              <a:rPr lang="lv-LV" sz="1050" dirty="0"/>
              <a:t>14.jūlijā </a:t>
            </a:r>
            <a:r>
              <a:rPr lang="lv-LV" sz="1050" dirty="0" smtClean="0"/>
              <a:t>aktualizētie </a:t>
            </a:r>
            <a:r>
              <a:rPr lang="lv-LV" sz="1050" dirty="0"/>
              <a:t>bāzes izdevumi</a:t>
            </a:r>
          </a:p>
        </p:txBody>
      </p:sp>
    </p:spTree>
    <p:extLst>
      <p:ext uri="{BB962C8B-B14F-4D97-AF65-F5344CB8AC3E}">
        <p14:creationId xmlns:p14="http://schemas.microsoft.com/office/powerpoint/2010/main" val="23224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pPr/>
              <a:t>5</a:t>
            </a:fld>
            <a:endParaRPr lang="lv-LV" dirty="0"/>
          </a:p>
        </p:txBody>
      </p:sp>
      <p:sp>
        <p:nvSpPr>
          <p:cNvPr id="5" name="Title 4"/>
          <p:cNvSpPr>
            <a:spLocks noGrp="1"/>
          </p:cNvSpPr>
          <p:nvPr>
            <p:ph type="title"/>
          </p:nvPr>
        </p:nvSpPr>
        <p:spPr>
          <a:xfrm>
            <a:off x="467544" y="548680"/>
            <a:ext cx="5832648" cy="432000"/>
          </a:xfrm>
        </p:spPr>
        <p:txBody>
          <a:bodyPr>
            <a:noAutofit/>
          </a:bodyPr>
          <a:lstStyle/>
          <a:p>
            <a:pPr algn="just"/>
            <a:r>
              <a:rPr lang="lv-LV" sz="1800" dirty="0"/>
              <a:t>ES fondu </a:t>
            </a:r>
            <a:r>
              <a:rPr lang="lv-LV" sz="1800" dirty="0" smtClean="0"/>
              <a:t>prognoze valsts </a:t>
            </a:r>
            <a:r>
              <a:rPr lang="lv-LV" sz="1800" dirty="0"/>
              <a:t>budžeta </a:t>
            </a:r>
            <a:r>
              <a:rPr lang="lv-LV" sz="1800" dirty="0" smtClean="0"/>
              <a:t>izdevumu sadalījumam pa ministrijām (</a:t>
            </a:r>
            <a:r>
              <a:rPr lang="lv-LV" sz="1800" i="1" dirty="0" err="1" smtClean="0"/>
              <a:t>euro</a:t>
            </a:r>
            <a:r>
              <a:rPr lang="lv-LV" sz="1800" dirty="0" smtClean="0"/>
              <a:t>)</a:t>
            </a:r>
            <a:endParaRPr lang="lv-LV" sz="1800" dirty="0"/>
          </a:p>
        </p:txBody>
      </p:sp>
      <p:graphicFrame>
        <p:nvGraphicFramePr>
          <p:cNvPr id="6" name="Table 5"/>
          <p:cNvGraphicFramePr>
            <a:graphicFrameLocks noGrp="1"/>
          </p:cNvGraphicFramePr>
          <p:nvPr>
            <p:extLst/>
          </p:nvPr>
        </p:nvGraphicFramePr>
        <p:xfrm>
          <a:off x="492360" y="1484784"/>
          <a:ext cx="7920880" cy="4192965"/>
        </p:xfrm>
        <a:graphic>
          <a:graphicData uri="http://schemas.openxmlformats.org/drawingml/2006/table">
            <a:tbl>
              <a:tblPr firstRow="1" firstCol="1" bandRow="1">
                <a:tableStyleId>{5C22544A-7EE6-4342-B048-85BDC9FD1C3A}</a:tableStyleId>
              </a:tblPr>
              <a:tblGrid>
                <a:gridCol w="1752989"/>
                <a:gridCol w="1249192"/>
                <a:gridCol w="1405342"/>
                <a:gridCol w="1639567"/>
                <a:gridCol w="1873790"/>
              </a:tblGrid>
              <a:tr h="279805">
                <a:tc rowSpan="2">
                  <a:txBody>
                    <a:bodyPr/>
                    <a:lstStyle/>
                    <a:p>
                      <a:pPr algn="ctr"/>
                      <a:r>
                        <a:rPr lang="lv-LV" sz="1200" dirty="0" smtClean="0">
                          <a:effectLst/>
                          <a:latin typeface="+mn-lt"/>
                        </a:rPr>
                        <a:t>Nozares ministrija</a:t>
                      </a:r>
                      <a:endParaRPr lang="lv-LV" sz="1200" dirty="0">
                        <a:effectLst/>
                        <a:latin typeface="+mn-lt"/>
                      </a:endParaRPr>
                    </a:p>
                  </a:txBody>
                  <a:tcPr marL="68580" marR="68580" marT="0" marB="0" anchor="ctr"/>
                </a:tc>
                <a:tc gridSpan="3">
                  <a:txBody>
                    <a:bodyPr/>
                    <a:lstStyle/>
                    <a:p>
                      <a:pPr algn="ctr">
                        <a:spcAft>
                          <a:spcPts val="0"/>
                        </a:spcAft>
                      </a:pPr>
                      <a:r>
                        <a:rPr lang="lv-LV" sz="1400" dirty="0">
                          <a:effectLst/>
                        </a:rPr>
                        <a:t>2014-2020 periods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tc>
                  <a:txBody>
                    <a:bodyPr/>
                    <a:lstStyle/>
                    <a:p>
                      <a:pPr algn="ctr">
                        <a:spcAft>
                          <a:spcPts val="0"/>
                        </a:spcAft>
                      </a:pPr>
                      <a:r>
                        <a:rPr lang="lv-LV" sz="1400" dirty="0">
                          <a:effectLst/>
                        </a:rPr>
                        <a:t>2007-2013 periods</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50608">
                <a:tc vMerge="1">
                  <a:txBody>
                    <a:bodyPr/>
                    <a:lstStyle/>
                    <a:p>
                      <a:pPr>
                        <a:spcAft>
                          <a:spcPts val="0"/>
                        </a:spcAft>
                      </a:pP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050" b="1" dirty="0">
                          <a:effectLst/>
                        </a:rPr>
                        <a:t>2016</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050" b="1" dirty="0">
                          <a:effectLst/>
                        </a:rPr>
                        <a:t>2017</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lv-LV" sz="1050" b="1" dirty="0">
                          <a:effectLst/>
                        </a:rPr>
                        <a:t>2018</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spcAft>
                          <a:spcPts val="0"/>
                        </a:spcAft>
                      </a:pPr>
                      <a:r>
                        <a:rPr lang="lv-LV" sz="1050" b="1" dirty="0">
                          <a:effectLst/>
                        </a:rPr>
                        <a:t>                       </a:t>
                      </a:r>
                      <a:r>
                        <a:rPr lang="lv-LV" sz="1050" b="1" dirty="0" smtClean="0">
                          <a:effectLst/>
                        </a:rPr>
                        <a:t>2 </a:t>
                      </a:r>
                      <a:r>
                        <a:rPr lang="lv-LV" sz="1050" b="1" dirty="0">
                          <a:effectLst/>
                        </a:rPr>
                        <a:t>016 </a:t>
                      </a:r>
                      <a:endParaRPr lang="lv-L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Ekonomikas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133 373 774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88 089 842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132 756 889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57 441 165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Finanšu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23 594 179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15 908 779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15 908 779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Izglītības un zinātnes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76 869 891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159 211 121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158 368 915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17 443 718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Kultūras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1 021 373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2 642 215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12 320 027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2 688 166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Labklājības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57 641 258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55 511 119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58 743 361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Satiksmes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141 802 734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182 252 863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236 000 883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46 572 108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Tieslietu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272 464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2 136 900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2 322 000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Vides aizsardzības un reģionālās attīstības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109 808 259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132 359 810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130 475 743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9 938 655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Valsts kanceleja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727 345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997 165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997 165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317">
                <a:tc>
                  <a:txBody>
                    <a:bodyPr/>
                    <a:lstStyle/>
                    <a:p>
                      <a:pPr>
                        <a:spcAft>
                          <a:spcPts val="0"/>
                        </a:spcAft>
                      </a:pPr>
                      <a:r>
                        <a:rPr lang="lv-LV" sz="1200" dirty="0" smtClean="0">
                          <a:effectLst/>
                        </a:rPr>
                        <a:t>Veselības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13 157 753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25 899 513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35 679 830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a:effectLst/>
                        </a:rPr>
                        <a:t>                             5 650 563 </a:t>
                      </a:r>
                      <a:endParaRPr lang="lv-LV"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74808">
                <a:tc>
                  <a:txBody>
                    <a:bodyPr/>
                    <a:lstStyle/>
                    <a:p>
                      <a:pPr>
                        <a:spcAft>
                          <a:spcPts val="0"/>
                        </a:spcAft>
                      </a:pPr>
                      <a:r>
                        <a:rPr lang="lv-LV" sz="1200" dirty="0" smtClean="0">
                          <a:effectLst/>
                        </a:rPr>
                        <a:t>Zemkopības ministrija</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4 000 000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4 000 000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4 000 000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050" dirty="0">
                          <a:effectLst/>
                        </a:rPr>
                        <a:t>                                            -   </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74808">
                <a:tc>
                  <a:txBody>
                    <a:bodyPr/>
                    <a:lstStyle/>
                    <a:p>
                      <a:pPr algn="r">
                        <a:spcAft>
                          <a:spcPts val="0"/>
                        </a:spcAft>
                      </a:pPr>
                      <a:r>
                        <a:rPr lang="lv-LV" sz="1200" dirty="0" smtClean="0">
                          <a:effectLst/>
                          <a:latin typeface="Calibri" panose="020F0502020204030204" pitchFamily="34" charset="0"/>
                          <a:ea typeface="Calibri" panose="020F0502020204030204" pitchFamily="34" charset="0"/>
                          <a:cs typeface="Times New Roman" panose="02020603050405020304" pitchFamily="18" charset="0"/>
                        </a:rPr>
                        <a:t>Kopā:</a:t>
                      </a:r>
                      <a:endParaRPr lang="lv-L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smtClean="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rPr>
                        <a:t>562 269 031</a:t>
                      </a:r>
                      <a:endParaRPr lang="lv-LV" sz="1200" b="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smtClean="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rPr>
                        <a:t>669 009 327</a:t>
                      </a:r>
                      <a:endParaRPr lang="lv-LV" sz="1200" b="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smtClean="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rPr>
                        <a:t>787 573 591</a:t>
                      </a:r>
                      <a:endParaRPr lang="lv-LV" sz="1200" b="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r">
                        <a:spcAft>
                          <a:spcPts val="0"/>
                        </a:spcAft>
                      </a:pPr>
                      <a:r>
                        <a:rPr lang="lv-LV" sz="1200" b="1" dirty="0" smtClean="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rPr>
                        <a:t>139 734 374</a:t>
                      </a:r>
                      <a:endParaRPr lang="lv-LV" sz="1200" b="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7" name="Rectangle 1"/>
          <p:cNvSpPr>
            <a:spLocks noChangeArrowheads="1"/>
          </p:cNvSpPr>
          <p:nvPr/>
        </p:nvSpPr>
        <p:spPr bwMode="auto">
          <a:xfrm>
            <a:off x="827584" y="1700808"/>
            <a:ext cx="7992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v-LV"/>
          </a:p>
        </p:txBody>
      </p:sp>
    </p:spTree>
    <p:extLst>
      <p:ext uri="{BB962C8B-B14F-4D97-AF65-F5344CB8AC3E}">
        <p14:creationId xmlns:p14="http://schemas.microsoft.com/office/powerpoint/2010/main" val="1421132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atura vietturis 1"/>
          <p:cNvSpPr>
            <a:spLocks noGrp="1"/>
          </p:cNvSpPr>
          <p:nvPr>
            <p:ph idx="1"/>
          </p:nvPr>
        </p:nvSpPr>
        <p:spPr>
          <a:xfrm>
            <a:off x="483560" y="2132856"/>
            <a:ext cx="8229600" cy="1800200"/>
          </a:xfrm>
        </p:spPr>
        <p:txBody>
          <a:bodyPr>
            <a:normAutofit fontScale="92500" lnSpcReduction="10000"/>
          </a:bodyPr>
          <a:lstStyle/>
          <a:p>
            <a:pPr>
              <a:spcAft>
                <a:spcPts val="600"/>
              </a:spcAft>
              <a:buFont typeface="+mj-lt"/>
              <a:buAutoNum type="arabicPeriod"/>
            </a:pPr>
            <a:r>
              <a:rPr lang="lv-LV" sz="2000" dirty="0" smtClean="0"/>
              <a:t>Negatīva fiskāla telpa 96,8 milj. </a:t>
            </a:r>
            <a:r>
              <a:rPr lang="lv-LV" sz="2000" i="1" dirty="0" err="1" smtClean="0"/>
              <a:t>euro</a:t>
            </a:r>
            <a:r>
              <a:rPr lang="lv-LV" sz="2000" dirty="0" smtClean="0"/>
              <a:t> apmērā;</a:t>
            </a:r>
          </a:p>
          <a:p>
            <a:pPr>
              <a:spcAft>
                <a:spcPts val="600"/>
              </a:spcAft>
              <a:buFont typeface="+mj-lt"/>
              <a:buAutoNum type="arabicPeriod"/>
            </a:pPr>
            <a:r>
              <a:rPr lang="lv-LV" sz="2000" dirty="0" smtClean="0"/>
              <a:t>Nepieciešamība pēc būtiskiem papildu līdzekļiem valsts drošībai;</a:t>
            </a:r>
          </a:p>
          <a:p>
            <a:pPr>
              <a:spcAft>
                <a:spcPts val="600"/>
              </a:spcAft>
              <a:buFont typeface="+mj-lt"/>
              <a:buAutoNum type="arabicPeriod"/>
            </a:pPr>
            <a:r>
              <a:rPr lang="lv-LV" sz="2000" dirty="0" smtClean="0"/>
              <a:t>Atsevišķām ministrijām objektīvi nepieciešami papildu līdzekļi neatliekamu pasākumu realizēšanai;</a:t>
            </a:r>
          </a:p>
          <a:p>
            <a:pPr>
              <a:spcAft>
                <a:spcPts val="600"/>
              </a:spcAft>
              <a:buFont typeface="+mj-lt"/>
              <a:buAutoNum type="arabicPeriod"/>
            </a:pPr>
            <a:r>
              <a:rPr lang="lv-LV" sz="2000" dirty="0" smtClean="0"/>
              <a:t>Neatkarīgo institūciju papildu pieprasījumi.</a:t>
            </a:r>
          </a:p>
        </p:txBody>
      </p:sp>
      <p:sp>
        <p:nvSpPr>
          <p:cNvPr id="3" name="Virsraksts 2"/>
          <p:cNvSpPr>
            <a:spLocks noGrp="1"/>
          </p:cNvSpPr>
          <p:nvPr>
            <p:ph type="title"/>
          </p:nvPr>
        </p:nvSpPr>
        <p:spPr/>
        <p:txBody>
          <a:bodyPr/>
          <a:lstStyle/>
          <a:p>
            <a:pPr algn="ctr"/>
            <a:r>
              <a:rPr lang="lv-LV" dirty="0" smtClean="0"/>
              <a:t>Risināmie jautājumi</a:t>
            </a:r>
            <a:endParaRPr lang="lv-LV" dirty="0"/>
          </a:p>
        </p:txBody>
      </p:sp>
    </p:spTree>
    <p:extLst>
      <p:ext uri="{BB962C8B-B14F-4D97-AF65-F5344CB8AC3E}">
        <p14:creationId xmlns:p14="http://schemas.microsoft.com/office/powerpoint/2010/main" val="2824499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atura vietturis 1"/>
          <p:cNvSpPr>
            <a:spLocks noGrp="1"/>
          </p:cNvSpPr>
          <p:nvPr>
            <p:ph idx="1"/>
          </p:nvPr>
        </p:nvSpPr>
        <p:spPr/>
        <p:txBody>
          <a:bodyPr/>
          <a:lstStyle/>
          <a:p>
            <a:pPr>
              <a:buNone/>
            </a:pPr>
            <a:r>
              <a:rPr lang="lv-LV" dirty="0" smtClean="0"/>
              <a:t>Ministru kabinetā apstiprinātos bāzes izdevumus 2016.gadam un arī 2017., 2018.gadiem piedāvājam koriģēt:</a:t>
            </a:r>
          </a:p>
          <a:p>
            <a:pPr marL="0" indent="0">
              <a:buNone/>
            </a:pPr>
            <a:endParaRPr lang="lv-LV" sz="1200" dirty="0" smtClean="0"/>
          </a:p>
          <a:p>
            <a:pPr>
              <a:buFont typeface="+mj-lt"/>
              <a:buAutoNum type="arabicPeriod"/>
            </a:pPr>
            <a:r>
              <a:rPr lang="lv-LV" dirty="0"/>
              <a:t>Precizējot </a:t>
            </a:r>
            <a:r>
              <a:rPr lang="lv-LV" dirty="0" smtClean="0"/>
              <a:t>izdevumus </a:t>
            </a:r>
            <a:r>
              <a:rPr lang="lv-LV" dirty="0"/>
              <a:t>atbilstoši:</a:t>
            </a:r>
          </a:p>
          <a:p>
            <a:pPr lvl="1">
              <a:buFont typeface="+mj-lt"/>
              <a:buAutoNum type="arabicPeriod"/>
            </a:pPr>
            <a:r>
              <a:rPr lang="lv-LV" dirty="0"/>
              <a:t>Saeimā pieņemtajiem likumiem;</a:t>
            </a:r>
          </a:p>
          <a:p>
            <a:pPr lvl="1">
              <a:buFont typeface="+mj-lt"/>
              <a:buAutoNum type="arabicPeriod"/>
            </a:pPr>
            <a:r>
              <a:rPr lang="lv-LV" dirty="0"/>
              <a:t>Ministru kabineta lēmumiem;</a:t>
            </a:r>
          </a:p>
          <a:p>
            <a:pPr lvl="1">
              <a:spcAft>
                <a:spcPts val="600"/>
              </a:spcAft>
              <a:buFont typeface="+mj-lt"/>
              <a:buAutoNum type="arabicPeriod"/>
            </a:pPr>
            <a:r>
              <a:rPr lang="lv-LV" dirty="0"/>
              <a:t>Saistībā ar valūtas kursa </a:t>
            </a:r>
            <a:r>
              <a:rPr lang="lv-LV" dirty="0" smtClean="0"/>
              <a:t>svārstībām.</a:t>
            </a:r>
            <a:endParaRPr lang="lv-LV" dirty="0"/>
          </a:p>
          <a:p>
            <a:pPr>
              <a:spcAft>
                <a:spcPts val="600"/>
              </a:spcAft>
              <a:buFont typeface="+mj-lt"/>
              <a:buAutoNum type="arabicPeriod"/>
            </a:pPr>
            <a:r>
              <a:rPr lang="lv-LV" dirty="0" smtClean="0"/>
              <a:t>Pārskatot investīciju projektu īstenošanas termiņus, pārplānojot finansējumu uz 2017.gadu un turpmākajiem gadiem;</a:t>
            </a:r>
          </a:p>
          <a:p>
            <a:pPr>
              <a:buFont typeface="+mj-lt"/>
              <a:buAutoNum type="arabicPeriod"/>
            </a:pPr>
            <a:r>
              <a:rPr lang="lv-LV" dirty="0" smtClean="0"/>
              <a:t>Pārskatot koriģētos bāzes izdevumus (horizontāls izdevumu samazinājums līdz 3%). </a:t>
            </a:r>
          </a:p>
          <a:p>
            <a:pPr>
              <a:buFont typeface="+mj-lt"/>
              <a:buAutoNum type="arabicPeriod"/>
            </a:pPr>
            <a:r>
              <a:rPr lang="lv-LV" dirty="0" smtClean="0"/>
              <a:t>Piešķirot papildu līdzekļus ministriju neatliekamajiem izdevumiem.</a:t>
            </a:r>
            <a:endParaRPr lang="lv-LV" dirty="0"/>
          </a:p>
        </p:txBody>
      </p:sp>
      <p:sp>
        <p:nvSpPr>
          <p:cNvPr id="3" name="Virsraksts 2"/>
          <p:cNvSpPr>
            <a:spLocks noGrp="1"/>
          </p:cNvSpPr>
          <p:nvPr>
            <p:ph type="title"/>
          </p:nvPr>
        </p:nvSpPr>
        <p:spPr/>
        <p:txBody>
          <a:bodyPr/>
          <a:lstStyle/>
          <a:p>
            <a:pPr algn="ctr"/>
            <a:r>
              <a:rPr lang="lv-LV" dirty="0" smtClean="0"/>
              <a:t>Piedāvātais risinājums </a:t>
            </a:r>
            <a:endParaRPr lang="lv-LV" dirty="0"/>
          </a:p>
        </p:txBody>
      </p:sp>
    </p:spTree>
    <p:extLst>
      <p:ext uri="{BB962C8B-B14F-4D97-AF65-F5344CB8AC3E}">
        <p14:creationId xmlns:p14="http://schemas.microsoft.com/office/powerpoint/2010/main" val="12018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585845783"/>
              </p:ext>
            </p:extLst>
          </p:nvPr>
        </p:nvGraphicFramePr>
        <p:xfrm>
          <a:off x="251519" y="1268413"/>
          <a:ext cx="8685510" cy="5109924"/>
        </p:xfrm>
        <a:graphic>
          <a:graphicData uri="http://schemas.openxmlformats.org/drawingml/2006/table">
            <a:tbl>
              <a:tblPr firstRow="1" bandRow="1">
                <a:tableStyleId>{5C22544A-7EE6-4342-B048-85BDC9FD1C3A}</a:tableStyleId>
              </a:tblPr>
              <a:tblGrid>
                <a:gridCol w="1264078"/>
                <a:gridCol w="4680000"/>
                <a:gridCol w="884716"/>
                <a:gridCol w="884716"/>
                <a:gridCol w="972000"/>
              </a:tblGrid>
              <a:tr h="370840">
                <a:tc>
                  <a:txBody>
                    <a:bodyPr/>
                    <a:lstStyle/>
                    <a:p>
                      <a:pPr algn="ctr" fontAlgn="b"/>
                      <a:r>
                        <a:rPr lang="lv-LV" sz="1400" b="0" i="0" u="none" strike="noStrike" dirty="0">
                          <a:solidFill>
                            <a:srgbClr val="000000"/>
                          </a:solidFill>
                          <a:latin typeface="Arial" pitchFamily="34" charset="0"/>
                          <a:cs typeface="Arial" pitchFamily="34" charset="0"/>
                        </a:rPr>
                        <a:t>Budžeta resors</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Pasākums</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2016.gadā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2017.gadā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2018.gadā</a:t>
                      </a:r>
                    </a:p>
                  </a:txBody>
                  <a:tcPr marL="9525" marR="9525" marT="9525" marB="0"/>
                </a:tc>
              </a:tr>
              <a:tr h="370840">
                <a:tc>
                  <a:txBody>
                    <a:bodyPr/>
                    <a:lstStyle/>
                    <a:p>
                      <a:pPr algn="l" fontAlgn="b"/>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l" fontAlgn="b"/>
                      <a:r>
                        <a:rPr lang="lv-LV" sz="1400" b="1" i="0" u="none" strike="noStrike" dirty="0">
                          <a:solidFill>
                            <a:schemeClr val="accent6">
                              <a:lumMod val="50000"/>
                            </a:schemeClr>
                          </a:solidFill>
                          <a:latin typeface="Arial" pitchFamily="34" charset="0"/>
                          <a:cs typeface="Arial" pitchFamily="34" charset="0"/>
                        </a:rPr>
                        <a:t>1.  Precizēti bāzes izdevumi pēc 14.07.15.</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5 293 434</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4 684 100</a:t>
                      </a:r>
                    </a:p>
                  </a:txBody>
                  <a:tcPr marL="9525" marR="9525" marT="9525" marB="0"/>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43 046 677</a:t>
                      </a:r>
                    </a:p>
                  </a:txBody>
                  <a:tcPr marL="9525" marR="9525" marT="9525" marB="0"/>
                </a:tc>
              </a:tr>
              <a:tr h="266779">
                <a:tc>
                  <a:txBody>
                    <a:bodyPr/>
                    <a:lstStyle/>
                    <a:p>
                      <a:pPr algn="l" fontAlgn="b"/>
                      <a:r>
                        <a:rPr lang="lv-LV" sz="1400" b="0" i="0" u="none" strike="noStrike" dirty="0" smtClean="0">
                          <a:solidFill>
                            <a:srgbClr val="000000"/>
                          </a:solidFill>
                          <a:latin typeface="Arial" pitchFamily="34" charset="0"/>
                          <a:cs typeface="Arial" pitchFamily="34" charset="0"/>
                        </a:rPr>
                        <a:t>Saeima</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Papildu izdevumi atbilstoši Saeimas Prezidija lēmumam</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314 414</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-235 616</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995 851</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Sabiedrisko </a:t>
                      </a:r>
                      <a:r>
                        <a:rPr lang="lv-LV" sz="1400" b="0" i="0" u="none" strike="noStrike" dirty="0" err="1" smtClean="0">
                          <a:solidFill>
                            <a:srgbClr val="000000"/>
                          </a:solidFill>
                          <a:latin typeface="Arial" pitchFamily="34" charset="0"/>
                          <a:cs typeface="Arial" pitchFamily="34" charset="0"/>
                        </a:rPr>
                        <a:t>pakalp</a:t>
                      </a:r>
                      <a:r>
                        <a:rPr lang="lv-LV" sz="1400" b="0" i="0" u="none" strike="noStrike" dirty="0" smtClean="0">
                          <a:solidFill>
                            <a:srgbClr val="000000"/>
                          </a:solidFill>
                          <a:latin typeface="Arial" pitchFamily="34" charset="0"/>
                          <a:cs typeface="Arial" pitchFamily="34" charset="0"/>
                        </a:rPr>
                        <a:t>. </a:t>
                      </a:r>
                      <a:r>
                        <a:rPr lang="lv-LV" sz="1400" b="0" i="0" u="none" strike="noStrike" dirty="0" err="1" smtClean="0">
                          <a:solidFill>
                            <a:srgbClr val="000000"/>
                          </a:solidFill>
                          <a:latin typeface="Arial" pitchFamily="34" charset="0"/>
                          <a:cs typeface="Arial" pitchFamily="34" charset="0"/>
                        </a:rPr>
                        <a:t>regul</a:t>
                      </a:r>
                      <a:r>
                        <a:rPr lang="lv-LV" sz="1400" b="0" i="0" u="none" strike="noStrike" dirty="0" smtClean="0">
                          <a:solidFill>
                            <a:srgbClr val="000000"/>
                          </a:solidFill>
                          <a:latin typeface="Arial" pitchFamily="34" charset="0"/>
                          <a:cs typeface="Arial" pitchFamily="34" charset="0"/>
                        </a:rPr>
                        <a:t>. komisija</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Izdevumi no ieņēmumiem no maksas pakalpojumu un citu pašu ieņēmumu naudas līdzekļu atlikumiem uz 2016.gada 1.janvāri </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500 000</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0</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0</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Aizsardzības </a:t>
                      </a:r>
                      <a:r>
                        <a:rPr lang="lv-LV" sz="1400" b="0" i="0" u="none" strike="noStrike" dirty="0">
                          <a:solidFill>
                            <a:srgbClr val="000000"/>
                          </a:solidFill>
                          <a:latin typeface="Arial" pitchFamily="34" charset="0"/>
                          <a:cs typeface="Arial" pitchFamily="34" charset="0"/>
                        </a:rPr>
                        <a:t>ministrija</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Palielināti izdevumi ilgtermiņa saistību pasākumam "Nacionālo bruņoto spēku ilgtermiņa līgumi" pamatojoties uz grozījumiem MK 11.03.2015. rīkojumā Nr.123 "Nacionālo bruņoto spēku ilgtermiņa </a:t>
                      </a:r>
                      <a:r>
                        <a:rPr lang="lv-LV" sz="1400" b="0" i="0" u="none" strike="noStrike" dirty="0" smtClean="0">
                          <a:solidFill>
                            <a:srgbClr val="000000"/>
                          </a:solidFill>
                          <a:latin typeface="Arial" pitchFamily="34" charset="0"/>
                          <a:cs typeface="Arial" pitchFamily="34" charset="0"/>
                        </a:rPr>
                        <a:t>līgumi”.</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0</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0</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37 500 000</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Izglītības </a:t>
                      </a:r>
                      <a:r>
                        <a:rPr lang="lv-LV" sz="1400" b="0" i="0" u="none" strike="noStrike" dirty="0">
                          <a:solidFill>
                            <a:srgbClr val="000000"/>
                          </a:solidFill>
                          <a:latin typeface="Arial" pitchFamily="34" charset="0"/>
                          <a:cs typeface="Arial" pitchFamily="34" charset="0"/>
                        </a:rPr>
                        <a:t>un zinātnes ministrija</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Dotācijas palielinājums, lai nodrošinātu Augstākās izglītības padomes locekļu atlīdzības apmēru atbilstoši Valsts un pašvaldību institūciju amatpersonu un darbinieku atlīdzības likuma 6.panta pirmajā un otrajā daļā noteiktajam par Saeimas ievēlēto, apstiprināto un iecelto amatpersonu mēnešalgu aprēķināšanas koeficientiem</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5 055</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5 055</a:t>
                      </a:r>
                    </a:p>
                  </a:txBody>
                  <a:tcPr marL="9525" marR="9525" marT="9525" marB="0"/>
                </a:tc>
                <a:tc>
                  <a:txBody>
                    <a:bodyPr/>
                    <a:lstStyle/>
                    <a:p>
                      <a:pPr algn="r" fontAlgn="b"/>
                      <a:r>
                        <a:rPr lang="lv-LV" sz="1400" b="0" i="0" u="none" strike="noStrike">
                          <a:solidFill>
                            <a:srgbClr val="000000"/>
                          </a:solidFill>
                          <a:latin typeface="Arial" pitchFamily="34" charset="0"/>
                          <a:cs typeface="Arial" pitchFamily="34" charset="0"/>
                        </a:rPr>
                        <a:t>5 055</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Izglītības </a:t>
                      </a:r>
                      <a:r>
                        <a:rPr lang="lv-LV" sz="1400" b="0" i="0" u="none" strike="noStrike" dirty="0">
                          <a:solidFill>
                            <a:srgbClr val="000000"/>
                          </a:solidFill>
                          <a:latin typeface="Arial" pitchFamily="34" charset="0"/>
                          <a:cs typeface="Arial" pitchFamily="34" charset="0"/>
                        </a:rPr>
                        <a:t>un zinātnes ministrija</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Brīvpusdienu nodrošināšana 4.klasei sākot ar 2015.gada </a:t>
                      </a:r>
                      <a:r>
                        <a:rPr lang="lv-LV" sz="1400" b="0" i="0" u="none" strike="noStrike" dirty="0" smtClean="0">
                          <a:solidFill>
                            <a:srgbClr val="000000"/>
                          </a:solidFill>
                          <a:latin typeface="Arial" pitchFamily="34" charset="0"/>
                          <a:cs typeface="Arial" pitchFamily="34" charset="0"/>
                        </a:rPr>
                        <a:t>1.septembri.</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4 473 384</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4 914 080</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4 545 190</a:t>
                      </a:r>
                    </a:p>
                  </a:txBody>
                  <a:tcPr marL="9525" marR="9525" marT="9525" marB="0"/>
                </a:tc>
              </a:tr>
              <a:tr h="370840">
                <a:tc>
                  <a:txBody>
                    <a:bodyPr/>
                    <a:lstStyle/>
                    <a:p>
                      <a:pPr algn="l" fontAlgn="b"/>
                      <a:r>
                        <a:rPr lang="lv-LV" sz="1400" b="0" i="0" u="none" strike="noStrike" dirty="0" smtClean="0">
                          <a:solidFill>
                            <a:srgbClr val="000000"/>
                          </a:solidFill>
                          <a:latin typeface="Arial" pitchFamily="34" charset="0"/>
                          <a:cs typeface="Arial" pitchFamily="34" charset="0"/>
                        </a:rPr>
                        <a:t>Centrālā </a:t>
                      </a:r>
                      <a:r>
                        <a:rPr lang="lv-LV" sz="1400" b="0" i="0" u="none" strike="noStrike" dirty="0">
                          <a:solidFill>
                            <a:srgbClr val="000000"/>
                          </a:solidFill>
                          <a:latin typeface="Arial" pitchFamily="34" charset="0"/>
                          <a:cs typeface="Arial" pitchFamily="34" charset="0"/>
                        </a:rPr>
                        <a:t>zemes komisija</a:t>
                      </a:r>
                    </a:p>
                  </a:txBody>
                  <a:tcPr marL="9525" marR="9525" marT="9525" marB="0"/>
                </a:tc>
                <a:tc>
                  <a:txBody>
                    <a:bodyPr/>
                    <a:lstStyle/>
                    <a:p>
                      <a:pPr algn="l" fontAlgn="b"/>
                      <a:r>
                        <a:rPr lang="lv-LV" sz="1400" b="0" i="0" u="none" strike="noStrike" dirty="0">
                          <a:solidFill>
                            <a:srgbClr val="000000"/>
                          </a:solidFill>
                          <a:latin typeface="Arial" pitchFamily="34" charset="0"/>
                          <a:cs typeface="Arial" pitchFamily="34" charset="0"/>
                        </a:rPr>
                        <a:t> Priekšsēdētāja atlīdzība atbilstoši Valsts un pašvaldību institūciju amatpersonu un darbinieku atlīdzības likuma amatpersonu mēnešalgu aprēķināšanas </a:t>
                      </a:r>
                      <a:r>
                        <a:rPr lang="lv-LV" sz="1400" b="0" i="0" u="none" strike="noStrike" dirty="0" smtClean="0">
                          <a:solidFill>
                            <a:srgbClr val="000000"/>
                          </a:solidFill>
                          <a:latin typeface="Arial" pitchFamily="34" charset="0"/>
                          <a:cs typeface="Arial" pitchFamily="34" charset="0"/>
                        </a:rPr>
                        <a:t>koeficientiem.</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581</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581</a:t>
                      </a:r>
                    </a:p>
                  </a:txBody>
                  <a:tcPr marL="9525" marR="9525" marT="9525" marB="0"/>
                </a:tc>
                <a:tc>
                  <a:txBody>
                    <a:bodyPr/>
                    <a:lstStyle/>
                    <a:p>
                      <a:pPr algn="r" fontAlgn="b"/>
                      <a:r>
                        <a:rPr lang="lv-LV" sz="1400" b="0" i="0" u="none" strike="noStrike" dirty="0">
                          <a:solidFill>
                            <a:srgbClr val="000000"/>
                          </a:solidFill>
                          <a:latin typeface="Arial" pitchFamily="34" charset="0"/>
                          <a:cs typeface="Arial" pitchFamily="34" charset="0"/>
                        </a:rPr>
                        <a:t>581</a:t>
                      </a:r>
                    </a:p>
                  </a:txBody>
                  <a:tcPr marL="9525" marR="9525" marT="9525" marB="0"/>
                </a:tc>
              </a:tr>
            </a:tbl>
          </a:graphicData>
        </a:graphic>
      </p:graphicFrame>
      <p:sp>
        <p:nvSpPr>
          <p:cNvPr id="3" name="Virsraksts 2"/>
          <p:cNvSpPr>
            <a:spLocks noGrp="1"/>
          </p:cNvSpPr>
          <p:nvPr>
            <p:ph type="title"/>
          </p:nvPr>
        </p:nvSpPr>
        <p:spPr>
          <a:xfrm>
            <a:off x="179512" y="548680"/>
            <a:ext cx="6048672" cy="432000"/>
          </a:xfrm>
        </p:spPr>
        <p:txBody>
          <a:bodyPr>
            <a:normAutofit fontScale="90000"/>
          </a:bodyPr>
          <a:lstStyle/>
          <a:p>
            <a:r>
              <a:rPr lang="lv-LV" dirty="0" smtClean="0"/>
              <a:t>Pasākumi ar fiskālo ietekmi, kurus nepieciešams iekļaut budžetā atbilstoši pieņemtajiem lēmumiem (1)</a:t>
            </a:r>
            <a:endParaRPr lang="lv-LV" dirty="0"/>
          </a:p>
        </p:txBody>
      </p:sp>
    </p:spTree>
    <p:extLst>
      <p:ext uri="{BB962C8B-B14F-4D97-AF65-F5344CB8AC3E}">
        <p14:creationId xmlns:p14="http://schemas.microsoft.com/office/powerpoint/2010/main" val="3946441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p:cNvGraphicFramePr>
            <a:graphicFrameLocks noGrp="1"/>
          </p:cNvGraphicFramePr>
          <p:nvPr>
            <p:ph idx="1"/>
            <p:extLst>
              <p:ext uri="{D42A27DB-BD31-4B8C-83A1-F6EECF244321}">
                <p14:modId xmlns:p14="http://schemas.microsoft.com/office/powerpoint/2010/main" val="1914647571"/>
              </p:ext>
            </p:extLst>
          </p:nvPr>
        </p:nvGraphicFramePr>
        <p:xfrm>
          <a:off x="179512" y="1412776"/>
          <a:ext cx="8784161" cy="3868420"/>
        </p:xfrm>
        <a:graphic>
          <a:graphicData uri="http://schemas.openxmlformats.org/drawingml/2006/table">
            <a:tbl>
              <a:tblPr firstRow="1" bandRow="1">
                <a:tableStyleId>{5C22544A-7EE6-4342-B048-85BDC9FD1C3A}</a:tableStyleId>
              </a:tblPr>
              <a:tblGrid>
                <a:gridCol w="1872209"/>
                <a:gridCol w="4257804"/>
                <a:gridCol w="884716"/>
                <a:gridCol w="884716"/>
                <a:gridCol w="884716"/>
              </a:tblGrid>
              <a:tr h="370840">
                <a:tc>
                  <a:txBody>
                    <a:bodyPr/>
                    <a:lstStyle/>
                    <a:p>
                      <a:pPr algn="ctr" fontAlgn="b"/>
                      <a:r>
                        <a:rPr lang="lv-LV" sz="1400" b="0" i="0" u="none" strike="noStrike" dirty="0">
                          <a:solidFill>
                            <a:srgbClr val="000000"/>
                          </a:solidFill>
                          <a:latin typeface="Arial" pitchFamily="34" charset="0"/>
                          <a:cs typeface="Arial" pitchFamily="34" charset="0"/>
                        </a:rPr>
                        <a:t>Budžeta resors</a:t>
                      </a:r>
                    </a:p>
                  </a:txBody>
                  <a:tcPr marL="9525" marR="9525" marT="9525" marB="0"/>
                </a:tc>
                <a:tc>
                  <a:txBody>
                    <a:bodyPr/>
                    <a:lstStyle/>
                    <a:p>
                      <a:pPr algn="ctr" fontAlgn="b"/>
                      <a:r>
                        <a:rPr lang="lv-LV" sz="1400" b="0" i="0" u="none" strike="noStrike" dirty="0" smtClean="0">
                          <a:solidFill>
                            <a:srgbClr val="000000"/>
                          </a:solidFill>
                          <a:latin typeface="Arial" pitchFamily="34" charset="0"/>
                          <a:cs typeface="Arial" pitchFamily="34" charset="0"/>
                        </a:rPr>
                        <a:t>Pasākums,</a:t>
                      </a:r>
                      <a:r>
                        <a:rPr lang="lv-LV" sz="1400" b="0" i="0" u="none" strike="noStrike" baseline="0" dirty="0" smtClean="0">
                          <a:solidFill>
                            <a:srgbClr val="000000"/>
                          </a:solidFill>
                          <a:latin typeface="Arial" pitchFamily="34" charset="0"/>
                          <a:cs typeface="Arial" pitchFamily="34" charset="0"/>
                        </a:rPr>
                        <a:t> budžeta programmas</a:t>
                      </a:r>
                      <a:endParaRPr lang="lv-LV" sz="1400" b="0" i="0" u="none" strike="noStrike" dirty="0">
                        <a:solidFill>
                          <a:srgbClr val="000000"/>
                        </a:solidFill>
                        <a:latin typeface="Arial" pitchFamily="34" charset="0"/>
                        <a:cs typeface="Arial" pitchFamily="34" charset="0"/>
                      </a:endParaRP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2016.gadā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2017.gadā</a:t>
                      </a:r>
                    </a:p>
                  </a:txBody>
                  <a:tcPr marL="9525" marR="9525" marT="9525" marB="0"/>
                </a:tc>
                <a:tc>
                  <a:txBody>
                    <a:bodyPr/>
                    <a:lstStyle/>
                    <a:p>
                      <a:pPr algn="ctr" fontAlgn="b"/>
                      <a:r>
                        <a:rPr lang="lv-LV" sz="1400" b="0" i="0" u="none" strike="noStrike" dirty="0">
                          <a:solidFill>
                            <a:srgbClr val="000000"/>
                          </a:solidFill>
                          <a:latin typeface="Arial" pitchFamily="34" charset="0"/>
                          <a:cs typeface="Arial" pitchFamily="34" charset="0"/>
                        </a:rPr>
                        <a:t>2018.gadā</a:t>
                      </a:r>
                    </a:p>
                  </a:txBody>
                  <a:tcPr marL="9525" marR="9525" marT="9525" marB="0"/>
                </a:tc>
              </a:tr>
              <a:tr h="370840">
                <a:tc>
                  <a:txBody>
                    <a:bodyPr/>
                    <a:lstStyle/>
                    <a:p>
                      <a:pPr algn="l" fontAlgn="b"/>
                      <a:endParaRPr lang="lv-LV" sz="1400" b="0" i="0" u="none" strike="noStrike" dirty="0">
                        <a:solidFill>
                          <a:srgbClr val="000000"/>
                        </a:solidFill>
                        <a:latin typeface="Arial" pitchFamily="34" charset="0"/>
                        <a:cs typeface="Arial" pitchFamily="34" charset="0"/>
                      </a:endParaRPr>
                    </a:p>
                  </a:txBody>
                  <a:tcPr marL="9525" marR="9525" marT="9525" marB="0" anchor="b"/>
                </a:tc>
                <a:tc>
                  <a:txBody>
                    <a:bodyPr/>
                    <a:lstStyle/>
                    <a:p>
                      <a:pPr algn="l" fontAlgn="b"/>
                      <a:r>
                        <a:rPr lang="lv-LV" sz="1400" b="1" i="0" u="none" strike="noStrike" dirty="0" smtClean="0">
                          <a:solidFill>
                            <a:schemeClr val="accent6">
                              <a:lumMod val="50000"/>
                            </a:schemeClr>
                          </a:solidFill>
                          <a:latin typeface="Arial" pitchFamily="34" charset="0"/>
                          <a:cs typeface="Arial" pitchFamily="34" charset="0"/>
                        </a:rPr>
                        <a:t>2. Papildu </a:t>
                      </a:r>
                      <a:r>
                        <a:rPr lang="lv-LV" sz="1400" b="1" i="0" u="none" strike="noStrike" dirty="0">
                          <a:solidFill>
                            <a:schemeClr val="accent6">
                              <a:lumMod val="50000"/>
                            </a:schemeClr>
                          </a:solidFill>
                          <a:latin typeface="Arial" pitchFamily="34" charset="0"/>
                          <a:cs typeface="Arial" pitchFamily="34" charset="0"/>
                        </a:rPr>
                        <a:t>nepieciešamais finansējums iemaksu starptautiskajās organizācijās nodrošināšanai (sakarā ar valūtas kursa svārstībām)</a:t>
                      </a:r>
                    </a:p>
                  </a:txBody>
                  <a:tcPr marL="9525" marR="9525" marT="9525" marB="0" anchor="b"/>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1 226 894</a:t>
                      </a:r>
                    </a:p>
                  </a:txBody>
                  <a:tcPr marL="9525" marR="9525" marT="9525" marB="0" anchor="b"/>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147 489</a:t>
                      </a:r>
                    </a:p>
                  </a:txBody>
                  <a:tcPr marL="9525" marR="9525" marT="9525" marB="0" anchor="b"/>
                </a:tc>
                <a:tc>
                  <a:txBody>
                    <a:bodyPr/>
                    <a:lstStyle/>
                    <a:p>
                      <a:pPr algn="r" fontAlgn="b"/>
                      <a:r>
                        <a:rPr lang="lv-LV" sz="1400" b="1" i="0" u="none" strike="noStrike" dirty="0">
                          <a:solidFill>
                            <a:schemeClr val="accent6">
                              <a:lumMod val="50000"/>
                            </a:schemeClr>
                          </a:solidFill>
                          <a:latin typeface="Arial" pitchFamily="34" charset="0"/>
                          <a:cs typeface="Arial" pitchFamily="34" charset="0"/>
                        </a:rPr>
                        <a:t>161 132</a:t>
                      </a:r>
                    </a:p>
                  </a:txBody>
                  <a:tcPr marL="9525" marR="9525" marT="9525" marB="0" anchor="b"/>
                </a:tc>
              </a:tr>
              <a:tr h="370840">
                <a:tc>
                  <a:txBody>
                    <a:bodyPr/>
                    <a:lstStyle/>
                    <a:p>
                      <a:pPr algn="l" fontAlgn="b"/>
                      <a:r>
                        <a:rPr lang="lv-LV" sz="1400" b="0" i="0" u="none" strike="noStrike" dirty="0">
                          <a:solidFill>
                            <a:srgbClr val="000000"/>
                          </a:solidFill>
                          <a:latin typeface="Arial" pitchFamily="34" charset="0"/>
                          <a:cs typeface="Arial" pitchFamily="34" charset="0"/>
                        </a:rPr>
                        <a:t>11. Ārlietu ministrija </a:t>
                      </a:r>
                    </a:p>
                  </a:txBody>
                  <a:tcPr marL="9525" marR="9525" marT="9525" marB="0" anchor="b"/>
                </a:tc>
                <a:tc>
                  <a:txBody>
                    <a:bodyPr/>
                    <a:lstStyle/>
                    <a:p>
                      <a:pPr algn="just" fontAlgn="b"/>
                      <a:r>
                        <a:rPr lang="lv-LV" sz="1400" b="0" i="1" u="none" strike="noStrike" dirty="0">
                          <a:solidFill>
                            <a:srgbClr val="000000"/>
                          </a:solidFill>
                          <a:latin typeface="Arial" pitchFamily="34" charset="0"/>
                          <a:cs typeface="Arial" pitchFamily="34" charset="0"/>
                        </a:rPr>
                        <a:t>02.00.00 Iemaksas starptautiskajās organizācijās</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269 630</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0</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0</a:t>
                      </a:r>
                    </a:p>
                  </a:txBody>
                  <a:tcPr marL="9525" marR="9525" marT="9525" marB="0" anchor="b"/>
                </a:tc>
              </a:tr>
              <a:tr h="370840">
                <a:tc>
                  <a:txBody>
                    <a:bodyPr/>
                    <a:lstStyle/>
                    <a:p>
                      <a:pPr algn="l" fontAlgn="b"/>
                      <a:r>
                        <a:rPr lang="lv-LV" sz="1400" b="0" i="0" u="none" strike="noStrike">
                          <a:solidFill>
                            <a:srgbClr val="000000"/>
                          </a:solidFill>
                          <a:latin typeface="Arial" pitchFamily="34" charset="0"/>
                          <a:cs typeface="Arial" pitchFamily="34" charset="0"/>
                        </a:rPr>
                        <a:t>12. Ekonomikas ministrija</a:t>
                      </a:r>
                    </a:p>
                  </a:txBody>
                  <a:tcPr marL="9525" marR="9525" marT="9525" marB="0" anchor="b"/>
                </a:tc>
                <a:tc>
                  <a:txBody>
                    <a:bodyPr/>
                    <a:lstStyle/>
                    <a:p>
                      <a:pPr algn="just" fontAlgn="b"/>
                      <a:r>
                        <a:rPr lang="lv-LV" sz="1400" b="0" i="1" u="none" strike="noStrike" dirty="0">
                          <a:solidFill>
                            <a:srgbClr val="000000"/>
                          </a:solidFill>
                          <a:latin typeface="Arial" pitchFamily="34" charset="0"/>
                          <a:cs typeface="Arial" pitchFamily="34" charset="0"/>
                        </a:rPr>
                        <a:t>34.00.00 Iemaksas starptautiskajās organizācijās</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22 032</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22 032</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22 032</a:t>
                      </a:r>
                    </a:p>
                  </a:txBody>
                  <a:tcPr marL="9525" marR="9525" marT="9525" marB="0" anchor="b"/>
                </a:tc>
              </a:tr>
              <a:tr h="370840">
                <a:tc>
                  <a:txBody>
                    <a:bodyPr/>
                    <a:lstStyle/>
                    <a:p>
                      <a:pPr algn="l" fontAlgn="b"/>
                      <a:r>
                        <a:rPr lang="lv-LV" sz="1400" b="0" i="0" u="none" strike="noStrike">
                          <a:solidFill>
                            <a:srgbClr val="000000"/>
                          </a:solidFill>
                          <a:latin typeface="Arial" pitchFamily="34" charset="0"/>
                          <a:cs typeface="Arial" pitchFamily="34" charset="0"/>
                        </a:rPr>
                        <a:t>13. Finanšu ministrija</a:t>
                      </a:r>
                    </a:p>
                  </a:txBody>
                  <a:tcPr marL="9525" marR="9525" marT="9525" marB="0" anchor="b"/>
                </a:tc>
                <a:tc>
                  <a:txBody>
                    <a:bodyPr/>
                    <a:lstStyle/>
                    <a:p>
                      <a:pPr algn="l" fontAlgn="b"/>
                      <a:r>
                        <a:rPr lang="lv-LV" sz="1400" b="0" i="1" u="none" strike="noStrike" dirty="0">
                          <a:solidFill>
                            <a:srgbClr val="000000"/>
                          </a:solidFill>
                          <a:latin typeface="Arial" pitchFamily="34" charset="0"/>
                          <a:cs typeface="Arial" pitchFamily="34" charset="0"/>
                        </a:rPr>
                        <a:t>41.03.00 Iemaksas starptautiskajās organizācijās</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849 042</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39 267</a:t>
                      </a:r>
                    </a:p>
                  </a:txBody>
                  <a:tcPr marL="9525" marR="9525" marT="9525" marB="0" anchor="b"/>
                </a:tc>
                <a:tc>
                  <a:txBody>
                    <a:bodyPr/>
                    <a:lstStyle/>
                    <a:p>
                      <a:pPr algn="r" fontAlgn="b"/>
                      <a:r>
                        <a:rPr lang="lv-LV" sz="1400" b="0" i="0" u="none" strike="noStrike" dirty="0">
                          <a:solidFill>
                            <a:srgbClr val="000000"/>
                          </a:solidFill>
                          <a:latin typeface="Arial" pitchFamily="34" charset="0"/>
                          <a:cs typeface="Arial" pitchFamily="34" charset="0"/>
                        </a:rPr>
                        <a:t>52 910</a:t>
                      </a:r>
                    </a:p>
                  </a:txBody>
                  <a:tcPr marL="9525" marR="9525" marT="9525" marB="0" anchor="b"/>
                </a:tc>
              </a:tr>
              <a:tr h="370840">
                <a:tc>
                  <a:txBody>
                    <a:bodyPr/>
                    <a:lstStyle/>
                    <a:p>
                      <a:pPr algn="l" fontAlgn="b"/>
                      <a:r>
                        <a:rPr lang="lv-LV" sz="1400" b="0" i="0" u="none" strike="noStrike" dirty="0">
                          <a:solidFill>
                            <a:srgbClr val="000000"/>
                          </a:solidFill>
                          <a:latin typeface="Arial" pitchFamily="34" charset="0"/>
                          <a:cs typeface="Arial" pitchFamily="34" charset="0"/>
                        </a:rPr>
                        <a:t>18. Labklājības ministrija </a:t>
                      </a:r>
                    </a:p>
                  </a:txBody>
                  <a:tcPr marL="9525" marR="9525" marT="9525" marB="0" anchor="b"/>
                </a:tc>
                <a:tc>
                  <a:txBody>
                    <a:bodyPr/>
                    <a:lstStyle/>
                    <a:p>
                      <a:pPr marL="0" marR="0" indent="0" algn="just" defTabSz="914400" rtl="0" eaLnBrk="1" fontAlgn="b" latinLnBrk="0" hangingPunct="1">
                        <a:lnSpc>
                          <a:spcPct val="100000"/>
                        </a:lnSpc>
                        <a:spcBef>
                          <a:spcPts val="0"/>
                        </a:spcBef>
                        <a:spcAft>
                          <a:spcPts val="0"/>
                        </a:spcAft>
                        <a:buClrTx/>
                        <a:buSzTx/>
                        <a:buFontTx/>
                        <a:buNone/>
                        <a:tabLst/>
                        <a:defRPr/>
                      </a:pPr>
                      <a:r>
                        <a:rPr lang="lv-LV" sz="1400" b="1" i="0" u="none" strike="noStrike" dirty="0">
                          <a:solidFill>
                            <a:srgbClr val="000000"/>
                          </a:solidFill>
                          <a:latin typeface="Arial" pitchFamily="34" charset="0"/>
                          <a:cs typeface="Arial" pitchFamily="34" charset="0"/>
                        </a:rPr>
                        <a:t> </a:t>
                      </a:r>
                      <a:r>
                        <a:rPr lang="lv-LV" sz="1400" b="0" i="1" u="none" strike="noStrike" dirty="0" smtClean="0">
                          <a:solidFill>
                            <a:srgbClr val="000000"/>
                          </a:solidFill>
                          <a:latin typeface="Arial" pitchFamily="34" charset="0"/>
                          <a:cs typeface="Arial" pitchFamily="34" charset="0"/>
                        </a:rPr>
                        <a:t>97.01.00 „Labklājības nozares vadība un politikas plānošana”</a:t>
                      </a:r>
                    </a:p>
                    <a:p>
                      <a:pPr marL="0" marR="0" indent="0" algn="just" defTabSz="914400" rtl="0" eaLnBrk="1" fontAlgn="b" latinLnBrk="0" hangingPunct="1">
                        <a:lnSpc>
                          <a:spcPct val="100000"/>
                        </a:lnSpc>
                        <a:spcBef>
                          <a:spcPts val="0"/>
                        </a:spcBef>
                        <a:spcAft>
                          <a:spcPts val="0"/>
                        </a:spcAft>
                        <a:buClrTx/>
                        <a:buSzTx/>
                        <a:buFontTx/>
                        <a:buNone/>
                        <a:tabLst/>
                        <a:defRPr/>
                      </a:pPr>
                      <a:r>
                        <a:rPr lang="lv-LV" sz="1400" b="0" i="1" u="none" strike="noStrike" dirty="0" smtClean="0">
                          <a:solidFill>
                            <a:srgbClr val="000000"/>
                          </a:solidFill>
                          <a:latin typeface="Arial" pitchFamily="34" charset="0"/>
                          <a:cs typeface="Arial" pitchFamily="34" charset="0"/>
                        </a:rPr>
                        <a:t>21.01.00 ,,Darba tiesisko attiecību un darba apstākļu kontrole un uzraudzība”</a:t>
                      </a:r>
                      <a:endParaRPr lang="lv-LV" sz="1400" b="1" i="0" u="none" strike="noStrike" dirty="0">
                        <a:solidFill>
                          <a:srgbClr val="000000"/>
                        </a:solidFill>
                        <a:latin typeface="Arial" pitchFamily="34" charset="0"/>
                        <a:cs typeface="Arial" pitchFamily="34" charset="0"/>
                      </a:endParaRP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35 343</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35 343</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35 343</a:t>
                      </a:r>
                    </a:p>
                  </a:txBody>
                  <a:tcPr marL="9525" marR="9525" marT="9525" marB="0" anchor="b"/>
                </a:tc>
              </a:tr>
              <a:tr h="370840">
                <a:tc>
                  <a:txBody>
                    <a:bodyPr/>
                    <a:lstStyle/>
                    <a:p>
                      <a:pPr algn="l" fontAlgn="b"/>
                      <a:r>
                        <a:rPr lang="lv-LV" sz="1400" b="0" i="0" u="none" strike="noStrike" dirty="0">
                          <a:solidFill>
                            <a:srgbClr val="000000"/>
                          </a:solidFill>
                          <a:latin typeface="Arial" pitchFamily="34" charset="0"/>
                          <a:cs typeface="Arial" pitchFamily="34" charset="0"/>
                        </a:rPr>
                        <a:t>18. Labklājības </a:t>
                      </a:r>
                      <a:r>
                        <a:rPr lang="lv-LV" sz="1400" b="0" i="0" u="none" strike="noStrike" dirty="0" smtClean="0">
                          <a:solidFill>
                            <a:srgbClr val="000000"/>
                          </a:solidFill>
                          <a:latin typeface="Arial" pitchFamily="34" charset="0"/>
                          <a:cs typeface="Arial" pitchFamily="34" charset="0"/>
                        </a:rPr>
                        <a:t>ministrija</a:t>
                      </a:r>
                      <a:endParaRPr lang="lv-LV" sz="1400" b="0" i="0" u="none" strike="noStrike" dirty="0">
                        <a:solidFill>
                          <a:srgbClr val="000000"/>
                        </a:solidFill>
                        <a:latin typeface="Arial" pitchFamily="34" charset="0"/>
                        <a:cs typeface="Arial" pitchFamily="34" charset="0"/>
                      </a:endParaRPr>
                    </a:p>
                  </a:txBody>
                  <a:tcPr marL="9525" marR="9525" marT="9525" marB="0" anchor="b"/>
                </a:tc>
                <a:tc>
                  <a:txBody>
                    <a:bodyPr/>
                    <a:lstStyle/>
                    <a:p>
                      <a:pPr algn="just" fontAlgn="b"/>
                      <a:r>
                        <a:rPr lang="lv-LV" sz="1400" b="0" i="0" u="none" strike="noStrike" dirty="0" smtClean="0">
                          <a:solidFill>
                            <a:srgbClr val="000000"/>
                          </a:solidFill>
                          <a:latin typeface="Arial" pitchFamily="34" charset="0"/>
                          <a:cs typeface="Arial" pitchFamily="34" charset="0"/>
                        </a:rPr>
                        <a:t>Speciālais budžets</a:t>
                      </a:r>
                      <a:endParaRPr lang="lv-LV" sz="1400" b="0" i="0" u="none" strike="noStrike" dirty="0">
                        <a:solidFill>
                          <a:srgbClr val="000000"/>
                        </a:solidFill>
                        <a:latin typeface="Arial" pitchFamily="34" charset="0"/>
                        <a:cs typeface="Arial" pitchFamily="34" charset="0"/>
                      </a:endParaRP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3 978</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3 978</a:t>
                      </a:r>
                    </a:p>
                  </a:txBody>
                  <a:tcPr marL="9525" marR="9525" marT="9525" marB="0" anchor="b"/>
                </a:tc>
                <a:tc>
                  <a:txBody>
                    <a:bodyPr/>
                    <a:lstStyle/>
                    <a:p>
                      <a:pPr algn="r" fontAlgn="b"/>
                      <a:r>
                        <a:rPr lang="lv-LV" sz="1400" b="0" i="0" u="none" strike="noStrike">
                          <a:solidFill>
                            <a:srgbClr val="000000"/>
                          </a:solidFill>
                          <a:latin typeface="Arial" pitchFamily="34" charset="0"/>
                          <a:cs typeface="Arial" pitchFamily="34" charset="0"/>
                        </a:rPr>
                        <a:t>3 978</a:t>
                      </a:r>
                    </a:p>
                  </a:txBody>
                  <a:tcPr marL="9525" marR="9525" marT="9525" marB="0" anchor="b"/>
                </a:tc>
              </a:tr>
              <a:tr h="370840">
                <a:tc>
                  <a:txBody>
                    <a:bodyPr/>
                    <a:lstStyle/>
                    <a:p>
                      <a:pPr algn="l" fontAlgn="b"/>
                      <a:r>
                        <a:rPr lang="lv-LV" sz="1400" b="0" i="0" u="none" strike="noStrike" dirty="0">
                          <a:solidFill>
                            <a:srgbClr val="000000"/>
                          </a:solidFill>
                          <a:latin typeface="Arial" pitchFamily="34" charset="0"/>
                          <a:cs typeface="Arial" pitchFamily="34" charset="0"/>
                        </a:rPr>
                        <a:t>29. Veselības ministrija</a:t>
                      </a:r>
                    </a:p>
                  </a:txBody>
                  <a:tcPr marL="9525" marR="9525" marT="9525" marB="0" anchor="b"/>
                </a:tc>
                <a:tc>
                  <a:txBody>
                    <a:bodyPr/>
                    <a:lstStyle/>
                    <a:p>
                      <a:pPr algn="just" fontAlgn="b"/>
                      <a:r>
                        <a:rPr lang="lv-LV" sz="1400" b="0" i="1" u="none" strike="noStrike" dirty="0">
                          <a:solidFill>
                            <a:srgbClr val="000000"/>
                          </a:solidFill>
                          <a:latin typeface="Arial" pitchFamily="34" charset="0"/>
                          <a:cs typeface="Arial" pitchFamily="34" charset="0"/>
                        </a:rPr>
                        <a:t>37.04.00 Maksājumi starptautiskajās organizācijās</a:t>
                      </a:r>
                    </a:p>
                  </a:txBody>
                  <a:tcPr marL="9525" marR="9525" marT="9525" marB="0" anchor="b"/>
                </a:tc>
                <a:tc>
                  <a:txBody>
                    <a:bodyPr/>
                    <a:lstStyle/>
                    <a:p>
                      <a:pPr algn="r" fontAlgn="b"/>
                      <a:r>
                        <a:rPr lang="lv-LV" sz="1400" b="0" i="0" u="none" strike="noStrike" dirty="0">
                          <a:solidFill>
                            <a:srgbClr val="000000"/>
                          </a:solidFill>
                          <a:latin typeface="Arial" pitchFamily="34" charset="0"/>
                          <a:cs typeface="Arial" pitchFamily="34" charset="0"/>
                        </a:rPr>
                        <a:t>46 869</a:t>
                      </a:r>
                    </a:p>
                  </a:txBody>
                  <a:tcPr marL="9525" marR="9525" marT="9525" marB="0" anchor="b"/>
                </a:tc>
                <a:tc>
                  <a:txBody>
                    <a:bodyPr/>
                    <a:lstStyle/>
                    <a:p>
                      <a:pPr algn="r" fontAlgn="b"/>
                      <a:r>
                        <a:rPr lang="lv-LV" sz="1400" b="0" i="0" u="none" strike="noStrike" dirty="0">
                          <a:solidFill>
                            <a:srgbClr val="000000"/>
                          </a:solidFill>
                          <a:latin typeface="Arial" pitchFamily="34" charset="0"/>
                          <a:cs typeface="Arial" pitchFamily="34" charset="0"/>
                        </a:rPr>
                        <a:t>46 869</a:t>
                      </a:r>
                    </a:p>
                  </a:txBody>
                  <a:tcPr marL="9525" marR="9525" marT="9525" marB="0" anchor="b"/>
                </a:tc>
                <a:tc>
                  <a:txBody>
                    <a:bodyPr/>
                    <a:lstStyle/>
                    <a:p>
                      <a:pPr algn="r" fontAlgn="b"/>
                      <a:r>
                        <a:rPr lang="lv-LV" sz="1400" b="0" i="0" u="none" strike="noStrike" dirty="0">
                          <a:solidFill>
                            <a:srgbClr val="000000"/>
                          </a:solidFill>
                          <a:latin typeface="Arial" pitchFamily="34" charset="0"/>
                          <a:cs typeface="Arial" pitchFamily="34" charset="0"/>
                        </a:rPr>
                        <a:t>46 869</a:t>
                      </a:r>
                    </a:p>
                  </a:txBody>
                  <a:tcPr marL="9525" marR="9525" marT="9525" marB="0" anchor="b"/>
                </a:tc>
              </a:tr>
            </a:tbl>
          </a:graphicData>
        </a:graphic>
      </p:graphicFrame>
      <p:sp>
        <p:nvSpPr>
          <p:cNvPr id="5" name="Virsraksts 2"/>
          <p:cNvSpPr>
            <a:spLocks noGrp="1"/>
          </p:cNvSpPr>
          <p:nvPr>
            <p:ph type="title"/>
          </p:nvPr>
        </p:nvSpPr>
        <p:spPr>
          <a:xfrm>
            <a:off x="179512" y="548680"/>
            <a:ext cx="6048672" cy="432000"/>
          </a:xfrm>
        </p:spPr>
        <p:txBody>
          <a:bodyPr>
            <a:normAutofit fontScale="90000"/>
          </a:bodyPr>
          <a:lstStyle/>
          <a:p>
            <a:r>
              <a:rPr lang="lv-LV" dirty="0" smtClean="0"/>
              <a:t>Pasākumi ar fiskālo ietekmi, kurus nepieciešams iekļaut budžetā atbilstoši pieņemtajiem lēmumiem (2)</a:t>
            </a:r>
            <a:endParaRPr lang="lv-LV" dirty="0"/>
          </a:p>
        </p:txBody>
      </p:sp>
    </p:spTree>
    <p:extLst>
      <p:ext uri="{BB962C8B-B14F-4D97-AF65-F5344CB8AC3E}">
        <p14:creationId xmlns:p14="http://schemas.microsoft.com/office/powerpoint/2010/main" val="4133045778"/>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5010</TotalTime>
  <Words>2169</Words>
  <Application>Microsoft Office PowerPoint</Application>
  <PresentationFormat>On-screen Show (4:3)</PresentationFormat>
  <Paragraphs>510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1_Custom Design</vt:lpstr>
      <vt:lpstr>Informatīvais ziņojums “Par priekšlikumiem valsts budžeta izdevumiem 2016.gadam un ietvaram 2016.-2018.gadam”</vt:lpstr>
      <vt:lpstr>Valsts pamatbudžeta izdevumi valsts pamatfunkciju īstenošanai no 2012.gada līdz 2016.gadam pieauguši par 1 miljardu euro jeb 30,0%.</vt:lpstr>
      <vt:lpstr>Ekonomiskā attīstība iepriekšējos gados ļāvusi, sākot no 2014.gada, jaunajām politikas iniciatīvām papildus piešķirt 1,7 miljardus euro.</vt:lpstr>
      <vt:lpstr>Izdevumi ES politiku instrumentu un pārējās ārvalstu finanšu palīdzības projektu īstenošanai</vt:lpstr>
      <vt:lpstr>ES fondu prognoze valsts budžeta izdevumu sadalījumam pa ministrijām (euro)</vt:lpstr>
      <vt:lpstr>Risināmie jautājumi</vt:lpstr>
      <vt:lpstr>Piedāvātais risinājums </vt:lpstr>
      <vt:lpstr>Pasākumi ar fiskālo ietekmi, kurus nepieciešams iekļaut budžetā atbilstoši pieņemtajiem lēmumiem (1)</vt:lpstr>
      <vt:lpstr>Pasākumi ar fiskālo ietekmi, kurus nepieciešams iekļaut budžetā atbilstoši pieņemtajiem lēmumiem (2)</vt:lpstr>
      <vt:lpstr>Pasākumi ar fiskālo ietekmi, kurus nepieciešams iekļaut budžetā atbilstoši pieņemtajiem lēmumiem (3)</vt:lpstr>
      <vt:lpstr>Pasākumi ar fiskālo ietekmi, kurus nepieciešams iekļaut budžetā atbilstoši pieņemtajiem lēmumiem (4)</vt:lpstr>
      <vt:lpstr>Investīciju projektu īstenošanas termiņu pārskatīšana, pārplānojot finansējumu uz 2017. un turpmākajiem gadiem</vt:lpstr>
      <vt:lpstr>Valsts budžeta 2016.gada bāzes izdevumu pārskatīšana (horizontāls izdevumu samazinājums 3% apmērā) </vt:lpstr>
      <vt:lpstr>Izdevumu pasākumi: valsts budžeta bāzes izdevumu pārskatīšana (horizontāls izdevumu samazinājums par 1% vai 3% vai 5%) </vt:lpstr>
      <vt:lpstr>Valsts budžeta 2016.gada bāzes izdevumu pārskatīšana (horizontāls izdevumu samazinājums 3% apmērā) </vt:lpstr>
      <vt:lpstr>PowerPoint Presentation</vt:lpstr>
      <vt:lpstr>Sagatavotie priekšlikumi 2016.gada izdevumiem salīdzinājumā ar 2015.gada izdevumiem (%)*</vt:lpstr>
      <vt:lpstr>Diskutējamie jautājumi</vt:lpstr>
      <vt:lpstr>Aizsardzības finansēšana</vt:lpstr>
      <vt:lpstr>Neatkarīgo institūciju izdevumi valsts pamatfunkciju īstenošanai, milj. euro</vt:lpstr>
      <vt:lpstr>Fiskālie riski attiecībā uz OIK atbalsta mehānismu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dace.seile@fm.gov.lv</dc:creator>
  <cp:lastModifiedBy>Laura Titane</cp:lastModifiedBy>
  <cp:revision>694</cp:revision>
  <cp:lastPrinted>2015-08-24T12:45:23Z</cp:lastPrinted>
  <dcterms:created xsi:type="dcterms:W3CDTF">2014-02-26T10:57:02Z</dcterms:created>
  <dcterms:modified xsi:type="dcterms:W3CDTF">2015-08-24T13:17:10Z</dcterms:modified>
</cp:coreProperties>
</file>