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9" r:id="rId2"/>
    <p:sldId id="311" r:id="rId3"/>
    <p:sldId id="312" r:id="rId4"/>
    <p:sldId id="294" r:id="rId5"/>
    <p:sldId id="297" r:id="rId6"/>
    <p:sldId id="314" r:id="rId7"/>
    <p:sldId id="315" r:id="rId8"/>
    <p:sldId id="316" r:id="rId9"/>
    <p:sldId id="323" r:id="rId10"/>
    <p:sldId id="324" r:id="rId11"/>
    <p:sldId id="303" r:id="rId12"/>
    <p:sldId id="318" r:id="rId13"/>
    <p:sldId id="319" r:id="rId14"/>
    <p:sldId id="317" r:id="rId15"/>
    <p:sldId id="320" r:id="rId16"/>
    <p:sldId id="322" r:id="rId17"/>
  </p:sldIdLst>
  <p:sldSz cx="9144000" cy="6858000" type="screen4x3"/>
  <p:notesSz cx="6797675" cy="9928225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9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2692" autoAdjust="0"/>
  </p:normalViewPr>
  <p:slideViewPr>
    <p:cSldViewPr>
      <p:cViewPr varScale="1">
        <p:scale>
          <a:sx n="104" d="100"/>
          <a:sy n="104" d="100"/>
        </p:scale>
        <p:origin x="109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9B80A-8C46-4287-983F-89A8A5975B93}" type="datetimeFigureOut">
              <a:rPr lang="lv-LV" smtClean="0"/>
              <a:pPr/>
              <a:t>23.10.2018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7F27-E242-4584-B7C2-790DDE70CED3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68587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7EF8A-8F42-45CC-9010-7ECE206F8CD5}" type="datetimeFigureOut">
              <a:rPr lang="lv-LV" smtClean="0"/>
              <a:pPr/>
              <a:t>23.10.2018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1646-2DFC-4BCA-ABE7-8C058D6330D0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982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51646-2DFC-4BCA-ABE7-8C058D6330D0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8123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51646-2DFC-4BCA-ABE7-8C058D6330D0}" type="slidenum">
              <a:rPr lang="lv-LV" smtClean="0"/>
              <a:pPr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92056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2411760" y="4086200"/>
            <a:ext cx="5760640" cy="854968"/>
          </a:xfrm>
        </p:spPr>
        <p:txBody>
          <a:bodyPr/>
          <a:lstStyle>
            <a:lvl1pPr>
              <a:defR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PREZENTĀCIJAS NOSAUKUMS,</a:t>
            </a:r>
            <a:br>
              <a:rPr lang="en-US" dirty="0" smtClean="0"/>
            </a:br>
            <a:r>
              <a:rPr lang="en-US" dirty="0" smtClean="0"/>
              <a:t>JA NEPIECIEŠAMS OTRA RINDA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0" hasCustomPrompt="1"/>
          </p:nvPr>
        </p:nvSpPr>
        <p:spPr>
          <a:xfrm>
            <a:off x="2411759" y="5013176"/>
            <a:ext cx="5760641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pPr lvl="0"/>
            <a:r>
              <a:rPr lang="en-US" dirty="0" smtClean="0"/>
              <a:t>(IZSTRĀDĀTĀJS, GADS, CITA INFORMĀCIJA).</a:t>
            </a:r>
          </a:p>
        </p:txBody>
      </p:sp>
      <p:pic>
        <p:nvPicPr>
          <p:cNvPr id="1026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4040775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648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7544" y="620736"/>
            <a:ext cx="5688632" cy="432000"/>
          </a:xfrm>
        </p:spPr>
        <p:txBody>
          <a:bodyPr>
            <a:normAutofit/>
          </a:bodyPr>
          <a:lstStyle>
            <a:lvl1pPr algn="l">
              <a:defRPr sz="2200" b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pic>
        <p:nvPicPr>
          <p:cNvPr id="11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169" y="72480"/>
            <a:ext cx="2424467" cy="86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850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52DFE-4AF1-43F9-BEFC-C56E8A5F6667}" type="datetime1">
              <a:rPr lang="lv-LV" smtClean="0"/>
              <a:pPr/>
              <a:t>23.10.2018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464FB-6FA6-4E80-ACB1-F4B9846AA373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077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2600" kern="1200">
          <a:solidFill>
            <a:srgbClr val="D3900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35696" y="3861048"/>
            <a:ext cx="6876763" cy="1127980"/>
          </a:xfrm>
        </p:spPr>
        <p:txBody>
          <a:bodyPr>
            <a:normAutofit/>
          </a:bodyPr>
          <a:lstStyle/>
          <a:p>
            <a:r>
              <a:rPr lang="lv-LV" b="1" dirty="0" smtClean="0"/>
              <a:t>2019.gada budžeta plāns</a:t>
            </a:r>
            <a:endParaRPr lang="lv-LV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2411759" y="4653136"/>
            <a:ext cx="5760641" cy="1008112"/>
          </a:xfrm>
        </p:spPr>
        <p:txBody>
          <a:bodyPr/>
          <a:lstStyle/>
          <a:p>
            <a:r>
              <a:rPr lang="lv-LV" sz="1800" dirty="0" smtClean="0"/>
              <a:t>Finanšu ministrija</a:t>
            </a:r>
          </a:p>
          <a:p>
            <a:r>
              <a:rPr lang="lv-LV" dirty="0" smtClean="0"/>
              <a:t>2018.gada </a:t>
            </a:r>
            <a:r>
              <a:rPr lang="lv-LV" dirty="0" smtClean="0"/>
              <a:t>24.oktobrī</a:t>
            </a:r>
          </a:p>
          <a:p>
            <a:r>
              <a:rPr lang="lv-LV" dirty="0" smtClean="0"/>
              <a:t>NTSP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718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10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b="1" dirty="0" smtClean="0">
                <a:solidFill>
                  <a:schemeClr val="tx1"/>
                </a:solidFill>
              </a:rPr>
              <a:t>Pozitīvie riski</a:t>
            </a:r>
            <a:r>
              <a:rPr lang="en-GB" b="1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Franklin Gothic Book" panose="020B0503020102020204" pitchFamily="34" charset="0"/>
              <a:buChar char="+"/>
            </a:pPr>
            <a:r>
              <a:rPr lang="lv-LV" dirty="0" smtClean="0">
                <a:solidFill>
                  <a:schemeClr val="dk1"/>
                </a:solidFill>
              </a:rPr>
              <a:t>Labvēlīgāka ārējā vide;</a:t>
            </a:r>
          </a:p>
          <a:p>
            <a:pPr>
              <a:buFont typeface="Franklin Gothic Book" panose="020B0503020102020204" pitchFamily="34" charset="0"/>
              <a:buChar char="+"/>
            </a:pPr>
            <a:r>
              <a:rPr lang="lv-LV" dirty="0" smtClean="0">
                <a:solidFill>
                  <a:schemeClr val="dk1"/>
                </a:solidFill>
              </a:rPr>
              <a:t>Straujāka kreditēšana.</a:t>
            </a:r>
            <a:endParaRPr lang="en-GB" dirty="0">
              <a:solidFill>
                <a:schemeClr val="dk1"/>
              </a:solidFill>
            </a:endParaRPr>
          </a:p>
          <a:p>
            <a:pPr>
              <a:buFont typeface="Franklin Gothic Book" panose="020B0503020102020204" pitchFamily="34" charset="0"/>
              <a:buChar char="+"/>
            </a:pPr>
            <a:endParaRPr lang="lv-LV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b="1" dirty="0" smtClean="0">
                <a:solidFill>
                  <a:schemeClr val="tx1"/>
                </a:solidFill>
              </a:rPr>
              <a:t>Negatīvie riski:</a:t>
            </a:r>
            <a:endParaRPr lang="en-GB" b="1" dirty="0" smtClean="0">
              <a:solidFill>
                <a:schemeClr val="tx1"/>
              </a:solidFill>
            </a:endParaRPr>
          </a:p>
          <a:p>
            <a:pPr>
              <a:buFont typeface="Franklin Gothic Book" panose="020B0503020102020204" pitchFamily="34" charset="0"/>
              <a:buChar char="–"/>
            </a:pPr>
            <a:r>
              <a:rPr lang="lv-LV" dirty="0" smtClean="0">
                <a:solidFill>
                  <a:schemeClr val="tx1"/>
                </a:solidFill>
              </a:rPr>
              <a:t>Protekcionisma </a:t>
            </a:r>
            <a:r>
              <a:rPr lang="lv-LV" smtClean="0">
                <a:solidFill>
                  <a:schemeClr val="tx1"/>
                </a:solidFill>
              </a:rPr>
              <a:t>draudi pasaulē;</a:t>
            </a:r>
            <a:endParaRPr lang="lv-LV" dirty="0" smtClean="0">
              <a:solidFill>
                <a:schemeClr val="tx1"/>
              </a:solidFill>
            </a:endParaRPr>
          </a:p>
          <a:p>
            <a:pPr>
              <a:buFont typeface="Franklin Gothic Book" panose="020B0503020102020204" pitchFamily="34" charset="0"/>
              <a:buChar char="–"/>
            </a:pPr>
            <a:r>
              <a:rPr lang="lv-LV" dirty="0">
                <a:solidFill>
                  <a:schemeClr val="tx1"/>
                </a:solidFill>
              </a:rPr>
              <a:t>Ģeopolitiskā nenoteiktība</a:t>
            </a:r>
            <a:r>
              <a:rPr lang="lv-LV" dirty="0" smtClean="0">
                <a:solidFill>
                  <a:schemeClr val="tx1"/>
                </a:solidFill>
              </a:rPr>
              <a:t>;</a:t>
            </a:r>
          </a:p>
          <a:p>
            <a:pPr>
              <a:buFont typeface="Franklin Gothic Book" panose="020B0503020102020204" pitchFamily="34" charset="0"/>
              <a:buChar char="–"/>
            </a:pPr>
            <a:r>
              <a:rPr lang="lv-LV" dirty="0" smtClean="0">
                <a:solidFill>
                  <a:schemeClr val="tx1"/>
                </a:solidFill>
              </a:rPr>
              <a:t>Spriedze darba tirgū;</a:t>
            </a:r>
          </a:p>
          <a:p>
            <a:pPr>
              <a:buFont typeface="Franklin Gothic Book" panose="020B0503020102020204" pitchFamily="34" charset="0"/>
              <a:buChar char="–"/>
            </a:pPr>
            <a:r>
              <a:rPr lang="lv-LV" dirty="0" smtClean="0">
                <a:solidFill>
                  <a:schemeClr val="tx1"/>
                </a:solidFill>
              </a:rPr>
              <a:t>Darbaspēka izmaksu straujš pieaugums, apdraudot Latvijas konkurētspēju;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5536" y="476672"/>
            <a:ext cx="5688632" cy="432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lv-LV" sz="2000" dirty="0"/>
              <a:t>Ekonomiskās izaugsmes riski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7664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 smtClean="0"/>
              <a:t>Fiskālās attīstības scenārijs</a:t>
            </a:r>
            <a:endParaRPr lang="lv-LV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952464FB-6FA6-4E80-ACB1-F4B9846AA373}" type="slidenum">
              <a:rPr lang="lv-LV" smtClean="0"/>
              <a:pPr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953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12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2018 gada fiskālās prognozes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27584" y="1844824"/>
            <a:ext cx="74991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/>
              <a:t>Vispārējās </a:t>
            </a:r>
            <a:r>
              <a:rPr lang="lv-LV" dirty="0"/>
              <a:t>valdības budžeta deficīts 2018.gadā </a:t>
            </a:r>
            <a:r>
              <a:rPr lang="lv-LV" dirty="0" smtClean="0"/>
              <a:t>tiek prognozēts </a:t>
            </a:r>
            <a:r>
              <a:rPr lang="lv-LV" b="1" u="sng" dirty="0"/>
              <a:t>0,8%</a:t>
            </a:r>
            <a:r>
              <a:rPr lang="lv-LV" dirty="0"/>
              <a:t> no IKP, kas ir zemāks nekā </a:t>
            </a:r>
            <a:r>
              <a:rPr lang="lv-LV" dirty="0" smtClean="0"/>
              <a:t>tika </a:t>
            </a:r>
            <a:r>
              <a:rPr lang="lv-LV" dirty="0"/>
              <a:t>prognozēts Stabilitātes programmā 2018.-2021.gadam (0,9% no IKP). </a:t>
            </a:r>
            <a:r>
              <a:rPr lang="lv-LV" dirty="0" smtClean="0"/>
              <a:t>Pamatā to nosaka </a:t>
            </a:r>
            <a:r>
              <a:rPr lang="lv-LV" dirty="0"/>
              <a:t>lielāki nodokļu ieņēmumi nekā </a:t>
            </a:r>
            <a:r>
              <a:rPr lang="lv-LV" dirty="0" smtClean="0"/>
              <a:t>plānots SP. </a:t>
            </a:r>
          </a:p>
          <a:p>
            <a:endParaRPr lang="lv-LV" dirty="0" smtClean="0"/>
          </a:p>
          <a:p>
            <a:r>
              <a:rPr lang="lv-LV" dirty="0" smtClean="0"/>
              <a:t>Lielākā </a:t>
            </a:r>
            <a:r>
              <a:rPr lang="lv-LV" dirty="0"/>
              <a:t>plāna </a:t>
            </a:r>
            <a:r>
              <a:rPr lang="lv-LV" dirty="0" err="1"/>
              <a:t>pārpilde</a:t>
            </a:r>
            <a:r>
              <a:rPr lang="lv-LV" dirty="0"/>
              <a:t> vērojama </a:t>
            </a:r>
            <a:r>
              <a:rPr lang="lv-LV" dirty="0" smtClean="0"/>
              <a:t>UIN </a:t>
            </a:r>
            <a:r>
              <a:rPr lang="lv-LV" dirty="0"/>
              <a:t>ieņēmumos, kas skaidrojama ar iemaksu straujāku kāpumu pēc deklarāciju datiem par 2017.gada rezultātiem. </a:t>
            </a:r>
            <a:endParaRPr lang="lv-LV" dirty="0" smtClean="0"/>
          </a:p>
          <a:p>
            <a:endParaRPr lang="lv-LV" dirty="0" smtClean="0"/>
          </a:p>
          <a:p>
            <a:r>
              <a:rPr lang="lv-LV" dirty="0" smtClean="0"/>
              <a:t>Laba </a:t>
            </a:r>
            <a:r>
              <a:rPr lang="lv-LV" dirty="0"/>
              <a:t>izpilde bija arī </a:t>
            </a:r>
            <a:r>
              <a:rPr lang="lv-LV" u="sng" dirty="0"/>
              <a:t>akcīzes</a:t>
            </a:r>
            <a:r>
              <a:rPr lang="lv-LV" dirty="0"/>
              <a:t> nodokļa ieņēmumiem, jo tika pārsniegts plāns alkoholiskajiem dzērieniem un alum, ko ietekmēja šo apritei nodoto preču apjoma pieaugums.</a:t>
            </a:r>
          </a:p>
        </p:txBody>
      </p:sp>
    </p:spTree>
    <p:extLst>
      <p:ext uri="{BB962C8B-B14F-4D97-AF65-F5344CB8AC3E}">
        <p14:creationId xmlns:p14="http://schemas.microsoft.com/office/powerpoint/2010/main" val="194784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13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2019 fiskālās prognozes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1412776"/>
            <a:ext cx="74991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/>
              <a:t>Vispārējās </a:t>
            </a:r>
            <a:r>
              <a:rPr lang="lv-LV" dirty="0"/>
              <a:t>valdības budžeta deficīts </a:t>
            </a:r>
            <a:r>
              <a:rPr lang="lv-LV" dirty="0" smtClean="0"/>
              <a:t>tiek </a:t>
            </a:r>
            <a:r>
              <a:rPr lang="lv-LV" dirty="0"/>
              <a:t>prognozēts </a:t>
            </a:r>
            <a:r>
              <a:rPr lang="lv-LV" b="1" dirty="0"/>
              <a:t>0,7%</a:t>
            </a:r>
            <a:r>
              <a:rPr lang="lv-LV" dirty="0"/>
              <a:t> no IKP un </a:t>
            </a:r>
            <a:r>
              <a:rPr lang="lv-LV" dirty="0" smtClean="0"/>
              <a:t>tas </a:t>
            </a:r>
            <a:r>
              <a:rPr lang="lv-LV" dirty="0"/>
              <a:t>ir </a:t>
            </a:r>
            <a:r>
              <a:rPr lang="lv-LV" dirty="0" smtClean="0"/>
              <a:t>par </a:t>
            </a:r>
            <a:r>
              <a:rPr lang="lv-LV" u="sng" dirty="0"/>
              <a:t>0,3</a:t>
            </a:r>
            <a:r>
              <a:rPr lang="lv-LV" dirty="0"/>
              <a:t> </a:t>
            </a:r>
            <a:r>
              <a:rPr lang="lv-LV" dirty="0" err="1" smtClean="0"/>
              <a:t>pp</a:t>
            </a:r>
            <a:r>
              <a:rPr lang="lv-LV" dirty="0" smtClean="0"/>
              <a:t> zemāks kā SP prognozēs. </a:t>
            </a:r>
          </a:p>
          <a:p>
            <a:endParaRPr lang="lv-LV" dirty="0"/>
          </a:p>
          <a:p>
            <a:r>
              <a:rPr lang="lv-LV" dirty="0" smtClean="0"/>
              <a:t>Sagatavojot </a:t>
            </a:r>
            <a:r>
              <a:rPr lang="lv-LV" dirty="0"/>
              <a:t>prognozi 2019. gadam, tika ņemts vērā aktualizētais makroekonomiskās attīstības scenārijs, kā arī faktiskā budžeta izpilde 2018. gada astoņos mēnešos</a:t>
            </a:r>
            <a:r>
              <a:rPr lang="lv-LV" dirty="0" smtClean="0"/>
              <a:t>.</a:t>
            </a:r>
          </a:p>
          <a:p>
            <a:endParaRPr lang="lv-LV" dirty="0"/>
          </a:p>
          <a:p>
            <a:r>
              <a:rPr lang="lv-LV" dirty="0" smtClean="0"/>
              <a:t>Tiek </a:t>
            </a:r>
            <a:r>
              <a:rPr lang="lv-LV" dirty="0"/>
              <a:t>prognozēti lielāki nodokļu ieņēmumi, piemēram, </a:t>
            </a:r>
            <a:r>
              <a:rPr lang="lv-LV" u="sng" dirty="0"/>
              <a:t>akcīzes</a:t>
            </a:r>
            <a:r>
              <a:rPr lang="lv-LV" dirty="0"/>
              <a:t> nodoklim un </a:t>
            </a:r>
            <a:r>
              <a:rPr lang="lv-LV" u="sng" dirty="0"/>
              <a:t>iedzīvotāju ienākuma nodoklim</a:t>
            </a:r>
            <a:r>
              <a:rPr lang="lv-LV" dirty="0"/>
              <a:t>. 2019. gadā tiek sagaidīti lielāki iedzīvotāju ienākuma nodokļa ieņēmumi par izmaksātajām dividendēm no uzņēmumu iepriekšējo gadu uzkrātās </a:t>
            </a:r>
            <a:r>
              <a:rPr lang="lv-LV" dirty="0" smtClean="0"/>
              <a:t>peļņas</a:t>
            </a:r>
          </a:p>
          <a:p>
            <a:endParaRPr lang="lv-LV" dirty="0"/>
          </a:p>
          <a:p>
            <a:r>
              <a:rPr lang="lv-LV" dirty="0" smtClean="0"/>
              <a:t>Pozitīvu </a:t>
            </a:r>
            <a:r>
              <a:rPr lang="lv-LV" dirty="0"/>
              <a:t>ietekmi uz bilanci, salīdzinot ar Stabilitātes programmu, veido mazāki procentu izdevumi un iemaksas ES budžetā.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479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14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Galvenie fiskālie rādītāji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14" y="1211584"/>
            <a:ext cx="5894092" cy="5144766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5508104" y="1982186"/>
            <a:ext cx="432048" cy="10147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6258906" y="1484784"/>
            <a:ext cx="27775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 smtClean="0"/>
              <a:t> </a:t>
            </a:r>
            <a:endParaRPr lang="en-GB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258906" y="1340768"/>
            <a:ext cx="2777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 err="1" smtClean="0"/>
              <a:t>Apakšsektoru</a:t>
            </a:r>
            <a:r>
              <a:rPr lang="lv-LV" sz="1600" dirty="0" smtClean="0"/>
              <a:t> līmenī vērojama zināma nesabalansētība. Pārpalikums  valsts soc. apdrošināšanas budžetā ļauj uzturēt lielāku deficītu valsts pamatbudžetā.  </a:t>
            </a:r>
            <a:endParaRPr lang="en-GB" sz="1600" dirty="0"/>
          </a:p>
        </p:txBody>
      </p:sp>
      <p:sp>
        <p:nvSpPr>
          <p:cNvPr id="10" name="Oval 9"/>
          <p:cNvSpPr/>
          <p:nvPr/>
        </p:nvSpPr>
        <p:spPr>
          <a:xfrm>
            <a:off x="4572000" y="4653137"/>
            <a:ext cx="1584176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303213" y="4258544"/>
            <a:ext cx="26335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Izlaižu starpība sāk samazināties, bet prognozes būtiski atšķiras no EK </a:t>
            </a:r>
            <a:r>
              <a:rPr lang="lv-LV" sz="1600" dirty="0" smtClean="0"/>
              <a:t>prognozēm.</a:t>
            </a:r>
            <a:endParaRPr lang="en-GB" sz="1600" dirty="0"/>
          </a:p>
        </p:txBody>
      </p:sp>
      <p:sp>
        <p:nvSpPr>
          <p:cNvPr id="12" name="Oval 11"/>
          <p:cNvSpPr/>
          <p:nvPr/>
        </p:nvSpPr>
        <p:spPr>
          <a:xfrm>
            <a:off x="4553312" y="5949280"/>
            <a:ext cx="1584176" cy="4070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303213" y="5707915"/>
            <a:ext cx="27332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 smtClean="0"/>
              <a:t>Strukturālais deficīts samazinās, norādot uz </a:t>
            </a:r>
            <a:r>
              <a:rPr lang="lv-LV" sz="1600" dirty="0" err="1" smtClean="0"/>
              <a:t>pretciklisku</a:t>
            </a:r>
            <a:r>
              <a:rPr lang="lv-LV" sz="1600" dirty="0" smtClean="0"/>
              <a:t> fiskālo politiku.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14301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15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2019 gada budžeta plāna atbilstība fiskālās disciplīnas noteikumiem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346284"/>
            <a:ext cx="2339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FDL strukturālās bilances nosacījums</a:t>
            </a:r>
          </a:p>
          <a:p>
            <a:pPr algn="ctr"/>
            <a:r>
              <a:rPr lang="lv-LV" b="1" u="sng" dirty="0" smtClean="0"/>
              <a:t>atbilst</a:t>
            </a:r>
            <a:endParaRPr lang="en-GB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2339752" y="1484784"/>
            <a:ext cx="662473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 smtClean="0"/>
              <a:t>MTO (-0,5) + veselības atkāpe (-0,5)= mērķis ( -1,0); faktiski -1.0, 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408114"/>
            <a:ext cx="2339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FDL izdevumu pieauguma nosacījums</a:t>
            </a:r>
          </a:p>
          <a:p>
            <a:pPr algn="ctr"/>
            <a:r>
              <a:rPr lang="lv-LV" b="1" u="sng" dirty="0" smtClean="0"/>
              <a:t>atbilst</a:t>
            </a:r>
            <a:endParaRPr lang="en-GB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2335952" y="2823612"/>
            <a:ext cx="662473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 smtClean="0"/>
              <a:t> Koriģēto izdevumu pieaugums 2,4%; maks. Pieļaujamais koriģēto izdevumu pieaugums 5,4%.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28" y="4023941"/>
            <a:ext cx="2309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SIP strukturālās bilances nosacījums</a:t>
            </a:r>
          </a:p>
          <a:p>
            <a:pPr algn="ctr"/>
            <a:r>
              <a:rPr lang="lv-LV" b="1" u="sng" dirty="0" smtClean="0"/>
              <a:t>atbilst</a:t>
            </a:r>
            <a:endParaRPr lang="en-GB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2335952" y="4116274"/>
            <a:ext cx="662473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 smtClean="0"/>
              <a:t>Mērķis: MTO (-1,0) + veselības atkāpe (-0,5)= </a:t>
            </a:r>
            <a:r>
              <a:rPr lang="lv-LV" b="1" dirty="0" smtClean="0"/>
              <a:t>-1,5</a:t>
            </a:r>
            <a:r>
              <a:rPr lang="lv-LV" dirty="0" smtClean="0"/>
              <a:t>;</a:t>
            </a:r>
          </a:p>
          <a:p>
            <a:r>
              <a:rPr lang="lv-LV" dirty="0" smtClean="0"/>
              <a:t>Faktiski: Nominālā </a:t>
            </a:r>
            <a:r>
              <a:rPr lang="lv-LV" dirty="0" err="1" smtClean="0"/>
              <a:t>vv</a:t>
            </a:r>
            <a:r>
              <a:rPr lang="lv-LV" dirty="0" smtClean="0"/>
              <a:t> bilance (-0,7) -cikliskā komponente (0,38</a:t>
            </a:r>
          </a:p>
          <a:p>
            <a:r>
              <a:rPr lang="lv-LV" dirty="0" smtClean="0"/>
              <a:t>x2,0)= </a:t>
            </a:r>
            <a:r>
              <a:rPr lang="lv-LV" b="1" dirty="0" smtClean="0"/>
              <a:t>-1,5</a:t>
            </a:r>
            <a:r>
              <a:rPr lang="lv-LV" dirty="0" smtClean="0"/>
              <a:t>.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5064" y="5262849"/>
            <a:ext cx="2309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SIP izdevumu pieauguma nosacījums</a:t>
            </a:r>
          </a:p>
          <a:p>
            <a:pPr algn="ctr"/>
            <a:r>
              <a:rPr lang="lv-LV" b="1" u="sng" dirty="0" smtClean="0"/>
              <a:t>neatbilst</a:t>
            </a:r>
            <a:endParaRPr lang="en-GB" b="1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2324688" y="5579107"/>
            <a:ext cx="662473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 smtClean="0"/>
              <a:t>Novirze aptuveni 0,6% no IKP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495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16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81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2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ES Tiesiskais ietvars (1)</a:t>
            </a:r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1081088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EIROPAS PARLAMENTA UN PADOMES REGULA (ES) </a:t>
            </a:r>
            <a:r>
              <a:rPr lang="es-ES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Nr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473/2013 </a:t>
            </a:r>
          </a:p>
          <a:p>
            <a:r>
              <a:rPr lang="lv-LV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(2013. gada 21. maijs)  par kopīgiem noteikumiem budžeta plānu projektu uzraudzībai un novērtēšanai un pārmērīga budžeta deficīta novēršanai </a:t>
            </a:r>
            <a:r>
              <a:rPr lang="lv-LV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eurozonas</a:t>
            </a:r>
            <a:r>
              <a:rPr lang="lv-LV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dalībvalstīs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197" y="1889313"/>
            <a:ext cx="7367614" cy="360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39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3</a:t>
            </a:fld>
            <a:endParaRPr lang="lv-LV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752125"/>
            <a:ext cx="6961125" cy="19054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293" y="2509114"/>
            <a:ext cx="6961125" cy="28200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5183764"/>
            <a:ext cx="6910314" cy="1410047"/>
          </a:xfrm>
          <a:prstGeom prst="rect">
            <a:avLst/>
          </a:prstGeom>
        </p:spPr>
      </p:pic>
      <p:sp>
        <p:nvSpPr>
          <p:cNvPr id="9" name="Title 4"/>
          <p:cNvSpPr>
            <a:spLocks noGrp="1"/>
          </p:cNvSpPr>
          <p:nvPr>
            <p:ph type="title"/>
          </p:nvPr>
        </p:nvSpPr>
        <p:spPr>
          <a:xfrm>
            <a:off x="294763" y="536125"/>
            <a:ext cx="5688632" cy="432000"/>
          </a:xfrm>
        </p:spPr>
        <p:txBody>
          <a:bodyPr/>
          <a:lstStyle/>
          <a:p>
            <a:r>
              <a:rPr lang="lv-LV" dirty="0" smtClean="0"/>
              <a:t>ES tiesiskais ietvars (2)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9342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4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lv-LV" dirty="0"/>
              <a:t>Specifiska procedūra ir paredzēta tajā gadījumā, kad valstij ir </a:t>
            </a:r>
            <a:r>
              <a:rPr lang="lv-LV" b="1" u="sng" dirty="0"/>
              <a:t>vēlēšanas</a:t>
            </a:r>
            <a:r>
              <a:rPr lang="lv-LV" dirty="0"/>
              <a:t>, </a:t>
            </a:r>
            <a:r>
              <a:rPr lang="lv-LV" dirty="0" smtClean="0"/>
              <a:t>un tāpēc </a:t>
            </a:r>
            <a:r>
              <a:rPr lang="lv-LV" dirty="0"/>
              <a:t>līdz 15.oktobrim valdības vēl budžeta projektu nav izstrādājušas. </a:t>
            </a:r>
            <a:endParaRPr lang="lv-LV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lv-LV" dirty="0" smtClean="0"/>
              <a:t>Šajā </a:t>
            </a:r>
            <a:r>
              <a:rPr lang="lv-LV" dirty="0"/>
              <a:t>gadījumā, kā tas šogad ir Latvijai, procedūra paredz, ka līdz 15.oktobrim tiek iesniegts budžeta plāns pie nemainīgas politikas nosacījuma – tas ir, ieņēmumi, izdevumi un deficīts tiek </a:t>
            </a:r>
            <a:r>
              <a:rPr lang="lv-LV" dirty="0" smtClean="0"/>
              <a:t>prognozēti </a:t>
            </a:r>
            <a:r>
              <a:rPr lang="lv-LV" dirty="0"/>
              <a:t>pieņemot, ka spēkā ir tikai tie lēmumi, kas jau ir pieņemti līdz 15.oktobrim. </a:t>
            </a:r>
            <a:endParaRPr lang="lv-LV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lv-LV" dirty="0" smtClean="0"/>
              <a:t>EK </a:t>
            </a:r>
            <a:r>
              <a:rPr lang="lv-LV" dirty="0"/>
              <a:t>sagatavo viedokli par to, kā plāns atbilst ES fiskālās disciplīnas noteikumiem pie nemainīgas politikas </a:t>
            </a:r>
            <a:r>
              <a:rPr lang="lv-LV" dirty="0" smtClean="0"/>
              <a:t>nosacījumiem</a:t>
            </a:r>
            <a:r>
              <a:rPr lang="lv-LV" dirty="0"/>
              <a:t> </a:t>
            </a:r>
            <a:r>
              <a:rPr lang="lv-LV" dirty="0" smtClean="0"/>
              <a:t>un dalībvalsts to ņem vērā sagatavojot budžetu.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lv-LV" dirty="0" smtClean="0"/>
              <a:t>Pār tam kad MK ir sagatavojis budžeta projektu iesniegšanai Saeimā, tas vienlaicīgi </a:t>
            </a:r>
            <a:r>
              <a:rPr lang="lv-LV" dirty="0" err="1" smtClean="0"/>
              <a:t>nosūta</a:t>
            </a:r>
            <a:r>
              <a:rPr lang="lv-LV" dirty="0" smtClean="0"/>
              <a:t> EK un </a:t>
            </a:r>
            <a:r>
              <a:rPr lang="lv-LV" dirty="0" err="1" smtClean="0"/>
              <a:t>Eirogrupai</a:t>
            </a:r>
            <a:r>
              <a:rPr lang="lv-LV" dirty="0" smtClean="0"/>
              <a:t> precizēto budžeta plānu.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lv-LV" dirty="0" smtClean="0"/>
              <a:t>EK sagatavo atzinumu par precizēto plānu, ko ņem vērā parlaments pirms budžeta apstiprināšanas. Laika periods starp precizētā plāna nosūtīšanu EK un budžeta apstiprināšanu parlamentā nedrīkst būt īsāks par vienu mēnesi.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ES tiesiskais ietvars – vēlēšanu gads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2592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 smtClean="0"/>
              <a:t>Makroekonomiskās attīstības scenārijs</a:t>
            </a:r>
            <a:endParaRPr lang="lv-LV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952464FB-6FA6-4E80-ACB1-F4B9846AA373}" type="slidenum">
              <a:rPr lang="lv-LV" smtClean="0"/>
              <a:pPr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8952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6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Salīdzinājums ar Stabilitātes programmu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177281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u="sng" dirty="0" smtClean="0"/>
              <a:t>Izaugsme</a:t>
            </a:r>
            <a:endParaRPr lang="en-GB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475656" y="1119219"/>
            <a:ext cx="7416824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lv-LV" dirty="0" smtClean="0"/>
              <a:t>IKP 2018.gadam </a:t>
            </a:r>
            <a:r>
              <a:rPr lang="lv-LV" dirty="0"/>
              <a:t>ir paaugstināta par </a:t>
            </a:r>
            <a:r>
              <a:rPr lang="lv-LV" b="1" dirty="0"/>
              <a:t>0,2</a:t>
            </a:r>
            <a:r>
              <a:rPr lang="lv-LV" dirty="0"/>
              <a:t> </a:t>
            </a:r>
            <a:r>
              <a:rPr lang="lv-LV" dirty="0" smtClean="0"/>
              <a:t>procentpunktiem (4,2%), </a:t>
            </a:r>
            <a:r>
              <a:rPr lang="lv-LV" dirty="0"/>
              <a:t>bet 2019.gadam samazināta par </a:t>
            </a:r>
            <a:r>
              <a:rPr lang="lv-LV" b="1" dirty="0"/>
              <a:t>0,4</a:t>
            </a:r>
            <a:r>
              <a:rPr lang="lv-LV" dirty="0"/>
              <a:t> </a:t>
            </a:r>
            <a:r>
              <a:rPr lang="lv-LV" dirty="0" smtClean="0"/>
              <a:t>procentpunktiem (3,0%). </a:t>
            </a:r>
          </a:p>
          <a:p>
            <a:pPr algn="just"/>
            <a:endParaRPr lang="lv-LV" dirty="0"/>
          </a:p>
          <a:p>
            <a:pPr algn="just"/>
            <a:r>
              <a:rPr lang="lv-LV" dirty="0" smtClean="0"/>
              <a:t>Tas saistīts </a:t>
            </a:r>
            <a:r>
              <a:rPr lang="lv-LV" dirty="0"/>
              <a:t>ar spēcīgāku, nekā sagaidīts iepriekš, </a:t>
            </a:r>
            <a:r>
              <a:rPr lang="lv-LV" u="sng" dirty="0"/>
              <a:t>būvniecības</a:t>
            </a:r>
            <a:r>
              <a:rPr lang="lv-LV" dirty="0"/>
              <a:t> nozares un </a:t>
            </a:r>
            <a:r>
              <a:rPr lang="lv-LV" u="sng" dirty="0"/>
              <a:t>investīciju</a:t>
            </a:r>
            <a:r>
              <a:rPr lang="lv-LV" dirty="0"/>
              <a:t> attīstību, kā arī līdz šim labvēlīgāku attīstību </a:t>
            </a:r>
            <a:r>
              <a:rPr lang="lv-LV" u="sng" dirty="0"/>
              <a:t>transporta</a:t>
            </a:r>
            <a:r>
              <a:rPr lang="lv-LV" dirty="0"/>
              <a:t> un </a:t>
            </a:r>
            <a:r>
              <a:rPr lang="lv-LV" u="sng" dirty="0"/>
              <a:t>finanšu pakalpojumu </a:t>
            </a:r>
            <a:r>
              <a:rPr lang="lv-LV" dirty="0"/>
              <a:t>nozarēs. Attiecīgi, ņemot vērā šos bāzes efektus, izaugsme 2019.gadā būs nedaudz lēnāka, nekā tika prognozēts iepriekš, un izaugsmes tempus samazinās arī nedaudz mazāk labvēlīgā situācija </a:t>
            </a:r>
            <a:r>
              <a:rPr lang="lv-LV" u="sng" dirty="0"/>
              <a:t>pasaules ekonomikā</a:t>
            </a:r>
            <a:r>
              <a:rPr lang="lv-LV" dirty="0"/>
              <a:t>.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475656" y="4207459"/>
            <a:ext cx="741682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lv-LV" dirty="0"/>
              <a:t>Gada vidējā inflācija 2018. un 2019.gadam tiek prognozēta </a:t>
            </a:r>
            <a:r>
              <a:rPr lang="lv-LV" b="1" dirty="0"/>
              <a:t>2,5%</a:t>
            </a:r>
            <a:r>
              <a:rPr lang="lv-LV" dirty="0"/>
              <a:t> līmenī. </a:t>
            </a:r>
            <a:r>
              <a:rPr lang="lv-LV" dirty="0" smtClean="0"/>
              <a:t>Tā 2018. gadā </a:t>
            </a:r>
            <a:r>
              <a:rPr lang="lv-LV" dirty="0"/>
              <a:t>ir pazemināta par 0,3 procentpunktiem, galvenokārt lēnāka nekā prognozēts iepriekš, </a:t>
            </a:r>
            <a:r>
              <a:rPr lang="lv-LV" u="sng" dirty="0"/>
              <a:t>pārtikas cenu pieauguma </a:t>
            </a:r>
            <a:r>
              <a:rPr lang="lv-LV" dirty="0"/>
              <a:t>dēļ. Inflācijas prognoze 2019.gadam ir paaugstināta par 0,1 procentpunktu.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460107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u="sng" dirty="0" smtClean="0"/>
              <a:t>Inflācija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204696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7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Salīdzinājums ar Stabilitātes programmu (2)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3691617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u="sng" dirty="0" smtClean="0"/>
              <a:t>Darba samaksa</a:t>
            </a:r>
            <a:endParaRPr lang="en-GB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3414617"/>
            <a:ext cx="741682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lv-LV" dirty="0"/>
              <a:t>Nedaudz augstāks 2018.gadā būs arī vidējās darba samaksas pieaugums – par 8,3%, mēneša vidējai bruto darba samaksai 2018.gadā sasniedzot </a:t>
            </a:r>
            <a:r>
              <a:rPr lang="lv-LV" b="1" dirty="0"/>
              <a:t>1003 eiro</a:t>
            </a:r>
            <a:r>
              <a:rPr lang="lv-LV" dirty="0"/>
              <a:t>. Salīdzinot ar iepriekšējām prognozēm, darba samaksas prognoze 2018.gadam ir paaugstināta par </a:t>
            </a:r>
            <a:r>
              <a:rPr lang="lv-LV" b="1" dirty="0"/>
              <a:t>0,3</a:t>
            </a:r>
            <a:r>
              <a:rPr lang="lv-LV" dirty="0"/>
              <a:t> procentpunktiem.</a:t>
            </a:r>
            <a:endParaRPr lang="en-GB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18296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u="sng" dirty="0" smtClean="0"/>
              <a:t>Bezdarbs un nodarbinātība</a:t>
            </a:r>
            <a:endParaRPr lang="en-GB" b="1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0" y="1495012"/>
            <a:ext cx="7416824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lv-LV" dirty="0"/>
              <a:t>2018.gadā vidējais bezdarba līmenis prognozēts 7,7% apmērā un 2019.gadā – 7,4% apmērā, kas ir par </a:t>
            </a:r>
            <a:r>
              <a:rPr lang="lv-LV" b="1" dirty="0"/>
              <a:t>0,3</a:t>
            </a:r>
            <a:r>
              <a:rPr lang="lv-LV" dirty="0"/>
              <a:t> procentpunktiem zemāk, nekā iepriekšējās prognozēs. </a:t>
            </a:r>
            <a:endParaRPr lang="lv-LV" dirty="0" smtClean="0"/>
          </a:p>
          <a:p>
            <a:pPr algn="just"/>
            <a:r>
              <a:rPr lang="lv-LV" dirty="0" smtClean="0"/>
              <a:t>Attiecīgi </a:t>
            </a:r>
            <a:r>
              <a:rPr lang="lv-LV" dirty="0"/>
              <a:t>tautsaimniecībā nodarbināto iedzīvotāju skaits augs straujāk, 2018.gadā palielinoties par 1,2% un 2019.gadā par </a:t>
            </a:r>
            <a:r>
              <a:rPr lang="lv-LV" b="1" dirty="0"/>
              <a:t>0,1</a:t>
            </a:r>
            <a:r>
              <a:rPr lang="lv-LV" dirty="0"/>
              <a:t>%.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81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23.10.2018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8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Pieņēmumi un saskaņojumi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2457762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/>
              <a:t>Pieņēmumi par </a:t>
            </a:r>
          </a:p>
          <a:p>
            <a:r>
              <a:rPr lang="lv-LV" dirty="0" smtClean="0"/>
              <a:t>ārējo vidi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907704" y="1145640"/>
            <a:ext cx="70567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dirty="0" smtClean="0"/>
              <a:t>Scenārijs </a:t>
            </a:r>
            <a:r>
              <a:rPr lang="lv-LV" dirty="0"/>
              <a:t>balstās uz </a:t>
            </a:r>
            <a:r>
              <a:rPr lang="lv-LV" u="sng" dirty="0"/>
              <a:t>EK 2018.gada vasaras prognožu </a:t>
            </a:r>
            <a:r>
              <a:rPr lang="lv-LV" dirty="0"/>
              <a:t>tehniskajiem </a:t>
            </a:r>
            <a:r>
              <a:rPr lang="lv-LV" dirty="0" smtClean="0"/>
              <a:t>pieņēmumiem. </a:t>
            </a:r>
          </a:p>
          <a:p>
            <a:pPr algn="just"/>
            <a:r>
              <a:rPr lang="lv-LV" dirty="0" smtClean="0"/>
              <a:t>Kopumā </a:t>
            </a:r>
            <a:r>
              <a:rPr lang="lv-LV" dirty="0"/>
              <a:t>situācija ārējā vidē saglabājas Latvijas ekonomikas izaugsmei labvēlīga, un atbilstoši EK scenārijam, Eiropas Savienības valstu IKP kopā 2018.gadā pieaugs par 2,1% un 2019.gadā par 2,0%, nedaudz palēninoties no 2017.gadā sasniegtajiem 2,4%. </a:t>
            </a:r>
            <a:endParaRPr lang="lv-LV" dirty="0" smtClean="0"/>
          </a:p>
          <a:p>
            <a:pPr algn="just"/>
            <a:endParaRPr lang="lv-LV" dirty="0" smtClean="0"/>
          </a:p>
          <a:p>
            <a:pPr algn="just"/>
            <a:r>
              <a:rPr lang="lv-LV" dirty="0" smtClean="0"/>
              <a:t>Septiņās </a:t>
            </a:r>
            <a:r>
              <a:rPr lang="lv-LV" dirty="0"/>
              <a:t>Latvijas galvenajās ārējās tirdzniecības partnervalstīs ekonomikas izaugsme kopumā saglabāsies straujāka nekā vidēji ES, 2018.gadā veidojot 2,7% un 2019.gadā 2,3%.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1520" y="5205963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/>
              <a:t>Saskaņojumi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907704" y="4509120"/>
            <a:ext cx="67790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dirty="0" smtClean="0"/>
              <a:t>Prognozes </a:t>
            </a:r>
            <a:r>
              <a:rPr lang="lv-LV" dirty="0"/>
              <a:t>ir saskaņotas </a:t>
            </a:r>
            <a:r>
              <a:rPr lang="lv-LV" u="sng" dirty="0"/>
              <a:t>ar Latvijas Banku </a:t>
            </a:r>
            <a:r>
              <a:rPr lang="lv-LV" dirty="0"/>
              <a:t>un </a:t>
            </a:r>
            <a:r>
              <a:rPr lang="lv-LV" u="sng" dirty="0"/>
              <a:t>Ekonomikas ministriju</a:t>
            </a:r>
            <a:r>
              <a:rPr lang="lv-LV" dirty="0"/>
              <a:t>, parakstot vienošanās protokolu. </a:t>
            </a:r>
            <a:endParaRPr lang="lv-LV" dirty="0" smtClean="0"/>
          </a:p>
          <a:p>
            <a:pPr algn="just"/>
            <a:r>
              <a:rPr lang="lv-LV" dirty="0" smtClean="0"/>
              <a:t>FM </a:t>
            </a:r>
            <a:r>
              <a:rPr lang="lv-LV" dirty="0"/>
              <a:t>ir konsultējusies ar </a:t>
            </a:r>
            <a:r>
              <a:rPr lang="lv-LV" u="sng" dirty="0"/>
              <a:t>Starptautiskā Valūtas fonda </a:t>
            </a:r>
            <a:r>
              <a:rPr lang="lv-LV" dirty="0"/>
              <a:t>un </a:t>
            </a:r>
            <a:r>
              <a:rPr lang="lv-LV" u="sng" dirty="0"/>
              <a:t>Eiropas Komisijas ekspertiem</a:t>
            </a:r>
            <a:r>
              <a:rPr lang="lv-LV" dirty="0"/>
              <a:t>. </a:t>
            </a:r>
            <a:endParaRPr lang="lv-LV" dirty="0" smtClean="0"/>
          </a:p>
          <a:p>
            <a:pPr algn="just"/>
            <a:r>
              <a:rPr lang="lv-LV" dirty="0" smtClean="0"/>
              <a:t>Makroekonomisko </a:t>
            </a:r>
            <a:r>
              <a:rPr lang="lv-LV" dirty="0"/>
              <a:t>rādītāju prognozes ir arī apstiprinājusi </a:t>
            </a:r>
            <a:r>
              <a:rPr lang="lv-LV" b="1" dirty="0"/>
              <a:t>Fiskālās disciplīnas padome</a:t>
            </a:r>
            <a:r>
              <a:rPr lang="lv-LV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644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9</a:t>
            </a:fld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0512" y="404664"/>
            <a:ext cx="6192688" cy="685915"/>
          </a:xfrm>
        </p:spPr>
        <p:txBody>
          <a:bodyPr>
            <a:noAutofit/>
          </a:bodyPr>
          <a:lstStyle/>
          <a:p>
            <a:r>
              <a:rPr lang="lv-LV" sz="2000" dirty="0"/>
              <a:t>Makroekonomiskās attīstības prognozes</a:t>
            </a:r>
            <a:br>
              <a:rPr lang="lv-LV" sz="2000" dirty="0"/>
            </a:br>
            <a:r>
              <a:rPr lang="lv-LV" sz="1600" dirty="0" smtClean="0"/>
              <a:t>(Septembris, </a:t>
            </a:r>
            <a:r>
              <a:rPr lang="lv-LV" sz="1600" dirty="0"/>
              <a:t>2018)</a:t>
            </a:r>
            <a:endParaRPr lang="en-GB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539555" y="6292691"/>
            <a:ext cx="7448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/>
              <a:t>Datu avots: CSP, FM </a:t>
            </a:r>
            <a:r>
              <a:rPr lang="lv-LV" sz="1000" i="1" dirty="0" smtClean="0"/>
              <a:t>prognozes</a:t>
            </a:r>
            <a:endParaRPr lang="en-US" sz="1000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39555" y="1196753"/>
          <a:ext cx="8064892" cy="4824533"/>
        </p:xfrm>
        <a:graphic>
          <a:graphicData uri="http://schemas.openxmlformats.org/drawingml/2006/table">
            <a:tbl>
              <a:tblPr/>
              <a:tblGrid>
                <a:gridCol w="3498448">
                  <a:extLst>
                    <a:ext uri="{9D8B030D-6E8A-4147-A177-3AD203B41FA5}">
                      <a16:colId xmlns:a16="http://schemas.microsoft.com/office/drawing/2014/main" val="3005676781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3396328957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3898566364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1986371719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1709468520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4033798243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195288653"/>
                    </a:ext>
                  </a:extLst>
                </a:gridCol>
              </a:tblGrid>
              <a:tr h="233509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  <a:endParaRPr lang="en-GB" sz="13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  <a:endParaRPr lang="en-GB" sz="13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  <a:endParaRPr lang="en-GB" sz="13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  <a:endParaRPr lang="en-GB" sz="13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GB" sz="1300" b="1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2020</a:t>
                      </a:r>
                      <a:endParaRPr lang="en-GB" sz="1300" b="1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857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GB" sz="1300" b="1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2021</a:t>
                      </a:r>
                      <a:endParaRPr lang="en-GB" sz="1300" b="1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334251"/>
                  </a:ext>
                </a:extLst>
              </a:tr>
              <a:tr h="228080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1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Prognoze</a:t>
                      </a:r>
                      <a:endParaRPr lang="en-GB" sz="1300" b="0" i="1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1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1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902974"/>
                  </a:ext>
                </a:extLst>
              </a:tr>
              <a:tr h="4670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Iekšzemes kopprodukts (IKP), </a:t>
                      </a:r>
                      <a:b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milj. </a:t>
                      </a:r>
                      <a:r>
                        <a:rPr lang="lv-LV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euro</a:t>
                      </a:r>
                      <a:endParaRPr lang="lv-LV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2492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268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8852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639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410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184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20722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pieaugums faktiskajās cenās , %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7.4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923941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pieaugums salīdzināmās cenās, %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2.9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92908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IKP </a:t>
                      </a:r>
                      <a:r>
                        <a:rPr lang="lv-LV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deflators</a:t>
                      </a:r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izmaiņas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925458"/>
                  </a:ext>
                </a:extLst>
              </a:tr>
              <a:tr h="20893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402130"/>
                  </a:ext>
                </a:extLst>
              </a:tr>
              <a:tr h="4670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PCI (gads pret gadu),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2.9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438386"/>
                  </a:ext>
                </a:extLst>
              </a:tr>
              <a:tr h="20893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171175"/>
                  </a:ext>
                </a:extLst>
              </a:tr>
              <a:tr h="4670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Tautsaimniecībā nodarbināto </a:t>
                      </a:r>
                      <a:b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lv-LV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mēneša vidējā </a:t>
                      </a:r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bruto darba samaksa, </a:t>
                      </a:r>
                      <a:r>
                        <a:rPr lang="lv-LV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euro</a:t>
                      </a:r>
                      <a:endParaRPr lang="lv-LV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859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16241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pieaugums faktiskajās cenās, %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287501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pieaugums salīdzināmās cenās, %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641159"/>
                  </a:ext>
                </a:extLst>
              </a:tr>
              <a:tr h="20893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1326641"/>
                  </a:ext>
                </a:extLst>
              </a:tr>
              <a:tr h="4670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Nodarbinātība, tūkst. iedzīvotāju</a:t>
                      </a:r>
                      <a:b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(atbilstoši darbaspēka apsekojumiem)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893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895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906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906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906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905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492602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pieaugums, %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-0.3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-0.1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641857"/>
                  </a:ext>
                </a:extLst>
              </a:tr>
              <a:tr h="4670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Bezdarba līmenis (gada vidējais), </a:t>
                      </a:r>
                      <a:b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no ekon. aktīviem </a:t>
                      </a:r>
                      <a:r>
                        <a:rPr lang="lv-LV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iedzīvotājiem</a:t>
                      </a:r>
                      <a:endParaRPr lang="lv-LV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9.6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244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109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2175</TotalTime>
  <Words>1047</Words>
  <Application>Microsoft Office PowerPoint</Application>
  <PresentationFormat>On-screen Show (4:3)</PresentationFormat>
  <Paragraphs>229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Franklin Gothic Book</vt:lpstr>
      <vt:lpstr>1_Custom Design</vt:lpstr>
      <vt:lpstr>2019.gada budžeta plāns</vt:lpstr>
      <vt:lpstr>ES Tiesiskais ietvars (1)</vt:lpstr>
      <vt:lpstr>ES tiesiskais ietvars (2)</vt:lpstr>
      <vt:lpstr>ES tiesiskais ietvars – vēlēšanu gads</vt:lpstr>
      <vt:lpstr>Makroekonomiskās attīstības scenārijs</vt:lpstr>
      <vt:lpstr>Salīdzinājums ar Stabilitātes programmu</vt:lpstr>
      <vt:lpstr>Salīdzinājums ar Stabilitātes programmu (2)</vt:lpstr>
      <vt:lpstr>Pieņēmumi un saskaņojumi</vt:lpstr>
      <vt:lpstr>Makroekonomiskās attīstības prognozes (Septembris, 2018)</vt:lpstr>
      <vt:lpstr>Ekonomiskās izaugsmes riski</vt:lpstr>
      <vt:lpstr>Fiskālās attīstības scenārijs</vt:lpstr>
      <vt:lpstr>2018 gada fiskālās prognozes</vt:lpstr>
      <vt:lpstr>2019 fiskālās prognozes</vt:lpstr>
      <vt:lpstr>Galvenie fiskālie rādītāji</vt:lpstr>
      <vt:lpstr>2019 gada budžeta plāna atbilstība fiskālās disciplīnas noteikumiem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Nauris Dobelis</dc:creator>
  <cp:lastModifiedBy>Nils Sakss1</cp:lastModifiedBy>
  <cp:revision>218</cp:revision>
  <cp:lastPrinted>2014-10-01T05:37:43Z</cp:lastPrinted>
  <dcterms:created xsi:type="dcterms:W3CDTF">2014-02-26T10:57:02Z</dcterms:created>
  <dcterms:modified xsi:type="dcterms:W3CDTF">2018-10-23T07:05:38Z</dcterms:modified>
</cp:coreProperties>
</file>