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charts/chart11.xml" ContentType="application/vnd.openxmlformats-officedocument.drawingml.chart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6" r:id="rId3"/>
    <p:sldId id="325" r:id="rId4"/>
    <p:sldId id="318" r:id="rId5"/>
    <p:sldId id="323" r:id="rId6"/>
    <p:sldId id="322" r:id="rId7"/>
    <p:sldId id="316" r:id="rId8"/>
    <p:sldId id="297" r:id="rId9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A547"/>
    <a:srgbClr val="639729"/>
    <a:srgbClr val="FFFFFF"/>
    <a:srgbClr val="FA992E"/>
    <a:srgbClr val="4F81BD"/>
    <a:srgbClr val="ED7D31"/>
    <a:srgbClr val="4472C4"/>
    <a:srgbClr val="228B9D"/>
    <a:srgbClr val="FA820A"/>
    <a:srgbClr val="FE9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1139" autoAdjust="0"/>
  </p:normalViewPr>
  <p:slideViewPr>
    <p:cSldViewPr snapToGrid="0" snapToObjects="1">
      <p:cViewPr varScale="1">
        <p:scale>
          <a:sx n="104" d="100"/>
          <a:sy n="104" d="100"/>
        </p:scale>
        <p:origin x="840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7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8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PKCSS\Documents\VRP\2018%20II%20pusgads\Atteli%20NTSP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KCSS\Documents\VRP\2018%20II%20pusgads\Atteli%20NTSP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577197410461951"/>
          <c:y val="2.339392421105372E-2"/>
          <c:w val="0.60126008582071921"/>
          <c:h val="0.95906063263065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B95-4CB3-9D69-CADB82BD80A9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95-4CB3-9D69-CADB82BD80A9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1E-4D0A-9686-1025962F9E98}"/>
              </c:ext>
            </c:extLst>
          </c:dPt>
          <c:dPt>
            <c:idx val="3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B95-4CB3-9D69-CADB82BD80A9}"/>
              </c:ext>
            </c:extLst>
          </c:dPt>
          <c:dPt>
            <c:idx val="4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B95-4CB3-9D69-CADB82BD80A9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95-4CB3-9D69-CADB82BD80A9}"/>
              </c:ext>
            </c:extLst>
          </c:dPt>
          <c:dPt>
            <c:idx val="6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B95-4CB3-9D69-CADB82BD80A9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95-4CB3-9D69-CADB82BD80A9}"/>
              </c:ext>
            </c:extLst>
          </c:dPt>
          <c:dPt>
            <c:idx val="8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B95-4CB3-9D69-CADB82BD80A9}"/>
              </c:ext>
            </c:extLst>
          </c:dPt>
          <c:dPt>
            <c:idx val="9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FB95-4CB3-9D69-CADB82BD80A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B95-4CB3-9D69-CADB82BD80A9}"/>
              </c:ext>
            </c:extLst>
          </c:dPt>
          <c:dPt>
            <c:idx val="1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FB95-4CB3-9D69-CADB82BD80A9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81E-4D0A-9686-1025962F9E98}"/>
              </c:ext>
            </c:extLst>
          </c:dPt>
          <c:cat>
            <c:strRef>
              <c:f>Sheet1!$A$2:$A$14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</c:v>
                </c:pt>
                <c:pt idx="1">
                  <c:v>15</c:v>
                </c:pt>
                <c:pt idx="2">
                  <c:v>15</c:v>
                </c:pt>
                <c:pt idx="3">
                  <c:v>3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3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95-4CB3-9D69-CADB82BD8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781382991983541E-2"/>
          <c:y val="5.4187037037039996E-2"/>
          <c:w val="0.79428446581994228"/>
          <c:h val="0.84079575999924017"/>
        </c:manualLayout>
      </c:layout>
      <c:barChart>
        <c:barDir val="col"/>
        <c:grouping val="stacked"/>
        <c:varyColors val="0"/>
        <c:ser>
          <c:idx val="9"/>
          <c:order val="0"/>
          <c:tx>
            <c:strRef>
              <c:f>Sheet1!$A$2</c:f>
              <c:strCache>
                <c:ptCount val="1"/>
                <c:pt idx="0">
                  <c:v> Bruto pamatkapitāla veidošana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27-4591-A453-911C87383D70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27-4591-A453-911C87383D70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77-4C64-A408-71FA3AC4AB8A}"/>
              </c:ext>
            </c:extLst>
          </c:dPt>
          <c:cat>
            <c:strRef>
              <c:f>Sheet1!$B$1:$J$1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                                          VI</c:v>
                </c:pt>
              </c:strCache>
            </c:strRef>
          </c:cat>
          <c:val>
            <c:numRef>
              <c:f>Sheet1!$B$2:$J$2</c:f>
              <c:numCache>
                <c:formatCode>0.0</c:formatCode>
                <c:ptCount val="9"/>
                <c:pt idx="0">
                  <c:v>8.1841000000000008</c:v>
                </c:pt>
                <c:pt idx="1">
                  <c:v>9.3592999999999993</c:v>
                </c:pt>
                <c:pt idx="2">
                  <c:v>10.257299999999999</c:v>
                </c:pt>
                <c:pt idx="3">
                  <c:v>11.569199999999999</c:v>
                </c:pt>
                <c:pt idx="4">
                  <c:v>12.414529999999999</c:v>
                </c:pt>
                <c:pt idx="5">
                  <c:v>13.542920000000001</c:v>
                </c:pt>
                <c:pt idx="6">
                  <c:v>13.456490000000002</c:v>
                </c:pt>
                <c:pt idx="7">
                  <c:v>14.37</c:v>
                </c:pt>
                <c:pt idx="8">
                  <c:v>14.837999999999999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8C-4ADA-9A81-DD3CB055B6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22553992"/>
        <c:axId val="222556344"/>
      </c:barChart>
      <c:catAx>
        <c:axId val="22255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556344"/>
        <c:crosses val="autoZero"/>
        <c:auto val="0"/>
        <c:lblAlgn val="ctr"/>
        <c:lblOffset val="100"/>
        <c:tickLblSkip val="4"/>
        <c:noMultiLvlLbl val="0"/>
      </c:catAx>
      <c:valAx>
        <c:axId val="222556344"/>
        <c:scaling>
          <c:orientation val="minMax"/>
          <c:max val="1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553992"/>
        <c:crosses val="autoZero"/>
        <c:crossBetween val="between"/>
        <c:majorUnit val="5"/>
      </c:valAx>
      <c:spPr>
        <a:noFill/>
        <a:ln w="24631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700" b="0" i="0" u="none" strike="noStrike" baseline="0">
          <a:solidFill>
            <a:srgbClr val="000000"/>
          </a:solidFill>
          <a:latin typeface="Trebuchet MS" panose="020B0603020202020204" pitchFamily="34" charset="0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 b="0">
                <a:latin typeface="Trebuchet MS" panose="020B0603020202020204" pitchFamily="34" charset="0"/>
              </a:defRPr>
            </a:pPr>
            <a:r>
              <a:rPr lang="en-US" sz="1100" b="0">
                <a:latin typeface="Trebuchet MS" panose="020B0603020202020204" pitchFamily="34" charset="0"/>
              </a:rPr>
              <a:t>Aiz</a:t>
            </a:r>
            <a:r>
              <a:rPr lang="lv-LV" sz="1100" b="0">
                <a:latin typeface="Trebuchet MS" panose="020B0603020202020204" pitchFamily="34" charset="0"/>
              </a:rPr>
              <a:t>sardzības budžets</a:t>
            </a:r>
          </a:p>
          <a:p>
            <a:pPr>
              <a:defRPr sz="1100" b="0">
                <a:latin typeface="Trebuchet MS" panose="020B0603020202020204" pitchFamily="34" charset="0"/>
              </a:defRPr>
            </a:pPr>
            <a:r>
              <a:rPr lang="lv-LV" sz="1100" b="0">
                <a:latin typeface="Trebuchet MS" panose="020B0603020202020204" pitchFamily="34" charset="0"/>
              </a:rPr>
              <a:t>% no IKP</a:t>
            </a:r>
            <a:endParaRPr lang="en-US" sz="1100" b="0">
              <a:latin typeface="Trebuchet MS" panose="020B0603020202020204" pitchFamily="34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AM budžets</c:v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2-4A73-4F5E-875B-6CD439287771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4A73-4F5E-875B-6CD439287771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EE39-4D45-9423-811ABB9EA95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Sheet1!$A$13:$A$19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Sheet1!$B$13:$B$19</c:f>
              <c:numCache>
                <c:formatCode>General</c:formatCode>
                <c:ptCount val="7"/>
                <c:pt idx="0">
                  <c:v>0.91</c:v>
                </c:pt>
                <c:pt idx="1">
                  <c:v>0.94</c:v>
                </c:pt>
                <c:pt idx="2">
                  <c:v>0.94</c:v>
                </c:pt>
                <c:pt idx="3">
                  <c:v>1.05</c:v>
                </c:pt>
                <c:pt idx="4">
                  <c:v>1.45</c:v>
                </c:pt>
                <c:pt idx="5">
                  <c:v>1.71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24-444A-8B59-F192B69F2F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8692384"/>
        <c:axId val="158695912"/>
      </c:barChart>
      <c:catAx>
        <c:axId val="15869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8695912"/>
        <c:crosses val="autoZero"/>
        <c:auto val="1"/>
        <c:lblAlgn val="ctr"/>
        <c:lblOffset val="100"/>
        <c:noMultiLvlLbl val="0"/>
      </c:catAx>
      <c:valAx>
        <c:axId val="158695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86923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616646804943254"/>
          <c:y val="6.4267684785369567E-2"/>
          <c:w val="0.82099054597227161"/>
          <c:h val="0.78214003755264194"/>
        </c:manualLayout>
      </c:layout>
      <c:lineChart>
        <c:grouping val="standar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IKP</c:v>
                </c:pt>
              </c:strCache>
            </c:strRef>
          </c:tx>
          <c:spPr>
            <a:ln w="19050" cap="rnd" cmpd="sng" algn="ctr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Sheet1!$B$1:$N$1</c:f>
              <c:strCache>
                <c:ptCount val="13"/>
                <c:pt idx="0">
                  <c:v>2006</c:v>
                </c:pt>
                <c:pt idx="2">
                  <c:v>2008</c:v>
                </c:pt>
                <c:pt idx="4">
                  <c:v>2010</c:v>
                </c:pt>
                <c:pt idx="6">
                  <c:v>2012</c:v>
                </c:pt>
                <c:pt idx="8">
                  <c:v>2014</c:v>
                </c:pt>
                <c:pt idx="10">
                  <c:v>2016</c:v>
                </c:pt>
                <c:pt idx="12">
                  <c:v>2018                                  I-VI</c:v>
                </c:pt>
              </c:strCache>
            </c:strRef>
          </c:cat>
          <c:val>
            <c:numRef>
              <c:f>Sheet1!$B$2:$N$2</c:f>
              <c:numCache>
                <c:formatCode>0.0</c:formatCode>
                <c:ptCount val="13"/>
                <c:pt idx="0">
                  <c:v>107.48679067387069</c:v>
                </c:pt>
                <c:pt idx="1">
                  <c:v>122.27405147392703</c:v>
                </c:pt>
                <c:pt idx="2">
                  <c:v>125.17415900955666</c:v>
                </c:pt>
                <c:pt idx="3">
                  <c:v>109.04527973594071</c:v>
                </c:pt>
                <c:pt idx="4">
                  <c:v>123.70370855903671</c:v>
                </c:pt>
                <c:pt idx="5">
                  <c:v>138.60473837944949</c:v>
                </c:pt>
                <c:pt idx="6">
                  <c:v>152.15906019489049</c:v>
                </c:pt>
                <c:pt idx="7">
                  <c:v>153.79890464544408</c:v>
                </c:pt>
                <c:pt idx="8">
                  <c:v>162.9975900554669</c:v>
                </c:pt>
                <c:pt idx="9">
                  <c:v>167.85558634550694</c:v>
                </c:pt>
                <c:pt idx="10">
                  <c:v>174.70123743730781</c:v>
                </c:pt>
                <c:pt idx="11">
                  <c:v>183.12519591804156</c:v>
                </c:pt>
                <c:pt idx="12">
                  <c:v>192.18165746375402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28-4966-A7B1-AF83AC534FCA}"/>
            </c:ext>
          </c:extLst>
        </c:ser>
        <c:ser>
          <c:idx val="0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Sheet1!$B$1:$N$1</c:f>
              <c:strCache>
                <c:ptCount val="13"/>
                <c:pt idx="0">
                  <c:v>2006</c:v>
                </c:pt>
                <c:pt idx="2">
                  <c:v>2008</c:v>
                </c:pt>
                <c:pt idx="4">
                  <c:v>2010</c:v>
                </c:pt>
                <c:pt idx="6">
                  <c:v>2012</c:v>
                </c:pt>
                <c:pt idx="8">
                  <c:v>2014</c:v>
                </c:pt>
                <c:pt idx="10">
                  <c:v>2016</c:v>
                </c:pt>
                <c:pt idx="12">
                  <c:v>2018                                  I-VI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28-4966-A7B1-AF83AC534FCA}"/>
            </c:ext>
          </c:extLst>
        </c:ser>
        <c:ser>
          <c:idx val="9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 cmpd="sng" algn="ctr">
              <a:solidFill>
                <a:schemeClr val="accent2">
                  <a:lumMod val="8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Sheet1!$B$1:$N$1</c:f>
              <c:strCache>
                <c:ptCount val="13"/>
                <c:pt idx="0">
                  <c:v>2006</c:v>
                </c:pt>
                <c:pt idx="2">
                  <c:v>2008</c:v>
                </c:pt>
                <c:pt idx="4">
                  <c:v>2010</c:v>
                </c:pt>
                <c:pt idx="6">
                  <c:v>2012</c:v>
                </c:pt>
                <c:pt idx="8">
                  <c:v>2014</c:v>
                </c:pt>
                <c:pt idx="10">
                  <c:v>2016</c:v>
                </c:pt>
                <c:pt idx="12">
                  <c:v>2018                                  I-VI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828-4966-A7B1-AF83AC534FCA}"/>
            </c:ext>
          </c:extLst>
        </c:ser>
        <c:ser>
          <c:idx val="1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 cmpd="sng" algn="ctr">
              <a:solidFill>
                <a:schemeClr val="accent4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Sheet1!$B$1:$N$1</c:f>
              <c:strCache>
                <c:ptCount val="13"/>
                <c:pt idx="0">
                  <c:v>2006</c:v>
                </c:pt>
                <c:pt idx="2">
                  <c:v>2008</c:v>
                </c:pt>
                <c:pt idx="4">
                  <c:v>2010</c:v>
                </c:pt>
                <c:pt idx="6">
                  <c:v>2012</c:v>
                </c:pt>
                <c:pt idx="8">
                  <c:v>2014</c:v>
                </c:pt>
                <c:pt idx="10">
                  <c:v>2016</c:v>
                </c:pt>
                <c:pt idx="12">
                  <c:v>2018                                  I-VI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828-4966-A7B1-AF83AC534F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2109128"/>
        <c:axId val="222111480"/>
      </c:lineChart>
      <c:catAx>
        <c:axId val="222109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111480"/>
        <c:crosses val="autoZero"/>
        <c:auto val="0"/>
        <c:lblAlgn val="ctr"/>
        <c:lblOffset val="100"/>
        <c:noMultiLvlLbl val="0"/>
      </c:catAx>
      <c:valAx>
        <c:axId val="222111480"/>
        <c:scaling>
          <c:orientation val="minMax"/>
          <c:max val="200"/>
          <c:min val="10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109128"/>
        <c:crosses val="autoZero"/>
        <c:crossBetween val="between"/>
        <c:majorUnit val="25"/>
      </c:valAx>
      <c:spPr>
        <a:noFill/>
        <a:ln w="24631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700" b="0" i="0" u="none" strike="noStrike" baseline="0">
          <a:solidFill>
            <a:srgbClr val="000000"/>
          </a:solidFill>
          <a:latin typeface="Trebuchet MS" panose="020B0603020202020204" pitchFamily="34" charset="0"/>
          <a:ea typeface="Arial"/>
          <a:cs typeface="Arial"/>
        </a:defRPr>
      </a:pPr>
      <a:endParaRPr lang="lv-LV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231801647726779"/>
          <c:y val="3.0642540103111262E-2"/>
          <c:w val="0.90553674006488671"/>
          <c:h val="0.84079575999924017"/>
        </c:manualLayout>
      </c:layout>
      <c:barChart>
        <c:barDir val="col"/>
        <c:grouping val="stacked"/>
        <c:varyColors val="0"/>
        <c:ser>
          <c:idx val="9"/>
          <c:order val="0"/>
          <c:tx>
            <c:strRef>
              <c:f>Sheet1!$A$2</c:f>
              <c:strCache>
                <c:ptCount val="1"/>
                <c:pt idx="0">
                  <c:v> Bruto pamatkapitāla veidošana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907-4D89-B0EF-842F7F2D9F5D}"/>
              </c:ext>
            </c:extLst>
          </c:dPt>
          <c:dPt>
            <c:idx val="1"/>
            <c:invertIfNegative val="0"/>
            <c:bubble3D val="0"/>
            <c:spPr>
              <a:solidFill>
                <a:srgbClr val="6BA42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7B8-4649-800B-263F1C082FD9}"/>
              </c:ext>
            </c:extLst>
          </c:dPt>
          <c:dPt>
            <c:idx val="2"/>
            <c:invertIfNegative val="0"/>
            <c:bubble3D val="0"/>
            <c:spPr>
              <a:solidFill>
                <a:srgbClr val="6BA42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7B8-4649-800B-263F1C082FD9}"/>
              </c:ext>
            </c:extLst>
          </c:dPt>
          <c:dPt>
            <c:idx val="3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907-4D89-B0EF-842F7F2D9F5D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830-47A5-89A2-622F22F84211}"/>
              </c:ext>
            </c:extLst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830-47A5-89A2-622F22F84211}"/>
              </c:ext>
            </c:extLst>
          </c:dPt>
          <c:dPt>
            <c:idx val="6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07-4D89-B0EF-842F7F2D9F5D}"/>
              </c:ext>
            </c:extLst>
          </c:dPt>
          <c:dPt>
            <c:idx val="7"/>
            <c:invertIfNegative val="0"/>
            <c:bubble3D val="0"/>
            <c:spPr>
              <a:solidFill>
                <a:srgbClr val="6BA42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7B8-4649-800B-263F1C082FD9}"/>
              </c:ext>
            </c:extLst>
          </c:dPt>
          <c:dPt>
            <c:idx val="8"/>
            <c:invertIfNegative val="0"/>
            <c:bubble3D val="0"/>
            <c:spPr>
              <a:solidFill>
                <a:srgbClr val="6BA42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7B8-4649-800B-263F1C082FD9}"/>
              </c:ext>
            </c:extLst>
          </c:dPt>
          <c:cat>
            <c:strRef>
              <c:f>Sheet1!$B$1:$J$1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                                     I-VI</c:v>
                </c:pt>
              </c:strCache>
            </c:strRef>
          </c:cat>
          <c:val>
            <c:numRef>
              <c:f>Sheet1!$B$2:$J$2</c:f>
              <c:numCache>
                <c:formatCode>0.0</c:formatCode>
                <c:ptCount val="9"/>
                <c:pt idx="0">
                  <c:v>-19.8</c:v>
                </c:pt>
                <c:pt idx="1">
                  <c:v>24</c:v>
                </c:pt>
                <c:pt idx="2">
                  <c:v>14.380201954270518</c:v>
                </c:pt>
                <c:pt idx="3">
                  <c:v>-6.031563390325644</c:v>
                </c:pt>
                <c:pt idx="4">
                  <c:v>5.8313501926349431E-2</c:v>
                </c:pt>
                <c:pt idx="5">
                  <c:v>-0.48475022894754716</c:v>
                </c:pt>
                <c:pt idx="6">
                  <c:v>-14.968212460403635</c:v>
                </c:pt>
                <c:pt idx="7">
                  <c:v>16</c:v>
                </c:pt>
                <c:pt idx="8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07-4D89-B0EF-842F7F2D9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22107168"/>
        <c:axId val="222109912"/>
      </c:barChart>
      <c:catAx>
        <c:axId val="222107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109912"/>
        <c:crosses val="autoZero"/>
        <c:auto val="0"/>
        <c:lblAlgn val="ctr"/>
        <c:lblOffset val="100"/>
        <c:tickLblSkip val="4"/>
        <c:noMultiLvlLbl val="0"/>
      </c:catAx>
      <c:valAx>
        <c:axId val="222109912"/>
        <c:scaling>
          <c:orientation val="minMax"/>
          <c:max val="25"/>
          <c:min val="-24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222107168"/>
        <c:crosses val="autoZero"/>
        <c:crossBetween val="between"/>
        <c:majorUnit val="12"/>
      </c:valAx>
      <c:spPr>
        <a:noFill/>
        <a:ln w="24631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700" b="0" i="0" u="none" strike="noStrike" baseline="0">
          <a:solidFill>
            <a:srgbClr val="000000"/>
          </a:solidFill>
          <a:latin typeface="Trebuchet MS" panose="020B0603020202020204" pitchFamily="34" charset="0"/>
          <a:ea typeface="Arial"/>
          <a:cs typeface="Arial"/>
        </a:defRPr>
      </a:pPr>
      <a:endParaRPr lang="lv-LV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781382991983541E-2"/>
          <c:y val="5.4187037037039996E-2"/>
          <c:w val="0.90553674006488671"/>
          <c:h val="0.84079575999924017"/>
        </c:manualLayout>
      </c:layout>
      <c:barChart>
        <c:barDir val="col"/>
        <c:grouping val="stacked"/>
        <c:varyColors val="0"/>
        <c:ser>
          <c:idx val="9"/>
          <c:order val="0"/>
          <c:tx>
            <c:strRef>
              <c:f>Sheet1!$A$2</c:f>
              <c:strCache>
                <c:ptCount val="1"/>
                <c:pt idx="0">
                  <c:v> Bruto pamatkapitāla veidošana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3D-45F4-B2CE-C53E04A74A6F}"/>
              </c:ext>
            </c:extLst>
          </c:dPt>
          <c:dLbls>
            <c:dLbl>
              <c:idx val="2"/>
              <c:layout>
                <c:manualLayout>
                  <c:x val="0"/>
                  <c:y val="-0.1085570051918692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E7-4B2A-91AB-8F615ADB1149}"/>
                </c:ext>
              </c:extLst>
            </c:dLbl>
            <c:dLbl>
              <c:idx val="3"/>
              <c:layout>
                <c:manualLayout>
                  <c:x val="0"/>
                  <c:y val="-0.1002490564591834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E7-4B2A-91AB-8F615ADB1149}"/>
                </c:ext>
              </c:extLst>
            </c:dLbl>
            <c:dLbl>
              <c:idx val="4"/>
              <c:layout>
                <c:manualLayout>
                  <c:x val="-6.2188336321400241E-17"/>
                  <c:y val="-0.1239879686572025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E7-4B2A-91AB-8F615ADB1149}"/>
                </c:ext>
              </c:extLst>
            </c:dLbl>
            <c:dLbl>
              <c:idx val="5"/>
              <c:layout>
                <c:manualLayout>
                  <c:x val="0"/>
                  <c:y val="-0.10796501714657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E7-4B2A-91AB-8F615ADB1149}"/>
                </c:ext>
              </c:extLst>
            </c:dLbl>
            <c:dLbl>
              <c:idx val="6"/>
              <c:layout>
                <c:manualLayout>
                  <c:x val="0"/>
                  <c:y val="-4.56453436021227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3D-45F4-B2CE-C53E04A74A6F}"/>
                </c:ext>
              </c:extLst>
            </c:dLbl>
            <c:dLbl>
              <c:idx val="7"/>
              <c:layout>
                <c:manualLayout>
                  <c:x val="-1.2437667264280048E-16"/>
                  <c:y val="-9.21164051573845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E7-4B2A-91AB-8F615ADB1149}"/>
                </c:ext>
              </c:extLst>
            </c:dLbl>
            <c:dLbl>
              <c:idx val="8"/>
              <c:layout>
                <c:manualLayout>
                  <c:x val="0"/>
                  <c:y val="-0.104698545893442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E7-4B2A-91AB-8F615ADB11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rgbClr val="000000"/>
                    </a:solidFill>
                    <a:latin typeface="Trebuchet MS" panose="020B0603020202020204" pitchFamily="34" charset="0"/>
                    <a:ea typeface="Arial"/>
                    <a:cs typeface="Arial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Sheet1!$B$1:$J$1</c:f>
              <c:strCache>
                <c:ptCount val="9"/>
                <c:pt idx="0">
                  <c:v>2009</c:v>
                </c:pt>
                <c:pt idx="2">
                  <c:v>2012</c:v>
                </c:pt>
                <c:pt idx="4">
                  <c:v>2014</c:v>
                </c:pt>
                <c:pt idx="6">
                  <c:v>2016</c:v>
                </c:pt>
                <c:pt idx="8">
                  <c:v>2018p</c:v>
                </c:pt>
              </c:strCache>
            </c:strRef>
          </c:cat>
          <c:val>
            <c:numRef>
              <c:f>Sheet1!$B$2:$J$2</c:f>
              <c:numCache>
                <c:formatCode>0.0</c:formatCode>
                <c:ptCount val="9"/>
                <c:pt idx="0">
                  <c:v>-9.1</c:v>
                </c:pt>
                <c:pt idx="1">
                  <c:v>-4.3</c:v>
                </c:pt>
                <c:pt idx="2">
                  <c:v>-1.1000000000000001</c:v>
                </c:pt>
                <c:pt idx="3">
                  <c:v>-1.2</c:v>
                </c:pt>
                <c:pt idx="4">
                  <c:v>-1.5</c:v>
                </c:pt>
                <c:pt idx="5">
                  <c:v>-1.4</c:v>
                </c:pt>
                <c:pt idx="6">
                  <c:v>0.1</c:v>
                </c:pt>
                <c:pt idx="7">
                  <c:v>-0.5</c:v>
                </c:pt>
                <c:pt idx="8">
                  <c:v>-1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4B-435A-891B-EF7C61531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595621328"/>
        <c:axId val="595622504"/>
      </c:barChart>
      <c:catAx>
        <c:axId val="59562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595622504"/>
        <c:crosses val="autoZero"/>
        <c:auto val="0"/>
        <c:lblAlgn val="ctr"/>
        <c:lblOffset val="100"/>
        <c:tickLblSkip val="1"/>
        <c:noMultiLvlLbl val="0"/>
      </c:catAx>
      <c:valAx>
        <c:axId val="595622504"/>
        <c:scaling>
          <c:orientation val="minMax"/>
          <c:max val="1"/>
          <c:min val="-9.11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595621328"/>
        <c:crosses val="autoZero"/>
        <c:crossBetween val="between"/>
        <c:majorUnit val="3"/>
      </c:valAx>
      <c:spPr>
        <a:noFill/>
        <a:ln w="24631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spcAft>
          <a:spcPts val="600"/>
        </a:spcAft>
        <a:defRPr sz="700" b="0" i="0" u="none" strike="noStrike" baseline="0">
          <a:solidFill>
            <a:srgbClr val="000000"/>
          </a:solidFill>
          <a:latin typeface="Trebuchet MS" panose="020B0603020202020204" pitchFamily="34" charset="0"/>
          <a:ea typeface="Arial"/>
          <a:cs typeface="Arial"/>
        </a:defRPr>
      </a:pPr>
      <a:endParaRPr lang="lv-L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781382991983541E-2"/>
          <c:y val="5.4187037037039996E-2"/>
          <c:w val="0.90553674006488671"/>
          <c:h val="0.72175897672526279"/>
        </c:manualLayout>
      </c:layout>
      <c:barChart>
        <c:barDir val="col"/>
        <c:grouping val="stacked"/>
        <c:varyColors val="0"/>
        <c:ser>
          <c:idx val="9"/>
          <c:order val="0"/>
          <c:tx>
            <c:strRef>
              <c:f>Sheet1!$A$2</c:f>
              <c:strCache>
                <c:ptCount val="1"/>
                <c:pt idx="0">
                  <c:v> Bruto pamatkapitāla veidošana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D8-4376-A993-8AA49FB7D7DE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D8-4376-A993-8AA49FB7D7DE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D8-4376-A993-8AA49FB7D7DE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62-47D7-B760-EEB4459F518A}"/>
                </c:ext>
              </c:extLst>
            </c:dLbl>
            <c:dLbl>
              <c:idx val="1"/>
              <c:layout>
                <c:manualLayout>
                  <c:x val="0"/>
                  <c:y val="-0.1071382145284769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962-47D7-B760-EEB4459F518A}"/>
                </c:ext>
              </c:extLst>
            </c:dLbl>
            <c:dLbl>
              <c:idx val="2"/>
              <c:layout>
                <c:manualLayout>
                  <c:x val="0"/>
                  <c:y val="-0.1023125889982088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962-47D7-B760-EEB4459F518A}"/>
                </c:ext>
              </c:extLst>
            </c:dLbl>
            <c:dLbl>
              <c:idx val="3"/>
              <c:layout>
                <c:manualLayout>
                  <c:x val="0"/>
                  <c:y val="-0.100568100064996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962-47D7-B760-EEB4459F518A}"/>
                </c:ext>
              </c:extLst>
            </c:dLbl>
            <c:dLbl>
              <c:idx val="4"/>
              <c:layout>
                <c:manualLayout>
                  <c:x val="-6.2188336321400241E-17"/>
                  <c:y val="-0.1000312579075063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962-47D7-B760-EEB4459F518A}"/>
                </c:ext>
              </c:extLst>
            </c:dLbl>
            <c:dLbl>
              <c:idx val="8"/>
              <c:layout>
                <c:manualLayout>
                  <c:x val="-1.2437667264280048E-16"/>
                  <c:y val="-0.1000312579075063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D8-4376-A993-8AA49FB7D7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rgbClr val="000000"/>
                    </a:solidFill>
                    <a:latin typeface="Trebuchet MS" panose="020B0603020202020204" pitchFamily="34" charset="0"/>
                    <a:ea typeface="Arial"/>
                    <a:cs typeface="Arial"/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Sheet1!$B$1:$M$1</c:f>
              <c:strCache>
                <c:ptCount val="9"/>
                <c:pt idx="0">
                  <c:v>2007</c:v>
                </c:pt>
                <c:pt idx="2">
                  <c:v>2012</c:v>
                </c:pt>
                <c:pt idx="4">
                  <c:v>2014</c:v>
                </c:pt>
                <c:pt idx="6">
                  <c:v>2016</c:v>
                </c:pt>
                <c:pt idx="8">
                  <c:v>2018 I-VI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9"/>
                <c:pt idx="0">
                  <c:v>-20.8</c:v>
                </c:pt>
                <c:pt idx="1">
                  <c:v>-3.2</c:v>
                </c:pt>
                <c:pt idx="2">
                  <c:v>-3.6</c:v>
                </c:pt>
                <c:pt idx="3">
                  <c:v>-2.7</c:v>
                </c:pt>
                <c:pt idx="4">
                  <c:v>-1.7</c:v>
                </c:pt>
                <c:pt idx="5">
                  <c:v>-0.5</c:v>
                </c:pt>
                <c:pt idx="6">
                  <c:v>1.6</c:v>
                </c:pt>
                <c:pt idx="7">
                  <c:v>0.7</c:v>
                </c:pt>
                <c:pt idx="8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1A-44A6-9368-B710CCC18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09051544"/>
        <c:axId val="309050760"/>
      </c:barChart>
      <c:catAx>
        <c:axId val="309051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309050760"/>
        <c:crosses val="autoZero"/>
        <c:auto val="0"/>
        <c:lblAlgn val="ctr"/>
        <c:lblOffset val="100"/>
        <c:tickLblSkip val="1"/>
        <c:noMultiLvlLbl val="0"/>
      </c:catAx>
      <c:valAx>
        <c:axId val="309050760"/>
        <c:scaling>
          <c:orientation val="minMax"/>
          <c:max val="8"/>
          <c:min val="-24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000000"/>
                </a:solidFill>
                <a:latin typeface="Trebuchet MS" panose="020B0603020202020204" pitchFamily="34" charset="0"/>
                <a:ea typeface="Arial"/>
                <a:cs typeface="Arial"/>
              </a:defRPr>
            </a:pPr>
            <a:endParaRPr lang="lv-LV"/>
          </a:p>
        </c:txPr>
        <c:crossAx val="309051544"/>
        <c:crosses val="autoZero"/>
        <c:crossBetween val="between"/>
        <c:majorUnit val="8"/>
      </c:valAx>
      <c:spPr>
        <a:noFill/>
        <a:ln w="24631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700" b="0" i="0" u="none" strike="noStrike" baseline="0">
          <a:solidFill>
            <a:srgbClr val="000000"/>
          </a:solidFill>
          <a:latin typeface="Trebuchet MS" panose="020B0603020202020204" pitchFamily="34" charset="0"/>
          <a:ea typeface="Arial"/>
          <a:cs typeface="Arial"/>
        </a:defRPr>
      </a:pPr>
      <a:endParaRPr lang="lv-L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900595004809918E-2"/>
          <c:y val="3.5692362485284526E-2"/>
          <c:w val="0.95790631940238236"/>
          <c:h val="0.88638885412169388"/>
        </c:manualLayout>
      </c:layout>
      <c:scatterChart>
        <c:scatterStyle val="smoothMarker"/>
        <c:varyColors val="0"/>
        <c:ser>
          <c:idx val="3"/>
          <c:order val="0"/>
          <c:tx>
            <c:strRef>
              <c:f>Sheet1!$J$1</c:f>
              <c:strCache>
                <c:ptCount val="1"/>
                <c:pt idx="0">
                  <c:v>R&amp;I</c:v>
                </c:pt>
              </c:strCache>
            </c:strRef>
          </c:tx>
          <c:spPr>
            <a:ln w="190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Sheet1!$J$2:$J$229</c:f>
              <c:numCache>
                <c:formatCode>General</c:formatCode>
                <c:ptCount val="2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107</c:v>
                </c:pt>
                <c:pt idx="108">
                  <c:v>109</c:v>
                </c:pt>
                <c:pt idx="109">
                  <c:v>109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135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151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173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198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</c:numCache>
            </c:numRef>
          </c:xVal>
          <c:yVal>
            <c:numRef>
              <c:f>Sheet1!$K$2:$K$229</c:f>
              <c:numCache>
                <c:formatCode>General</c:formatCode>
                <c:ptCount val="228"/>
                <c:pt idx="93">
                  <c:v>4.05</c:v>
                </c:pt>
                <c:pt idx="94">
                  <c:v>4.05</c:v>
                </c:pt>
                <c:pt idx="95">
                  <c:v>4.05</c:v>
                </c:pt>
                <c:pt idx="96">
                  <c:v>4.05</c:v>
                </c:pt>
                <c:pt idx="97">
                  <c:v>4.05</c:v>
                </c:pt>
                <c:pt idx="98">
                  <c:v>4.05</c:v>
                </c:pt>
                <c:pt idx="99">
                  <c:v>4.05</c:v>
                </c:pt>
                <c:pt idx="100">
                  <c:v>4.05</c:v>
                </c:pt>
                <c:pt idx="101">
                  <c:v>4.05</c:v>
                </c:pt>
                <c:pt idx="102">
                  <c:v>4.05</c:v>
                </c:pt>
                <c:pt idx="103">
                  <c:v>4.05</c:v>
                </c:pt>
                <c:pt idx="104">
                  <c:v>4.05</c:v>
                </c:pt>
                <c:pt idx="105">
                  <c:v>4.05</c:v>
                </c:pt>
                <c:pt idx="106">
                  <c:v>4.05</c:v>
                </c:pt>
                <c:pt idx="107">
                  <c:v>3</c:v>
                </c:pt>
                <c:pt idx="108">
                  <c:v>3</c:v>
                </c:pt>
                <c:pt idx="109">
                  <c:v>1.05</c:v>
                </c:pt>
                <c:pt idx="110">
                  <c:v>1.05</c:v>
                </c:pt>
                <c:pt idx="111">
                  <c:v>1.05</c:v>
                </c:pt>
                <c:pt idx="112">
                  <c:v>1.05</c:v>
                </c:pt>
                <c:pt idx="113">
                  <c:v>1.05</c:v>
                </c:pt>
                <c:pt idx="114">
                  <c:v>1.05</c:v>
                </c:pt>
                <c:pt idx="115">
                  <c:v>1.05</c:v>
                </c:pt>
                <c:pt idx="116">
                  <c:v>1.05</c:v>
                </c:pt>
                <c:pt idx="117">
                  <c:v>1.05</c:v>
                </c:pt>
                <c:pt idx="118">
                  <c:v>1.05</c:v>
                </c:pt>
                <c:pt idx="119">
                  <c:v>1.05</c:v>
                </c:pt>
                <c:pt idx="120">
                  <c:v>1.05</c:v>
                </c:pt>
                <c:pt idx="121">
                  <c:v>1.05</c:v>
                </c:pt>
                <c:pt idx="122">
                  <c:v>1.05</c:v>
                </c:pt>
                <c:pt idx="123">
                  <c:v>1.05</c:v>
                </c:pt>
                <c:pt idx="124">
                  <c:v>1.05</c:v>
                </c:pt>
                <c:pt idx="125">
                  <c:v>1.05</c:v>
                </c:pt>
                <c:pt idx="126">
                  <c:v>1.05</c:v>
                </c:pt>
                <c:pt idx="127">
                  <c:v>1.05</c:v>
                </c:pt>
                <c:pt idx="128">
                  <c:v>1.05</c:v>
                </c:pt>
                <c:pt idx="129">
                  <c:v>1.05</c:v>
                </c:pt>
                <c:pt idx="130">
                  <c:v>1.05</c:v>
                </c:pt>
                <c:pt idx="131">
                  <c:v>1.05</c:v>
                </c:pt>
                <c:pt idx="132">
                  <c:v>1.05</c:v>
                </c:pt>
                <c:pt idx="133">
                  <c:v>1.05</c:v>
                </c:pt>
                <c:pt idx="134">
                  <c:v>1.05</c:v>
                </c:pt>
                <c:pt idx="135">
                  <c:v>2.0499999999999998</c:v>
                </c:pt>
                <c:pt idx="136">
                  <c:v>2.0499999999999998</c:v>
                </c:pt>
                <c:pt idx="137">
                  <c:v>2.0499999999999998</c:v>
                </c:pt>
                <c:pt idx="138">
                  <c:v>2.0499999999999998</c:v>
                </c:pt>
                <c:pt idx="139">
                  <c:v>2.0499999999999998</c:v>
                </c:pt>
                <c:pt idx="140">
                  <c:v>2.0499999999999998</c:v>
                </c:pt>
                <c:pt idx="141">
                  <c:v>2.0499999999999998</c:v>
                </c:pt>
                <c:pt idx="142">
                  <c:v>2.0499999999999998</c:v>
                </c:pt>
                <c:pt idx="143">
                  <c:v>2.0499999999999998</c:v>
                </c:pt>
                <c:pt idx="144">
                  <c:v>2.0499999999999998</c:v>
                </c:pt>
                <c:pt idx="145">
                  <c:v>2.0499999999999998</c:v>
                </c:pt>
                <c:pt idx="146">
                  <c:v>2.0499999999999998</c:v>
                </c:pt>
                <c:pt idx="147">
                  <c:v>2.0499999999999998</c:v>
                </c:pt>
                <c:pt idx="148">
                  <c:v>2.0499999999999998</c:v>
                </c:pt>
                <c:pt idx="149">
                  <c:v>2.0499999999999998</c:v>
                </c:pt>
                <c:pt idx="150">
                  <c:v>2.0499999999999998</c:v>
                </c:pt>
                <c:pt idx="151">
                  <c:v>2.95</c:v>
                </c:pt>
                <c:pt idx="152">
                  <c:v>2.95</c:v>
                </c:pt>
                <c:pt idx="153">
                  <c:v>2.95</c:v>
                </c:pt>
                <c:pt idx="154">
                  <c:v>2.95</c:v>
                </c:pt>
                <c:pt idx="155">
                  <c:v>2.95</c:v>
                </c:pt>
                <c:pt idx="156">
                  <c:v>2.95</c:v>
                </c:pt>
                <c:pt idx="157">
                  <c:v>2.95</c:v>
                </c:pt>
                <c:pt idx="158">
                  <c:v>2.95</c:v>
                </c:pt>
                <c:pt idx="159">
                  <c:v>2.95</c:v>
                </c:pt>
                <c:pt idx="160">
                  <c:v>2.95</c:v>
                </c:pt>
                <c:pt idx="161">
                  <c:v>2.95</c:v>
                </c:pt>
                <c:pt idx="162">
                  <c:v>2.95</c:v>
                </c:pt>
                <c:pt idx="163">
                  <c:v>2.95</c:v>
                </c:pt>
                <c:pt idx="164">
                  <c:v>2.95</c:v>
                </c:pt>
                <c:pt idx="165">
                  <c:v>2.95</c:v>
                </c:pt>
                <c:pt idx="166">
                  <c:v>2.95</c:v>
                </c:pt>
                <c:pt idx="167">
                  <c:v>2.95</c:v>
                </c:pt>
                <c:pt idx="168">
                  <c:v>2.95</c:v>
                </c:pt>
                <c:pt idx="169">
                  <c:v>2.95</c:v>
                </c:pt>
                <c:pt idx="170">
                  <c:v>2.95</c:v>
                </c:pt>
                <c:pt idx="171">
                  <c:v>2.95</c:v>
                </c:pt>
                <c:pt idx="172">
                  <c:v>2.95</c:v>
                </c:pt>
                <c:pt idx="173">
                  <c:v>4</c:v>
                </c:pt>
                <c:pt idx="174">
                  <c:v>4</c:v>
                </c:pt>
                <c:pt idx="175">
                  <c:v>4</c:v>
                </c:pt>
                <c:pt idx="176">
                  <c:v>4</c:v>
                </c:pt>
                <c:pt idx="177">
                  <c:v>4</c:v>
                </c:pt>
                <c:pt idx="178">
                  <c:v>4</c:v>
                </c:pt>
                <c:pt idx="179">
                  <c:v>4</c:v>
                </c:pt>
                <c:pt idx="180">
                  <c:v>4</c:v>
                </c:pt>
                <c:pt idx="181">
                  <c:v>4</c:v>
                </c:pt>
                <c:pt idx="182">
                  <c:v>4</c:v>
                </c:pt>
                <c:pt idx="183">
                  <c:v>4</c:v>
                </c:pt>
                <c:pt idx="184">
                  <c:v>4</c:v>
                </c:pt>
                <c:pt idx="185">
                  <c:v>4</c:v>
                </c:pt>
                <c:pt idx="186">
                  <c:v>4</c:v>
                </c:pt>
                <c:pt idx="187">
                  <c:v>4</c:v>
                </c:pt>
                <c:pt idx="188">
                  <c:v>4</c:v>
                </c:pt>
                <c:pt idx="189">
                  <c:v>4</c:v>
                </c:pt>
                <c:pt idx="190">
                  <c:v>4</c:v>
                </c:pt>
                <c:pt idx="191">
                  <c:v>4</c:v>
                </c:pt>
                <c:pt idx="192">
                  <c:v>4</c:v>
                </c:pt>
                <c:pt idx="193">
                  <c:v>4</c:v>
                </c:pt>
                <c:pt idx="194">
                  <c:v>4</c:v>
                </c:pt>
                <c:pt idx="195">
                  <c:v>4</c:v>
                </c:pt>
                <c:pt idx="196">
                  <c:v>4</c:v>
                </c:pt>
                <c:pt idx="197">
                  <c:v>4</c:v>
                </c:pt>
                <c:pt idx="198">
                  <c:v>4.8</c:v>
                </c:pt>
                <c:pt idx="199">
                  <c:v>4.8</c:v>
                </c:pt>
                <c:pt idx="200">
                  <c:v>4.8</c:v>
                </c:pt>
                <c:pt idx="201">
                  <c:v>4.8</c:v>
                </c:pt>
                <c:pt idx="202">
                  <c:v>4.8</c:v>
                </c:pt>
                <c:pt idx="203">
                  <c:v>4.8</c:v>
                </c:pt>
                <c:pt idx="204">
                  <c:v>4.8</c:v>
                </c:pt>
                <c:pt idx="205">
                  <c:v>4.8</c:v>
                </c:pt>
                <c:pt idx="206">
                  <c:v>4.8</c:v>
                </c:pt>
                <c:pt idx="207">
                  <c:v>4.8</c:v>
                </c:pt>
                <c:pt idx="208">
                  <c:v>4.8</c:v>
                </c:pt>
                <c:pt idx="209">
                  <c:v>4.8</c:v>
                </c:pt>
                <c:pt idx="210">
                  <c:v>4.8</c:v>
                </c:pt>
                <c:pt idx="211">
                  <c:v>4.8</c:v>
                </c:pt>
                <c:pt idx="212">
                  <c:v>4.8</c:v>
                </c:pt>
                <c:pt idx="213">
                  <c:v>4.8</c:v>
                </c:pt>
                <c:pt idx="214">
                  <c:v>4.8</c:v>
                </c:pt>
                <c:pt idx="215">
                  <c:v>4.8</c:v>
                </c:pt>
                <c:pt idx="216">
                  <c:v>4.8</c:v>
                </c:pt>
                <c:pt idx="217">
                  <c:v>4.8</c:v>
                </c:pt>
                <c:pt idx="218">
                  <c:v>4.8</c:v>
                </c:pt>
                <c:pt idx="219">
                  <c:v>4.8</c:v>
                </c:pt>
                <c:pt idx="220">
                  <c:v>4.8</c:v>
                </c:pt>
                <c:pt idx="221">
                  <c:v>4.8</c:v>
                </c:pt>
                <c:pt idx="222">
                  <c:v>4.8</c:v>
                </c:pt>
                <c:pt idx="223">
                  <c:v>4.8</c:v>
                </c:pt>
                <c:pt idx="224">
                  <c:v>4.8</c:v>
                </c:pt>
                <c:pt idx="225">
                  <c:v>4.8</c:v>
                </c:pt>
                <c:pt idx="226">
                  <c:v>4.8</c:v>
                </c:pt>
                <c:pt idx="227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5F2-4693-8A32-36903D483422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Moody's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Sheet1!$D$2:$D$229</c:f>
              <c:numCache>
                <c:formatCode>General</c:formatCode>
                <c:ptCount val="228"/>
                <c:pt idx="0">
                  <c:v>0.9</c:v>
                </c:pt>
                <c:pt idx="1">
                  <c:v>1.9</c:v>
                </c:pt>
                <c:pt idx="2">
                  <c:v>2.9</c:v>
                </c:pt>
                <c:pt idx="3">
                  <c:v>3.9</c:v>
                </c:pt>
                <c:pt idx="4">
                  <c:v>4.9000000000000004</c:v>
                </c:pt>
                <c:pt idx="5">
                  <c:v>5.9</c:v>
                </c:pt>
                <c:pt idx="6">
                  <c:v>6.9</c:v>
                </c:pt>
                <c:pt idx="7">
                  <c:v>7.9</c:v>
                </c:pt>
                <c:pt idx="8">
                  <c:v>8.9</c:v>
                </c:pt>
                <c:pt idx="9">
                  <c:v>9.9</c:v>
                </c:pt>
                <c:pt idx="10">
                  <c:v>10.9</c:v>
                </c:pt>
                <c:pt idx="11">
                  <c:v>11.9</c:v>
                </c:pt>
                <c:pt idx="12">
                  <c:v>12.9</c:v>
                </c:pt>
                <c:pt idx="13">
                  <c:v>13.9</c:v>
                </c:pt>
                <c:pt idx="14">
                  <c:v>14.9</c:v>
                </c:pt>
                <c:pt idx="15">
                  <c:v>15.9</c:v>
                </c:pt>
                <c:pt idx="16">
                  <c:v>16.899999999999999</c:v>
                </c:pt>
                <c:pt idx="17">
                  <c:v>17.899999999999999</c:v>
                </c:pt>
                <c:pt idx="18">
                  <c:v>18.899999999999999</c:v>
                </c:pt>
                <c:pt idx="19">
                  <c:v>19.899999999999999</c:v>
                </c:pt>
                <c:pt idx="20">
                  <c:v>20.9</c:v>
                </c:pt>
                <c:pt idx="21">
                  <c:v>21.9</c:v>
                </c:pt>
                <c:pt idx="22">
                  <c:v>22.9</c:v>
                </c:pt>
                <c:pt idx="23">
                  <c:v>23.9</c:v>
                </c:pt>
                <c:pt idx="24">
                  <c:v>23.9</c:v>
                </c:pt>
                <c:pt idx="25">
                  <c:v>25.9</c:v>
                </c:pt>
                <c:pt idx="26">
                  <c:v>26.9</c:v>
                </c:pt>
                <c:pt idx="27">
                  <c:v>27.9</c:v>
                </c:pt>
                <c:pt idx="28">
                  <c:v>28.9</c:v>
                </c:pt>
                <c:pt idx="29">
                  <c:v>29.9</c:v>
                </c:pt>
                <c:pt idx="30">
                  <c:v>30.9</c:v>
                </c:pt>
                <c:pt idx="31">
                  <c:v>31.9</c:v>
                </c:pt>
                <c:pt idx="32">
                  <c:v>32.9</c:v>
                </c:pt>
                <c:pt idx="33">
                  <c:v>33.9</c:v>
                </c:pt>
                <c:pt idx="34">
                  <c:v>34.9</c:v>
                </c:pt>
                <c:pt idx="35">
                  <c:v>35.9</c:v>
                </c:pt>
                <c:pt idx="36">
                  <c:v>36.9</c:v>
                </c:pt>
                <c:pt idx="37">
                  <c:v>37.9</c:v>
                </c:pt>
                <c:pt idx="38">
                  <c:v>38.9</c:v>
                </c:pt>
                <c:pt idx="39">
                  <c:v>39.9</c:v>
                </c:pt>
                <c:pt idx="40">
                  <c:v>40.9</c:v>
                </c:pt>
                <c:pt idx="41">
                  <c:v>41.9</c:v>
                </c:pt>
                <c:pt idx="42">
                  <c:v>42.9</c:v>
                </c:pt>
                <c:pt idx="43">
                  <c:v>43.9</c:v>
                </c:pt>
                <c:pt idx="44">
                  <c:v>44.9</c:v>
                </c:pt>
                <c:pt idx="45">
                  <c:v>45.9</c:v>
                </c:pt>
                <c:pt idx="46">
                  <c:v>46.9</c:v>
                </c:pt>
                <c:pt idx="47">
                  <c:v>47.9</c:v>
                </c:pt>
                <c:pt idx="48">
                  <c:v>48.9</c:v>
                </c:pt>
                <c:pt idx="49">
                  <c:v>49.9</c:v>
                </c:pt>
                <c:pt idx="50">
                  <c:v>50.9</c:v>
                </c:pt>
                <c:pt idx="51">
                  <c:v>51.9</c:v>
                </c:pt>
                <c:pt idx="52">
                  <c:v>52.9</c:v>
                </c:pt>
                <c:pt idx="53">
                  <c:v>53.9</c:v>
                </c:pt>
                <c:pt idx="54">
                  <c:v>54.9</c:v>
                </c:pt>
                <c:pt idx="55">
                  <c:v>55.9</c:v>
                </c:pt>
                <c:pt idx="56">
                  <c:v>56.9</c:v>
                </c:pt>
                <c:pt idx="57">
                  <c:v>57.9</c:v>
                </c:pt>
                <c:pt idx="58">
                  <c:v>58.9</c:v>
                </c:pt>
                <c:pt idx="59">
                  <c:v>59.9</c:v>
                </c:pt>
                <c:pt idx="60">
                  <c:v>60.9</c:v>
                </c:pt>
                <c:pt idx="61">
                  <c:v>61.9</c:v>
                </c:pt>
                <c:pt idx="62">
                  <c:v>62.9</c:v>
                </c:pt>
                <c:pt idx="63">
                  <c:v>63.9</c:v>
                </c:pt>
                <c:pt idx="64">
                  <c:v>64.900000000000006</c:v>
                </c:pt>
                <c:pt idx="65">
                  <c:v>65.900000000000006</c:v>
                </c:pt>
                <c:pt idx="66">
                  <c:v>66.900000000000006</c:v>
                </c:pt>
                <c:pt idx="67">
                  <c:v>67.900000000000006</c:v>
                </c:pt>
                <c:pt idx="68">
                  <c:v>68.900000000000006</c:v>
                </c:pt>
                <c:pt idx="69">
                  <c:v>69.900000000000006</c:v>
                </c:pt>
                <c:pt idx="70">
                  <c:v>70.900000000000006</c:v>
                </c:pt>
                <c:pt idx="71">
                  <c:v>71.900000000000006</c:v>
                </c:pt>
                <c:pt idx="72">
                  <c:v>72.900000000000006</c:v>
                </c:pt>
                <c:pt idx="73">
                  <c:v>73.900000000000006</c:v>
                </c:pt>
                <c:pt idx="74">
                  <c:v>74.900000000000006</c:v>
                </c:pt>
                <c:pt idx="75">
                  <c:v>75.900000000000006</c:v>
                </c:pt>
                <c:pt idx="76">
                  <c:v>76.900000000000006</c:v>
                </c:pt>
                <c:pt idx="77">
                  <c:v>77.900000000000006</c:v>
                </c:pt>
                <c:pt idx="78">
                  <c:v>78.900000000000006</c:v>
                </c:pt>
                <c:pt idx="79">
                  <c:v>79.900000000000006</c:v>
                </c:pt>
                <c:pt idx="80">
                  <c:v>80.900000000000006</c:v>
                </c:pt>
                <c:pt idx="81">
                  <c:v>81.900000000000006</c:v>
                </c:pt>
                <c:pt idx="82">
                  <c:v>82.9</c:v>
                </c:pt>
                <c:pt idx="83">
                  <c:v>83.9</c:v>
                </c:pt>
                <c:pt idx="84">
                  <c:v>84.9</c:v>
                </c:pt>
                <c:pt idx="85">
                  <c:v>85.9</c:v>
                </c:pt>
                <c:pt idx="86">
                  <c:v>86.9</c:v>
                </c:pt>
                <c:pt idx="87">
                  <c:v>87.9</c:v>
                </c:pt>
                <c:pt idx="88">
                  <c:v>88.9</c:v>
                </c:pt>
                <c:pt idx="89">
                  <c:v>89.9</c:v>
                </c:pt>
                <c:pt idx="90">
                  <c:v>90.9</c:v>
                </c:pt>
                <c:pt idx="91">
                  <c:v>91.9</c:v>
                </c:pt>
                <c:pt idx="92">
                  <c:v>92.9</c:v>
                </c:pt>
                <c:pt idx="93">
                  <c:v>93.9</c:v>
                </c:pt>
                <c:pt idx="94">
                  <c:v>94.9</c:v>
                </c:pt>
                <c:pt idx="95">
                  <c:v>95.9</c:v>
                </c:pt>
                <c:pt idx="96">
                  <c:v>95.9</c:v>
                </c:pt>
                <c:pt idx="97">
                  <c:v>97.9</c:v>
                </c:pt>
                <c:pt idx="98">
                  <c:v>98.9</c:v>
                </c:pt>
                <c:pt idx="99">
                  <c:v>99.9</c:v>
                </c:pt>
                <c:pt idx="100">
                  <c:v>100.9</c:v>
                </c:pt>
                <c:pt idx="101">
                  <c:v>101.9</c:v>
                </c:pt>
                <c:pt idx="102">
                  <c:v>102.9</c:v>
                </c:pt>
                <c:pt idx="103">
                  <c:v>103.9</c:v>
                </c:pt>
                <c:pt idx="104">
                  <c:v>103.9</c:v>
                </c:pt>
                <c:pt idx="105">
                  <c:v>105.9</c:v>
                </c:pt>
                <c:pt idx="106">
                  <c:v>106.9</c:v>
                </c:pt>
                <c:pt idx="107">
                  <c:v>107.9</c:v>
                </c:pt>
                <c:pt idx="108">
                  <c:v>108.9</c:v>
                </c:pt>
                <c:pt idx="109">
                  <c:v>109.9</c:v>
                </c:pt>
                <c:pt idx="110">
                  <c:v>109.9</c:v>
                </c:pt>
                <c:pt idx="111">
                  <c:v>111.9</c:v>
                </c:pt>
                <c:pt idx="112">
                  <c:v>112.9</c:v>
                </c:pt>
                <c:pt idx="113">
                  <c:v>113.9</c:v>
                </c:pt>
                <c:pt idx="114">
                  <c:v>114.9</c:v>
                </c:pt>
                <c:pt idx="115">
                  <c:v>115.9</c:v>
                </c:pt>
                <c:pt idx="116">
                  <c:v>116.9</c:v>
                </c:pt>
                <c:pt idx="117">
                  <c:v>117.9</c:v>
                </c:pt>
                <c:pt idx="118">
                  <c:v>118.9</c:v>
                </c:pt>
                <c:pt idx="119">
                  <c:v>119.9</c:v>
                </c:pt>
                <c:pt idx="120">
                  <c:v>120.9</c:v>
                </c:pt>
                <c:pt idx="121">
                  <c:v>121.9</c:v>
                </c:pt>
                <c:pt idx="122">
                  <c:v>122.9</c:v>
                </c:pt>
                <c:pt idx="123">
                  <c:v>123.9</c:v>
                </c:pt>
                <c:pt idx="124">
                  <c:v>124.9</c:v>
                </c:pt>
                <c:pt idx="125">
                  <c:v>125.9</c:v>
                </c:pt>
                <c:pt idx="126">
                  <c:v>126.9</c:v>
                </c:pt>
                <c:pt idx="127">
                  <c:v>127.9</c:v>
                </c:pt>
                <c:pt idx="128">
                  <c:v>128.9</c:v>
                </c:pt>
                <c:pt idx="129">
                  <c:v>129.9</c:v>
                </c:pt>
                <c:pt idx="130">
                  <c:v>130.9</c:v>
                </c:pt>
                <c:pt idx="131">
                  <c:v>131.9</c:v>
                </c:pt>
                <c:pt idx="132">
                  <c:v>132.9</c:v>
                </c:pt>
                <c:pt idx="133">
                  <c:v>133.9</c:v>
                </c:pt>
                <c:pt idx="134">
                  <c:v>134.9</c:v>
                </c:pt>
                <c:pt idx="135">
                  <c:v>135.9</c:v>
                </c:pt>
                <c:pt idx="136">
                  <c:v>136.9</c:v>
                </c:pt>
                <c:pt idx="137">
                  <c:v>137.9</c:v>
                </c:pt>
                <c:pt idx="138">
                  <c:v>138.9</c:v>
                </c:pt>
                <c:pt idx="139">
                  <c:v>139.9</c:v>
                </c:pt>
                <c:pt idx="140">
                  <c:v>140.9</c:v>
                </c:pt>
                <c:pt idx="141">
                  <c:v>141.9</c:v>
                </c:pt>
                <c:pt idx="142">
                  <c:v>142.9</c:v>
                </c:pt>
                <c:pt idx="143">
                  <c:v>143.9</c:v>
                </c:pt>
                <c:pt idx="144">
                  <c:v>144.9</c:v>
                </c:pt>
                <c:pt idx="145">
                  <c:v>145.9</c:v>
                </c:pt>
                <c:pt idx="146">
                  <c:v>146.9</c:v>
                </c:pt>
                <c:pt idx="147">
                  <c:v>147.9</c:v>
                </c:pt>
                <c:pt idx="148">
                  <c:v>148.9</c:v>
                </c:pt>
                <c:pt idx="149">
                  <c:v>149.9</c:v>
                </c:pt>
                <c:pt idx="150">
                  <c:v>150.9</c:v>
                </c:pt>
                <c:pt idx="151">
                  <c:v>151.9</c:v>
                </c:pt>
                <c:pt idx="152">
                  <c:v>152.9</c:v>
                </c:pt>
                <c:pt idx="153">
                  <c:v>153.9</c:v>
                </c:pt>
                <c:pt idx="154">
                  <c:v>154.9</c:v>
                </c:pt>
                <c:pt idx="155">
                  <c:v>155.9</c:v>
                </c:pt>
                <c:pt idx="156">
                  <c:v>155.9</c:v>
                </c:pt>
                <c:pt idx="157">
                  <c:v>157.9</c:v>
                </c:pt>
                <c:pt idx="158">
                  <c:v>158.9</c:v>
                </c:pt>
                <c:pt idx="159">
                  <c:v>159.9</c:v>
                </c:pt>
                <c:pt idx="160">
                  <c:v>160.9</c:v>
                </c:pt>
                <c:pt idx="161">
                  <c:v>161.9</c:v>
                </c:pt>
                <c:pt idx="162">
                  <c:v>162.9</c:v>
                </c:pt>
                <c:pt idx="163">
                  <c:v>163.9</c:v>
                </c:pt>
                <c:pt idx="164">
                  <c:v>164.9</c:v>
                </c:pt>
                <c:pt idx="165">
                  <c:v>165.9</c:v>
                </c:pt>
                <c:pt idx="166">
                  <c:v>166.9</c:v>
                </c:pt>
                <c:pt idx="167">
                  <c:v>167.9</c:v>
                </c:pt>
                <c:pt idx="168">
                  <c:v>168.9</c:v>
                </c:pt>
                <c:pt idx="169">
                  <c:v>169.9</c:v>
                </c:pt>
                <c:pt idx="170">
                  <c:v>169.9</c:v>
                </c:pt>
                <c:pt idx="171">
                  <c:v>171.9</c:v>
                </c:pt>
                <c:pt idx="172">
                  <c:v>172.9</c:v>
                </c:pt>
                <c:pt idx="173">
                  <c:v>173.9</c:v>
                </c:pt>
                <c:pt idx="174">
                  <c:v>174.9</c:v>
                </c:pt>
                <c:pt idx="175">
                  <c:v>175.9</c:v>
                </c:pt>
                <c:pt idx="176">
                  <c:v>176.9</c:v>
                </c:pt>
                <c:pt idx="177">
                  <c:v>176.9</c:v>
                </c:pt>
                <c:pt idx="178">
                  <c:v>178.9</c:v>
                </c:pt>
                <c:pt idx="179">
                  <c:v>179.9</c:v>
                </c:pt>
                <c:pt idx="180">
                  <c:v>180.9</c:v>
                </c:pt>
                <c:pt idx="181">
                  <c:v>181.9</c:v>
                </c:pt>
                <c:pt idx="182">
                  <c:v>182.9</c:v>
                </c:pt>
                <c:pt idx="183">
                  <c:v>183.9</c:v>
                </c:pt>
                <c:pt idx="184">
                  <c:v>184.9</c:v>
                </c:pt>
                <c:pt idx="185">
                  <c:v>185.9</c:v>
                </c:pt>
                <c:pt idx="186">
                  <c:v>186.9</c:v>
                </c:pt>
                <c:pt idx="187">
                  <c:v>187.9</c:v>
                </c:pt>
                <c:pt idx="188">
                  <c:v>188.9</c:v>
                </c:pt>
                <c:pt idx="189">
                  <c:v>189.9</c:v>
                </c:pt>
                <c:pt idx="190">
                  <c:v>190.9</c:v>
                </c:pt>
                <c:pt idx="191">
                  <c:v>191.9</c:v>
                </c:pt>
                <c:pt idx="192">
                  <c:v>192.9</c:v>
                </c:pt>
                <c:pt idx="193">
                  <c:v>193.9</c:v>
                </c:pt>
                <c:pt idx="194">
                  <c:v>194.9</c:v>
                </c:pt>
                <c:pt idx="195">
                  <c:v>195.9</c:v>
                </c:pt>
                <c:pt idx="196">
                  <c:v>196.9</c:v>
                </c:pt>
                <c:pt idx="197">
                  <c:v>197.9</c:v>
                </c:pt>
                <c:pt idx="198">
                  <c:v>198.9</c:v>
                </c:pt>
                <c:pt idx="199">
                  <c:v>199.9</c:v>
                </c:pt>
                <c:pt idx="200">
                  <c:v>200.9</c:v>
                </c:pt>
                <c:pt idx="201">
                  <c:v>201.9</c:v>
                </c:pt>
                <c:pt idx="202">
                  <c:v>202.9</c:v>
                </c:pt>
                <c:pt idx="203">
                  <c:v>203.9</c:v>
                </c:pt>
                <c:pt idx="204">
                  <c:v>204.9</c:v>
                </c:pt>
                <c:pt idx="205">
                  <c:v>205.9</c:v>
                </c:pt>
                <c:pt idx="206">
                  <c:v>206.9</c:v>
                </c:pt>
                <c:pt idx="207">
                  <c:v>207.9</c:v>
                </c:pt>
                <c:pt idx="208">
                  <c:v>208.9</c:v>
                </c:pt>
                <c:pt idx="209">
                  <c:v>209.9</c:v>
                </c:pt>
                <c:pt idx="210">
                  <c:v>210.9</c:v>
                </c:pt>
                <c:pt idx="211">
                  <c:v>211.9</c:v>
                </c:pt>
                <c:pt idx="212">
                  <c:v>212.9</c:v>
                </c:pt>
                <c:pt idx="213">
                  <c:v>213.9</c:v>
                </c:pt>
                <c:pt idx="214">
                  <c:v>214.9</c:v>
                </c:pt>
                <c:pt idx="215">
                  <c:v>215.9</c:v>
                </c:pt>
                <c:pt idx="216">
                  <c:v>216.9</c:v>
                </c:pt>
                <c:pt idx="217">
                  <c:v>217.9</c:v>
                </c:pt>
                <c:pt idx="218">
                  <c:v>218.9</c:v>
                </c:pt>
                <c:pt idx="219">
                  <c:v>219.9</c:v>
                </c:pt>
                <c:pt idx="220">
                  <c:v>220.9</c:v>
                </c:pt>
                <c:pt idx="221">
                  <c:v>221.9</c:v>
                </c:pt>
                <c:pt idx="222">
                  <c:v>222.9</c:v>
                </c:pt>
                <c:pt idx="223">
                  <c:v>223.9</c:v>
                </c:pt>
                <c:pt idx="224">
                  <c:v>224.9</c:v>
                </c:pt>
                <c:pt idx="225">
                  <c:v>225.9</c:v>
                </c:pt>
                <c:pt idx="226">
                  <c:v>226.9</c:v>
                </c:pt>
                <c:pt idx="227">
                  <c:v>227.9</c:v>
                </c:pt>
              </c:numCache>
            </c:numRef>
          </c:xVal>
          <c:yVal>
            <c:numRef>
              <c:f>Sheet1!$E$2:$E$229</c:f>
              <c:numCache>
                <c:formatCode>General</c:formatCode>
                <c:ptCount val="228"/>
                <c:pt idx="0">
                  <c:v>3.1</c:v>
                </c:pt>
                <c:pt idx="1">
                  <c:v>3.1</c:v>
                </c:pt>
                <c:pt idx="2">
                  <c:v>3.1</c:v>
                </c:pt>
                <c:pt idx="3">
                  <c:v>3.1</c:v>
                </c:pt>
                <c:pt idx="4">
                  <c:v>3.1</c:v>
                </c:pt>
                <c:pt idx="5">
                  <c:v>3.1</c:v>
                </c:pt>
                <c:pt idx="6">
                  <c:v>3.1</c:v>
                </c:pt>
                <c:pt idx="7">
                  <c:v>3.1</c:v>
                </c:pt>
                <c:pt idx="8">
                  <c:v>3.1</c:v>
                </c:pt>
                <c:pt idx="9">
                  <c:v>3.1</c:v>
                </c:pt>
                <c:pt idx="10">
                  <c:v>3.1</c:v>
                </c:pt>
                <c:pt idx="11">
                  <c:v>3.1</c:v>
                </c:pt>
                <c:pt idx="12">
                  <c:v>3.1</c:v>
                </c:pt>
                <c:pt idx="13">
                  <c:v>3.1</c:v>
                </c:pt>
                <c:pt idx="14">
                  <c:v>3.1</c:v>
                </c:pt>
                <c:pt idx="15">
                  <c:v>3.1</c:v>
                </c:pt>
                <c:pt idx="16">
                  <c:v>3.1</c:v>
                </c:pt>
                <c:pt idx="17">
                  <c:v>3.1</c:v>
                </c:pt>
                <c:pt idx="18">
                  <c:v>3.1</c:v>
                </c:pt>
                <c:pt idx="19">
                  <c:v>3.1</c:v>
                </c:pt>
                <c:pt idx="20">
                  <c:v>3.1</c:v>
                </c:pt>
                <c:pt idx="21">
                  <c:v>3.1</c:v>
                </c:pt>
                <c:pt idx="22">
                  <c:v>3.1</c:v>
                </c:pt>
                <c:pt idx="23">
                  <c:v>3.1</c:v>
                </c:pt>
                <c:pt idx="24">
                  <c:v>6.05</c:v>
                </c:pt>
                <c:pt idx="25">
                  <c:v>6.05</c:v>
                </c:pt>
                <c:pt idx="26">
                  <c:v>6.05</c:v>
                </c:pt>
                <c:pt idx="27">
                  <c:v>6.05</c:v>
                </c:pt>
                <c:pt idx="28">
                  <c:v>6.05</c:v>
                </c:pt>
                <c:pt idx="29">
                  <c:v>6.05</c:v>
                </c:pt>
                <c:pt idx="30">
                  <c:v>6.05</c:v>
                </c:pt>
                <c:pt idx="31">
                  <c:v>6.05</c:v>
                </c:pt>
                <c:pt idx="32">
                  <c:v>6.05</c:v>
                </c:pt>
                <c:pt idx="33">
                  <c:v>6.05</c:v>
                </c:pt>
                <c:pt idx="34">
                  <c:v>6.05</c:v>
                </c:pt>
                <c:pt idx="35">
                  <c:v>6.05</c:v>
                </c:pt>
                <c:pt idx="36">
                  <c:v>6.05</c:v>
                </c:pt>
                <c:pt idx="37">
                  <c:v>6.05</c:v>
                </c:pt>
                <c:pt idx="38">
                  <c:v>6.05</c:v>
                </c:pt>
                <c:pt idx="39">
                  <c:v>6.05</c:v>
                </c:pt>
                <c:pt idx="40">
                  <c:v>6.05</c:v>
                </c:pt>
                <c:pt idx="41">
                  <c:v>6.05</c:v>
                </c:pt>
                <c:pt idx="42">
                  <c:v>6.05</c:v>
                </c:pt>
                <c:pt idx="43">
                  <c:v>6.05</c:v>
                </c:pt>
                <c:pt idx="44">
                  <c:v>6.05</c:v>
                </c:pt>
                <c:pt idx="45">
                  <c:v>6.05</c:v>
                </c:pt>
                <c:pt idx="46">
                  <c:v>6.05</c:v>
                </c:pt>
                <c:pt idx="47">
                  <c:v>6.05</c:v>
                </c:pt>
                <c:pt idx="48">
                  <c:v>6.05</c:v>
                </c:pt>
                <c:pt idx="49">
                  <c:v>6.05</c:v>
                </c:pt>
                <c:pt idx="50">
                  <c:v>6.05</c:v>
                </c:pt>
                <c:pt idx="51">
                  <c:v>6.05</c:v>
                </c:pt>
                <c:pt idx="52">
                  <c:v>6.05</c:v>
                </c:pt>
                <c:pt idx="53">
                  <c:v>6.05</c:v>
                </c:pt>
                <c:pt idx="54">
                  <c:v>6.05</c:v>
                </c:pt>
                <c:pt idx="55">
                  <c:v>6.05</c:v>
                </c:pt>
                <c:pt idx="56">
                  <c:v>6.05</c:v>
                </c:pt>
                <c:pt idx="57">
                  <c:v>6.05</c:v>
                </c:pt>
                <c:pt idx="58">
                  <c:v>6.05</c:v>
                </c:pt>
                <c:pt idx="59">
                  <c:v>6.05</c:v>
                </c:pt>
                <c:pt idx="60">
                  <c:v>6.05</c:v>
                </c:pt>
                <c:pt idx="61">
                  <c:v>6.05</c:v>
                </c:pt>
                <c:pt idx="62">
                  <c:v>6.05</c:v>
                </c:pt>
                <c:pt idx="63">
                  <c:v>6.05</c:v>
                </c:pt>
                <c:pt idx="64">
                  <c:v>6.05</c:v>
                </c:pt>
                <c:pt idx="65">
                  <c:v>6.05</c:v>
                </c:pt>
                <c:pt idx="66">
                  <c:v>6.05</c:v>
                </c:pt>
                <c:pt idx="67">
                  <c:v>6.05</c:v>
                </c:pt>
                <c:pt idx="68">
                  <c:v>6.05</c:v>
                </c:pt>
                <c:pt idx="69">
                  <c:v>6.05</c:v>
                </c:pt>
                <c:pt idx="70">
                  <c:v>6.05</c:v>
                </c:pt>
                <c:pt idx="71">
                  <c:v>6.05</c:v>
                </c:pt>
                <c:pt idx="72">
                  <c:v>6.05</c:v>
                </c:pt>
                <c:pt idx="73">
                  <c:v>6.05</c:v>
                </c:pt>
                <c:pt idx="74">
                  <c:v>6.05</c:v>
                </c:pt>
                <c:pt idx="75">
                  <c:v>6.05</c:v>
                </c:pt>
                <c:pt idx="76">
                  <c:v>6.05</c:v>
                </c:pt>
                <c:pt idx="77">
                  <c:v>6.05</c:v>
                </c:pt>
                <c:pt idx="78">
                  <c:v>6.05</c:v>
                </c:pt>
                <c:pt idx="79">
                  <c:v>6.05</c:v>
                </c:pt>
                <c:pt idx="80">
                  <c:v>6.05</c:v>
                </c:pt>
                <c:pt idx="81">
                  <c:v>6.05</c:v>
                </c:pt>
                <c:pt idx="82">
                  <c:v>6.05</c:v>
                </c:pt>
                <c:pt idx="83">
                  <c:v>6.05</c:v>
                </c:pt>
                <c:pt idx="84">
                  <c:v>6.05</c:v>
                </c:pt>
                <c:pt idx="85">
                  <c:v>6.05</c:v>
                </c:pt>
                <c:pt idx="86">
                  <c:v>6.05</c:v>
                </c:pt>
                <c:pt idx="87">
                  <c:v>6.05</c:v>
                </c:pt>
                <c:pt idx="88">
                  <c:v>6.05</c:v>
                </c:pt>
                <c:pt idx="89">
                  <c:v>6.05</c:v>
                </c:pt>
                <c:pt idx="90">
                  <c:v>6.05</c:v>
                </c:pt>
                <c:pt idx="91">
                  <c:v>6.05</c:v>
                </c:pt>
                <c:pt idx="92">
                  <c:v>6.05</c:v>
                </c:pt>
                <c:pt idx="93">
                  <c:v>6.05</c:v>
                </c:pt>
                <c:pt idx="94">
                  <c:v>6.05</c:v>
                </c:pt>
                <c:pt idx="95">
                  <c:v>6.05</c:v>
                </c:pt>
                <c:pt idx="96">
                  <c:v>5.1000000000000005</c:v>
                </c:pt>
                <c:pt idx="97">
                  <c:v>5.1000000000000005</c:v>
                </c:pt>
                <c:pt idx="98">
                  <c:v>5.1000000000000005</c:v>
                </c:pt>
                <c:pt idx="99">
                  <c:v>5.1000000000000005</c:v>
                </c:pt>
                <c:pt idx="100">
                  <c:v>5.1000000000000005</c:v>
                </c:pt>
                <c:pt idx="101">
                  <c:v>5.1000000000000005</c:v>
                </c:pt>
                <c:pt idx="102">
                  <c:v>5.1000000000000005</c:v>
                </c:pt>
                <c:pt idx="103">
                  <c:v>5.1000000000000005</c:v>
                </c:pt>
                <c:pt idx="104">
                  <c:v>4.1000000000000005</c:v>
                </c:pt>
                <c:pt idx="105">
                  <c:v>4.1000000000000005</c:v>
                </c:pt>
                <c:pt idx="106">
                  <c:v>4.1000000000000005</c:v>
                </c:pt>
                <c:pt idx="107">
                  <c:v>4.1000000000000005</c:v>
                </c:pt>
                <c:pt idx="108">
                  <c:v>4.1000000000000005</c:v>
                </c:pt>
                <c:pt idx="109">
                  <c:v>4.1000000000000005</c:v>
                </c:pt>
                <c:pt idx="110">
                  <c:v>2.1</c:v>
                </c:pt>
                <c:pt idx="111">
                  <c:v>2.1</c:v>
                </c:pt>
                <c:pt idx="112">
                  <c:v>2.1</c:v>
                </c:pt>
                <c:pt idx="113">
                  <c:v>2.1</c:v>
                </c:pt>
                <c:pt idx="114">
                  <c:v>2.1</c:v>
                </c:pt>
                <c:pt idx="115">
                  <c:v>2.1</c:v>
                </c:pt>
                <c:pt idx="116">
                  <c:v>2.1</c:v>
                </c:pt>
                <c:pt idx="117">
                  <c:v>2.1</c:v>
                </c:pt>
                <c:pt idx="118">
                  <c:v>2.1</c:v>
                </c:pt>
                <c:pt idx="119">
                  <c:v>2.1</c:v>
                </c:pt>
                <c:pt idx="120">
                  <c:v>2.1</c:v>
                </c:pt>
                <c:pt idx="121">
                  <c:v>2.1</c:v>
                </c:pt>
                <c:pt idx="122">
                  <c:v>2.1</c:v>
                </c:pt>
                <c:pt idx="123">
                  <c:v>2.1</c:v>
                </c:pt>
                <c:pt idx="124">
                  <c:v>2.1</c:v>
                </c:pt>
                <c:pt idx="125">
                  <c:v>2.1</c:v>
                </c:pt>
                <c:pt idx="126">
                  <c:v>2.1</c:v>
                </c:pt>
                <c:pt idx="127">
                  <c:v>2.1</c:v>
                </c:pt>
                <c:pt idx="128">
                  <c:v>2.1</c:v>
                </c:pt>
                <c:pt idx="129">
                  <c:v>2.1</c:v>
                </c:pt>
                <c:pt idx="130">
                  <c:v>2.1</c:v>
                </c:pt>
                <c:pt idx="131">
                  <c:v>2.1</c:v>
                </c:pt>
                <c:pt idx="132">
                  <c:v>2.1</c:v>
                </c:pt>
                <c:pt idx="133">
                  <c:v>2.1</c:v>
                </c:pt>
                <c:pt idx="134">
                  <c:v>2.1</c:v>
                </c:pt>
                <c:pt idx="135">
                  <c:v>2.1</c:v>
                </c:pt>
                <c:pt idx="136">
                  <c:v>2.1</c:v>
                </c:pt>
                <c:pt idx="137">
                  <c:v>2.1</c:v>
                </c:pt>
                <c:pt idx="138">
                  <c:v>2.1</c:v>
                </c:pt>
                <c:pt idx="139">
                  <c:v>2.1</c:v>
                </c:pt>
                <c:pt idx="140">
                  <c:v>2.1</c:v>
                </c:pt>
                <c:pt idx="141">
                  <c:v>2.1</c:v>
                </c:pt>
                <c:pt idx="142">
                  <c:v>2.1</c:v>
                </c:pt>
                <c:pt idx="143">
                  <c:v>2.1</c:v>
                </c:pt>
                <c:pt idx="144">
                  <c:v>2.1</c:v>
                </c:pt>
                <c:pt idx="145">
                  <c:v>2.1</c:v>
                </c:pt>
                <c:pt idx="146">
                  <c:v>2.1</c:v>
                </c:pt>
                <c:pt idx="147">
                  <c:v>2.1</c:v>
                </c:pt>
                <c:pt idx="148">
                  <c:v>2.1</c:v>
                </c:pt>
                <c:pt idx="149">
                  <c:v>2.1</c:v>
                </c:pt>
                <c:pt idx="150">
                  <c:v>2.1</c:v>
                </c:pt>
                <c:pt idx="151">
                  <c:v>2.1</c:v>
                </c:pt>
                <c:pt idx="152">
                  <c:v>2.1</c:v>
                </c:pt>
                <c:pt idx="153">
                  <c:v>2.1</c:v>
                </c:pt>
                <c:pt idx="154">
                  <c:v>2.1</c:v>
                </c:pt>
                <c:pt idx="155">
                  <c:v>2.1</c:v>
                </c:pt>
                <c:pt idx="156">
                  <c:v>3.1</c:v>
                </c:pt>
                <c:pt idx="157">
                  <c:v>3.1</c:v>
                </c:pt>
                <c:pt idx="158">
                  <c:v>3.1</c:v>
                </c:pt>
                <c:pt idx="159">
                  <c:v>3.1</c:v>
                </c:pt>
                <c:pt idx="160">
                  <c:v>3.1</c:v>
                </c:pt>
                <c:pt idx="161">
                  <c:v>3.1</c:v>
                </c:pt>
                <c:pt idx="162">
                  <c:v>3.1</c:v>
                </c:pt>
                <c:pt idx="163">
                  <c:v>3.1</c:v>
                </c:pt>
                <c:pt idx="164">
                  <c:v>3.1</c:v>
                </c:pt>
                <c:pt idx="165">
                  <c:v>3.1</c:v>
                </c:pt>
                <c:pt idx="166">
                  <c:v>3.1</c:v>
                </c:pt>
                <c:pt idx="167">
                  <c:v>3.1</c:v>
                </c:pt>
                <c:pt idx="168">
                  <c:v>3.1</c:v>
                </c:pt>
                <c:pt idx="169">
                  <c:v>3.1</c:v>
                </c:pt>
                <c:pt idx="170">
                  <c:v>4.1000000000000005</c:v>
                </c:pt>
                <c:pt idx="171">
                  <c:v>4.1000000000000005</c:v>
                </c:pt>
                <c:pt idx="172">
                  <c:v>4.1000000000000005</c:v>
                </c:pt>
                <c:pt idx="173">
                  <c:v>4.1000000000000005</c:v>
                </c:pt>
                <c:pt idx="174">
                  <c:v>4.1000000000000005</c:v>
                </c:pt>
                <c:pt idx="175">
                  <c:v>4.1000000000000005</c:v>
                </c:pt>
                <c:pt idx="176">
                  <c:v>4.1000000000000005</c:v>
                </c:pt>
                <c:pt idx="177">
                  <c:v>5.1000000000000005</c:v>
                </c:pt>
                <c:pt idx="178">
                  <c:v>5.1000000000000005</c:v>
                </c:pt>
                <c:pt idx="179">
                  <c:v>5.1000000000000005</c:v>
                </c:pt>
                <c:pt idx="180">
                  <c:v>5.1000000000000005</c:v>
                </c:pt>
                <c:pt idx="181">
                  <c:v>5.1000000000000005</c:v>
                </c:pt>
                <c:pt idx="182">
                  <c:v>5.1000000000000005</c:v>
                </c:pt>
                <c:pt idx="183">
                  <c:v>5.0999999999999996</c:v>
                </c:pt>
                <c:pt idx="184">
                  <c:v>5.0999999999999996</c:v>
                </c:pt>
                <c:pt idx="185">
                  <c:v>5.0999999999999996</c:v>
                </c:pt>
                <c:pt idx="186">
                  <c:v>5.0999999999999996</c:v>
                </c:pt>
                <c:pt idx="187">
                  <c:v>5.0999999999999996</c:v>
                </c:pt>
                <c:pt idx="188">
                  <c:v>5.0999999999999996</c:v>
                </c:pt>
                <c:pt idx="189">
                  <c:v>5.0999999999999996</c:v>
                </c:pt>
                <c:pt idx="190">
                  <c:v>5.0999999999999996</c:v>
                </c:pt>
                <c:pt idx="191">
                  <c:v>5.0999999999999996</c:v>
                </c:pt>
                <c:pt idx="192">
                  <c:v>5.0999999999999996</c:v>
                </c:pt>
                <c:pt idx="193">
                  <c:v>5.0999999999999996</c:v>
                </c:pt>
                <c:pt idx="194">
                  <c:v>5.0999999999999996</c:v>
                </c:pt>
                <c:pt idx="195">
                  <c:v>5.0999999999999996</c:v>
                </c:pt>
                <c:pt idx="196">
                  <c:v>5.0999999999999996</c:v>
                </c:pt>
                <c:pt idx="197">
                  <c:v>5.0999999999999996</c:v>
                </c:pt>
                <c:pt idx="198">
                  <c:v>5.0999999999999996</c:v>
                </c:pt>
                <c:pt idx="199">
                  <c:v>5.0999999999999996</c:v>
                </c:pt>
                <c:pt idx="200">
                  <c:v>5.0999999999999996</c:v>
                </c:pt>
                <c:pt idx="201">
                  <c:v>5.0999999999999996</c:v>
                </c:pt>
                <c:pt idx="202">
                  <c:v>5.0999999999999996</c:v>
                </c:pt>
                <c:pt idx="203">
                  <c:v>5.0999999999999996</c:v>
                </c:pt>
                <c:pt idx="204">
                  <c:v>5.0999999999999996</c:v>
                </c:pt>
                <c:pt idx="205">
                  <c:v>5.0999999999999996</c:v>
                </c:pt>
                <c:pt idx="206">
                  <c:v>5.0999999999999996</c:v>
                </c:pt>
                <c:pt idx="207">
                  <c:v>5.0999999999999996</c:v>
                </c:pt>
                <c:pt idx="208">
                  <c:v>5.0999999999999996</c:v>
                </c:pt>
                <c:pt idx="209">
                  <c:v>5.0999999999999996</c:v>
                </c:pt>
                <c:pt idx="210">
                  <c:v>5.0999999999999996</c:v>
                </c:pt>
                <c:pt idx="211">
                  <c:v>5.0999999999999996</c:v>
                </c:pt>
                <c:pt idx="212">
                  <c:v>5.0999999999999996</c:v>
                </c:pt>
                <c:pt idx="213">
                  <c:v>5.0999999999999996</c:v>
                </c:pt>
                <c:pt idx="214">
                  <c:v>5.0999999999999996</c:v>
                </c:pt>
                <c:pt idx="215">
                  <c:v>5.0999999999999996</c:v>
                </c:pt>
                <c:pt idx="216">
                  <c:v>5.0999999999999996</c:v>
                </c:pt>
                <c:pt idx="217">
                  <c:v>5.0999999999999996</c:v>
                </c:pt>
                <c:pt idx="218">
                  <c:v>5.0999999999999996</c:v>
                </c:pt>
                <c:pt idx="219">
                  <c:v>5.0999999999999996</c:v>
                </c:pt>
                <c:pt idx="220">
                  <c:v>5.0999999999999996</c:v>
                </c:pt>
                <c:pt idx="221">
                  <c:v>5.0999999999999996</c:v>
                </c:pt>
                <c:pt idx="222">
                  <c:v>5.0999999999999996</c:v>
                </c:pt>
                <c:pt idx="223">
                  <c:v>5.0999999999999996</c:v>
                </c:pt>
                <c:pt idx="224">
                  <c:v>5.0999999999999996</c:v>
                </c:pt>
                <c:pt idx="225">
                  <c:v>5.0999999999999996</c:v>
                </c:pt>
                <c:pt idx="226">
                  <c:v>5.0999999999999996</c:v>
                </c:pt>
                <c:pt idx="227">
                  <c:v>5.0999999999999996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5F2-4693-8A32-36903D483422}"/>
            </c:ext>
          </c:extLst>
        </c:ser>
        <c:ser>
          <c:idx val="0"/>
          <c:order val="2"/>
          <c:tx>
            <c:strRef>
              <c:f>Sheet1!$B$1</c:f>
              <c:strCache>
                <c:ptCount val="1"/>
                <c:pt idx="0">
                  <c:v>Fitch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Sheet1!$A$2:$A$229</c:f>
              <c:numCache>
                <c:formatCode>General</c:formatCode>
                <c:ptCount val="2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37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50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86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97</c:v>
                </c:pt>
                <c:pt idx="98">
                  <c:v>99</c:v>
                </c:pt>
                <c:pt idx="99">
                  <c:v>99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108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134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148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159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171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</c:numCache>
            </c:numRef>
          </c:xVal>
          <c:yVal>
            <c:numRef>
              <c:f>Sheet1!$B$2:$B$229</c:f>
              <c:numCache>
                <c:formatCode>General</c:formatCode>
                <c:ptCount val="22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4</c:v>
                </c:pt>
                <c:pt idx="87">
                  <c:v>4</c:v>
                </c:pt>
                <c:pt idx="88">
                  <c:v>4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</c:v>
                </c:pt>
                <c:pt idx="97">
                  <c:v>3</c:v>
                </c:pt>
                <c:pt idx="98">
                  <c:v>3</c:v>
                </c:pt>
                <c:pt idx="99">
                  <c:v>2</c:v>
                </c:pt>
                <c:pt idx="100">
                  <c:v>2</c:v>
                </c:pt>
                <c:pt idx="101">
                  <c:v>2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2</c:v>
                </c:pt>
                <c:pt idx="106">
                  <c:v>2</c:v>
                </c:pt>
                <c:pt idx="107">
                  <c:v>2</c:v>
                </c:pt>
                <c:pt idx="108">
                  <c:v>1</c:v>
                </c:pt>
                <c:pt idx="109">
                  <c:v>1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2</c:v>
                </c:pt>
                <c:pt idx="135">
                  <c:v>2</c:v>
                </c:pt>
                <c:pt idx="136">
                  <c:v>2</c:v>
                </c:pt>
                <c:pt idx="137">
                  <c:v>2</c:v>
                </c:pt>
                <c:pt idx="138">
                  <c:v>2</c:v>
                </c:pt>
                <c:pt idx="139">
                  <c:v>2</c:v>
                </c:pt>
                <c:pt idx="140">
                  <c:v>2</c:v>
                </c:pt>
                <c:pt idx="141">
                  <c:v>2</c:v>
                </c:pt>
                <c:pt idx="142">
                  <c:v>2</c:v>
                </c:pt>
                <c:pt idx="143">
                  <c:v>2</c:v>
                </c:pt>
                <c:pt idx="144">
                  <c:v>2</c:v>
                </c:pt>
                <c:pt idx="145">
                  <c:v>2</c:v>
                </c:pt>
                <c:pt idx="146">
                  <c:v>2</c:v>
                </c:pt>
                <c:pt idx="147">
                  <c:v>2</c:v>
                </c:pt>
                <c:pt idx="148">
                  <c:v>3</c:v>
                </c:pt>
                <c:pt idx="149">
                  <c:v>3</c:v>
                </c:pt>
                <c:pt idx="150">
                  <c:v>3</c:v>
                </c:pt>
                <c:pt idx="151">
                  <c:v>3</c:v>
                </c:pt>
                <c:pt idx="152">
                  <c:v>3</c:v>
                </c:pt>
                <c:pt idx="153">
                  <c:v>3</c:v>
                </c:pt>
                <c:pt idx="154">
                  <c:v>3</c:v>
                </c:pt>
                <c:pt idx="155">
                  <c:v>3</c:v>
                </c:pt>
                <c:pt idx="156">
                  <c:v>3</c:v>
                </c:pt>
                <c:pt idx="157">
                  <c:v>3</c:v>
                </c:pt>
                <c:pt idx="158">
                  <c:v>3</c:v>
                </c:pt>
                <c:pt idx="159">
                  <c:v>4</c:v>
                </c:pt>
                <c:pt idx="160">
                  <c:v>4</c:v>
                </c:pt>
                <c:pt idx="161">
                  <c:v>4</c:v>
                </c:pt>
                <c:pt idx="162">
                  <c:v>4</c:v>
                </c:pt>
                <c:pt idx="163">
                  <c:v>4</c:v>
                </c:pt>
                <c:pt idx="164">
                  <c:v>4</c:v>
                </c:pt>
                <c:pt idx="165">
                  <c:v>4</c:v>
                </c:pt>
                <c:pt idx="166">
                  <c:v>4</c:v>
                </c:pt>
                <c:pt idx="167">
                  <c:v>4</c:v>
                </c:pt>
                <c:pt idx="168">
                  <c:v>4</c:v>
                </c:pt>
                <c:pt idx="169">
                  <c:v>4</c:v>
                </c:pt>
                <c:pt idx="170">
                  <c:v>4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5F2-4693-8A32-36903D483422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Standard&amp;Poor's</c:v>
                </c:pt>
              </c:strCache>
            </c:strRef>
          </c:tx>
          <c:spPr>
            <a:ln w="19050">
              <a:solidFill>
                <a:srgbClr val="FBA547"/>
              </a:solidFill>
            </a:ln>
          </c:spPr>
          <c:marker>
            <c:symbol val="none"/>
          </c:marker>
          <c:xVal>
            <c:numRef>
              <c:f>Sheet1!$G$2:$G$229</c:f>
              <c:numCache>
                <c:formatCode>General</c:formatCode>
                <c:ptCount val="2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24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48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85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96</c:v>
                </c:pt>
                <c:pt idx="97">
                  <c:v>96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105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109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122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144</c:v>
                </c:pt>
                <c:pt idx="145">
                  <c:v>146</c:v>
                </c:pt>
                <c:pt idx="146">
                  <c:v>146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157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171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203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</c:numCache>
            </c:numRef>
          </c:xVal>
          <c:yVal>
            <c:numRef>
              <c:f>Sheet1!$H$2:$H$229</c:f>
              <c:numCache>
                <c:formatCode>General</c:formatCode>
                <c:ptCount val="228"/>
                <c:pt idx="0">
                  <c:v>2.9</c:v>
                </c:pt>
                <c:pt idx="1">
                  <c:v>2.9</c:v>
                </c:pt>
                <c:pt idx="2">
                  <c:v>2.9</c:v>
                </c:pt>
                <c:pt idx="3">
                  <c:v>2.9</c:v>
                </c:pt>
                <c:pt idx="4">
                  <c:v>2.9</c:v>
                </c:pt>
                <c:pt idx="5">
                  <c:v>2.9</c:v>
                </c:pt>
                <c:pt idx="6">
                  <c:v>2.9</c:v>
                </c:pt>
                <c:pt idx="7">
                  <c:v>2.9</c:v>
                </c:pt>
                <c:pt idx="8">
                  <c:v>2.9</c:v>
                </c:pt>
                <c:pt idx="9">
                  <c:v>2.9</c:v>
                </c:pt>
                <c:pt idx="10">
                  <c:v>2.9</c:v>
                </c:pt>
                <c:pt idx="11">
                  <c:v>2.9</c:v>
                </c:pt>
                <c:pt idx="12">
                  <c:v>2.9</c:v>
                </c:pt>
                <c:pt idx="13">
                  <c:v>2.9</c:v>
                </c:pt>
                <c:pt idx="14">
                  <c:v>2.9</c:v>
                </c:pt>
                <c:pt idx="15">
                  <c:v>2.9</c:v>
                </c:pt>
                <c:pt idx="16">
                  <c:v>2.9</c:v>
                </c:pt>
                <c:pt idx="17">
                  <c:v>2.9</c:v>
                </c:pt>
                <c:pt idx="18">
                  <c:v>2.9</c:v>
                </c:pt>
                <c:pt idx="19">
                  <c:v>2.9</c:v>
                </c:pt>
                <c:pt idx="20">
                  <c:v>2.9</c:v>
                </c:pt>
                <c:pt idx="21">
                  <c:v>2.9</c:v>
                </c:pt>
                <c:pt idx="22">
                  <c:v>2.9</c:v>
                </c:pt>
                <c:pt idx="23">
                  <c:v>2.9</c:v>
                </c:pt>
                <c:pt idx="24">
                  <c:v>3.9</c:v>
                </c:pt>
                <c:pt idx="25">
                  <c:v>3.9</c:v>
                </c:pt>
                <c:pt idx="26">
                  <c:v>3.9</c:v>
                </c:pt>
                <c:pt idx="27">
                  <c:v>3.9</c:v>
                </c:pt>
                <c:pt idx="28">
                  <c:v>3.9</c:v>
                </c:pt>
                <c:pt idx="29">
                  <c:v>3.9</c:v>
                </c:pt>
                <c:pt idx="30">
                  <c:v>3.9</c:v>
                </c:pt>
                <c:pt idx="31">
                  <c:v>3.9</c:v>
                </c:pt>
                <c:pt idx="32">
                  <c:v>3.9</c:v>
                </c:pt>
                <c:pt idx="33">
                  <c:v>3.9</c:v>
                </c:pt>
                <c:pt idx="34">
                  <c:v>3.9</c:v>
                </c:pt>
                <c:pt idx="35">
                  <c:v>3.9</c:v>
                </c:pt>
                <c:pt idx="36">
                  <c:v>3.9</c:v>
                </c:pt>
                <c:pt idx="37">
                  <c:v>3.9</c:v>
                </c:pt>
                <c:pt idx="38">
                  <c:v>3.9</c:v>
                </c:pt>
                <c:pt idx="39">
                  <c:v>3.9</c:v>
                </c:pt>
                <c:pt idx="40">
                  <c:v>3.9</c:v>
                </c:pt>
                <c:pt idx="41">
                  <c:v>3.9</c:v>
                </c:pt>
                <c:pt idx="42">
                  <c:v>3.9</c:v>
                </c:pt>
                <c:pt idx="43">
                  <c:v>3.9</c:v>
                </c:pt>
                <c:pt idx="44">
                  <c:v>3.9</c:v>
                </c:pt>
                <c:pt idx="45">
                  <c:v>3.9</c:v>
                </c:pt>
                <c:pt idx="46">
                  <c:v>3.9</c:v>
                </c:pt>
                <c:pt idx="47">
                  <c:v>3.9</c:v>
                </c:pt>
                <c:pt idx="48">
                  <c:v>4.9000000000000004</c:v>
                </c:pt>
                <c:pt idx="49">
                  <c:v>4.9000000000000004</c:v>
                </c:pt>
                <c:pt idx="50">
                  <c:v>4.9000000000000004</c:v>
                </c:pt>
                <c:pt idx="51">
                  <c:v>4.9000000000000004</c:v>
                </c:pt>
                <c:pt idx="52">
                  <c:v>4.9000000000000004</c:v>
                </c:pt>
                <c:pt idx="53">
                  <c:v>4.9000000000000004</c:v>
                </c:pt>
                <c:pt idx="54">
                  <c:v>4.9000000000000004</c:v>
                </c:pt>
                <c:pt idx="55">
                  <c:v>4.9000000000000004</c:v>
                </c:pt>
                <c:pt idx="56">
                  <c:v>4.9000000000000004</c:v>
                </c:pt>
                <c:pt idx="57">
                  <c:v>4.9000000000000004</c:v>
                </c:pt>
                <c:pt idx="58">
                  <c:v>4.9000000000000004</c:v>
                </c:pt>
                <c:pt idx="59">
                  <c:v>4.9000000000000004</c:v>
                </c:pt>
                <c:pt idx="60">
                  <c:v>4.9000000000000004</c:v>
                </c:pt>
                <c:pt idx="61">
                  <c:v>4.9000000000000004</c:v>
                </c:pt>
                <c:pt idx="62">
                  <c:v>4.9000000000000004</c:v>
                </c:pt>
                <c:pt idx="63">
                  <c:v>4.9000000000000004</c:v>
                </c:pt>
                <c:pt idx="64">
                  <c:v>4.9000000000000004</c:v>
                </c:pt>
                <c:pt idx="65">
                  <c:v>4.9000000000000004</c:v>
                </c:pt>
                <c:pt idx="66">
                  <c:v>4.9000000000000004</c:v>
                </c:pt>
                <c:pt idx="67">
                  <c:v>4.9000000000000004</c:v>
                </c:pt>
                <c:pt idx="68">
                  <c:v>4.9000000000000004</c:v>
                </c:pt>
                <c:pt idx="69">
                  <c:v>4.9000000000000004</c:v>
                </c:pt>
                <c:pt idx="70">
                  <c:v>4.9000000000000004</c:v>
                </c:pt>
                <c:pt idx="71">
                  <c:v>4.9000000000000004</c:v>
                </c:pt>
                <c:pt idx="72">
                  <c:v>4.9000000000000004</c:v>
                </c:pt>
                <c:pt idx="73">
                  <c:v>4.9000000000000004</c:v>
                </c:pt>
                <c:pt idx="74">
                  <c:v>4.9000000000000004</c:v>
                </c:pt>
                <c:pt idx="75">
                  <c:v>4.9000000000000004</c:v>
                </c:pt>
                <c:pt idx="76">
                  <c:v>4.9000000000000004</c:v>
                </c:pt>
                <c:pt idx="77">
                  <c:v>4.9000000000000004</c:v>
                </c:pt>
                <c:pt idx="78">
                  <c:v>4.9000000000000004</c:v>
                </c:pt>
                <c:pt idx="79">
                  <c:v>4.9000000000000004</c:v>
                </c:pt>
                <c:pt idx="80">
                  <c:v>4.9000000000000004</c:v>
                </c:pt>
                <c:pt idx="81">
                  <c:v>4.9000000000000004</c:v>
                </c:pt>
                <c:pt idx="82">
                  <c:v>4.9000000000000004</c:v>
                </c:pt>
                <c:pt idx="83">
                  <c:v>4.9000000000000004</c:v>
                </c:pt>
                <c:pt idx="84">
                  <c:v>4.9000000000000004</c:v>
                </c:pt>
                <c:pt idx="85">
                  <c:v>3.9</c:v>
                </c:pt>
                <c:pt idx="86">
                  <c:v>3.9</c:v>
                </c:pt>
                <c:pt idx="87">
                  <c:v>3.9</c:v>
                </c:pt>
                <c:pt idx="88">
                  <c:v>3.9</c:v>
                </c:pt>
                <c:pt idx="89">
                  <c:v>3.9</c:v>
                </c:pt>
                <c:pt idx="90">
                  <c:v>3.9</c:v>
                </c:pt>
                <c:pt idx="91">
                  <c:v>3.9</c:v>
                </c:pt>
                <c:pt idx="92">
                  <c:v>3.9</c:v>
                </c:pt>
                <c:pt idx="93">
                  <c:v>3.9</c:v>
                </c:pt>
                <c:pt idx="94">
                  <c:v>3.9</c:v>
                </c:pt>
                <c:pt idx="95">
                  <c:v>3.9</c:v>
                </c:pt>
                <c:pt idx="96">
                  <c:v>2.9</c:v>
                </c:pt>
                <c:pt idx="97">
                  <c:v>1.9</c:v>
                </c:pt>
                <c:pt idx="98">
                  <c:v>1.9</c:v>
                </c:pt>
                <c:pt idx="99">
                  <c:v>1.9</c:v>
                </c:pt>
                <c:pt idx="100">
                  <c:v>1.9</c:v>
                </c:pt>
                <c:pt idx="101">
                  <c:v>1.9</c:v>
                </c:pt>
                <c:pt idx="102">
                  <c:v>1.9</c:v>
                </c:pt>
                <c:pt idx="103">
                  <c:v>1.9</c:v>
                </c:pt>
                <c:pt idx="104">
                  <c:v>1.9</c:v>
                </c:pt>
                <c:pt idx="105">
                  <c:v>0.9</c:v>
                </c:pt>
                <c:pt idx="106">
                  <c:v>0.9</c:v>
                </c:pt>
                <c:pt idx="107">
                  <c:v>0.9</c:v>
                </c:pt>
                <c:pt idx="108">
                  <c:v>0.9</c:v>
                </c:pt>
                <c:pt idx="109">
                  <c:v>0.05</c:v>
                </c:pt>
                <c:pt idx="110">
                  <c:v>0.05</c:v>
                </c:pt>
                <c:pt idx="111">
                  <c:v>0.05</c:v>
                </c:pt>
                <c:pt idx="112">
                  <c:v>0.05</c:v>
                </c:pt>
                <c:pt idx="113">
                  <c:v>0.05</c:v>
                </c:pt>
                <c:pt idx="114">
                  <c:v>0.05</c:v>
                </c:pt>
                <c:pt idx="115">
                  <c:v>0.05</c:v>
                </c:pt>
                <c:pt idx="116">
                  <c:v>0.05</c:v>
                </c:pt>
                <c:pt idx="117">
                  <c:v>0.05</c:v>
                </c:pt>
                <c:pt idx="118">
                  <c:v>0.05</c:v>
                </c:pt>
                <c:pt idx="119">
                  <c:v>0.05</c:v>
                </c:pt>
                <c:pt idx="120">
                  <c:v>0.05</c:v>
                </c:pt>
                <c:pt idx="121">
                  <c:v>0.05</c:v>
                </c:pt>
                <c:pt idx="122">
                  <c:v>0.9</c:v>
                </c:pt>
                <c:pt idx="123">
                  <c:v>0.9</c:v>
                </c:pt>
                <c:pt idx="124">
                  <c:v>0.9</c:v>
                </c:pt>
                <c:pt idx="125">
                  <c:v>0.9</c:v>
                </c:pt>
                <c:pt idx="126">
                  <c:v>0.9</c:v>
                </c:pt>
                <c:pt idx="127">
                  <c:v>0.9</c:v>
                </c:pt>
                <c:pt idx="128">
                  <c:v>0.9</c:v>
                </c:pt>
                <c:pt idx="129">
                  <c:v>0.9</c:v>
                </c:pt>
                <c:pt idx="130">
                  <c:v>0.9</c:v>
                </c:pt>
                <c:pt idx="131">
                  <c:v>0.9</c:v>
                </c:pt>
                <c:pt idx="132">
                  <c:v>0.9</c:v>
                </c:pt>
                <c:pt idx="133">
                  <c:v>0.9</c:v>
                </c:pt>
                <c:pt idx="134">
                  <c:v>0.9</c:v>
                </c:pt>
                <c:pt idx="135">
                  <c:v>0.9</c:v>
                </c:pt>
                <c:pt idx="136">
                  <c:v>0.9</c:v>
                </c:pt>
                <c:pt idx="137">
                  <c:v>0.9</c:v>
                </c:pt>
                <c:pt idx="138">
                  <c:v>0.9</c:v>
                </c:pt>
                <c:pt idx="139">
                  <c:v>0.9</c:v>
                </c:pt>
                <c:pt idx="140">
                  <c:v>0.9</c:v>
                </c:pt>
                <c:pt idx="141">
                  <c:v>0.9</c:v>
                </c:pt>
                <c:pt idx="142">
                  <c:v>0.9</c:v>
                </c:pt>
                <c:pt idx="143">
                  <c:v>0.9</c:v>
                </c:pt>
                <c:pt idx="144">
                  <c:v>1.9</c:v>
                </c:pt>
                <c:pt idx="145">
                  <c:v>1.9</c:v>
                </c:pt>
                <c:pt idx="146">
                  <c:v>2.9</c:v>
                </c:pt>
                <c:pt idx="147">
                  <c:v>2.9</c:v>
                </c:pt>
                <c:pt idx="148">
                  <c:v>2.9</c:v>
                </c:pt>
                <c:pt idx="149">
                  <c:v>2.9</c:v>
                </c:pt>
                <c:pt idx="150">
                  <c:v>2.9</c:v>
                </c:pt>
                <c:pt idx="151">
                  <c:v>2.9</c:v>
                </c:pt>
                <c:pt idx="152">
                  <c:v>2.9</c:v>
                </c:pt>
                <c:pt idx="153">
                  <c:v>2.9</c:v>
                </c:pt>
                <c:pt idx="154">
                  <c:v>2.9</c:v>
                </c:pt>
                <c:pt idx="155">
                  <c:v>2.9</c:v>
                </c:pt>
                <c:pt idx="156">
                  <c:v>2.9</c:v>
                </c:pt>
                <c:pt idx="157">
                  <c:v>3.9</c:v>
                </c:pt>
                <c:pt idx="158">
                  <c:v>3.9</c:v>
                </c:pt>
                <c:pt idx="159">
                  <c:v>3.9</c:v>
                </c:pt>
                <c:pt idx="160">
                  <c:v>3.9</c:v>
                </c:pt>
                <c:pt idx="161">
                  <c:v>3.9</c:v>
                </c:pt>
                <c:pt idx="162">
                  <c:v>3.9</c:v>
                </c:pt>
                <c:pt idx="163">
                  <c:v>3.9</c:v>
                </c:pt>
                <c:pt idx="164">
                  <c:v>3.9</c:v>
                </c:pt>
                <c:pt idx="165">
                  <c:v>3.9</c:v>
                </c:pt>
                <c:pt idx="166">
                  <c:v>3.9</c:v>
                </c:pt>
                <c:pt idx="167">
                  <c:v>3.9</c:v>
                </c:pt>
                <c:pt idx="168">
                  <c:v>3.9</c:v>
                </c:pt>
                <c:pt idx="169">
                  <c:v>3.9</c:v>
                </c:pt>
                <c:pt idx="170">
                  <c:v>3.9</c:v>
                </c:pt>
                <c:pt idx="171">
                  <c:v>4.9000000000000004</c:v>
                </c:pt>
                <c:pt idx="172">
                  <c:v>4.9000000000000004</c:v>
                </c:pt>
                <c:pt idx="173">
                  <c:v>4.9000000000000004</c:v>
                </c:pt>
                <c:pt idx="174">
                  <c:v>4.9000000000000004</c:v>
                </c:pt>
                <c:pt idx="175">
                  <c:v>4.9000000000000004</c:v>
                </c:pt>
                <c:pt idx="176">
                  <c:v>4.9000000000000004</c:v>
                </c:pt>
                <c:pt idx="177">
                  <c:v>4.9000000000000004</c:v>
                </c:pt>
                <c:pt idx="178">
                  <c:v>4.9000000000000004</c:v>
                </c:pt>
                <c:pt idx="179">
                  <c:v>4.9000000000000004</c:v>
                </c:pt>
                <c:pt idx="180">
                  <c:v>4.9000000000000004</c:v>
                </c:pt>
                <c:pt idx="181">
                  <c:v>4.9000000000000004</c:v>
                </c:pt>
                <c:pt idx="182">
                  <c:v>4.9000000000000004</c:v>
                </c:pt>
                <c:pt idx="183">
                  <c:v>4.9000000000000004</c:v>
                </c:pt>
                <c:pt idx="184">
                  <c:v>4.9000000000000004</c:v>
                </c:pt>
                <c:pt idx="185">
                  <c:v>4.9000000000000004</c:v>
                </c:pt>
                <c:pt idx="186">
                  <c:v>4.9000000000000004</c:v>
                </c:pt>
                <c:pt idx="187">
                  <c:v>4.9000000000000004</c:v>
                </c:pt>
                <c:pt idx="188">
                  <c:v>4.9000000000000004</c:v>
                </c:pt>
                <c:pt idx="189">
                  <c:v>4.9000000000000004</c:v>
                </c:pt>
                <c:pt idx="190">
                  <c:v>4.9000000000000004</c:v>
                </c:pt>
                <c:pt idx="191">
                  <c:v>4.9000000000000004</c:v>
                </c:pt>
                <c:pt idx="192">
                  <c:v>4.9000000000000004</c:v>
                </c:pt>
                <c:pt idx="193">
                  <c:v>4.9000000000000004</c:v>
                </c:pt>
                <c:pt idx="194">
                  <c:v>4.9000000000000004</c:v>
                </c:pt>
                <c:pt idx="195">
                  <c:v>4.9000000000000004</c:v>
                </c:pt>
                <c:pt idx="196">
                  <c:v>4.9000000000000004</c:v>
                </c:pt>
                <c:pt idx="197">
                  <c:v>4.9000000000000004</c:v>
                </c:pt>
                <c:pt idx="198">
                  <c:v>4.9000000000000004</c:v>
                </c:pt>
                <c:pt idx="199">
                  <c:v>4.9000000000000004</c:v>
                </c:pt>
                <c:pt idx="200">
                  <c:v>4.9000000000000004</c:v>
                </c:pt>
                <c:pt idx="201">
                  <c:v>4.9000000000000004</c:v>
                </c:pt>
                <c:pt idx="202">
                  <c:v>4.9000000000000004</c:v>
                </c:pt>
                <c:pt idx="203">
                  <c:v>6</c:v>
                </c:pt>
                <c:pt idx="204">
                  <c:v>6</c:v>
                </c:pt>
                <c:pt idx="205">
                  <c:v>6</c:v>
                </c:pt>
                <c:pt idx="206">
                  <c:v>6</c:v>
                </c:pt>
                <c:pt idx="207">
                  <c:v>6</c:v>
                </c:pt>
                <c:pt idx="208">
                  <c:v>6</c:v>
                </c:pt>
                <c:pt idx="209">
                  <c:v>6</c:v>
                </c:pt>
                <c:pt idx="210">
                  <c:v>6</c:v>
                </c:pt>
                <c:pt idx="211">
                  <c:v>6</c:v>
                </c:pt>
                <c:pt idx="212">
                  <c:v>6</c:v>
                </c:pt>
                <c:pt idx="213">
                  <c:v>6</c:v>
                </c:pt>
                <c:pt idx="214">
                  <c:v>6</c:v>
                </c:pt>
                <c:pt idx="215">
                  <c:v>6</c:v>
                </c:pt>
                <c:pt idx="216">
                  <c:v>6</c:v>
                </c:pt>
                <c:pt idx="217">
                  <c:v>6</c:v>
                </c:pt>
                <c:pt idx="218">
                  <c:v>6</c:v>
                </c:pt>
                <c:pt idx="219">
                  <c:v>6</c:v>
                </c:pt>
                <c:pt idx="220">
                  <c:v>6</c:v>
                </c:pt>
                <c:pt idx="221">
                  <c:v>6</c:v>
                </c:pt>
                <c:pt idx="222">
                  <c:v>6</c:v>
                </c:pt>
                <c:pt idx="223">
                  <c:v>6</c:v>
                </c:pt>
                <c:pt idx="224">
                  <c:v>6</c:v>
                </c:pt>
                <c:pt idx="225">
                  <c:v>6</c:v>
                </c:pt>
                <c:pt idx="226">
                  <c:v>6</c:v>
                </c:pt>
                <c:pt idx="227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5F2-4693-8A32-36903D483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7394744"/>
        <c:axId val="317395920"/>
      </c:scatterChart>
      <c:valAx>
        <c:axId val="317395920"/>
        <c:scaling>
          <c:orientation val="minMax"/>
          <c:max val="6.1"/>
          <c:min val="0"/>
        </c:scaling>
        <c:delete val="1"/>
        <c:axPos val="r"/>
        <c:numFmt formatCode="General" sourceLinked="1"/>
        <c:majorTickMark val="out"/>
        <c:minorTickMark val="none"/>
        <c:tickLblPos val="nextTo"/>
        <c:crossAx val="317394744"/>
        <c:crosses val="max"/>
        <c:crossBetween val="midCat"/>
        <c:majorUnit val="1"/>
      </c:valAx>
      <c:valAx>
        <c:axId val="317394744"/>
        <c:scaling>
          <c:orientation val="minMax"/>
          <c:max val="204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17395920"/>
        <c:crosses val="autoZero"/>
        <c:crossBetween val="midCat"/>
        <c:majorUnit val="12"/>
      </c:valAx>
      <c:spPr>
        <a:noFill/>
      </c:spPr>
    </c:plotArea>
    <c:legend>
      <c:legendPos val="l"/>
      <c:layout>
        <c:manualLayout>
          <c:xMode val="edge"/>
          <c:yMode val="edge"/>
          <c:x val="0"/>
          <c:y val="0.60522456748486497"/>
          <c:w val="0.59081278015551253"/>
          <c:h val="0.38875130683653514"/>
        </c:manualLayout>
      </c:layout>
      <c:overlay val="1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00">
          <a:latin typeface="Trebuchet MS" panose="020B0603020202020204" pitchFamily="34" charset="0"/>
        </a:defRPr>
      </a:pPr>
      <a:endParaRPr lang="lv-LV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r>
              <a:rPr lang="lv-LV" sz="1050" b="0">
                <a:solidFill>
                  <a:schemeClr val="tx1">
                    <a:lumMod val="85000"/>
                    <a:lumOff val="15000"/>
                  </a:schemeClr>
                </a:solidFill>
              </a:rPr>
              <a:t>Strādājošo mēneša vidējā darba samaksa, 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6BA42C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Bruto_sam!$A$1:$A$7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2018Q2</c:v>
                </c:pt>
              </c:strCache>
            </c:strRef>
          </c:cat>
          <c:val>
            <c:numRef>
              <c:f>Bruto_sam!$B$1:$B$7</c:f>
              <c:numCache>
                <c:formatCode>0</c:formatCode>
                <c:ptCount val="7"/>
                <c:pt idx="0">
                  <c:v>685</c:v>
                </c:pt>
                <c:pt idx="1">
                  <c:v>716</c:v>
                </c:pt>
                <c:pt idx="2">
                  <c:v>765</c:v>
                </c:pt>
                <c:pt idx="3">
                  <c:v>818</c:v>
                </c:pt>
                <c:pt idx="4">
                  <c:v>859</c:v>
                </c:pt>
                <c:pt idx="5">
                  <c:v>926</c:v>
                </c:pt>
                <c:pt idx="6">
                  <c:v>1004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06-427B-9B97-9B68C02CB5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2106384"/>
        <c:axId val="222109520"/>
      </c:lineChart>
      <c:catAx>
        <c:axId val="222106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222109520"/>
        <c:crosses val="autoZero"/>
        <c:auto val="1"/>
        <c:lblAlgn val="ctr"/>
        <c:lblOffset val="100"/>
        <c:noMultiLvlLbl val="0"/>
      </c:catAx>
      <c:valAx>
        <c:axId val="22210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22210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Trebuchet MS" panose="020B060302020202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0"/>
            </a:pPr>
            <a:r>
              <a:rPr lang="en-US" sz="1100" b="0" dirty="0" err="1"/>
              <a:t>Iedzīvotāju</a:t>
            </a:r>
            <a:r>
              <a:rPr lang="en-US" sz="1100" b="0" dirty="0"/>
              <a:t> (25-64 </a:t>
            </a:r>
            <a:r>
              <a:rPr lang="en-US" sz="1100" b="0" dirty="0" err="1"/>
              <a:t>gadu</a:t>
            </a:r>
            <a:r>
              <a:rPr lang="en-US" sz="1100" b="0" dirty="0"/>
              <a:t> </a:t>
            </a:r>
            <a:r>
              <a:rPr lang="en-US" sz="1100" b="0" dirty="0" err="1"/>
              <a:t>vecumā</a:t>
            </a:r>
            <a:r>
              <a:rPr lang="en-US" sz="1100" b="0" dirty="0"/>
              <a:t>) </a:t>
            </a:r>
            <a:r>
              <a:rPr lang="en-US" sz="1100" b="0" dirty="0" err="1"/>
              <a:t>piedalīšanās</a:t>
            </a:r>
            <a:r>
              <a:rPr lang="en-US" sz="1100" b="0" dirty="0"/>
              <a:t> </a:t>
            </a:r>
            <a:r>
              <a:rPr lang="en-US" sz="1100" b="0" dirty="0" err="1"/>
              <a:t>pieaugušo</a:t>
            </a:r>
            <a:r>
              <a:rPr lang="en-US" sz="1100" b="0" dirty="0"/>
              <a:t> </a:t>
            </a:r>
            <a:r>
              <a:rPr lang="en-US" sz="1100" b="0" dirty="0" err="1"/>
              <a:t>izglītībā</a:t>
            </a:r>
            <a:r>
              <a:rPr lang="lv-LV" sz="1100" b="0" dirty="0"/>
              <a:t> %</a:t>
            </a:r>
          </a:p>
        </c:rich>
      </c:tx>
      <c:layout>
        <c:manualLayout>
          <c:xMode val="edge"/>
          <c:yMode val="edge"/>
          <c:x val="0.19109041584358755"/>
          <c:y val="3.809674393110499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PowerPoint]Sheet1'!$I$52</c:f>
              <c:strCache>
                <c:ptCount val="1"/>
                <c:pt idx="0">
                  <c:v>Īpatsvars no iedzīvotājiem attiecīgajā vecuma grupā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53975"/>
          </c:spPr>
          <c:invertIfNegative val="0"/>
          <c:dPt>
            <c:idx val="8"/>
            <c:invertIfNegative val="0"/>
            <c:bubble3D val="0"/>
            <c:spPr>
              <a:solidFill>
                <a:srgbClr val="92D050"/>
              </a:solidFill>
              <a:ln w="53975"/>
            </c:spPr>
            <c:extLst>
              <c:ext xmlns:c16="http://schemas.microsoft.com/office/drawing/2014/chart" uri="{C3380CC4-5D6E-409C-BE32-E72D297353CC}">
                <c16:uniqueId val="{00000008-9958-452F-BAD8-D05A45759DBC}"/>
              </c:ext>
            </c:extLst>
          </c:dPt>
          <c:dPt>
            <c:idx val="9"/>
            <c:invertIfNegative val="0"/>
            <c:bubble3D val="0"/>
            <c:spPr>
              <a:solidFill>
                <a:srgbClr val="92D050"/>
              </a:solidFill>
              <a:ln w="53975"/>
            </c:spPr>
            <c:extLst>
              <c:ext xmlns:c16="http://schemas.microsoft.com/office/drawing/2014/chart" uri="{C3380CC4-5D6E-409C-BE32-E72D297353CC}">
                <c16:uniqueId val="{00000009-9958-452F-BAD8-D05A45759DBC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58-452F-BAD8-D05A45759DB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58-452F-BAD8-D05A45759DBC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58-452F-BAD8-D05A45759DBC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58-452F-BAD8-D05A45759DBC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58-452F-BAD8-D05A45759DBC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58-452F-BAD8-D05A45759DBC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958-452F-BAD8-D05A45759DBC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58-452F-BAD8-D05A45759DBC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958-452F-BAD8-D05A45759DBC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958-452F-BAD8-D05A45759D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85000"/>
                        <a:lumOff val="15000"/>
                      </a:schemeClr>
                    </a:solidFill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'[Chart in Microsoft PowerPoint]Sheet1'!$H$53:$H$62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'[Chart in Microsoft PowerPoint]Sheet1'!$I$53:$I$62</c:f>
              <c:numCache>
                <c:formatCode>General</c:formatCode>
                <c:ptCount val="10"/>
                <c:pt idx="0">
                  <c:v>6.9</c:v>
                </c:pt>
                <c:pt idx="1">
                  <c:v>5.6</c:v>
                </c:pt>
                <c:pt idx="2">
                  <c:v>5.4</c:v>
                </c:pt>
                <c:pt idx="3">
                  <c:v>5.4</c:v>
                </c:pt>
                <c:pt idx="4">
                  <c:v>7.2</c:v>
                </c:pt>
                <c:pt idx="5">
                  <c:v>6.8</c:v>
                </c:pt>
                <c:pt idx="6">
                  <c:v>5.6</c:v>
                </c:pt>
                <c:pt idx="7">
                  <c:v>5.7</c:v>
                </c:pt>
                <c:pt idx="8">
                  <c:v>7.3</c:v>
                </c:pt>
                <c:pt idx="9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958-452F-BAD8-D05A45759D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"/>
        <c:axId val="222554776"/>
        <c:axId val="222555168"/>
      </c:barChart>
      <c:catAx>
        <c:axId val="222554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000"/>
            </a:pPr>
            <a:endParaRPr lang="lv-LV"/>
          </a:p>
        </c:txPr>
        <c:crossAx val="222555168"/>
        <c:crosses val="autoZero"/>
        <c:auto val="0"/>
        <c:lblAlgn val="ctr"/>
        <c:lblOffset val="100"/>
        <c:noMultiLvlLbl val="0"/>
      </c:catAx>
      <c:valAx>
        <c:axId val="222555168"/>
        <c:scaling>
          <c:orientation val="minMax"/>
          <c:max val="1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222554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0"/>
            </a:pPr>
            <a:r>
              <a:rPr lang="lv-LV" sz="1100" b="0" dirty="0"/>
              <a:t>Summārais dzimstības koeficients</a:t>
            </a:r>
          </a:p>
        </c:rich>
      </c:tx>
      <c:layout>
        <c:manualLayout>
          <c:xMode val="edge"/>
          <c:yMode val="edge"/>
          <c:x val="0.17717095108538788"/>
          <c:y val="2.6622438970234318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 w="53975"/>
          </c:spPr>
          <c:invertIfNegative val="0"/>
          <c:dPt>
            <c:idx val="15"/>
            <c:invertIfNegative val="0"/>
            <c:bubble3D val="0"/>
            <c:spPr>
              <a:solidFill>
                <a:srgbClr val="92D050"/>
              </a:solidFill>
              <a:ln w="53975"/>
            </c:spPr>
            <c:extLst>
              <c:ext xmlns:c16="http://schemas.microsoft.com/office/drawing/2014/chart" uri="{C3380CC4-5D6E-409C-BE32-E72D297353CC}">
                <c16:uniqueId val="{00000002-5229-4545-9F75-4068B7E81632}"/>
              </c:ext>
            </c:extLst>
          </c:dPt>
          <c:dPt>
            <c:idx val="16"/>
            <c:invertIfNegative val="0"/>
            <c:bubble3D val="0"/>
            <c:spPr>
              <a:solidFill>
                <a:srgbClr val="92D050"/>
              </a:solidFill>
              <a:ln w="53975"/>
            </c:spPr>
            <c:extLst>
              <c:ext xmlns:c16="http://schemas.microsoft.com/office/drawing/2014/chart" uri="{C3380CC4-5D6E-409C-BE32-E72D297353CC}">
                <c16:uniqueId val="{00000003-5229-4545-9F75-4068B7E81632}"/>
              </c:ext>
            </c:extLst>
          </c:dPt>
          <c:dPt>
            <c:idx val="17"/>
            <c:invertIfNegative val="0"/>
            <c:bubble3D val="0"/>
            <c:spPr>
              <a:solidFill>
                <a:srgbClr val="92D050"/>
              </a:solidFill>
              <a:ln w="53975"/>
            </c:spPr>
            <c:extLst>
              <c:ext xmlns:c16="http://schemas.microsoft.com/office/drawing/2014/chart" uri="{C3380CC4-5D6E-409C-BE32-E72D297353CC}">
                <c16:uniqueId val="{00000001-635F-4222-934B-9D61799462C3}"/>
              </c:ext>
            </c:extLst>
          </c:dPt>
          <c:cat>
            <c:numRef>
              <c:f>'[Chart in Microsoft PowerPoint]Sheet1'!$G$17:$G$34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'[Chart in Microsoft PowerPoint]Sheet1'!$H$17:$H$34</c:f>
              <c:numCache>
                <c:formatCode>General</c:formatCode>
                <c:ptCount val="18"/>
                <c:pt idx="0">
                  <c:v>1.2410000000000001</c:v>
                </c:pt>
                <c:pt idx="1">
                  <c:v>1.2170000000000001</c:v>
                </c:pt>
                <c:pt idx="2">
                  <c:v>1.2509999999999999</c:v>
                </c:pt>
                <c:pt idx="3">
                  <c:v>1.3180000000000001</c:v>
                </c:pt>
                <c:pt idx="4">
                  <c:v>1.2869999999999999</c:v>
                </c:pt>
                <c:pt idx="5">
                  <c:v>1.3839999999999999</c:v>
                </c:pt>
                <c:pt idx="6">
                  <c:v>1.4590000000000001</c:v>
                </c:pt>
                <c:pt idx="7">
                  <c:v>1.5389999999999999</c:v>
                </c:pt>
                <c:pt idx="8">
                  <c:v>1.5860000000000001</c:v>
                </c:pt>
                <c:pt idx="9">
                  <c:v>1.47</c:v>
                </c:pt>
                <c:pt idx="10">
                  <c:v>1.3640000000000001</c:v>
                </c:pt>
                <c:pt idx="11">
                  <c:v>1.341</c:v>
                </c:pt>
                <c:pt idx="12">
                  <c:v>1.4490000000000001</c:v>
                </c:pt>
                <c:pt idx="13">
                  <c:v>1.5309999999999999</c:v>
                </c:pt>
                <c:pt idx="14">
                  <c:v>1.6539999999999999</c:v>
                </c:pt>
                <c:pt idx="15">
                  <c:v>1.7070000000000001</c:v>
                </c:pt>
                <c:pt idx="16">
                  <c:v>1.7430000000000001</c:v>
                </c:pt>
                <c:pt idx="17">
                  <c:v>1.6990000000000001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FF-4CAF-B4F2-D0DFC273E4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"/>
        <c:axId val="222555560"/>
        <c:axId val="222558696"/>
      </c:barChart>
      <c:catAx>
        <c:axId val="222555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222558696"/>
        <c:crosses val="autoZero"/>
        <c:auto val="0"/>
        <c:lblAlgn val="ctr"/>
        <c:lblOffset val="100"/>
        <c:noMultiLvlLbl val="0"/>
      </c:catAx>
      <c:valAx>
        <c:axId val="222558696"/>
        <c:scaling>
          <c:orientation val="minMax"/>
          <c:max val="2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222555560"/>
        <c:crosses val="autoZero"/>
        <c:crossBetween val="between"/>
        <c:majorUnit val="0.5"/>
        <c:minorUnit val="4.0000000000000008E-2"/>
      </c:valAx>
    </c:plotArea>
    <c:plotVisOnly val="1"/>
    <c:dispBlanksAs val="gap"/>
    <c:showDLblsOverMax val="0"/>
  </c:chart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380909734084038E-2"/>
          <c:y val="2.6958420008203036E-2"/>
          <c:w val="0.74308808422100492"/>
          <c:h val="0.86223071978961141"/>
        </c:manualLayout>
      </c:layout>
      <c:barChart>
        <c:barDir val="col"/>
        <c:grouping val="clustered"/>
        <c:varyColors val="0"/>
        <c:ser>
          <c:idx val="7"/>
          <c:order val="4"/>
          <c:tx>
            <c:strRef>
              <c:f>Sheet1!$D$18</c:f>
              <c:strCache>
                <c:ptCount val="1"/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Sheet1!$E$10:$AI$10</c:f>
              <c:strCache>
                <c:ptCount val="3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</c:strCache>
            </c:strRef>
          </c:cat>
          <c:val>
            <c:numRef>
              <c:f>Sheet1!$E$18:$AI$18</c:f>
              <c:numCache>
                <c:formatCode>General</c:formatCode>
                <c:ptCount val="31"/>
                <c:pt idx="19" formatCode="0">
                  <c:v>1000</c:v>
                </c:pt>
                <c:pt idx="20" formatCode="0">
                  <c:v>1000</c:v>
                </c:pt>
                <c:pt idx="23" formatCode="0">
                  <c:v>1379</c:v>
                </c:pt>
                <c:pt idx="26" formatCode="0">
                  <c:v>1399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5-4FA6-AC54-407D983F0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222558304"/>
        <c:axId val="222559088"/>
      </c:barChart>
      <c:lineChart>
        <c:grouping val="standard"/>
        <c:varyColors val="0"/>
        <c:ser>
          <c:idx val="0"/>
          <c:order val="0"/>
          <c:tx>
            <c:strRef>
              <c:f>Sheet1!$D$11</c:f>
              <c:strCache>
                <c:ptCount val="1"/>
                <c:pt idx="0">
                  <c:v>Strādājošo mēneša vidējā darba samaksa</c:v>
                </c:pt>
              </c:strCache>
            </c:strRef>
          </c:tx>
          <c:spPr>
            <a:ln w="412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8BC5-4FA6-AC54-407D983F07CD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8BC5-4FA6-AC54-407D983F07CD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8BC5-4FA6-AC54-407D983F07CD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8BC5-4FA6-AC54-407D983F07CD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8BC5-4FA6-AC54-407D983F07CD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8BC5-4FA6-AC54-407D983F07CD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412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8BC5-4FA6-AC54-407D983F07CD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BC5-4FA6-AC54-407D983F07C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BC5-4FA6-AC54-407D983F07C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C5-4FA6-AC54-407D983F07C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BC5-4FA6-AC54-407D983F07C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C5-4FA6-AC54-407D983F07C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BC5-4FA6-AC54-407D983F07C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BC5-4FA6-AC54-407D983F07C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BC5-4FA6-AC54-407D983F07CD}"/>
                </c:ext>
              </c:extLst>
            </c:dLbl>
            <c:dLbl>
              <c:idx val="17"/>
              <c:layout>
                <c:manualLayout>
                  <c:x val="-2.2205129540725767E-2"/>
                  <c:y val="-5.4293726857574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BC5-4FA6-AC54-407D983F07C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Sheet1!$E$10:$AI$10</c:f>
              <c:strCache>
                <c:ptCount val="3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</c:strCache>
            </c:strRef>
          </c:cat>
          <c:val>
            <c:numRef>
              <c:f>Sheet1!$E$11:$AI$11</c:f>
              <c:numCache>
                <c:formatCode>General</c:formatCode>
                <c:ptCount val="31"/>
                <c:pt idx="0">
                  <c:v>213</c:v>
                </c:pt>
                <c:pt idx="1">
                  <c:v>227</c:v>
                </c:pt>
                <c:pt idx="2">
                  <c:v>246</c:v>
                </c:pt>
                <c:pt idx="3">
                  <c:v>274</c:v>
                </c:pt>
                <c:pt idx="4">
                  <c:v>300</c:v>
                </c:pt>
                <c:pt idx="5">
                  <c:v>350</c:v>
                </c:pt>
                <c:pt idx="6">
                  <c:v>430</c:v>
                </c:pt>
                <c:pt idx="7">
                  <c:v>566</c:v>
                </c:pt>
                <c:pt idx="8">
                  <c:v>682</c:v>
                </c:pt>
                <c:pt idx="9">
                  <c:v>655</c:v>
                </c:pt>
                <c:pt idx="10">
                  <c:v>633</c:v>
                </c:pt>
                <c:pt idx="11">
                  <c:v>660</c:v>
                </c:pt>
                <c:pt idx="12">
                  <c:v>685</c:v>
                </c:pt>
                <c:pt idx="13">
                  <c:v>716</c:v>
                </c:pt>
                <c:pt idx="14">
                  <c:v>765</c:v>
                </c:pt>
                <c:pt idx="15">
                  <c:v>818</c:v>
                </c:pt>
                <c:pt idx="16">
                  <c:v>859</c:v>
                </c:pt>
                <c:pt idx="17">
                  <c:v>926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BC5-4FA6-AC54-407D983F07CD}"/>
            </c:ext>
          </c:extLst>
        </c:ser>
        <c:ser>
          <c:idx val="1"/>
          <c:order val="1"/>
          <c:tx>
            <c:strRef>
              <c:f>Sheet1!$D$12</c:f>
              <c:strCache>
                <c:ptCount val="1"/>
                <c:pt idx="0">
                  <c:v>Pieaugums par 5% ik gadu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Sheet1!$E$10:$AI$10</c:f>
              <c:strCache>
                <c:ptCount val="3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</c:strCache>
            </c:strRef>
          </c:cat>
          <c:val>
            <c:numRef>
              <c:f>Sheet1!$E$12:$AI$12</c:f>
              <c:numCache>
                <c:formatCode>General</c:formatCode>
                <c:ptCount val="31"/>
                <c:pt idx="17">
                  <c:v>926</c:v>
                </c:pt>
                <c:pt idx="18" formatCode="0">
                  <c:v>972.30000000000007</c:v>
                </c:pt>
                <c:pt idx="19" formatCode="0">
                  <c:v>1020.9150000000001</c:v>
                </c:pt>
                <c:pt idx="20" formatCode="0">
                  <c:v>1071.9607500000002</c:v>
                </c:pt>
                <c:pt idx="21" formatCode="0">
                  <c:v>1125.5587875000003</c:v>
                </c:pt>
                <c:pt idx="22" formatCode="0">
                  <c:v>1181.8367268750003</c:v>
                </c:pt>
                <c:pt idx="23" formatCode="0">
                  <c:v>1240.9285632187505</c:v>
                </c:pt>
                <c:pt idx="24" formatCode="0">
                  <c:v>1302.9749913796879</c:v>
                </c:pt>
                <c:pt idx="25" formatCode="0">
                  <c:v>1368.1237409486723</c:v>
                </c:pt>
                <c:pt idx="26" formatCode="0">
                  <c:v>1436.5299279961059</c:v>
                </c:pt>
                <c:pt idx="27" formatCode="0">
                  <c:v>1508.3564243959113</c:v>
                </c:pt>
                <c:pt idx="28" formatCode="0">
                  <c:v>1583.7742456157068</c:v>
                </c:pt>
                <c:pt idx="29" formatCode="0">
                  <c:v>1662.9629578964923</c:v>
                </c:pt>
                <c:pt idx="30" formatCode="0">
                  <c:v>1746.111105791317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8BC5-4FA6-AC54-407D983F07CD}"/>
            </c:ext>
          </c:extLst>
        </c:ser>
        <c:ser>
          <c:idx val="2"/>
          <c:order val="2"/>
          <c:tx>
            <c:strRef>
              <c:f>Sheet1!$D$13</c:f>
              <c:strCache>
                <c:ptCount val="1"/>
                <c:pt idx="0">
                  <c:v>Pieaugums par 7% ik gadu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Sheet1!$E$10:$AI$10</c:f>
              <c:strCache>
                <c:ptCount val="3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</c:strCache>
            </c:strRef>
          </c:cat>
          <c:val>
            <c:numRef>
              <c:f>Sheet1!$E$13:$AI$13</c:f>
              <c:numCache>
                <c:formatCode>General</c:formatCode>
                <c:ptCount val="31"/>
                <c:pt idx="17">
                  <c:v>926</c:v>
                </c:pt>
                <c:pt idx="18" formatCode="0">
                  <c:v>990.82</c:v>
                </c:pt>
                <c:pt idx="19" formatCode="0">
                  <c:v>1060.1774</c:v>
                </c:pt>
                <c:pt idx="20" formatCode="0">
                  <c:v>1134.3898180000001</c:v>
                </c:pt>
                <c:pt idx="21" formatCode="0">
                  <c:v>1213.7971052600001</c:v>
                </c:pt>
                <c:pt idx="22" formatCode="0">
                  <c:v>1298.7629026282002</c:v>
                </c:pt>
                <c:pt idx="23" formatCode="0">
                  <c:v>1389.6763058121744</c:v>
                </c:pt>
                <c:pt idx="24" formatCode="0">
                  <c:v>1486.9536472190266</c:v>
                </c:pt>
                <c:pt idx="25" formatCode="0">
                  <c:v>1591.0404025243586</c:v>
                </c:pt>
                <c:pt idx="26" formatCode="0">
                  <c:v>1702.4132307010639</c:v>
                </c:pt>
                <c:pt idx="27" formatCode="0">
                  <c:v>1821.5821568501385</c:v>
                </c:pt>
                <c:pt idx="28" formatCode="0">
                  <c:v>1949.0929078296483</c:v>
                </c:pt>
                <c:pt idx="29" formatCode="0">
                  <c:v>2085.5294113777236</c:v>
                </c:pt>
                <c:pt idx="30" formatCode="0">
                  <c:v>2231.5164701741642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8BC5-4FA6-AC54-407D983F07CD}"/>
            </c:ext>
          </c:extLst>
        </c:ser>
        <c:ser>
          <c:idx val="6"/>
          <c:order val="3"/>
          <c:tx>
            <c:strRef>
              <c:f>Sheet1!$D$17</c:f>
              <c:strCache>
                <c:ptCount val="1"/>
              </c:strCache>
            </c:strRef>
          </c:tx>
          <c:spPr>
            <a:ln w="95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Sheet1!$E$10:$AI$10</c:f>
              <c:strCache>
                <c:ptCount val="3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</c:strCache>
            </c:strRef>
          </c:cat>
          <c:val>
            <c:numRef>
              <c:f>Sheet1!$E$17:$AI$17</c:f>
              <c:numCache>
                <c:formatCode>General</c:formatCode>
                <c:ptCount val="31"/>
                <c:pt idx="0">
                  <c:v>1006</c:v>
                </c:pt>
                <c:pt idx="1">
                  <c:v>1006</c:v>
                </c:pt>
                <c:pt idx="2">
                  <c:v>1006</c:v>
                </c:pt>
                <c:pt idx="3">
                  <c:v>1006</c:v>
                </c:pt>
                <c:pt idx="4">
                  <c:v>1006</c:v>
                </c:pt>
                <c:pt idx="5">
                  <c:v>1006</c:v>
                </c:pt>
                <c:pt idx="6">
                  <c:v>1006</c:v>
                </c:pt>
                <c:pt idx="7">
                  <c:v>1006</c:v>
                </c:pt>
                <c:pt idx="8">
                  <c:v>1006</c:v>
                </c:pt>
                <c:pt idx="9">
                  <c:v>1006</c:v>
                </c:pt>
                <c:pt idx="10">
                  <c:v>1006</c:v>
                </c:pt>
                <c:pt idx="11">
                  <c:v>1006</c:v>
                </c:pt>
                <c:pt idx="12">
                  <c:v>1006</c:v>
                </c:pt>
                <c:pt idx="13">
                  <c:v>1006</c:v>
                </c:pt>
                <c:pt idx="14">
                  <c:v>1006</c:v>
                </c:pt>
                <c:pt idx="15">
                  <c:v>1006</c:v>
                </c:pt>
                <c:pt idx="16">
                  <c:v>1006</c:v>
                </c:pt>
                <c:pt idx="17">
                  <c:v>1006</c:v>
                </c:pt>
                <c:pt idx="18">
                  <c:v>1006</c:v>
                </c:pt>
                <c:pt idx="19">
                  <c:v>1006</c:v>
                </c:pt>
                <c:pt idx="20">
                  <c:v>1006</c:v>
                </c:pt>
                <c:pt idx="21">
                  <c:v>1006</c:v>
                </c:pt>
                <c:pt idx="22">
                  <c:v>1006</c:v>
                </c:pt>
                <c:pt idx="23">
                  <c:v>1006</c:v>
                </c:pt>
                <c:pt idx="24">
                  <c:v>1006</c:v>
                </c:pt>
                <c:pt idx="25">
                  <c:v>1006</c:v>
                </c:pt>
                <c:pt idx="26">
                  <c:v>1006</c:v>
                </c:pt>
                <c:pt idx="27">
                  <c:v>1006</c:v>
                </c:pt>
                <c:pt idx="28">
                  <c:v>1006</c:v>
                </c:pt>
                <c:pt idx="29">
                  <c:v>1006</c:v>
                </c:pt>
                <c:pt idx="30">
                  <c:v>1006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8BC5-4FA6-AC54-407D983F0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58304"/>
        <c:axId val="222559088"/>
      </c:lineChart>
      <c:catAx>
        <c:axId val="22255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lv-LV"/>
          </a:p>
        </c:txPr>
        <c:crossAx val="222559088"/>
        <c:crosses val="autoZero"/>
        <c:auto val="0"/>
        <c:lblAlgn val="ctr"/>
        <c:lblOffset val="100"/>
        <c:noMultiLvlLbl val="0"/>
      </c:catAx>
      <c:valAx>
        <c:axId val="222559088"/>
        <c:scaling>
          <c:orientation val="minMax"/>
          <c:max val="2250"/>
          <c:min val="0"/>
        </c:scaling>
        <c:delete val="0"/>
        <c:axPos val="l"/>
        <c:numFmt formatCode="0;[Red]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lv-LV"/>
          </a:p>
        </c:txPr>
        <c:crossAx val="22255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egendEntry>
        <c:idx val="4"/>
        <c:delete val="1"/>
      </c:legendEntry>
      <c:layout>
        <c:manualLayout>
          <c:xMode val="edge"/>
          <c:yMode val="edge"/>
          <c:x val="9.9875960156390775E-2"/>
          <c:y val="5.729921479532863E-2"/>
          <c:w val="0.56217832403732926"/>
          <c:h val="0.2222818765195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Calibri Light" panose="020F0302020204030204" pitchFamily="34" charset="0"/>
        </a:defRPr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Kopbudžeta nodokļu ieņēmumu īpatsvars IKP, %</a:t>
            </a:r>
          </a:p>
        </c:rich>
      </c:tx>
      <c:layout>
        <c:manualLayout>
          <c:xMode val="edge"/>
          <c:yMode val="edge"/>
          <c:x val="0.11835210168357677"/>
          <c:y val="0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4078692281906052"/>
          <c:w val="0.87644203849518809"/>
          <c:h val="0.7007582163547143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326-4A8D-8CBF-7FA406C03DA0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326-4A8D-8CBF-7FA406C03DA0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2C-4E66-8F90-95F5D88D8A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IenIKP!$A$3:$A$9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 (prognoze)</c:v>
                </c:pt>
              </c:strCache>
            </c:strRef>
          </c:cat>
          <c:val>
            <c:numRef>
              <c:f>IenIKP!$B$3:$B$9</c:f>
              <c:numCache>
                <c:formatCode>General</c:formatCode>
                <c:ptCount val="7"/>
                <c:pt idx="0">
                  <c:v>27.9</c:v>
                </c:pt>
                <c:pt idx="1">
                  <c:v>28.2</c:v>
                </c:pt>
                <c:pt idx="2">
                  <c:v>28.3</c:v>
                </c:pt>
                <c:pt idx="3">
                  <c:v>28.8</c:v>
                </c:pt>
                <c:pt idx="4">
                  <c:v>29.6</c:v>
                </c:pt>
                <c:pt idx="5">
                  <c:v>29.7</c:v>
                </c:pt>
                <c:pt idx="6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A-45B6-B1CE-3B5C4FDBA0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2559872"/>
        <c:axId val="222560264"/>
      </c:barChart>
      <c:catAx>
        <c:axId val="222559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222560264"/>
        <c:crosses val="autoZero"/>
        <c:auto val="1"/>
        <c:lblAlgn val="ctr"/>
        <c:lblOffset val="100"/>
        <c:noMultiLvlLbl val="0"/>
      </c:catAx>
      <c:valAx>
        <c:axId val="222560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22255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r>
              <a:rPr lang="lv-LV" sz="1100" b="0">
                <a:solidFill>
                  <a:schemeClr val="tx1">
                    <a:lumMod val="85000"/>
                    <a:lumOff val="15000"/>
                  </a:schemeClr>
                </a:solidFill>
              </a:rPr>
              <a:t>Valsts kopbudžeta ieņēmumi mljrd. euro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A8B8-447E-8DDC-165FF72B1E44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4-5AEE-45B4-A9EC-95CD04A95DE0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8B8-447E-8DDC-165FF72B1E44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A8B8-447E-8DDC-165FF72B1E44}"/>
              </c:ext>
            </c:extLst>
          </c:dPt>
          <c:dLbls>
            <c:dLbl>
              <c:idx val="3"/>
              <c:layout>
                <c:manualLayout>
                  <c:x val="-2.7777777777777779E-3"/>
                  <c:y val="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B8-447E-8DDC-165FF72B1E44}"/>
                </c:ext>
              </c:extLst>
            </c:dLbl>
            <c:dLbl>
              <c:idx val="4"/>
              <c:layout>
                <c:manualLayout>
                  <c:x val="0"/>
                  <c:y val="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B8-447E-8DDC-165FF72B1E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>
                        <a:lumMod val="85000"/>
                        <a:lumOff val="15000"/>
                      </a:schemeClr>
                    </a:solidFill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Budzh_ien!$A$22:$A$29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2017Q3</c:v>
                </c:pt>
                <c:pt idx="7">
                  <c:v>2018Q3</c:v>
                </c:pt>
              </c:strCache>
            </c:strRef>
          </c:cat>
          <c:val>
            <c:numRef>
              <c:f>Budzh_ien!$C$22:$C$29</c:f>
              <c:numCache>
                <c:formatCode>0.00</c:formatCode>
                <c:ptCount val="8"/>
                <c:pt idx="0">
                  <c:v>8.1712389999999999</c:v>
                </c:pt>
                <c:pt idx="1">
                  <c:v>8.3805580000000006</c:v>
                </c:pt>
                <c:pt idx="2">
                  <c:v>8.5359079999999992</c:v>
                </c:pt>
                <c:pt idx="3">
                  <c:v>8.8225610000000003</c:v>
                </c:pt>
                <c:pt idx="4">
                  <c:v>9.0698589999999992</c:v>
                </c:pt>
                <c:pt idx="5">
                  <c:v>9.6244890000000005</c:v>
                </c:pt>
                <c:pt idx="6">
                  <c:v>7.1521039999999996</c:v>
                </c:pt>
                <c:pt idx="7">
                  <c:v>8.1834861459999999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B8-447E-8DDC-165FF72B1E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40"/>
        <c:axId val="317546688"/>
        <c:axId val="317534536"/>
      </c:barChart>
      <c:catAx>
        <c:axId val="31754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317534536"/>
        <c:crosses val="autoZero"/>
        <c:auto val="1"/>
        <c:lblAlgn val="ctr"/>
        <c:lblOffset val="100"/>
        <c:noMultiLvlLbl val="0"/>
      </c:catAx>
      <c:valAx>
        <c:axId val="317534536"/>
        <c:scaling>
          <c:orientation val="minMax"/>
        </c:scaling>
        <c:delete val="0"/>
        <c:axPos val="l"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317546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r>
              <a:rPr lang="lv-LV" sz="1000" dirty="0">
                <a:solidFill>
                  <a:schemeClr val="tx1"/>
                </a:solidFill>
              </a:rPr>
              <a:t>Vidējā stundas tarifa likme, EUR/h un </a:t>
            </a:r>
            <a:br>
              <a:rPr lang="lv-LV" sz="1000" dirty="0">
                <a:solidFill>
                  <a:schemeClr val="tx1"/>
                </a:solidFill>
              </a:rPr>
            </a:br>
            <a:r>
              <a:rPr lang="lv-LV" sz="1000" dirty="0">
                <a:solidFill>
                  <a:schemeClr val="tx1"/>
                </a:solidFill>
              </a:rPr>
              <a:t>izmaiņas pret iepriekšējo gadu, %</a:t>
            </a:r>
          </a:p>
        </c:rich>
      </c:tx>
      <c:layout>
        <c:manualLayout>
          <c:xMode val="edge"/>
          <c:yMode val="edge"/>
          <c:x val="0.19804617469519084"/>
          <c:y val="1.5766297944960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6580927384076991E-2"/>
          <c:y val="0.20453703703703704"/>
          <c:w val="0.90286351706036749"/>
          <c:h val="0.52816013524042482"/>
        </c:manualLayout>
      </c:layout>
      <c:lineChart>
        <c:grouping val="standar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Ģimenes ārsti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Sheet1!$B$2:$E$2</c:f>
              <c:numCache>
                <c:formatCode>mmm\-yy</c:formatCode>
                <c:ptCount val="4"/>
                <c:pt idx="0">
                  <c:v>42217</c:v>
                </c:pt>
                <c:pt idx="1">
                  <c:v>42583</c:v>
                </c:pt>
                <c:pt idx="2">
                  <c:v>42948</c:v>
                </c:pt>
                <c:pt idx="3">
                  <c:v>43313</c:v>
                </c:pt>
              </c:numCache>
            </c:numRef>
          </c:cat>
          <c:val>
            <c:numRef>
              <c:f>Sheet1!$B$7:$E$7</c:f>
              <c:numCache>
                <c:formatCode>General</c:formatCode>
                <c:ptCount val="4"/>
                <c:pt idx="0">
                  <c:v>8.32</c:v>
                </c:pt>
                <c:pt idx="1">
                  <c:v>8.61</c:v>
                </c:pt>
                <c:pt idx="2">
                  <c:v>8.42</c:v>
                </c:pt>
                <c:pt idx="3">
                  <c:v>9.8800000000000008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C81-87C4-203A00A658D8}"/>
            </c:ext>
          </c:extLst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Specialitāšu ārsti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Sheet1!$B$2:$E$2</c:f>
              <c:numCache>
                <c:formatCode>mmm\-yy</c:formatCode>
                <c:ptCount val="4"/>
                <c:pt idx="0">
                  <c:v>42217</c:v>
                </c:pt>
                <c:pt idx="1">
                  <c:v>42583</c:v>
                </c:pt>
                <c:pt idx="2">
                  <c:v>42948</c:v>
                </c:pt>
                <c:pt idx="3">
                  <c:v>43313</c:v>
                </c:pt>
              </c:numCache>
            </c:numRef>
          </c:cat>
          <c:val>
            <c:numRef>
              <c:f>Sheet1!$B$8:$E$8</c:f>
              <c:numCache>
                <c:formatCode>General</c:formatCode>
                <c:ptCount val="4"/>
                <c:pt idx="0">
                  <c:v>9.9499999999999993</c:v>
                </c:pt>
                <c:pt idx="1">
                  <c:v>10.5</c:v>
                </c:pt>
                <c:pt idx="2">
                  <c:v>11.84</c:v>
                </c:pt>
                <c:pt idx="3">
                  <c:v>14.23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17-4C81-87C4-203A00A658D8}"/>
            </c:ext>
          </c:extLst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Medicīnas māsas un vecmātes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Sheet1!$B$2:$E$2</c:f>
              <c:numCache>
                <c:formatCode>mmm\-yy</c:formatCode>
                <c:ptCount val="4"/>
                <c:pt idx="0">
                  <c:v>42217</c:v>
                </c:pt>
                <c:pt idx="1">
                  <c:v>42583</c:v>
                </c:pt>
                <c:pt idx="2">
                  <c:v>42948</c:v>
                </c:pt>
                <c:pt idx="3">
                  <c:v>43313</c:v>
                </c:pt>
              </c:numCache>
            </c:numRef>
          </c:cat>
          <c:val>
            <c:numRef>
              <c:f>Sheet1!$B$9:$E$9</c:f>
              <c:numCache>
                <c:formatCode>General</c:formatCode>
                <c:ptCount val="4"/>
                <c:pt idx="0">
                  <c:v>4.7699999999999996</c:v>
                </c:pt>
                <c:pt idx="1">
                  <c:v>5.08</c:v>
                </c:pt>
                <c:pt idx="2">
                  <c:v>5.41</c:v>
                </c:pt>
                <c:pt idx="3">
                  <c:v>6.78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17-4C81-87C4-203A00A658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471752"/>
        <c:axId val="157469400"/>
      </c:lineChart>
      <c:catAx>
        <c:axId val="15747175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157469400"/>
        <c:crosses val="autoZero"/>
        <c:auto val="0"/>
        <c:lblAlgn val="ctr"/>
        <c:lblOffset val="100"/>
        <c:noMultiLvlLbl val="0"/>
      </c:catAx>
      <c:valAx>
        <c:axId val="157469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157471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148687776401623"/>
          <c:w val="0.99987601534384407"/>
          <c:h val="0.101057274131018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Trebuchet MS" panose="020B0603020202020204" pitchFamily="34" charset="0"/>
        </a:defRPr>
      </a:pPr>
      <a:endParaRPr lang="lv-LV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r>
              <a:rPr lang="lv-LV">
                <a:solidFill>
                  <a:schemeClr val="tx1">
                    <a:lumMod val="85000"/>
                    <a:lumOff val="15000"/>
                  </a:schemeClr>
                </a:solidFill>
              </a:rPr>
              <a:t>Zāļu iegādes kompensācija dalījumā pa diagnožu grupām, mlj EUR </a:t>
            </a:r>
          </a:p>
        </c:rich>
      </c:tx>
      <c:layout>
        <c:manualLayout>
          <c:xMode val="edge"/>
          <c:yMode val="edge"/>
          <c:x val="0.16480016491754793"/>
          <c:y val="2.00435894430527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3984595097704891E-2"/>
          <c:y val="0.19669492802523936"/>
          <c:w val="0.91134481554716873"/>
          <c:h val="0.6200880589302478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Sheet2!$A$5</c:f>
              <c:strCache>
                <c:ptCount val="1"/>
                <c:pt idx="0">
                  <c:v>Infekciju slimības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4279337573659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7B-469E-83AF-7992D15F7396}"/>
                </c:ext>
              </c:extLst>
            </c:dLbl>
            <c:dLbl>
              <c:idx val="1"/>
              <c:layout>
                <c:manualLayout>
                  <c:x val="2.2427808504660303E-3"/>
                  <c:y val="1.4279337573659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7B-469E-83AF-7992D15F7396}"/>
                </c:ext>
              </c:extLst>
            </c:dLbl>
            <c:dLbl>
              <c:idx val="2"/>
              <c:layout>
                <c:manualLayout>
                  <c:x val="2.2427808504660303E-3"/>
                  <c:y val="3.5698343934147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7B-469E-83AF-7992D15F73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Sheet2!$B$3:$E$3</c:f>
              <c:strCache>
                <c:ptCount val="4"/>
                <c:pt idx="0">
                  <c:v>2014.</c:v>
                </c:pt>
                <c:pt idx="1">
                  <c:v>2015.</c:v>
                </c:pt>
                <c:pt idx="2">
                  <c:v>2016.</c:v>
                </c:pt>
                <c:pt idx="3">
                  <c:v>2017.</c:v>
                </c:pt>
              </c:strCache>
            </c:strRef>
          </c:cat>
          <c:val>
            <c:numRef>
              <c:f>Sheet2!$B$5:$E$5</c:f>
              <c:numCache>
                <c:formatCode>0.0</c:formatCode>
                <c:ptCount val="4"/>
                <c:pt idx="0">
                  <c:v>8.8800000000000008</c:v>
                </c:pt>
                <c:pt idx="1">
                  <c:v>9.68</c:v>
                </c:pt>
                <c:pt idx="2">
                  <c:v>23.88</c:v>
                </c:pt>
                <c:pt idx="3">
                  <c:v>21.41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7B-469E-83AF-7992D15F7396}"/>
            </c:ext>
          </c:extLst>
        </c:ser>
        <c:ser>
          <c:idx val="2"/>
          <c:order val="2"/>
          <c:tx>
            <c:strRef>
              <c:f>Sheet2!$A$6</c:f>
              <c:strCache>
                <c:ptCount val="1"/>
                <c:pt idx="0">
                  <c:v>Audzēji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558586968054291E-17"/>
                  <c:y val="-3.56983439341486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7B-469E-83AF-7992D15F7396}"/>
                </c:ext>
              </c:extLst>
            </c:dLbl>
            <c:dLbl>
              <c:idx val="1"/>
              <c:layout>
                <c:manualLayout>
                  <c:x val="-2.2427808504660303E-3"/>
                  <c:y val="-3.56983439341486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7B-469E-83AF-7992D15F7396}"/>
                </c:ext>
              </c:extLst>
            </c:dLbl>
            <c:dLbl>
              <c:idx val="2"/>
              <c:layout>
                <c:manualLayout>
                  <c:x val="-2.2427808504661127E-3"/>
                  <c:y val="1.0709503180244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7B-469E-83AF-7992D15F7396}"/>
                </c:ext>
              </c:extLst>
            </c:dLbl>
            <c:dLbl>
              <c:idx val="3"/>
              <c:layout>
                <c:manualLayout>
                  <c:x val="0"/>
                  <c:y val="-2.1419006360489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37B-469E-83AF-7992D15F73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Sheet2!$B$3:$E$3</c:f>
              <c:strCache>
                <c:ptCount val="4"/>
                <c:pt idx="0">
                  <c:v>2014.</c:v>
                </c:pt>
                <c:pt idx="1">
                  <c:v>2015.</c:v>
                </c:pt>
                <c:pt idx="2">
                  <c:v>2016.</c:v>
                </c:pt>
                <c:pt idx="3">
                  <c:v>2017.</c:v>
                </c:pt>
              </c:strCache>
            </c:strRef>
          </c:cat>
          <c:val>
            <c:numRef>
              <c:f>Sheet2!$B$6:$E$6</c:f>
              <c:numCache>
                <c:formatCode>0.0</c:formatCode>
                <c:ptCount val="4"/>
                <c:pt idx="0">
                  <c:v>19.55</c:v>
                </c:pt>
                <c:pt idx="1">
                  <c:v>20.7</c:v>
                </c:pt>
                <c:pt idx="2">
                  <c:v>21.9</c:v>
                </c:pt>
                <c:pt idx="3">
                  <c:v>23.65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37B-469E-83AF-7992D15F7396}"/>
            </c:ext>
          </c:extLst>
        </c:ser>
        <c:ser>
          <c:idx val="4"/>
          <c:order val="4"/>
          <c:tx>
            <c:strRef>
              <c:f>Sheet2!$A$8</c:f>
              <c:strCache>
                <c:ptCount val="1"/>
                <c:pt idx="0">
                  <c:v>Asinsrites slimības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8.5186531673961778E-3"/>
                  <c:y val="4.94538080016252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37B-469E-83AF-7992D15F73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Sheet2!$B$3:$E$3</c:f>
              <c:strCache>
                <c:ptCount val="4"/>
                <c:pt idx="0">
                  <c:v>2014.</c:v>
                </c:pt>
                <c:pt idx="1">
                  <c:v>2015.</c:v>
                </c:pt>
                <c:pt idx="2">
                  <c:v>2016.</c:v>
                </c:pt>
                <c:pt idx="3">
                  <c:v>2017.</c:v>
                </c:pt>
              </c:strCache>
            </c:strRef>
          </c:cat>
          <c:val>
            <c:numRef>
              <c:f>Sheet2!$B$8:$E$8</c:f>
              <c:numCache>
                <c:formatCode>0.0</c:formatCode>
                <c:ptCount val="4"/>
                <c:pt idx="0">
                  <c:v>20.98</c:v>
                </c:pt>
                <c:pt idx="1">
                  <c:v>20.48</c:v>
                </c:pt>
                <c:pt idx="2">
                  <c:v>20.65</c:v>
                </c:pt>
                <c:pt idx="3">
                  <c:v>20.86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37B-469E-83AF-7992D15F7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9"/>
        <c:axId val="157470576"/>
        <c:axId val="158692776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Sheet2!$A$7</c15:sqref>
                        </c15:formulaRef>
                      </c:ext>
                    </c:extLst>
                    <c:strCache>
                      <c:ptCount val="1"/>
                      <c:pt idx="0">
                        <c:v>Endokrīnās slimības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Sheet2!$B$3:$E$3</c15:sqref>
                        </c15:formulaRef>
                      </c:ext>
                    </c:extLst>
                    <c:strCache>
                      <c:ptCount val="4"/>
                      <c:pt idx="0">
                        <c:v>2014.</c:v>
                      </c:pt>
                      <c:pt idx="1">
                        <c:v>2015.</c:v>
                      </c:pt>
                      <c:pt idx="2">
                        <c:v>2016.</c:v>
                      </c:pt>
                      <c:pt idx="3">
                        <c:v>2017.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Sheet2!$B$7:$E$7</c15:sqref>
                        </c15:formulaRef>
                      </c:ext>
                    </c:extLst>
                    <c:numCache>
                      <c:formatCode>0.0</c:formatCode>
                      <c:ptCount val="4"/>
                      <c:pt idx="0">
                        <c:v>24.62</c:v>
                      </c:pt>
                      <c:pt idx="1">
                        <c:v>26.03</c:v>
                      </c:pt>
                      <c:pt idx="2">
                        <c:v>27.52</c:v>
                      </c:pt>
                      <c:pt idx="3">
                        <c:v>28.55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F-837B-469E-83AF-7992D15F7396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Sheet2!$A$9</c15:sqref>
                        </c15:formulaRef>
                      </c:ext>
                    </c:extLst>
                    <c:strCache>
                      <c:ptCount val="1"/>
                      <c:pt idx="0">
                        <c:v>Muskuļu, skeleta, saistaudu slimības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Sheet2!$B$3:$E$3</c15:sqref>
                        </c15:formulaRef>
                      </c:ext>
                    </c:extLst>
                    <c:strCache>
                      <c:ptCount val="4"/>
                      <c:pt idx="0">
                        <c:v>2014.</c:v>
                      </c:pt>
                      <c:pt idx="1">
                        <c:v>2015.</c:v>
                      </c:pt>
                      <c:pt idx="2">
                        <c:v>2016.</c:v>
                      </c:pt>
                      <c:pt idx="3">
                        <c:v>2017.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Sheet2!$B$9:$E$9</c15:sqref>
                        </c15:formulaRef>
                      </c:ext>
                    </c:extLst>
                    <c:numCache>
                      <c:formatCode>0.0</c:formatCode>
                      <c:ptCount val="4"/>
                      <c:pt idx="0">
                        <c:v>5.35</c:v>
                      </c:pt>
                      <c:pt idx="1">
                        <c:v>7.64</c:v>
                      </c:pt>
                      <c:pt idx="2">
                        <c:v>9.86</c:v>
                      </c:pt>
                      <c:pt idx="3">
                        <c:v>12.19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837B-469E-83AF-7992D15F7396}"/>
                  </c:ext>
                </c:extLst>
              </c15:ser>
            </c15:filteredBarSeries>
          </c:ext>
        </c:extLst>
      </c:barChart>
      <c:lineChart>
        <c:grouping val="stacked"/>
        <c:varyColors val="0"/>
        <c:ser>
          <c:idx val="0"/>
          <c:order val="0"/>
          <c:tx>
            <c:strRef>
              <c:f>Sheet2!$A$4</c:f>
              <c:strCache>
                <c:ptCount val="1"/>
                <c:pt idx="0">
                  <c:v>Kopā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9525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1398931906524444E-2"/>
                  <c:y val="-5.711735029463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37B-469E-83AF-7992D15F7396}"/>
                </c:ext>
              </c:extLst>
            </c:dLbl>
            <c:dLbl>
              <c:idx val="1"/>
              <c:layout>
                <c:manualLayout>
                  <c:x val="-1.5699465953262211E-2"/>
                  <c:y val="-5.3547515901222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37B-469E-83AF-7992D15F7396}"/>
                </c:ext>
              </c:extLst>
            </c:dLbl>
            <c:dLbl>
              <c:idx val="2"/>
              <c:layout>
                <c:manualLayout>
                  <c:x val="-2.0185027654194273E-2"/>
                  <c:y val="-3.9268178327563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37B-469E-83AF-7992D15F73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Sheet2!$B$3:$E$3</c:f>
              <c:strCache>
                <c:ptCount val="4"/>
                <c:pt idx="0">
                  <c:v>2014.</c:v>
                </c:pt>
                <c:pt idx="1">
                  <c:v>2015.</c:v>
                </c:pt>
                <c:pt idx="2">
                  <c:v>2016.</c:v>
                </c:pt>
                <c:pt idx="3">
                  <c:v>2017.</c:v>
                </c:pt>
              </c:strCache>
            </c:strRef>
          </c:cat>
          <c:val>
            <c:numRef>
              <c:f>Sheet2!$B$4:$E$4</c:f>
              <c:numCache>
                <c:formatCode>0.0</c:formatCode>
                <c:ptCount val="4"/>
                <c:pt idx="0">
                  <c:v>118.93</c:v>
                </c:pt>
                <c:pt idx="1">
                  <c:v>124.3</c:v>
                </c:pt>
                <c:pt idx="2">
                  <c:v>144.83000000000001</c:v>
                </c:pt>
                <c:pt idx="3">
                  <c:v>149.43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837B-469E-83AF-7992D15F7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470576"/>
        <c:axId val="158692776"/>
      </c:lineChart>
      <c:catAx>
        <c:axId val="15747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158692776"/>
        <c:crosses val="autoZero"/>
        <c:auto val="1"/>
        <c:lblAlgn val="ctr"/>
        <c:lblOffset val="100"/>
        <c:noMultiLvlLbl val="0"/>
      </c:catAx>
      <c:valAx>
        <c:axId val="158692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lv-LV"/>
          </a:p>
        </c:txPr>
        <c:crossAx val="15747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899755289651616E-2"/>
          <c:y val="0.90673681157008623"/>
          <c:w val="0.97341421707610953"/>
          <c:h val="7.89838508562542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rebuchet MS" panose="020B0603020202020204" pitchFamily="34" charset="0"/>
        </a:defRPr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0"/>
            </a:pPr>
            <a:r>
              <a:rPr lang="lv-LV" sz="1100" b="0"/>
              <a:t>Vispārējās valdības izdevumi veselības aprūpei, milj.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2-DF33-4BB8-A69F-47C8A82B5AE0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DF33-4BB8-A69F-47C8A82B5AE0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ABEA-4E71-A089-2C89CC10A8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>
                        <a:lumMod val="85000"/>
                        <a:lumOff val="15000"/>
                      </a:schemeClr>
                    </a:solidFill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Vesel!$B$19:$H$19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2017*</c:v>
                </c:pt>
                <c:pt idx="6">
                  <c:v>2018*</c:v>
                </c:pt>
              </c:strCache>
            </c:strRef>
          </c:cat>
          <c:val>
            <c:numRef>
              <c:f>Vesel!$B$20:$H$20</c:f>
              <c:numCache>
                <c:formatCode>General</c:formatCode>
                <c:ptCount val="7"/>
                <c:pt idx="0">
                  <c:v>851.3</c:v>
                </c:pt>
                <c:pt idx="1">
                  <c:v>834.9</c:v>
                </c:pt>
                <c:pt idx="2">
                  <c:v>898.2</c:v>
                </c:pt>
                <c:pt idx="3">
                  <c:v>915.1</c:v>
                </c:pt>
                <c:pt idx="4">
                  <c:v>934.7</c:v>
                </c:pt>
                <c:pt idx="5">
                  <c:v>986</c:v>
                </c:pt>
                <c:pt idx="6">
                  <c:v>1175.3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EA-4E71-A089-2C89CC10A8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40"/>
        <c:axId val="323111696"/>
        <c:axId val="323116008"/>
      </c:barChart>
      <c:catAx>
        <c:axId val="3231116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323116008"/>
        <c:crosses val="autoZero"/>
        <c:auto val="1"/>
        <c:lblAlgn val="ctr"/>
        <c:lblOffset val="100"/>
        <c:noMultiLvlLbl val="0"/>
      </c:catAx>
      <c:valAx>
        <c:axId val="323116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lv-LV"/>
          </a:p>
        </c:txPr>
        <c:crossAx val="323111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rebuchet MS" panose="020B0603020202020204" pitchFamily="34" charset="0"/>
        </a:defRPr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0.53801</cdr:x>
      <cdr:y>0</cdr:y>
    </cdr:from>
    <cdr:to>
      <cdr:x>0.60479</cdr:x>
      <cdr:y>0.34081</cdr:y>
    </cdr:to>
    <cdr:sp macro="" textlink="">
      <cdr:nvSpPr>
        <cdr:cNvPr id="2" name="Isosceles Triangle 1">
          <a:extLst xmlns:a="http://schemas.openxmlformats.org/drawingml/2006/main">
            <a:ext uri="{FF2B5EF4-FFF2-40B4-BE49-F238E27FC236}">
              <a16:creationId xmlns:a16="http://schemas.microsoft.com/office/drawing/2014/main" id="{7A53ED76-732D-436F-9058-C6AFDD0BB4C0}"/>
            </a:ext>
          </a:extLst>
        </cdr:cNvPr>
        <cdr:cNvSpPr/>
      </cdr:nvSpPr>
      <cdr:spPr>
        <a:xfrm xmlns:a="http://schemas.openxmlformats.org/drawingml/2006/main" rot="5400000">
          <a:off x="4827446" y="763150"/>
          <a:ext cx="2220217" cy="693917"/>
        </a:xfrm>
        <a:prstGeom xmlns:a="http://schemas.openxmlformats.org/drawingml/2006/main" prst="triangle">
          <a:avLst/>
        </a:prstGeom>
        <a:solidFill xmlns:a="http://schemas.openxmlformats.org/drawingml/2006/main">
          <a:schemeClr val="accent5">
            <a:lumMod val="60000"/>
            <a:lumOff val="4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0.59385</cdr:x>
      <cdr:y>0.67238</cdr:y>
    </cdr:from>
    <cdr:to>
      <cdr:x>0.82641</cdr:x>
      <cdr:y>0.77252</cdr:y>
    </cdr:to>
    <cdr:sp macro="" textlink="">
      <cdr:nvSpPr>
        <cdr:cNvPr id="3" name="Isosceles Triangle 2">
          <a:extLst xmlns:a="http://schemas.openxmlformats.org/drawingml/2006/main">
            <a:ext uri="{FF2B5EF4-FFF2-40B4-BE49-F238E27FC236}">
              <a16:creationId xmlns:a16="http://schemas.microsoft.com/office/drawing/2014/main" id="{6CD69B16-387C-4442-A4E9-410E6F196298}"/>
            </a:ext>
          </a:extLst>
        </cdr:cNvPr>
        <cdr:cNvSpPr/>
      </cdr:nvSpPr>
      <cdr:spPr>
        <a:xfrm xmlns:a="http://schemas.openxmlformats.org/drawingml/2006/main" rot="12803352">
          <a:off x="6170820" y="4380220"/>
          <a:ext cx="2416556" cy="652367"/>
        </a:xfrm>
        <a:prstGeom xmlns:a="http://schemas.openxmlformats.org/drawingml/2006/main" prst="triangle">
          <a:avLst/>
        </a:prstGeom>
        <a:solidFill xmlns:a="http://schemas.openxmlformats.org/drawingml/2006/main">
          <a:schemeClr val="bg1">
            <a:lumMod val="7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0.25543</cdr:x>
      <cdr:y>0.6423</cdr:y>
    </cdr:from>
    <cdr:to>
      <cdr:x>0.47502</cdr:x>
      <cdr:y>0.74629</cdr:y>
    </cdr:to>
    <cdr:sp macro="" textlink="">
      <cdr:nvSpPr>
        <cdr:cNvPr id="4" name="Isosceles Triangle 3">
          <a:extLst xmlns:a="http://schemas.openxmlformats.org/drawingml/2006/main">
            <a:ext uri="{FF2B5EF4-FFF2-40B4-BE49-F238E27FC236}">
              <a16:creationId xmlns:a16="http://schemas.microsoft.com/office/drawing/2014/main" id="{EF45B82A-02A0-45E7-ABD9-BDD2A2BD54D6}"/>
            </a:ext>
          </a:extLst>
        </cdr:cNvPr>
        <cdr:cNvSpPr/>
      </cdr:nvSpPr>
      <cdr:spPr>
        <a:xfrm xmlns:a="http://schemas.openxmlformats.org/drawingml/2006/main" rot="19239982">
          <a:off x="2654230" y="4184244"/>
          <a:ext cx="2281807" cy="677461"/>
        </a:xfrm>
        <a:prstGeom xmlns:a="http://schemas.openxmlformats.org/drawingml/2006/main" prst="triangle">
          <a:avLst/>
        </a:prstGeom>
        <a:solidFill xmlns:a="http://schemas.openxmlformats.org/drawingml/2006/main">
          <a:schemeClr val="accent5">
            <a:lumMod val="7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0.43131</cdr:x>
      <cdr:y>0.10608</cdr:y>
    </cdr:from>
    <cdr:to>
      <cdr:x>0.56869</cdr:x>
      <cdr:y>0.33217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9F6C03C1-8B9A-4CD2-A5AF-D97BFB6DB1B1}"/>
            </a:ext>
          </a:extLst>
        </cdr:cNvPr>
        <cdr:cNvSpPr txBox="1"/>
      </cdr:nvSpPr>
      <cdr:spPr>
        <a:xfrm xmlns:a="http://schemas.openxmlformats.org/drawingml/2006/main">
          <a:off x="4549052" y="691030"/>
          <a:ext cx="1448955" cy="14728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00" b="1" dirty="0">
              <a:latin typeface="Trebuchet MS" panose="020B0603020202020204" pitchFamily="34" charset="0"/>
            </a:rPr>
            <a:t>… PALIELINOT RAŽOŠANAS APJOMUS UN INVESTĒJOT TALANTOS</a:t>
          </a:r>
          <a:endParaRPr lang="en-US" sz="1000" b="1" dirty="0"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0.37136</cdr:y>
    </cdr:from>
    <cdr:to>
      <cdr:x>0.23277</cdr:x>
      <cdr:y>0.59745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357C276C-9DF1-4EED-BEC4-FA2E2E1AB71C}"/>
            </a:ext>
          </a:extLst>
        </cdr:cNvPr>
        <cdr:cNvSpPr txBox="1"/>
      </cdr:nvSpPr>
      <cdr:spPr>
        <a:xfrm xmlns:a="http://schemas.openxmlformats.org/drawingml/2006/main">
          <a:off x="-1006764" y="2419223"/>
          <a:ext cx="2455039" cy="14728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2400" b="1" dirty="0">
              <a:solidFill>
                <a:schemeClr val="accent1"/>
              </a:solidFill>
              <a:latin typeface="Trebuchet MS" panose="020B0603020202020204" pitchFamily="34" charset="0"/>
            </a:rPr>
            <a:t>PALIELINĀT</a:t>
          </a:r>
          <a:r>
            <a:rPr lang="lv-LV" sz="2400" dirty="0">
              <a:latin typeface="Trebuchet MS" panose="020B0603020202020204" pitchFamily="34" charset="0"/>
            </a:rPr>
            <a:t> PRODUKTIVITĀTI </a:t>
          </a:r>
        </a:p>
        <a:p xmlns:a="http://schemas.openxmlformats.org/drawingml/2006/main">
          <a:pPr algn="ctr"/>
          <a:r>
            <a:rPr lang="lv-LV" sz="2400" b="1" dirty="0">
              <a:solidFill>
                <a:schemeClr val="accent1"/>
              </a:solidFill>
              <a:latin typeface="Trebuchet MS" panose="020B0603020202020204" pitchFamily="34" charset="0"/>
            </a:rPr>
            <a:t>…</a:t>
          </a:r>
          <a:endParaRPr lang="en-US" sz="2400" b="1" dirty="0">
            <a:solidFill>
              <a:schemeClr val="accent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0.31216</cdr:x>
      <cdr:y>0.20662</cdr:y>
    </cdr:from>
    <cdr:to>
      <cdr:x>0.46055</cdr:x>
      <cdr:y>0.35184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4EC49893-1BA6-4ECE-BCE1-D7922A491B0E}"/>
            </a:ext>
          </a:extLst>
        </cdr:cNvPr>
        <cdr:cNvSpPr txBox="1"/>
      </cdr:nvSpPr>
      <cdr:spPr>
        <a:xfrm xmlns:a="http://schemas.openxmlformats.org/drawingml/2006/main">
          <a:off x="3292368" y="1346048"/>
          <a:ext cx="1565078" cy="9460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50" b="1" dirty="0">
              <a:latin typeface="Trebuchet MS" panose="020B0603020202020204" pitchFamily="34" charset="0"/>
            </a:rPr>
            <a:t>… INVESTĒJOT INFRASTRUKTŪRĀ UN AUTOMATIZĀCIJĀ</a:t>
          </a:r>
          <a:endParaRPr lang="en-US" sz="1050" b="1" dirty="0"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0.22857</cdr:x>
      <cdr:y>0.3631</cdr:y>
    </cdr:from>
    <cdr:to>
      <cdr:x>0.45275</cdr:x>
      <cdr:y>0.55886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451240E1-4013-4698-A778-D8C7F3D2BBB0}"/>
            </a:ext>
          </a:extLst>
        </cdr:cNvPr>
        <cdr:cNvSpPr txBox="1"/>
      </cdr:nvSpPr>
      <cdr:spPr>
        <a:xfrm xmlns:a="http://schemas.openxmlformats.org/drawingml/2006/main">
          <a:off x="2410691" y="2365400"/>
          <a:ext cx="2364509" cy="1275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00" b="1" dirty="0">
              <a:latin typeface="Trebuchet MS" panose="020B0603020202020204" pitchFamily="34" charset="0"/>
            </a:rPr>
            <a:t>… PAAUGSTINOT </a:t>
          </a:r>
        </a:p>
        <a:p xmlns:a="http://schemas.openxmlformats.org/drawingml/2006/main">
          <a:pPr algn="ctr"/>
          <a:r>
            <a:rPr lang="lv-LV" sz="1000" b="1" dirty="0">
              <a:latin typeface="Trebuchet MS" panose="020B0603020202020204" pitchFamily="34" charset="0"/>
            </a:rPr>
            <a:t>KOPĒJO FAKTORU PRODUKTIVITĀTI, UZLABOJOT TEHNOLOĢIJAS, INOVĀCIJAS UN PROCESUS</a:t>
          </a:r>
          <a:endParaRPr lang="en-US" sz="1000" b="1" dirty="0"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0.25509</cdr:x>
      <cdr:y>0.52839</cdr:y>
    </cdr:from>
    <cdr:to>
      <cdr:x>0.42862</cdr:x>
      <cdr:y>0.65674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AE19151A-8957-465F-9A20-4F36B5E92677}"/>
            </a:ext>
          </a:extLst>
        </cdr:cNvPr>
        <cdr:cNvSpPr txBox="1"/>
      </cdr:nvSpPr>
      <cdr:spPr>
        <a:xfrm xmlns:a="http://schemas.openxmlformats.org/drawingml/2006/main">
          <a:off x="2690450" y="3442184"/>
          <a:ext cx="1830231" cy="83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50" b="1" dirty="0">
              <a:latin typeface="Trebuchet MS" panose="020B0603020202020204" pitchFamily="34" charset="0"/>
            </a:rPr>
            <a:t>… VEICINOT KONKURENCI UN TIRGUS EFEKTIVITĀTI</a:t>
          </a:r>
          <a:endParaRPr lang="en-US" sz="1050" b="1" dirty="0"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0.34181</cdr:x>
      <cdr:y>0.67936</cdr:y>
    </cdr:from>
    <cdr:to>
      <cdr:x>0.47126</cdr:x>
      <cdr:y>0.90378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CF1624C3-E92A-42A6-82C9-E899A07E0A04}"/>
            </a:ext>
          </a:extLst>
        </cdr:cNvPr>
        <cdr:cNvSpPr txBox="1"/>
      </cdr:nvSpPr>
      <cdr:spPr>
        <a:xfrm xmlns:a="http://schemas.openxmlformats.org/drawingml/2006/main">
          <a:off x="3605060" y="4425728"/>
          <a:ext cx="1365317" cy="1461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50" b="1" dirty="0">
              <a:solidFill>
                <a:schemeClr val="bg1"/>
              </a:solidFill>
              <a:latin typeface="Trebuchet MS" panose="020B0603020202020204" pitchFamily="34" charset="0"/>
            </a:rPr>
            <a:t>… ATBALSTOT INVESTĪCIJAS, PIESAISTOT IEKŠZEMES UZKRĀJUMUS UN AKUMULĒJOT KAPITĀLU</a:t>
          </a:r>
          <a:endParaRPr lang="en-US" sz="1050" b="1" dirty="0">
            <a:solidFill>
              <a:schemeClr val="bg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0.46222</cdr:x>
      <cdr:y>0.75382</cdr:y>
    </cdr:from>
    <cdr:to>
      <cdr:x>0.59238</cdr:x>
      <cdr:y>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5A9E0D9C-2F55-4132-A744-5FD97B0DA8CA}"/>
            </a:ext>
          </a:extLst>
        </cdr:cNvPr>
        <cdr:cNvSpPr txBox="1"/>
      </cdr:nvSpPr>
      <cdr:spPr>
        <a:xfrm xmlns:a="http://schemas.openxmlformats.org/drawingml/2006/main">
          <a:off x="4875046" y="4910769"/>
          <a:ext cx="1372805" cy="1603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50" b="1" dirty="0">
              <a:solidFill>
                <a:schemeClr val="bg1"/>
              </a:solidFill>
              <a:latin typeface="Trebuchet MS" panose="020B0603020202020204" pitchFamily="34" charset="0"/>
            </a:rPr>
            <a:t>… </a:t>
          </a:r>
        </a:p>
        <a:p xmlns:a="http://schemas.openxmlformats.org/drawingml/2006/main">
          <a:pPr algn="ctr"/>
          <a:r>
            <a:rPr lang="lv-LV" sz="1050" b="1" dirty="0">
              <a:solidFill>
                <a:schemeClr val="bg1"/>
              </a:solidFill>
              <a:latin typeface="Trebuchet MS" panose="020B0603020202020204" pitchFamily="34" charset="0"/>
            </a:rPr>
            <a:t>INTEGRĒJOTIES REĢIONĀLAJOS </a:t>
          </a:r>
        </a:p>
        <a:p xmlns:a="http://schemas.openxmlformats.org/drawingml/2006/main">
          <a:pPr algn="ctr"/>
          <a:r>
            <a:rPr lang="lv-LV" sz="1050" b="1" dirty="0">
              <a:solidFill>
                <a:schemeClr val="bg1"/>
              </a:solidFill>
              <a:latin typeface="Trebuchet MS" panose="020B0603020202020204" pitchFamily="34" charset="0"/>
            </a:rPr>
            <a:t>UN GLOBĀLAJOS TIRGOS, UZLABOJOT GLOBĀLO SADARBĪBU</a:t>
          </a:r>
          <a:endParaRPr lang="en-US" sz="1050" b="1" dirty="0">
            <a:solidFill>
              <a:schemeClr val="bg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0.5752</cdr:x>
      <cdr:y>0.71456</cdr:y>
    </cdr:from>
    <cdr:to>
      <cdr:x>0.707</cdr:x>
      <cdr:y>1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3B4FE436-AA8A-46E5-AB23-B6CDD0FD24F5}"/>
            </a:ext>
          </a:extLst>
        </cdr:cNvPr>
        <cdr:cNvSpPr txBox="1"/>
      </cdr:nvSpPr>
      <cdr:spPr>
        <a:xfrm xmlns:a="http://schemas.openxmlformats.org/drawingml/2006/main">
          <a:off x="6066626" y="4655010"/>
          <a:ext cx="1390102" cy="1859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00" b="1" dirty="0">
              <a:solidFill>
                <a:schemeClr val="bg1"/>
              </a:solidFill>
              <a:latin typeface="Trebuchet MS" panose="020B0603020202020204" pitchFamily="34" charset="0"/>
            </a:rPr>
            <a:t>… STIMULĒJOT IEKŠZEMES PATĒRIŅU UN INVESTĪCIJAS BALSTĪTUS UZ IENĀKUMU UN KREDĪTU PIEAUGUMU</a:t>
          </a:r>
          <a:endParaRPr lang="en-US" sz="1000" b="1" dirty="0">
            <a:solidFill>
              <a:schemeClr val="bg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0.66732</cdr:x>
      <cdr:y>0.48307</cdr:y>
    </cdr:from>
    <cdr:to>
      <cdr:x>0.83523</cdr:x>
      <cdr:y>0.69743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A8DEFD90-ACA3-488D-A56C-82DAC59447A2}"/>
            </a:ext>
          </a:extLst>
        </cdr:cNvPr>
        <cdr:cNvSpPr txBox="1"/>
      </cdr:nvSpPr>
      <cdr:spPr>
        <a:xfrm xmlns:a="http://schemas.openxmlformats.org/drawingml/2006/main">
          <a:off x="6934287" y="3146989"/>
          <a:ext cx="1744786" cy="13964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00" b="1" dirty="0">
              <a:solidFill>
                <a:schemeClr val="tx1"/>
              </a:solidFill>
              <a:latin typeface="Trebuchet MS" panose="020B0603020202020204" pitchFamily="34" charset="0"/>
            </a:rPr>
            <a:t>… NODROŠINOT UZŅĒMUMU PEĻŅAS PIEAUGUMU PLAŠĀKAM UZŅĒMUMU LOKAM</a:t>
          </a:r>
          <a:endParaRPr lang="en-US" sz="1000" b="1" dirty="0">
            <a:solidFill>
              <a:schemeClr val="tx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0.60439</cdr:x>
      <cdr:y>0.16939</cdr:y>
    </cdr:from>
    <cdr:to>
      <cdr:x>0.7723</cdr:x>
      <cdr:y>0.38767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D3AC433B-3DF2-4FD8-BA3F-4D4309F49533}"/>
            </a:ext>
          </a:extLst>
        </cdr:cNvPr>
        <cdr:cNvSpPr txBox="1"/>
      </cdr:nvSpPr>
      <cdr:spPr>
        <a:xfrm xmlns:a="http://schemas.openxmlformats.org/drawingml/2006/main">
          <a:off x="6280330" y="1103495"/>
          <a:ext cx="1744786" cy="1421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000" b="1" dirty="0">
              <a:solidFill>
                <a:schemeClr val="tx1"/>
              </a:solidFill>
              <a:latin typeface="Trebuchet MS" panose="020B0603020202020204" pitchFamily="34" charset="0"/>
            </a:rPr>
            <a:t>… PALIELINOT MĀJSAIMNIECĪBU IENĀKUMUS UN VIDĒJĀ SLĀŅA VEIDOŠANU CAUR ALGU PIEAUGUMU</a:t>
          </a:r>
          <a:endParaRPr lang="en-US" sz="1000" b="1" dirty="0">
            <a:solidFill>
              <a:schemeClr val="tx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0.08142</cdr:x>
      <cdr:y>0.84714</cdr:y>
    </cdr:from>
    <cdr:to>
      <cdr:x>0.30885</cdr:x>
      <cdr:y>0.98166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8EBE4C6F-588C-4A9A-9BBC-2870C0E5102C}"/>
            </a:ext>
          </a:extLst>
        </cdr:cNvPr>
        <cdr:cNvSpPr txBox="1"/>
      </cdr:nvSpPr>
      <cdr:spPr>
        <a:xfrm xmlns:a="http://schemas.openxmlformats.org/drawingml/2006/main">
          <a:off x="846039" y="5518714"/>
          <a:ext cx="2363307" cy="87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2400" b="1" dirty="0">
              <a:solidFill>
                <a:schemeClr val="accent1"/>
              </a:solidFill>
              <a:latin typeface="Trebuchet MS" panose="020B0603020202020204" pitchFamily="34" charset="0"/>
            </a:rPr>
            <a:t>VEICINĀT</a:t>
          </a:r>
          <a:r>
            <a:rPr lang="lv-LV" sz="2400" dirty="0">
              <a:latin typeface="Trebuchet MS" panose="020B0603020202020204" pitchFamily="34" charset="0"/>
            </a:rPr>
            <a:t> PIEPRASĪJUMU </a:t>
          </a:r>
          <a:r>
            <a:rPr lang="lv-LV" sz="2400" b="1" dirty="0">
              <a:solidFill>
                <a:schemeClr val="accent1"/>
              </a:solidFill>
              <a:latin typeface="Trebuchet MS" panose="020B0603020202020204" pitchFamily="34" charset="0"/>
            </a:rPr>
            <a:t>…</a:t>
          </a:r>
          <a:endParaRPr lang="en-US" sz="2400" b="1" dirty="0">
            <a:solidFill>
              <a:schemeClr val="accent1"/>
            </a:solidFill>
            <a:latin typeface="Trebuchet MS" panose="020B0603020202020204" pitchFamily="34" charset="0"/>
          </a:endParaRPr>
        </a:p>
      </cdr:txBody>
    </cdr:sp>
  </cdr:relSizeAnchor>
  <cdr:relSizeAnchor xmlns:cdr="http://schemas.openxmlformats.org/drawingml/2006/chartDrawing">
    <cdr:from>
      <cdr:x>0.74262</cdr:x>
      <cdr:y>0.027</cdr:y>
    </cdr:from>
    <cdr:to>
      <cdr:x>1</cdr:x>
      <cdr:y>0.54302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4B381AE3-8DE1-47B1-B6E0-C7E8D8189BBB}"/>
            </a:ext>
          </a:extLst>
        </cdr:cNvPr>
        <cdr:cNvSpPr txBox="1"/>
      </cdr:nvSpPr>
      <cdr:spPr>
        <a:xfrm xmlns:a="http://schemas.openxmlformats.org/drawingml/2006/main">
          <a:off x="7832436" y="175892"/>
          <a:ext cx="2714625" cy="3361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2400" dirty="0">
              <a:latin typeface="Trebuchet MS" panose="020B0603020202020204" pitchFamily="34" charset="0"/>
            </a:rPr>
            <a:t>PRODUKTIVITĀTES PĀRVĒRŠANA </a:t>
          </a:r>
          <a:r>
            <a:rPr lang="lv-LV" sz="2400" b="1" dirty="0">
              <a:solidFill>
                <a:schemeClr val="accent1"/>
              </a:solidFill>
              <a:latin typeface="Trebuchet MS" panose="020B0603020202020204" pitchFamily="34" charset="0"/>
            </a:rPr>
            <a:t>NOTURĪGĀ IENĀKUMU PIEAUGUMĀ </a:t>
          </a:r>
        </a:p>
        <a:p xmlns:a="http://schemas.openxmlformats.org/drawingml/2006/main">
          <a:pPr algn="r"/>
          <a:r>
            <a:rPr lang="lv-LV" sz="2400" dirty="0">
              <a:latin typeface="Trebuchet MS" panose="020B0603020202020204" pitchFamily="34" charset="0"/>
            </a:rPr>
            <a:t>…</a:t>
          </a:r>
          <a:endParaRPr lang="en-US" sz="2400" b="1" dirty="0">
            <a:solidFill>
              <a:schemeClr val="accent1"/>
            </a:solidFill>
            <a:latin typeface="Trebuchet MS" panose="020B0603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ED689A-3275-4EE7-B574-021942EF06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36" cy="4949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8701F-C870-4434-8AC4-1444E0BA1D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6023" y="0"/>
            <a:ext cx="2918136" cy="4949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FD0459F-8302-4091-A388-3FE06DAF7A5A}" type="datetimeFigureOut">
              <a:rPr lang="lv-LV"/>
              <a:pPr>
                <a:defRPr/>
              </a:pPr>
              <a:t>24.10.2018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7FAAD1-D568-433C-90C1-36D04946F5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332"/>
            <a:ext cx="2918136" cy="4949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0F9CB-4FEB-4BF9-B680-09407DA747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023" y="9371332"/>
            <a:ext cx="2918136" cy="49498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AC2397-AF05-4B31-8176-4070839E8690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9339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074110-12E8-4244-B1D9-3EBBA54351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136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43DFB0-A731-447E-9376-616101A267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6023" y="1"/>
            <a:ext cx="2918136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ECDB524-AC1F-4744-BF2B-4372FC6C710E}" type="datetimeFigureOut">
              <a:rPr lang="lv-LV"/>
              <a:pPr>
                <a:defRPr/>
              </a:pPr>
              <a:t>24.10.2018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7987A8B-F20B-422D-A82E-A84B1D0928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E0A3F8-8329-4DC7-9D4D-CAC1A5F396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416" y="4686459"/>
            <a:ext cx="5388931" cy="4440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73736-51F0-4C91-A5BE-41E5601AC6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8136" cy="4933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4E4CB-37C9-4D92-9821-DA6A94611A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6023" y="9371332"/>
            <a:ext cx="2918136" cy="49339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755E82-4DB2-4919-9B43-64BDF62A54AA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77108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8" y="739775"/>
            <a:ext cx="6580187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30A31CE-4A51-4F41-ADFA-1B56174DDDDD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3387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55E82-4DB2-4919-9B43-64BDF62A54AA}" type="slidenum">
              <a:rPr lang="lv-LV" altLang="lv-LV" smtClean="0"/>
              <a:pPr>
                <a:defRPr/>
              </a:pPr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51108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55E82-4DB2-4919-9B43-64BDF62A54AA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00910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55E82-4DB2-4919-9B43-64BDF62A54AA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37113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55E82-4DB2-4919-9B43-64BDF62A54AA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72554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55E82-4DB2-4919-9B43-64BDF62A54AA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17605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146" y="67469"/>
            <a:ext cx="4185708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B81F200-D522-4A12-BF00-F2D2A462365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807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ACD9C-8BDD-4AA3-9DB9-973DF6DE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49800-1C8C-4D80-896A-E761DFA95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8D6A0-FB2D-471E-891F-5E94BD47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8AF8-D45B-4FFE-80E5-1E563EFCF4D3}" type="datetimeFigureOut">
              <a:rPr lang="lv-LV" smtClean="0"/>
              <a:t>24.10.2018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E8E70-D07A-429F-856F-38948EE71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782E6-6311-4853-A5FF-0099A945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8DDB-7D8D-4786-B421-8F4679717E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040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6160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675D9B2E-1372-41EA-BCD8-E50EE8937E5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C1D9ECC-AAD5-43F3-98E2-25CD2D02D85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8052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" y="0"/>
            <a:ext cx="1842557" cy="195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EEA935C6-9C44-41E0-8D30-7BE18C8E9AB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3B10027-221B-44A1-9613-273AC64236C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3585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61606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A32CC7DC-0470-4C8E-890A-2B4F3AEE04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20E5A47-5146-4B96-A971-3A07AACB3D9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6561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" y="0"/>
            <a:ext cx="1909231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6FA77CEC-3E9A-4540-BCCF-2C29B7E554F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4C4B76D-1F56-4CE7-9678-C70107A318F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9723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350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152F450-2F76-4245-B0DA-E0AE1E4572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71E42E-0261-4F9A-9752-C6F140EDD27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5949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" y="0"/>
            <a:ext cx="1842556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F6634845-887F-4AB0-A3F2-F9CA262BB8A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686F2A6-E503-4AAA-90C9-642D8A8D493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621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" y="0"/>
            <a:ext cx="1852082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06F2DB06-DD2D-422E-B8EB-7FA2561316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9FDEA09-3291-441D-8E10-32EEB94A8FF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8850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958" y="67469"/>
            <a:ext cx="4138083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9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948FB-1082-4810-B1A6-5C92AC1ED6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3B4FD9-0192-4358-97A7-71856BBDA0EF}" type="datetime1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4C63C-7EFA-452C-9A59-57AC96061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AD873-A213-48B6-BA64-DFA513140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8326E81-6202-4A1E-A1BD-4048AB0F2F2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chart" Target="../charts/chart12.xml"/><Relationship Id="rId7" Type="http://schemas.openxmlformats.org/officeDocument/2006/relationships/chart" Target="../charts/chart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0A6EDDD-48AF-4547-93F3-8E2415D64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047" y="3465402"/>
            <a:ext cx="7905605" cy="1844727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VALDĪBAS </a:t>
            </a:r>
            <a:b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1000 DIENAS</a:t>
            </a:r>
            <a:b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lv-LV" altLang="lv-LV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lv-LV" altLang="lv-LV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55441" y="6049678"/>
            <a:ext cx="20168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altLang="lv-LV" sz="1400" dirty="0">
                <a:solidFill>
                  <a:srgbClr val="404040"/>
                </a:solidFill>
                <a:latin typeface="Trebuchet MS" panose="020B0603020202020204" pitchFamily="34" charset="0"/>
              </a:rPr>
              <a:t>2018.gada 24.oktobris</a:t>
            </a:r>
            <a:endParaRPr lang="lv-LV" sz="1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BB065B5-71AA-4B1F-9507-CA9432FBA257}"/>
              </a:ext>
            </a:extLst>
          </p:cNvPr>
          <p:cNvSpPr txBox="1"/>
          <p:nvPr/>
        </p:nvSpPr>
        <p:spPr>
          <a:xfrm>
            <a:off x="9744364" y="6564327"/>
            <a:ext cx="2347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Trebuchet MS" panose="020B0603020202020204" pitchFamily="34" charset="0"/>
              </a:rPr>
              <a:t>Avots: </a:t>
            </a:r>
            <a:r>
              <a:rPr lang="lv-LV" sz="900" dirty="0" err="1">
                <a:latin typeface="Trebuchet MS" panose="020B0603020202020204" pitchFamily="34" charset="0"/>
              </a:rPr>
              <a:t>McKinsey</a:t>
            </a:r>
            <a:r>
              <a:rPr lang="lv-LV" sz="900" dirty="0">
                <a:latin typeface="Trebuchet MS" panose="020B0603020202020204" pitchFamily="34" charset="0"/>
              </a:rPr>
              <a:t> </a:t>
            </a:r>
            <a:r>
              <a:rPr lang="lv-LV" sz="900" dirty="0" err="1">
                <a:latin typeface="Trebuchet MS" panose="020B0603020202020204" pitchFamily="34" charset="0"/>
              </a:rPr>
              <a:t>Global</a:t>
            </a:r>
            <a:r>
              <a:rPr lang="lv-LV" sz="900" dirty="0">
                <a:latin typeface="Trebuchet MS" panose="020B0603020202020204" pitchFamily="34" charset="0"/>
              </a:rPr>
              <a:t> </a:t>
            </a:r>
            <a:r>
              <a:rPr lang="lv-LV" sz="900" dirty="0" err="1">
                <a:latin typeface="Trebuchet MS" panose="020B0603020202020204" pitchFamily="34" charset="0"/>
              </a:rPr>
              <a:t>Institute</a:t>
            </a:r>
            <a:r>
              <a:rPr lang="lv-LV" sz="900" dirty="0">
                <a:latin typeface="Trebuchet MS" panose="020B0603020202020204" pitchFamily="34" charset="0"/>
              </a:rPr>
              <a:t>, 2018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8C4D8B6-22D9-4CF1-BAD0-6E8381984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1705223"/>
              </p:ext>
            </p:extLst>
          </p:nvPr>
        </p:nvGraphicFramePr>
        <p:xfrm>
          <a:off x="1006764" y="282011"/>
          <a:ext cx="10547061" cy="651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A622C8A-374E-4DB1-8566-15DEB43F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159" y="170603"/>
            <a:ext cx="4486275" cy="2153540"/>
          </a:xfrm>
        </p:spPr>
        <p:txBody>
          <a:bodyPr>
            <a:noAutofit/>
          </a:bodyPr>
          <a:lstStyle/>
          <a:p>
            <a:pPr algn="l"/>
            <a:r>
              <a:rPr lang="lv-LV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</a:rPr>
              <a:t>KĀ PANĀKT </a:t>
            </a:r>
            <a:br>
              <a:rPr lang="lv-LV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</a:rPr>
            </a:br>
            <a:r>
              <a:rPr lang="lv-LV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</a:rPr>
              <a:t>STRAUJĀKU IENĀKUMU PIEAUGUMU?</a:t>
            </a:r>
          </a:p>
        </p:txBody>
      </p:sp>
    </p:spTree>
    <p:extLst>
      <p:ext uri="{BB962C8B-B14F-4D97-AF65-F5344CB8AC3E}">
        <p14:creationId xmlns:p14="http://schemas.microsoft.com/office/powerpoint/2010/main" val="35679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/>
          <a:lstStyle/>
          <a:p>
            <a:r>
              <a:rPr lang="lv-LV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IEDZĪVOTĀJI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871088" y="4323961"/>
            <a:ext cx="9711312" cy="2057601"/>
          </a:xfrm>
        </p:spPr>
        <p:txBody>
          <a:bodyPr>
            <a:normAutofit lnSpcReduction="10000"/>
          </a:bodyPr>
          <a:lstStyle/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Nodarbinātība un atalgojums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Izglītība (skolu tīkls, mācību saturs, algu pieaugums, valoda)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Atbalsta pasākumi ģimenēm (ĢVP, transporta atlaides, «Latvijas skolas soma»)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Mājokļu garantijas programmas (</a:t>
            </a:r>
            <a:r>
              <a:rPr lang="lv-LV" sz="16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Altum</a:t>
            </a: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paplašināšana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Īres dzīvokļi reģionos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Atbalsts audžuģimenēm un adoptētājiem</a:t>
            </a: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255104"/>
              </p:ext>
            </p:extLst>
          </p:nvPr>
        </p:nvGraphicFramePr>
        <p:xfrm>
          <a:off x="8817914" y="1099322"/>
          <a:ext cx="3143177" cy="2784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861005" y="1350145"/>
            <a:ext cx="3066807" cy="2476565"/>
            <a:chOff x="802957" y="1415073"/>
            <a:chExt cx="3066807" cy="2476565"/>
          </a:xfrm>
        </p:grpSpPr>
        <p:graphicFrame>
          <p:nvGraphicFramePr>
            <p:cNvPr id="19" name="Chart 1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35121808"/>
                </p:ext>
              </p:extLst>
            </p:nvPr>
          </p:nvGraphicFramePr>
          <p:xfrm>
            <a:off x="802957" y="1415073"/>
            <a:ext cx="3066807" cy="24765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3454400" y="1815061"/>
              <a:ext cx="3834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v-LV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rebuchet MS" panose="020B0603020202020204" pitchFamily="34" charset="0"/>
                </a:rPr>
                <a:t>1,7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0883153" y="4054497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Dati: CSP, EM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659ED2-56A3-4770-B806-8C7A06FCB5A6}"/>
              </a:ext>
            </a:extLst>
          </p:cNvPr>
          <p:cNvGrpSpPr/>
          <p:nvPr/>
        </p:nvGrpSpPr>
        <p:grpSpPr>
          <a:xfrm>
            <a:off x="4045254" y="1166741"/>
            <a:ext cx="4772660" cy="2802400"/>
            <a:chOff x="4077445" y="1089238"/>
            <a:chExt cx="4772660" cy="2802400"/>
          </a:xfrm>
        </p:grpSpPr>
        <p:graphicFrame>
          <p:nvGraphicFramePr>
            <p:cNvPr id="13" name="Content Placeholder 8">
              <a:extLst>
                <a:ext uri="{FF2B5EF4-FFF2-40B4-BE49-F238E27FC236}">
                  <a16:creationId xmlns:a16="http://schemas.microsoft.com/office/drawing/2014/main" id="{82C3DDB2-8B3F-4C98-869B-20D47EDF9A2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06224274"/>
                </p:ext>
              </p:extLst>
            </p:nvPr>
          </p:nvGraphicFramePr>
          <p:xfrm>
            <a:off x="4077445" y="1382738"/>
            <a:ext cx="4772660" cy="25089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D616A814-3088-4BDA-9335-53016C1DA6C3}"/>
                </a:ext>
              </a:extLst>
            </p:cNvPr>
            <p:cNvSpPr txBox="1">
              <a:spLocks/>
            </p:cNvSpPr>
            <p:nvPr/>
          </p:nvSpPr>
          <p:spPr>
            <a:xfrm>
              <a:off x="4370468" y="1089238"/>
              <a:ext cx="4479637" cy="49464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400" b="1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pPr algn="ctr"/>
              <a:r>
                <a:rPr lang="lv-LV" sz="1100" b="0" dirty="0">
                  <a:latin typeface="Trebuchet MS" panose="020B0603020202020204" pitchFamily="34" charset="0"/>
                </a:rPr>
                <a:t>Vidējā bruto darba samaksa Latvijā un minimālā alga galvenajās emigrācijas mērķa valstīs, </a:t>
              </a:r>
              <a:r>
                <a:rPr lang="lv-LV" sz="1100" b="0" i="1" dirty="0">
                  <a:latin typeface="Trebuchet MS" panose="020B0603020202020204" pitchFamily="34" charset="0"/>
                </a:rPr>
                <a:t>eiro mēnesī</a:t>
              </a:r>
              <a:endParaRPr lang="en-US" sz="1100" b="0" i="1" dirty="0"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661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Nodokļi – stabilitāte un prognozējamība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046098" y="4328545"/>
            <a:ext cx="9536302" cy="2028293"/>
          </a:xfrm>
        </p:spPr>
        <p:txBody>
          <a:bodyPr>
            <a:normAutofit lnSpcReduction="10000"/>
          </a:bodyPr>
          <a:lstStyle/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0% UIN reinvestētai peļņai 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Likvidēti UIN avansa maksājumi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Nodokļu progresivitāte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Reversais/samazinātais PVN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Vienotais nodokļu konts, grāmatvedības regulējums, «baltais saraksts», princips «konsultē vispirms»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</a:pPr>
            <a:endParaRPr lang="lv-LV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80607"/>
              </p:ext>
            </p:extLst>
          </p:nvPr>
        </p:nvGraphicFramePr>
        <p:xfrm>
          <a:off x="2194436" y="1397145"/>
          <a:ext cx="3901564" cy="267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936368"/>
              </p:ext>
            </p:extLst>
          </p:nvPr>
        </p:nvGraphicFramePr>
        <p:xfrm>
          <a:off x="6628314" y="1215743"/>
          <a:ext cx="4002741" cy="233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36121" y="3728367"/>
            <a:ext cx="1394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Dati: FM, Valsts kase </a:t>
            </a:r>
          </a:p>
        </p:txBody>
      </p:sp>
    </p:spTree>
    <p:extLst>
      <p:ext uri="{BB962C8B-B14F-4D97-AF65-F5344CB8AC3E}">
        <p14:creationId xmlns:p14="http://schemas.microsoft.com/office/powerpoint/2010/main" val="1901809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veselība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03085" y="1988365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alga</a:t>
            </a:r>
          </a:p>
        </p:txBody>
      </p:sp>
      <p:sp>
        <p:nvSpPr>
          <p:cNvPr id="3" name="Up Arrow 2"/>
          <p:cNvSpPr/>
          <p:nvPr/>
        </p:nvSpPr>
        <p:spPr>
          <a:xfrm>
            <a:off x="11730178" y="1961107"/>
            <a:ext cx="249381" cy="311169"/>
          </a:xfrm>
          <a:prstGeom prst="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93596" y="4023341"/>
            <a:ext cx="5483504" cy="2700969"/>
          </a:xfrm>
        </p:spPr>
        <p:txBody>
          <a:bodyPr>
            <a:normAutofit/>
          </a:bodyPr>
          <a:lstStyle/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Valsts obligātā veselības apdrošināšana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Veselības aprūpes pieejamība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Veselības aprūpē nodarbināto atalgojums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Kompensējamo medikamentu pieejamība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«Zaļā koridora» ieviešana onkoloģijā</a:t>
            </a:r>
          </a:p>
          <a:p>
            <a:pPr marL="284400" indent="-28440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E-veselības darbības attīstīšana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5413519" y="1048781"/>
          <a:ext cx="3702071" cy="2416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5"/>
          <p:cNvSpPr txBox="1"/>
          <p:nvPr/>
        </p:nvSpPr>
        <p:spPr>
          <a:xfrm>
            <a:off x="6674004" y="1664451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latin typeface="Trebuchet MS" panose="020B0603020202020204" pitchFamily="34" charset="0"/>
              </a:rPr>
              <a:t>+5,5%</a:t>
            </a:r>
          </a:p>
        </p:txBody>
      </p:sp>
      <p:sp>
        <p:nvSpPr>
          <p:cNvPr id="12" name="TextBox 5"/>
          <p:cNvSpPr txBox="1"/>
          <p:nvPr/>
        </p:nvSpPr>
        <p:spPr>
          <a:xfrm>
            <a:off x="6686550" y="2102032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latin typeface="Trebuchet MS" panose="020B0603020202020204" pitchFamily="34" charset="0"/>
              </a:rPr>
              <a:t>+3,5%</a:t>
            </a:r>
          </a:p>
        </p:txBody>
      </p:sp>
      <p:sp>
        <p:nvSpPr>
          <p:cNvPr id="13" name="TextBox 7"/>
          <p:cNvSpPr txBox="1"/>
          <p:nvPr/>
        </p:nvSpPr>
        <p:spPr>
          <a:xfrm>
            <a:off x="6674004" y="2422489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latin typeface="Trebuchet MS" panose="020B0603020202020204" pitchFamily="34" charset="0"/>
              </a:rPr>
              <a:t>+6,5%</a:t>
            </a:r>
          </a:p>
        </p:txBody>
      </p:sp>
      <p:sp>
        <p:nvSpPr>
          <p:cNvPr id="14" name="TextBox 2"/>
          <p:cNvSpPr txBox="1"/>
          <p:nvPr/>
        </p:nvSpPr>
        <p:spPr>
          <a:xfrm>
            <a:off x="8562019" y="1464426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solidFill>
                  <a:srgbClr val="639729"/>
                </a:solidFill>
                <a:latin typeface="Trebuchet MS" panose="020B0603020202020204" pitchFamily="34" charset="0"/>
              </a:rPr>
              <a:t>+20%</a:t>
            </a:r>
          </a:p>
        </p:txBody>
      </p:sp>
      <p:sp>
        <p:nvSpPr>
          <p:cNvPr id="15" name="TextBox 3"/>
          <p:cNvSpPr txBox="1"/>
          <p:nvPr/>
        </p:nvSpPr>
        <p:spPr>
          <a:xfrm>
            <a:off x="8525040" y="1735053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solidFill>
                  <a:srgbClr val="639729"/>
                </a:solidFill>
                <a:latin typeface="Trebuchet MS" panose="020B0603020202020204" pitchFamily="34" charset="0"/>
              </a:rPr>
              <a:t>+17%</a:t>
            </a:r>
          </a:p>
        </p:txBody>
      </p:sp>
      <p:sp>
        <p:nvSpPr>
          <p:cNvPr id="16" name="TextBox 4"/>
          <p:cNvSpPr txBox="1"/>
          <p:nvPr/>
        </p:nvSpPr>
        <p:spPr>
          <a:xfrm>
            <a:off x="8525040" y="2026863"/>
            <a:ext cx="590550" cy="2000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900" dirty="0">
                <a:solidFill>
                  <a:srgbClr val="639729"/>
                </a:solidFill>
                <a:latin typeface="Trebuchet MS" panose="020B0603020202020204" pitchFamily="34" charset="0"/>
              </a:rPr>
              <a:t>+25%</a:t>
            </a: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849088"/>
              </p:ext>
            </p:extLst>
          </p:nvPr>
        </p:nvGraphicFramePr>
        <p:xfrm>
          <a:off x="7507021" y="3738189"/>
          <a:ext cx="4472538" cy="2568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0704629" y="157510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budžets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56316" y="2424027"/>
            <a:ext cx="21081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lv-LV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kompensācijas zālēm</a:t>
            </a:r>
          </a:p>
        </p:txBody>
      </p:sp>
      <p:sp>
        <p:nvSpPr>
          <p:cNvPr id="20" name="Up Arrow 19"/>
          <p:cNvSpPr/>
          <p:nvPr/>
        </p:nvSpPr>
        <p:spPr>
          <a:xfrm>
            <a:off x="11730178" y="2422489"/>
            <a:ext cx="249381" cy="311169"/>
          </a:xfrm>
          <a:prstGeom prst="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1" name="Up Arrow 20"/>
          <p:cNvSpPr/>
          <p:nvPr/>
        </p:nvSpPr>
        <p:spPr>
          <a:xfrm>
            <a:off x="11741556" y="1518264"/>
            <a:ext cx="249381" cy="311169"/>
          </a:xfrm>
          <a:prstGeom prst="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2" name="TextBox 21"/>
          <p:cNvSpPr txBox="1"/>
          <p:nvPr/>
        </p:nvSpPr>
        <p:spPr>
          <a:xfrm>
            <a:off x="9339478" y="2889270"/>
            <a:ext cx="2242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lv-LV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pieejamības vērtējums</a:t>
            </a:r>
          </a:p>
        </p:txBody>
      </p:sp>
      <p:sp>
        <p:nvSpPr>
          <p:cNvPr id="23" name="Up Arrow 22"/>
          <p:cNvSpPr/>
          <p:nvPr/>
        </p:nvSpPr>
        <p:spPr>
          <a:xfrm>
            <a:off x="11741557" y="2852686"/>
            <a:ext cx="249381" cy="311169"/>
          </a:xfrm>
          <a:prstGeom prst="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7518400" y="6462700"/>
            <a:ext cx="19143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Dati: </a:t>
            </a:r>
            <a:r>
              <a:rPr lang="lv-LV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Eurostat</a:t>
            </a:r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FM, VID, NVD </a:t>
            </a:r>
          </a:p>
        </p:txBody>
      </p:sp>
      <p:graphicFrame>
        <p:nvGraphicFramePr>
          <p:cNvPr id="25" name="Chart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43954"/>
              </p:ext>
            </p:extLst>
          </p:nvPr>
        </p:nvGraphicFramePr>
        <p:xfrm>
          <a:off x="1743465" y="1140750"/>
          <a:ext cx="3421869" cy="231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8210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7780" y="4255386"/>
            <a:ext cx="9908875" cy="2182457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Latvija NATO aliansē – pastāvīga klātbūtne Latvijā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Austrumu robežas izbūve 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Kiberdrošības</a:t>
            </a: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stiprināšanas pasākumi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Ēnu ekonomikas apkarošana, noziedzīgi iegūtu līdzekļu legalizācijas novēršana, </a:t>
            </a:r>
            <a:r>
              <a:rPr lang="lv-LV" sz="16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Moneyval</a:t>
            </a: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rekomendāciju ieviešana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r>
              <a:rPr lang="lv-LV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Medijpratība</a:t>
            </a:r>
            <a:r>
              <a:rPr lang="lv-LV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un kritiskā domāšana</a:t>
            </a:r>
          </a:p>
          <a:p>
            <a:pPr marL="285750" indent="-285750">
              <a:spcBef>
                <a:spcPts val="0"/>
              </a:spcBef>
              <a:spcAft>
                <a:spcPts val="8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711464" y="1062487"/>
            <a:ext cx="2161310" cy="2679758"/>
            <a:chOff x="5811881" y="1275632"/>
            <a:chExt cx="1942510" cy="2250930"/>
          </a:xfrm>
        </p:grpSpPr>
        <p:sp>
          <p:nvSpPr>
            <p:cNvPr id="17" name="Rectangle: Rounded Corners 23"/>
            <p:cNvSpPr/>
            <p:nvPr/>
          </p:nvSpPr>
          <p:spPr>
            <a:xfrm>
              <a:off x="5831491" y="1275632"/>
              <a:ext cx="1922900" cy="2250930"/>
            </a:xfrm>
            <a:prstGeom prst="roundRect">
              <a:avLst>
                <a:gd name="adj" fmla="val 3619"/>
              </a:avLst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36000" tIns="36000" rIns="3600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ĀTI</a:t>
              </a:r>
              <a:br>
                <a:rPr kumimoji="0" lang="lv-LV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lv-LV" sz="8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atlikumi perioda beigās, mljrd. eiro</a:t>
              </a:r>
              <a:endParaRPr kumimoji="0" lang="lv-LV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algn="ctr" defTabSz="914400" eaLnBrk="1" fontAlgn="auto" latinLnBrk="0" hangingPunct="1"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8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algn="ctr" defTabSz="914400" eaLnBrk="1" fontAlgn="auto" latinLnBrk="0" hangingPunct="1"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8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algn="ctr" defTabSz="914400" eaLnBrk="1" fontAlgn="auto" latinLnBrk="0" hangingPunct="1"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8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algn="ctr" defTabSz="914400" eaLnBrk="1" fontAlgn="auto" latinLnBrk="0" hangingPunct="1"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ĀTI 2018.VI</a:t>
              </a:r>
              <a:endParaRPr kumimoji="0" lang="lv-LV" sz="9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4318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14.8 € miljardi</a:t>
              </a:r>
              <a:endParaRPr kumimoji="0" lang="lv-LV" sz="9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42545" lvl="0" indent="0" algn="just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4C4C4C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8" name="Chart 1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93329545"/>
                </p:ext>
              </p:extLst>
            </p:nvPr>
          </p:nvGraphicFramePr>
          <p:xfrm>
            <a:off x="5811881" y="1750174"/>
            <a:ext cx="1942510" cy="14987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044844"/>
              </p:ext>
            </p:extLst>
          </p:nvPr>
        </p:nvGraphicFramePr>
        <p:xfrm>
          <a:off x="3239035" y="1185037"/>
          <a:ext cx="2875440" cy="2135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/>
          <a:lstStyle/>
          <a:p>
            <a:r>
              <a:rPr lang="lv-LV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Sabiedrības drošība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39929" y="3690433"/>
            <a:ext cx="9781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Dati: AM, EM </a:t>
            </a:r>
          </a:p>
        </p:txBody>
      </p:sp>
    </p:spTree>
    <p:extLst>
      <p:ext uri="{BB962C8B-B14F-4D97-AF65-F5344CB8AC3E}">
        <p14:creationId xmlns:p14="http://schemas.microsoft.com/office/powerpoint/2010/main" val="48067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0" cap="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Tautsaimniecības attīstība šodien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142253" y="3933769"/>
            <a:ext cx="2339975" cy="2368693"/>
            <a:chOff x="4926012" y="-188911"/>
            <a:chExt cx="2339975" cy="2368693"/>
          </a:xfrm>
        </p:grpSpPr>
        <p:sp>
          <p:nvSpPr>
            <p:cNvPr id="35" name="Rectangle: Rounded Corners 266"/>
            <p:cNvSpPr/>
            <p:nvPr/>
          </p:nvSpPr>
          <p:spPr>
            <a:xfrm>
              <a:off x="4926012" y="-188911"/>
              <a:ext cx="2339975" cy="2368693"/>
            </a:xfrm>
            <a:prstGeom prst="roundRect">
              <a:avLst>
                <a:gd name="adj" fmla="val 2458"/>
              </a:avLst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Eksports</a:t>
              </a:r>
              <a:br>
                <a:rPr kumimoji="0" lang="lv-LV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lv-LV" sz="7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2005 = 100</a:t>
              </a: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700" i="1" kern="0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7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100" kern="0" dirty="0">
                <a:solidFill>
                  <a:sysClr val="window" lastClr="FFFFFF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100" kern="0" dirty="0">
                <a:solidFill>
                  <a:sysClr val="window" lastClr="FFFFFF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100" kern="0" noProof="0" dirty="0">
                <a:solidFill>
                  <a:sysClr val="window" lastClr="FFFFFF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4C4C4C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Eksports 2017.gadā</a:t>
              </a: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43180" lvl="0" indent="0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C4C4C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16.5 € miljardi</a:t>
              </a: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42545" lvl="0" indent="0" algn="just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6" name="Object 1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08776886"/>
                </p:ext>
              </p:extLst>
            </p:nvPr>
          </p:nvGraphicFramePr>
          <p:xfrm>
            <a:off x="5054897" y="269401"/>
            <a:ext cx="2051685" cy="125984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9200818" y="3440566"/>
            <a:ext cx="1586362" cy="2900198"/>
            <a:chOff x="5466081" y="2259012"/>
            <a:chExt cx="1259840" cy="2303249"/>
          </a:xfrm>
        </p:grpSpPr>
        <p:sp>
          <p:nvSpPr>
            <p:cNvPr id="40" name="Rectangle: Rounded Corners 16"/>
            <p:cNvSpPr/>
            <p:nvPr/>
          </p:nvSpPr>
          <p:spPr>
            <a:xfrm>
              <a:off x="5466081" y="2259012"/>
              <a:ext cx="1259840" cy="2303249"/>
            </a:xfrm>
            <a:prstGeom prst="roundRect">
              <a:avLst>
                <a:gd name="adj" fmla="val 3619"/>
              </a:avLst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Investīcijas</a:t>
              </a:r>
              <a:br>
                <a:rPr kumimoji="0" lang="lv-LV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lv-LV" sz="9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izmaiņas procentos</a:t>
              </a:r>
              <a:endParaRPr kumimoji="0" lang="lv-LV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lv-LV" sz="1000" kern="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4C4C4C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Procentos no IKP 2017.gadā</a:t>
              </a: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4318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C4C4C"/>
                  </a:solidFill>
                  <a:effectLst/>
                  <a:uLnTx/>
                  <a:uFillTx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19.9%</a:t>
              </a:r>
              <a:endParaRPr kumimoji="0" lang="lv-LV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1" name="Chart 4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7223764"/>
                </p:ext>
              </p:extLst>
            </p:nvPr>
          </p:nvGraphicFramePr>
          <p:xfrm>
            <a:off x="5494965" y="2650699"/>
            <a:ext cx="1151890" cy="14039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2642939" y="6352422"/>
            <a:ext cx="7088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Dati: EM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023604" y="1130797"/>
            <a:ext cx="2150952" cy="2383790"/>
            <a:chOff x="8884119" y="1142046"/>
            <a:chExt cx="2150952" cy="2383790"/>
          </a:xfrm>
        </p:grpSpPr>
        <p:sp>
          <p:nvSpPr>
            <p:cNvPr id="16" name="Rectangle: Rounded Corners 1346"/>
            <p:cNvSpPr/>
            <p:nvPr/>
          </p:nvSpPr>
          <p:spPr>
            <a:xfrm>
              <a:off x="8884119" y="1142046"/>
              <a:ext cx="2150952" cy="2383790"/>
            </a:xfrm>
            <a:prstGeom prst="roundRect">
              <a:avLst>
                <a:gd name="adj" fmla="val 3619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lv-LV" sz="10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Vispārējā valdības sektora bilance</a:t>
              </a:r>
              <a:br>
                <a:rPr lang="lv-LV" sz="10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lv-LV" sz="1000" i="1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procentos no IKP</a:t>
              </a:r>
              <a:endParaRPr lang="lv-LV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spcBef>
                  <a:spcPts val="600"/>
                </a:spcBef>
                <a:spcAft>
                  <a:spcPts val="0"/>
                </a:spcAft>
              </a:pPr>
              <a:r>
                <a:rPr lang="lv-LV" sz="1000" dirty="0">
                  <a:solidFill>
                    <a:srgbClr val="4C4C4C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Budžeta bilance 2018.gadā</a:t>
              </a: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43180">
                <a:lnSpc>
                  <a:spcPct val="107000"/>
                </a:lnSpc>
                <a:spcAft>
                  <a:spcPts val="0"/>
                </a:spcAft>
              </a:pPr>
              <a:r>
                <a:rPr lang="lv-LV" sz="1800" dirty="0">
                  <a:solidFill>
                    <a:srgbClr val="4C4C4C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-1% no IKP</a:t>
              </a: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R="42545" algn="just">
                <a:lnSpc>
                  <a:spcPct val="115000"/>
                </a:lnSpc>
                <a:spcAft>
                  <a:spcPts val="600"/>
                </a:spcAft>
              </a:pPr>
              <a:r>
                <a:rPr lang="lv-LV" sz="800" dirty="0">
                  <a:solidFill>
                    <a:srgbClr val="4C4C4C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lv-LV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aphicFrame>
          <p:nvGraphicFramePr>
            <p:cNvPr id="17" name="Chart 1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78286153"/>
                </p:ext>
              </p:extLst>
            </p:nvPr>
          </p:nvGraphicFramePr>
          <p:xfrm>
            <a:off x="9023604" y="1556823"/>
            <a:ext cx="1925956" cy="10414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5879427" y="1151448"/>
            <a:ext cx="2817831" cy="2513895"/>
            <a:chOff x="36205" y="2833960"/>
            <a:chExt cx="2817831" cy="2513895"/>
          </a:xfrm>
        </p:grpSpPr>
        <p:sp>
          <p:nvSpPr>
            <p:cNvPr id="18" name="Rectangle: Rounded Corners 1351"/>
            <p:cNvSpPr/>
            <p:nvPr/>
          </p:nvSpPr>
          <p:spPr>
            <a:xfrm>
              <a:off x="36205" y="2833960"/>
              <a:ext cx="2817831" cy="2513895"/>
            </a:xfrm>
            <a:prstGeom prst="roundRect">
              <a:avLst>
                <a:gd name="adj" fmla="val 3619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lv-LV" sz="10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Tekošais konts</a:t>
              </a:r>
              <a:br>
                <a:rPr lang="lv-LV" sz="10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lv-LV" sz="1000" i="1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procentos no IKP</a:t>
              </a: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endParaRPr lang="lv-LV" sz="700" i="1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endParaRPr lang="lv-LV" sz="7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lnSpc>
                  <a:spcPct val="115000"/>
                </a:lnSpc>
                <a:spcAft>
                  <a:spcPts val="0"/>
                </a:spcAft>
              </a:pPr>
              <a:endParaRPr lang="lv-LV" sz="1000" dirty="0">
                <a:solidFill>
                  <a:srgbClr val="4C4C4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80340">
                <a:spcBef>
                  <a:spcPts val="600"/>
                </a:spcBef>
                <a:spcAft>
                  <a:spcPts val="0"/>
                </a:spcAft>
              </a:pPr>
              <a:r>
                <a:rPr lang="lv-LV" sz="1000" dirty="0">
                  <a:solidFill>
                    <a:srgbClr val="4C4C4C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Tekošā konta bilance pusgadā</a:t>
              </a: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80340" marR="43180">
                <a:lnSpc>
                  <a:spcPct val="107000"/>
                </a:lnSpc>
                <a:spcAft>
                  <a:spcPts val="0"/>
                </a:spcAft>
              </a:pPr>
              <a:r>
                <a:rPr lang="lv-LV" sz="1800" dirty="0">
                  <a:solidFill>
                    <a:srgbClr val="4C4C4C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1.7% no IKP</a:t>
              </a: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R="42545" algn="just">
                <a:lnSpc>
                  <a:spcPct val="115000"/>
                </a:lnSpc>
                <a:spcAft>
                  <a:spcPts val="600"/>
                </a:spcAft>
              </a:pPr>
              <a:endParaRPr lang="lv-LV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lv-LV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aphicFrame>
          <p:nvGraphicFramePr>
            <p:cNvPr id="19" name="Chart 1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83058216"/>
                </p:ext>
              </p:extLst>
            </p:nvPr>
          </p:nvGraphicFramePr>
          <p:xfrm>
            <a:off x="58276" y="3250942"/>
            <a:ext cx="2563185" cy="15136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sp>
        <p:nvSpPr>
          <p:cNvPr id="21" name="Rectangle: Rounded Corners 1349"/>
          <p:cNvSpPr/>
          <p:nvPr/>
        </p:nvSpPr>
        <p:spPr>
          <a:xfrm>
            <a:off x="2573635" y="1130797"/>
            <a:ext cx="3231999" cy="2530764"/>
          </a:xfrm>
          <a:prstGeom prst="roundRect">
            <a:avLst>
              <a:gd name="adj" fmla="val 361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lv-LV" sz="105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Latvijas kredītreitings</a:t>
            </a:r>
            <a:endParaRPr lang="lv-LV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spcBef>
                <a:spcPts val="9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endParaRPr lang="lv-LV" sz="7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318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252095" algn="l"/>
                <a:tab pos="504190" algn="l"/>
                <a:tab pos="756285" algn="l"/>
                <a:tab pos="1008380" algn="l"/>
                <a:tab pos="1260475" algn="l"/>
                <a:tab pos="1511935" algn="l"/>
              </a:tabLst>
            </a:pP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2000  </a:t>
            </a:r>
            <a:r>
              <a:rPr lang="lv-LV" sz="9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  <a:r>
              <a:rPr lang="lv-LV" sz="9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2006</a:t>
            </a:r>
            <a:r>
              <a:rPr lang="lv-LV" sz="9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2009</a:t>
            </a:r>
            <a:r>
              <a:rPr lang="lv-LV" sz="9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2012  2015</a:t>
            </a:r>
            <a:r>
              <a:rPr lang="lv-LV" sz="9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9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lv-LV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05408" y="1489794"/>
            <a:ext cx="2282507" cy="1837205"/>
            <a:chOff x="3037570" y="1749502"/>
            <a:chExt cx="1919035" cy="1439545"/>
          </a:xfrm>
        </p:grpSpPr>
        <p:graphicFrame>
          <p:nvGraphicFramePr>
            <p:cNvPr id="22" name="Chart 21">
              <a:extLst>
                <a:ext uri="{FF2B5EF4-FFF2-40B4-BE49-F238E27FC236}">
                  <a16:creationId xmlns:a16="http://schemas.microsoft.com/office/drawing/2014/main" id="{BD370ECC-7E51-47E5-971D-4B9D831A0CF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39754969"/>
                </p:ext>
              </p:extLst>
            </p:nvPr>
          </p:nvGraphicFramePr>
          <p:xfrm>
            <a:off x="3037570" y="1749502"/>
            <a:ext cx="1655445" cy="14395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23" name="Text Box 1357"/>
            <p:cNvSpPr txBox="1"/>
            <p:nvPr/>
          </p:nvSpPr>
          <p:spPr>
            <a:xfrm>
              <a:off x="4638470" y="1749502"/>
              <a:ext cx="318135" cy="14204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3600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A-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BBB+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BBB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BBB-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BB+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lv-LV" sz="7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BB</a:t>
              </a:r>
              <a:endParaRPr lang="lv-LV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79EA80F7-F9B9-4C2D-A685-A77FCB5FA3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9347143"/>
              </p:ext>
            </p:extLst>
          </p:nvPr>
        </p:nvGraphicFramePr>
        <p:xfrm>
          <a:off x="2642939" y="3889924"/>
          <a:ext cx="2774483" cy="2264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554668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620" y="2236738"/>
            <a:ext cx="6002794" cy="2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0360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1002</TotalTime>
  <Words>453</Words>
  <Application>Microsoft Office PowerPoint</Application>
  <PresentationFormat>Widescreen</PresentationFormat>
  <Paragraphs>204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Verdana</vt:lpstr>
      <vt:lpstr>Wingdings</vt:lpstr>
      <vt:lpstr>89_Prezentacija_templateLV</vt:lpstr>
      <vt:lpstr>VALDĪBAS  1000 DIENAS   </vt:lpstr>
      <vt:lpstr>KĀ PANĀKT  STRAUJĀKU IENĀKUMU PIEAUGUMU?</vt:lpstr>
      <vt:lpstr>IEDZĪVOTĀJI</vt:lpstr>
      <vt:lpstr>Nodokļi – stabilitāte un prognozējamība</vt:lpstr>
      <vt:lpstr>veselība</vt:lpstr>
      <vt:lpstr>Sabiedrības drošība</vt:lpstr>
      <vt:lpstr>Tautsaimniecības attīstība šodien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Eduards Ozolins</cp:lastModifiedBy>
  <cp:revision>410</cp:revision>
  <cp:lastPrinted>2018-10-23T04:37:23Z</cp:lastPrinted>
  <dcterms:created xsi:type="dcterms:W3CDTF">2014-11-20T14:46:47Z</dcterms:created>
  <dcterms:modified xsi:type="dcterms:W3CDTF">2018-10-24T09:57:27Z</dcterms:modified>
</cp:coreProperties>
</file>