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0" r:id="rId3"/>
    <p:sldId id="269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ens.henkuzens\Desktop\pagaidu%20uz%20desktopa\Vakcinacija_parskats_prognoz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Vakcināciju skaits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Covid19_vakcinacija!$C$3:$AL$3</c:f>
              <c:numCache>
                <c:formatCode>m/d/yyyy</c:formatCode>
                <c:ptCount val="36"/>
                <c:pt idx="0">
                  <c:v>44193</c:v>
                </c:pt>
                <c:pt idx="1">
                  <c:v>44194</c:v>
                </c:pt>
                <c:pt idx="2">
                  <c:v>44195</c:v>
                </c:pt>
                <c:pt idx="3">
                  <c:v>44200</c:v>
                </c:pt>
                <c:pt idx="4">
                  <c:v>44201</c:v>
                </c:pt>
                <c:pt idx="5">
                  <c:v>44202</c:v>
                </c:pt>
                <c:pt idx="6">
                  <c:v>44203</c:v>
                </c:pt>
                <c:pt idx="7">
                  <c:v>44204</c:v>
                </c:pt>
                <c:pt idx="8">
                  <c:v>44205</c:v>
                </c:pt>
                <c:pt idx="9">
                  <c:v>44206</c:v>
                </c:pt>
                <c:pt idx="10">
                  <c:v>44207</c:v>
                </c:pt>
                <c:pt idx="11">
                  <c:v>44208</c:v>
                </c:pt>
                <c:pt idx="12">
                  <c:v>44209</c:v>
                </c:pt>
                <c:pt idx="13">
                  <c:v>44210</c:v>
                </c:pt>
                <c:pt idx="14">
                  <c:v>44211</c:v>
                </c:pt>
                <c:pt idx="15">
                  <c:v>44212</c:v>
                </c:pt>
                <c:pt idx="16">
                  <c:v>44213</c:v>
                </c:pt>
                <c:pt idx="17">
                  <c:v>44214</c:v>
                </c:pt>
                <c:pt idx="18">
                  <c:v>44215</c:v>
                </c:pt>
                <c:pt idx="19">
                  <c:v>44216</c:v>
                </c:pt>
                <c:pt idx="20">
                  <c:v>44217</c:v>
                </c:pt>
                <c:pt idx="21">
                  <c:v>44218</c:v>
                </c:pt>
                <c:pt idx="22">
                  <c:v>44219</c:v>
                </c:pt>
                <c:pt idx="23">
                  <c:v>44220</c:v>
                </c:pt>
                <c:pt idx="24">
                  <c:v>44221</c:v>
                </c:pt>
                <c:pt idx="25">
                  <c:v>44222</c:v>
                </c:pt>
                <c:pt idx="26">
                  <c:v>44223</c:v>
                </c:pt>
                <c:pt idx="27">
                  <c:v>44224</c:v>
                </c:pt>
                <c:pt idx="28">
                  <c:v>44225</c:v>
                </c:pt>
                <c:pt idx="29">
                  <c:v>44226</c:v>
                </c:pt>
                <c:pt idx="30">
                  <c:v>44227</c:v>
                </c:pt>
                <c:pt idx="31">
                  <c:v>44228</c:v>
                </c:pt>
                <c:pt idx="32">
                  <c:v>44229</c:v>
                </c:pt>
                <c:pt idx="33">
                  <c:v>44230</c:v>
                </c:pt>
                <c:pt idx="34">
                  <c:v>44231</c:v>
                </c:pt>
                <c:pt idx="35">
                  <c:v>44232</c:v>
                </c:pt>
              </c:numCache>
            </c:numRef>
          </c:cat>
          <c:val>
            <c:numRef>
              <c:f>Covid19_vakcinacija!$C$47:$AK$47</c:f>
              <c:numCache>
                <c:formatCode>#,##0</c:formatCode>
                <c:ptCount val="35"/>
                <c:pt idx="0">
                  <c:v>594</c:v>
                </c:pt>
                <c:pt idx="1">
                  <c:v>878</c:v>
                </c:pt>
                <c:pt idx="2">
                  <c:v>788</c:v>
                </c:pt>
                <c:pt idx="3">
                  <c:v>698</c:v>
                </c:pt>
                <c:pt idx="4">
                  <c:v>888</c:v>
                </c:pt>
                <c:pt idx="5">
                  <c:v>774</c:v>
                </c:pt>
                <c:pt idx="6">
                  <c:v>807</c:v>
                </c:pt>
                <c:pt idx="7">
                  <c:v>901</c:v>
                </c:pt>
                <c:pt idx="8">
                  <c:v>303</c:v>
                </c:pt>
                <c:pt idx="9">
                  <c:v>331</c:v>
                </c:pt>
                <c:pt idx="10">
                  <c:v>1360</c:v>
                </c:pt>
                <c:pt idx="11">
                  <c:v>1617</c:v>
                </c:pt>
                <c:pt idx="12">
                  <c:v>1506</c:v>
                </c:pt>
                <c:pt idx="13">
                  <c:v>1747</c:v>
                </c:pt>
                <c:pt idx="14">
                  <c:v>1791</c:v>
                </c:pt>
                <c:pt idx="15">
                  <c:v>653</c:v>
                </c:pt>
                <c:pt idx="16">
                  <c:v>119</c:v>
                </c:pt>
                <c:pt idx="17">
                  <c:v>839</c:v>
                </c:pt>
                <c:pt idx="18">
                  <c:v>878</c:v>
                </c:pt>
                <c:pt idx="19">
                  <c:v>788</c:v>
                </c:pt>
                <c:pt idx="20">
                  <c:v>698</c:v>
                </c:pt>
                <c:pt idx="25">
                  <c:v>888</c:v>
                </c:pt>
                <c:pt idx="26">
                  <c:v>774</c:v>
                </c:pt>
                <c:pt idx="27">
                  <c:v>807</c:v>
                </c:pt>
                <c:pt idx="28">
                  <c:v>901</c:v>
                </c:pt>
                <c:pt idx="29">
                  <c:v>303</c:v>
                </c:pt>
                <c:pt idx="30">
                  <c:v>331</c:v>
                </c:pt>
                <c:pt idx="31">
                  <c:v>1345</c:v>
                </c:pt>
                <c:pt idx="32">
                  <c:v>1592</c:v>
                </c:pt>
                <c:pt idx="33">
                  <c:v>1464</c:v>
                </c:pt>
                <c:pt idx="34">
                  <c:v>1563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C6-49C9-81B0-957026EDF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75967600"/>
        <c:axId val="1462135872"/>
      </c:barChart>
      <c:lineChart>
        <c:grouping val="standard"/>
        <c:varyColors val="0"/>
        <c:ser>
          <c:idx val="1"/>
          <c:order val="1"/>
          <c:tx>
            <c:v>Kumulatīvais vakcināciju  skaits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Covid19_vakcinacija!$C$3:$T$3</c:f>
              <c:numCache>
                <c:formatCode>m/d/yyyy</c:formatCode>
                <c:ptCount val="18"/>
                <c:pt idx="0">
                  <c:v>44193</c:v>
                </c:pt>
                <c:pt idx="1">
                  <c:v>44194</c:v>
                </c:pt>
                <c:pt idx="2">
                  <c:v>44195</c:v>
                </c:pt>
                <c:pt idx="3">
                  <c:v>44200</c:v>
                </c:pt>
                <c:pt idx="4">
                  <c:v>44201</c:v>
                </c:pt>
                <c:pt idx="5">
                  <c:v>44202</c:v>
                </c:pt>
                <c:pt idx="6">
                  <c:v>44203</c:v>
                </c:pt>
                <c:pt idx="7">
                  <c:v>44204</c:v>
                </c:pt>
                <c:pt idx="8">
                  <c:v>44205</c:v>
                </c:pt>
                <c:pt idx="9">
                  <c:v>44206</c:v>
                </c:pt>
                <c:pt idx="10">
                  <c:v>44207</c:v>
                </c:pt>
                <c:pt idx="11">
                  <c:v>44208</c:v>
                </c:pt>
                <c:pt idx="12">
                  <c:v>44209</c:v>
                </c:pt>
                <c:pt idx="13">
                  <c:v>44210</c:v>
                </c:pt>
                <c:pt idx="14">
                  <c:v>44211</c:v>
                </c:pt>
                <c:pt idx="15">
                  <c:v>44212</c:v>
                </c:pt>
                <c:pt idx="16">
                  <c:v>44213</c:v>
                </c:pt>
                <c:pt idx="17">
                  <c:v>44214</c:v>
                </c:pt>
              </c:numCache>
            </c:numRef>
          </c:cat>
          <c:val>
            <c:numRef>
              <c:f>Covid19_vakcinacija!$C$48:$AK$48</c:f>
              <c:numCache>
                <c:formatCode>#,##0</c:formatCode>
                <c:ptCount val="35"/>
                <c:pt idx="0" formatCode="General">
                  <c:v>594</c:v>
                </c:pt>
                <c:pt idx="1">
                  <c:v>1472</c:v>
                </c:pt>
                <c:pt idx="2">
                  <c:v>2260</c:v>
                </c:pt>
                <c:pt idx="3">
                  <c:v>2958</c:v>
                </c:pt>
                <c:pt idx="4">
                  <c:v>3846</c:v>
                </c:pt>
                <c:pt idx="5">
                  <c:v>4620</c:v>
                </c:pt>
                <c:pt idx="6">
                  <c:v>5427</c:v>
                </c:pt>
                <c:pt idx="7">
                  <c:v>6328</c:v>
                </c:pt>
                <c:pt idx="8">
                  <c:v>6631</c:v>
                </c:pt>
                <c:pt idx="9">
                  <c:v>6962</c:v>
                </c:pt>
                <c:pt idx="10">
                  <c:v>8322</c:v>
                </c:pt>
                <c:pt idx="11">
                  <c:v>9939</c:v>
                </c:pt>
                <c:pt idx="12">
                  <c:v>11445</c:v>
                </c:pt>
                <c:pt idx="13">
                  <c:v>13192</c:v>
                </c:pt>
                <c:pt idx="14">
                  <c:v>14983</c:v>
                </c:pt>
                <c:pt idx="15">
                  <c:v>15636</c:v>
                </c:pt>
                <c:pt idx="16">
                  <c:v>15755</c:v>
                </c:pt>
                <c:pt idx="17">
                  <c:v>16594</c:v>
                </c:pt>
                <c:pt idx="18">
                  <c:v>17472</c:v>
                </c:pt>
                <c:pt idx="19">
                  <c:v>18260</c:v>
                </c:pt>
                <c:pt idx="20">
                  <c:v>18958</c:v>
                </c:pt>
                <c:pt idx="21">
                  <c:v>18958</c:v>
                </c:pt>
                <c:pt idx="22">
                  <c:v>18958</c:v>
                </c:pt>
                <c:pt idx="23">
                  <c:v>18958</c:v>
                </c:pt>
                <c:pt idx="24">
                  <c:v>18958</c:v>
                </c:pt>
                <c:pt idx="25">
                  <c:v>19846</c:v>
                </c:pt>
                <c:pt idx="26">
                  <c:v>20620</c:v>
                </c:pt>
                <c:pt idx="27">
                  <c:v>21427</c:v>
                </c:pt>
                <c:pt idx="28">
                  <c:v>22328</c:v>
                </c:pt>
                <c:pt idx="29">
                  <c:v>22631</c:v>
                </c:pt>
                <c:pt idx="30">
                  <c:v>22962</c:v>
                </c:pt>
                <c:pt idx="31">
                  <c:v>24307</c:v>
                </c:pt>
                <c:pt idx="32">
                  <c:v>25899</c:v>
                </c:pt>
                <c:pt idx="33">
                  <c:v>27363</c:v>
                </c:pt>
                <c:pt idx="34">
                  <c:v>28926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DC6-49C9-81B0-957026EDF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1843632"/>
        <c:axId val="1462139200"/>
      </c:lineChart>
      <c:dateAx>
        <c:axId val="14759676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62135872"/>
        <c:crosses val="autoZero"/>
        <c:auto val="1"/>
        <c:lblOffset val="100"/>
        <c:baseTimeUnit val="days"/>
      </c:dateAx>
      <c:valAx>
        <c:axId val="146213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75967600"/>
        <c:crosses val="autoZero"/>
        <c:crossBetween val="between"/>
      </c:valAx>
      <c:valAx>
        <c:axId val="146213920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471843632"/>
        <c:crosses val="max"/>
        <c:crossBetween val="between"/>
      </c:valAx>
      <c:dateAx>
        <c:axId val="1471843632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462139200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5098A-7D9C-4762-9E92-6032F6A57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AC139C-A381-40EA-84F1-4C006DBCE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D8C41-91AD-4B40-8CE0-7FE889DB1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D3705C-6401-4BA5-BB10-803784D1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F271F-4955-4490-92C8-9A340C9C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98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D8BDD-8076-48E1-B27D-68E264A6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E5FFB-038F-4BC7-A0E9-17CCF14F2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3520C-B66E-4353-B93E-1E3E29095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8452E-E606-44A6-8D18-44009B05F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0FCCB-451B-4414-B38F-64FD0CA4D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52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CD0245-095F-4147-8A23-441C7268EB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09748C-E58E-4BBD-9965-F5B4BF69C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F5A0F-BBE7-4F77-A612-B877457FE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49A6C-DD03-4245-AA6E-2F527633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5735A-4DB9-4439-9F42-F6D976B9A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87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CDACD-4DC4-4A10-9327-B045489EB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E5355-32FB-4EC0-8DCF-5AC07F76F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4BF0-341B-4D11-8C57-AFB810CF7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8E771-03E6-4B6D-AA82-A829E59A9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6020F-BEC5-4E44-BC73-85E537D68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46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D8D78-D687-4A99-BF71-6F45E8EC4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708BC9-0D6B-46A2-BBDA-CE8E01B45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FDE1C-D35F-46CB-BBA2-4C2FB9553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DD6B9-DA91-483C-BD03-591BDA4E2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064CF-C41C-4A4A-AFEB-609EEAD1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6780-C097-48DC-85C8-2676781B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9FE84-DE6F-466D-9E9A-40A3802E48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C7BE1-7615-4B9F-8684-69082D57F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D82BA-8A1E-496D-8D7B-723E879C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7E850-6892-4A87-97F4-07CBC1F6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E3557-9FCC-4EC8-BE36-F82D10B4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340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810FD-B696-4633-B207-327756156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3333E-2E97-4B93-96A8-E356025BC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004CD7-21C3-4FF7-AF1F-FC59365D09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14B25E-B760-4D4C-90A4-69E41F5335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018C5-10E5-4D57-8000-C28309667C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462D8-9D77-4647-BA94-C116CE96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8D861F-739B-46EF-B24E-F78A651AA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466EEF-E1BA-42A7-95A0-3E8FE642B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881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BB58-4517-4F31-A09A-761BC5F0A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690B7-2F17-43AD-A2BB-022E37D9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DD83AF-2868-4439-90E4-EFDADB7EE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59DC3-A350-465C-8D20-6A08266EC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20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7A7A5-9A30-4027-B3DA-F3057D950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3F8B2-C9F3-48BC-A01F-D552EA7F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2C837-B690-44BF-B7AF-C9F40686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6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88F5B-380C-45CE-81D7-79F701737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83A3F-866A-43DC-BECF-FC4431934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9DDEA-2A1C-4BA4-A8D1-F17AE0037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29322-9426-4FEC-A541-4D2BB87AF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63463-00A4-400D-9320-BF097D44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EE8A47-4543-4CDD-9A82-4C1665934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961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60A75-6BD3-4384-82F8-CF5D02756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A08CA0-CC99-4AB1-815A-0D02D17BE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33FC8-B4B8-491D-B286-24C9F9BA8B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97243-9EE6-44E5-BA8D-851E8344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0DECC-4C3C-43C7-BD74-E24812A69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3D381-A350-4395-9EAB-A31284C01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8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5A5CC-9059-4A0F-8DA2-B9620A490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824D0-6266-4256-8A0F-5A17D43B0E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AA91C-6818-4BB8-A0C6-F8F6EBFF4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0E0B6-261B-411B-AC2F-327B8D2D2795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31A7D1-0DCA-4E7B-8587-C1B30F20B5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05F22-56D0-4C01-AE2F-6A5F1A2A8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C3FAE-2173-45D8-B318-24B781627E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735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C619D-5192-4DD1-8F1F-12717C907A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Vakcinācija</a:t>
            </a:r>
            <a:r>
              <a:rPr lang="en-US" dirty="0"/>
              <a:t> </a:t>
            </a:r>
            <a:r>
              <a:rPr lang="en-US" dirty="0" err="1"/>
              <a:t>Latvijā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AE239-CE25-4707-849B-F08FF6CA65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19.01.2021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2108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1C75FBC-C97C-40AB-A5D7-04ED786C4B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663283"/>
              </p:ext>
            </p:extLst>
          </p:nvPr>
        </p:nvGraphicFramePr>
        <p:xfrm>
          <a:off x="648929" y="727364"/>
          <a:ext cx="8647471" cy="5238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9A8C2F4-9920-4ECB-83CE-82D4D3999985}"/>
              </a:ext>
            </a:extLst>
          </p:cNvPr>
          <p:cNvSpPr/>
          <p:nvPr/>
        </p:nvSpPr>
        <p:spPr>
          <a:xfrm>
            <a:off x="5418637" y="727364"/>
            <a:ext cx="3371850" cy="48996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D64C1D-425C-47CE-B5E1-0AF247268487}"/>
              </a:ext>
            </a:extLst>
          </p:cNvPr>
          <p:cNvSpPr txBox="1"/>
          <p:nvPr/>
        </p:nvSpPr>
        <p:spPr>
          <a:xfrm>
            <a:off x="9805851" y="1227909"/>
            <a:ext cx="20726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/>
              <a:t>Vakcinācijas turpināšana ar </a:t>
            </a:r>
            <a:r>
              <a:rPr lang="lv-LV" dirty="0" err="1"/>
              <a:t>balstsvakcināciju</a:t>
            </a:r>
            <a:r>
              <a:rPr lang="lv-LV" dirty="0"/>
              <a:t> (2.deva)</a:t>
            </a:r>
            <a:r>
              <a:rPr lang="lv-LV" dirty="0">
                <a:sym typeface="Wingdings" panose="05000000000000000000" pitchFamily="2" charset="2"/>
              </a:rPr>
              <a:t> noturīga imunitāte</a:t>
            </a:r>
            <a:endParaRPr lang="en-US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>
                <a:sym typeface="Wingdings" panose="05000000000000000000" pitchFamily="2" charset="2"/>
              </a:rPr>
              <a:t>Līdz februāra vidum nelieli daudzumi ar Moderna vakcīnas 1.devu. </a:t>
            </a:r>
            <a:endParaRPr lang="lv-LV" dirty="0"/>
          </a:p>
        </p:txBody>
      </p:sp>
      <p:sp>
        <p:nvSpPr>
          <p:cNvPr id="7" name="Callout: Line 6">
            <a:extLst>
              <a:ext uri="{FF2B5EF4-FFF2-40B4-BE49-F238E27FC236}">
                <a16:creationId xmlns:a16="http://schemas.microsoft.com/office/drawing/2014/main" id="{2B6A9104-795F-4CE1-A50B-F7CAE48ACF93}"/>
              </a:ext>
            </a:extLst>
          </p:cNvPr>
          <p:cNvSpPr/>
          <p:nvPr/>
        </p:nvSpPr>
        <p:spPr>
          <a:xfrm>
            <a:off x="4972664" y="2301783"/>
            <a:ext cx="940526" cy="261257"/>
          </a:xfrm>
          <a:prstGeom prst="borderCallout1">
            <a:avLst>
              <a:gd name="adj1" fmla="val 101443"/>
              <a:gd name="adj2" fmla="val 439"/>
              <a:gd name="adj3" fmla="val 285704"/>
              <a:gd name="adj4" fmla="val 3588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1500" dirty="0"/>
              <a:t>16</a:t>
            </a:r>
            <a:r>
              <a:rPr lang="en-US" sz="1500" dirty="0"/>
              <a:t> </a:t>
            </a:r>
            <a:r>
              <a:rPr lang="lv-LV" sz="1500" dirty="0"/>
              <a:t>641</a:t>
            </a:r>
          </a:p>
        </p:txBody>
      </p:sp>
    </p:spTree>
    <p:extLst>
      <p:ext uri="{BB962C8B-B14F-4D97-AF65-F5344CB8AC3E}">
        <p14:creationId xmlns:p14="http://schemas.microsoft.com/office/powerpoint/2010/main" val="241743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n Arrow 7">
            <a:extLst>
              <a:ext uri="{FF2B5EF4-FFF2-40B4-BE49-F238E27FC236}">
                <a16:creationId xmlns:a16="http://schemas.microsoft.com/office/drawing/2014/main" id="{73DE2CFE-42F2-48F0-8706-5264E012B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288521" y="381403"/>
            <a:ext cx="2200313" cy="3342508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111CA-9C1E-4E95-BB43-3296ED9FE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952" y="1204108"/>
            <a:ext cx="2669406" cy="1781175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rgbClr val="FFFFFF"/>
                </a:solidFill>
              </a:rPr>
              <a:t>Tuvākās piegādes</a:t>
            </a:r>
          </a:p>
        </p:txBody>
      </p:sp>
      <p:graphicFrame>
        <p:nvGraphicFramePr>
          <p:cNvPr id="12" name="Content Placeholder 8">
            <a:extLst>
              <a:ext uri="{FF2B5EF4-FFF2-40B4-BE49-F238E27FC236}">
                <a16:creationId xmlns:a16="http://schemas.microsoft.com/office/drawing/2014/main" id="{8D6DCD85-F29A-4C2D-9552-DF412EE221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5465378"/>
              </p:ext>
            </p:extLst>
          </p:nvPr>
        </p:nvGraphicFramePr>
        <p:xfrm>
          <a:off x="4177619" y="304047"/>
          <a:ext cx="6698174" cy="449785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110384">
                  <a:extLst>
                    <a:ext uri="{9D8B030D-6E8A-4147-A177-3AD203B41FA5}">
                      <a16:colId xmlns:a16="http://schemas.microsoft.com/office/drawing/2014/main" val="3358646123"/>
                    </a:ext>
                  </a:extLst>
                </a:gridCol>
                <a:gridCol w="2293895">
                  <a:extLst>
                    <a:ext uri="{9D8B030D-6E8A-4147-A177-3AD203B41FA5}">
                      <a16:colId xmlns:a16="http://schemas.microsoft.com/office/drawing/2014/main" val="2038556828"/>
                    </a:ext>
                  </a:extLst>
                </a:gridCol>
                <a:gridCol w="2293895">
                  <a:extLst>
                    <a:ext uri="{9D8B030D-6E8A-4147-A177-3AD203B41FA5}">
                      <a16:colId xmlns:a16="http://schemas.microsoft.com/office/drawing/2014/main" val="1359432206"/>
                    </a:ext>
                  </a:extLst>
                </a:gridCol>
              </a:tblGrid>
              <a:tr h="845184">
                <a:tc>
                  <a:txBody>
                    <a:bodyPr/>
                    <a:lstStyle/>
                    <a:p>
                      <a:pPr rtl="0" fontAlgn="b"/>
                      <a:endParaRPr lang="lv-LV" sz="2200" b="0" cap="none" spc="60" noProof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lv-LV" sz="2200" b="0" cap="none" spc="60" noProof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9226" marR="39226" marT="125522" marB="0" anchor="ctr"/>
                </a:tc>
                <a:tc>
                  <a:txBody>
                    <a:bodyPr/>
                    <a:lstStyle/>
                    <a:p>
                      <a:pPr rtl="0" fontAlgn="b"/>
                      <a:endParaRPr lang="lv-LV" sz="2200" b="0" cap="none" spc="60" noProof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39226" marR="39226" marT="125522" marB="0" anchor="ctr"/>
                </a:tc>
                <a:extLst>
                  <a:ext uri="{0D108BD9-81ED-4DB2-BD59-A6C34878D82A}">
                    <a16:rowId xmlns:a16="http://schemas.microsoft.com/office/drawing/2014/main" val="3025323628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25.janvārī </a:t>
                      </a:r>
                      <a:r>
                        <a:rPr lang="lv-LV" sz="1500" b="1" cap="none" spc="0" noProof="0">
                          <a:effectLst/>
                        </a:rPr>
                        <a:t>2400 </a:t>
                      </a:r>
                      <a:r>
                        <a:rPr lang="lv-LV" sz="1500" cap="none" spc="0" noProof="0">
                          <a:effectLst/>
                        </a:rPr>
                        <a:t>devas (neapstiprināts)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Veselības aprūpes sistēmas darbiniekiem no gaidīšanas rindas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571117746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8.februārī </a:t>
                      </a:r>
                      <a:r>
                        <a:rPr lang="lv-LV" sz="1500" b="1" cap="none" spc="0" noProof="0">
                          <a:effectLst/>
                        </a:rPr>
                        <a:t>4800</a:t>
                      </a:r>
                      <a:r>
                        <a:rPr lang="lv-LV" sz="1500" cap="none" spc="0" noProof="0">
                          <a:effectLst/>
                        </a:rPr>
                        <a:t> devas (neapstiprināts)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500" b="0" cap="none" spc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Veselības aprūpes sistēmas darbiniekiem no gaidīšanas rindas, ja rinda nebūs, novirzīs uz </a:t>
                      </a:r>
                      <a:r>
                        <a:rPr lang="lv-LV" sz="1500" b="0" cap="none" spc="0" noProof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SACiem</a:t>
                      </a:r>
                      <a:endParaRPr lang="lv-LV" sz="1500" b="0" cap="none" spc="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13176922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Moderna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22.februārī </a:t>
                      </a:r>
                      <a:r>
                        <a:rPr lang="lv-LV" sz="1500" b="1" cap="none" spc="0" noProof="0">
                          <a:effectLst/>
                        </a:rPr>
                        <a:t>15600</a:t>
                      </a:r>
                      <a:r>
                        <a:rPr lang="lv-LV" sz="1500" cap="none" spc="0" noProof="0">
                          <a:effectLst/>
                        </a:rPr>
                        <a:t> devas (neapstiprināts)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SAC, 80+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2554507959"/>
                  </a:ext>
                </a:extLst>
              </a:tr>
              <a:tr h="761502"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AstraZeneca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cap="none" spc="0" noProof="0">
                          <a:effectLst/>
                        </a:rPr>
                        <a:t>Februārī, ja tiks pabeigta reģistrācija kā plānots – janvārī. 127 187 devas.</a:t>
                      </a:r>
                      <a:endParaRPr lang="lv-LV" sz="1500" b="0" cap="none" spc="0" noProof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226" marR="39226" marT="125522" marB="0" anchor="b"/>
                </a:tc>
                <a:tc>
                  <a:txBody>
                    <a:bodyPr/>
                    <a:lstStyle/>
                    <a:p>
                      <a:pPr rtl="0" fontAlgn="b"/>
                      <a:r>
                        <a:rPr lang="lv-LV" sz="1500" b="0" cap="none" spc="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70+ iedzīvotājiem</a:t>
                      </a:r>
                    </a:p>
                  </a:txBody>
                  <a:tcPr marL="39226" marR="39226" marT="125522" marB="0" anchor="b"/>
                </a:tc>
                <a:extLst>
                  <a:ext uri="{0D108BD9-81ED-4DB2-BD59-A6C34878D82A}">
                    <a16:rowId xmlns:a16="http://schemas.microsoft.com/office/drawing/2014/main" val="1689224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5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5351F-8342-4433-B042-5F98D547E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Citas aktualitātes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8311F-25A1-48E2-8CDA-93AA70CB0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Stratēģijas īstenošanas plāna pilnveide ir aktīvā procesā.  </a:t>
            </a:r>
          </a:p>
          <a:p>
            <a:pPr lvl="1"/>
            <a:r>
              <a:rPr lang="lv-LV" dirty="0"/>
              <a:t>Kabinetu kapacitātes</a:t>
            </a:r>
          </a:p>
          <a:p>
            <a:pPr lvl="1"/>
            <a:r>
              <a:rPr lang="lv-LV" dirty="0"/>
              <a:t>Loģistikas </a:t>
            </a:r>
            <a:r>
              <a:rPr lang="lv-LV" dirty="0" err="1"/>
              <a:t>nordošinātāju</a:t>
            </a:r>
            <a:r>
              <a:rPr lang="lv-LV" dirty="0"/>
              <a:t> kapacitāte</a:t>
            </a:r>
          </a:p>
          <a:p>
            <a:pPr lvl="1"/>
            <a:r>
              <a:rPr lang="lv-LV" dirty="0"/>
              <a:t>Personāla kvalifikācija – nepieciešamās kompetences</a:t>
            </a:r>
          </a:p>
          <a:p>
            <a:r>
              <a:rPr lang="lv-LV" dirty="0" err="1"/>
              <a:t>mRNA</a:t>
            </a:r>
            <a:r>
              <a:rPr lang="en-US" dirty="0"/>
              <a:t> (</a:t>
            </a:r>
            <a:r>
              <a:rPr lang="en-US" dirty="0" err="1"/>
              <a:t>Biontech</a:t>
            </a:r>
            <a:r>
              <a:rPr lang="en-US" dirty="0"/>
              <a:t>-Pfizer, </a:t>
            </a:r>
            <a:r>
              <a:rPr lang="en-US" dirty="0" err="1"/>
              <a:t>Moderna</a:t>
            </a:r>
            <a:r>
              <a:rPr lang="en-US" dirty="0"/>
              <a:t>)</a:t>
            </a:r>
            <a:r>
              <a:rPr lang="lv-LV" dirty="0"/>
              <a:t> vakcīnu piemērotība ļoti veciem un trausliem cilvēkiem ar novājinātu imunitāti</a:t>
            </a:r>
          </a:p>
          <a:p>
            <a:r>
              <a:rPr lang="lv-LV" dirty="0"/>
              <a:t>Šonedēļ EZA reģistrācijas komitejā AZ</a:t>
            </a:r>
          </a:p>
          <a:p>
            <a:endParaRPr lang="lv-LV" dirty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00004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144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Vakcinācija Latvijā</vt:lpstr>
      <vt:lpstr>PowerPoint Presentation</vt:lpstr>
      <vt:lpstr>Tuvākās piegādes</vt:lpstr>
      <vt:lpstr>Citas aktualitātes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Vakcīnu atlikumi (SPKC)</dc:title>
  <dc:creator>Svens Henkuzens</dc:creator>
  <cp:lastModifiedBy>Guna Jermacāne</cp:lastModifiedBy>
  <cp:revision>39</cp:revision>
  <dcterms:created xsi:type="dcterms:W3CDTF">2021-01-11T11:31:54Z</dcterms:created>
  <dcterms:modified xsi:type="dcterms:W3CDTF">2021-01-19T06:44:30Z</dcterms:modified>
</cp:coreProperties>
</file>