
<file path=[Content_Types].xml><?xml version="1.0" encoding="utf-8"?>
<Types xmlns="http://schemas.openxmlformats.org/package/2006/content-types"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1" r:id="rId2"/>
    <p:sldId id="263" r:id="rId3"/>
    <p:sldId id="266" r:id="rId4"/>
    <p:sldId id="270" r:id="rId5"/>
    <p:sldId id="258" r:id="rId6"/>
    <p:sldId id="269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67" d="100"/>
          <a:sy n="67" d="100"/>
        </p:scale>
        <p:origin x="528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vens.henkuzens\AppData\Local\Temp\notesA3030D\Vakcinacija_parskats_2021_01_11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1830548341237361E-2"/>
          <c:y val="3.0574401522308454E-2"/>
          <c:w val="0.90588335425463118"/>
          <c:h val="0.7898232681533818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Izpildītais vakcinācijas iestāžu pasūtījums (kumulatīvi)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no 28.12.2020</c:v>
                </c:pt>
                <c:pt idx="1">
                  <c:v>04.01.2020</c:v>
                </c:pt>
                <c:pt idx="2">
                  <c:v>no 07.01.2021</c:v>
                </c:pt>
                <c:pt idx="3">
                  <c:v>no 11.01.2021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6455</c:v>
                </c:pt>
                <c:pt idx="1">
                  <c:v>17260</c:v>
                </c:pt>
                <c:pt idx="2">
                  <c:v>17640</c:v>
                </c:pt>
                <c:pt idx="3">
                  <c:v>20740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C69-4B6B-97DB-8113622D244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756909536"/>
        <c:axId val="756912032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Pfizer-BioNTech piegādes apjoms Latvijā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8873-4954-9EC5-4C2F7704386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no 28.12.2020</c:v>
                </c:pt>
                <c:pt idx="1">
                  <c:v>04.01.2020</c:v>
                </c:pt>
                <c:pt idx="2">
                  <c:v>no 07.01.2021</c:v>
                </c:pt>
                <c:pt idx="3">
                  <c:v>no 11.01.2021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9750</c:v>
                </c:pt>
                <c:pt idx="1">
                  <c:v>23400</c:v>
                </c:pt>
                <c:pt idx="2">
                  <c:v>23400</c:v>
                </c:pt>
                <c:pt idx="3">
                  <c:v>30225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8873-4954-9EC5-4C2F7704386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756909536"/>
        <c:axId val="756912032"/>
      </c:lineChart>
      <c:catAx>
        <c:axId val="756909536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GB" dirty="0" err="1"/>
                  <a:t>Vakcinācijas</a:t>
                </a:r>
                <a:r>
                  <a:rPr lang="en-GB" dirty="0"/>
                  <a:t> </a:t>
                </a:r>
                <a:r>
                  <a:rPr lang="en-GB" dirty="0" err="1"/>
                  <a:t>uzsākšanas</a:t>
                </a:r>
                <a:r>
                  <a:rPr lang="en-GB" dirty="0"/>
                  <a:t> datums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lv-LV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756912032"/>
        <c:crosses val="autoZero"/>
        <c:auto val="1"/>
        <c:lblAlgn val="ctr"/>
        <c:lblOffset val="100"/>
        <c:noMultiLvlLbl val="0"/>
      </c:catAx>
      <c:valAx>
        <c:axId val="75691203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GB" dirty="0" err="1"/>
                  <a:t>Devu</a:t>
                </a:r>
                <a:r>
                  <a:rPr lang="en-GB" dirty="0"/>
                  <a:t> </a:t>
                </a:r>
                <a:r>
                  <a:rPr lang="en-GB" dirty="0" err="1"/>
                  <a:t>skaits</a:t>
                </a:r>
                <a:endParaRPr lang="en-GB" dirty="0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lv-LV"/>
            </a:p>
          </c:txPr>
        </c:title>
        <c:numFmt formatCode="General" sourceLinked="1"/>
        <c:majorTickMark val="none"/>
        <c:minorTickMark val="none"/>
        <c:tickLblPos val="nextTo"/>
        <c:spPr>
          <a:solidFill>
            <a:schemeClr val="bg1"/>
          </a:solidFill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75690953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11791225753325824"/>
          <c:y val="5.2911864781607525E-2"/>
          <c:w val="0.20882799810373823"/>
          <c:h val="0.17868120696592338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v-LV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lv-LV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1.Devas </a:t>
            </a:r>
            <a:r>
              <a:rPr lang="en-US" dirty="0" err="1"/>
              <a:t>izlietojums</a:t>
            </a:r>
            <a:endParaRPr lang="lv-LV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v-LV"/>
        </a:p>
      </c:txPr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Izlietots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VADC (pārējās 1-4.līmeņa slimnīcas)</c:v>
                </c:pt>
                <c:pt idx="1">
                  <c:v>RAKUS</c:v>
                </c:pt>
                <c:pt idx="2">
                  <c:v>PSKUS*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3494</c:v>
                </c:pt>
                <c:pt idx="1">
                  <c:v>2323</c:v>
                </c:pt>
                <c:pt idx="2">
                  <c:v>2428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A69-4683-8C32-4F80663DDD34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Šonedēļ piegādātas atsaldētas, atbilstoši pierakstam  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VADC (pārējās 1-4.līmeņa slimnīcas)</c:v>
                </c:pt>
                <c:pt idx="1">
                  <c:v>RAKUS</c:v>
                </c:pt>
                <c:pt idx="2">
                  <c:v>PSKUS*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2308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A69-4683-8C32-4F80663DDD34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Krājumā saldētās vakcīnas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VADC (pārējās 1-4.līmeņa slimnīcas)</c:v>
                </c:pt>
                <c:pt idx="1">
                  <c:v>RAKUS</c:v>
                </c:pt>
                <c:pt idx="2">
                  <c:v>PSKUS*</c:v>
                </c:pt>
              </c:strCache>
            </c:strRef>
          </c:cat>
          <c:val>
            <c:numRef>
              <c:f>Sheet1!$D$2:$D$4</c:f>
              <c:numCache>
                <c:formatCode>0</c:formatCode>
                <c:ptCount val="3"/>
                <c:pt idx="0">
                  <c:v>1197</c:v>
                </c:pt>
                <c:pt idx="1">
                  <c:v>2064.5</c:v>
                </c:pt>
                <c:pt idx="2">
                  <c:v>1405.5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A69-4683-8C32-4F80663DDD34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1478147743"/>
        <c:axId val="1477451823"/>
      </c:barChart>
      <c:catAx>
        <c:axId val="147814774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1477451823"/>
        <c:crosses val="autoZero"/>
        <c:auto val="1"/>
        <c:lblAlgn val="ctr"/>
        <c:lblOffset val="100"/>
        <c:noMultiLvlLbl val="0"/>
      </c:catAx>
      <c:valAx>
        <c:axId val="147745182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147814774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v-LV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lv-LV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7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lv-LV" sz="1700" noProof="0" dirty="0"/>
              <a:t>Vakcinēto per</a:t>
            </a:r>
            <a:r>
              <a:rPr lang="en-US" sz="1700" noProof="0" dirty="0"/>
              <a:t>s</a:t>
            </a:r>
            <a:r>
              <a:rPr lang="lv-LV" sz="1700" noProof="0" dirty="0" err="1"/>
              <a:t>onu</a:t>
            </a:r>
            <a:r>
              <a:rPr lang="lv-LV" sz="1700" baseline="0" noProof="0" dirty="0"/>
              <a:t> skaits</a:t>
            </a:r>
            <a:endParaRPr lang="lv-LV" sz="1700" noProof="0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7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v-LV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v>Vakcinēto skaits pa dienām</c:v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Covid19_vakcinacija!$C$3:$M$3</c:f>
              <c:numCache>
                <c:formatCode>m/d/yyyy</c:formatCode>
                <c:ptCount val="11"/>
                <c:pt idx="0">
                  <c:v>44193</c:v>
                </c:pt>
                <c:pt idx="1">
                  <c:v>44194</c:v>
                </c:pt>
                <c:pt idx="2">
                  <c:v>44195</c:v>
                </c:pt>
                <c:pt idx="3">
                  <c:v>44200</c:v>
                </c:pt>
                <c:pt idx="4">
                  <c:v>44201</c:v>
                </c:pt>
                <c:pt idx="5">
                  <c:v>44202</c:v>
                </c:pt>
                <c:pt idx="6">
                  <c:v>44203</c:v>
                </c:pt>
                <c:pt idx="7">
                  <c:v>44204</c:v>
                </c:pt>
                <c:pt idx="8">
                  <c:v>44205</c:v>
                </c:pt>
                <c:pt idx="9">
                  <c:v>44206</c:v>
                </c:pt>
                <c:pt idx="10">
                  <c:v>44207</c:v>
                </c:pt>
              </c:numCache>
            </c:numRef>
          </c:cat>
          <c:val>
            <c:numRef>
              <c:f>Covid19_vakcinacija!$C$37:$M$37</c:f>
              <c:numCache>
                <c:formatCode>#,##0</c:formatCode>
                <c:ptCount val="11"/>
                <c:pt idx="0">
                  <c:v>594</c:v>
                </c:pt>
                <c:pt idx="1">
                  <c:v>878</c:v>
                </c:pt>
                <c:pt idx="2">
                  <c:v>788</c:v>
                </c:pt>
                <c:pt idx="3">
                  <c:v>698</c:v>
                </c:pt>
                <c:pt idx="4">
                  <c:v>888</c:v>
                </c:pt>
                <c:pt idx="5">
                  <c:v>774</c:v>
                </c:pt>
                <c:pt idx="6">
                  <c:v>807</c:v>
                </c:pt>
                <c:pt idx="7">
                  <c:v>901</c:v>
                </c:pt>
                <c:pt idx="8">
                  <c:v>303</c:v>
                </c:pt>
                <c:pt idx="9">
                  <c:v>331</c:v>
                </c:pt>
                <c:pt idx="10">
                  <c:v>1312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D4E-4321-A197-C51BA4D0BF8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506313520"/>
        <c:axId val="1458154768"/>
      </c:barChart>
      <c:lineChart>
        <c:grouping val="standard"/>
        <c:varyColors val="0"/>
        <c:ser>
          <c:idx val="1"/>
          <c:order val="1"/>
          <c:tx>
            <c:v>Vakcinēto skaits kumulatīvi</c:v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Covid19_vakcinacija!$C$3:$M$3</c:f>
              <c:numCache>
                <c:formatCode>m/d/yyyy</c:formatCode>
                <c:ptCount val="11"/>
                <c:pt idx="0">
                  <c:v>44193</c:v>
                </c:pt>
                <c:pt idx="1">
                  <c:v>44194</c:v>
                </c:pt>
                <c:pt idx="2">
                  <c:v>44195</c:v>
                </c:pt>
                <c:pt idx="3">
                  <c:v>44200</c:v>
                </c:pt>
                <c:pt idx="4">
                  <c:v>44201</c:v>
                </c:pt>
                <c:pt idx="5">
                  <c:v>44202</c:v>
                </c:pt>
                <c:pt idx="6">
                  <c:v>44203</c:v>
                </c:pt>
                <c:pt idx="7">
                  <c:v>44204</c:v>
                </c:pt>
                <c:pt idx="8">
                  <c:v>44205</c:v>
                </c:pt>
                <c:pt idx="9">
                  <c:v>44206</c:v>
                </c:pt>
                <c:pt idx="10">
                  <c:v>44207</c:v>
                </c:pt>
              </c:numCache>
            </c:numRef>
          </c:cat>
          <c:val>
            <c:numRef>
              <c:f>Covid19_vakcinacija!$C$38:$M$38</c:f>
              <c:numCache>
                <c:formatCode>#,##0</c:formatCode>
                <c:ptCount val="11"/>
                <c:pt idx="0">
                  <c:v>594</c:v>
                </c:pt>
                <c:pt idx="1">
                  <c:v>1472</c:v>
                </c:pt>
                <c:pt idx="2">
                  <c:v>2260</c:v>
                </c:pt>
                <c:pt idx="3">
                  <c:v>2958</c:v>
                </c:pt>
                <c:pt idx="4">
                  <c:v>3846</c:v>
                </c:pt>
                <c:pt idx="5">
                  <c:v>4620</c:v>
                </c:pt>
                <c:pt idx="6">
                  <c:v>5427</c:v>
                </c:pt>
                <c:pt idx="7">
                  <c:v>6328</c:v>
                </c:pt>
                <c:pt idx="8">
                  <c:v>6631</c:v>
                </c:pt>
                <c:pt idx="9">
                  <c:v>6962</c:v>
                </c:pt>
                <c:pt idx="10">
                  <c:v>8274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DD4E-4321-A197-C51BA4D0BF8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465620176"/>
        <c:axId val="1458142288"/>
      </c:lineChart>
      <c:dateAx>
        <c:axId val="1506313520"/>
        <c:scaling>
          <c:orientation val="minMax"/>
        </c:scaling>
        <c:delete val="0"/>
        <c:axPos val="b"/>
        <c:numFmt formatCode="m/d/yyyy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1458154768"/>
        <c:crosses val="autoZero"/>
        <c:auto val="1"/>
        <c:lblOffset val="100"/>
        <c:baseTimeUnit val="days"/>
      </c:dateAx>
      <c:valAx>
        <c:axId val="145815476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solidFill>
            <a:schemeClr val="accent1">
              <a:lumMod val="20000"/>
              <a:lumOff val="80000"/>
            </a:schemeClr>
          </a:solidFill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1506313520"/>
        <c:crosses val="autoZero"/>
        <c:crossBetween val="between"/>
      </c:valAx>
      <c:valAx>
        <c:axId val="1458142288"/>
        <c:scaling>
          <c:orientation val="minMax"/>
        </c:scaling>
        <c:delete val="0"/>
        <c:axPos val="r"/>
        <c:numFmt formatCode="#,##0" sourceLinked="1"/>
        <c:majorTickMark val="out"/>
        <c:minorTickMark val="none"/>
        <c:tickLblPos val="nextTo"/>
        <c:spPr>
          <a:solidFill>
            <a:schemeClr val="accent2">
              <a:lumMod val="20000"/>
              <a:lumOff val="80000"/>
            </a:schemeClr>
          </a:solidFill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1465620176"/>
        <c:crosses val="max"/>
        <c:crossBetween val="between"/>
      </c:valAx>
      <c:dateAx>
        <c:axId val="1465620176"/>
        <c:scaling>
          <c:orientation val="minMax"/>
        </c:scaling>
        <c:delete val="1"/>
        <c:axPos val="b"/>
        <c:numFmt formatCode="m/d/yyyy" sourceLinked="1"/>
        <c:majorTickMark val="out"/>
        <c:minorTickMark val="none"/>
        <c:tickLblPos val="nextTo"/>
        <c:crossAx val="1458142288"/>
        <c:crosses val="autoZero"/>
        <c:auto val="1"/>
        <c:lblOffset val="100"/>
        <c:baseTimeUnit val="days"/>
      </c:date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v-LV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lv-LV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00206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no 28.11.2020</c:v>
                </c:pt>
                <c:pt idx="1">
                  <c:v>no 04.01.2021</c:v>
                </c:pt>
                <c:pt idx="2">
                  <c:v>no 07.01.2021</c:v>
                </c:pt>
                <c:pt idx="3">
                  <c:v>no 11.01.2021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10</c:v>
                </c:pt>
                <c:pt idx="1">
                  <c:v>12</c:v>
                </c:pt>
                <c:pt idx="2">
                  <c:v>16</c:v>
                </c:pt>
                <c:pt idx="3">
                  <c:v>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501-49AC-98DA-63CE8728CD9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32441840"/>
        <c:axId val="632441008"/>
      </c:barChart>
      <c:catAx>
        <c:axId val="6324418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632441008"/>
        <c:crosses val="autoZero"/>
        <c:auto val="1"/>
        <c:lblAlgn val="ctr"/>
        <c:lblOffset val="100"/>
        <c:noMultiLvlLbl val="0"/>
      </c:catAx>
      <c:valAx>
        <c:axId val="63244100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GB" dirty="0" err="1"/>
                  <a:t>Iestāzū</a:t>
                </a:r>
                <a:r>
                  <a:rPr lang="en-GB" dirty="0"/>
                  <a:t> </a:t>
                </a:r>
                <a:r>
                  <a:rPr lang="en-GB" dirty="0" err="1"/>
                  <a:t>skaits</a:t>
                </a:r>
                <a:endParaRPr lang="en-GB" dirty="0"/>
              </a:p>
            </c:rich>
          </c:tx>
          <c:layout>
            <c:manualLayout>
              <c:xMode val="edge"/>
              <c:yMode val="edge"/>
              <c:x val="1.2077294685990338E-3"/>
              <c:y val="0.36949025793905232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lv-LV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63244184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lv-LV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95098A-7D9C-4762-9E92-6032F6A578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5AC139C-A381-40EA-84F1-4C006DBCE45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1D8C41-91AD-4B40-8CE0-7FE889DB15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0E0B6-261B-411B-AC2F-327B8D2D2795}" type="datetimeFigureOut">
              <a:rPr lang="en-GB" smtClean="0"/>
              <a:t>12/01/2021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D3705C-6401-4BA5-BB10-803784D14D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4F271F-4955-4490-92C8-9A340C9C69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C3FAE-2173-45D8-B318-24B781627E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39874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1D8BDD-8076-48E1-B27D-68E264A632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5EE5FFB-038F-4BC7-A0E9-17CCF14F2F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03520C-B66E-4353-B93E-1E3E290955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0E0B6-261B-411B-AC2F-327B8D2D2795}" type="datetimeFigureOut">
              <a:rPr lang="en-GB" smtClean="0"/>
              <a:t>12/01/2021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18452E-E606-44A6-8D18-44009B05FD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20FCCB-451B-4414-B38F-64FD0CA4DE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C3FAE-2173-45D8-B318-24B781627E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65216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9CD0245-095F-4147-8A23-441C7268EB5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09748C-E58E-4BBD-9965-F5B4BF69CF9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1F5A0F-BBE7-4F77-A612-B877457FEC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0E0B6-261B-411B-AC2F-327B8D2D2795}" type="datetimeFigureOut">
              <a:rPr lang="en-GB" smtClean="0"/>
              <a:t>12/01/2021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149A6C-DD03-4245-AA6E-2F5276338F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D5735A-4DB9-4439-9F42-F6D976B9A9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C3FAE-2173-45D8-B318-24B781627E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08784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5CDACD-4DC4-4A10-9327-B045489EBE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BE5355-32FB-4EC0-8DCF-5AC07F76F7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FE4BF0-341B-4D11-8C57-AFB810CF7E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0E0B6-261B-411B-AC2F-327B8D2D2795}" type="datetimeFigureOut">
              <a:rPr lang="en-GB" smtClean="0"/>
              <a:t>12/01/2021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98E771-03E6-4B6D-AA82-A829E59A9A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66020F-BEC5-4E44-BC73-85E537D685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C3FAE-2173-45D8-B318-24B781627E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3469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2D8D78-D687-4A99-BF71-6F45E8EC42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A708BC9-0D6B-46A2-BBDA-CE8E01B455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CFDE1C-D35F-46CB-BBA2-4C2FB95539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0E0B6-261B-411B-AC2F-327B8D2D2795}" type="datetimeFigureOut">
              <a:rPr lang="en-GB" smtClean="0"/>
              <a:t>12/01/2021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6DD6B9-DA91-483C-BD03-591BDA4E26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4064CF-C41C-4A4A-AFEB-609EEAD148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C3FAE-2173-45D8-B318-24B781627E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4472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DB6780-C097-48DC-85C8-2676781B70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49FE84-DE6F-466D-9E9A-40A3802E48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82C7BE1-7615-4B9F-8684-69082D57F39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BBD82BA-8A1E-496D-8D7B-723E879CF9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0E0B6-261B-411B-AC2F-327B8D2D2795}" type="datetimeFigureOut">
              <a:rPr lang="en-GB" smtClean="0"/>
              <a:t>12/01/2021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937E850-6892-4A87-97F4-07CBC1F664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98E3557-9FCC-4EC8-BE36-F82D10B45D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C3FAE-2173-45D8-B318-24B781627E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03405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0810FD-B696-4633-B207-3277561569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4B3333E-2E97-4B93-96A8-E356025BC0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6004CD7-21C3-4FF7-AF1F-FC59365D09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A14B25E-B760-4D4C-90A4-69E41F53358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93018C5-10E5-4D57-8000-C28309667C4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39462D8-9D77-4647-BA94-C116CE9646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0E0B6-261B-411B-AC2F-327B8D2D2795}" type="datetimeFigureOut">
              <a:rPr lang="en-GB" smtClean="0"/>
              <a:t>12/01/2021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D8D861F-739B-46EF-B24E-F78A651AAC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F466EEF-E1BA-42A7-95A0-3E8FE642B4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C3FAE-2173-45D8-B318-24B781627E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38813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C8BB58-4517-4F31-A09A-761BC5F0AD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B9690B7-2F17-43AD-A2BB-022E37D9E6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0E0B6-261B-411B-AC2F-327B8D2D2795}" type="datetimeFigureOut">
              <a:rPr lang="en-GB" smtClean="0"/>
              <a:t>12/01/2021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7DD83AF-2868-4439-90E4-EFDADB7EE2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0859DC3-A350-465C-8D20-6A08266EC8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C3FAE-2173-45D8-B318-24B781627E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92064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1C7A7A5-9A30-4027-B3DA-F3057D9501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0E0B6-261B-411B-AC2F-327B8D2D2795}" type="datetimeFigureOut">
              <a:rPr lang="en-GB" smtClean="0"/>
              <a:t>12/01/2021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AC3F8B2-C9F3-48BC-A01F-D552EA7FD7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212C837-B690-44BF-B7AF-C9F406868C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C3FAE-2173-45D8-B318-24B781627E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6678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988F5B-380C-45CE-81D7-79F7017377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E83A3F-866A-43DC-BECF-FC4431934E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129DDEA-2A1C-4BA4-A8D1-F17AE0037C6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1429322-9426-4FEC-A541-4D2BB87AF1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0E0B6-261B-411B-AC2F-327B8D2D2795}" type="datetimeFigureOut">
              <a:rPr lang="en-GB" smtClean="0"/>
              <a:t>12/01/2021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9E63463-00A4-400D-9320-BF097D4481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6EE8A47-4543-4CDD-9A82-4C16659340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C3FAE-2173-45D8-B318-24B781627E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49616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D60A75-6BD3-4384-82F8-CF5D027568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0A08CA0-CC99-4AB1-815A-0D02D17BED7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6C33FC8-B4B8-491D-B286-24C9F9BA8BF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4297243-9EE6-44E5-BA8D-851E834486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0E0B6-261B-411B-AC2F-327B8D2D2795}" type="datetimeFigureOut">
              <a:rPr lang="en-GB" smtClean="0"/>
              <a:t>12/01/2021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D70DECC-4C3C-43C7-BD74-E24812A696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843D381-A350-4395-9EAB-A31284C019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C3FAE-2173-45D8-B318-24B781627E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53839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885A5CC-9059-4A0F-8DA2-B9620A4907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26824D0-6266-4256-8A0F-5A17D43B0E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3AA91C-6818-4BB8-A0C6-F8F6EBFF46A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A0E0B6-261B-411B-AC2F-327B8D2D2795}" type="datetimeFigureOut">
              <a:rPr lang="en-GB" smtClean="0"/>
              <a:t>12/01/2021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31A7D1-0DCA-4E7B-8587-C1B30F20B5A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205F22-56D0-4C01-AE2F-6A5F1A2A89B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EC3FAE-2173-45D8-B318-24B781627E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37359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A40F71-12FA-4A9A-988A-420F2221544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Covid -19 </a:t>
            </a:r>
            <a:r>
              <a:rPr lang="en-US" dirty="0" err="1"/>
              <a:t>Vakcinācija</a:t>
            </a:r>
            <a:r>
              <a:rPr lang="en-US" dirty="0"/>
              <a:t> 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5888363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E23170-80ED-4FB3-A161-37BAE6B4FA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Kumulatīvās</a:t>
            </a:r>
            <a:r>
              <a:rPr lang="en-GB" dirty="0"/>
              <a:t> </a:t>
            </a:r>
            <a:r>
              <a:rPr lang="en-GB" dirty="0" err="1"/>
              <a:t>piegādes</a:t>
            </a:r>
            <a:r>
              <a:rPr lang="en-GB" dirty="0"/>
              <a:t> un </a:t>
            </a:r>
            <a:r>
              <a:rPr lang="en-GB" dirty="0" err="1"/>
              <a:t>pasūtījumi</a:t>
            </a:r>
            <a:endParaRPr lang="en-GB" dirty="0"/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5377B0F6-2782-4590-83A0-FEC95CD2F7A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08622148"/>
              </p:ext>
            </p:extLst>
          </p:nvPr>
        </p:nvGraphicFramePr>
        <p:xfrm>
          <a:off x="838199" y="1845945"/>
          <a:ext cx="10827619" cy="47569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477CC4F7-4EE4-4270-AC57-DA7E95B4FB64}"/>
              </a:ext>
            </a:extLst>
          </p:cNvPr>
          <p:cNvCxnSpPr/>
          <p:nvPr/>
        </p:nvCxnSpPr>
        <p:spPr>
          <a:xfrm flipH="1">
            <a:off x="10520413" y="1482291"/>
            <a:ext cx="664143" cy="90477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1876A058-2553-4D70-89B7-AA74BEC3F69E}"/>
              </a:ext>
            </a:extLst>
          </p:cNvPr>
          <p:cNvSpPr txBox="1"/>
          <p:nvPr/>
        </p:nvSpPr>
        <p:spPr>
          <a:xfrm>
            <a:off x="10520413" y="665814"/>
            <a:ext cx="16028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15112</a:t>
            </a:r>
            <a:r>
              <a:rPr lang="en-GB" dirty="0"/>
              <a:t> </a:t>
            </a:r>
            <a:r>
              <a:rPr lang="en-GB" dirty="0" err="1"/>
              <a:t>cilvēku</a:t>
            </a:r>
            <a:r>
              <a:rPr lang="en-GB" dirty="0"/>
              <a:t> </a:t>
            </a:r>
            <a:r>
              <a:rPr lang="en-GB" dirty="0" err="1"/>
              <a:t>vakcinācijai</a:t>
            </a:r>
            <a:r>
              <a:rPr lang="en-GB" dirty="0"/>
              <a:t>*</a:t>
            </a:r>
          </a:p>
        </p:txBody>
      </p:sp>
    </p:spTree>
    <p:extLst>
      <p:ext uri="{BB962C8B-B14F-4D97-AF65-F5344CB8AC3E}">
        <p14:creationId xmlns:p14="http://schemas.microsoft.com/office/powerpoint/2010/main" val="37673290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69D421-0F32-4A3B-B74F-BDD376F5F8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Vakcīnu izlietojums 1.devai</a:t>
            </a:r>
          </a:p>
        </p:txBody>
      </p:sp>
      <p:graphicFrame>
        <p:nvGraphicFramePr>
          <p:cNvPr id="12" name="Chart 11">
            <a:extLst>
              <a:ext uri="{FF2B5EF4-FFF2-40B4-BE49-F238E27FC236}">
                <a16:creationId xmlns:a16="http://schemas.microsoft.com/office/drawing/2014/main" id="{FFE8965C-903E-44EE-AB2E-DB19E6AA5EB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055956217"/>
              </p:ext>
            </p:extLst>
          </p:nvPr>
        </p:nvGraphicFramePr>
        <p:xfrm>
          <a:off x="1153829" y="1429200"/>
          <a:ext cx="7997792" cy="44476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95949AC8-C5E5-4612-ABF2-EC1E568735EA}"/>
              </a:ext>
            </a:extLst>
          </p:cNvPr>
          <p:cNvSpPr txBox="1"/>
          <p:nvPr/>
        </p:nvSpPr>
        <p:spPr>
          <a:xfrm>
            <a:off x="9467248" y="721710"/>
            <a:ext cx="2083067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5000" dirty="0"/>
              <a:t>8 274 </a:t>
            </a:r>
            <a:r>
              <a:rPr lang="lv-LV" dirty="0" err="1"/>
              <a:t>izmanotās</a:t>
            </a:r>
            <a:r>
              <a:rPr lang="lv-LV" dirty="0"/>
              <a:t> 1. devas</a:t>
            </a:r>
          </a:p>
          <a:p>
            <a:r>
              <a:rPr lang="lv-LV" sz="5000" dirty="0"/>
              <a:t>8 417</a:t>
            </a:r>
          </a:p>
          <a:p>
            <a:r>
              <a:rPr lang="lv-LV" dirty="0"/>
              <a:t>Plānots šonedēļ izmantot 1. devas saņemšanai</a:t>
            </a:r>
          </a:p>
          <a:p>
            <a:r>
              <a:rPr lang="lv-LV" sz="5000" dirty="0"/>
              <a:t>1 197</a:t>
            </a:r>
          </a:p>
          <a:p>
            <a:r>
              <a:rPr lang="lv-LV" dirty="0"/>
              <a:t>Ārpuskārtas piegādei ceturtdien uz reģiona ārstniecības iestādēm</a:t>
            </a:r>
          </a:p>
        </p:txBody>
      </p:sp>
      <p:sp>
        <p:nvSpPr>
          <p:cNvPr id="11" name="Callout: Line 10">
            <a:extLst>
              <a:ext uri="{FF2B5EF4-FFF2-40B4-BE49-F238E27FC236}">
                <a16:creationId xmlns:a16="http://schemas.microsoft.com/office/drawing/2014/main" id="{9B7ECE92-7ED4-43F4-B28C-E1E1ABF88AE5}"/>
              </a:ext>
            </a:extLst>
          </p:cNvPr>
          <p:cNvSpPr/>
          <p:nvPr/>
        </p:nvSpPr>
        <p:spPr>
          <a:xfrm>
            <a:off x="3665622" y="2105292"/>
            <a:ext cx="914400" cy="570531"/>
          </a:xfrm>
          <a:prstGeom prst="borderCallout1">
            <a:avLst>
              <a:gd name="adj1" fmla="val 18750"/>
              <a:gd name="adj2" fmla="val -8333"/>
              <a:gd name="adj3" fmla="val 77901"/>
              <a:gd name="adj4" fmla="val -30965"/>
            </a:avLst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lv-LV" sz="800"/>
              <a:t>Ārpuskārtas papildus piegādei  uz reģioniem ceturtdien</a:t>
            </a:r>
            <a:endParaRPr lang="lv-LV" sz="800" dirty="0"/>
          </a:p>
        </p:txBody>
      </p:sp>
      <p:sp>
        <p:nvSpPr>
          <p:cNvPr id="13" name="Callout: Line 12">
            <a:extLst>
              <a:ext uri="{FF2B5EF4-FFF2-40B4-BE49-F238E27FC236}">
                <a16:creationId xmlns:a16="http://schemas.microsoft.com/office/drawing/2014/main" id="{ED860DD0-41A8-44DC-BD0C-C199488419C4}"/>
              </a:ext>
            </a:extLst>
          </p:cNvPr>
          <p:cNvSpPr/>
          <p:nvPr/>
        </p:nvSpPr>
        <p:spPr>
          <a:xfrm>
            <a:off x="6096000" y="3740456"/>
            <a:ext cx="776438" cy="293853"/>
          </a:xfrm>
          <a:prstGeom prst="borderCallout1">
            <a:avLst>
              <a:gd name="adj1" fmla="val 18750"/>
              <a:gd name="adj2" fmla="val -8333"/>
              <a:gd name="adj3" fmla="val 77901"/>
              <a:gd name="adj4" fmla="val -30965"/>
            </a:avLst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lv-LV" sz="800" dirty="0"/>
              <a:t>Izmantošanai šonedēļ </a:t>
            </a:r>
          </a:p>
        </p:txBody>
      </p:sp>
      <p:sp>
        <p:nvSpPr>
          <p:cNvPr id="17" name="Callout: Line 16">
            <a:extLst>
              <a:ext uri="{FF2B5EF4-FFF2-40B4-BE49-F238E27FC236}">
                <a16:creationId xmlns:a16="http://schemas.microsoft.com/office/drawing/2014/main" id="{DC734E58-3A08-4E06-803E-F8F7FEE5C3AD}"/>
              </a:ext>
            </a:extLst>
          </p:cNvPr>
          <p:cNvSpPr/>
          <p:nvPr/>
        </p:nvSpPr>
        <p:spPr>
          <a:xfrm>
            <a:off x="8532997" y="3688561"/>
            <a:ext cx="776438" cy="293853"/>
          </a:xfrm>
          <a:prstGeom prst="borderCallout1">
            <a:avLst>
              <a:gd name="adj1" fmla="val 18750"/>
              <a:gd name="adj2" fmla="val -8333"/>
              <a:gd name="adj3" fmla="val 77901"/>
              <a:gd name="adj4" fmla="val -30965"/>
            </a:avLst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lv-LV" sz="800" dirty="0"/>
              <a:t>Izmantošanai šonedēļ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2086964-C899-4573-BF75-D2647114ABAE}"/>
              </a:ext>
            </a:extLst>
          </p:cNvPr>
          <p:cNvSpPr txBox="1"/>
          <p:nvPr/>
        </p:nvSpPr>
        <p:spPr>
          <a:xfrm>
            <a:off x="9144000" y="5968579"/>
            <a:ext cx="284386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* </a:t>
            </a:r>
            <a:r>
              <a:rPr lang="lv-LV" sz="1200" dirty="0"/>
              <a:t>Kopējais skaits pārsniegs 15 000, jo kopš 30.decembra pēc iespējas izmanto 6 devas no 1 flakona. SPKC nodrošinās 2.devu visiem. </a:t>
            </a:r>
          </a:p>
        </p:txBody>
      </p:sp>
    </p:spTree>
    <p:extLst>
      <p:ext uri="{BB962C8B-B14F-4D97-AF65-F5344CB8AC3E}">
        <p14:creationId xmlns:p14="http://schemas.microsoft.com/office/powerpoint/2010/main" val="36246589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Chart 9">
            <a:extLst>
              <a:ext uri="{FF2B5EF4-FFF2-40B4-BE49-F238E27FC236}">
                <a16:creationId xmlns:a16="http://schemas.microsoft.com/office/drawing/2014/main" id="{7A3B1244-8D02-4C29-8796-E1313239C20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36698424"/>
              </p:ext>
            </p:extLst>
          </p:nvPr>
        </p:nvGraphicFramePr>
        <p:xfrm>
          <a:off x="1453416" y="972152"/>
          <a:ext cx="8941868" cy="52457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417438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CA5DEC-90BB-4089-9CA4-4C90789397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Vakcinācijas</a:t>
            </a:r>
            <a:r>
              <a:rPr lang="en-GB" dirty="0"/>
              <a:t> </a:t>
            </a:r>
            <a:r>
              <a:rPr lang="en-GB" dirty="0" err="1"/>
              <a:t>iestāžu</a:t>
            </a:r>
            <a:r>
              <a:rPr lang="en-GB" dirty="0"/>
              <a:t> </a:t>
            </a:r>
            <a:r>
              <a:rPr lang="en-GB" dirty="0" err="1"/>
              <a:t>skaits</a:t>
            </a:r>
            <a:endParaRPr lang="en-GB" dirty="0"/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32DA14A0-A51A-4EBA-B63D-BDD156744E9F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86013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Down Arrow 7">
            <a:extLst>
              <a:ext uri="{FF2B5EF4-FFF2-40B4-BE49-F238E27FC236}">
                <a16:creationId xmlns:a16="http://schemas.microsoft.com/office/drawing/2014/main" id="{73DE2CFE-42F2-48F0-8706-5264E012B1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288521" y="381403"/>
            <a:ext cx="2200313" cy="3342508"/>
          </a:xfrm>
          <a:prstGeom prst="downArrow">
            <a:avLst>
              <a:gd name="adj1" fmla="val 100000"/>
              <a:gd name="adj2" fmla="val 15788"/>
            </a:avLst>
          </a:prstGeom>
          <a:solidFill>
            <a:srgbClr val="404040"/>
          </a:solidFill>
          <a:ln w="539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11111CA-9C1E-4E95-BB43-3296ED9FE4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6952" y="1204108"/>
            <a:ext cx="2669406" cy="1781175"/>
          </a:xfrm>
        </p:spPr>
        <p:txBody>
          <a:bodyPr>
            <a:normAutofit/>
          </a:bodyPr>
          <a:lstStyle/>
          <a:p>
            <a:r>
              <a:rPr lang="lv-LV" sz="3200" dirty="0">
                <a:solidFill>
                  <a:srgbClr val="FFFFFF"/>
                </a:solidFill>
              </a:rPr>
              <a:t>Tuvākās piegādes</a:t>
            </a:r>
          </a:p>
        </p:txBody>
      </p:sp>
      <p:graphicFrame>
        <p:nvGraphicFramePr>
          <p:cNvPr id="12" name="Content Placeholder 8">
            <a:extLst>
              <a:ext uri="{FF2B5EF4-FFF2-40B4-BE49-F238E27FC236}">
                <a16:creationId xmlns:a16="http://schemas.microsoft.com/office/drawing/2014/main" id="{8D6DCD85-F29A-4C2D-9552-DF412EE221C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14019839"/>
              </p:ext>
            </p:extLst>
          </p:nvPr>
        </p:nvGraphicFramePr>
        <p:xfrm>
          <a:off x="4167993" y="150043"/>
          <a:ext cx="6698174" cy="5842076"/>
        </p:xfrm>
        <a:graphic>
          <a:graphicData uri="http://schemas.openxmlformats.org/drawingml/2006/table">
            <a:tbl>
              <a:tblPr firstRow="1" bandRow="1">
                <a:tableStyleId>{0E3FDE45-AF77-4B5C-9715-49D594BDF05E}</a:tableStyleId>
              </a:tblPr>
              <a:tblGrid>
                <a:gridCol w="2110384">
                  <a:extLst>
                    <a:ext uri="{9D8B030D-6E8A-4147-A177-3AD203B41FA5}">
                      <a16:colId xmlns:a16="http://schemas.microsoft.com/office/drawing/2014/main" val="3358646123"/>
                    </a:ext>
                  </a:extLst>
                </a:gridCol>
                <a:gridCol w="2293895">
                  <a:extLst>
                    <a:ext uri="{9D8B030D-6E8A-4147-A177-3AD203B41FA5}">
                      <a16:colId xmlns:a16="http://schemas.microsoft.com/office/drawing/2014/main" val="2038556828"/>
                    </a:ext>
                  </a:extLst>
                </a:gridCol>
                <a:gridCol w="2293895">
                  <a:extLst>
                    <a:ext uri="{9D8B030D-6E8A-4147-A177-3AD203B41FA5}">
                      <a16:colId xmlns:a16="http://schemas.microsoft.com/office/drawing/2014/main" val="1359432206"/>
                    </a:ext>
                  </a:extLst>
                </a:gridCol>
              </a:tblGrid>
              <a:tr h="845184">
                <a:tc>
                  <a:txBody>
                    <a:bodyPr/>
                    <a:lstStyle/>
                    <a:p>
                      <a:pPr rtl="0" fontAlgn="b"/>
                      <a:endParaRPr lang="lv-LV" sz="2200" b="0" cap="none" spc="60" noProof="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226" marR="39226" marT="125522" marB="0" anchor="ctr"/>
                </a:tc>
                <a:tc>
                  <a:txBody>
                    <a:bodyPr/>
                    <a:lstStyle/>
                    <a:p>
                      <a:pPr rtl="0" fontAlgn="b"/>
                      <a:endParaRPr lang="lv-LV" sz="2200" b="0" cap="none" spc="60" noProof="0" dirty="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L="39226" marR="39226" marT="125522" marB="0" anchor="ctr"/>
                </a:tc>
                <a:tc>
                  <a:txBody>
                    <a:bodyPr/>
                    <a:lstStyle/>
                    <a:p>
                      <a:pPr rtl="0" fontAlgn="b"/>
                      <a:endParaRPr lang="lv-LV" sz="2200" b="0" cap="none" spc="60" noProof="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L="39226" marR="39226" marT="125522" marB="0" anchor="ctr"/>
                </a:tc>
                <a:extLst>
                  <a:ext uri="{0D108BD9-81ED-4DB2-BD59-A6C34878D82A}">
                    <a16:rowId xmlns:a16="http://schemas.microsoft.com/office/drawing/2014/main" val="3025323628"/>
                  </a:ext>
                </a:extLst>
              </a:tr>
              <a:tr h="761502">
                <a:tc>
                  <a:txBody>
                    <a:bodyPr/>
                    <a:lstStyle/>
                    <a:p>
                      <a:pPr rtl="0" fontAlgn="b"/>
                      <a:r>
                        <a:rPr lang="lv-LV" sz="1500" cap="none" spc="0" noProof="0">
                          <a:effectLst/>
                        </a:rPr>
                        <a:t>Pfizer/Biontech</a:t>
                      </a:r>
                      <a:endParaRPr lang="lv-LV" sz="1500" b="0" cap="none" spc="0" noProof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226" marR="39226" marT="125522" marB="0" anchor="b"/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lv-LV" sz="1500" cap="none" spc="0" noProof="0">
                          <a:effectLst/>
                        </a:rPr>
                        <a:t>11.janvāris - 6825 devas (piegādāts)</a:t>
                      </a:r>
                      <a:endParaRPr lang="lv-LV" sz="1500" b="0" cap="none" spc="0" noProof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226" marR="39226" marT="125522" marB="0" anchor="b"/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lv-LV" sz="1500" b="0" cap="none" spc="0" noProof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2.Devai. Tiks uzsākts no 18.jan.</a:t>
                      </a:r>
                    </a:p>
                  </a:txBody>
                  <a:tcPr marL="39226" marR="39226" marT="125522" marB="0" anchor="b"/>
                </a:tc>
                <a:extLst>
                  <a:ext uri="{0D108BD9-81ED-4DB2-BD59-A6C34878D82A}">
                    <a16:rowId xmlns:a16="http://schemas.microsoft.com/office/drawing/2014/main" val="1080294046"/>
                  </a:ext>
                </a:extLst>
              </a:tr>
              <a:tr h="761502">
                <a:tc>
                  <a:txBody>
                    <a:bodyPr/>
                    <a:lstStyle/>
                    <a:p>
                      <a:pPr rtl="0" fontAlgn="b"/>
                      <a:r>
                        <a:rPr lang="lv-LV" sz="1500" cap="none" spc="0" noProof="0">
                          <a:effectLst/>
                        </a:rPr>
                        <a:t>Moderna</a:t>
                      </a:r>
                      <a:endParaRPr lang="lv-LV" sz="1500" b="0" cap="none" spc="0" noProof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226" marR="39226" marT="125522" marB="0" anchor="b"/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lv-LV" sz="1500" cap="none" spc="0" noProof="0">
                          <a:effectLst/>
                        </a:rPr>
                        <a:t>12.janvāris - 1200 devas (apstiprināts)</a:t>
                      </a:r>
                      <a:endParaRPr lang="lv-LV" sz="1500" b="0" cap="none" spc="0" noProof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226" marR="39226" marT="125522" marB="0" anchor="b"/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lv-LV" sz="1500" b="0" cap="none" spc="0" noProof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600 BKUS, 600 lielākajiem privātajiem veselības aprūpes sniedzējiem</a:t>
                      </a:r>
                    </a:p>
                  </a:txBody>
                  <a:tcPr marL="39226" marR="39226" marT="125522" marB="0" anchor="b"/>
                </a:tc>
                <a:extLst>
                  <a:ext uri="{0D108BD9-81ED-4DB2-BD59-A6C34878D82A}">
                    <a16:rowId xmlns:a16="http://schemas.microsoft.com/office/drawing/2014/main" val="2295889422"/>
                  </a:ext>
                </a:extLst>
              </a:tr>
              <a:tr h="761502">
                <a:tc>
                  <a:txBody>
                    <a:bodyPr/>
                    <a:lstStyle/>
                    <a:p>
                      <a:pPr rtl="0" fontAlgn="b"/>
                      <a:r>
                        <a:rPr lang="lv-LV" sz="1500" cap="none" spc="0" noProof="0">
                          <a:effectLst/>
                        </a:rPr>
                        <a:t>Moderna</a:t>
                      </a:r>
                      <a:endParaRPr lang="lv-LV" sz="1500" b="0" cap="none" spc="0" noProof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226" marR="39226" marT="125522" marB="0" anchor="b"/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lv-LV" sz="1500" cap="none" spc="0" noProof="0">
                          <a:effectLst/>
                        </a:rPr>
                        <a:t>25.janvārī 2000 devas (neapstiprināts)</a:t>
                      </a:r>
                      <a:endParaRPr lang="lv-LV" sz="1500" b="0" cap="none" spc="0" noProof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226" marR="39226" marT="125522" marB="0" anchor="b"/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lv-LV" sz="1500" b="0" cap="none" spc="0" noProof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Veselības aprūpes sistēmas darbiniekiem no gaidīšanas rindas</a:t>
                      </a:r>
                    </a:p>
                  </a:txBody>
                  <a:tcPr marL="39226" marR="39226" marT="125522" marB="0" anchor="b"/>
                </a:tc>
                <a:extLst>
                  <a:ext uri="{0D108BD9-81ED-4DB2-BD59-A6C34878D82A}">
                    <a16:rowId xmlns:a16="http://schemas.microsoft.com/office/drawing/2014/main" val="2571117746"/>
                  </a:ext>
                </a:extLst>
              </a:tr>
              <a:tr h="761502">
                <a:tc>
                  <a:txBody>
                    <a:bodyPr/>
                    <a:lstStyle/>
                    <a:p>
                      <a:pPr rtl="0" fontAlgn="b"/>
                      <a:r>
                        <a:rPr lang="lv-LV" sz="1500" cap="none" spc="0" noProof="0">
                          <a:effectLst/>
                        </a:rPr>
                        <a:t>Moderna</a:t>
                      </a:r>
                      <a:endParaRPr lang="lv-LV" sz="1500" b="0" cap="none" spc="0" noProof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226" marR="39226" marT="125522" marB="0" anchor="b"/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lv-LV" sz="1500" cap="none" spc="0" noProof="0">
                          <a:effectLst/>
                        </a:rPr>
                        <a:t>8.februārī 5000 devas (neapstiprināts)</a:t>
                      </a:r>
                      <a:endParaRPr lang="lv-LV" sz="1500" b="0" cap="none" spc="0" noProof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226" marR="39226" marT="125522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1500" b="0" cap="none" spc="0" noProof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Veselības aprūpes sistēmas darbiniekiem no gaidīšanas rindas</a:t>
                      </a:r>
                    </a:p>
                  </a:txBody>
                  <a:tcPr marL="39226" marR="39226" marT="125522" marB="0" anchor="b"/>
                </a:tc>
                <a:extLst>
                  <a:ext uri="{0D108BD9-81ED-4DB2-BD59-A6C34878D82A}">
                    <a16:rowId xmlns:a16="http://schemas.microsoft.com/office/drawing/2014/main" val="213176922"/>
                  </a:ext>
                </a:extLst>
              </a:tr>
              <a:tr h="761502">
                <a:tc>
                  <a:txBody>
                    <a:bodyPr/>
                    <a:lstStyle/>
                    <a:p>
                      <a:pPr rtl="0" fontAlgn="b"/>
                      <a:r>
                        <a:rPr lang="lv-LV" sz="1500" cap="none" spc="0" noProof="0">
                          <a:effectLst/>
                        </a:rPr>
                        <a:t>Moderna</a:t>
                      </a:r>
                      <a:endParaRPr lang="lv-LV" sz="1500" b="0" cap="none" spc="0" noProof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226" marR="39226" marT="125522" marB="0" anchor="b"/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lv-LV" sz="1500" cap="none" spc="0" noProof="0">
                          <a:effectLst/>
                        </a:rPr>
                        <a:t>22.februārī 16000 devas (neapstiprināts)</a:t>
                      </a:r>
                      <a:endParaRPr lang="lv-LV" sz="1500" b="0" cap="none" spc="0" noProof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226" marR="39226" marT="125522" marB="0" anchor="b"/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lv-LV" sz="1500" b="0" cap="none" spc="0" noProof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SAC, 80+</a:t>
                      </a:r>
                    </a:p>
                  </a:txBody>
                  <a:tcPr marL="39226" marR="39226" marT="125522" marB="0" anchor="b"/>
                </a:tc>
                <a:extLst>
                  <a:ext uri="{0D108BD9-81ED-4DB2-BD59-A6C34878D82A}">
                    <a16:rowId xmlns:a16="http://schemas.microsoft.com/office/drawing/2014/main" val="2554507959"/>
                  </a:ext>
                </a:extLst>
              </a:tr>
              <a:tr h="761502">
                <a:tc>
                  <a:txBody>
                    <a:bodyPr/>
                    <a:lstStyle/>
                    <a:p>
                      <a:pPr rtl="0" fontAlgn="b"/>
                      <a:r>
                        <a:rPr lang="lv-LV" sz="1500" cap="none" spc="0" noProof="0">
                          <a:effectLst/>
                        </a:rPr>
                        <a:t>AstraZeneca</a:t>
                      </a:r>
                      <a:endParaRPr lang="lv-LV" sz="1500" b="0" cap="none" spc="0" noProof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226" marR="39226" marT="125522" marB="0" anchor="b"/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lv-LV" sz="1500" cap="none" spc="0" noProof="0">
                          <a:effectLst/>
                        </a:rPr>
                        <a:t>Februārī, ja tiks pabeigta reģistrācija kā plānots – janvārī. 127 187 devas.</a:t>
                      </a:r>
                      <a:endParaRPr lang="lv-LV" sz="1500" b="0" cap="none" spc="0" noProof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226" marR="39226" marT="125522" marB="0" anchor="b"/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lv-LV" sz="1500" b="0" cap="none" spc="0" noProof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70+ iedzīvotājiem</a:t>
                      </a:r>
                    </a:p>
                  </a:txBody>
                  <a:tcPr marL="39226" marR="39226" marT="125522" marB="0" anchor="b"/>
                </a:tc>
                <a:extLst>
                  <a:ext uri="{0D108BD9-81ED-4DB2-BD59-A6C34878D82A}">
                    <a16:rowId xmlns:a16="http://schemas.microsoft.com/office/drawing/2014/main" val="168922486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07567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69</TotalTime>
  <Words>206</Words>
  <Application>Microsoft Office PowerPoint</Application>
  <PresentationFormat>Widescreen</PresentationFormat>
  <Paragraphs>38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Covid -19 Vakcinācija </vt:lpstr>
      <vt:lpstr>Kumulatīvās piegādes un pasūtījumi</vt:lpstr>
      <vt:lpstr>Vakcīnu izlietojums 1.devai</vt:lpstr>
      <vt:lpstr>PowerPoint Presentation</vt:lpstr>
      <vt:lpstr>Vakcinācijas iestāžu skaits</vt:lpstr>
      <vt:lpstr>Tuvākās piegādes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Vakcīnu atlikumi (SPKC)</dc:title>
  <dc:creator>Svens Henkuzens</dc:creator>
  <cp:lastModifiedBy>Guna Jermacāne</cp:lastModifiedBy>
  <cp:revision>10</cp:revision>
  <dcterms:created xsi:type="dcterms:W3CDTF">2021-01-11T11:31:54Z</dcterms:created>
  <dcterms:modified xsi:type="dcterms:W3CDTF">2021-01-12T06:21:37Z</dcterms:modified>
</cp:coreProperties>
</file>