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0"/>
  </p:notesMasterIdLst>
  <p:sldIdLst>
    <p:sldId id="259" r:id="rId5"/>
    <p:sldId id="261" r:id="rId6"/>
    <p:sldId id="257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FDADCB-29DC-4828-B457-E8802C942A6A}" v="208" dt="2020-12-28T12:59:35.024"/>
    <p1510:client id="{23602DBB-4FAD-44D9-A152-C3B72FB7D28B}" v="231" dt="2020-12-28T16:08:01.495"/>
    <p1510:client id="{CD2BC587-FB14-470C-9E28-A63BC6743A8A}" v="206" dt="2020-12-28T15:32:58.424"/>
    <p1510:client id="{E41EFA07-F590-411E-BBCB-E17D66277333}" v="354" dt="2020-12-28T17:04:35.40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vens.henkuzens\Desktop\pagaidu%20uz%20desktopa\Pieg&#257;de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cked"/>
        <c:varyColors val="0"/>
        <c:ser>
          <c:idx val="0"/>
          <c:order val="0"/>
          <c:tx>
            <c:v>Atvestās devas</c:v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val>
            <c:numRef>
              <c:f>'Ceturkšņi '!$B$11:$F$11</c:f>
              <c:numCache>
                <c:formatCode>#,##0</c:formatCode>
                <c:ptCount val="5"/>
                <c:pt idx="0">
                  <c:v>325850.5</c:v>
                </c:pt>
                <c:pt idx="1">
                  <c:v>688840</c:v>
                </c:pt>
                <c:pt idx="2">
                  <c:v>570912.5</c:v>
                </c:pt>
                <c:pt idx="3">
                  <c:v>393495</c:v>
                </c:pt>
                <c:pt idx="4">
                  <c:v>201170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D7B-4D8D-A846-EFFC78F391B5}"/>
            </c:ext>
          </c:extLst>
        </c:ser>
        <c:ser>
          <c:idx val="1"/>
          <c:order val="1"/>
          <c:tx>
            <c:v>Kumulatīvais cilvēku skaits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val>
            <c:numRef>
              <c:f>'Ceturkšņi '!$B$12:$F$12</c:f>
              <c:numCache>
                <c:formatCode>#,##0</c:formatCode>
                <c:ptCount val="5"/>
                <c:pt idx="0">
                  <c:v>325850.5</c:v>
                </c:pt>
                <c:pt idx="1">
                  <c:v>1014690.5</c:v>
                </c:pt>
                <c:pt idx="2">
                  <c:v>1585603</c:v>
                </c:pt>
                <c:pt idx="3">
                  <c:v>1979098</c:v>
                </c:pt>
                <c:pt idx="4">
                  <c:v>2180268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D7B-4D8D-A846-EFFC78F391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136577680"/>
        <c:axId val="163442784"/>
      </c:lineChart>
      <c:catAx>
        <c:axId val="213657768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Ceturkšņi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lv-LV"/>
            </a:p>
          </c:txPr>
        </c:title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63442784"/>
        <c:crosses val="autoZero"/>
        <c:auto val="1"/>
        <c:lblAlgn val="ctr"/>
        <c:lblOffset val="100"/>
        <c:noMultiLvlLbl val="0"/>
      </c:catAx>
      <c:valAx>
        <c:axId val="1634427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Cilvēku skaits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lv-LV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21365776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err="1"/>
              <a:t>Piegādes</a:t>
            </a:r>
            <a:r>
              <a:rPr lang="en-US"/>
              <a:t> pa </a:t>
            </a:r>
            <a:r>
              <a:rPr lang="en-US" err="1"/>
              <a:t>nedēļām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Devas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52 (28dec)</c:v>
                </c:pt>
                <c:pt idx="1">
                  <c:v>1 (4jan)</c:v>
                </c:pt>
                <c:pt idx="2">
                  <c:v>2 (11jan)</c:v>
                </c:pt>
                <c:pt idx="3">
                  <c:v>3 (18jan)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9750</c:v>
                </c:pt>
                <c:pt idx="1">
                  <c:v>13650</c:v>
                </c:pt>
                <c:pt idx="2">
                  <c:v>13650</c:v>
                </c:pt>
                <c:pt idx="3">
                  <c:v>13650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E33-4D7D-9D09-750FDE9279F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Cilvēki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52 (28dec)</c:v>
                </c:pt>
                <c:pt idx="1">
                  <c:v>1 (4jan)</c:v>
                </c:pt>
                <c:pt idx="2">
                  <c:v>2 (11jan)</c:v>
                </c:pt>
                <c:pt idx="3">
                  <c:v>3 (18jan)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4875</c:v>
                </c:pt>
                <c:pt idx="1">
                  <c:v>6825</c:v>
                </c:pt>
                <c:pt idx="2">
                  <c:v>6825</c:v>
                </c:pt>
                <c:pt idx="3">
                  <c:v>6825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E33-4D7D-9D09-750FDE9279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11731983"/>
        <c:axId val="1355490975"/>
      </c:barChart>
      <c:catAx>
        <c:axId val="13117319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355490975"/>
        <c:crosses val="autoZero"/>
        <c:auto val="1"/>
        <c:lblAlgn val="ctr"/>
        <c:lblOffset val="100"/>
        <c:noMultiLvlLbl val="0"/>
      </c:catAx>
      <c:valAx>
        <c:axId val="135549097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311731983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6DC71F-E792-4A85-9F99-E21378800F7A}" type="datetimeFigureOut">
              <a:rPr lang="lv-LV" smtClean="0"/>
              <a:t>29.12.2020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15C5E6-BEE9-43D0-9EE5-90D34104F8F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64652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Det </a:t>
            </a:r>
            <a:r>
              <a:rPr lang="en-US" dirty="0" err="1"/>
              <a:t>plāns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15C5E6-BEE9-43D0-9EE5-90D34104F8FD}" type="slidenum">
              <a:rPr lang="lv-LV" smtClean="0"/>
              <a:t>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04702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12/29/2020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package" Target="../embeddings/Microsoft_Excel_Worksheet1.xlsx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7BDEA597-F0B7-4401-87DC-81BC79D3AF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6052563"/>
              </p:ext>
            </p:extLst>
          </p:nvPr>
        </p:nvGraphicFramePr>
        <p:xfrm>
          <a:off x="889522" y="224107"/>
          <a:ext cx="6667500" cy="2676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6667656" imgH="2676490" progId="Excel.Sheet.12">
                  <p:embed/>
                </p:oleObj>
              </mc:Choice>
              <mc:Fallback>
                <p:oleObj name="Worksheet" r:id="rId2" imgW="6667656" imgH="2676490" progId="Excel.Sheet.12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7BDEA597-F0B7-4401-87DC-81BC79D3AF4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89522" y="224107"/>
                        <a:ext cx="6667500" cy="2676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FDB132E0-3418-41FE-8AD2-BE1F0898FBD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5972572"/>
              </p:ext>
            </p:extLst>
          </p:nvPr>
        </p:nvGraphicFramePr>
        <p:xfrm>
          <a:off x="586962" y="3236824"/>
          <a:ext cx="7272619" cy="35377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F982410A-AFA4-4AE2-9D5A-969B1B61451F}"/>
              </a:ext>
            </a:extLst>
          </p:cNvPr>
          <p:cNvSpPr txBox="1"/>
          <p:nvPr/>
        </p:nvSpPr>
        <p:spPr>
          <a:xfrm>
            <a:off x="8540438" y="974666"/>
            <a:ext cx="3208217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la-Latn" dirty="0"/>
              <a:t>Līdz marta</a:t>
            </a:r>
            <a:r>
              <a:rPr lang="en-US" dirty="0"/>
              <a:t> </a:t>
            </a:r>
            <a:r>
              <a:rPr lang="en-US" dirty="0" err="1"/>
              <a:t>beigām</a:t>
            </a:r>
            <a:r>
              <a:rPr lang="la-Latn" dirty="0"/>
              <a:t> ražotāji solījuši piegādāt devas 325 851 cilvēkiem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a-Latn" dirty="0"/>
              <a:t>Aplēse, lai bez rindām vakcinētu Q1 devas ir 50 131 devas nedēļā</a:t>
            </a:r>
            <a:endParaRPr lang="la-Latn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a-Latn" dirty="0"/>
              <a:t>Saskaņā ar līgumiem par piegādēm, lielākais devu skaits sagaidāms Q2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a-Latn" dirty="0"/>
              <a:t>Lai neveidotos gaidīšanas rindas, vakcinācijas kabinetu kapacitāte tiks dubultota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a-Latn" dirty="0"/>
              <a:t>60% vakcinēto personu īpatsvaru iespējams iegūt Q2 beigās, Q3 sākumā</a:t>
            </a:r>
          </a:p>
        </p:txBody>
      </p:sp>
    </p:spTree>
    <p:extLst>
      <p:ext uri="{BB962C8B-B14F-4D97-AF65-F5344CB8AC3E}">
        <p14:creationId xmlns:p14="http://schemas.microsoft.com/office/powerpoint/2010/main" val="1805509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0CDF1-FDEC-4B31-A65F-E0151DAB5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1.Ceturksnis, </a:t>
            </a:r>
            <a:r>
              <a:rPr lang="en-US" dirty="0" err="1"/>
              <a:t>gaidāmās</a:t>
            </a:r>
            <a:r>
              <a:rPr lang="en-US" dirty="0"/>
              <a:t> </a:t>
            </a:r>
            <a:r>
              <a:rPr lang="en-US" dirty="0" err="1"/>
              <a:t>piegādes</a:t>
            </a:r>
            <a:r>
              <a:rPr lang="en-US" dirty="0"/>
              <a:t>.</a:t>
            </a:r>
            <a:endParaRPr lang="lv-LV" dirty="0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22DD5908-B818-4972-A198-435BACA8E2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4755775"/>
              </p:ext>
            </p:extLst>
          </p:nvPr>
        </p:nvGraphicFramePr>
        <p:xfrm>
          <a:off x="1691148" y="1764685"/>
          <a:ext cx="8809703" cy="43780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4181358" imgH="2676490" progId="Excel.Sheet.12">
                  <p:embed/>
                </p:oleObj>
              </mc:Choice>
              <mc:Fallback>
                <p:oleObj name="Worksheet" r:id="rId2" imgW="4181358" imgH="267649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691148" y="1764685"/>
                        <a:ext cx="8809703" cy="437804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32994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2C6AB-D810-4AB1-8171-BB3BD2CBAF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Piegādes</a:t>
            </a:r>
            <a:r>
              <a:rPr lang="en-US" dirty="0"/>
              <a:t> </a:t>
            </a:r>
            <a:r>
              <a:rPr lang="en-US" dirty="0" err="1"/>
              <a:t>Janvārī</a:t>
            </a:r>
            <a:r>
              <a:rPr lang="en-US" dirty="0"/>
              <a:t> (</a:t>
            </a:r>
            <a:r>
              <a:rPr lang="en-US" dirty="0">
                <a:solidFill>
                  <a:srgbClr val="FF0000"/>
                </a:solidFill>
              </a:rPr>
              <a:t>Pfizer/</a:t>
            </a:r>
            <a:r>
              <a:rPr lang="en-US" dirty="0" err="1">
                <a:solidFill>
                  <a:srgbClr val="FF0000"/>
                </a:solidFill>
              </a:rPr>
              <a:t>Biontech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prognoze</a:t>
            </a:r>
            <a:r>
              <a:rPr lang="en-US" dirty="0"/>
              <a:t>)</a:t>
            </a:r>
            <a:endParaRPr lang="lv-LV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83019502-CA82-4333-9932-5F289DCC1D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1162701"/>
              </p:ext>
            </p:extLst>
          </p:nvPr>
        </p:nvGraphicFramePr>
        <p:xfrm>
          <a:off x="838200" y="1253331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6EA25602-C237-4086-AFAA-505281456509}"/>
              </a:ext>
            </a:extLst>
          </p:cNvPr>
          <p:cNvSpPr/>
          <p:nvPr/>
        </p:nvSpPr>
        <p:spPr>
          <a:xfrm>
            <a:off x="4458654" y="5863492"/>
            <a:ext cx="32746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sz="2000" dirty="0"/>
              <a:t>50 700</a:t>
            </a:r>
            <a:r>
              <a:rPr lang="en-US" sz="2000" dirty="0"/>
              <a:t> devas = 25 350 </a:t>
            </a:r>
            <a:r>
              <a:rPr lang="en-US" sz="2000" dirty="0" err="1"/>
              <a:t>cilvēki</a:t>
            </a:r>
            <a:endParaRPr lang="lv-LV" sz="2000" dirty="0"/>
          </a:p>
        </p:txBody>
      </p:sp>
    </p:spTree>
    <p:extLst>
      <p:ext uri="{BB962C8B-B14F-4D97-AF65-F5344CB8AC3E}">
        <p14:creationId xmlns:p14="http://schemas.microsoft.com/office/powerpoint/2010/main" val="896503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42D20-210E-448F-9732-2FCF20A47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1.Ceturksnis – papildus vakcinācijas kabineti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736348-3567-4B07-906C-4A5878A8F1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lv-LV" dirty="0"/>
              <a:t>Publiskā sektora ārstniecības iestādes 10 000 devas nedēļā</a:t>
            </a:r>
          </a:p>
          <a:p>
            <a:r>
              <a:rPr lang="lv-LV" dirty="0"/>
              <a:t>Privātā sektora ārstniecības iestādes 23 000 devas nedēļā</a:t>
            </a:r>
          </a:p>
          <a:p>
            <a:pPr lvl="1"/>
            <a:r>
              <a:rPr lang="lv-LV" dirty="0"/>
              <a:t>SIA “Veselības Centrs 4” 1 855 devas nedēļā</a:t>
            </a:r>
          </a:p>
          <a:p>
            <a:pPr lvl="1"/>
            <a:r>
              <a:rPr lang="lv-LV" dirty="0"/>
              <a:t>MDF Grupa 17 100 devas nedēļā </a:t>
            </a:r>
          </a:p>
          <a:p>
            <a:pPr lvl="1"/>
            <a:r>
              <a:rPr lang="lv-LV" dirty="0"/>
              <a:t>AS “Veselības centru apvienība” 3 686 devas nedēļā</a:t>
            </a:r>
          </a:p>
          <a:p>
            <a:r>
              <a:rPr lang="lv-LV" dirty="0"/>
              <a:t>33 000 + Ģimenes ārsti 25 000 devas nedēļā (567 ĢĀ, kas regulāri vakcinē)</a:t>
            </a:r>
          </a:p>
          <a:p>
            <a:r>
              <a:rPr lang="lv-LV" dirty="0"/>
              <a:t>Kopā 58 000 devas nedēļā pašreizējā kapacitāte</a:t>
            </a:r>
          </a:p>
          <a:p>
            <a:r>
              <a:rPr lang="lv-LV" dirty="0"/>
              <a:t>Turpmākā kapacitāte privātie pakalpojuma sniedzēji, slimnīcu dīkstāves resursi, mobilās vienības (laboratorijas), aptiekas, armija*, ieslodzījumu* vietas*, IeM poliklīnika* (*resora mediķi)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9225460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C16FB-B1E3-4450-AC0D-B9B868E87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Informācijas</a:t>
            </a:r>
            <a:r>
              <a:rPr lang="en-US" dirty="0"/>
              <a:t> </a:t>
            </a:r>
            <a:r>
              <a:rPr lang="en-US" dirty="0" err="1"/>
              <a:t>nodrošināšana</a:t>
            </a: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89F90D-FFEA-4A1B-A6A9-88A135B718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Vakcinācijas komunikācijas grupa no dažādiem resoriem (VM, IZM, LM, Pašvaldību savienība, AM, NVO)</a:t>
            </a:r>
          </a:p>
          <a:p>
            <a:r>
              <a:rPr lang="lv-LV" dirty="0"/>
              <a:t>Mājaslapa spkc.gov.lv/lv/vakcinas-pret-covid-19   </a:t>
            </a:r>
          </a:p>
          <a:p>
            <a:r>
              <a:rPr lang="lv-LV" dirty="0"/>
              <a:t>Informatīvā/reklāmas kampaņa</a:t>
            </a:r>
          </a:p>
          <a:p>
            <a:r>
              <a:rPr lang="lv-LV" dirty="0"/>
              <a:t>e-vēstules iedzīvotājiem, atbilstoši riska grupām (</a:t>
            </a:r>
            <a:r>
              <a:rPr lang="en-US" dirty="0"/>
              <a:t>Latvija.lv, </a:t>
            </a:r>
            <a:r>
              <a:rPr lang="lv-LV" dirty="0"/>
              <a:t>EDS, e-veselība)</a:t>
            </a:r>
          </a:p>
        </p:txBody>
      </p:sp>
    </p:spTree>
    <p:extLst>
      <p:ext uri="{BB962C8B-B14F-4D97-AF65-F5344CB8AC3E}">
        <p14:creationId xmlns:p14="http://schemas.microsoft.com/office/powerpoint/2010/main" val="2036796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B3886C2E17AA38428E8082026B5886D4" ma:contentTypeVersion="10" ma:contentTypeDescription="Izveidot jaunu dokumentu." ma:contentTypeScope="" ma:versionID="5eebc572af2819a49eb8a9cb1750cc40">
  <xsd:schema xmlns:xsd="http://www.w3.org/2001/XMLSchema" xmlns:xs="http://www.w3.org/2001/XMLSchema" xmlns:p="http://schemas.microsoft.com/office/2006/metadata/properties" xmlns:ns2="2a58e861-c828-4185-8f2b-ddf565b911b2" targetNamespace="http://schemas.microsoft.com/office/2006/metadata/properties" ma:root="true" ma:fieldsID="ea096bd6c8a2560cf110a8d39f6ce2d0" ns2:_="">
    <xsd:import namespace="2a58e861-c828-4185-8f2b-ddf565b911b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58e861-c828-4185-8f2b-ddf565b911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39483AC-ACC8-4266-8FEB-64FB2F65C91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a58e861-c828-4185-8f2b-ddf565b911b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B8E7E25-BC71-4617-8115-53B6B1F37E58}">
  <ds:schemaRefs>
    <ds:schemaRef ds:uri="http://purl.org/dc/terms/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2a58e861-c828-4185-8f2b-ddf565b911b2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4539544A-7F2D-497A-A0FA-DD854B03B86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120</TotalTime>
  <Words>241</Words>
  <Application>Microsoft Office PowerPoint</Application>
  <PresentationFormat>Widescreen</PresentationFormat>
  <Paragraphs>27</Paragraphs>
  <Slides>5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Worksheet</vt:lpstr>
      <vt:lpstr>PowerPoint Presentation</vt:lpstr>
      <vt:lpstr>1.Ceturksnis, gaidāmās piegādes.</vt:lpstr>
      <vt:lpstr>Piegādes Janvārī (Pfizer/Biontech prognoze)</vt:lpstr>
      <vt:lpstr>1.Ceturksnis – papildus vakcinācijas kabineti</vt:lpstr>
      <vt:lpstr>Informācijas nodrošināšana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Svens Henkuzens</dc:creator>
  <cp:lastModifiedBy>Guna Jermacāne</cp:lastModifiedBy>
  <cp:revision>13</cp:revision>
  <dcterms:created xsi:type="dcterms:W3CDTF">2020-12-11T13:47:46Z</dcterms:created>
  <dcterms:modified xsi:type="dcterms:W3CDTF">2020-12-29T07:28:09Z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0x010100B3886C2E17AA38428E8082026B5886D4</vt:lpwstr>
  </property>
</Properties>
</file>