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79" r:id="rId1"/>
    <p:sldMasterId id="2147483666" r:id="rId2"/>
    <p:sldMasterId id="2147483680" r:id="rId3"/>
  </p:sldMasterIdLst>
  <p:notesMasterIdLst>
    <p:notesMasterId r:id="rId10"/>
  </p:notesMasterIdLst>
  <p:sldIdLst>
    <p:sldId id="258" r:id="rId4"/>
    <p:sldId id="261" r:id="rId5"/>
    <p:sldId id="1443" r:id="rId6"/>
    <p:sldId id="1444" r:id="rId7"/>
    <p:sldId id="1430" r:id="rId8"/>
    <p:sldId id="257" r:id="rId9"/>
  </p:sldIdLst>
  <p:sldSz cx="17340263" cy="9753600"/>
  <p:notesSz cx="6799263" cy="99298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682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702" y="114"/>
      </p:cViewPr>
      <p:guideLst>
        <p:guide orient="horz" pos="3072"/>
        <p:guide pos="54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93AA12-42DE-4B3B-B3A2-3E21341F340D}" type="doc">
      <dgm:prSet loTypeId="urn:microsoft.com/office/officeart/2005/8/layout/vList2" loCatId="list" qsTypeId="urn:microsoft.com/office/officeart/2005/8/quickstyle/simple5" qsCatId="simple" csTypeId="urn:microsoft.com/office/officeart/2005/8/colors/accent0_2" csCatId="mainScheme" phldr="1"/>
      <dgm:spPr/>
      <dgm:t>
        <a:bodyPr/>
        <a:lstStyle/>
        <a:p>
          <a:endParaRPr lang="en-US"/>
        </a:p>
      </dgm:t>
    </dgm:pt>
    <dgm:pt modelId="{6B25BFD6-BC1D-4698-9B5F-008D5B1704A9}">
      <dgm:prSet/>
      <dgm:spPr/>
      <dgm:t>
        <a:bodyPr/>
        <a:lstStyle/>
        <a:p>
          <a:r>
            <a:rPr lang="lv-LV">
              <a:latin typeface="Verdana" panose="020B0604030504040204" pitchFamily="34" charset="0"/>
              <a:ea typeface="Verdana" panose="020B0604030504040204" pitchFamily="34" charset="0"/>
            </a:rPr>
            <a:t>Lai novērstu drūzmēšanos lielākās tirdzniecības vietās – </a:t>
          </a:r>
          <a:r>
            <a:rPr lang="lv-LV" b="1" u="sng">
              <a:latin typeface="Verdana" panose="020B0604030504040204" pitchFamily="34" charset="0"/>
              <a:ea typeface="Verdana" panose="020B0604030504040204" pitchFamily="34" charset="0"/>
            </a:rPr>
            <a:t>prioritāri izmantot ratiņus cilvēku plūsmas regulēšanai</a:t>
          </a:r>
          <a:r>
            <a:rPr lang="lv-LV">
              <a:latin typeface="Verdana" panose="020B0604030504040204" pitchFamily="34" charset="0"/>
              <a:ea typeface="Verdana" panose="020B0604030504040204" pitchFamily="34" charset="0"/>
            </a:rPr>
            <a:t>. Mērķis- ratiņi kā tādi nodrošina, ka starp pircējiem veidojas lielāka distance.</a:t>
          </a:r>
          <a:endParaRPr lang="en-US" dirty="0">
            <a:solidFill>
              <a:srgbClr val="000000"/>
            </a:solidFill>
            <a:latin typeface="Verdana" panose="020B0604030504040204" pitchFamily="34" charset="0"/>
            <a:ea typeface="Verdana" panose="020B0604030504040204" pitchFamily="34" charset="0"/>
          </a:endParaRPr>
        </a:p>
      </dgm:t>
    </dgm:pt>
    <dgm:pt modelId="{CB864880-FC14-4E33-93FA-CBAB5F0DF4E0}" type="sibTrans" cxnId="{07570F33-D94B-43D4-85BF-58DDA7CA24B6}">
      <dgm:prSet/>
      <dgm:spPr/>
      <dgm:t>
        <a:bodyPr/>
        <a:lstStyle/>
        <a:p>
          <a:endParaRPr lang="en-US">
            <a:solidFill>
              <a:srgbClr val="000000"/>
            </a:solidFill>
          </a:endParaRPr>
        </a:p>
      </dgm:t>
    </dgm:pt>
    <dgm:pt modelId="{869EFBC1-E7E5-49F0-BF65-201BE1A3FD62}" type="parTrans" cxnId="{07570F33-D94B-43D4-85BF-58DDA7CA24B6}">
      <dgm:prSet/>
      <dgm:spPr/>
      <dgm:t>
        <a:bodyPr/>
        <a:lstStyle/>
        <a:p>
          <a:endParaRPr lang="en-US">
            <a:solidFill>
              <a:srgbClr val="000000"/>
            </a:solidFill>
          </a:endParaRPr>
        </a:p>
      </dgm:t>
    </dgm:pt>
    <dgm:pt modelId="{871F15E8-2E04-4F31-93FC-E0D59AD9D8B8}">
      <dgm:prSet/>
      <dgm:spPr/>
      <dgm:t>
        <a:bodyPr/>
        <a:lstStyle/>
        <a:p>
          <a:pPr>
            <a:buFont typeface="Wingdings" panose="05000000000000000000" pitchFamily="2" charset="2"/>
            <a:buChar char=""/>
          </a:pPr>
          <a:r>
            <a:rPr lang="lv-LV" dirty="0">
              <a:latin typeface="Verdana" panose="020B0604030504040204" pitchFamily="34" charset="0"/>
              <a:ea typeface="Verdana" panose="020B0604030504040204" pitchFamily="34" charset="0"/>
            </a:rPr>
            <a:t>MK noteikumu Nr.360 prasības par iekārtu dezinfekciju un higiēnas prasību ievērošanu, uzsveram nepieciešamību </a:t>
          </a:r>
          <a:r>
            <a:rPr lang="lv-LV" b="1" u="sng" dirty="0">
              <a:latin typeface="Verdana" panose="020B0604030504040204" pitchFamily="34" charset="0"/>
              <a:ea typeface="Verdana" panose="020B0604030504040204" pitchFamily="34" charset="0"/>
            </a:rPr>
            <a:t>veikt dezinfekciju ratiņiem un groziņiem</a:t>
          </a:r>
          <a:r>
            <a:rPr lang="lv-LV" u="sng" dirty="0">
              <a:latin typeface="Verdana" panose="020B0604030504040204" pitchFamily="34" charset="0"/>
              <a:ea typeface="Verdana" panose="020B0604030504040204" pitchFamily="34" charset="0"/>
            </a:rPr>
            <a:t>. </a:t>
          </a:r>
          <a:endParaRPr lang="lv-LV" dirty="0">
            <a:latin typeface="Verdana" panose="020B0604030504040204" pitchFamily="34" charset="0"/>
            <a:ea typeface="Verdana" panose="020B0604030504040204" pitchFamily="34" charset="0"/>
          </a:endParaRPr>
        </a:p>
      </dgm:t>
    </dgm:pt>
    <dgm:pt modelId="{11B646B3-1A52-4084-A0D6-812289E6AFD0}" type="parTrans" cxnId="{2D6D3137-C669-449D-B6A5-92A34FD0460F}">
      <dgm:prSet/>
      <dgm:spPr/>
      <dgm:t>
        <a:bodyPr/>
        <a:lstStyle/>
        <a:p>
          <a:endParaRPr lang="lv-LV"/>
        </a:p>
      </dgm:t>
    </dgm:pt>
    <dgm:pt modelId="{9D9EDF7A-B0C3-4E6C-8C7D-5A28145ABCBF}" type="sibTrans" cxnId="{2D6D3137-C669-449D-B6A5-92A34FD0460F}">
      <dgm:prSet/>
      <dgm:spPr/>
      <dgm:t>
        <a:bodyPr/>
        <a:lstStyle/>
        <a:p>
          <a:endParaRPr lang="lv-LV"/>
        </a:p>
      </dgm:t>
    </dgm:pt>
    <dgm:pt modelId="{F8563CA8-F9FA-426B-89FA-1FB40417A935}">
      <dgm:prSet/>
      <dgm:spPr/>
      <dgm:t>
        <a:bodyPr/>
        <a:lstStyle/>
        <a:p>
          <a:pPr>
            <a:buFont typeface="Wingdings" panose="05000000000000000000" pitchFamily="2" charset="2"/>
            <a:buChar char=""/>
          </a:pPr>
          <a:r>
            <a:rPr lang="lv-LV" b="1" u="sng" dirty="0">
              <a:latin typeface="Verdana" panose="020B0604030504040204" pitchFamily="34" charset="0"/>
              <a:ea typeface="Verdana" panose="020B0604030504040204" pitchFamily="34" charset="0"/>
            </a:rPr>
            <a:t>Regulēt klientu plūsmu autostāvvietās</a:t>
          </a:r>
          <a:r>
            <a:rPr lang="lv-LV" dirty="0">
              <a:latin typeface="Verdana" panose="020B0604030504040204" pitchFamily="34" charset="0"/>
              <a:ea typeface="Verdana" panose="020B0604030504040204" pitchFamily="34" charset="0"/>
            </a:rPr>
            <a:t>. Ierobežot maksimāli pieejamo autostāvvietu skaitu par noteiktu %, atkarībā no ietilpības.</a:t>
          </a:r>
        </a:p>
      </dgm:t>
    </dgm:pt>
    <dgm:pt modelId="{F9974A12-23FE-4582-B750-EC81A5801448}" type="parTrans" cxnId="{A7E733FC-B8FB-4EA6-9359-478474D20BCC}">
      <dgm:prSet/>
      <dgm:spPr/>
      <dgm:t>
        <a:bodyPr/>
        <a:lstStyle/>
        <a:p>
          <a:endParaRPr lang="lv-LV"/>
        </a:p>
      </dgm:t>
    </dgm:pt>
    <dgm:pt modelId="{433D86D7-C76A-4677-BAAB-DB468337B9E3}" type="sibTrans" cxnId="{A7E733FC-B8FB-4EA6-9359-478474D20BCC}">
      <dgm:prSet/>
      <dgm:spPr/>
      <dgm:t>
        <a:bodyPr/>
        <a:lstStyle/>
        <a:p>
          <a:endParaRPr lang="lv-LV"/>
        </a:p>
      </dgm:t>
    </dgm:pt>
    <dgm:pt modelId="{A84DD0A2-6B7E-4CA2-AFEC-B3AC8C7BAAE7}">
      <dgm:prSet/>
      <dgm:spPr/>
      <dgm:t>
        <a:bodyPr/>
        <a:lstStyle/>
        <a:p>
          <a:pPr>
            <a:buFont typeface="Wingdings" panose="05000000000000000000" pitchFamily="2" charset="2"/>
            <a:buChar char=""/>
          </a:pPr>
          <a:r>
            <a:rPr lang="lv-LV" dirty="0">
              <a:latin typeface="Verdana" panose="020B0604030504040204" pitchFamily="34" charset="0"/>
              <a:ea typeface="Verdana" panose="020B0604030504040204" pitchFamily="34" charset="0"/>
            </a:rPr>
            <a:t>Specifiskiem modes preču u.c. veikaliem, iespēja </a:t>
          </a:r>
          <a:r>
            <a:rPr lang="lv-LV" b="1" u="sng" dirty="0">
              <a:latin typeface="Verdana" panose="020B0604030504040204" pitchFamily="34" charset="0"/>
              <a:ea typeface="Verdana" panose="020B0604030504040204" pitchFamily="34" charset="0"/>
            </a:rPr>
            <a:t>izmantot klientu plūsmas regulēšanai iepriekšējā pieraksta sistēmu</a:t>
          </a:r>
          <a:r>
            <a:rPr lang="lv-LV" u="sng" dirty="0">
              <a:latin typeface="Verdana" panose="020B0604030504040204" pitchFamily="34" charset="0"/>
              <a:ea typeface="Verdana" panose="020B0604030504040204" pitchFamily="34" charset="0"/>
            </a:rPr>
            <a:t>.</a:t>
          </a:r>
          <a:endParaRPr lang="lv-LV" dirty="0">
            <a:latin typeface="Verdana" panose="020B0604030504040204" pitchFamily="34" charset="0"/>
            <a:ea typeface="Verdana" panose="020B0604030504040204" pitchFamily="34" charset="0"/>
          </a:endParaRPr>
        </a:p>
      </dgm:t>
    </dgm:pt>
    <dgm:pt modelId="{300E353E-A4D2-467D-8C8F-BCC940F3F583}" type="parTrans" cxnId="{252EA1D3-5E27-4ECC-B6D9-69841256D42F}">
      <dgm:prSet/>
      <dgm:spPr/>
      <dgm:t>
        <a:bodyPr/>
        <a:lstStyle/>
        <a:p>
          <a:endParaRPr lang="lv-LV"/>
        </a:p>
      </dgm:t>
    </dgm:pt>
    <dgm:pt modelId="{4AA76DD2-DA92-408D-B997-48A50B1CB4D9}" type="sibTrans" cxnId="{252EA1D3-5E27-4ECC-B6D9-69841256D42F}">
      <dgm:prSet/>
      <dgm:spPr/>
      <dgm:t>
        <a:bodyPr/>
        <a:lstStyle/>
        <a:p>
          <a:endParaRPr lang="lv-LV"/>
        </a:p>
      </dgm:t>
    </dgm:pt>
    <dgm:pt modelId="{240FC85A-A230-455F-9707-F4095F07D7EB}">
      <dgm:prSet/>
      <dgm:spPr/>
      <dgm:t>
        <a:bodyPr/>
        <a:lstStyle/>
        <a:p>
          <a:pPr>
            <a:buFont typeface="Wingdings" panose="05000000000000000000" pitchFamily="2" charset="2"/>
            <a:buChar char=""/>
          </a:pPr>
          <a:r>
            <a:rPr lang="lv-LV" dirty="0">
              <a:latin typeface="Verdana" panose="020B0604030504040204" pitchFamily="34" charset="0"/>
              <a:ea typeface="Verdana" panose="020B0604030504040204" pitchFamily="34" charset="0"/>
            </a:rPr>
            <a:t>Veikt pasākumus, lai </a:t>
          </a:r>
          <a:r>
            <a:rPr lang="lv-LV" b="1" u="sng" dirty="0">
              <a:latin typeface="Verdana" panose="020B0604030504040204" pitchFamily="34" charset="0"/>
              <a:ea typeface="Verdana" panose="020B0604030504040204" pitchFamily="34" charset="0"/>
            </a:rPr>
            <a:t>apmeklētāji maksimāli īsu laiku uzturas veikalā un ātri veic savus iepirkumus</a:t>
          </a:r>
          <a:r>
            <a:rPr lang="lv-LV" dirty="0">
              <a:latin typeface="Verdana" panose="020B0604030504040204" pitchFamily="34" charset="0"/>
              <a:ea typeface="Verdana" panose="020B0604030504040204" pitchFamily="34" charset="0"/>
            </a:rPr>
            <a:t>. Preču izvietojums, </a:t>
          </a:r>
          <a:r>
            <a:rPr lang="lv-LV" dirty="0" err="1">
              <a:latin typeface="Verdana" panose="020B0604030504040204" pitchFamily="34" charset="0"/>
              <a:ea typeface="Verdana" panose="020B0604030504040204" pitchFamily="34" charset="0"/>
            </a:rPr>
            <a:t>audiobrīdinājumi</a:t>
          </a:r>
          <a:r>
            <a:rPr lang="lv-LV" dirty="0">
              <a:latin typeface="Verdana" panose="020B0604030504040204" pitchFamily="34" charset="0"/>
              <a:ea typeface="Verdana" panose="020B0604030504040204" pitchFamily="34" charset="0"/>
            </a:rPr>
            <a:t> u.c.</a:t>
          </a:r>
        </a:p>
      </dgm:t>
    </dgm:pt>
    <dgm:pt modelId="{12A4AB8C-007B-4DAE-B2BF-679740F212B5}" type="parTrans" cxnId="{3EEFE380-2D0B-4204-BA9D-94B06A2A218B}">
      <dgm:prSet/>
      <dgm:spPr/>
      <dgm:t>
        <a:bodyPr/>
        <a:lstStyle/>
        <a:p>
          <a:endParaRPr lang="lv-LV"/>
        </a:p>
      </dgm:t>
    </dgm:pt>
    <dgm:pt modelId="{7FDFBEA8-BD5B-4FE6-95A2-7DA12860CC91}" type="sibTrans" cxnId="{3EEFE380-2D0B-4204-BA9D-94B06A2A218B}">
      <dgm:prSet/>
      <dgm:spPr/>
      <dgm:t>
        <a:bodyPr/>
        <a:lstStyle/>
        <a:p>
          <a:endParaRPr lang="lv-LV"/>
        </a:p>
      </dgm:t>
    </dgm:pt>
    <dgm:pt modelId="{FE54AD74-CC7F-4385-8429-E69EE7DEF1F8}">
      <dgm:prSet/>
      <dgm:spPr/>
      <dgm:t>
        <a:bodyPr/>
        <a:lstStyle/>
        <a:p>
          <a:pPr>
            <a:buFont typeface="Wingdings" panose="05000000000000000000" pitchFamily="2" charset="2"/>
            <a:buChar char=""/>
          </a:pPr>
          <a:r>
            <a:rPr lang="lv-LV" b="1" u="sng" dirty="0">
              <a:latin typeface="Verdana" panose="020B0604030504040204" pitchFamily="34" charset="0"/>
              <a:ea typeface="Verdana" panose="020B0604030504040204" pitchFamily="34" charset="0"/>
            </a:rPr>
            <a:t>Telpu ventilācijai/vēdināšanai</a:t>
          </a:r>
          <a:r>
            <a:rPr lang="lv-LV" b="1" dirty="0">
              <a:latin typeface="Verdana" panose="020B0604030504040204" pitchFamily="34" charset="0"/>
              <a:ea typeface="Verdana" panose="020B0604030504040204" pitchFamily="34" charset="0"/>
            </a:rPr>
            <a:t> </a:t>
          </a:r>
          <a:r>
            <a:rPr lang="lv-LV" dirty="0">
              <a:latin typeface="Verdana" panose="020B0604030504040204" pitchFamily="34" charset="0"/>
              <a:ea typeface="Verdana" panose="020B0604030504040204" pitchFamily="34" charset="0"/>
            </a:rPr>
            <a:t>nodrošināt noteiktos parametrus. Tirdzniecības vietās, kurās personas uzturas ilgstoši, ja tas ir iespējams, atbilstoši infrastruktūras tehniskajām iespējām, nodrošināt atbilstošu telpu ventilāciju, lai ogļskābās gāzes jeb oglekļa dioksīda (CO2) līmenis nepārsniedz 1000 PPM, un veikt nepieciešamās darbības līmeņa samazināšanai, ja tas tiek pārsniegts.</a:t>
          </a:r>
        </a:p>
      </dgm:t>
    </dgm:pt>
    <dgm:pt modelId="{A05D4B8A-FA1E-4A8D-9A4F-57EF6B0DF170}" type="parTrans" cxnId="{832376D3-F86E-449E-ACEE-CF00762EF7D8}">
      <dgm:prSet/>
      <dgm:spPr/>
      <dgm:t>
        <a:bodyPr/>
        <a:lstStyle/>
        <a:p>
          <a:endParaRPr lang="lv-LV"/>
        </a:p>
      </dgm:t>
    </dgm:pt>
    <dgm:pt modelId="{5E2F0B01-F774-469D-A63E-CBAC095DD7FC}" type="sibTrans" cxnId="{832376D3-F86E-449E-ACEE-CF00762EF7D8}">
      <dgm:prSet/>
      <dgm:spPr/>
      <dgm:t>
        <a:bodyPr/>
        <a:lstStyle/>
        <a:p>
          <a:endParaRPr lang="lv-LV"/>
        </a:p>
      </dgm:t>
    </dgm:pt>
    <dgm:pt modelId="{55D5F750-B241-46B2-8C7C-70A9299499E9}" type="pres">
      <dgm:prSet presAssocID="{6693AA12-42DE-4B3B-B3A2-3E21341F340D}" presName="linear" presStyleCnt="0">
        <dgm:presLayoutVars>
          <dgm:animLvl val="lvl"/>
          <dgm:resizeHandles val="exact"/>
        </dgm:presLayoutVars>
      </dgm:prSet>
      <dgm:spPr/>
    </dgm:pt>
    <dgm:pt modelId="{FDDD2480-3024-4920-A72E-173C579F4537}" type="pres">
      <dgm:prSet presAssocID="{6B25BFD6-BC1D-4698-9B5F-008D5B1704A9}" presName="parentText" presStyleLbl="node1" presStyleIdx="0" presStyleCnt="6">
        <dgm:presLayoutVars>
          <dgm:chMax val="0"/>
          <dgm:bulletEnabled val="1"/>
        </dgm:presLayoutVars>
      </dgm:prSet>
      <dgm:spPr/>
    </dgm:pt>
    <dgm:pt modelId="{37EEA679-B960-4835-8130-BA169B4B24B5}" type="pres">
      <dgm:prSet presAssocID="{CB864880-FC14-4E33-93FA-CBAB5F0DF4E0}" presName="spacer" presStyleCnt="0"/>
      <dgm:spPr/>
    </dgm:pt>
    <dgm:pt modelId="{BAF10EF8-872A-4115-916F-95615A255091}" type="pres">
      <dgm:prSet presAssocID="{871F15E8-2E04-4F31-93FC-E0D59AD9D8B8}" presName="parentText" presStyleLbl="node1" presStyleIdx="1" presStyleCnt="6">
        <dgm:presLayoutVars>
          <dgm:chMax val="0"/>
          <dgm:bulletEnabled val="1"/>
        </dgm:presLayoutVars>
      </dgm:prSet>
      <dgm:spPr/>
    </dgm:pt>
    <dgm:pt modelId="{205C959E-DFBE-4634-95AB-75B7394A57B3}" type="pres">
      <dgm:prSet presAssocID="{9D9EDF7A-B0C3-4E6C-8C7D-5A28145ABCBF}" presName="spacer" presStyleCnt="0"/>
      <dgm:spPr/>
    </dgm:pt>
    <dgm:pt modelId="{7268BDC9-1FDB-4138-B30F-9177BB700E56}" type="pres">
      <dgm:prSet presAssocID="{F8563CA8-F9FA-426B-89FA-1FB40417A935}" presName="parentText" presStyleLbl="node1" presStyleIdx="2" presStyleCnt="6">
        <dgm:presLayoutVars>
          <dgm:chMax val="0"/>
          <dgm:bulletEnabled val="1"/>
        </dgm:presLayoutVars>
      </dgm:prSet>
      <dgm:spPr/>
    </dgm:pt>
    <dgm:pt modelId="{2D3B0488-AF71-401A-8B08-779E4B176486}" type="pres">
      <dgm:prSet presAssocID="{433D86D7-C76A-4677-BAAB-DB468337B9E3}" presName="spacer" presStyleCnt="0"/>
      <dgm:spPr/>
    </dgm:pt>
    <dgm:pt modelId="{D0D402AD-9F38-4A6E-9A19-21EE06AFD728}" type="pres">
      <dgm:prSet presAssocID="{A84DD0A2-6B7E-4CA2-AFEC-B3AC8C7BAAE7}" presName="parentText" presStyleLbl="node1" presStyleIdx="3" presStyleCnt="6">
        <dgm:presLayoutVars>
          <dgm:chMax val="0"/>
          <dgm:bulletEnabled val="1"/>
        </dgm:presLayoutVars>
      </dgm:prSet>
      <dgm:spPr/>
    </dgm:pt>
    <dgm:pt modelId="{CD37A9ED-7412-4463-93FF-1A44F21D23DA}" type="pres">
      <dgm:prSet presAssocID="{4AA76DD2-DA92-408D-B997-48A50B1CB4D9}" presName="spacer" presStyleCnt="0"/>
      <dgm:spPr/>
    </dgm:pt>
    <dgm:pt modelId="{B5D1192E-CD44-4A1E-9A2B-140BFE09DA79}" type="pres">
      <dgm:prSet presAssocID="{240FC85A-A230-455F-9707-F4095F07D7EB}" presName="parentText" presStyleLbl="node1" presStyleIdx="4" presStyleCnt="6">
        <dgm:presLayoutVars>
          <dgm:chMax val="0"/>
          <dgm:bulletEnabled val="1"/>
        </dgm:presLayoutVars>
      </dgm:prSet>
      <dgm:spPr/>
    </dgm:pt>
    <dgm:pt modelId="{D5F9F4F7-6795-41C9-86B3-F42F7F5927D8}" type="pres">
      <dgm:prSet presAssocID="{7FDFBEA8-BD5B-4FE6-95A2-7DA12860CC91}" presName="spacer" presStyleCnt="0"/>
      <dgm:spPr/>
    </dgm:pt>
    <dgm:pt modelId="{96541A74-24CF-4480-BA62-079BAADD6FC0}" type="pres">
      <dgm:prSet presAssocID="{FE54AD74-CC7F-4385-8429-E69EE7DEF1F8}" presName="parentText" presStyleLbl="node1" presStyleIdx="5" presStyleCnt="6">
        <dgm:presLayoutVars>
          <dgm:chMax val="0"/>
          <dgm:bulletEnabled val="1"/>
        </dgm:presLayoutVars>
      </dgm:prSet>
      <dgm:spPr/>
    </dgm:pt>
  </dgm:ptLst>
  <dgm:cxnLst>
    <dgm:cxn modelId="{958B1E21-8489-4101-9922-205AC5A3256E}" type="presOf" srcId="{240FC85A-A230-455F-9707-F4095F07D7EB}" destId="{B5D1192E-CD44-4A1E-9A2B-140BFE09DA79}" srcOrd="0" destOrd="0" presId="urn:microsoft.com/office/officeart/2005/8/layout/vList2"/>
    <dgm:cxn modelId="{07570F33-D94B-43D4-85BF-58DDA7CA24B6}" srcId="{6693AA12-42DE-4B3B-B3A2-3E21341F340D}" destId="{6B25BFD6-BC1D-4698-9B5F-008D5B1704A9}" srcOrd="0" destOrd="0" parTransId="{869EFBC1-E7E5-49F0-BF65-201BE1A3FD62}" sibTransId="{CB864880-FC14-4E33-93FA-CBAB5F0DF4E0}"/>
    <dgm:cxn modelId="{2D6D3137-C669-449D-B6A5-92A34FD0460F}" srcId="{6693AA12-42DE-4B3B-B3A2-3E21341F340D}" destId="{871F15E8-2E04-4F31-93FC-E0D59AD9D8B8}" srcOrd="1" destOrd="0" parTransId="{11B646B3-1A52-4084-A0D6-812289E6AFD0}" sibTransId="{9D9EDF7A-B0C3-4E6C-8C7D-5A28145ABCBF}"/>
    <dgm:cxn modelId="{0A6FDF7A-A6EB-47D2-91B9-CE9D40054BB8}" type="presOf" srcId="{6B25BFD6-BC1D-4698-9B5F-008D5B1704A9}" destId="{FDDD2480-3024-4920-A72E-173C579F4537}" srcOrd="0" destOrd="0" presId="urn:microsoft.com/office/officeart/2005/8/layout/vList2"/>
    <dgm:cxn modelId="{14A5547E-0F8C-426F-900F-2BF1D4E1A934}" type="presOf" srcId="{A84DD0A2-6B7E-4CA2-AFEC-B3AC8C7BAAE7}" destId="{D0D402AD-9F38-4A6E-9A19-21EE06AFD728}" srcOrd="0" destOrd="0" presId="urn:microsoft.com/office/officeart/2005/8/layout/vList2"/>
    <dgm:cxn modelId="{3EEFE380-2D0B-4204-BA9D-94B06A2A218B}" srcId="{6693AA12-42DE-4B3B-B3A2-3E21341F340D}" destId="{240FC85A-A230-455F-9707-F4095F07D7EB}" srcOrd="4" destOrd="0" parTransId="{12A4AB8C-007B-4DAE-B2BF-679740F212B5}" sibTransId="{7FDFBEA8-BD5B-4FE6-95A2-7DA12860CC91}"/>
    <dgm:cxn modelId="{32CA8083-8BC1-4AF1-A354-2AEE49705E76}" type="presOf" srcId="{F8563CA8-F9FA-426B-89FA-1FB40417A935}" destId="{7268BDC9-1FDB-4138-B30F-9177BB700E56}" srcOrd="0" destOrd="0" presId="urn:microsoft.com/office/officeart/2005/8/layout/vList2"/>
    <dgm:cxn modelId="{6F9FF193-6138-4D9C-A423-CF035A2370B3}" type="presOf" srcId="{6693AA12-42DE-4B3B-B3A2-3E21341F340D}" destId="{55D5F750-B241-46B2-8C7C-70A9299499E9}" srcOrd="0" destOrd="0" presId="urn:microsoft.com/office/officeart/2005/8/layout/vList2"/>
    <dgm:cxn modelId="{1A26D897-9AE8-4ED3-99EA-22C587C7CEE1}" type="presOf" srcId="{871F15E8-2E04-4F31-93FC-E0D59AD9D8B8}" destId="{BAF10EF8-872A-4115-916F-95615A255091}" srcOrd="0" destOrd="0" presId="urn:microsoft.com/office/officeart/2005/8/layout/vList2"/>
    <dgm:cxn modelId="{40AE34B4-0A85-455A-95BE-ED2AEE652A23}" type="presOf" srcId="{FE54AD74-CC7F-4385-8429-E69EE7DEF1F8}" destId="{96541A74-24CF-4480-BA62-079BAADD6FC0}" srcOrd="0" destOrd="0" presId="urn:microsoft.com/office/officeart/2005/8/layout/vList2"/>
    <dgm:cxn modelId="{832376D3-F86E-449E-ACEE-CF00762EF7D8}" srcId="{6693AA12-42DE-4B3B-B3A2-3E21341F340D}" destId="{FE54AD74-CC7F-4385-8429-E69EE7DEF1F8}" srcOrd="5" destOrd="0" parTransId="{A05D4B8A-FA1E-4A8D-9A4F-57EF6B0DF170}" sibTransId="{5E2F0B01-F774-469D-A63E-CBAC095DD7FC}"/>
    <dgm:cxn modelId="{252EA1D3-5E27-4ECC-B6D9-69841256D42F}" srcId="{6693AA12-42DE-4B3B-B3A2-3E21341F340D}" destId="{A84DD0A2-6B7E-4CA2-AFEC-B3AC8C7BAAE7}" srcOrd="3" destOrd="0" parTransId="{300E353E-A4D2-467D-8C8F-BCC940F3F583}" sibTransId="{4AA76DD2-DA92-408D-B997-48A50B1CB4D9}"/>
    <dgm:cxn modelId="{A7E733FC-B8FB-4EA6-9359-478474D20BCC}" srcId="{6693AA12-42DE-4B3B-B3A2-3E21341F340D}" destId="{F8563CA8-F9FA-426B-89FA-1FB40417A935}" srcOrd="2" destOrd="0" parTransId="{F9974A12-23FE-4582-B750-EC81A5801448}" sibTransId="{433D86D7-C76A-4677-BAAB-DB468337B9E3}"/>
    <dgm:cxn modelId="{9734E83E-83DD-4D2D-B75F-3821F60F6CE9}" type="presParOf" srcId="{55D5F750-B241-46B2-8C7C-70A9299499E9}" destId="{FDDD2480-3024-4920-A72E-173C579F4537}" srcOrd="0" destOrd="0" presId="urn:microsoft.com/office/officeart/2005/8/layout/vList2"/>
    <dgm:cxn modelId="{55FC04BB-0961-4F52-B9E4-C48727D9953A}" type="presParOf" srcId="{55D5F750-B241-46B2-8C7C-70A9299499E9}" destId="{37EEA679-B960-4835-8130-BA169B4B24B5}" srcOrd="1" destOrd="0" presId="urn:microsoft.com/office/officeart/2005/8/layout/vList2"/>
    <dgm:cxn modelId="{7D55BB3B-032A-4AFC-8777-126F79A95BA3}" type="presParOf" srcId="{55D5F750-B241-46B2-8C7C-70A9299499E9}" destId="{BAF10EF8-872A-4115-916F-95615A255091}" srcOrd="2" destOrd="0" presId="urn:microsoft.com/office/officeart/2005/8/layout/vList2"/>
    <dgm:cxn modelId="{3D248235-F5B3-477C-866A-4A3FE2113A88}" type="presParOf" srcId="{55D5F750-B241-46B2-8C7C-70A9299499E9}" destId="{205C959E-DFBE-4634-95AB-75B7394A57B3}" srcOrd="3" destOrd="0" presId="urn:microsoft.com/office/officeart/2005/8/layout/vList2"/>
    <dgm:cxn modelId="{D3E3C098-D4DF-4C02-B634-DF18B76F4C97}" type="presParOf" srcId="{55D5F750-B241-46B2-8C7C-70A9299499E9}" destId="{7268BDC9-1FDB-4138-B30F-9177BB700E56}" srcOrd="4" destOrd="0" presId="urn:microsoft.com/office/officeart/2005/8/layout/vList2"/>
    <dgm:cxn modelId="{5A8630F1-1AEF-4165-81F9-FF34A581EFC1}" type="presParOf" srcId="{55D5F750-B241-46B2-8C7C-70A9299499E9}" destId="{2D3B0488-AF71-401A-8B08-779E4B176486}" srcOrd="5" destOrd="0" presId="urn:microsoft.com/office/officeart/2005/8/layout/vList2"/>
    <dgm:cxn modelId="{1AC60913-FA6A-4548-A34F-53810A2E8095}" type="presParOf" srcId="{55D5F750-B241-46B2-8C7C-70A9299499E9}" destId="{D0D402AD-9F38-4A6E-9A19-21EE06AFD728}" srcOrd="6" destOrd="0" presId="urn:microsoft.com/office/officeart/2005/8/layout/vList2"/>
    <dgm:cxn modelId="{F1296442-9A64-45B0-9383-DE114530C9E2}" type="presParOf" srcId="{55D5F750-B241-46B2-8C7C-70A9299499E9}" destId="{CD37A9ED-7412-4463-93FF-1A44F21D23DA}" srcOrd="7" destOrd="0" presId="urn:microsoft.com/office/officeart/2005/8/layout/vList2"/>
    <dgm:cxn modelId="{C5E4E8AB-5BAE-4315-8F6E-2280B7023BB1}" type="presParOf" srcId="{55D5F750-B241-46B2-8C7C-70A9299499E9}" destId="{B5D1192E-CD44-4A1E-9A2B-140BFE09DA79}" srcOrd="8" destOrd="0" presId="urn:microsoft.com/office/officeart/2005/8/layout/vList2"/>
    <dgm:cxn modelId="{901BEF13-493C-4965-A9B1-C9BD9488B419}" type="presParOf" srcId="{55D5F750-B241-46B2-8C7C-70A9299499E9}" destId="{D5F9F4F7-6795-41C9-86B3-F42F7F5927D8}" srcOrd="9" destOrd="0" presId="urn:microsoft.com/office/officeart/2005/8/layout/vList2"/>
    <dgm:cxn modelId="{E866C4FE-076D-4AB2-B6B3-09265A1645F5}" type="presParOf" srcId="{55D5F750-B241-46B2-8C7C-70A9299499E9}" destId="{96541A74-24CF-4480-BA62-079BAADD6FC0}"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DD2480-3024-4920-A72E-173C579F4537}">
      <dsp:nvSpPr>
        <dsp:cNvPr id="0" name=""/>
        <dsp:cNvSpPr/>
      </dsp:nvSpPr>
      <dsp:spPr>
        <a:xfrm>
          <a:off x="0" y="5753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lv-LV" sz="1600" kern="1200">
              <a:latin typeface="Verdana" panose="020B0604030504040204" pitchFamily="34" charset="0"/>
              <a:ea typeface="Verdana" panose="020B0604030504040204" pitchFamily="34" charset="0"/>
            </a:rPr>
            <a:t>Lai novērstu drūzmēšanos lielākās tirdzniecības vietās – </a:t>
          </a:r>
          <a:r>
            <a:rPr lang="lv-LV" sz="1600" b="1" u="sng" kern="1200">
              <a:latin typeface="Verdana" panose="020B0604030504040204" pitchFamily="34" charset="0"/>
              <a:ea typeface="Verdana" panose="020B0604030504040204" pitchFamily="34" charset="0"/>
            </a:rPr>
            <a:t>prioritāri izmantot ratiņus cilvēku plūsmas regulēšanai</a:t>
          </a:r>
          <a:r>
            <a:rPr lang="lv-LV" sz="1600" kern="1200">
              <a:latin typeface="Verdana" panose="020B0604030504040204" pitchFamily="34" charset="0"/>
              <a:ea typeface="Verdana" panose="020B0604030504040204" pitchFamily="34" charset="0"/>
            </a:rPr>
            <a:t>. Mērķis- ratiņi kā tādi nodrošina, ka starp pircējiem veidojas lielāka distance.</a:t>
          </a:r>
          <a:endParaRPr lang="en-US" sz="1600" kern="1200" dirty="0">
            <a:solidFill>
              <a:srgbClr val="000000"/>
            </a:solidFill>
            <a:latin typeface="Verdana" panose="020B0604030504040204" pitchFamily="34" charset="0"/>
            <a:ea typeface="Verdana" panose="020B0604030504040204" pitchFamily="34" charset="0"/>
          </a:endParaRPr>
        </a:p>
      </dsp:txBody>
      <dsp:txXfrm>
        <a:off x="55344" y="112875"/>
        <a:ext cx="12122033" cy="1023042"/>
      </dsp:txXfrm>
    </dsp:sp>
    <dsp:sp modelId="{BAF10EF8-872A-4115-916F-95615A255091}">
      <dsp:nvSpPr>
        <dsp:cNvPr id="0" name=""/>
        <dsp:cNvSpPr/>
      </dsp:nvSpPr>
      <dsp:spPr>
        <a:xfrm>
          <a:off x="0" y="123734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Wingdings" panose="05000000000000000000" pitchFamily="2" charset="2"/>
            <a:buNone/>
          </a:pPr>
          <a:r>
            <a:rPr lang="lv-LV" sz="1600" kern="1200" dirty="0">
              <a:latin typeface="Verdana" panose="020B0604030504040204" pitchFamily="34" charset="0"/>
              <a:ea typeface="Verdana" panose="020B0604030504040204" pitchFamily="34" charset="0"/>
            </a:rPr>
            <a:t>MK noteikumu Nr.360 prasības par iekārtu dezinfekciju un higiēnas prasību ievērošanu, uzsveram nepieciešamību </a:t>
          </a:r>
          <a:r>
            <a:rPr lang="lv-LV" sz="1600" b="1" u="sng" kern="1200" dirty="0">
              <a:latin typeface="Verdana" panose="020B0604030504040204" pitchFamily="34" charset="0"/>
              <a:ea typeface="Verdana" panose="020B0604030504040204" pitchFamily="34" charset="0"/>
            </a:rPr>
            <a:t>veikt dezinfekciju ratiņiem un groziņiem</a:t>
          </a:r>
          <a:r>
            <a:rPr lang="lv-LV" sz="1600" u="sng" kern="1200" dirty="0">
              <a:latin typeface="Verdana" panose="020B0604030504040204" pitchFamily="34" charset="0"/>
              <a:ea typeface="Verdana" panose="020B0604030504040204" pitchFamily="34" charset="0"/>
            </a:rPr>
            <a:t>. </a:t>
          </a:r>
          <a:endParaRPr lang="lv-LV" sz="1600" kern="1200" dirty="0">
            <a:latin typeface="Verdana" panose="020B0604030504040204" pitchFamily="34" charset="0"/>
            <a:ea typeface="Verdana" panose="020B0604030504040204" pitchFamily="34" charset="0"/>
          </a:endParaRPr>
        </a:p>
      </dsp:txBody>
      <dsp:txXfrm>
        <a:off x="55344" y="1292685"/>
        <a:ext cx="12122033" cy="1023042"/>
      </dsp:txXfrm>
    </dsp:sp>
    <dsp:sp modelId="{7268BDC9-1FDB-4138-B30F-9177BB700E56}">
      <dsp:nvSpPr>
        <dsp:cNvPr id="0" name=""/>
        <dsp:cNvSpPr/>
      </dsp:nvSpPr>
      <dsp:spPr>
        <a:xfrm>
          <a:off x="0" y="241715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Wingdings" panose="05000000000000000000" pitchFamily="2" charset="2"/>
            <a:buNone/>
          </a:pPr>
          <a:r>
            <a:rPr lang="lv-LV" sz="1600" b="1" u="sng" kern="1200" dirty="0">
              <a:latin typeface="Verdana" panose="020B0604030504040204" pitchFamily="34" charset="0"/>
              <a:ea typeface="Verdana" panose="020B0604030504040204" pitchFamily="34" charset="0"/>
            </a:rPr>
            <a:t>Regulēt klientu plūsmu autostāvvietās</a:t>
          </a:r>
          <a:r>
            <a:rPr lang="lv-LV" sz="1600" kern="1200" dirty="0">
              <a:latin typeface="Verdana" panose="020B0604030504040204" pitchFamily="34" charset="0"/>
              <a:ea typeface="Verdana" panose="020B0604030504040204" pitchFamily="34" charset="0"/>
            </a:rPr>
            <a:t>. Ierobežot maksimāli pieejamo autostāvvietu skaitu par noteiktu %, atkarībā no ietilpības.</a:t>
          </a:r>
        </a:p>
      </dsp:txBody>
      <dsp:txXfrm>
        <a:off x="55344" y="2472495"/>
        <a:ext cx="12122033" cy="1023042"/>
      </dsp:txXfrm>
    </dsp:sp>
    <dsp:sp modelId="{D0D402AD-9F38-4A6E-9A19-21EE06AFD728}">
      <dsp:nvSpPr>
        <dsp:cNvPr id="0" name=""/>
        <dsp:cNvSpPr/>
      </dsp:nvSpPr>
      <dsp:spPr>
        <a:xfrm>
          <a:off x="0" y="359696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Wingdings" panose="05000000000000000000" pitchFamily="2" charset="2"/>
            <a:buNone/>
          </a:pPr>
          <a:r>
            <a:rPr lang="lv-LV" sz="1600" kern="1200" dirty="0">
              <a:latin typeface="Verdana" panose="020B0604030504040204" pitchFamily="34" charset="0"/>
              <a:ea typeface="Verdana" panose="020B0604030504040204" pitchFamily="34" charset="0"/>
            </a:rPr>
            <a:t>Specifiskiem modes preču u.c. veikaliem, iespēja </a:t>
          </a:r>
          <a:r>
            <a:rPr lang="lv-LV" sz="1600" b="1" u="sng" kern="1200" dirty="0">
              <a:latin typeface="Verdana" panose="020B0604030504040204" pitchFamily="34" charset="0"/>
              <a:ea typeface="Verdana" panose="020B0604030504040204" pitchFamily="34" charset="0"/>
            </a:rPr>
            <a:t>izmantot klientu plūsmas regulēšanai iepriekšējā pieraksta sistēmu</a:t>
          </a:r>
          <a:r>
            <a:rPr lang="lv-LV" sz="1600" u="sng" kern="1200" dirty="0">
              <a:latin typeface="Verdana" panose="020B0604030504040204" pitchFamily="34" charset="0"/>
              <a:ea typeface="Verdana" panose="020B0604030504040204" pitchFamily="34" charset="0"/>
            </a:rPr>
            <a:t>.</a:t>
          </a:r>
          <a:endParaRPr lang="lv-LV" sz="1600" kern="1200" dirty="0">
            <a:latin typeface="Verdana" panose="020B0604030504040204" pitchFamily="34" charset="0"/>
            <a:ea typeface="Verdana" panose="020B0604030504040204" pitchFamily="34" charset="0"/>
          </a:endParaRPr>
        </a:p>
      </dsp:txBody>
      <dsp:txXfrm>
        <a:off x="55344" y="3652305"/>
        <a:ext cx="12122033" cy="1023042"/>
      </dsp:txXfrm>
    </dsp:sp>
    <dsp:sp modelId="{B5D1192E-CD44-4A1E-9A2B-140BFE09DA79}">
      <dsp:nvSpPr>
        <dsp:cNvPr id="0" name=""/>
        <dsp:cNvSpPr/>
      </dsp:nvSpPr>
      <dsp:spPr>
        <a:xfrm>
          <a:off x="0" y="477677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Wingdings" panose="05000000000000000000" pitchFamily="2" charset="2"/>
            <a:buNone/>
          </a:pPr>
          <a:r>
            <a:rPr lang="lv-LV" sz="1600" kern="1200" dirty="0">
              <a:latin typeface="Verdana" panose="020B0604030504040204" pitchFamily="34" charset="0"/>
              <a:ea typeface="Verdana" panose="020B0604030504040204" pitchFamily="34" charset="0"/>
            </a:rPr>
            <a:t>Veikt pasākumus, lai </a:t>
          </a:r>
          <a:r>
            <a:rPr lang="lv-LV" sz="1600" b="1" u="sng" kern="1200" dirty="0">
              <a:latin typeface="Verdana" panose="020B0604030504040204" pitchFamily="34" charset="0"/>
              <a:ea typeface="Verdana" panose="020B0604030504040204" pitchFamily="34" charset="0"/>
            </a:rPr>
            <a:t>apmeklētāji maksimāli īsu laiku uzturas veikalā un ātri veic savus iepirkumus</a:t>
          </a:r>
          <a:r>
            <a:rPr lang="lv-LV" sz="1600" kern="1200" dirty="0">
              <a:latin typeface="Verdana" panose="020B0604030504040204" pitchFamily="34" charset="0"/>
              <a:ea typeface="Verdana" panose="020B0604030504040204" pitchFamily="34" charset="0"/>
            </a:rPr>
            <a:t>. Preču izvietojums, </a:t>
          </a:r>
          <a:r>
            <a:rPr lang="lv-LV" sz="1600" kern="1200" dirty="0" err="1">
              <a:latin typeface="Verdana" panose="020B0604030504040204" pitchFamily="34" charset="0"/>
              <a:ea typeface="Verdana" panose="020B0604030504040204" pitchFamily="34" charset="0"/>
            </a:rPr>
            <a:t>audiobrīdinājumi</a:t>
          </a:r>
          <a:r>
            <a:rPr lang="lv-LV" sz="1600" kern="1200" dirty="0">
              <a:latin typeface="Verdana" panose="020B0604030504040204" pitchFamily="34" charset="0"/>
              <a:ea typeface="Verdana" panose="020B0604030504040204" pitchFamily="34" charset="0"/>
            </a:rPr>
            <a:t> u.c.</a:t>
          </a:r>
        </a:p>
      </dsp:txBody>
      <dsp:txXfrm>
        <a:off x="55344" y="4832115"/>
        <a:ext cx="12122033" cy="1023042"/>
      </dsp:txXfrm>
    </dsp:sp>
    <dsp:sp modelId="{96541A74-24CF-4480-BA62-079BAADD6FC0}">
      <dsp:nvSpPr>
        <dsp:cNvPr id="0" name=""/>
        <dsp:cNvSpPr/>
      </dsp:nvSpPr>
      <dsp:spPr>
        <a:xfrm>
          <a:off x="0" y="5956581"/>
          <a:ext cx="12232721" cy="113373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Wingdings" panose="05000000000000000000" pitchFamily="2" charset="2"/>
            <a:buNone/>
          </a:pPr>
          <a:r>
            <a:rPr lang="lv-LV" sz="1600" b="1" u="sng" kern="1200" dirty="0">
              <a:latin typeface="Verdana" panose="020B0604030504040204" pitchFamily="34" charset="0"/>
              <a:ea typeface="Verdana" panose="020B0604030504040204" pitchFamily="34" charset="0"/>
            </a:rPr>
            <a:t>Telpu ventilācijai/vēdināšanai</a:t>
          </a:r>
          <a:r>
            <a:rPr lang="lv-LV" sz="1600" b="1" kern="1200" dirty="0">
              <a:latin typeface="Verdana" panose="020B0604030504040204" pitchFamily="34" charset="0"/>
              <a:ea typeface="Verdana" panose="020B0604030504040204" pitchFamily="34" charset="0"/>
            </a:rPr>
            <a:t> </a:t>
          </a:r>
          <a:r>
            <a:rPr lang="lv-LV" sz="1600" kern="1200" dirty="0">
              <a:latin typeface="Verdana" panose="020B0604030504040204" pitchFamily="34" charset="0"/>
              <a:ea typeface="Verdana" panose="020B0604030504040204" pitchFamily="34" charset="0"/>
            </a:rPr>
            <a:t>nodrošināt noteiktos parametrus. Tirdzniecības vietās, kurās personas uzturas ilgstoši, ja tas ir iespējams, atbilstoši infrastruktūras tehniskajām iespējām, nodrošināt atbilstošu telpu ventilāciju, lai ogļskābās gāzes jeb oglekļa dioksīda (CO2) līmenis nepārsniedz 1000 PPM, un veikt nepieciešamās darbības līmeņa samazināšanai, ja tas tiek pārsniegts.</a:t>
          </a:r>
        </a:p>
      </dsp:txBody>
      <dsp:txXfrm>
        <a:off x="55344" y="6011925"/>
        <a:ext cx="12122033" cy="10230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5BD67BD8-E891-486C-9459-3A4F65CD36BF}" type="datetimeFigureOut">
              <a:rPr lang="lv-LV" smtClean="0"/>
              <a:t>05.01.2021</a:t>
            </a:fld>
            <a:endParaRPr lang="lv-LV"/>
          </a:p>
        </p:txBody>
      </p:sp>
      <p:sp>
        <p:nvSpPr>
          <p:cNvPr id="4" name="Slide Image Placeholder 3"/>
          <p:cNvSpPr>
            <a:spLocks noGrp="1" noRot="1" noChangeAspect="1"/>
          </p:cNvSpPr>
          <p:nvPr>
            <p:ph type="sldImg" idx="2"/>
          </p:nvPr>
        </p:nvSpPr>
        <p:spPr>
          <a:xfrm>
            <a:off x="420688" y="1241425"/>
            <a:ext cx="5957887" cy="335121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138F344E-3B2B-4DDC-9809-9D2B2DD4C234}" type="slidenum">
              <a:rPr lang="lv-LV" smtClean="0"/>
              <a:t>‹#›</a:t>
            </a:fld>
            <a:endParaRPr lang="lv-LV"/>
          </a:p>
        </p:txBody>
      </p:sp>
    </p:spTree>
    <p:extLst>
      <p:ext uri="{BB962C8B-B14F-4D97-AF65-F5344CB8AC3E}">
        <p14:creationId xmlns:p14="http://schemas.microsoft.com/office/powerpoint/2010/main" val="3266980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353BB-B36F-463E-9986-206C5C86DCCB}"/>
              </a:ext>
            </a:extLst>
          </p:cNvPr>
          <p:cNvSpPr>
            <a:spLocks noGrp="1"/>
          </p:cNvSpPr>
          <p:nvPr>
            <p:ph type="ctrTitle"/>
          </p:nvPr>
        </p:nvSpPr>
        <p:spPr>
          <a:xfrm>
            <a:off x="2166937" y="5010912"/>
            <a:ext cx="13006387" cy="554800"/>
          </a:xfrm>
          <a:prstGeom prst="rect">
            <a:avLst/>
          </a:prstGeom>
        </p:spPr>
        <p:txBody>
          <a:bodyPr anchor="b"/>
          <a:lstStyle>
            <a:lvl1pPr algn="ctr">
              <a:defRPr sz="320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lv-LV"/>
          </a:p>
        </p:txBody>
      </p:sp>
      <p:sp>
        <p:nvSpPr>
          <p:cNvPr id="3" name="Subtitle 2">
            <a:extLst>
              <a:ext uri="{FF2B5EF4-FFF2-40B4-BE49-F238E27FC236}">
                <a16:creationId xmlns:a16="http://schemas.microsoft.com/office/drawing/2014/main" id="{8DF51B43-F775-421C-8B7F-C7EA6BEF8FE6}"/>
              </a:ext>
            </a:extLst>
          </p:cNvPr>
          <p:cNvSpPr>
            <a:spLocks noGrp="1"/>
          </p:cNvSpPr>
          <p:nvPr>
            <p:ph type="subTitle" idx="1"/>
          </p:nvPr>
        </p:nvSpPr>
        <p:spPr>
          <a:xfrm>
            <a:off x="2166937" y="6427407"/>
            <a:ext cx="13006387" cy="461073"/>
          </a:xfrm>
          <a:prstGeom prst="rect">
            <a:avLst/>
          </a:prstGeom>
        </p:spPr>
        <p:txBody>
          <a:bodyPr/>
          <a:lstStyle>
            <a:lvl1pPr marL="0" indent="0" algn="ctr">
              <a:buNone/>
              <a:defRPr sz="2400" i="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Tree>
    <p:extLst>
      <p:ext uri="{BB962C8B-B14F-4D97-AF65-F5344CB8AC3E}">
        <p14:creationId xmlns:p14="http://schemas.microsoft.com/office/powerpoint/2010/main" val="315132916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26607667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409126" y="519289"/>
            <a:ext cx="3738994" cy="8265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92143" y="519289"/>
            <a:ext cx="11000229" cy="82657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16050957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63940535"/>
      </p:ext>
    </p:extLst>
  </p:cSld>
  <p:clrMapOvr>
    <a:masterClrMapping/>
  </p:clrMapOvr>
  <p:transition spd="med"/>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44B6D-10DC-474E-A76D-D2F1760B2E57}"/>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1369E976-431D-4D8E-AC44-0638BB03EE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397D16E-9040-48B2-B5F5-169B93705FFB}"/>
              </a:ext>
            </a:extLst>
          </p:cNvPr>
          <p:cNvSpPr>
            <a:spLocks noGrp="1"/>
          </p:cNvSpPr>
          <p:nvPr>
            <p:ph type="dt" sz="half" idx="10"/>
          </p:nvPr>
        </p:nvSpPr>
        <p:spPr/>
        <p:txBody>
          <a:bodyPr/>
          <a:lstStyle/>
          <a:p>
            <a:endParaRPr lang="lv-LV"/>
          </a:p>
        </p:txBody>
      </p:sp>
      <p:sp>
        <p:nvSpPr>
          <p:cNvPr id="5" name="Footer Placeholder 4">
            <a:extLst>
              <a:ext uri="{FF2B5EF4-FFF2-40B4-BE49-F238E27FC236}">
                <a16:creationId xmlns:a16="http://schemas.microsoft.com/office/drawing/2014/main" id="{8DA13D7B-1150-4433-AA4A-B249F46956F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EC21E0A-966A-4384-8D7C-4D9637B46557}"/>
              </a:ext>
            </a:extLst>
          </p:cNvPr>
          <p:cNvSpPr>
            <a:spLocks noGrp="1"/>
          </p:cNvSpPr>
          <p:nvPr>
            <p:ph type="sldNum" sz="quarter" idx="12"/>
          </p:nvPr>
        </p:nvSpPr>
        <p:spPr/>
        <p:txBody>
          <a:bodyPr/>
          <a:lstStyle/>
          <a:p>
            <a:fld id="{47C839CD-471C-4834-9A66-1139D7AE76B6}" type="slidenum">
              <a:rPr lang="lv-LV" smtClean="0"/>
              <a:t>‹#›</a:t>
            </a:fld>
            <a:endParaRPr lang="lv-LV"/>
          </a:p>
        </p:txBody>
      </p:sp>
    </p:spTree>
    <p:extLst>
      <p:ext uri="{BB962C8B-B14F-4D97-AF65-F5344CB8AC3E}">
        <p14:creationId xmlns:p14="http://schemas.microsoft.com/office/powerpoint/2010/main" val="322568317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F7F1F-08D3-472B-B67C-83739DBA401D}"/>
              </a:ext>
            </a:extLst>
          </p:cNvPr>
          <p:cNvSpPr>
            <a:spLocks noGrp="1"/>
          </p:cNvSpPr>
          <p:nvPr>
            <p:ph type="ctrTitle"/>
          </p:nvPr>
        </p:nvSpPr>
        <p:spPr>
          <a:xfrm>
            <a:off x="2166938" y="1597025"/>
            <a:ext cx="13006387" cy="3395663"/>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32C078-AE54-4799-B862-78534FAF0E13}"/>
              </a:ext>
            </a:extLst>
          </p:cNvPr>
          <p:cNvSpPr>
            <a:spLocks noGrp="1"/>
          </p:cNvSpPr>
          <p:nvPr>
            <p:ph type="subTitle" idx="1"/>
          </p:nvPr>
        </p:nvSpPr>
        <p:spPr>
          <a:xfrm>
            <a:off x="2166938" y="5122863"/>
            <a:ext cx="13006387" cy="23542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5575854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7533" y="1596249"/>
            <a:ext cx="13005197" cy="3395698"/>
          </a:xfrm>
        </p:spPr>
        <p:txBody>
          <a:bodyPr anchor="b">
            <a:normAutofit/>
          </a:bodyPr>
          <a:lstStyle>
            <a:lvl1pPr algn="ctr">
              <a:defRPr sz="5400"/>
            </a:lvl1pPr>
          </a:lstStyle>
          <a:p>
            <a:r>
              <a:rPr lang="en-US"/>
              <a:t>Click to edit Master title style</a:t>
            </a:r>
          </a:p>
        </p:txBody>
      </p:sp>
      <p:sp>
        <p:nvSpPr>
          <p:cNvPr id="3" name="Subtitle 2"/>
          <p:cNvSpPr>
            <a:spLocks noGrp="1"/>
          </p:cNvSpPr>
          <p:nvPr>
            <p:ph type="subTitle" idx="1"/>
          </p:nvPr>
        </p:nvSpPr>
        <p:spPr>
          <a:xfrm>
            <a:off x="2167533" y="5122898"/>
            <a:ext cx="13005197" cy="2354862"/>
          </a:xfrm>
        </p:spPr>
        <p:txBody>
          <a:bodyPr>
            <a:normAutofit/>
          </a:bodyPr>
          <a:lstStyle>
            <a:lvl1pPr marL="0" indent="0" algn="ctr">
              <a:buNone/>
              <a:defRPr sz="3200"/>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a:t>Click to edit Master subtitle style</a:t>
            </a:r>
          </a:p>
        </p:txBody>
      </p:sp>
    </p:spTree>
    <p:extLst>
      <p:ext uri="{BB962C8B-B14F-4D97-AF65-F5344CB8AC3E}">
        <p14:creationId xmlns:p14="http://schemas.microsoft.com/office/powerpoint/2010/main" val="425090751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83112" y="2431628"/>
            <a:ext cx="14955977" cy="4057226"/>
          </a:xfrm>
        </p:spPr>
        <p:txBody>
          <a:bodyPr anchor="b">
            <a:normAutofit/>
          </a:bodyPr>
          <a:lstStyle>
            <a:lvl1pPr algn="l">
              <a:defRPr sz="7200"/>
            </a:lvl1pPr>
          </a:lstStyle>
          <a:p>
            <a:r>
              <a:rPr lang="en-US"/>
              <a:t>Click to edit Master title style</a:t>
            </a:r>
          </a:p>
        </p:txBody>
      </p:sp>
      <p:sp>
        <p:nvSpPr>
          <p:cNvPr id="3" name="Text Placeholder 2"/>
          <p:cNvSpPr>
            <a:spLocks noGrp="1"/>
          </p:cNvSpPr>
          <p:nvPr>
            <p:ph type="body" idx="1"/>
          </p:nvPr>
        </p:nvSpPr>
        <p:spPr>
          <a:xfrm>
            <a:off x="1183112" y="6527237"/>
            <a:ext cx="14955977" cy="2133599"/>
          </a:xfrm>
        </p:spPr>
        <p:txBody>
          <a:bodyPr/>
          <a:lstStyle>
            <a:lvl1pPr marL="0" indent="0">
              <a:buNone/>
              <a:defRPr sz="3413" b="0">
                <a:solidFill>
                  <a:srgbClr val="000000"/>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01752538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92143" y="2596444"/>
            <a:ext cx="7369612" cy="6188570"/>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778508" y="2596444"/>
            <a:ext cx="7369612" cy="6188570"/>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274545725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4402" y="519290"/>
            <a:ext cx="14955977" cy="1885245"/>
          </a:xfrm>
        </p:spPr>
        <p:txBody>
          <a:bodyPr/>
          <a:lstStyle/>
          <a:p>
            <a:r>
              <a:rPr lang="en-US"/>
              <a:t>Click to edit Master title style</a:t>
            </a:r>
          </a:p>
        </p:txBody>
      </p:sp>
      <p:sp>
        <p:nvSpPr>
          <p:cNvPr id="3" name="Text Placeholder 2"/>
          <p:cNvSpPr>
            <a:spLocks noGrp="1"/>
          </p:cNvSpPr>
          <p:nvPr>
            <p:ph type="body" idx="1"/>
          </p:nvPr>
        </p:nvSpPr>
        <p:spPr>
          <a:xfrm>
            <a:off x="1194403" y="2390987"/>
            <a:ext cx="7335743"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4" name="Content Placeholder 3"/>
          <p:cNvSpPr>
            <a:spLocks noGrp="1"/>
          </p:cNvSpPr>
          <p:nvPr>
            <p:ph sz="half" idx="2"/>
          </p:nvPr>
        </p:nvSpPr>
        <p:spPr>
          <a:xfrm>
            <a:off x="1194403" y="3562773"/>
            <a:ext cx="7335743" cy="5240303"/>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778508" y="2390987"/>
            <a:ext cx="7371870"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6" name="Content Placeholder 5"/>
          <p:cNvSpPr>
            <a:spLocks noGrp="1"/>
          </p:cNvSpPr>
          <p:nvPr>
            <p:ph sz="quarter" idx="4"/>
          </p:nvPr>
        </p:nvSpPr>
        <p:spPr>
          <a:xfrm>
            <a:off x="8778508" y="3562773"/>
            <a:ext cx="7371870" cy="5240303"/>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406574796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48C78D-6C2C-49C7-A880-01747238A30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28321174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403360589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p>
        </p:txBody>
      </p:sp>
      <p:sp>
        <p:nvSpPr>
          <p:cNvPr id="3" name="Content Placeholder 2"/>
          <p:cNvSpPr>
            <a:spLocks noGrp="1"/>
          </p:cNvSpPr>
          <p:nvPr>
            <p:ph idx="1"/>
          </p:nvPr>
        </p:nvSpPr>
        <p:spPr>
          <a:xfrm>
            <a:off x="7371870" y="1404338"/>
            <a:ext cx="8778508" cy="6931378"/>
          </a:xfrm>
        </p:spPr>
        <p:txBody>
          <a:bodyPr/>
          <a:lstStyle>
            <a:lvl1pPr>
              <a:defRPr sz="4551">
                <a:solidFill>
                  <a:schemeClr val="tx1"/>
                </a:solidFill>
              </a:defRPr>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0755264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p>
        </p:txBody>
      </p:sp>
      <p:sp>
        <p:nvSpPr>
          <p:cNvPr id="3" name="Picture Placeholder 2"/>
          <p:cNvSpPr>
            <a:spLocks noGrp="1" noChangeAspect="1"/>
          </p:cNvSpPr>
          <p:nvPr>
            <p:ph type="pic" idx="1"/>
          </p:nvPr>
        </p:nvSpPr>
        <p:spPr>
          <a:xfrm>
            <a:off x="7371870" y="1404338"/>
            <a:ext cx="8778508" cy="6931378"/>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en-US"/>
              <a:t>Click icon to add picture</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002205772"/>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theme" Target="../theme/theme3.xml"/><Relationship Id="rId1" Type="http://schemas.openxmlformats.org/officeDocument/2006/relationships/slideLayout" Target="../slideLayouts/slideLayout14.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pic>
        <p:nvPicPr>
          <p:cNvPr id="3" name="Picture 2">
            <a:extLst>
              <a:ext uri="{FF2B5EF4-FFF2-40B4-BE49-F238E27FC236}">
                <a16:creationId xmlns:a16="http://schemas.microsoft.com/office/drawing/2014/main" id="{DFE0231B-EE67-41D7-A009-2B192D50DB6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9442077"/>
            <a:ext cx="17340263" cy="311523"/>
          </a:xfrm>
          <a:prstGeom prst="rect">
            <a:avLst/>
          </a:prstGeom>
        </p:spPr>
      </p:pic>
    </p:spTree>
    <p:extLst>
      <p:ext uri="{BB962C8B-B14F-4D97-AF65-F5344CB8AC3E}">
        <p14:creationId xmlns:p14="http://schemas.microsoft.com/office/powerpoint/2010/main" val="1930943026"/>
      </p:ext>
    </p:extLst>
  </p:cSld>
  <p:clrMap bg1="lt1" tx1="dk1" bg2="lt2" tx2="dk2" accent1="accent1" accent2="accent2" accent3="accent3" accent4="accent4" accent5="accent5" accent6="accent6" hlink="hlink" folHlink="folHlink"/>
  <p:sldLayoutIdLst>
    <p:sldLayoutId id="214748368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92143" y="519290"/>
            <a:ext cx="14955977" cy="18852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92143" y="9040143"/>
            <a:ext cx="3901559"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C764DE79-268F-4C1A-8933-263129D2AF90}" type="datetimeFigureOut">
              <a:rPr lang="en-US" dirty="0"/>
              <a:t>1/5/2021</a:t>
            </a:fld>
            <a:endParaRPr lang="en-US"/>
          </a:p>
        </p:txBody>
      </p:sp>
      <p:sp>
        <p:nvSpPr>
          <p:cNvPr id="5" name="Footer Placeholder 4"/>
          <p:cNvSpPr>
            <a:spLocks noGrp="1"/>
          </p:cNvSpPr>
          <p:nvPr>
            <p:ph type="ftr" sz="quarter" idx="3"/>
          </p:nvPr>
        </p:nvSpPr>
        <p:spPr>
          <a:xfrm>
            <a:off x="5743962" y="9040143"/>
            <a:ext cx="5852339"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246561" y="9040143"/>
            <a:ext cx="3901559"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86CB4B4D-7CA3-9044-876B-883B54F8677D}" type="slidenum">
              <a:rPr lang="lv-LV" smtClean="0"/>
              <a:t>‹#›</a:t>
            </a:fld>
            <a:endParaRPr lang="lv-LV"/>
          </a:p>
        </p:txBody>
      </p:sp>
    </p:spTree>
    <p:extLst>
      <p:ext uri="{BB962C8B-B14F-4D97-AF65-F5344CB8AC3E}">
        <p14:creationId xmlns:p14="http://schemas.microsoft.com/office/powerpoint/2010/main" val="2833564815"/>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82" r:id="rId12"/>
  </p:sldLayoutIdLst>
  <p:hf hdr="0" ftr="0" dt="0"/>
  <p:txStyles>
    <p:title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B15404C-27D6-4223-9B62-053541F4C0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68" y="9430448"/>
            <a:ext cx="17425607" cy="323153"/>
          </a:xfrm>
          <a:prstGeom prst="rect">
            <a:avLst/>
          </a:prstGeom>
        </p:spPr>
      </p:pic>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sp>
        <p:nvSpPr>
          <p:cNvPr id="4" name="TextBox 3">
            <a:extLst>
              <a:ext uri="{FF2B5EF4-FFF2-40B4-BE49-F238E27FC236}">
                <a16:creationId xmlns:a16="http://schemas.microsoft.com/office/drawing/2014/main" id="{197CB8E8-8314-48BA-A3C8-929632BE6933}"/>
              </a:ext>
            </a:extLst>
          </p:cNvPr>
          <p:cNvSpPr txBox="1"/>
          <p:nvPr/>
        </p:nvSpPr>
        <p:spPr>
          <a:xfrm>
            <a:off x="6342597" y="7710231"/>
            <a:ext cx="2505744" cy="369332"/>
          </a:xfrm>
          <a:prstGeom prst="rect">
            <a:avLst/>
          </a:prstGeom>
          <a:noFill/>
        </p:spPr>
        <p:txBody>
          <a:bodyPr wrap="square" rtlCol="0">
            <a:spAutoFit/>
          </a:bodyPr>
          <a:lstStyle/>
          <a:p>
            <a:pPr algn="l"/>
            <a:endParaRPr lang="en-US" sz="1800" b="0">
              <a:latin typeface="+mj-lt"/>
            </a:endParaRPr>
          </a:p>
        </p:txBody>
      </p:sp>
      <p:sp>
        <p:nvSpPr>
          <p:cNvPr id="5" name="Rectangle 4">
            <a:extLst>
              <a:ext uri="{FF2B5EF4-FFF2-40B4-BE49-F238E27FC236}">
                <a16:creationId xmlns:a16="http://schemas.microsoft.com/office/drawing/2014/main" id="{6C75BFAB-954B-4D48-A7F3-7F459139931D}"/>
              </a:ext>
            </a:extLst>
          </p:cNvPr>
          <p:cNvSpPr/>
          <p:nvPr/>
        </p:nvSpPr>
        <p:spPr>
          <a:xfrm>
            <a:off x="7475422" y="6520522"/>
            <a:ext cx="2364750" cy="338554"/>
          </a:xfrm>
          <a:prstGeom prst="rect">
            <a:avLst/>
          </a:prstGeom>
        </p:spPr>
        <p:txBody>
          <a:bodyPr wrap="none">
            <a:spAutoFit/>
          </a:bodyPr>
          <a:lstStyle/>
          <a:p>
            <a:pPr algn="l"/>
            <a:r>
              <a:rPr lang="lv-LV" sz="1600" b="1"/>
              <a:t>Ekonomikas ministrija</a:t>
            </a:r>
            <a:endParaRPr lang="en-US" sz="1600" b="1"/>
          </a:p>
        </p:txBody>
      </p:sp>
      <p:sp>
        <p:nvSpPr>
          <p:cNvPr id="6" name="Rectangle 5">
            <a:extLst>
              <a:ext uri="{FF2B5EF4-FFF2-40B4-BE49-F238E27FC236}">
                <a16:creationId xmlns:a16="http://schemas.microsoft.com/office/drawing/2014/main" id="{18DC8D32-D978-4BC3-B63B-B7AF0500CAE8}"/>
              </a:ext>
            </a:extLst>
          </p:cNvPr>
          <p:cNvSpPr/>
          <p:nvPr/>
        </p:nvSpPr>
        <p:spPr>
          <a:xfrm>
            <a:off x="5973220" y="6769306"/>
            <a:ext cx="2786357" cy="369332"/>
          </a:xfrm>
          <a:prstGeom prst="rect">
            <a:avLst/>
          </a:prstGeom>
        </p:spPr>
        <p:txBody>
          <a:bodyPr wrap="square">
            <a:spAutoFit/>
          </a:bodyPr>
          <a:lstStyle/>
          <a:p>
            <a:pPr algn="l"/>
            <a:endParaRPr lang="en-US" sz="1800" b="0">
              <a:latin typeface="+mj-lt"/>
            </a:endParaRPr>
          </a:p>
        </p:txBody>
      </p:sp>
      <p:grpSp>
        <p:nvGrpSpPr>
          <p:cNvPr id="7" name="Group 6">
            <a:extLst>
              <a:ext uri="{FF2B5EF4-FFF2-40B4-BE49-F238E27FC236}">
                <a16:creationId xmlns:a16="http://schemas.microsoft.com/office/drawing/2014/main" id="{58D17169-B25F-4542-94E2-0391A62AE000}"/>
              </a:ext>
            </a:extLst>
          </p:cNvPr>
          <p:cNvGrpSpPr/>
          <p:nvPr/>
        </p:nvGrpSpPr>
        <p:grpSpPr>
          <a:xfrm>
            <a:off x="7366085" y="7006796"/>
            <a:ext cx="252717" cy="1804107"/>
            <a:chOff x="7251821" y="6799607"/>
            <a:chExt cx="252717" cy="1804107"/>
          </a:xfrm>
        </p:grpSpPr>
        <p:pic>
          <p:nvPicPr>
            <p:cNvPr id="9" name="Picture 8">
              <a:extLst>
                <a:ext uri="{FF2B5EF4-FFF2-40B4-BE49-F238E27FC236}">
                  <a16:creationId xmlns:a16="http://schemas.microsoft.com/office/drawing/2014/main" id="{0DBE2511-3552-4D88-94D1-073ACD5FC0F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58764" y="6799607"/>
              <a:ext cx="194390" cy="194390"/>
            </a:xfrm>
            <a:prstGeom prst="rect">
              <a:avLst/>
            </a:prstGeom>
          </p:spPr>
        </p:pic>
        <p:pic>
          <p:nvPicPr>
            <p:cNvPr id="11" name="Picture 10">
              <a:extLst>
                <a:ext uri="{FF2B5EF4-FFF2-40B4-BE49-F238E27FC236}">
                  <a16:creationId xmlns:a16="http://schemas.microsoft.com/office/drawing/2014/main" id="{C9DEE3FF-0A50-45EA-BB33-54AD39D3B98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76075" y="7060142"/>
              <a:ext cx="200685" cy="200685"/>
            </a:xfrm>
            <a:prstGeom prst="rect">
              <a:avLst/>
            </a:prstGeom>
          </p:spPr>
        </p:pic>
        <p:pic>
          <p:nvPicPr>
            <p:cNvPr id="12" name="Picture 11">
              <a:extLst>
                <a:ext uri="{FF2B5EF4-FFF2-40B4-BE49-F238E27FC236}">
                  <a16:creationId xmlns:a16="http://schemas.microsoft.com/office/drawing/2014/main" id="{2E98DCCE-62B4-48D1-90FF-FBB1EA3CE69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81257" y="7336679"/>
              <a:ext cx="203479" cy="203479"/>
            </a:xfrm>
            <a:prstGeom prst="rect">
              <a:avLst/>
            </a:prstGeom>
          </p:spPr>
        </p:pic>
        <p:pic>
          <p:nvPicPr>
            <p:cNvPr id="13" name="Picture 12">
              <a:extLst>
                <a:ext uri="{FF2B5EF4-FFF2-40B4-BE49-F238E27FC236}">
                  <a16:creationId xmlns:a16="http://schemas.microsoft.com/office/drawing/2014/main" id="{93D4D000-FC76-4815-9CCE-F56BE5B7FDD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82279" y="7621568"/>
              <a:ext cx="202457" cy="202457"/>
            </a:xfrm>
            <a:prstGeom prst="rect">
              <a:avLst/>
            </a:prstGeom>
          </p:spPr>
        </p:pic>
        <p:pic>
          <p:nvPicPr>
            <p:cNvPr id="14" name="Picture 13">
              <a:extLst>
                <a:ext uri="{FF2B5EF4-FFF2-40B4-BE49-F238E27FC236}">
                  <a16:creationId xmlns:a16="http://schemas.microsoft.com/office/drawing/2014/main" id="{CC2BF5A1-8169-4BC9-B77C-B96869C3531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51821" y="8132869"/>
              <a:ext cx="214710" cy="214710"/>
            </a:xfrm>
            <a:prstGeom prst="rect">
              <a:avLst/>
            </a:prstGeom>
          </p:spPr>
        </p:pic>
        <p:pic>
          <p:nvPicPr>
            <p:cNvPr id="15" name="Picture 14">
              <a:extLst>
                <a:ext uri="{FF2B5EF4-FFF2-40B4-BE49-F238E27FC236}">
                  <a16:creationId xmlns:a16="http://schemas.microsoft.com/office/drawing/2014/main" id="{2059ABEA-735E-4608-A9E6-1F584F3D619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72131" y="8425629"/>
              <a:ext cx="178085" cy="178085"/>
            </a:xfrm>
            <a:prstGeom prst="rect">
              <a:avLst/>
            </a:prstGeom>
          </p:spPr>
        </p:pic>
        <p:pic>
          <p:nvPicPr>
            <p:cNvPr id="16" name="Picture 15">
              <a:extLst>
                <a:ext uri="{FF2B5EF4-FFF2-40B4-BE49-F238E27FC236}">
                  <a16:creationId xmlns:a16="http://schemas.microsoft.com/office/drawing/2014/main" id="{5EBC7F97-F366-4ABE-9414-FA344A519FF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262476" y="7848270"/>
              <a:ext cx="242062" cy="242062"/>
            </a:xfrm>
            <a:prstGeom prst="rect">
              <a:avLst/>
            </a:prstGeom>
          </p:spPr>
        </p:pic>
      </p:grpSp>
      <p:sp>
        <p:nvSpPr>
          <p:cNvPr id="17" name="Rectangle 16">
            <a:extLst>
              <a:ext uri="{FF2B5EF4-FFF2-40B4-BE49-F238E27FC236}">
                <a16:creationId xmlns:a16="http://schemas.microsoft.com/office/drawing/2014/main" id="{279AEE46-BCD5-421D-A774-82EFA7AF443B}"/>
              </a:ext>
            </a:extLst>
          </p:cNvPr>
          <p:cNvSpPr/>
          <p:nvPr/>
        </p:nvSpPr>
        <p:spPr>
          <a:xfrm>
            <a:off x="7636469" y="6901757"/>
            <a:ext cx="3603511" cy="2031325"/>
          </a:xfrm>
          <a:prstGeom prst="rect">
            <a:avLst/>
          </a:prstGeom>
        </p:spPr>
        <p:txBody>
          <a:bodyPr wrap="square">
            <a:spAutoFit/>
          </a:bodyPr>
          <a:lstStyle/>
          <a:p>
            <a:pPr algn="l"/>
            <a:r>
              <a:rPr lang="en-US" sz="1800" b="0" err="1">
                <a:latin typeface="+mj-lt"/>
              </a:rPr>
              <a:t>Brīvības</a:t>
            </a:r>
            <a:r>
              <a:rPr lang="en-US" sz="1800" b="0">
                <a:latin typeface="+mj-lt"/>
              </a:rPr>
              <a:t> </a:t>
            </a:r>
            <a:r>
              <a:rPr lang="lv-LV" sz="1800" b="0">
                <a:latin typeface="+mj-lt"/>
              </a:rPr>
              <a:t>iela</a:t>
            </a:r>
            <a:r>
              <a:rPr lang="en-US" sz="1800" b="0">
                <a:latin typeface="+mj-lt"/>
              </a:rPr>
              <a:t> 55, R</a:t>
            </a:r>
            <a:r>
              <a:rPr lang="lv-LV" sz="1800" b="0">
                <a:latin typeface="+mj-lt"/>
              </a:rPr>
              <a:t>ī</a:t>
            </a:r>
            <a:r>
              <a:rPr lang="en-US" sz="1800" b="0" err="1">
                <a:latin typeface="+mj-lt"/>
              </a:rPr>
              <a:t>ga</a:t>
            </a:r>
            <a:r>
              <a:rPr lang="en-US" sz="1800" b="0">
                <a:latin typeface="+mj-lt"/>
              </a:rPr>
              <a:t>, LV-1519, Latvia</a:t>
            </a:r>
          </a:p>
          <a:p>
            <a:pPr algn="l"/>
            <a:r>
              <a:rPr lang="en-US" sz="1800" b="0">
                <a:latin typeface="+mj-lt"/>
              </a:rPr>
              <a:t>+371 67013100</a:t>
            </a:r>
          </a:p>
          <a:p>
            <a:pPr algn="l"/>
            <a:r>
              <a:rPr lang="en-US" sz="1800" b="0">
                <a:latin typeface="+mj-lt"/>
              </a:rPr>
              <a:t>pasts@em.gov.lv</a:t>
            </a:r>
          </a:p>
          <a:p>
            <a:pPr algn="l"/>
            <a:r>
              <a:rPr lang="en-US" sz="1800" b="0">
                <a:latin typeface="+mj-lt"/>
              </a:rPr>
              <a:t>www.em.gov.lv</a:t>
            </a:r>
            <a:endParaRPr lang="lv-LV" sz="1800" b="0">
              <a:latin typeface="+mj-lt"/>
            </a:endParaRPr>
          </a:p>
          <a:p>
            <a:pPr algn="l"/>
            <a:r>
              <a:rPr lang="en-US" sz="1800" b="0">
                <a:latin typeface="+mj-lt"/>
              </a:rPr>
              <a:t>@</a:t>
            </a:r>
            <a:r>
              <a:rPr lang="en-US" sz="1800" b="0" err="1">
                <a:latin typeface="+mj-lt"/>
              </a:rPr>
              <a:t>EM_gov_lv</a:t>
            </a:r>
            <a:r>
              <a:rPr lang="en-US" sz="1800" b="0">
                <a:latin typeface="+mj-lt"/>
              </a:rPr>
              <a:t>, @</a:t>
            </a:r>
            <a:r>
              <a:rPr lang="en-US" sz="1800" b="0" err="1">
                <a:latin typeface="+mj-lt"/>
              </a:rPr>
              <a:t>siltinam</a:t>
            </a:r>
            <a:endParaRPr lang="lv-LV" sz="1800" b="0">
              <a:latin typeface="+mj-lt"/>
            </a:endParaRPr>
          </a:p>
          <a:p>
            <a:pPr algn="l"/>
            <a:r>
              <a:rPr lang="lv-LV" sz="1800" b="0">
                <a:latin typeface="+mj-lt"/>
              </a:rPr>
              <a:t>/</a:t>
            </a:r>
            <a:r>
              <a:rPr lang="en-US" sz="1800" b="0" err="1">
                <a:latin typeface="+mj-lt"/>
              </a:rPr>
              <a:t>ekonomikasministrija</a:t>
            </a:r>
            <a:endParaRPr lang="lv-LV" sz="1800" b="0">
              <a:latin typeface="+mj-lt"/>
            </a:endParaRPr>
          </a:p>
          <a:p>
            <a:pPr algn="l"/>
            <a:r>
              <a:rPr lang="lv-LV" sz="1800" b="0">
                <a:latin typeface="+mj-lt"/>
              </a:rPr>
              <a:t>/</a:t>
            </a:r>
            <a:r>
              <a:rPr lang="en-US" sz="1800" b="0" err="1">
                <a:latin typeface="+mj-lt"/>
              </a:rPr>
              <a:t>ekonomikasministrija</a:t>
            </a:r>
            <a:endParaRPr lang="en-US" sz="1800" b="0">
              <a:latin typeface="+mj-lt"/>
            </a:endParaRPr>
          </a:p>
        </p:txBody>
      </p:sp>
      <p:sp>
        <p:nvSpPr>
          <p:cNvPr id="18" name="TextBox 17">
            <a:extLst>
              <a:ext uri="{FF2B5EF4-FFF2-40B4-BE49-F238E27FC236}">
                <a16:creationId xmlns:a16="http://schemas.microsoft.com/office/drawing/2014/main" id="{FD710260-9E98-4E35-9C79-12A7D35E14DA}"/>
              </a:ext>
            </a:extLst>
          </p:cNvPr>
          <p:cNvSpPr txBox="1"/>
          <p:nvPr/>
        </p:nvSpPr>
        <p:spPr>
          <a:xfrm>
            <a:off x="7025779" y="4813723"/>
            <a:ext cx="3264035" cy="923330"/>
          </a:xfrm>
          <a:prstGeom prst="rect">
            <a:avLst/>
          </a:prstGeom>
          <a:noFill/>
        </p:spPr>
        <p:txBody>
          <a:bodyPr wrap="none" rtlCol="0">
            <a:spAutoFit/>
          </a:bodyPr>
          <a:lstStyle/>
          <a:p>
            <a:r>
              <a:rPr lang="lv-LV" sz="5400">
                <a:solidFill>
                  <a:srgbClr val="00869D"/>
                </a:solidFill>
                <a:latin typeface="Verdana" panose="020B0604030504040204" pitchFamily="34" charset="0"/>
                <a:ea typeface="Verdana" panose="020B0604030504040204" pitchFamily="34" charset="0"/>
                <a:cs typeface="Verdana" panose="020B0604030504040204" pitchFamily="34" charset="0"/>
              </a:rPr>
              <a:t>Paldies!</a:t>
            </a:r>
          </a:p>
        </p:txBody>
      </p:sp>
    </p:spTree>
    <p:extLst>
      <p:ext uri="{BB962C8B-B14F-4D97-AF65-F5344CB8AC3E}">
        <p14:creationId xmlns:p14="http://schemas.microsoft.com/office/powerpoint/2010/main" val="367509689"/>
      </p:ext>
    </p:extLst>
  </p:cSld>
  <p:clrMap bg1="lt1" tx1="dk1" bg2="lt2" tx2="dk2" accent1="accent1" accent2="accent2" accent3="accent3" accent4="accent4" accent5="accent5" accent6="accent6" hlink="hlink" folHlink="folHlink"/>
  <p:sldLayoutIdLst>
    <p:sldLayoutId id="214748368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svg"/><Relationship Id="rId3" Type="http://schemas.openxmlformats.org/officeDocument/2006/relationships/diagramLayout" Target="../diagrams/layout1.xml"/><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11" Type="http://schemas.openxmlformats.org/officeDocument/2006/relationships/image" Target="../media/image18.png"/><Relationship Id="rId5" Type="http://schemas.openxmlformats.org/officeDocument/2006/relationships/diagramColors" Target="../diagrams/colors1.xml"/><Relationship Id="rId15" Type="http://schemas.openxmlformats.org/officeDocument/2006/relationships/image" Target="../media/image22.svg"/><Relationship Id="rId10" Type="http://schemas.openxmlformats.org/officeDocument/2006/relationships/image" Target="../media/image17.svg"/><Relationship Id="rId4" Type="http://schemas.openxmlformats.org/officeDocument/2006/relationships/diagramQuickStyle" Target="../diagrams/quickStyle1.xml"/><Relationship Id="rId9" Type="http://schemas.openxmlformats.org/officeDocument/2006/relationships/image" Target="../media/image16.png"/><Relationship Id="rId14"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png"/><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1600200" y="5749777"/>
            <a:ext cx="13715999" cy="1347707"/>
          </a:xfrm>
        </p:spPr>
        <p:txBody>
          <a:bodyPr lIns="91440" tIns="45720" rIns="91440" bIns="45720" anchor="b"/>
          <a:lstStyle/>
          <a:p>
            <a:r>
              <a:rPr lang="lv-LV" sz="4000" b="1" dirty="0"/>
              <a:t>PIEEJA </a:t>
            </a:r>
            <a:br>
              <a:rPr lang="en-US" sz="4000" b="1" dirty="0"/>
            </a:br>
            <a:r>
              <a:rPr lang="lv-LV" sz="4000" b="1" dirty="0"/>
              <a:t>drošai tirdzniecības pakalpojumu</a:t>
            </a:r>
            <a:r>
              <a:rPr lang="en-US" sz="4000" b="1" dirty="0"/>
              <a:t> </a:t>
            </a:r>
            <a:r>
              <a:rPr lang="lv-LV" sz="4000" b="1" dirty="0"/>
              <a:t>sniegšanai </a:t>
            </a:r>
            <a:br>
              <a:rPr lang="en-US" sz="4000" b="1" dirty="0"/>
            </a:br>
            <a:r>
              <a:rPr lang="lv-LV" sz="4000" b="1" dirty="0"/>
              <a:t>no 11.01.2021</a:t>
            </a:r>
            <a:r>
              <a:rPr lang="en-US" sz="4000" b="1" dirty="0"/>
              <a:t>.</a:t>
            </a:r>
            <a:endParaRPr lang="lv-LV" sz="4000" b="1" dirty="0">
              <a:latin typeface="Verdana"/>
              <a:ea typeface="Verdana"/>
              <a:cs typeface="Verdana"/>
            </a:endParaRPr>
          </a:p>
        </p:txBody>
      </p:sp>
    </p:spTree>
    <p:extLst>
      <p:ext uri="{BB962C8B-B14F-4D97-AF65-F5344CB8AC3E}">
        <p14:creationId xmlns:p14="http://schemas.microsoft.com/office/powerpoint/2010/main" val="31450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7340262" cy="975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3DFCD7D-A072-4D7C-B4E2-37298435B7F9}"/>
              </a:ext>
            </a:extLst>
          </p:cNvPr>
          <p:cNvSpPr>
            <a:spLocks noGrp="1"/>
          </p:cNvSpPr>
          <p:nvPr>
            <p:ph type="title"/>
          </p:nvPr>
        </p:nvSpPr>
        <p:spPr>
          <a:xfrm>
            <a:off x="915180" y="457577"/>
            <a:ext cx="15509901" cy="1615270"/>
          </a:xfrm>
        </p:spPr>
        <p:txBody>
          <a:bodyPr vert="horz" lIns="91440" tIns="45720" rIns="91440" bIns="45720" rtlCol="0" anchor="ctr">
            <a:normAutofit/>
          </a:bodyPr>
          <a:lstStyle/>
          <a:p>
            <a:pPr defTabSz="914400"/>
            <a:r>
              <a:rPr lang="lv-LV" sz="4000" b="1" kern="1200" dirty="0">
                <a:solidFill>
                  <a:schemeClr val="tx1"/>
                </a:solidFill>
                <a:cs typeface="+mj-cs"/>
              </a:rPr>
              <a:t>Pamatnosacījumi d</a:t>
            </a:r>
            <a:r>
              <a:rPr lang="en-US" sz="4000" b="1" kern="1200" dirty="0" err="1">
                <a:solidFill>
                  <a:schemeClr val="tx1"/>
                </a:solidFill>
                <a:cs typeface="+mj-cs"/>
              </a:rPr>
              <a:t>roša</a:t>
            </a:r>
            <a:r>
              <a:rPr lang="lv-LV" sz="4000" b="1" kern="1200" dirty="0">
                <a:solidFill>
                  <a:schemeClr val="tx1"/>
                </a:solidFill>
                <a:cs typeface="+mj-cs"/>
              </a:rPr>
              <a:t>i</a:t>
            </a:r>
            <a:r>
              <a:rPr lang="en-US" sz="4000" b="1" kern="1200" dirty="0">
                <a:solidFill>
                  <a:schemeClr val="tx1"/>
                </a:solidFill>
                <a:cs typeface="+mj-cs"/>
              </a:rPr>
              <a:t> </a:t>
            </a:r>
            <a:r>
              <a:rPr lang="en-US" sz="4000" b="1" kern="1200" dirty="0" err="1">
                <a:solidFill>
                  <a:schemeClr val="tx1"/>
                </a:solidFill>
                <a:cs typeface="+mj-cs"/>
              </a:rPr>
              <a:t>tirdzniecība</a:t>
            </a:r>
            <a:r>
              <a:rPr lang="lv-LV" sz="4000" b="1" kern="1200" dirty="0">
                <a:solidFill>
                  <a:schemeClr val="tx1"/>
                </a:solidFill>
                <a:cs typeface="+mj-cs"/>
              </a:rPr>
              <a:t>i</a:t>
            </a:r>
            <a:endParaRPr lang="en-US" sz="4000" b="1" kern="1200" dirty="0">
              <a:solidFill>
                <a:schemeClr val="tx1"/>
              </a:solidFill>
              <a:cs typeface="+mj-cs"/>
            </a:endParaRPr>
          </a:p>
        </p:txBody>
      </p:sp>
      <p:sp>
        <p:nvSpPr>
          <p:cNvPr id="3" name="Text Placeholder 2">
            <a:extLst>
              <a:ext uri="{FF2B5EF4-FFF2-40B4-BE49-F238E27FC236}">
                <a16:creationId xmlns:a16="http://schemas.microsoft.com/office/drawing/2014/main" id="{FB49BEFB-FE0D-456F-9513-FFA56B1AFEDD}"/>
              </a:ext>
            </a:extLst>
          </p:cNvPr>
          <p:cNvSpPr>
            <a:spLocks noGrp="1"/>
          </p:cNvSpPr>
          <p:nvPr>
            <p:ph type="body" idx="1"/>
          </p:nvPr>
        </p:nvSpPr>
        <p:spPr>
          <a:xfrm>
            <a:off x="915180" y="2171742"/>
            <a:ext cx="10985083" cy="6249219"/>
          </a:xfrm>
        </p:spPr>
        <p:txBody>
          <a:bodyPr vert="horz" lIns="91440" tIns="45720" rIns="91440" bIns="45720" rtlCol="0">
            <a:normAutofit fontScale="85000" lnSpcReduction="10000"/>
          </a:bodyPr>
          <a:lstStyle/>
          <a:p>
            <a:pPr marL="457200" indent="-457200">
              <a:buFont typeface="+mj-lt"/>
              <a:buAutoNum type="arabicPeriod"/>
            </a:pPr>
            <a:r>
              <a:rPr lang="lv-LV" b="1" dirty="0"/>
              <a:t>Stingras prasības apmeklētāju plūsmām</a:t>
            </a:r>
            <a:r>
              <a:rPr lang="lv-LV" dirty="0"/>
              <a:t>, lai novērstu apmeklētāju pulcēšanos:</a:t>
            </a:r>
          </a:p>
          <a:p>
            <a:pPr lvl="1"/>
            <a:r>
              <a:rPr lang="lv-LV" dirty="0"/>
              <a:t>tirdzniecības zālē</a:t>
            </a:r>
          </a:p>
          <a:p>
            <a:pPr lvl="1"/>
            <a:r>
              <a:rPr lang="lv-LV" dirty="0"/>
              <a:t>pie kasēm</a:t>
            </a:r>
          </a:p>
          <a:p>
            <a:pPr lvl="1"/>
            <a:r>
              <a:rPr lang="lv-LV" dirty="0"/>
              <a:t>pie preču izsniegšanas</a:t>
            </a:r>
          </a:p>
          <a:p>
            <a:pPr lvl="1"/>
            <a:r>
              <a:rPr lang="lv-LV" dirty="0"/>
              <a:t>pie tirdzniecības vietu  ieejām</a:t>
            </a:r>
          </a:p>
          <a:p>
            <a:pPr marL="457200" indent="-457200">
              <a:lnSpc>
                <a:spcPct val="110000"/>
              </a:lnSpc>
              <a:spcBef>
                <a:spcPts val="2400"/>
              </a:spcBef>
              <a:buFont typeface="+mj-lt"/>
              <a:buAutoNum type="arabicPeriod"/>
            </a:pPr>
            <a:r>
              <a:rPr lang="lv-LV" b="1" dirty="0"/>
              <a:t>Stingras </a:t>
            </a:r>
            <a:r>
              <a:rPr lang="lv-LV" b="1" dirty="0" err="1"/>
              <a:t>distancēšanās</a:t>
            </a:r>
            <a:r>
              <a:rPr lang="lv-LV" b="1" dirty="0"/>
              <a:t> prasības – </a:t>
            </a:r>
            <a:r>
              <a:rPr lang="lv-LV" i="1" dirty="0"/>
              <a:t>25 m</a:t>
            </a:r>
            <a:r>
              <a:rPr lang="lv-LV" i="1" baseline="30000" dirty="0"/>
              <a:t>2</a:t>
            </a:r>
            <a:r>
              <a:rPr lang="lv-LV" i="1" dirty="0"/>
              <a:t> platība vienam apmeklētājam </a:t>
            </a:r>
          </a:p>
          <a:p>
            <a:pPr marL="457200" indent="-457200">
              <a:lnSpc>
                <a:spcPct val="110000"/>
              </a:lnSpc>
              <a:spcBef>
                <a:spcPts val="3000"/>
              </a:spcBef>
              <a:buFont typeface="+mj-lt"/>
              <a:buAutoNum type="arabicPeriod"/>
            </a:pPr>
            <a:r>
              <a:rPr lang="lv-LV" b="1" dirty="0"/>
              <a:t>Stingri nosacījumu plūsmas kontrolei </a:t>
            </a:r>
          </a:p>
          <a:p>
            <a:pPr lvl="1"/>
            <a:r>
              <a:rPr lang="lv-LV" dirty="0"/>
              <a:t>lielākās tirdzniecības vietās elektroniskie rīki plūsmas kontrolei</a:t>
            </a:r>
          </a:p>
          <a:p>
            <a:pPr lvl="1"/>
            <a:r>
              <a:rPr lang="lv-LV" dirty="0"/>
              <a:t>mazākās apsargi vai tirdzniecības personāls</a:t>
            </a:r>
          </a:p>
          <a:p>
            <a:pPr marL="457200" indent="-457200">
              <a:lnSpc>
                <a:spcPct val="120000"/>
              </a:lnSpc>
              <a:spcBef>
                <a:spcPts val="2400"/>
              </a:spcBef>
              <a:buFont typeface="+mj-lt"/>
              <a:buAutoNum type="arabicPeriod"/>
            </a:pPr>
            <a:r>
              <a:rPr lang="lv-LV" b="1" dirty="0"/>
              <a:t>Mārketinga aktivitāšu aizliegums</a:t>
            </a:r>
            <a:r>
              <a:rPr lang="lv-LV" dirty="0"/>
              <a:t>, kas veicina pulcēšanos tirdzniecības vietās</a:t>
            </a:r>
          </a:p>
          <a:p>
            <a:pPr marL="457200" indent="-457200">
              <a:lnSpc>
                <a:spcPct val="120000"/>
              </a:lnSpc>
              <a:spcBef>
                <a:spcPts val="2400"/>
              </a:spcBef>
              <a:buFont typeface="+mj-lt"/>
              <a:buAutoNum type="arabicPeriod"/>
            </a:pPr>
            <a:r>
              <a:rPr lang="lv-LV" b="1" dirty="0"/>
              <a:t>Samērīgas sodu sistēmas ieviešana - </a:t>
            </a:r>
            <a:r>
              <a:rPr lang="lv-LV" i="1" dirty="0"/>
              <a:t>k</a:t>
            </a:r>
            <a:r>
              <a:rPr lang="en-US" i="1" dirty="0" err="1"/>
              <a:t>onstatējot</a:t>
            </a:r>
            <a:r>
              <a:rPr lang="en-US" i="1" dirty="0"/>
              <a:t> </a:t>
            </a:r>
            <a:r>
              <a:rPr lang="en-US" i="1" dirty="0" err="1"/>
              <a:t>pārkāpumus</a:t>
            </a:r>
            <a:r>
              <a:rPr lang="en-US" i="1" dirty="0"/>
              <a:t> </a:t>
            </a:r>
            <a:r>
              <a:rPr lang="en-US" i="1" dirty="0" err="1"/>
              <a:t>Valsts</a:t>
            </a:r>
            <a:r>
              <a:rPr lang="en-US" i="1" dirty="0"/>
              <a:t> </a:t>
            </a:r>
            <a:r>
              <a:rPr lang="en-US" i="1" dirty="0" err="1"/>
              <a:t>policija</a:t>
            </a:r>
            <a:r>
              <a:rPr lang="en-US" i="1" dirty="0"/>
              <a:t> </a:t>
            </a:r>
            <a:r>
              <a:rPr lang="en-US" i="1" dirty="0" err="1"/>
              <a:t>ir</a:t>
            </a:r>
            <a:r>
              <a:rPr lang="en-US" i="1" dirty="0"/>
              <a:t> </a:t>
            </a:r>
            <a:r>
              <a:rPr lang="en-US" i="1" dirty="0" err="1"/>
              <a:t>tiesīga</a:t>
            </a:r>
            <a:r>
              <a:rPr lang="en-US" i="1" dirty="0"/>
              <a:t> </a:t>
            </a:r>
            <a:r>
              <a:rPr lang="en-US" i="1" dirty="0" err="1"/>
              <a:t>uz</a:t>
            </a:r>
            <a:r>
              <a:rPr lang="en-US" i="1" dirty="0"/>
              <a:t> 2 </a:t>
            </a:r>
            <a:r>
              <a:rPr lang="en-US" i="1" dirty="0" err="1"/>
              <a:t>nedēļām</a:t>
            </a:r>
            <a:r>
              <a:rPr lang="en-US" i="1" dirty="0"/>
              <a:t> </a:t>
            </a:r>
            <a:r>
              <a:rPr lang="en-US" i="1" dirty="0" err="1"/>
              <a:t>aizvērt</a:t>
            </a:r>
            <a:r>
              <a:rPr lang="en-US" i="1" dirty="0"/>
              <a:t> </a:t>
            </a:r>
            <a:r>
              <a:rPr lang="en-US" i="1" dirty="0" err="1"/>
              <a:t>ciet</a:t>
            </a:r>
            <a:r>
              <a:rPr lang="en-US" i="1" dirty="0"/>
              <a:t> </a:t>
            </a:r>
            <a:r>
              <a:rPr lang="en-US" i="1" dirty="0" err="1"/>
              <a:t>veikalu</a:t>
            </a:r>
            <a:r>
              <a:rPr lang="en-US" i="1" dirty="0"/>
              <a:t> </a:t>
            </a:r>
            <a:r>
              <a:rPr lang="en-US" i="1" dirty="0" err="1"/>
              <a:t>vai</a:t>
            </a:r>
            <a:r>
              <a:rPr lang="en-US" i="1" dirty="0"/>
              <a:t> </a:t>
            </a:r>
            <a:r>
              <a:rPr lang="en-US" i="1" dirty="0" err="1"/>
              <a:t>tirdzniecības</a:t>
            </a:r>
            <a:r>
              <a:rPr lang="en-US" i="1" dirty="0"/>
              <a:t> </a:t>
            </a:r>
            <a:r>
              <a:rPr lang="en-US" i="1" dirty="0" err="1"/>
              <a:t>centru</a:t>
            </a:r>
            <a:endParaRPr lang="lv-LV" i="1" dirty="0"/>
          </a:p>
          <a:p>
            <a:pPr marL="457200" indent="-457200">
              <a:lnSpc>
                <a:spcPct val="110000"/>
              </a:lnSpc>
              <a:spcBef>
                <a:spcPts val="2400"/>
              </a:spcBef>
              <a:buFont typeface="+mj-lt"/>
              <a:buAutoNum type="arabicPeriod"/>
            </a:pPr>
            <a:r>
              <a:rPr lang="lv-LV" b="1" dirty="0"/>
              <a:t>Ierobežojumu saglabāšana tirdzniecības vietām, kas nevar nodrošināt pilnvērtīgu apmeklētāju plūsmas kontroli</a:t>
            </a:r>
          </a:p>
        </p:txBody>
      </p:sp>
      <p:sp>
        <p:nvSpPr>
          <p:cNvPr id="37" name="Rectangle 36">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9788" y="3015131"/>
            <a:ext cx="917857" cy="917885"/>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Isosceles Triangle 38">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4633843" y="1910055"/>
            <a:ext cx="3602250" cy="1810590"/>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Isosceles Triangle 40">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13592" y="7257944"/>
            <a:ext cx="2869447" cy="1442263"/>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Picture 6" descr="Icon&#10;&#10;Description automatically generated">
            <a:extLst>
              <a:ext uri="{FF2B5EF4-FFF2-40B4-BE49-F238E27FC236}">
                <a16:creationId xmlns:a16="http://schemas.microsoft.com/office/drawing/2014/main" id="{B6E2570D-4177-428C-847C-B81D720C2116}"/>
              </a:ext>
            </a:extLst>
          </p:cNvPr>
          <p:cNvPicPr>
            <a:picLocks noChangeAspect="1"/>
          </p:cNvPicPr>
          <p:nvPr/>
        </p:nvPicPr>
        <p:blipFill rotWithShape="1">
          <a:blip r:embed="rId2"/>
          <a:srcRect l="10914" r="1163" b="-2"/>
          <a:stretch/>
        </p:blipFill>
        <p:spPr>
          <a:xfrm>
            <a:off x="13290543" y="4087179"/>
            <a:ext cx="3126460" cy="3126364"/>
          </a:xfrm>
          <a:custGeom>
            <a:avLst/>
            <a:gdLst/>
            <a:ahLst/>
            <a:cxnLst/>
            <a:rect l="l" t="t" r="r" b="b"/>
            <a:pathLst>
              <a:path w="4291285" h="4291285">
                <a:moveTo>
                  <a:pt x="2145643" y="0"/>
                </a:moveTo>
                <a:lnTo>
                  <a:pt x="4291285" y="2145643"/>
                </a:lnTo>
                <a:lnTo>
                  <a:pt x="2145643" y="4291285"/>
                </a:lnTo>
                <a:lnTo>
                  <a:pt x="0" y="2145643"/>
                </a:lnTo>
                <a:close/>
              </a:path>
            </a:pathLst>
          </a:custGeom>
        </p:spPr>
      </p:pic>
      <p:pic>
        <p:nvPicPr>
          <p:cNvPr id="5" name="Picture 5" descr="Icon&#10;&#10;Description automatically generated">
            <a:extLst>
              <a:ext uri="{FF2B5EF4-FFF2-40B4-BE49-F238E27FC236}">
                <a16:creationId xmlns:a16="http://schemas.microsoft.com/office/drawing/2014/main" id="{961B8D4F-9DC2-4B84-89D3-926A17B1EA26}"/>
              </a:ext>
            </a:extLst>
          </p:cNvPr>
          <p:cNvPicPr>
            <a:picLocks noChangeAspect="1"/>
          </p:cNvPicPr>
          <p:nvPr/>
        </p:nvPicPr>
        <p:blipFill rotWithShape="1">
          <a:blip r:embed="rId3"/>
          <a:srcRect b="26089"/>
          <a:stretch/>
        </p:blipFill>
        <p:spPr>
          <a:xfrm>
            <a:off x="11735392" y="2530423"/>
            <a:ext cx="3126460" cy="3126364"/>
          </a:xfrm>
          <a:custGeom>
            <a:avLst/>
            <a:gdLst/>
            <a:ahLst/>
            <a:cxnLst/>
            <a:rect l="l" t="t" r="r" b="b"/>
            <a:pathLst>
              <a:path w="4291285" h="4291285">
                <a:moveTo>
                  <a:pt x="2145643" y="0"/>
                </a:moveTo>
                <a:lnTo>
                  <a:pt x="4291285" y="2145643"/>
                </a:lnTo>
                <a:lnTo>
                  <a:pt x="2145643" y="4291285"/>
                </a:lnTo>
                <a:lnTo>
                  <a:pt x="0" y="2145643"/>
                </a:lnTo>
                <a:close/>
              </a:path>
            </a:pathLst>
          </a:custGeom>
        </p:spPr>
      </p:pic>
      <p:sp>
        <p:nvSpPr>
          <p:cNvPr id="43" name="Rectangle 4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08621" y="8147485"/>
            <a:ext cx="690600" cy="690621"/>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Picture 7" descr="Icon&#10;&#10;Description automatically generated">
            <a:extLst>
              <a:ext uri="{FF2B5EF4-FFF2-40B4-BE49-F238E27FC236}">
                <a16:creationId xmlns:a16="http://schemas.microsoft.com/office/drawing/2014/main" id="{9B58D8A8-2AF0-42E8-B023-BC2DF1609963}"/>
              </a:ext>
            </a:extLst>
          </p:cNvPr>
          <p:cNvPicPr>
            <a:picLocks noChangeAspect="1"/>
          </p:cNvPicPr>
          <p:nvPr/>
        </p:nvPicPr>
        <p:blipFill rotWithShape="1">
          <a:blip r:embed="rId4">
            <a:extLst>
              <a:ext uri="{28A0092B-C50C-407E-A947-70E740481C1C}">
                <a14:useLocalDpi xmlns:a14="http://schemas.microsoft.com/office/drawing/2010/main" val="0"/>
              </a:ext>
            </a:extLst>
          </a:blip>
          <a:srcRect l="1824" r="10718" b="4"/>
          <a:stretch/>
        </p:blipFill>
        <p:spPr>
          <a:xfrm>
            <a:off x="11735391" y="5656787"/>
            <a:ext cx="3126459" cy="3126365"/>
          </a:xfrm>
          <a:custGeom>
            <a:avLst/>
            <a:gdLst/>
            <a:ahLst/>
            <a:cxnLst/>
            <a:rect l="l" t="t" r="r" b="b"/>
            <a:pathLst>
              <a:path w="4291285" h="4291285">
                <a:moveTo>
                  <a:pt x="2145643" y="0"/>
                </a:moveTo>
                <a:lnTo>
                  <a:pt x="4291285" y="2145643"/>
                </a:lnTo>
                <a:lnTo>
                  <a:pt x="2145643" y="4291285"/>
                </a:lnTo>
                <a:lnTo>
                  <a:pt x="0" y="2145643"/>
                </a:lnTo>
                <a:close/>
              </a:path>
            </a:pathLst>
          </a:custGeom>
        </p:spPr>
      </p:pic>
      <p:sp>
        <p:nvSpPr>
          <p:cNvPr id="7" name="Slide Number Placeholder 6">
            <a:extLst>
              <a:ext uri="{FF2B5EF4-FFF2-40B4-BE49-F238E27FC236}">
                <a16:creationId xmlns:a16="http://schemas.microsoft.com/office/drawing/2014/main" id="{B79B1458-61DC-4B18-8AB4-9CD76D8D7822}"/>
              </a:ext>
            </a:extLst>
          </p:cNvPr>
          <p:cNvSpPr>
            <a:spLocks noGrp="1"/>
          </p:cNvSpPr>
          <p:nvPr>
            <p:ph type="sldNum" sz="quarter" idx="2"/>
          </p:nvPr>
        </p:nvSpPr>
        <p:spPr>
          <a:xfrm>
            <a:off x="12523522" y="9040142"/>
            <a:ext cx="3901559" cy="519289"/>
          </a:xfrm>
        </p:spPr>
        <p:txBody>
          <a:bodyPr vert="horz" lIns="91440" tIns="45720" rIns="91440" bIns="45720" rtlCol="0" anchor="ctr">
            <a:normAutofit/>
          </a:bodyPr>
          <a:lstStyle/>
          <a:p>
            <a:pPr defTabSz="914400" hangingPunct="1">
              <a:spcAft>
                <a:spcPts val="600"/>
              </a:spcAft>
            </a:pPr>
            <a:fld id="{86CB4B4D-7CA3-9044-876B-883B54F8677D}" type="slidenum">
              <a:rPr lang="en-US" sz="1200" kern="1200" smtClean="0">
                <a:latin typeface="+mn-lt"/>
                <a:ea typeface="+mn-ea"/>
                <a:cs typeface="+mn-cs"/>
              </a:rPr>
              <a:pPr defTabSz="914400" hangingPunct="1">
                <a:spcAft>
                  <a:spcPts val="600"/>
                </a:spcAft>
              </a:pPr>
              <a:t>2</a:t>
            </a:fld>
            <a:endParaRPr lang="en-US" sz="1200" kern="1200">
              <a:latin typeface="+mn-lt"/>
              <a:ea typeface="+mn-ea"/>
              <a:cs typeface="+mn-cs"/>
            </a:endParaRPr>
          </a:p>
        </p:txBody>
      </p:sp>
    </p:spTree>
    <p:extLst>
      <p:ext uri="{BB962C8B-B14F-4D97-AF65-F5344CB8AC3E}">
        <p14:creationId xmlns:p14="http://schemas.microsoft.com/office/powerpoint/2010/main" val="290365534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26936"/>
            <a:ext cx="17340262" cy="104753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AD3D58B9-2D6B-4636-8A84-24F4803F8C87}"/>
              </a:ext>
            </a:extLst>
          </p:cNvPr>
          <p:cNvSpPr txBox="1">
            <a:spLocks/>
          </p:cNvSpPr>
          <p:nvPr/>
        </p:nvSpPr>
        <p:spPr>
          <a:xfrm>
            <a:off x="791536" y="915153"/>
            <a:ext cx="15944913" cy="1059322"/>
          </a:xfrm>
          <a:prstGeom prst="rect">
            <a:avLst/>
          </a:prstGeom>
        </p:spPr>
        <p:txBody>
          <a:bodyPr vert="horz" lIns="91440" tIns="45720" rIns="91440" bIns="45720" rtlCol="0" anchor="ctr">
            <a:normAutofit/>
          </a:bodyPr>
          <a:lst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ctr" defTabSz="914400">
              <a:spcAft>
                <a:spcPts val="600"/>
              </a:spcAft>
            </a:pPr>
            <a:r>
              <a:rPr lang="en-US" sz="4000" b="1" kern="1200" dirty="0" err="1">
                <a:solidFill>
                  <a:schemeClr val="bg1"/>
                </a:solidFill>
                <a:cs typeface="+mj-cs"/>
              </a:rPr>
              <a:t>Tirdzniecības</a:t>
            </a:r>
            <a:r>
              <a:rPr lang="en-US" sz="4000" b="1" kern="1200" dirty="0">
                <a:solidFill>
                  <a:schemeClr val="bg1"/>
                </a:solidFill>
                <a:cs typeface="+mj-cs"/>
              </a:rPr>
              <a:t> </a:t>
            </a:r>
            <a:r>
              <a:rPr lang="en-US" sz="4000" b="1" kern="1200" dirty="0" err="1">
                <a:solidFill>
                  <a:schemeClr val="bg1"/>
                </a:solidFill>
                <a:cs typeface="+mj-cs"/>
              </a:rPr>
              <a:t>vietas</a:t>
            </a:r>
            <a:endParaRPr lang="en-US" sz="4000" b="1" kern="1200" dirty="0">
              <a:solidFill>
                <a:schemeClr val="bg1"/>
              </a:solidFill>
              <a:cs typeface="+mj-cs"/>
            </a:endParaRPr>
          </a:p>
        </p:txBody>
      </p:sp>
      <p:sp>
        <p:nvSpPr>
          <p:cNvPr id="2" name="Slide Number Placeholder 1">
            <a:extLst>
              <a:ext uri="{FF2B5EF4-FFF2-40B4-BE49-F238E27FC236}">
                <a16:creationId xmlns:a16="http://schemas.microsoft.com/office/drawing/2014/main" id="{A7E23A7D-042C-46DA-83A4-653DBFDFAE2C}"/>
              </a:ext>
            </a:extLst>
          </p:cNvPr>
          <p:cNvSpPr>
            <a:spLocks noGrp="1"/>
          </p:cNvSpPr>
          <p:nvPr>
            <p:ph type="sldNum" sz="quarter" idx="12"/>
          </p:nvPr>
        </p:nvSpPr>
        <p:spPr>
          <a:xfrm>
            <a:off x="12246560" y="9040142"/>
            <a:ext cx="3901559" cy="519289"/>
          </a:xfrm>
        </p:spPr>
        <p:txBody>
          <a:bodyPr vert="horz" lIns="91440" tIns="45720" rIns="91440" bIns="45720" rtlCol="0" anchor="ctr">
            <a:normAutofit/>
          </a:bodyPr>
          <a:lstStyle/>
          <a:p>
            <a:pPr defTabSz="914400" hangingPunct="1">
              <a:spcAft>
                <a:spcPts val="600"/>
              </a:spcAft>
            </a:pPr>
            <a:fld id="{DE995808-A995-4D10-8E3A-0AAC6AF1F108}" type="slidenum">
              <a:rPr lang="en-US" sz="1200" kern="1200" smtClean="0">
                <a:latin typeface="+mn-lt"/>
                <a:ea typeface="+mn-ea"/>
                <a:cs typeface="+mn-cs"/>
              </a:rPr>
              <a:pPr defTabSz="914400" hangingPunct="1">
                <a:spcAft>
                  <a:spcPts val="600"/>
                </a:spcAft>
              </a:pPr>
              <a:t>3</a:t>
            </a:fld>
            <a:endParaRPr lang="en-US" sz="1200" kern="1200">
              <a:latin typeface="+mn-lt"/>
              <a:ea typeface="+mn-ea"/>
              <a:cs typeface="+mn-cs"/>
            </a:endParaRPr>
          </a:p>
        </p:txBody>
      </p:sp>
      <p:graphicFrame>
        <p:nvGraphicFramePr>
          <p:cNvPr id="5" name="Table 5">
            <a:extLst>
              <a:ext uri="{FF2B5EF4-FFF2-40B4-BE49-F238E27FC236}">
                <a16:creationId xmlns:a16="http://schemas.microsoft.com/office/drawing/2014/main" id="{1479156B-A951-4269-9FC4-1D5751768841}"/>
              </a:ext>
            </a:extLst>
          </p:cNvPr>
          <p:cNvGraphicFramePr>
            <a:graphicFrameLocks noGrp="1"/>
          </p:cNvGraphicFramePr>
          <p:nvPr>
            <p:extLst>
              <p:ext uri="{D42A27DB-BD31-4B8C-83A1-F6EECF244321}">
                <p14:modId xmlns:p14="http://schemas.microsoft.com/office/powerpoint/2010/main" val="2087256770"/>
              </p:ext>
            </p:extLst>
          </p:nvPr>
        </p:nvGraphicFramePr>
        <p:xfrm>
          <a:off x="262731" y="2009929"/>
          <a:ext cx="16814800" cy="6922894"/>
        </p:xfrm>
        <a:graphic>
          <a:graphicData uri="http://schemas.openxmlformats.org/drawingml/2006/table">
            <a:tbl>
              <a:tblPr firstRow="1" bandRow="1">
                <a:solidFill>
                  <a:schemeClr val="bg1">
                    <a:lumMod val="95000"/>
                  </a:schemeClr>
                </a:solidFill>
                <a:tableStyleId>{69012ECD-51FC-41F1-AA8D-1B2483CD663E}</a:tableStyleId>
              </a:tblPr>
              <a:tblGrid>
                <a:gridCol w="3302000">
                  <a:extLst>
                    <a:ext uri="{9D8B030D-6E8A-4147-A177-3AD203B41FA5}">
                      <a16:colId xmlns:a16="http://schemas.microsoft.com/office/drawing/2014/main" val="1695308192"/>
                    </a:ext>
                  </a:extLst>
                </a:gridCol>
                <a:gridCol w="2946400">
                  <a:extLst>
                    <a:ext uri="{9D8B030D-6E8A-4147-A177-3AD203B41FA5}">
                      <a16:colId xmlns:a16="http://schemas.microsoft.com/office/drawing/2014/main" val="1386980389"/>
                    </a:ext>
                  </a:extLst>
                </a:gridCol>
                <a:gridCol w="10566400">
                  <a:extLst>
                    <a:ext uri="{9D8B030D-6E8A-4147-A177-3AD203B41FA5}">
                      <a16:colId xmlns:a16="http://schemas.microsoft.com/office/drawing/2014/main" val="886456976"/>
                    </a:ext>
                  </a:extLst>
                </a:gridCol>
              </a:tblGrid>
              <a:tr h="948415">
                <a:tc>
                  <a:txBody>
                    <a:bodyPr/>
                    <a:lstStyle/>
                    <a:p>
                      <a:r>
                        <a:rPr lang="lv-LV" sz="1900" b="1" cap="none" spc="0" dirty="0">
                          <a:solidFill>
                            <a:schemeClr val="tx1"/>
                          </a:solidFill>
                          <a:latin typeface="Veranda"/>
                        </a:rPr>
                        <a:t>Piemēri uz ko attiecinām </a:t>
                      </a:r>
                      <a:endParaRPr lang="lv-LV" sz="1900" b="1" cap="none" spc="0" dirty="0">
                        <a:solidFill>
                          <a:schemeClr val="tx1"/>
                        </a:solidFill>
                        <a:latin typeface="Veranda"/>
                        <a:ea typeface="Verdana" panose="020B0604030504040204" pitchFamily="34" charset="0"/>
                      </a:endParaRPr>
                    </a:p>
                  </a:txBody>
                  <a:tcPr marL="75183" marR="87028" marT="21481" marB="16110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lv-LV" sz="1900" b="1" kern="1200" cap="none" spc="0" dirty="0">
                          <a:solidFill>
                            <a:schemeClr val="tx1"/>
                          </a:solidFill>
                          <a:effectLst/>
                          <a:latin typeface="Veranda"/>
                        </a:rPr>
                        <a:t>Objekts uz ko attiecinām</a:t>
                      </a:r>
                      <a:endParaRPr lang="lv-LV" sz="1900" b="1" cap="none" spc="0" dirty="0">
                        <a:solidFill>
                          <a:schemeClr val="tx1"/>
                        </a:solidFill>
                        <a:latin typeface="Veranda"/>
                        <a:ea typeface="Verdana" panose="020B0604030504040204" pitchFamily="34" charset="0"/>
                      </a:endParaRPr>
                    </a:p>
                  </a:txBody>
                  <a:tcPr marL="75183" marR="87028" marT="21481" marB="16110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900" b="1" cap="none" spc="0" dirty="0" err="1">
                          <a:solidFill>
                            <a:schemeClr val="tx1"/>
                          </a:solidFill>
                          <a:latin typeface="Veranda"/>
                        </a:rPr>
                        <a:t>Regulējums</a:t>
                      </a:r>
                      <a:r>
                        <a:rPr lang="en-US" sz="1900" b="1" cap="none" spc="0" dirty="0">
                          <a:solidFill>
                            <a:schemeClr val="tx1"/>
                          </a:solidFill>
                          <a:latin typeface="Veranda"/>
                        </a:rPr>
                        <a:t> MK </a:t>
                      </a:r>
                      <a:r>
                        <a:rPr lang="en-US" sz="1900" b="1" cap="none" spc="0" dirty="0" err="1">
                          <a:solidFill>
                            <a:schemeClr val="tx1"/>
                          </a:solidFill>
                          <a:latin typeface="Veranda"/>
                        </a:rPr>
                        <a:t>rīkojumā</a:t>
                      </a:r>
                      <a:r>
                        <a:rPr lang="en-US" sz="1900" b="1" cap="none" spc="0" dirty="0">
                          <a:solidFill>
                            <a:schemeClr val="tx1"/>
                          </a:solidFill>
                          <a:latin typeface="Veranda"/>
                        </a:rPr>
                        <a:t> Nr.655 (</a:t>
                      </a:r>
                      <a:r>
                        <a:rPr lang="en-US" sz="1900" b="1" cap="none" spc="0" dirty="0" err="1">
                          <a:solidFill>
                            <a:srgbClr val="000000"/>
                          </a:solidFill>
                          <a:latin typeface="Veranda"/>
                        </a:rPr>
                        <a:t>spēkā</a:t>
                      </a:r>
                      <a:r>
                        <a:rPr lang="en-US" sz="1900" b="1" cap="none" spc="0" dirty="0">
                          <a:solidFill>
                            <a:srgbClr val="000000"/>
                          </a:solidFill>
                          <a:latin typeface="Veranda"/>
                        </a:rPr>
                        <a:t> </a:t>
                      </a:r>
                      <a:r>
                        <a:rPr lang="en-US" sz="1900" b="1" cap="none" spc="0" dirty="0" err="1">
                          <a:solidFill>
                            <a:srgbClr val="000000"/>
                          </a:solidFill>
                          <a:latin typeface="Veranda"/>
                        </a:rPr>
                        <a:t>esošā</a:t>
                      </a:r>
                      <a:r>
                        <a:rPr lang="en-US" sz="1900" b="1" cap="none" spc="0" dirty="0">
                          <a:solidFill>
                            <a:srgbClr val="000000"/>
                          </a:solidFill>
                          <a:latin typeface="Veranda"/>
                        </a:rPr>
                        <a:t>, </a:t>
                      </a:r>
                      <a:r>
                        <a:rPr lang="en-US" sz="1900" b="1" cap="none" spc="0" dirty="0" err="1">
                          <a:solidFill>
                            <a:srgbClr val="FF0000"/>
                          </a:solidFill>
                          <a:latin typeface="Veranda"/>
                        </a:rPr>
                        <a:t>grozījumi</a:t>
                      </a:r>
                      <a:r>
                        <a:rPr lang="en-US" sz="1900" b="1" cap="none" spc="0" dirty="0">
                          <a:solidFill>
                            <a:srgbClr val="FF0000"/>
                          </a:solidFill>
                          <a:latin typeface="Veranda"/>
                        </a:rPr>
                        <a:t> </a:t>
                      </a:r>
                      <a:r>
                        <a:rPr lang="en-US" sz="1900" b="1" cap="none" spc="0" dirty="0" err="1">
                          <a:solidFill>
                            <a:srgbClr val="FF0000"/>
                          </a:solidFill>
                          <a:latin typeface="Veranda"/>
                        </a:rPr>
                        <a:t>pēc</a:t>
                      </a:r>
                      <a:r>
                        <a:rPr lang="en-US" sz="1900" b="1" cap="none" spc="0" dirty="0">
                          <a:solidFill>
                            <a:srgbClr val="FF0000"/>
                          </a:solidFill>
                          <a:latin typeface="Veranda"/>
                        </a:rPr>
                        <a:t> 10.01.2021.)</a:t>
                      </a:r>
                      <a:endParaRPr lang="lv-LV" sz="1900" b="1" cap="none" spc="0" dirty="0">
                        <a:solidFill>
                          <a:srgbClr val="FF0000"/>
                        </a:solidFill>
                        <a:latin typeface="Veranda"/>
                        <a:ea typeface="Verdana" panose="020B0604030504040204" pitchFamily="34" charset="0"/>
                      </a:endParaRPr>
                    </a:p>
                  </a:txBody>
                  <a:tcPr marL="75183" marR="87028" marT="21481" marB="16110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75049426"/>
                  </a:ext>
                </a:extLst>
              </a:tr>
              <a:tr h="4108662">
                <a:tc>
                  <a:txBody>
                    <a:bodyPr/>
                    <a:lstStyle/>
                    <a:p>
                      <a:r>
                        <a:rPr lang="lv-LV" sz="1400" cap="none" spc="0" dirty="0">
                          <a:solidFill>
                            <a:srgbClr val="000000"/>
                          </a:solidFill>
                          <a:latin typeface="Veranda"/>
                        </a:rPr>
                        <a:t>j</a:t>
                      </a:r>
                      <a:r>
                        <a:rPr lang="lv-LV" sz="1400" u="sng" cap="none" spc="0" dirty="0">
                          <a:solidFill>
                            <a:srgbClr val="000000"/>
                          </a:solidFill>
                          <a:latin typeface="Veranda"/>
                        </a:rPr>
                        <a:t>ebkura mazāka tirdzniecības vieta tirdzniecības centros</a:t>
                      </a:r>
                      <a:r>
                        <a:rPr lang="lv-LV" sz="1400" cap="none" spc="0" dirty="0">
                          <a:solidFill>
                            <a:srgbClr val="000000"/>
                          </a:solidFill>
                          <a:latin typeface="Veranda"/>
                        </a:rPr>
                        <a:t>, gan Rimi/</a:t>
                      </a:r>
                      <a:r>
                        <a:rPr lang="lv-LV" sz="1400" cap="none" spc="0" dirty="0" err="1">
                          <a:solidFill>
                            <a:srgbClr val="000000"/>
                          </a:solidFill>
                          <a:latin typeface="Veranda"/>
                        </a:rPr>
                        <a:t>Maxima</a:t>
                      </a:r>
                      <a:r>
                        <a:rPr lang="lv-LV" sz="1400" cap="none" spc="0" dirty="0">
                          <a:solidFill>
                            <a:srgbClr val="000000"/>
                          </a:solidFill>
                          <a:latin typeface="Veranda"/>
                        </a:rPr>
                        <a:t>, gan </a:t>
                      </a:r>
                      <a:r>
                        <a:rPr lang="lv-LV" sz="1400" cap="none" spc="0" dirty="0" err="1">
                          <a:solidFill>
                            <a:srgbClr val="000000"/>
                          </a:solidFill>
                          <a:latin typeface="Veranda"/>
                        </a:rPr>
                        <a:t>Narvesen</a:t>
                      </a:r>
                      <a:r>
                        <a:rPr lang="lv-LV" sz="1400" cap="none" spc="0" dirty="0">
                          <a:solidFill>
                            <a:srgbClr val="000000"/>
                          </a:solidFill>
                          <a:latin typeface="Veranda"/>
                        </a:rPr>
                        <a:t>, gan </a:t>
                      </a:r>
                      <a:r>
                        <a:rPr lang="lv-LV" sz="1400" cap="none" spc="0" dirty="0" err="1">
                          <a:solidFill>
                            <a:srgbClr val="000000"/>
                          </a:solidFill>
                          <a:latin typeface="Veranda"/>
                        </a:rPr>
                        <a:t>Sportland</a:t>
                      </a:r>
                      <a:r>
                        <a:rPr lang="lv-LV" sz="1400" cap="none" spc="0" dirty="0">
                          <a:solidFill>
                            <a:srgbClr val="000000"/>
                          </a:solidFill>
                          <a:latin typeface="Veranda"/>
                        </a:rPr>
                        <a:t> vai </a:t>
                      </a:r>
                      <a:r>
                        <a:rPr lang="lv-LV" sz="1400" cap="none" spc="0" dirty="0" err="1">
                          <a:solidFill>
                            <a:srgbClr val="000000"/>
                          </a:solidFill>
                          <a:latin typeface="Veranda"/>
                        </a:rPr>
                        <a:t>Ecco</a:t>
                      </a:r>
                      <a:r>
                        <a:rPr lang="lv-LV" sz="1400" cap="none" spc="0" dirty="0">
                          <a:solidFill>
                            <a:srgbClr val="000000"/>
                          </a:solidFill>
                          <a:latin typeface="Veranda"/>
                        </a:rPr>
                        <a:t>. </a:t>
                      </a:r>
                      <a:r>
                        <a:rPr lang="lv-LV" sz="1400" u="sng" cap="none" spc="0" dirty="0">
                          <a:solidFill>
                            <a:srgbClr val="000000"/>
                          </a:solidFill>
                          <a:latin typeface="Veranda"/>
                        </a:rPr>
                        <a:t>Gan atsevišķi veikali</a:t>
                      </a:r>
                      <a:r>
                        <a:rPr lang="lv-LV" sz="1400" cap="none" spc="0" dirty="0">
                          <a:solidFill>
                            <a:srgbClr val="000000"/>
                          </a:solidFill>
                          <a:latin typeface="Veranda"/>
                        </a:rPr>
                        <a:t> – Lats, Top, Gaismas nams, auto un speciālās tehnikas rezerves daļu veikali </a:t>
                      </a:r>
                      <a:r>
                        <a:rPr lang="lv-LV" sz="1400" cap="none" spc="0" dirty="0" err="1">
                          <a:solidFill>
                            <a:srgbClr val="000000"/>
                          </a:solidFill>
                          <a:latin typeface="Veranda"/>
                        </a:rPr>
                        <a:t>utml</a:t>
                      </a:r>
                      <a:r>
                        <a:rPr lang="lv-LV" sz="1400" cap="none" spc="0" dirty="0">
                          <a:solidFill>
                            <a:srgbClr val="000000"/>
                          </a:solidFill>
                          <a:latin typeface="Veranda"/>
                        </a:rPr>
                        <a:t>. Tai skaitā mazie reģionālie lauku veikali.</a:t>
                      </a:r>
                      <a:endParaRPr lang="lv-LV" sz="1400" cap="none" spc="0" dirty="0">
                        <a:solidFill>
                          <a:srgbClr val="000000"/>
                        </a:solidFill>
                        <a:latin typeface="Veranda"/>
                        <a:ea typeface="Verdana" panose="020B0604030504040204" pitchFamily="34" charset="0"/>
                      </a:endParaRPr>
                    </a:p>
                  </a:txBody>
                  <a:tcPr marL="75183" marR="87028"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lv-LV" sz="1400" kern="1200" cap="none" spc="0" dirty="0">
                          <a:solidFill>
                            <a:srgbClr val="000000"/>
                          </a:solidFill>
                          <a:effectLst/>
                          <a:latin typeface="Veranda"/>
                        </a:rPr>
                        <a:t>Tirdzniecības vieta (līdz 2000m</a:t>
                      </a:r>
                      <a:r>
                        <a:rPr lang="lv-LV" sz="1400" kern="1200" cap="none" spc="0" baseline="30000" dirty="0">
                          <a:solidFill>
                            <a:srgbClr val="000000"/>
                          </a:solidFill>
                          <a:effectLst/>
                          <a:latin typeface="Veranda"/>
                        </a:rPr>
                        <a:t>2</a:t>
                      </a:r>
                      <a:r>
                        <a:rPr lang="lv-LV" sz="1400" kern="1200" cap="none" spc="0" dirty="0">
                          <a:solidFill>
                            <a:srgbClr val="000000"/>
                          </a:solidFill>
                          <a:effectLst/>
                          <a:latin typeface="Veranda"/>
                        </a:rPr>
                        <a:t>)</a:t>
                      </a:r>
                    </a:p>
                    <a:p>
                      <a:r>
                        <a:rPr lang="lv-LV" sz="1400" kern="1200" cap="none" spc="0" dirty="0">
                          <a:solidFill>
                            <a:srgbClr val="000000"/>
                          </a:solidFill>
                          <a:effectLst/>
                          <a:latin typeface="Veranda"/>
                        </a:rPr>
                        <a:t>[t.i. līdz 80 apmeklētāju] </a:t>
                      </a:r>
                    </a:p>
                    <a:p>
                      <a:r>
                        <a:rPr lang="lv-LV" sz="1400" kern="1200" cap="none" spc="0" dirty="0">
                          <a:solidFill>
                            <a:srgbClr val="FF0000"/>
                          </a:solidFill>
                          <a:effectLst/>
                          <a:latin typeface="Veranda"/>
                        </a:rPr>
                        <a:t>Ja nevar parādīt, kā uzskata plūsmu, tirgo preces no saraksta vai distance</a:t>
                      </a:r>
                      <a:r>
                        <a:rPr lang="en-US" sz="1400" kern="1200" cap="none" spc="0" dirty="0">
                          <a:solidFill>
                            <a:srgbClr val="FF0000"/>
                          </a:solidFill>
                          <a:effectLst/>
                          <a:latin typeface="Veranda"/>
                        </a:rPr>
                        <a:t> </a:t>
                      </a:r>
                      <a:endParaRPr lang="lv-LV" sz="1400" cap="none" spc="0" dirty="0">
                        <a:solidFill>
                          <a:srgbClr val="FF0000"/>
                        </a:solidFill>
                        <a:latin typeface="Veranda"/>
                        <a:ea typeface="Verdana" panose="020B0604030504040204" pitchFamily="34" charset="0"/>
                      </a:endParaRPr>
                    </a:p>
                  </a:txBody>
                  <a:tcPr marL="75183" marR="87028"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171450" lvl="0" indent="-171450">
                        <a:spcBef>
                          <a:spcPts val="1200"/>
                        </a:spcBef>
                        <a:buFont typeface="Arial" panose="020B0604020202020204" pitchFamily="34" charset="0"/>
                        <a:buChar char="•"/>
                      </a:pPr>
                      <a:r>
                        <a:rPr lang="lv-LV" sz="1400" kern="1200" cap="none" spc="0" dirty="0">
                          <a:solidFill>
                            <a:srgbClr val="FF0000"/>
                          </a:solidFill>
                          <a:effectLst/>
                          <a:latin typeface="Veranda"/>
                        </a:rPr>
                        <a:t>25 m</a:t>
                      </a:r>
                      <a:r>
                        <a:rPr lang="lv-LV" sz="1400" kern="1200" cap="none" spc="0" baseline="30000" dirty="0">
                          <a:solidFill>
                            <a:srgbClr val="FF0000"/>
                          </a:solidFill>
                          <a:effectLst/>
                          <a:latin typeface="Veranda"/>
                        </a:rPr>
                        <a:t>2 </a:t>
                      </a:r>
                      <a:r>
                        <a:rPr lang="lv-LV" sz="1400" kern="1200" cap="none" spc="0" dirty="0">
                          <a:solidFill>
                            <a:srgbClr val="000000"/>
                          </a:solidFill>
                          <a:effectLst/>
                          <a:latin typeface="Veranda"/>
                        </a:rPr>
                        <a:t>uz 1 apmeklētāju</a:t>
                      </a:r>
                      <a:r>
                        <a:rPr lang="lv-LV" sz="1400" kern="1200" cap="none" spc="0" dirty="0">
                          <a:solidFill>
                            <a:srgbClr val="FF0000"/>
                          </a:solidFill>
                          <a:effectLst/>
                          <a:latin typeface="Veranda"/>
                        </a:rPr>
                        <a:t>, nerēķinot ārā </a:t>
                      </a:r>
                      <a:r>
                        <a:rPr lang="lv-LV" sz="1400" kern="1200" cap="none" spc="0" dirty="0" err="1">
                          <a:solidFill>
                            <a:srgbClr val="FF0000"/>
                          </a:solidFill>
                          <a:effectLst/>
                          <a:latin typeface="Veranda"/>
                        </a:rPr>
                        <a:t>tehn.iekārtas</a:t>
                      </a:r>
                      <a:r>
                        <a:rPr lang="lv-LV" sz="1400" kern="1200" cap="none" spc="0" dirty="0">
                          <a:solidFill>
                            <a:srgbClr val="FF0000"/>
                          </a:solidFill>
                          <a:effectLst/>
                          <a:latin typeface="Veranda"/>
                        </a:rPr>
                        <a:t> </a:t>
                      </a:r>
                      <a:r>
                        <a:rPr lang="lv-LV" sz="1400" kern="1200" cap="none" spc="0" dirty="0">
                          <a:solidFill>
                            <a:srgbClr val="000000"/>
                          </a:solidFill>
                          <a:effectLst/>
                          <a:latin typeface="Veranda"/>
                        </a:rPr>
                        <a:t>(ja telpa mazāka, var atrasties tikai 1 apmeklētājs) (spēkā šobrīd 15 m</a:t>
                      </a:r>
                      <a:r>
                        <a:rPr lang="lv-LV" sz="1400" kern="1200" cap="none" spc="0" baseline="30000" dirty="0">
                          <a:solidFill>
                            <a:srgbClr val="000000"/>
                          </a:solidFill>
                          <a:effectLst/>
                          <a:latin typeface="Veranda"/>
                        </a:rPr>
                        <a:t>2</a:t>
                      </a:r>
                      <a:r>
                        <a:rPr lang="lv-LV" sz="1400" kern="1200" cap="none" spc="0" dirty="0">
                          <a:solidFill>
                            <a:srgbClr val="000000"/>
                          </a:solidFill>
                          <a:effectLst/>
                          <a:latin typeface="Veranda"/>
                        </a:rPr>
                        <a:t> uz apmeklētāju neieskaitot </a:t>
                      </a:r>
                      <a:r>
                        <a:rPr lang="lv-LV" sz="1400" kern="1200" cap="none" spc="0" dirty="0" err="1">
                          <a:solidFill>
                            <a:srgbClr val="000000"/>
                          </a:solidFill>
                          <a:effectLst/>
                          <a:latin typeface="Veranda"/>
                        </a:rPr>
                        <a:t>tehn.iekārtas</a:t>
                      </a:r>
                      <a:r>
                        <a:rPr lang="lv-LV" sz="1400" kern="1200" cap="none" spc="0" dirty="0">
                          <a:solidFill>
                            <a:srgbClr val="000000"/>
                          </a:solidFill>
                          <a:effectLst/>
                          <a:latin typeface="Veranda"/>
                        </a:rPr>
                        <a:t>)</a:t>
                      </a:r>
                    </a:p>
                    <a:p>
                      <a:pPr marL="171450" lvl="0" indent="-171450">
                        <a:spcBef>
                          <a:spcPts val="1200"/>
                        </a:spcBef>
                        <a:buFont typeface="Arial" panose="020B0604020202020204" pitchFamily="34" charset="0"/>
                        <a:buChar char="•"/>
                      </a:pPr>
                      <a:r>
                        <a:rPr lang="lv-LV" sz="1400" kern="1200" cap="none" spc="0" dirty="0">
                          <a:solidFill>
                            <a:srgbClr val="000000"/>
                          </a:solidFill>
                          <a:effectLst/>
                          <a:latin typeface="Veranda"/>
                        </a:rPr>
                        <a:t>Pie ieejas uzraksts, t.sk. svešvalodās – cik apmeklētāji var atrasties</a:t>
                      </a:r>
                    </a:p>
                    <a:p>
                      <a:pPr marL="171450" lvl="0" indent="-171450">
                        <a:spcBef>
                          <a:spcPts val="1200"/>
                        </a:spcBef>
                        <a:buFont typeface="Arial" panose="020B0604020202020204" pitchFamily="34" charset="0"/>
                        <a:buChar char="•"/>
                      </a:pPr>
                      <a:r>
                        <a:rPr lang="lv-LV" sz="1400" kern="1200" cap="none" spc="0" dirty="0">
                          <a:solidFill>
                            <a:srgbClr val="000000"/>
                          </a:solidFill>
                          <a:effectLst/>
                          <a:latin typeface="Veranda"/>
                        </a:rPr>
                        <a:t>Ienākt  tikai pa vienam, izņemot ar bērnu vai asistentu</a:t>
                      </a:r>
                    </a:p>
                    <a:p>
                      <a:pPr marL="171450" lvl="0" indent="-171450">
                        <a:spcBef>
                          <a:spcPts val="1200"/>
                        </a:spcBef>
                        <a:buFont typeface="Arial" panose="020B0604020202020204" pitchFamily="34" charset="0"/>
                        <a:buChar char="•"/>
                      </a:pPr>
                      <a:r>
                        <a:rPr lang="lv-LV" sz="1400" kern="1200" cap="none" spc="0" dirty="0">
                          <a:solidFill>
                            <a:srgbClr val="000000"/>
                          </a:solidFill>
                          <a:effectLst/>
                          <a:latin typeface="Veranda"/>
                        </a:rPr>
                        <a:t>Groziņi/ratiņi/iepirkšanās soma atbilstoši </a:t>
                      </a:r>
                      <a:r>
                        <a:rPr lang="lv-LV" sz="1400" kern="1200" cap="none" spc="0" dirty="0" err="1">
                          <a:solidFill>
                            <a:srgbClr val="000000"/>
                          </a:solidFill>
                          <a:effectLst/>
                          <a:latin typeface="Veranda"/>
                        </a:rPr>
                        <a:t>max</a:t>
                      </a:r>
                      <a:r>
                        <a:rPr lang="lv-LV" sz="1400" kern="1200" cap="none" spc="0" dirty="0">
                          <a:solidFill>
                            <a:srgbClr val="000000"/>
                          </a:solidFill>
                          <a:effectLst/>
                          <a:latin typeface="Veranda"/>
                        </a:rPr>
                        <a:t> atļautajam apmeklētāju skaitam </a:t>
                      </a:r>
                      <a:r>
                        <a:rPr lang="lv-LV" sz="1400" kern="1200" cap="none" spc="0" dirty="0">
                          <a:solidFill>
                            <a:srgbClr val="FF0000"/>
                          </a:solidFill>
                          <a:effectLst/>
                          <a:latin typeface="Veranda"/>
                        </a:rPr>
                        <a:t>(nav att.uz </a:t>
                      </a:r>
                      <a:r>
                        <a:rPr lang="lv-LV" sz="1400" kern="1200" cap="none" spc="0" dirty="0" err="1">
                          <a:solidFill>
                            <a:srgbClr val="FF0000"/>
                          </a:solidFill>
                          <a:effectLst/>
                          <a:latin typeface="Veranda"/>
                        </a:rPr>
                        <a:t>degv.uzpildes</a:t>
                      </a:r>
                      <a:r>
                        <a:rPr lang="lv-LV" sz="1400" kern="1200" cap="none" spc="0" dirty="0">
                          <a:solidFill>
                            <a:srgbClr val="FF0000"/>
                          </a:solidFill>
                          <a:effectLst/>
                          <a:latin typeface="Veranda"/>
                        </a:rPr>
                        <a:t> stacijām/aptiekām, kur nav groziņi). Svītrojam normu, ka groziņi/ratiņi/soma ir plūsmas kontrolieris</a:t>
                      </a:r>
                    </a:p>
                    <a:p>
                      <a:pPr marL="171450" lvl="0" indent="-171450">
                        <a:spcBef>
                          <a:spcPts val="1200"/>
                        </a:spcBef>
                        <a:buFont typeface="Arial" panose="020B0604020202020204" pitchFamily="34" charset="0"/>
                        <a:buChar char="•"/>
                      </a:pPr>
                      <a:r>
                        <a:rPr lang="lv-LV" sz="1400" kern="1200" cap="none" spc="0" dirty="0">
                          <a:solidFill>
                            <a:srgbClr val="FF0000"/>
                          </a:solidFill>
                          <a:effectLst/>
                          <a:latin typeface="Veranda"/>
                        </a:rPr>
                        <a:t>Distancē iegādāto preču saņemšana organizē nepārklājoties ar klātienes apmeklētāju plūsmu;</a:t>
                      </a:r>
                      <a:endParaRPr lang="en-US" sz="1400" kern="1200" cap="none" spc="0" dirty="0">
                        <a:solidFill>
                          <a:srgbClr val="FF0000"/>
                        </a:solidFill>
                        <a:effectLst/>
                        <a:latin typeface="Veranda"/>
                      </a:endParaRPr>
                    </a:p>
                    <a:p>
                      <a:pPr marL="171450" lvl="0" indent="-171450">
                        <a:spcBef>
                          <a:spcPts val="1200"/>
                        </a:spcBef>
                        <a:buFont typeface="Arial" panose="020B0604020202020204" pitchFamily="34" charset="0"/>
                        <a:buChar char="•"/>
                      </a:pPr>
                      <a:r>
                        <a:rPr lang="lv-LV" sz="1400" kern="1200" cap="none" spc="0" dirty="0">
                          <a:solidFill>
                            <a:srgbClr val="FF0000"/>
                          </a:solidFill>
                          <a:effectLst/>
                          <a:latin typeface="Veranda"/>
                        </a:rPr>
                        <a:t>Pie kasēm rinda ne garāka par 5 apmeklētājiem;</a:t>
                      </a:r>
                      <a:endParaRPr lang="en-US" sz="1400" kern="1200" cap="none" spc="0" dirty="0">
                        <a:solidFill>
                          <a:srgbClr val="FF0000"/>
                        </a:solidFill>
                        <a:effectLst/>
                        <a:latin typeface="Veranda"/>
                      </a:endParaRPr>
                    </a:p>
                    <a:p>
                      <a:pPr marL="171450" lvl="0" indent="-171450">
                        <a:spcBef>
                          <a:spcPts val="1200"/>
                        </a:spcBef>
                        <a:buFont typeface="Arial" panose="020B0604020202020204" pitchFamily="34" charset="0"/>
                        <a:buChar char="•"/>
                      </a:pPr>
                      <a:r>
                        <a:rPr lang="lv-LV" sz="1400" kern="1200" cap="none" spc="0" dirty="0">
                          <a:solidFill>
                            <a:srgbClr val="FF0000"/>
                          </a:solidFill>
                          <a:effectLst/>
                          <a:latin typeface="Veranda"/>
                        </a:rPr>
                        <a:t>Kontrolē plūsmu pie ieejas/izejas un iekštelpās/</a:t>
                      </a:r>
                      <a:r>
                        <a:rPr lang="lv-LV" sz="1400" kern="1200" cap="none" spc="0" dirty="0" err="1">
                          <a:solidFill>
                            <a:srgbClr val="FF0000"/>
                          </a:solidFill>
                          <a:effectLst/>
                          <a:latin typeface="Veranda"/>
                        </a:rPr>
                        <a:t>ārtelpās</a:t>
                      </a:r>
                      <a:r>
                        <a:rPr lang="lv-LV" sz="1400" kern="1200" cap="none" spc="0" dirty="0">
                          <a:solidFill>
                            <a:srgbClr val="FF0000"/>
                          </a:solidFill>
                          <a:effectLst/>
                          <a:latin typeface="Veranda"/>
                        </a:rPr>
                        <a:t> un tirdzniecības zālē, kur notiek pastiprināta apmeklētāju pulcēšanās (piem. konkrētās veikalu sekcijās);</a:t>
                      </a:r>
                      <a:endParaRPr lang="en-US" sz="1400" kern="1200" cap="none" spc="0" dirty="0">
                        <a:solidFill>
                          <a:srgbClr val="FF0000"/>
                        </a:solidFill>
                        <a:effectLst/>
                        <a:latin typeface="Veranda"/>
                      </a:endParaRPr>
                    </a:p>
                    <a:p>
                      <a:pPr marL="171450" lvl="0" indent="-171450">
                        <a:spcBef>
                          <a:spcPts val="1200"/>
                        </a:spcBef>
                        <a:buFont typeface="Arial" panose="020B0604020202020204" pitchFamily="34" charset="0"/>
                        <a:buChar char="•"/>
                      </a:pPr>
                      <a:r>
                        <a:rPr lang="lv-LV" sz="1400" kern="1200" cap="none" spc="0" dirty="0">
                          <a:solidFill>
                            <a:srgbClr val="FF0000"/>
                          </a:solidFill>
                          <a:effectLst/>
                          <a:latin typeface="Veranda"/>
                        </a:rPr>
                        <a:t>Ja infrastruktūra atļauj, tad nodala ieeju no izejas;</a:t>
                      </a:r>
                      <a:endParaRPr lang="en-US" sz="1400" kern="1200" cap="none" spc="0" dirty="0">
                        <a:solidFill>
                          <a:srgbClr val="FF0000"/>
                        </a:solidFill>
                        <a:effectLst/>
                        <a:latin typeface="Veranda"/>
                      </a:endParaRPr>
                    </a:p>
                    <a:p>
                      <a:pPr marL="171450" indent="-171450">
                        <a:spcBef>
                          <a:spcPts val="1200"/>
                        </a:spcBef>
                        <a:buFont typeface="Arial" panose="020B0604020202020204" pitchFamily="34" charset="0"/>
                        <a:buChar char="•"/>
                      </a:pPr>
                      <a:r>
                        <a:rPr lang="lv-LV" sz="1400" kern="1200" cap="none" spc="0" dirty="0">
                          <a:solidFill>
                            <a:srgbClr val="FF0000"/>
                          </a:solidFill>
                          <a:effectLst/>
                          <a:latin typeface="Veranda"/>
                        </a:rPr>
                        <a:t>Aizliegts organizēt un reklamēt speciālos piedāvājumus, kas varētu motivēt apmeklētājus tūlītēji doties un uzturēties tirdzniecības vietā, tādejādi radot pulcēšanās risku. Minētais ierobežojums neattiecas uz preču atlaidēm (cenu zīmēm) tirdzniecības vietā</a:t>
                      </a:r>
                      <a:endParaRPr lang="lv-LV" sz="1400" cap="none" spc="0" dirty="0">
                        <a:solidFill>
                          <a:srgbClr val="FF0000"/>
                        </a:solidFill>
                        <a:latin typeface="Veranda"/>
                        <a:ea typeface="Verdana" panose="020B0604030504040204" pitchFamily="34" charset="0"/>
                      </a:endParaRPr>
                    </a:p>
                  </a:txBody>
                  <a:tcPr marL="75183" marR="87028"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51639999"/>
                  </a:ext>
                </a:extLst>
              </a:tr>
              <a:tr h="1799011">
                <a:tc>
                  <a:txBody>
                    <a:bodyPr/>
                    <a:lstStyle/>
                    <a:p>
                      <a:pPr algn="just">
                        <a:spcAft>
                          <a:spcPts val="0"/>
                        </a:spcAft>
                      </a:pPr>
                      <a:r>
                        <a:rPr lang="lv-LV" sz="1400" kern="1200" cap="none" spc="0">
                          <a:solidFill>
                            <a:srgbClr val="000000"/>
                          </a:solidFill>
                          <a:latin typeface="Veranda"/>
                        </a:rPr>
                        <a:t>lielākas tirdzniecības vietas, hipermārketi, gan tirdzniecības centros, gan atsevišķi veikali </a:t>
                      </a:r>
                    </a:p>
                    <a:p>
                      <a:pPr algn="just">
                        <a:spcAft>
                          <a:spcPts val="0"/>
                        </a:spcAft>
                      </a:pPr>
                      <a:r>
                        <a:rPr lang="lv-LV" sz="1400" kern="1200" cap="none" spc="0">
                          <a:solidFill>
                            <a:srgbClr val="000000"/>
                          </a:solidFill>
                          <a:latin typeface="Veranda"/>
                        </a:rPr>
                        <a:t>Rimi Hyper market, RIMI Super market, Maxima XX, IKEA, Elkor, Depo (lielais formāts) un arī, ja TC atrodas lielai nomnieks, piem. K-Senukai iekš TC Ozols</a:t>
                      </a:r>
                      <a:endParaRPr lang="lv-LV" sz="1400" kern="1200" cap="none" spc="0">
                        <a:solidFill>
                          <a:srgbClr val="000000"/>
                        </a:solidFill>
                        <a:latin typeface="Veranda"/>
                        <a:ea typeface="Verdana" panose="020B0604030504040204" pitchFamily="34" charset="0"/>
                        <a:cs typeface="+mn-cs"/>
                      </a:endParaRPr>
                    </a:p>
                  </a:txBody>
                  <a:tcPr marL="75183" marR="65271"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lv-LV" sz="1400" kern="1200" cap="none" spc="0" dirty="0">
                          <a:solidFill>
                            <a:srgbClr val="000000"/>
                          </a:solidFill>
                          <a:effectLst/>
                          <a:latin typeface="Veranda"/>
                        </a:rPr>
                        <a:t>Tirdzniecības vieta (virs 2000m</a:t>
                      </a:r>
                      <a:r>
                        <a:rPr lang="lv-LV" sz="1400" kern="1200" cap="none" spc="0" baseline="30000" dirty="0">
                          <a:solidFill>
                            <a:srgbClr val="000000"/>
                          </a:solidFill>
                          <a:effectLst/>
                          <a:latin typeface="Veranda"/>
                        </a:rPr>
                        <a:t>2</a:t>
                      </a:r>
                      <a:r>
                        <a:rPr lang="lv-LV" sz="1400" kern="1200" cap="none" spc="0" dirty="0">
                          <a:solidFill>
                            <a:srgbClr val="000000"/>
                          </a:solidFill>
                          <a:effectLst/>
                          <a:latin typeface="Veranda"/>
                        </a:rPr>
                        <a:t>)</a:t>
                      </a:r>
                      <a:r>
                        <a:rPr lang="en-US" sz="1400" kern="1200" cap="none" spc="0" dirty="0">
                          <a:solidFill>
                            <a:srgbClr val="000000"/>
                          </a:solidFill>
                          <a:effectLst/>
                          <a:latin typeface="Veranda"/>
                        </a:rPr>
                        <a:t> </a:t>
                      </a:r>
                    </a:p>
                    <a:p>
                      <a:r>
                        <a:rPr lang="en-US" sz="1400" kern="1200" cap="none" spc="0" dirty="0">
                          <a:solidFill>
                            <a:srgbClr val="FF0000"/>
                          </a:solidFill>
                          <a:effectLst/>
                          <a:latin typeface="Veranda"/>
                        </a:rPr>
                        <a:t>K</a:t>
                      </a:r>
                      <a:r>
                        <a:rPr lang="lv-LV" sz="1400" kern="1200" cap="none" spc="0" dirty="0" err="1">
                          <a:solidFill>
                            <a:srgbClr val="FF0000"/>
                          </a:solidFill>
                          <a:effectLst/>
                          <a:latin typeface="Veranda"/>
                        </a:rPr>
                        <a:t>amēr</a:t>
                      </a:r>
                      <a:r>
                        <a:rPr lang="lv-LV" sz="1400" kern="1200" cap="none" spc="0" dirty="0">
                          <a:solidFill>
                            <a:srgbClr val="FF0000"/>
                          </a:solidFill>
                          <a:effectLst/>
                          <a:latin typeface="Veranda"/>
                        </a:rPr>
                        <a:t> nav elektroniska uzskaites sistēma, tirgo preces no saraksta vai distancē </a:t>
                      </a:r>
                      <a:endParaRPr lang="lv-LV" sz="1400" cap="none" spc="0" dirty="0">
                        <a:solidFill>
                          <a:srgbClr val="FF0000"/>
                        </a:solidFill>
                        <a:latin typeface="Veranda"/>
                        <a:ea typeface="Verdana" panose="020B0604030504040204" pitchFamily="34" charset="0"/>
                      </a:endParaRPr>
                    </a:p>
                  </a:txBody>
                  <a:tcPr marL="75183" marR="87028"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lv-LV" sz="1400" kern="1200" cap="none" spc="0" dirty="0">
                          <a:solidFill>
                            <a:srgbClr val="FF0000"/>
                          </a:solidFill>
                          <a:effectLst/>
                          <a:latin typeface="Veranda"/>
                        </a:rPr>
                        <a:t>Papildus augstāk minētajam:</a:t>
                      </a:r>
                      <a:endParaRPr lang="en-US" sz="1400" kern="1200" cap="none" spc="0" dirty="0">
                        <a:solidFill>
                          <a:srgbClr val="FF0000"/>
                        </a:solidFill>
                        <a:effectLst/>
                        <a:latin typeface="Veranda"/>
                      </a:endParaRPr>
                    </a:p>
                    <a:p>
                      <a:endParaRPr lang="lv-LV" sz="1400" kern="1200" cap="none" spc="0" dirty="0">
                        <a:solidFill>
                          <a:srgbClr val="FF0000"/>
                        </a:solidFill>
                        <a:effectLst/>
                        <a:latin typeface="Veranda"/>
                      </a:endParaRPr>
                    </a:p>
                    <a:p>
                      <a:pPr marL="171450" indent="-171450">
                        <a:buFont typeface="Arial" panose="020B0604020202020204" pitchFamily="34" charset="0"/>
                        <a:buChar char="•"/>
                      </a:pPr>
                      <a:r>
                        <a:rPr lang="lv-LV" sz="1400" u="sng" kern="1200" cap="none" spc="0" dirty="0">
                          <a:solidFill>
                            <a:srgbClr val="FF0000"/>
                          </a:solidFill>
                          <a:effectLst/>
                          <a:latin typeface="Veranda"/>
                        </a:rPr>
                        <a:t>elektroniska apmeklētāju plūsmas uzskaites iekārta</a:t>
                      </a:r>
                      <a:r>
                        <a:rPr lang="lv-LV" sz="1400" kern="1200" cap="none" spc="0" dirty="0">
                          <a:solidFill>
                            <a:srgbClr val="FF0000"/>
                          </a:solidFill>
                          <a:effectLst/>
                          <a:latin typeface="Veranda"/>
                        </a:rPr>
                        <a:t>, un uzraudzības un kontroles iestādes pēc to pieprasījuma tiek nodrošinātas ar objektīvu informāciju par apmeklētāju plūsmu tirdzniecības vietā</a:t>
                      </a:r>
                      <a:endParaRPr lang="lv-LV" sz="1400" cap="none" spc="0" dirty="0">
                        <a:solidFill>
                          <a:srgbClr val="FF0000"/>
                        </a:solidFill>
                        <a:latin typeface="Veranda"/>
                        <a:ea typeface="Verdana" panose="020B0604030504040204" pitchFamily="34" charset="0"/>
                      </a:endParaRPr>
                    </a:p>
                  </a:txBody>
                  <a:tcPr marL="75183" marR="87028" marT="21481" marB="1611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53891119"/>
                  </a:ext>
                </a:extLst>
              </a:tr>
            </a:tbl>
          </a:graphicData>
        </a:graphic>
      </p:graphicFrame>
      <p:sp>
        <p:nvSpPr>
          <p:cNvPr id="14" name="Rectangle 13">
            <a:extLst>
              <a:ext uri="{FF2B5EF4-FFF2-40B4-BE49-F238E27FC236}">
                <a16:creationId xmlns:a16="http://schemas.microsoft.com/office/drawing/2014/main" id="{045C3964-E927-4C40-8AE3-138CFDD3E86E}"/>
              </a:ext>
            </a:extLst>
          </p:cNvPr>
          <p:cNvSpPr/>
          <p:nvPr/>
        </p:nvSpPr>
        <p:spPr>
          <a:xfrm>
            <a:off x="262731" y="8888427"/>
            <a:ext cx="16814800" cy="470000"/>
          </a:xfrm>
          <a:prstGeom prst="rect">
            <a:avLst/>
          </a:prstGeom>
        </p:spPr>
        <p:txBody>
          <a:bodyPr wrap="square">
            <a:spAutoFit/>
          </a:bodyPr>
          <a:lstStyle/>
          <a:p>
            <a:pPr algn="l">
              <a:lnSpc>
                <a:spcPct val="107000"/>
              </a:lnSpc>
              <a:spcAft>
                <a:spcPts val="800"/>
              </a:spcAft>
            </a:pPr>
            <a:r>
              <a:rPr lang="lv-LV" kern="1200" dirty="0">
                <a:solidFill>
                  <a:srgbClr val="FF0000"/>
                </a:solidFill>
                <a:latin typeface="+mn-lt"/>
                <a:ea typeface="+mn-ea"/>
                <a:cs typeface="+mn-cs"/>
              </a:rPr>
              <a:t>Policija par pārkāpumiem slēdz tirdzniecības vietu līdz 2 nedēļām, bet ne ilgāk kā ĀS beigām!</a:t>
            </a:r>
          </a:p>
        </p:txBody>
      </p:sp>
    </p:spTree>
    <p:extLst>
      <p:ext uri="{BB962C8B-B14F-4D97-AF65-F5344CB8AC3E}">
        <p14:creationId xmlns:p14="http://schemas.microsoft.com/office/powerpoint/2010/main" val="3562030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26936"/>
            <a:ext cx="17340262" cy="104753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AD3D58B9-2D6B-4636-8A84-24F4803F8C87}"/>
              </a:ext>
            </a:extLst>
          </p:cNvPr>
          <p:cNvSpPr txBox="1">
            <a:spLocks/>
          </p:cNvSpPr>
          <p:nvPr/>
        </p:nvSpPr>
        <p:spPr>
          <a:xfrm>
            <a:off x="791536" y="915153"/>
            <a:ext cx="15944913" cy="1059322"/>
          </a:xfrm>
          <a:prstGeom prst="rect">
            <a:avLst/>
          </a:prstGeom>
        </p:spPr>
        <p:txBody>
          <a:bodyPr vert="horz" lIns="91440" tIns="45720" rIns="91440" bIns="45720" rtlCol="0" anchor="ctr">
            <a:normAutofit/>
          </a:bodyPr>
          <a:lst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ctr" defTabSz="914400">
              <a:spcAft>
                <a:spcPts val="600"/>
              </a:spcAft>
            </a:pPr>
            <a:r>
              <a:rPr lang="en-US" sz="4000" b="1" kern="1200" dirty="0" err="1">
                <a:solidFill>
                  <a:schemeClr val="bg1"/>
                </a:solidFill>
                <a:latin typeface="Veranda"/>
                <a:ea typeface="+mj-ea"/>
                <a:cs typeface="Vani" panose="020B0502040204020203" pitchFamily="18" charset="0"/>
              </a:rPr>
              <a:t>Tirdzniecības</a:t>
            </a:r>
            <a:r>
              <a:rPr lang="en-US" sz="4000" b="1" kern="1200" dirty="0">
                <a:solidFill>
                  <a:schemeClr val="bg1"/>
                </a:solidFill>
                <a:latin typeface="Veranda"/>
                <a:ea typeface="+mj-ea"/>
                <a:cs typeface="Vani" panose="020B0502040204020203" pitchFamily="18" charset="0"/>
              </a:rPr>
              <a:t> </a:t>
            </a:r>
            <a:r>
              <a:rPr lang="en-US" sz="4000" kern="1200" dirty="0" err="1">
                <a:solidFill>
                  <a:schemeClr val="bg1"/>
                </a:solidFill>
                <a:latin typeface="Veranda"/>
                <a:ea typeface="+mj-ea"/>
                <a:cs typeface="Vani" panose="020B0502040204020203" pitchFamily="18" charset="0"/>
              </a:rPr>
              <a:t>centri</a:t>
            </a:r>
            <a:endParaRPr lang="en-US" sz="4000" b="1" kern="1200" dirty="0">
              <a:solidFill>
                <a:schemeClr val="bg1"/>
              </a:solidFill>
              <a:latin typeface="Veranda"/>
              <a:ea typeface="+mj-ea"/>
              <a:cs typeface="Vani" panose="020B0502040204020203" pitchFamily="18" charset="0"/>
            </a:endParaRPr>
          </a:p>
        </p:txBody>
      </p:sp>
      <p:sp>
        <p:nvSpPr>
          <p:cNvPr id="2" name="Slide Number Placeholder 1">
            <a:extLst>
              <a:ext uri="{FF2B5EF4-FFF2-40B4-BE49-F238E27FC236}">
                <a16:creationId xmlns:a16="http://schemas.microsoft.com/office/drawing/2014/main" id="{A7E23A7D-042C-46DA-83A4-653DBFDFAE2C}"/>
              </a:ext>
            </a:extLst>
          </p:cNvPr>
          <p:cNvSpPr>
            <a:spLocks noGrp="1"/>
          </p:cNvSpPr>
          <p:nvPr>
            <p:ph type="sldNum" sz="quarter" idx="12"/>
          </p:nvPr>
        </p:nvSpPr>
        <p:spPr>
          <a:xfrm>
            <a:off x="12246560" y="9040142"/>
            <a:ext cx="3901559" cy="519289"/>
          </a:xfrm>
        </p:spPr>
        <p:txBody>
          <a:bodyPr vert="horz" lIns="91440" tIns="45720" rIns="91440" bIns="45720" rtlCol="0" anchor="ctr">
            <a:normAutofit/>
          </a:bodyPr>
          <a:lstStyle/>
          <a:p>
            <a:pPr defTabSz="914400" hangingPunct="1">
              <a:spcAft>
                <a:spcPts val="600"/>
              </a:spcAft>
            </a:pPr>
            <a:fld id="{DE995808-A995-4D10-8E3A-0AAC6AF1F108}" type="slidenum">
              <a:rPr lang="en-US" sz="1200" kern="1200" smtClean="0">
                <a:latin typeface="+mn-lt"/>
                <a:ea typeface="+mn-ea"/>
                <a:cs typeface="+mn-cs"/>
              </a:rPr>
              <a:pPr defTabSz="914400" hangingPunct="1">
                <a:spcAft>
                  <a:spcPts val="600"/>
                </a:spcAft>
              </a:pPr>
              <a:t>4</a:t>
            </a:fld>
            <a:endParaRPr lang="en-US" sz="1200" kern="1200">
              <a:latin typeface="+mn-lt"/>
              <a:ea typeface="+mn-ea"/>
              <a:cs typeface="+mn-cs"/>
            </a:endParaRPr>
          </a:p>
        </p:txBody>
      </p:sp>
      <p:graphicFrame>
        <p:nvGraphicFramePr>
          <p:cNvPr id="5" name="Table 5">
            <a:extLst>
              <a:ext uri="{FF2B5EF4-FFF2-40B4-BE49-F238E27FC236}">
                <a16:creationId xmlns:a16="http://schemas.microsoft.com/office/drawing/2014/main" id="{1479156B-A951-4269-9FC4-1D5751768841}"/>
              </a:ext>
            </a:extLst>
          </p:cNvPr>
          <p:cNvGraphicFramePr>
            <a:graphicFrameLocks noGrp="1"/>
          </p:cNvGraphicFramePr>
          <p:nvPr>
            <p:extLst>
              <p:ext uri="{D42A27DB-BD31-4B8C-83A1-F6EECF244321}">
                <p14:modId xmlns:p14="http://schemas.microsoft.com/office/powerpoint/2010/main" val="1805483665"/>
              </p:ext>
            </p:extLst>
          </p:nvPr>
        </p:nvGraphicFramePr>
        <p:xfrm>
          <a:off x="915180" y="2451387"/>
          <a:ext cx="15509902" cy="6111843"/>
        </p:xfrm>
        <a:graphic>
          <a:graphicData uri="http://schemas.openxmlformats.org/drawingml/2006/table">
            <a:tbl>
              <a:tblPr firstRow="1" bandRow="1">
                <a:solidFill>
                  <a:schemeClr val="bg1">
                    <a:lumMod val="95000"/>
                  </a:schemeClr>
                </a:solidFill>
                <a:tableStyleId>{69012ECD-51FC-41F1-AA8D-1B2483CD663E}</a:tableStyleId>
              </a:tblPr>
              <a:tblGrid>
                <a:gridCol w="4744494">
                  <a:extLst>
                    <a:ext uri="{9D8B030D-6E8A-4147-A177-3AD203B41FA5}">
                      <a16:colId xmlns:a16="http://schemas.microsoft.com/office/drawing/2014/main" val="1695308192"/>
                    </a:ext>
                  </a:extLst>
                </a:gridCol>
                <a:gridCol w="3493642">
                  <a:extLst>
                    <a:ext uri="{9D8B030D-6E8A-4147-A177-3AD203B41FA5}">
                      <a16:colId xmlns:a16="http://schemas.microsoft.com/office/drawing/2014/main" val="1386980389"/>
                    </a:ext>
                  </a:extLst>
                </a:gridCol>
                <a:gridCol w="7271766">
                  <a:extLst>
                    <a:ext uri="{9D8B030D-6E8A-4147-A177-3AD203B41FA5}">
                      <a16:colId xmlns:a16="http://schemas.microsoft.com/office/drawing/2014/main" val="886456976"/>
                    </a:ext>
                  </a:extLst>
                </a:gridCol>
              </a:tblGrid>
              <a:tr h="884632">
                <a:tc>
                  <a:txBody>
                    <a:bodyPr/>
                    <a:lstStyle/>
                    <a:p>
                      <a:r>
                        <a:rPr lang="lv-LV" sz="2100" b="1" cap="none" spc="0" dirty="0">
                          <a:solidFill>
                            <a:schemeClr val="tx1"/>
                          </a:solidFill>
                        </a:rPr>
                        <a:t>Piemēri uz ko attiecinām </a:t>
                      </a:r>
                      <a:endParaRPr lang="lv-LV" sz="2100" b="1" cap="none" spc="0" dirty="0">
                        <a:solidFill>
                          <a:schemeClr val="tx1"/>
                        </a:solidFill>
                        <a:latin typeface="Verdana" panose="020B0604030504040204" pitchFamily="34" charset="0"/>
                        <a:ea typeface="Verdana" panose="020B0604030504040204" pitchFamily="34" charset="0"/>
                      </a:endParaRPr>
                    </a:p>
                  </a:txBody>
                  <a:tcPr marL="81270" marR="94074" marT="23221" marB="17415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lv-LV" sz="2100" b="1" kern="1200" cap="none" spc="0" dirty="0">
                          <a:solidFill>
                            <a:schemeClr val="tx1"/>
                          </a:solidFill>
                          <a:effectLst/>
                        </a:rPr>
                        <a:t>Objekts uz ko attiecinām</a:t>
                      </a:r>
                      <a:endParaRPr lang="lv-LV" sz="2100" b="1" cap="none" spc="0" dirty="0">
                        <a:solidFill>
                          <a:schemeClr val="tx1"/>
                        </a:solidFill>
                        <a:latin typeface="Verdana" panose="020B0604030504040204" pitchFamily="34" charset="0"/>
                        <a:ea typeface="Verdana" panose="020B0604030504040204" pitchFamily="34" charset="0"/>
                      </a:endParaRPr>
                    </a:p>
                  </a:txBody>
                  <a:tcPr marL="81270" marR="94074" marT="23221" marB="17415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2100" b="1" cap="none" spc="0" dirty="0" err="1">
                          <a:solidFill>
                            <a:schemeClr val="tx1"/>
                          </a:solidFill>
                        </a:rPr>
                        <a:t>Regulējums</a:t>
                      </a:r>
                      <a:r>
                        <a:rPr lang="en-US" sz="2100" b="1" cap="none" spc="0" dirty="0">
                          <a:solidFill>
                            <a:schemeClr val="tx1"/>
                          </a:solidFill>
                        </a:rPr>
                        <a:t> MK </a:t>
                      </a:r>
                      <a:r>
                        <a:rPr lang="en-US" sz="2100" b="1" cap="none" spc="0" dirty="0" err="1">
                          <a:solidFill>
                            <a:schemeClr val="tx1"/>
                          </a:solidFill>
                        </a:rPr>
                        <a:t>rīkojumā</a:t>
                      </a:r>
                      <a:r>
                        <a:rPr lang="en-US" sz="2100" b="1" cap="none" spc="0" dirty="0">
                          <a:solidFill>
                            <a:schemeClr val="tx1"/>
                          </a:solidFill>
                        </a:rPr>
                        <a:t> Nr.655 (</a:t>
                      </a:r>
                      <a:r>
                        <a:rPr lang="en-US" sz="2100" b="1" cap="none" spc="0" dirty="0" err="1">
                          <a:solidFill>
                            <a:srgbClr val="000000"/>
                          </a:solidFill>
                        </a:rPr>
                        <a:t>spēkā</a:t>
                      </a:r>
                      <a:r>
                        <a:rPr lang="en-US" sz="2100" b="1" cap="none" spc="0" dirty="0">
                          <a:solidFill>
                            <a:srgbClr val="000000"/>
                          </a:solidFill>
                        </a:rPr>
                        <a:t> </a:t>
                      </a:r>
                      <a:r>
                        <a:rPr lang="en-US" sz="2100" b="1" cap="none" spc="0" dirty="0" err="1">
                          <a:solidFill>
                            <a:srgbClr val="000000"/>
                          </a:solidFill>
                        </a:rPr>
                        <a:t>esošā</a:t>
                      </a:r>
                      <a:r>
                        <a:rPr lang="en-US" sz="2100" b="1" cap="none" spc="0" dirty="0">
                          <a:solidFill>
                            <a:srgbClr val="000000"/>
                          </a:solidFill>
                        </a:rPr>
                        <a:t>, </a:t>
                      </a:r>
                      <a:r>
                        <a:rPr lang="en-US" sz="2100" b="1" cap="none" spc="0" dirty="0" err="1">
                          <a:solidFill>
                            <a:srgbClr val="FF0000"/>
                          </a:solidFill>
                        </a:rPr>
                        <a:t>grozījumi</a:t>
                      </a:r>
                      <a:r>
                        <a:rPr lang="en-US" sz="2100" b="1" cap="none" spc="0" dirty="0">
                          <a:solidFill>
                            <a:srgbClr val="FF0000"/>
                          </a:solidFill>
                        </a:rPr>
                        <a:t> </a:t>
                      </a:r>
                      <a:r>
                        <a:rPr lang="en-US" sz="2100" b="1" cap="none" spc="0" dirty="0" err="1">
                          <a:solidFill>
                            <a:srgbClr val="FF0000"/>
                          </a:solidFill>
                        </a:rPr>
                        <a:t>pēc</a:t>
                      </a:r>
                      <a:r>
                        <a:rPr lang="en-US" sz="2100" b="1" cap="none" spc="0" dirty="0">
                          <a:solidFill>
                            <a:srgbClr val="FF0000"/>
                          </a:solidFill>
                        </a:rPr>
                        <a:t> 10.01.2021.)</a:t>
                      </a:r>
                      <a:endParaRPr lang="lv-LV" sz="2100" b="1" cap="none" spc="0" dirty="0">
                        <a:solidFill>
                          <a:srgbClr val="FF0000"/>
                        </a:solidFill>
                        <a:latin typeface="Verdana" panose="020B0604030504040204" pitchFamily="34" charset="0"/>
                        <a:ea typeface="Verdana" panose="020B0604030504040204" pitchFamily="34" charset="0"/>
                      </a:endParaRPr>
                    </a:p>
                  </a:txBody>
                  <a:tcPr marL="81270" marR="94074" marT="23221" marB="17415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75049426"/>
                  </a:ext>
                </a:extLst>
              </a:tr>
              <a:tr h="5227211">
                <a:tc>
                  <a:txBody>
                    <a:bodyPr/>
                    <a:lstStyle/>
                    <a:p>
                      <a:r>
                        <a:rPr lang="lv-LV" sz="1500" kern="1200" cap="none" spc="0" dirty="0">
                          <a:solidFill>
                            <a:srgbClr val="000000"/>
                          </a:solidFill>
                          <a:effectLst/>
                          <a:latin typeface="+mn-lt"/>
                          <a:ea typeface="+mn-ea"/>
                          <a:cs typeface="+mn-cs"/>
                        </a:rPr>
                        <a:t>Rīga - Alfa, Akropole, Rīga </a:t>
                      </a:r>
                      <a:r>
                        <a:rPr lang="lv-LV" sz="1500" kern="1200" cap="none" spc="0" dirty="0" err="1">
                          <a:solidFill>
                            <a:srgbClr val="000000"/>
                          </a:solidFill>
                          <a:effectLst/>
                          <a:latin typeface="+mn-lt"/>
                          <a:ea typeface="+mn-ea"/>
                          <a:cs typeface="+mn-cs"/>
                        </a:rPr>
                        <a:t>Plaza</a:t>
                      </a:r>
                      <a:r>
                        <a:rPr lang="lv-LV" sz="1500" kern="1200" cap="none" spc="0" dirty="0">
                          <a:solidFill>
                            <a:srgbClr val="000000"/>
                          </a:solidFill>
                          <a:effectLst/>
                          <a:latin typeface="+mn-lt"/>
                          <a:ea typeface="+mn-ea"/>
                          <a:cs typeface="+mn-cs"/>
                        </a:rPr>
                        <a:t>, Sāga, </a:t>
                      </a:r>
                      <a:r>
                        <a:rPr lang="lv-LV" sz="1500" kern="1200" cap="none" spc="0" dirty="0" err="1">
                          <a:solidFill>
                            <a:srgbClr val="000000"/>
                          </a:solidFill>
                          <a:effectLst/>
                          <a:latin typeface="+mn-lt"/>
                          <a:ea typeface="+mn-ea"/>
                          <a:cs typeface="+mn-cs"/>
                        </a:rPr>
                        <a:t>Domina</a:t>
                      </a:r>
                      <a:r>
                        <a:rPr lang="lv-LV" sz="1500" kern="1200" cap="none" spc="0" dirty="0">
                          <a:solidFill>
                            <a:srgbClr val="000000"/>
                          </a:solidFill>
                          <a:effectLst/>
                          <a:latin typeface="+mn-lt"/>
                          <a:ea typeface="+mn-ea"/>
                          <a:cs typeface="+mn-cs"/>
                        </a:rPr>
                        <a:t>, Spice, </a:t>
                      </a:r>
                      <a:r>
                        <a:rPr lang="lv-LV" sz="1500" kern="1200" cap="none" spc="0" dirty="0" err="1">
                          <a:solidFill>
                            <a:srgbClr val="000000"/>
                          </a:solidFill>
                          <a:effectLst/>
                          <a:latin typeface="+mn-lt"/>
                          <a:ea typeface="+mn-ea"/>
                          <a:cs typeface="+mn-cs"/>
                        </a:rPr>
                        <a:t>Origo</a:t>
                      </a:r>
                      <a:r>
                        <a:rPr lang="lv-LV" sz="1500" kern="1200" cap="none" spc="0" dirty="0">
                          <a:solidFill>
                            <a:srgbClr val="000000"/>
                          </a:solidFill>
                          <a:effectLst/>
                          <a:latin typeface="+mn-lt"/>
                          <a:ea typeface="+mn-ea"/>
                          <a:cs typeface="+mn-cs"/>
                        </a:rPr>
                        <a:t>, </a:t>
                      </a:r>
                      <a:r>
                        <a:rPr lang="lv-LV" sz="1500" kern="1200" cap="none" spc="0" dirty="0" err="1">
                          <a:solidFill>
                            <a:srgbClr val="000000"/>
                          </a:solidFill>
                          <a:effectLst/>
                          <a:latin typeface="+mn-lt"/>
                          <a:ea typeface="+mn-ea"/>
                          <a:cs typeface="+mn-cs"/>
                        </a:rPr>
                        <a:t>Ikea</a:t>
                      </a:r>
                      <a:r>
                        <a:rPr lang="lv-LV" sz="1500" kern="1200" cap="none" spc="0" dirty="0">
                          <a:solidFill>
                            <a:srgbClr val="000000"/>
                          </a:solidFill>
                          <a:effectLst/>
                          <a:latin typeface="+mn-lt"/>
                          <a:ea typeface="+mn-ea"/>
                          <a:cs typeface="+mn-cs"/>
                        </a:rPr>
                        <a:t>, Ozols, </a:t>
                      </a:r>
                      <a:r>
                        <a:rPr lang="lv-LV" sz="1500" kern="1200" cap="none" spc="0" dirty="0" err="1">
                          <a:solidFill>
                            <a:srgbClr val="000000"/>
                          </a:solidFill>
                          <a:effectLst/>
                          <a:latin typeface="+mn-lt"/>
                          <a:ea typeface="+mn-ea"/>
                          <a:cs typeface="+mn-cs"/>
                        </a:rPr>
                        <a:t>Galeria</a:t>
                      </a:r>
                      <a:r>
                        <a:rPr lang="lv-LV" sz="1500" kern="1200" cap="none" spc="0" dirty="0">
                          <a:solidFill>
                            <a:srgbClr val="000000"/>
                          </a:solidFill>
                          <a:effectLst/>
                          <a:latin typeface="+mn-lt"/>
                          <a:ea typeface="+mn-ea"/>
                          <a:cs typeface="+mn-cs"/>
                        </a:rPr>
                        <a:t> Rīga, Mols, </a:t>
                      </a:r>
                      <a:r>
                        <a:rPr lang="lv-LV" sz="1500" kern="1200" cap="none" spc="0" dirty="0" err="1">
                          <a:solidFill>
                            <a:srgbClr val="000000"/>
                          </a:solidFill>
                          <a:effectLst/>
                          <a:latin typeface="+mn-lt"/>
                          <a:ea typeface="+mn-ea"/>
                          <a:cs typeface="+mn-cs"/>
                        </a:rPr>
                        <a:t>Olimpia</a:t>
                      </a:r>
                      <a:r>
                        <a:rPr lang="lv-LV" sz="1500" kern="1200" cap="none" spc="0" dirty="0">
                          <a:solidFill>
                            <a:srgbClr val="000000"/>
                          </a:solidFill>
                          <a:effectLst/>
                          <a:latin typeface="+mn-lt"/>
                          <a:ea typeface="+mn-ea"/>
                          <a:cs typeface="+mn-cs"/>
                        </a:rPr>
                        <a:t>, Galerija Centrs, Damme, </a:t>
                      </a:r>
                      <a:r>
                        <a:rPr lang="lv-LV" sz="1500" kern="1200" cap="none" spc="0" dirty="0" err="1">
                          <a:solidFill>
                            <a:srgbClr val="000000"/>
                          </a:solidFill>
                          <a:effectLst/>
                          <a:latin typeface="+mn-lt"/>
                          <a:ea typeface="+mn-ea"/>
                          <a:cs typeface="+mn-cs"/>
                        </a:rPr>
                        <a:t>Via</a:t>
                      </a:r>
                      <a:r>
                        <a:rPr lang="lv-LV" sz="1500" kern="1200" cap="none" spc="0" dirty="0">
                          <a:solidFill>
                            <a:srgbClr val="000000"/>
                          </a:solidFill>
                          <a:effectLst/>
                          <a:latin typeface="+mn-lt"/>
                          <a:ea typeface="+mn-ea"/>
                          <a:cs typeface="+mn-cs"/>
                        </a:rPr>
                        <a:t> Jūrmala, </a:t>
                      </a:r>
                      <a:r>
                        <a:rPr lang="lv-LV" sz="1500" kern="1200" cap="none" spc="0" dirty="0" err="1">
                          <a:solidFill>
                            <a:srgbClr val="000000"/>
                          </a:solidFill>
                          <a:effectLst/>
                          <a:latin typeface="+mn-lt"/>
                          <a:ea typeface="+mn-ea"/>
                          <a:cs typeface="+mn-cs"/>
                        </a:rPr>
                        <a:t>Stockmann</a:t>
                      </a:r>
                      <a:r>
                        <a:rPr lang="lv-LV" sz="1500" kern="1200" cap="none" spc="0" dirty="0">
                          <a:solidFill>
                            <a:srgbClr val="000000"/>
                          </a:solidFill>
                          <a:effectLst/>
                          <a:latin typeface="+mn-lt"/>
                          <a:ea typeface="+mn-ea"/>
                          <a:cs typeface="+mn-cs"/>
                        </a:rPr>
                        <a:t>, </a:t>
                      </a:r>
                      <a:r>
                        <a:rPr lang="lv-LV" sz="1500" kern="1200" cap="none" spc="0" dirty="0" err="1">
                          <a:solidFill>
                            <a:srgbClr val="000000"/>
                          </a:solidFill>
                          <a:effectLst/>
                          <a:latin typeface="+mn-lt"/>
                          <a:ea typeface="+mn-ea"/>
                          <a:cs typeface="+mn-cs"/>
                        </a:rPr>
                        <a:t>Sky&amp;More</a:t>
                      </a:r>
                      <a:r>
                        <a:rPr lang="lv-LV" sz="1500" kern="1200" cap="none" spc="0" dirty="0">
                          <a:solidFill>
                            <a:srgbClr val="000000"/>
                          </a:solidFill>
                          <a:effectLst/>
                          <a:latin typeface="+mn-lt"/>
                          <a:ea typeface="+mn-ea"/>
                          <a:cs typeface="+mn-cs"/>
                        </a:rPr>
                        <a:t>, mc2, Dole, A7, </a:t>
                      </a:r>
                      <a:r>
                        <a:rPr lang="lv-LV" sz="1500" kern="1200" cap="none" spc="0" dirty="0" err="1">
                          <a:solidFill>
                            <a:srgbClr val="000000"/>
                          </a:solidFill>
                          <a:effectLst/>
                          <a:latin typeface="+mn-lt"/>
                          <a:ea typeface="+mn-ea"/>
                          <a:cs typeface="+mn-cs"/>
                        </a:rPr>
                        <a:t>Decco</a:t>
                      </a:r>
                      <a:r>
                        <a:rPr lang="lv-LV" sz="1500" kern="1200" cap="none" spc="0" dirty="0">
                          <a:solidFill>
                            <a:srgbClr val="000000"/>
                          </a:solidFill>
                          <a:effectLst/>
                          <a:latin typeface="+mn-lt"/>
                          <a:ea typeface="+mn-ea"/>
                          <a:cs typeface="+mn-cs"/>
                        </a:rPr>
                        <a:t> centrs, K-</a:t>
                      </a:r>
                      <a:r>
                        <a:rPr lang="lv-LV" sz="1500" kern="1200" cap="none" spc="0" dirty="0" err="1">
                          <a:solidFill>
                            <a:srgbClr val="000000"/>
                          </a:solidFill>
                          <a:effectLst/>
                          <a:latin typeface="+mn-lt"/>
                          <a:ea typeface="+mn-ea"/>
                          <a:cs typeface="+mn-cs"/>
                        </a:rPr>
                        <a:t>Senukai</a:t>
                      </a:r>
                      <a:r>
                        <a:rPr lang="lv-LV" sz="1500" kern="1200" cap="none" spc="0" dirty="0">
                          <a:solidFill>
                            <a:srgbClr val="000000"/>
                          </a:solidFill>
                          <a:effectLst/>
                          <a:latin typeface="+mn-lt"/>
                          <a:ea typeface="+mn-ea"/>
                          <a:cs typeface="+mn-cs"/>
                        </a:rPr>
                        <a:t> (Maskavas, Lucavsalas), Gaiļezers, </a:t>
                      </a:r>
                      <a:r>
                        <a:rPr lang="lv-LV" sz="1500" kern="1200" cap="none" spc="0" dirty="0" err="1">
                          <a:solidFill>
                            <a:srgbClr val="000000"/>
                          </a:solidFill>
                          <a:effectLst/>
                          <a:latin typeface="+mn-lt"/>
                          <a:ea typeface="+mn-ea"/>
                          <a:cs typeface="+mn-cs"/>
                        </a:rPr>
                        <a:t>Zoom</a:t>
                      </a:r>
                      <a:r>
                        <a:rPr lang="lv-LV" sz="1500" kern="1200" cap="none" spc="0" dirty="0">
                          <a:solidFill>
                            <a:srgbClr val="000000"/>
                          </a:solidFill>
                          <a:effectLst/>
                          <a:latin typeface="+mn-lt"/>
                          <a:ea typeface="+mn-ea"/>
                          <a:cs typeface="+mn-cs"/>
                        </a:rPr>
                        <a:t>, Daugavpils – Ditton Nams, Depo, SOLO, Liepāja – Depo, Rietumu centrs, Ostmala, Valmiera –</a:t>
                      </a:r>
                      <a:r>
                        <a:rPr lang="lv-LV" sz="1500" kern="1200" cap="none" spc="0" dirty="0" err="1">
                          <a:solidFill>
                            <a:srgbClr val="000000"/>
                          </a:solidFill>
                          <a:effectLst/>
                          <a:latin typeface="+mn-lt"/>
                          <a:ea typeface="+mn-ea"/>
                          <a:cs typeface="+mn-cs"/>
                        </a:rPr>
                        <a:t>Valleta</a:t>
                      </a:r>
                      <a:r>
                        <a:rPr lang="lv-LV" sz="1500" kern="1200" cap="none" spc="0" dirty="0">
                          <a:solidFill>
                            <a:srgbClr val="000000"/>
                          </a:solidFill>
                          <a:effectLst/>
                          <a:latin typeface="+mn-lt"/>
                          <a:ea typeface="+mn-ea"/>
                          <a:cs typeface="+mn-cs"/>
                        </a:rPr>
                        <a:t>, Jelgava – </a:t>
                      </a:r>
                      <a:r>
                        <a:rPr lang="lv-LV" sz="1500" kern="1200" cap="none" spc="0" dirty="0" err="1">
                          <a:solidFill>
                            <a:srgbClr val="000000"/>
                          </a:solidFill>
                          <a:effectLst/>
                          <a:latin typeface="+mn-lt"/>
                          <a:ea typeface="+mn-ea"/>
                          <a:cs typeface="+mn-cs"/>
                        </a:rPr>
                        <a:t>Valdeka</a:t>
                      </a:r>
                      <a:r>
                        <a:rPr lang="lv-LV" sz="1500" kern="1200" cap="none" spc="0" dirty="0">
                          <a:solidFill>
                            <a:srgbClr val="000000"/>
                          </a:solidFill>
                          <a:effectLst/>
                          <a:latin typeface="+mn-lt"/>
                          <a:ea typeface="+mn-ea"/>
                          <a:cs typeface="+mn-cs"/>
                        </a:rPr>
                        <a:t>, Pilsētas pasāža, </a:t>
                      </a:r>
                      <a:r>
                        <a:rPr lang="lv-LV" sz="1500" kern="1200" cap="none" spc="0" dirty="0" err="1">
                          <a:solidFill>
                            <a:srgbClr val="000000"/>
                          </a:solidFill>
                          <a:effectLst/>
                          <a:latin typeface="+mn-lt"/>
                          <a:ea typeface="+mn-ea"/>
                          <a:cs typeface="+mn-cs"/>
                        </a:rPr>
                        <a:t>Vivo</a:t>
                      </a:r>
                      <a:r>
                        <a:rPr lang="lv-LV" sz="1500" kern="1200" cap="none" spc="0" dirty="0">
                          <a:solidFill>
                            <a:srgbClr val="000000"/>
                          </a:solidFill>
                          <a:effectLst/>
                          <a:latin typeface="+mn-lt"/>
                          <a:ea typeface="+mn-ea"/>
                          <a:cs typeface="+mn-cs"/>
                        </a:rPr>
                        <a:t> centrs; Sigulda – Šokolāde, Ādaži – Apelsīns, Ogre – </a:t>
                      </a:r>
                      <a:r>
                        <a:rPr lang="lv-LV" sz="1500" kern="1200" cap="none" spc="0" dirty="0" err="1">
                          <a:solidFill>
                            <a:srgbClr val="000000"/>
                          </a:solidFill>
                          <a:effectLst/>
                          <a:latin typeface="+mn-lt"/>
                          <a:ea typeface="+mn-ea"/>
                          <a:cs typeface="+mn-cs"/>
                        </a:rPr>
                        <a:t>Dauga</a:t>
                      </a:r>
                      <a:r>
                        <a:rPr lang="lv-LV" sz="1500" kern="1200" cap="none" spc="0" dirty="0">
                          <a:solidFill>
                            <a:srgbClr val="000000"/>
                          </a:solidFill>
                          <a:effectLst/>
                          <a:latin typeface="+mn-lt"/>
                          <a:ea typeface="+mn-ea"/>
                          <a:cs typeface="+mn-cs"/>
                        </a:rPr>
                        <a:t>, Aizkraukle – IGA centrs, Ventspils – Tobago, Ķekava – </a:t>
                      </a:r>
                      <a:r>
                        <a:rPr lang="lv-LV" sz="1500" kern="1200" cap="none" spc="0" dirty="0" err="1">
                          <a:solidFill>
                            <a:srgbClr val="000000"/>
                          </a:solidFill>
                          <a:effectLst/>
                          <a:latin typeface="+mn-lt"/>
                          <a:ea typeface="+mn-ea"/>
                          <a:cs typeface="+mn-cs"/>
                        </a:rPr>
                        <a:t>Liiba</a:t>
                      </a:r>
                      <a:r>
                        <a:rPr lang="lv-LV" sz="1500" kern="1200" cap="none" spc="0" dirty="0">
                          <a:solidFill>
                            <a:srgbClr val="000000"/>
                          </a:solidFill>
                          <a:effectLst/>
                          <a:latin typeface="+mn-lt"/>
                          <a:ea typeface="+mn-ea"/>
                          <a:cs typeface="+mn-cs"/>
                        </a:rPr>
                        <a:t>, Madona – K-</a:t>
                      </a:r>
                      <a:r>
                        <a:rPr lang="lv-LV" sz="1500" kern="1200" cap="none" spc="0" dirty="0" err="1">
                          <a:solidFill>
                            <a:srgbClr val="000000"/>
                          </a:solidFill>
                          <a:effectLst/>
                          <a:latin typeface="+mn-lt"/>
                          <a:ea typeface="+mn-ea"/>
                          <a:cs typeface="+mn-cs"/>
                        </a:rPr>
                        <a:t>Senukai</a:t>
                      </a:r>
                      <a:endParaRPr lang="lv-LV" sz="1500" kern="1200" cap="none" spc="0" dirty="0">
                        <a:solidFill>
                          <a:srgbClr val="000000"/>
                        </a:solidFill>
                        <a:effectLst/>
                        <a:latin typeface="+mn-lt"/>
                        <a:ea typeface="+mn-ea"/>
                        <a:cs typeface="+mn-cs"/>
                      </a:endParaRPr>
                    </a:p>
                  </a:txBody>
                  <a:tcPr marL="81270" marR="94074" marT="23221" marB="174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lv-LV" sz="1500" kern="1200" cap="none" spc="0" dirty="0">
                          <a:solidFill>
                            <a:srgbClr val="000000"/>
                          </a:solidFill>
                          <a:effectLst/>
                          <a:latin typeface="+mn-lt"/>
                          <a:ea typeface="+mn-ea"/>
                          <a:cs typeface="+mn-cs"/>
                        </a:rPr>
                        <a:t>Tirdzniecības centrā (virs </a:t>
                      </a:r>
                      <a:r>
                        <a:rPr lang="lv-LV" sz="1500" kern="1200" cap="none" spc="0" dirty="0">
                          <a:solidFill>
                            <a:srgbClr val="FF0000"/>
                          </a:solidFill>
                          <a:effectLst/>
                          <a:latin typeface="+mn-lt"/>
                          <a:ea typeface="+mn-ea"/>
                          <a:cs typeface="+mn-cs"/>
                        </a:rPr>
                        <a:t>5000m2</a:t>
                      </a:r>
                      <a:r>
                        <a:rPr lang="lv-LV" sz="1500" kern="1200" cap="none" spc="0" dirty="0">
                          <a:solidFill>
                            <a:srgbClr val="000000"/>
                          </a:solidFill>
                          <a:effectLst/>
                          <a:latin typeface="+mn-lt"/>
                          <a:ea typeface="+mn-ea"/>
                          <a:cs typeface="+mn-cs"/>
                        </a:rPr>
                        <a:t> [iepriekš 10 000m2] un 10 tirdzniecības vietas) </a:t>
                      </a:r>
                    </a:p>
                  </a:txBody>
                  <a:tcPr marL="81270" marR="94074" marT="23221" marB="174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285750" lvl="0" indent="-285750">
                        <a:buFont typeface="Arial" panose="020B0604020202020204" pitchFamily="34" charset="0"/>
                        <a:buChar char="•"/>
                      </a:pPr>
                      <a:r>
                        <a:rPr lang="lv-LV" sz="1500" kern="1200" cap="none" spc="0" dirty="0">
                          <a:solidFill>
                            <a:srgbClr val="000000"/>
                          </a:solidFill>
                          <a:effectLst/>
                          <a:latin typeface="+mn-lt"/>
                          <a:ea typeface="+mn-ea"/>
                          <a:cs typeface="+mn-cs"/>
                        </a:rPr>
                        <a:t>Pie ieejas uzraksts, t.sk. svešvalodās – cik apmeklētāji var atrasties</a:t>
                      </a:r>
                      <a:endParaRPr lang="en-US" sz="1500" kern="1200" cap="none" spc="0" dirty="0">
                        <a:solidFill>
                          <a:srgbClr val="000000"/>
                        </a:solidFill>
                        <a:effectLst/>
                        <a:latin typeface="+mn-lt"/>
                        <a:ea typeface="+mn-ea"/>
                        <a:cs typeface="+mn-cs"/>
                      </a:endParaRPr>
                    </a:p>
                    <a:p>
                      <a:pPr marL="0" lvl="0" indent="0">
                        <a:buFont typeface="Arial" panose="020B0604020202020204" pitchFamily="34" charset="0"/>
                        <a:buNone/>
                      </a:pPr>
                      <a:endParaRPr lang="lv-LV" sz="1500" kern="1200" cap="none" spc="0" dirty="0">
                        <a:solidFill>
                          <a:srgbClr val="000000"/>
                        </a:solidFill>
                        <a:effectLst/>
                        <a:latin typeface="+mn-lt"/>
                        <a:ea typeface="+mn-ea"/>
                        <a:cs typeface="+mn-cs"/>
                      </a:endParaRPr>
                    </a:p>
                    <a:p>
                      <a:pPr marL="285750" lvl="0" indent="-285750">
                        <a:buFont typeface="Arial" panose="020B0604020202020204" pitchFamily="34" charset="0"/>
                        <a:buChar char="•"/>
                      </a:pPr>
                      <a:r>
                        <a:rPr lang="lv-LV" sz="1500" strike="noStrike" kern="1200" cap="none" spc="0" dirty="0">
                          <a:solidFill>
                            <a:srgbClr val="000000"/>
                          </a:solidFill>
                          <a:effectLst/>
                          <a:latin typeface="+mn-lt"/>
                          <a:ea typeface="+mn-ea"/>
                          <a:cs typeface="+mn-cs"/>
                        </a:rPr>
                        <a:t>Neielaiž vairāk, apmeklētāju, kā atļauts (summa no tirdzniecības vietās atļautā skaita)</a:t>
                      </a:r>
                      <a:endParaRPr lang="en-US" sz="1500" strike="noStrike" kern="1200" cap="none" spc="0" dirty="0">
                        <a:solidFill>
                          <a:srgbClr val="000000"/>
                        </a:solidFill>
                        <a:effectLst/>
                        <a:latin typeface="+mn-lt"/>
                        <a:ea typeface="+mn-ea"/>
                        <a:cs typeface="+mn-cs"/>
                      </a:endParaRPr>
                    </a:p>
                    <a:p>
                      <a:pPr marL="285750" lvl="0" indent="-285750">
                        <a:buFont typeface="Arial" panose="020B0604020202020204" pitchFamily="34" charset="0"/>
                        <a:buChar char="•"/>
                      </a:pPr>
                      <a:endParaRPr lang="lv-LV" sz="1500" kern="1200" cap="none" spc="0" dirty="0">
                        <a:solidFill>
                          <a:srgbClr val="FF0000"/>
                        </a:solidFill>
                        <a:effectLst/>
                        <a:latin typeface="+mn-lt"/>
                        <a:ea typeface="+mn-ea"/>
                        <a:cs typeface="+mn-cs"/>
                      </a:endParaRPr>
                    </a:p>
                    <a:p>
                      <a:pPr marL="285750" lvl="0" indent="-285750">
                        <a:buFont typeface="Arial" panose="020B0604020202020204" pitchFamily="34" charset="0"/>
                        <a:buChar char="•"/>
                      </a:pPr>
                      <a:r>
                        <a:rPr lang="lv-LV" sz="1500" kern="1200" cap="none" spc="0" dirty="0">
                          <a:solidFill>
                            <a:srgbClr val="000000"/>
                          </a:solidFill>
                          <a:effectLst/>
                          <a:latin typeface="+mn-lt"/>
                          <a:ea typeface="+mn-ea"/>
                          <a:cs typeface="+mn-cs"/>
                        </a:rPr>
                        <a:t>Kontrolē, lai nav drūzmas </a:t>
                      </a:r>
                      <a:r>
                        <a:rPr lang="lv-LV" sz="1500" kern="1200" cap="none" spc="0" dirty="0">
                          <a:solidFill>
                            <a:srgbClr val="FF0000"/>
                          </a:solidFill>
                          <a:effectLst/>
                          <a:latin typeface="+mn-lt"/>
                          <a:ea typeface="+mn-ea"/>
                          <a:cs typeface="+mn-cs"/>
                        </a:rPr>
                        <a:t>ieejas/izejas, </a:t>
                      </a:r>
                      <a:r>
                        <a:rPr lang="lv-LV" sz="1500" kern="1200" cap="none" spc="0" dirty="0" err="1">
                          <a:solidFill>
                            <a:srgbClr val="000000"/>
                          </a:solidFill>
                          <a:effectLst/>
                          <a:latin typeface="+mn-lt"/>
                          <a:ea typeface="+mn-ea"/>
                          <a:cs typeface="+mn-cs"/>
                        </a:rPr>
                        <a:t>koplietošans</a:t>
                      </a:r>
                      <a:r>
                        <a:rPr lang="lv-LV" sz="1500" kern="1200" cap="none" spc="0" dirty="0">
                          <a:solidFill>
                            <a:srgbClr val="000000"/>
                          </a:solidFill>
                          <a:effectLst/>
                          <a:latin typeface="+mn-lt"/>
                          <a:ea typeface="+mn-ea"/>
                          <a:cs typeface="+mn-cs"/>
                        </a:rPr>
                        <a:t> telpās (pie WC </a:t>
                      </a:r>
                      <a:r>
                        <a:rPr lang="lv-LV" sz="1500" kern="1200" cap="none" spc="0" dirty="0" err="1">
                          <a:solidFill>
                            <a:srgbClr val="000000"/>
                          </a:solidFill>
                          <a:effectLst/>
                          <a:latin typeface="+mn-lt"/>
                          <a:ea typeface="+mn-ea"/>
                          <a:cs typeface="+mn-cs"/>
                        </a:rPr>
                        <a:t>utml</a:t>
                      </a:r>
                      <a:r>
                        <a:rPr lang="lv-LV" sz="1500" kern="1200" cap="none" spc="0" dirty="0">
                          <a:solidFill>
                            <a:srgbClr val="000000"/>
                          </a:solidFill>
                          <a:effectLst/>
                          <a:latin typeface="+mn-lt"/>
                          <a:ea typeface="+mn-ea"/>
                          <a:cs typeface="+mn-cs"/>
                        </a:rPr>
                        <a:t>)</a:t>
                      </a:r>
                      <a:endParaRPr lang="lv-LV" sz="1500" kern="1200" cap="none" spc="0" dirty="0">
                        <a:solidFill>
                          <a:srgbClr val="FF0000"/>
                        </a:solidFill>
                        <a:effectLst/>
                        <a:latin typeface="+mn-lt"/>
                        <a:ea typeface="+mn-ea"/>
                        <a:cs typeface="+mn-cs"/>
                      </a:endParaRPr>
                    </a:p>
                    <a:p>
                      <a:pPr marL="285750" lvl="0" indent="-285750">
                        <a:buFont typeface="Arial" panose="020B0604020202020204" pitchFamily="34" charset="0"/>
                        <a:buChar char="•"/>
                      </a:pPr>
                      <a:endParaRPr lang="lv-LV" sz="1500" kern="1200" cap="none" spc="0" dirty="0">
                        <a:solidFill>
                          <a:srgbClr val="FF0000"/>
                        </a:solidFill>
                        <a:effectLst/>
                        <a:latin typeface="+mn-lt"/>
                        <a:ea typeface="+mn-ea"/>
                        <a:cs typeface="+mn-cs"/>
                      </a:endParaRPr>
                    </a:p>
                    <a:p>
                      <a:pPr marL="285750" lvl="0" indent="-285750">
                        <a:buFont typeface="Arial" panose="020B0604020202020204" pitchFamily="34" charset="0"/>
                        <a:buChar char="•"/>
                      </a:pPr>
                      <a:r>
                        <a:rPr lang="lv-LV" sz="1500" kern="1200" cap="none" spc="0" dirty="0">
                          <a:solidFill>
                            <a:srgbClr val="FF0000"/>
                          </a:solidFill>
                          <a:effectLst/>
                          <a:latin typeface="+mn-lt"/>
                          <a:ea typeface="+mn-ea"/>
                          <a:cs typeface="+mn-cs"/>
                        </a:rPr>
                        <a:t>Ielaiž tikai pa vienam, izņemot ar bērnu vai asistentu</a:t>
                      </a:r>
                      <a:endParaRPr lang="en-US" sz="1500" kern="1200" cap="none" spc="0" dirty="0">
                        <a:solidFill>
                          <a:srgbClr val="FF0000"/>
                        </a:solidFill>
                        <a:effectLst/>
                        <a:latin typeface="+mn-lt"/>
                        <a:ea typeface="+mn-ea"/>
                        <a:cs typeface="+mn-cs"/>
                      </a:endParaRPr>
                    </a:p>
                    <a:p>
                      <a:pPr marL="285750" lvl="0" indent="-285750">
                        <a:buFont typeface="Arial" panose="020B0604020202020204" pitchFamily="34" charset="0"/>
                        <a:buChar char="•"/>
                      </a:pPr>
                      <a:endParaRPr lang="lv-LV" sz="1500" kern="1200" cap="none" spc="0" dirty="0">
                        <a:solidFill>
                          <a:srgbClr val="FF0000"/>
                        </a:solidFill>
                        <a:effectLst/>
                        <a:latin typeface="+mn-lt"/>
                        <a:ea typeface="+mn-ea"/>
                        <a:cs typeface="+mn-cs"/>
                      </a:endParaRPr>
                    </a:p>
                    <a:p>
                      <a:pPr marL="285750" indent="-285750">
                        <a:buFont typeface="Arial" panose="020B0604020202020204" pitchFamily="34" charset="0"/>
                        <a:buChar char="•"/>
                      </a:pPr>
                      <a:r>
                        <a:rPr lang="lv-LV" sz="1500" kern="1200" cap="none" spc="0" dirty="0">
                          <a:solidFill>
                            <a:srgbClr val="FF0000"/>
                          </a:solidFill>
                          <a:effectLst/>
                          <a:latin typeface="+mn-lt"/>
                          <a:ea typeface="+mn-ea"/>
                          <a:cs typeface="+mn-cs"/>
                        </a:rPr>
                        <a:t>aizliegts organizēt un reklamēt speciālos piedāvājumus, kas varētu motivēt apmeklētājus tūlītēji doties un uzturēties tirdzniecības centrā, tādejādi radot pulcēšanās risku. </a:t>
                      </a:r>
                      <a:endParaRPr lang="en-US" sz="1500" kern="1200" cap="none" spc="0" dirty="0">
                        <a:solidFill>
                          <a:srgbClr val="FF0000"/>
                        </a:solidFill>
                        <a:effectLst/>
                        <a:latin typeface="+mn-lt"/>
                        <a:ea typeface="+mn-ea"/>
                        <a:cs typeface="+mn-cs"/>
                      </a:endParaRPr>
                    </a:p>
                    <a:p>
                      <a:pPr marL="0" indent="0">
                        <a:buFont typeface="Arial" panose="020B0604020202020204" pitchFamily="34" charset="0"/>
                        <a:buNone/>
                      </a:pPr>
                      <a:endParaRPr lang="en-US" sz="1500" kern="1200" cap="none" spc="0" dirty="0">
                        <a:solidFill>
                          <a:srgbClr val="FF0000"/>
                        </a:solidFill>
                        <a:effectLst/>
                        <a:latin typeface="+mn-lt"/>
                        <a:ea typeface="+mn-ea"/>
                        <a:cs typeface="+mn-cs"/>
                      </a:endParaRPr>
                    </a:p>
                    <a:p>
                      <a:pPr marL="285750" marR="0" lvl="0" indent="-285750" algn="l" defTabSz="130046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500" kern="1200" cap="none" spc="0" dirty="0">
                          <a:solidFill>
                            <a:srgbClr val="FF0000"/>
                          </a:solidFill>
                          <a:effectLst/>
                          <a:latin typeface="+mn-lt"/>
                          <a:ea typeface="+mn-ea"/>
                          <a:cs typeface="+mn-cs"/>
                        </a:rPr>
                        <a:t>(no 25.janvāra) elektroniska apmeklētāju plūsmas uzskaites iekārta, un uzraudzības un kontroles iestādes pēc to pieprasījuma tiek nodrošinātas ar objektīvu informāciju par apmeklētāju plūsmu tirdzniecības vietā</a:t>
                      </a:r>
                      <a:endParaRPr lang="en-US" sz="1500" kern="1200" cap="none" spc="0" dirty="0">
                        <a:solidFill>
                          <a:srgbClr val="FF0000"/>
                        </a:solidFill>
                        <a:effectLst/>
                        <a:latin typeface="+mn-lt"/>
                        <a:ea typeface="+mn-ea"/>
                        <a:cs typeface="+mn-cs"/>
                      </a:endParaRPr>
                    </a:p>
                    <a:p>
                      <a:pPr marL="0" indent="0">
                        <a:buFont typeface="Arial" panose="020B0604020202020204" pitchFamily="34" charset="0"/>
                        <a:buNone/>
                      </a:pPr>
                      <a:endParaRPr lang="lv-LV" sz="1500" kern="1200" cap="none" spc="0" dirty="0">
                        <a:solidFill>
                          <a:srgbClr val="FF0000"/>
                        </a:solidFill>
                        <a:effectLst/>
                        <a:latin typeface="+mn-lt"/>
                        <a:ea typeface="+mn-ea"/>
                        <a:cs typeface="+mn-cs"/>
                      </a:endParaRPr>
                    </a:p>
                  </a:txBody>
                  <a:tcPr marL="81270" marR="94074" marT="23221" marB="174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51639999"/>
                  </a:ext>
                </a:extLst>
              </a:tr>
            </a:tbl>
          </a:graphicData>
        </a:graphic>
      </p:graphicFrame>
      <p:sp>
        <p:nvSpPr>
          <p:cNvPr id="6" name="Rectangle 5">
            <a:extLst>
              <a:ext uri="{FF2B5EF4-FFF2-40B4-BE49-F238E27FC236}">
                <a16:creationId xmlns:a16="http://schemas.microsoft.com/office/drawing/2014/main" id="{46B8D298-9B1B-4982-B926-75584EBCDCF7}"/>
              </a:ext>
            </a:extLst>
          </p:cNvPr>
          <p:cNvSpPr/>
          <p:nvPr/>
        </p:nvSpPr>
        <p:spPr>
          <a:xfrm>
            <a:off x="262731" y="8888427"/>
            <a:ext cx="16814800" cy="470000"/>
          </a:xfrm>
          <a:prstGeom prst="rect">
            <a:avLst/>
          </a:prstGeom>
        </p:spPr>
        <p:txBody>
          <a:bodyPr wrap="square">
            <a:spAutoFit/>
          </a:bodyPr>
          <a:lstStyle/>
          <a:p>
            <a:pPr algn="l">
              <a:lnSpc>
                <a:spcPct val="107000"/>
              </a:lnSpc>
              <a:spcAft>
                <a:spcPts val="800"/>
              </a:spcAft>
            </a:pPr>
            <a:r>
              <a:rPr lang="lv-LV" kern="1200" dirty="0">
                <a:solidFill>
                  <a:srgbClr val="FF0000"/>
                </a:solidFill>
                <a:latin typeface="+mn-lt"/>
                <a:ea typeface="+mn-ea"/>
                <a:cs typeface="+mn-cs"/>
              </a:rPr>
              <a:t>Policija par pārkāpumiem slēdz tirdzniecības vietu līdz 2 nedēļām, bet ne ilgāk kā ĀS beigām!</a:t>
            </a:r>
          </a:p>
        </p:txBody>
      </p:sp>
    </p:spTree>
    <p:extLst>
      <p:ext uri="{BB962C8B-B14F-4D97-AF65-F5344CB8AC3E}">
        <p14:creationId xmlns:p14="http://schemas.microsoft.com/office/powerpoint/2010/main" val="1056998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F81F5-5637-4B8B-BF42-482C36066F30}"/>
              </a:ext>
            </a:extLst>
          </p:cNvPr>
          <p:cNvSpPr>
            <a:spLocks noGrp="1"/>
          </p:cNvSpPr>
          <p:nvPr>
            <p:ph type="title"/>
          </p:nvPr>
        </p:nvSpPr>
        <p:spPr>
          <a:xfrm>
            <a:off x="1148518" y="1141981"/>
            <a:ext cx="8986523" cy="2067984"/>
          </a:xfrm>
        </p:spPr>
        <p:txBody>
          <a:bodyPr>
            <a:normAutofit/>
          </a:bodyPr>
          <a:lstStyle/>
          <a:p>
            <a:r>
              <a:rPr lang="lv-LV" sz="5120">
                <a:solidFill>
                  <a:srgbClr val="000000"/>
                </a:solidFill>
              </a:rPr>
              <a:t>	</a:t>
            </a:r>
          </a:p>
        </p:txBody>
      </p:sp>
      <p:sp>
        <p:nvSpPr>
          <p:cNvPr id="8" name="Title 1">
            <a:extLst>
              <a:ext uri="{FF2B5EF4-FFF2-40B4-BE49-F238E27FC236}">
                <a16:creationId xmlns:a16="http://schemas.microsoft.com/office/drawing/2014/main" id="{5908C9A1-CAC5-4EE6-8537-1FEA64C337A3}"/>
              </a:ext>
            </a:extLst>
          </p:cNvPr>
          <p:cNvSpPr txBox="1">
            <a:spLocks/>
          </p:cNvSpPr>
          <p:nvPr/>
        </p:nvSpPr>
        <p:spPr>
          <a:xfrm>
            <a:off x="1148519" y="215570"/>
            <a:ext cx="15974340" cy="2257597"/>
          </a:xfrm>
          <a:prstGeom prst="rect">
            <a:avLst/>
          </a:prstGeom>
        </p:spPr>
        <p:txBody>
          <a:bodyPr vert="horz" lIns="130048" tIns="65024" rIns="130048" bIns="65024"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53"/>
              </a:spcAft>
            </a:pPr>
            <a:r>
              <a:rPr lang="en-US" sz="4000" dirty="0" err="1">
                <a:solidFill>
                  <a:srgbClr val="228B9D"/>
                </a:solidFill>
                <a:latin typeface="Verdana" panose="020B0604030504040204" pitchFamily="34" charset="0"/>
                <a:ea typeface="Verdana" panose="020B0604030504040204" pitchFamily="34" charset="0"/>
              </a:rPr>
              <a:t>Rekomendācijas</a:t>
            </a:r>
            <a:r>
              <a:rPr lang="en-US" sz="4000" dirty="0">
                <a:solidFill>
                  <a:srgbClr val="228B9D"/>
                </a:solidFill>
                <a:latin typeface="Verdana" panose="020B0604030504040204" pitchFamily="34" charset="0"/>
                <a:ea typeface="Verdana" panose="020B0604030504040204" pitchFamily="34" charset="0"/>
              </a:rPr>
              <a:t> </a:t>
            </a:r>
            <a:r>
              <a:rPr lang="en-US" sz="4000" dirty="0" err="1">
                <a:solidFill>
                  <a:srgbClr val="228B9D"/>
                </a:solidFill>
                <a:latin typeface="Verdana" panose="020B0604030504040204" pitchFamily="34" charset="0"/>
                <a:ea typeface="Verdana" panose="020B0604030504040204" pitchFamily="34" charset="0"/>
              </a:rPr>
              <a:t>tirdzniecības</a:t>
            </a:r>
            <a:r>
              <a:rPr lang="en-US" sz="4000" dirty="0">
                <a:solidFill>
                  <a:srgbClr val="228B9D"/>
                </a:solidFill>
                <a:latin typeface="Verdana" panose="020B0604030504040204" pitchFamily="34" charset="0"/>
                <a:ea typeface="Verdana" panose="020B0604030504040204" pitchFamily="34" charset="0"/>
              </a:rPr>
              <a:t> </a:t>
            </a:r>
            <a:r>
              <a:rPr lang="en-US" sz="4000" dirty="0" err="1">
                <a:solidFill>
                  <a:srgbClr val="228B9D"/>
                </a:solidFill>
                <a:latin typeface="Verdana" panose="020B0604030504040204" pitchFamily="34" charset="0"/>
                <a:ea typeface="Verdana" panose="020B0604030504040204" pitchFamily="34" charset="0"/>
              </a:rPr>
              <a:t>vietām</a:t>
            </a:r>
            <a:r>
              <a:rPr lang="en-US" sz="4000" dirty="0">
                <a:solidFill>
                  <a:srgbClr val="228B9D"/>
                </a:solidFill>
                <a:latin typeface="Verdana" panose="020B0604030504040204" pitchFamily="34" charset="0"/>
                <a:ea typeface="Verdana" panose="020B0604030504040204" pitchFamily="34" charset="0"/>
              </a:rPr>
              <a:t> un </a:t>
            </a:r>
            <a:r>
              <a:rPr lang="en-US" sz="4000" dirty="0" err="1">
                <a:solidFill>
                  <a:srgbClr val="228B9D"/>
                </a:solidFill>
                <a:latin typeface="Verdana" panose="020B0604030504040204" pitchFamily="34" charset="0"/>
                <a:ea typeface="Verdana" panose="020B0604030504040204" pitchFamily="34" charset="0"/>
              </a:rPr>
              <a:t>centriem</a:t>
            </a:r>
            <a:endParaRPr lang="lv-LV" sz="4000" dirty="0">
              <a:solidFill>
                <a:srgbClr val="228B9D"/>
              </a:solidFill>
              <a:latin typeface="Verdana" panose="020B0604030504040204" pitchFamily="34" charset="0"/>
              <a:ea typeface="Verdana" panose="020B0604030504040204" pitchFamily="34" charset="0"/>
            </a:endParaRPr>
          </a:p>
        </p:txBody>
      </p:sp>
      <p:graphicFrame>
        <p:nvGraphicFramePr>
          <p:cNvPr id="14" name="Content Placeholder 2">
            <a:extLst>
              <a:ext uri="{FF2B5EF4-FFF2-40B4-BE49-F238E27FC236}">
                <a16:creationId xmlns:a16="http://schemas.microsoft.com/office/drawing/2014/main" id="{F3BC1881-8164-4CDD-9771-A7B3942B2647}"/>
              </a:ext>
            </a:extLst>
          </p:cNvPr>
          <p:cNvGraphicFramePr>
            <a:graphicFrameLocks noGrp="1"/>
          </p:cNvGraphicFramePr>
          <p:nvPr>
            <p:ph idx="1"/>
            <p:extLst>
              <p:ext uri="{D42A27DB-BD31-4B8C-83A1-F6EECF244321}">
                <p14:modId xmlns:p14="http://schemas.microsoft.com/office/powerpoint/2010/main" val="2786131114"/>
              </p:ext>
            </p:extLst>
          </p:nvPr>
        </p:nvGraphicFramePr>
        <p:xfrm>
          <a:off x="4048679" y="1892300"/>
          <a:ext cx="12232721" cy="7147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Graphic 58" descr="Hourglass">
            <a:extLst>
              <a:ext uri="{FF2B5EF4-FFF2-40B4-BE49-F238E27FC236}">
                <a16:creationId xmlns:a16="http://schemas.microsoft.com/office/drawing/2014/main" id="{50EBB8DD-D3B6-4FF2-A1D7-3D52B4C01B10}"/>
              </a:ext>
            </a:extLst>
          </p:cNvPr>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667" y="6487097"/>
            <a:ext cx="1097395" cy="914400"/>
          </a:xfrm>
          <a:prstGeom prst="rect">
            <a:avLst/>
          </a:prstGeom>
        </p:spPr>
      </p:pic>
      <p:pic>
        <p:nvPicPr>
          <p:cNvPr id="7" name="Graphic 6" descr="Downward trend">
            <a:extLst>
              <a:ext uri="{FF2B5EF4-FFF2-40B4-BE49-F238E27FC236}">
                <a16:creationId xmlns:a16="http://schemas.microsoft.com/office/drawing/2014/main" id="{A576C520-9593-4480-9848-1A2EC345118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289923" y="4634264"/>
            <a:ext cx="1313501" cy="1313501"/>
          </a:xfrm>
          <a:prstGeom prst="rect">
            <a:avLst/>
          </a:prstGeom>
        </p:spPr>
      </p:pic>
      <p:sp>
        <p:nvSpPr>
          <p:cNvPr id="56" name="Slide Number Placeholder 55">
            <a:extLst>
              <a:ext uri="{FF2B5EF4-FFF2-40B4-BE49-F238E27FC236}">
                <a16:creationId xmlns:a16="http://schemas.microsoft.com/office/drawing/2014/main" id="{D4550BF2-2485-41B6-8F94-96A1E3EA405B}"/>
              </a:ext>
            </a:extLst>
          </p:cNvPr>
          <p:cNvSpPr>
            <a:spLocks noGrp="1"/>
          </p:cNvSpPr>
          <p:nvPr>
            <p:ph type="sldNum" sz="quarter" idx="12"/>
          </p:nvPr>
        </p:nvSpPr>
        <p:spPr>
          <a:xfrm>
            <a:off x="12246561" y="9040143"/>
            <a:ext cx="3901559" cy="519289"/>
          </a:xfrm>
        </p:spPr>
        <p:txBody>
          <a:bodyPr/>
          <a:lstStyle/>
          <a:p>
            <a:fld id="{47C839CD-471C-4834-9A66-1139D7AE76B6}" type="slidenum">
              <a:rPr lang="lv-LV" smtClean="0"/>
              <a:t>5</a:t>
            </a:fld>
            <a:endParaRPr lang="en-US"/>
          </a:p>
        </p:txBody>
      </p:sp>
      <p:pic>
        <p:nvPicPr>
          <p:cNvPr id="9" name="Picture 8" descr="A close up of a sign&#10;&#10;Description automatically generated">
            <a:extLst>
              <a:ext uri="{FF2B5EF4-FFF2-40B4-BE49-F238E27FC236}">
                <a16:creationId xmlns:a16="http://schemas.microsoft.com/office/drawing/2014/main" id="{251BBDA9-2812-414B-88EF-BDDCFE3F91AA}"/>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1630" r="-6296" b="-1"/>
          <a:stretch/>
        </p:blipFill>
        <p:spPr>
          <a:xfrm>
            <a:off x="2042204" y="7523253"/>
            <a:ext cx="1245807" cy="1088366"/>
          </a:xfrm>
          <a:prstGeom prst="rect">
            <a:avLst/>
          </a:prstGeom>
        </p:spPr>
      </p:pic>
      <p:pic>
        <p:nvPicPr>
          <p:cNvPr id="10" name="Graphic 9" descr="Shopping cart">
            <a:extLst>
              <a:ext uri="{FF2B5EF4-FFF2-40B4-BE49-F238E27FC236}">
                <a16:creationId xmlns:a16="http://schemas.microsoft.com/office/drawing/2014/main" id="{9DCB247C-962C-4419-A142-E19D6B288EC2}"/>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10165" y="2352103"/>
            <a:ext cx="914400" cy="914400"/>
          </a:xfrm>
          <a:prstGeom prst="rect">
            <a:avLst/>
          </a:prstGeom>
        </p:spPr>
      </p:pic>
      <p:pic>
        <p:nvPicPr>
          <p:cNvPr id="11" name="Graphic 10" descr="Open hand">
            <a:extLst>
              <a:ext uri="{FF2B5EF4-FFF2-40B4-BE49-F238E27FC236}">
                <a16:creationId xmlns:a16="http://schemas.microsoft.com/office/drawing/2014/main" id="{BA943AB4-3BA6-4A1F-B80D-04DC0FF81F0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607560" y="3438433"/>
            <a:ext cx="914400" cy="914400"/>
          </a:xfrm>
          <a:prstGeom prst="rect">
            <a:avLst/>
          </a:prstGeom>
        </p:spPr>
      </p:pic>
    </p:spTree>
    <p:extLst>
      <p:ext uri="{BB962C8B-B14F-4D97-AF65-F5344CB8AC3E}">
        <p14:creationId xmlns:p14="http://schemas.microsoft.com/office/powerpoint/2010/main" val="311642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06BF4D4F-93D2-4C27-A02E-59EF5128DA2A}"/>
              </a:ext>
            </a:extLst>
          </p:cNvPr>
          <p:cNvSpPr txBox="1">
            <a:spLocks/>
          </p:cNvSpPr>
          <p:nvPr/>
        </p:nvSpPr>
        <p:spPr bwMode="auto">
          <a:xfrm>
            <a:off x="6895896" y="5622683"/>
            <a:ext cx="3737383" cy="894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ctr" defTabSz="938213" rtl="0" eaLnBrk="0" fontAlgn="base" hangingPunct="0">
              <a:spcBef>
                <a:spcPct val="20000"/>
              </a:spcBef>
              <a:spcAft>
                <a:spcPct val="0"/>
              </a:spcAft>
              <a:buFont typeface="Arial" panose="020B0604020202020204" pitchFamily="34" charset="0"/>
              <a:buNone/>
              <a:defRPr sz="14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eaLnBrk="1" hangingPunct="1">
              <a:spcBef>
                <a:spcPct val="0"/>
              </a:spcBef>
              <a:spcAft>
                <a:spcPts val="600"/>
              </a:spcAft>
            </a:pPr>
            <a:r>
              <a:rPr lang="lv-LV" altLang="lv-LV" sz="6200" b="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b="0">
              <a:ea typeface="ＭＳ Ｐゴシック" panose="020B0600070205080204" pitchFamily="34" charset="-128"/>
            </a:endParaRPr>
          </a:p>
        </p:txBody>
      </p:sp>
      <p:pic>
        <p:nvPicPr>
          <p:cNvPr id="3" name="Picture 2">
            <a:extLst>
              <a:ext uri="{FF2B5EF4-FFF2-40B4-BE49-F238E27FC236}">
                <a16:creationId xmlns:a16="http://schemas.microsoft.com/office/drawing/2014/main" id="{7EC4CB57-B17C-4835-AF33-33EB8BF53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5223" y="8809046"/>
            <a:ext cx="192321" cy="239000"/>
          </a:xfrm>
          <a:prstGeom prst="rect">
            <a:avLst/>
          </a:prstGeom>
        </p:spPr>
      </p:pic>
      <p:pic>
        <p:nvPicPr>
          <p:cNvPr id="6" name="Picture 5">
            <a:extLst>
              <a:ext uri="{FF2B5EF4-FFF2-40B4-BE49-F238E27FC236}">
                <a16:creationId xmlns:a16="http://schemas.microsoft.com/office/drawing/2014/main" id="{CB6EE187-9A83-4AF0-B649-361DAF2BA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40314" y="8803299"/>
            <a:ext cx="227755" cy="227755"/>
          </a:xfrm>
          <a:prstGeom prst="rect">
            <a:avLst/>
          </a:prstGeom>
        </p:spPr>
      </p:pic>
      <p:pic>
        <p:nvPicPr>
          <p:cNvPr id="8" name="Picture 7">
            <a:extLst>
              <a:ext uri="{FF2B5EF4-FFF2-40B4-BE49-F238E27FC236}">
                <a16:creationId xmlns:a16="http://schemas.microsoft.com/office/drawing/2014/main" id="{B4B95F61-9B48-402E-B322-B1A7018857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34989" y="8804766"/>
            <a:ext cx="243403" cy="226288"/>
          </a:xfrm>
          <a:prstGeom prst="rect">
            <a:avLst/>
          </a:prstGeom>
        </p:spPr>
      </p:pic>
      <p:pic>
        <p:nvPicPr>
          <p:cNvPr id="10" name="Picture 9">
            <a:extLst>
              <a:ext uri="{FF2B5EF4-FFF2-40B4-BE49-F238E27FC236}">
                <a16:creationId xmlns:a16="http://schemas.microsoft.com/office/drawing/2014/main" id="{FE4ACE35-22A5-40C7-B814-627D65936A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6391453" y="8817482"/>
            <a:ext cx="213572" cy="213572"/>
          </a:xfrm>
          <a:prstGeom prst="rect">
            <a:avLst/>
          </a:prstGeom>
        </p:spPr>
      </p:pic>
      <p:pic>
        <p:nvPicPr>
          <p:cNvPr id="13" name="Picture 12">
            <a:extLst>
              <a:ext uri="{FF2B5EF4-FFF2-40B4-BE49-F238E27FC236}">
                <a16:creationId xmlns:a16="http://schemas.microsoft.com/office/drawing/2014/main" id="{6CC1207F-207A-49E4-9668-CB22A8E7C21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531" y="8825959"/>
            <a:ext cx="232141" cy="196774"/>
          </a:xfrm>
          <a:prstGeom prst="rect">
            <a:avLst/>
          </a:prstGeom>
        </p:spPr>
      </p:pic>
      <p:grpSp>
        <p:nvGrpSpPr>
          <p:cNvPr id="17" name="Group 16">
            <a:extLst>
              <a:ext uri="{FF2B5EF4-FFF2-40B4-BE49-F238E27FC236}">
                <a16:creationId xmlns:a16="http://schemas.microsoft.com/office/drawing/2014/main" id="{9BAF2E57-18B2-44F2-9BFB-2722778D358A}"/>
              </a:ext>
            </a:extLst>
          </p:cNvPr>
          <p:cNvGrpSpPr/>
          <p:nvPr/>
        </p:nvGrpSpPr>
        <p:grpSpPr>
          <a:xfrm>
            <a:off x="885672" y="8715683"/>
            <a:ext cx="15989712" cy="374979"/>
            <a:chOff x="885672" y="8715683"/>
            <a:chExt cx="15989712" cy="374979"/>
          </a:xfrm>
        </p:grpSpPr>
        <p:sp>
          <p:nvSpPr>
            <p:cNvPr id="21" name="Rectangle 20">
              <a:extLst>
                <a:ext uri="{FF2B5EF4-FFF2-40B4-BE49-F238E27FC236}">
                  <a16:creationId xmlns:a16="http://schemas.microsoft.com/office/drawing/2014/main" id="{FFEBC930-78FA-451C-AEF5-E32616BB5369}"/>
                </a:ext>
              </a:extLst>
            </p:cNvPr>
            <p:cNvSpPr/>
            <p:nvPr/>
          </p:nvSpPr>
          <p:spPr>
            <a:xfrm>
              <a:off x="12481402" y="8715683"/>
              <a:ext cx="2196991" cy="369332"/>
            </a:xfrm>
            <a:prstGeom prst="rect">
              <a:avLst/>
            </a:prstGeom>
          </p:spPr>
          <p:txBody>
            <a:bodyPr wrap="square">
              <a:spAutoFit/>
            </a:bodyPr>
            <a:lstStyle/>
            <a:p>
              <a:pPr algn="l"/>
              <a:r>
                <a:rPr lang="en-US" sz="1800" b="0">
                  <a:latin typeface="Calibri Light" panose="020F0302020204030204"/>
                </a:rPr>
                <a:t>+371 67013100</a:t>
              </a:r>
            </a:p>
          </p:txBody>
        </p:sp>
        <p:sp>
          <p:nvSpPr>
            <p:cNvPr id="28" name="Rectangle 27">
              <a:extLst>
                <a:ext uri="{FF2B5EF4-FFF2-40B4-BE49-F238E27FC236}">
                  <a16:creationId xmlns:a16="http://schemas.microsoft.com/office/drawing/2014/main" id="{4F0AC874-C9D6-4D61-9111-1D33EF7792E1}"/>
                </a:ext>
              </a:extLst>
            </p:cNvPr>
            <p:cNvSpPr/>
            <p:nvPr/>
          </p:nvSpPr>
          <p:spPr>
            <a:xfrm>
              <a:off x="6623409" y="8720344"/>
              <a:ext cx="1633199" cy="369332"/>
            </a:xfrm>
            <a:prstGeom prst="rect">
              <a:avLst/>
            </a:prstGeom>
          </p:spPr>
          <p:txBody>
            <a:bodyPr wrap="square">
              <a:spAutoFit/>
            </a:bodyPr>
            <a:lstStyle/>
            <a:p>
              <a:pPr algn="l"/>
              <a:r>
                <a:rPr lang="en-US" sz="1800" b="0">
                  <a:latin typeface="Calibri Light" panose="020F0302020204030204"/>
                </a:rPr>
                <a:t>www.em.gov.lv</a:t>
              </a:r>
              <a:endParaRPr lang="lv-LV" sz="1800" b="0">
                <a:latin typeface="Calibri Light" panose="020F0302020204030204"/>
              </a:endParaRPr>
            </a:p>
          </p:txBody>
        </p:sp>
        <p:sp>
          <p:nvSpPr>
            <p:cNvPr id="29" name="Rectangle 28">
              <a:extLst>
                <a:ext uri="{FF2B5EF4-FFF2-40B4-BE49-F238E27FC236}">
                  <a16:creationId xmlns:a16="http://schemas.microsoft.com/office/drawing/2014/main" id="{6C3C0893-B637-4B2B-95FF-70D67991A2BE}"/>
                </a:ext>
              </a:extLst>
            </p:cNvPr>
            <p:cNvSpPr/>
            <p:nvPr/>
          </p:nvSpPr>
          <p:spPr>
            <a:xfrm>
              <a:off x="885672" y="8718470"/>
              <a:ext cx="2379177" cy="369332"/>
            </a:xfrm>
            <a:prstGeom prst="rect">
              <a:avLst/>
            </a:prstGeom>
          </p:spPr>
          <p:txBody>
            <a:bodyPr wrap="none">
              <a:spAutoFit/>
            </a:bodyPr>
            <a:lstStyle/>
            <a:p>
              <a:pPr algn="l"/>
              <a:r>
                <a:rPr lang="en-US" sz="1800" b="0">
                  <a:latin typeface="Calibri Light" panose="020F0302020204030204"/>
                </a:rPr>
                <a:t>@</a:t>
              </a:r>
              <a:r>
                <a:rPr lang="en-US" sz="1800" b="0" err="1">
                  <a:latin typeface="Calibri Light" panose="020F0302020204030204"/>
                </a:rPr>
                <a:t>E</a:t>
              </a:r>
              <a:r>
                <a:rPr lang="en-US" sz="1800" b="0" spc="-150" err="1">
                  <a:latin typeface="Calibri Light" panose="020F0302020204030204"/>
                </a:rPr>
                <a:t>M_</a:t>
              </a:r>
              <a:r>
                <a:rPr lang="en-US" sz="1800" b="0" err="1">
                  <a:latin typeface="Calibri Light" panose="020F0302020204030204"/>
                </a:rPr>
                <a:t>gov</a:t>
              </a:r>
              <a:r>
                <a:rPr lang="en-US" sz="1800" b="0" spc="-150" err="1">
                  <a:latin typeface="Calibri Light" panose="020F0302020204030204"/>
                </a:rPr>
                <a:t>_</a:t>
              </a:r>
              <a:r>
                <a:rPr lang="en-US" sz="1800" b="0" err="1">
                  <a:latin typeface="Calibri Light" panose="020F0302020204030204"/>
                </a:rPr>
                <a:t>lv</a:t>
              </a:r>
              <a:r>
                <a:rPr lang="en-US" sz="1800" b="0">
                  <a:latin typeface="Calibri Light" panose="020F0302020204030204"/>
                </a:rPr>
                <a:t>,</a:t>
              </a:r>
              <a:r>
                <a:rPr lang="en-US" sz="1800" b="0" spc="-300">
                  <a:latin typeface="Calibri Light" panose="020F0302020204030204"/>
                </a:rPr>
                <a:t> </a:t>
              </a:r>
              <a:r>
                <a:rPr lang="en-US" sz="1800" b="0">
                  <a:latin typeface="Calibri Light" panose="020F0302020204030204"/>
                </a:rPr>
                <a:t>@</a:t>
              </a:r>
              <a:r>
                <a:rPr lang="en-US" sz="1800" b="0" err="1">
                  <a:latin typeface="Calibri Light" panose="020F0302020204030204"/>
                </a:rPr>
                <a:t>siltinam</a:t>
              </a:r>
              <a:endParaRPr lang="lv-LV" sz="1800" b="0">
                <a:latin typeface="Calibri Light" panose="020F0302020204030204"/>
              </a:endParaRPr>
            </a:p>
          </p:txBody>
        </p:sp>
        <p:sp>
          <p:nvSpPr>
            <p:cNvPr id="31" name="Rectangle 30">
              <a:extLst>
                <a:ext uri="{FF2B5EF4-FFF2-40B4-BE49-F238E27FC236}">
                  <a16:creationId xmlns:a16="http://schemas.microsoft.com/office/drawing/2014/main" id="{0ACD86B3-24EF-43E1-ACED-73C98EB828D2}"/>
                </a:ext>
              </a:extLst>
            </p:cNvPr>
            <p:cNvSpPr/>
            <p:nvPr/>
          </p:nvSpPr>
          <p:spPr>
            <a:xfrm>
              <a:off x="8567482" y="8721330"/>
              <a:ext cx="3667929" cy="369332"/>
            </a:xfrm>
            <a:prstGeom prst="rect">
              <a:avLst/>
            </a:prstGeom>
          </p:spPr>
          <p:txBody>
            <a:bodyPr wrap="square">
              <a:spAutoFit/>
            </a:bodyPr>
            <a:lstStyle/>
            <a:p>
              <a:pPr algn="l"/>
              <a:r>
                <a:rPr lang="en-US" sz="1800" b="0" err="1">
                  <a:latin typeface="Calibri Light" panose="020F0302020204030204"/>
                </a:rPr>
                <a:t>Brīvības</a:t>
              </a:r>
              <a:r>
                <a:rPr lang="en-US" sz="1800" b="0">
                  <a:latin typeface="Calibri Light" panose="020F0302020204030204"/>
                </a:rPr>
                <a:t> </a:t>
              </a:r>
              <a:r>
                <a:rPr lang="lv-LV" sz="1800" b="0">
                  <a:latin typeface="Calibri Light" panose="020F0302020204030204"/>
                </a:rPr>
                <a:t>iela</a:t>
              </a:r>
              <a:r>
                <a:rPr lang="en-US" sz="1800" b="0">
                  <a:latin typeface="Calibri Light" panose="020F0302020204030204"/>
                </a:rPr>
                <a:t> 55, R</a:t>
              </a:r>
              <a:r>
                <a:rPr lang="lv-LV" sz="1800" b="0">
                  <a:latin typeface="Calibri Light" panose="020F0302020204030204"/>
                </a:rPr>
                <a:t>ī</a:t>
              </a:r>
              <a:r>
                <a:rPr lang="en-US" sz="1800" b="0" err="1">
                  <a:latin typeface="Calibri Light" panose="020F0302020204030204"/>
                </a:rPr>
                <a:t>ga</a:t>
              </a:r>
              <a:r>
                <a:rPr lang="en-US" sz="1800" b="0">
                  <a:latin typeface="Calibri Light" panose="020F0302020204030204"/>
                </a:rPr>
                <a:t>, LV-1519, Latvia</a:t>
              </a:r>
            </a:p>
          </p:txBody>
        </p:sp>
        <p:sp>
          <p:nvSpPr>
            <p:cNvPr id="32" name="Rectangle 31">
              <a:extLst>
                <a:ext uri="{FF2B5EF4-FFF2-40B4-BE49-F238E27FC236}">
                  <a16:creationId xmlns:a16="http://schemas.microsoft.com/office/drawing/2014/main" id="{3D07F65E-C5A5-4DEE-A9F5-D9F077F43334}"/>
                </a:ext>
              </a:extLst>
            </p:cNvPr>
            <p:cNvSpPr/>
            <p:nvPr/>
          </p:nvSpPr>
          <p:spPr>
            <a:xfrm>
              <a:off x="14678393" y="8715683"/>
              <a:ext cx="2196991" cy="369332"/>
            </a:xfrm>
            <a:prstGeom prst="rect">
              <a:avLst/>
            </a:prstGeom>
          </p:spPr>
          <p:txBody>
            <a:bodyPr wrap="square">
              <a:spAutoFit/>
            </a:bodyPr>
            <a:lstStyle/>
            <a:p>
              <a:pPr algn="l"/>
              <a:r>
                <a:rPr lang="en-US" sz="1800" b="0">
                  <a:latin typeface="Calibri Light" panose="020F0302020204030204"/>
                </a:rPr>
                <a:t>pasts@em.gov.lv</a:t>
              </a:r>
            </a:p>
          </p:txBody>
        </p:sp>
      </p:grpSp>
      <p:pic>
        <p:nvPicPr>
          <p:cNvPr id="18" name="Picture 17">
            <a:extLst>
              <a:ext uri="{FF2B5EF4-FFF2-40B4-BE49-F238E27FC236}">
                <a16:creationId xmlns:a16="http://schemas.microsoft.com/office/drawing/2014/main" id="{A06EA0E4-126E-4356-839A-2E3C5A2893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0976" y="8841853"/>
            <a:ext cx="227534" cy="160873"/>
          </a:xfrm>
          <a:prstGeom prst="rect">
            <a:avLst/>
          </a:prstGeom>
        </p:spPr>
      </p:pic>
      <p:pic>
        <p:nvPicPr>
          <p:cNvPr id="19" name="Picture 18">
            <a:extLst>
              <a:ext uri="{FF2B5EF4-FFF2-40B4-BE49-F238E27FC236}">
                <a16:creationId xmlns:a16="http://schemas.microsoft.com/office/drawing/2014/main" id="{9EE66312-B6D9-47C0-8504-DA3BD9AB0C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46874" y="8838873"/>
            <a:ext cx="105398" cy="175205"/>
          </a:xfrm>
          <a:prstGeom prst="rect">
            <a:avLst/>
          </a:prstGeom>
        </p:spPr>
      </p:pic>
      <p:pic>
        <p:nvPicPr>
          <p:cNvPr id="20" name="Picture 19">
            <a:extLst>
              <a:ext uri="{FF2B5EF4-FFF2-40B4-BE49-F238E27FC236}">
                <a16:creationId xmlns:a16="http://schemas.microsoft.com/office/drawing/2014/main" id="{8BC52E9F-862C-4DE0-A360-2BD42129A4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80974" y="8793821"/>
            <a:ext cx="264529" cy="264529"/>
          </a:xfrm>
          <a:prstGeom prst="rect">
            <a:avLst/>
          </a:prstGeom>
        </p:spPr>
      </p:pic>
      <p:sp>
        <p:nvSpPr>
          <p:cNvPr id="22" name="Rectangle 21">
            <a:extLst>
              <a:ext uri="{FF2B5EF4-FFF2-40B4-BE49-F238E27FC236}">
                <a16:creationId xmlns:a16="http://schemas.microsoft.com/office/drawing/2014/main" id="{11E48084-61CC-4E30-BC48-B1D0768F212E}"/>
              </a:ext>
            </a:extLst>
          </p:cNvPr>
          <p:cNvSpPr/>
          <p:nvPr/>
        </p:nvSpPr>
        <p:spPr>
          <a:xfrm>
            <a:off x="4011519" y="8718470"/>
            <a:ext cx="2241319" cy="369332"/>
          </a:xfrm>
          <a:prstGeom prst="rect">
            <a:avLst/>
          </a:prstGeom>
        </p:spPr>
        <p:txBody>
          <a:bodyPr wrap="none">
            <a:spAutoFit/>
          </a:bodyPr>
          <a:lstStyle/>
          <a:p>
            <a:pPr algn="l"/>
            <a:r>
              <a:rPr lang="lv-LV" sz="1800" b="0">
                <a:latin typeface="Calibri Light" panose="020F0302020204030204"/>
              </a:rPr>
              <a:t>/</a:t>
            </a:r>
            <a:r>
              <a:rPr lang="en-US" sz="1800" b="0" err="1">
                <a:latin typeface="Calibri Light" panose="020F0302020204030204"/>
              </a:rPr>
              <a:t>ekonomikasministrija</a:t>
            </a:r>
            <a:endParaRPr lang="lv-LV" sz="1800" b="0">
              <a:solidFill>
                <a:schemeClr val="bg1">
                  <a:alpha val="78000"/>
                </a:schemeClr>
              </a:solidFill>
              <a:latin typeface="Calibri Light" panose="020F0302020204030204"/>
            </a:endParaRPr>
          </a:p>
        </p:txBody>
      </p:sp>
    </p:spTree>
    <p:extLst>
      <p:ext uri="{BB962C8B-B14F-4D97-AF65-F5344CB8AC3E}">
        <p14:creationId xmlns:p14="http://schemas.microsoft.com/office/powerpoint/2010/main" val="3667744737"/>
      </p:ext>
    </p:extLst>
  </p:cSld>
  <p:clrMapOvr>
    <a:masterClrMapping/>
  </p:clrMapOvr>
</p:sld>
</file>

<file path=ppt/theme/theme1.xml><?xml version="1.0" encoding="utf-8"?>
<a:theme xmlns:a="http://schemas.openxmlformats.org/drawingml/2006/main" name="EM_LV">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_LV" id="{B9B434BE-957C-442D-99B2-56CBE6461A7D}" vid="{BF28C971-8E20-4013-A0F2-979FA7E00E96}"/>
    </a:ext>
  </a:extLst>
</a:theme>
</file>

<file path=ppt/theme/theme2.xml><?xml version="1.0" encoding="utf-8"?>
<a:theme xmlns:a="http://schemas.openxmlformats.org/drawingml/2006/main" name="Office Theme">
  <a:themeElements>
    <a:clrScheme name="Custom 1">
      <a:dk1>
        <a:srgbClr val="00859B"/>
      </a:dk1>
      <a:lt1>
        <a:sysClr val="window" lastClr="FFFFFF"/>
      </a:lt1>
      <a:dk2>
        <a:srgbClr val="00859B"/>
      </a:dk2>
      <a:lt2>
        <a:srgbClr val="FFFFFF"/>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1005</Words>
  <Application>Microsoft Office PowerPoint</Application>
  <PresentationFormat>Custom</PresentationFormat>
  <Paragraphs>76</Paragraphs>
  <Slides>6</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6</vt:i4>
      </vt:variant>
    </vt:vector>
  </HeadingPairs>
  <TitlesOfParts>
    <vt:vector size="16" baseType="lpstr">
      <vt:lpstr>Arial</vt:lpstr>
      <vt:lpstr>Calibri</vt:lpstr>
      <vt:lpstr>Calibri Light</vt:lpstr>
      <vt:lpstr>Helvetica Neue</vt:lpstr>
      <vt:lpstr>Veranda</vt:lpstr>
      <vt:lpstr>Verdana</vt:lpstr>
      <vt:lpstr>Wingdings</vt:lpstr>
      <vt:lpstr>EM_LV</vt:lpstr>
      <vt:lpstr>Office Theme</vt:lpstr>
      <vt:lpstr>1_Custom Design</vt:lpstr>
      <vt:lpstr>PIEEJA  drošai tirdzniecības pakalpojumu sniegšanai  no 11.01.2021.</vt:lpstr>
      <vt:lpstr>Pamatnosacījumi drošai tirdzniecībai</vt:lpstr>
      <vt:lpstr>PowerPoint Presentation</vt:lpstr>
      <vt:lpstr>PowerPoint Presentation</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PIEEJA  drošai tirdzniecības pakalpojumu sniegšanai  no 11.01.2021.</dc:title>
  <dc:creator>Ginta Ozola</dc:creator>
  <cp:lastModifiedBy>Inga Apsīte</cp:lastModifiedBy>
  <cp:revision>11</cp:revision>
  <dcterms:created xsi:type="dcterms:W3CDTF">2021-01-04T22:14:15Z</dcterms:created>
  <dcterms:modified xsi:type="dcterms:W3CDTF">2021-01-05T09:48:11Z</dcterms:modified>
</cp:coreProperties>
</file>