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style1.xml" ContentType="application/vnd.ms-office.chartstyle+xml"/>
  <Override PartName="/ppt/charts/colors1.xml" ContentType="application/vnd.ms-office.chartcolorstyle+xml"/>
  <Override PartName="/ppt/charts/chart6.xml" ContentType="application/vnd.openxmlformats-officedocument.drawingml.chart+xml"/>
  <Override PartName="/ppt/theme/themeOverride1.xml" ContentType="application/vnd.openxmlformats-officedocument.themeOverride+xml"/>
  <Override PartName="/ppt/notesSlides/notesSlide1.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drawings/drawing1.xml" ContentType="application/vnd.openxmlformats-officedocument.drawingml.chartshap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 id="2147483663" r:id="rId5"/>
  </p:sldMasterIdLst>
  <p:notesMasterIdLst>
    <p:notesMasterId r:id="rId20"/>
  </p:notesMasterIdLst>
  <p:sldIdLst>
    <p:sldId id="267" r:id="rId6"/>
    <p:sldId id="1422" r:id="rId7"/>
    <p:sldId id="1382" r:id="rId8"/>
    <p:sldId id="1425" r:id="rId9"/>
    <p:sldId id="1416" r:id="rId10"/>
    <p:sldId id="1411" r:id="rId11"/>
    <p:sldId id="1430" r:id="rId12"/>
    <p:sldId id="264" r:id="rId13"/>
    <p:sldId id="257" r:id="rId14"/>
    <p:sldId id="265" r:id="rId15"/>
    <p:sldId id="258" r:id="rId16"/>
    <p:sldId id="266" r:id="rId17"/>
    <p:sldId id="268" r:id="rId18"/>
    <p:sldId id="1427" r:id="rId1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25DC4C-B365-4152-A747-0EE466608A4D}" v="1" dt="2021-01-04T13:07:22.4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38" d="100"/>
          <a:sy n="38" d="100"/>
        </p:scale>
        <p:origin x="56" y="5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1.xml"/><Relationship Id="rId1" Type="http://schemas.microsoft.com/office/2011/relationships/chartStyle" Target="style1.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6468253968254E-2"/>
          <c:y val="4.4358851674641146E-2"/>
          <c:w val="0.94115940329097436"/>
          <c:h val="0.87429797979797985"/>
        </c:manualLayout>
      </c:layout>
      <c:barChart>
        <c:barDir val="col"/>
        <c:grouping val="clustered"/>
        <c:varyColors val="0"/>
        <c:ser>
          <c:idx val="0"/>
          <c:order val="0"/>
          <c:tx>
            <c:strRef>
              <c:f>Sheet1!$A$3</c:f>
              <c:strCache>
                <c:ptCount val="1"/>
                <c:pt idx="0">
                  <c:v>Igaunija</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Sheet1!$B$1:$D$2</c:f>
              <c:strCache>
                <c:ptCount val="3"/>
                <c:pt idx="0">
                  <c:v>I</c:v>
                </c:pt>
                <c:pt idx="1">
                  <c:v>II</c:v>
                </c:pt>
                <c:pt idx="2">
                  <c:v>III</c:v>
                </c:pt>
              </c:strCache>
            </c:strRef>
          </c:cat>
          <c:val>
            <c:numRef>
              <c:f>Sheet1!$B$3:$D$3</c:f>
              <c:numCache>
                <c:formatCode>General</c:formatCode>
                <c:ptCount val="3"/>
                <c:pt idx="0">
                  <c:v>-0.7</c:v>
                </c:pt>
                <c:pt idx="1">
                  <c:v>-6.9</c:v>
                </c:pt>
                <c:pt idx="2">
                  <c:v>-1.9</c:v>
                </c:pt>
              </c:numCache>
            </c:numRef>
          </c:val>
          <c:extLst>
            <c:ext xmlns:c16="http://schemas.microsoft.com/office/drawing/2014/chart" uri="{C3380CC4-5D6E-409C-BE32-E72D297353CC}">
              <c16:uniqueId val="{00000000-F2C2-4D81-A2FE-4C984A8B459E}"/>
            </c:ext>
          </c:extLst>
        </c:ser>
        <c:ser>
          <c:idx val="1"/>
          <c:order val="1"/>
          <c:tx>
            <c:strRef>
              <c:f>Sheet1!$A$4</c:f>
              <c:strCache>
                <c:ptCount val="1"/>
                <c:pt idx="0">
                  <c:v>Latvija</c:v>
                </c:pt>
              </c:strCache>
            </c:strRef>
          </c:tx>
          <c:spPr>
            <a:solidFill>
              <a:srgbClr val="C00000"/>
            </a:solidFill>
            <a:ln w="6350" cmpd="sng">
              <a:noFill/>
            </a:ln>
          </c:spPr>
          <c:invertIfNegative val="0"/>
          <c:dLbls>
            <c:numFmt formatCode="#,##0.0" sourceLinked="0"/>
            <c:spPr>
              <a:noFill/>
              <a:ln>
                <a:noFill/>
              </a:ln>
              <a:effectLst/>
            </c:spPr>
            <c:txPr>
              <a:bodyPr/>
              <a:lstStyle/>
              <a:p>
                <a:pPr>
                  <a:defRPr sz="140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Sheet1!$B$1:$D$2</c:f>
              <c:strCache>
                <c:ptCount val="3"/>
                <c:pt idx="0">
                  <c:v>I</c:v>
                </c:pt>
                <c:pt idx="1">
                  <c:v>II</c:v>
                </c:pt>
                <c:pt idx="2">
                  <c:v>III</c:v>
                </c:pt>
              </c:strCache>
            </c:strRef>
          </c:cat>
          <c:val>
            <c:numRef>
              <c:f>Sheet1!$B$4:$D$4</c:f>
              <c:numCache>
                <c:formatCode>General</c:formatCode>
                <c:ptCount val="3"/>
                <c:pt idx="0">
                  <c:v>-1</c:v>
                </c:pt>
                <c:pt idx="1">
                  <c:v>-8.9000000000000057</c:v>
                </c:pt>
                <c:pt idx="2">
                  <c:v>-2.6</c:v>
                </c:pt>
              </c:numCache>
            </c:numRef>
          </c:val>
          <c:extLst>
            <c:ext xmlns:c16="http://schemas.microsoft.com/office/drawing/2014/chart" uri="{C3380CC4-5D6E-409C-BE32-E72D297353CC}">
              <c16:uniqueId val="{00000001-F2C2-4D81-A2FE-4C984A8B459E}"/>
            </c:ext>
          </c:extLst>
        </c:ser>
        <c:ser>
          <c:idx val="2"/>
          <c:order val="2"/>
          <c:tx>
            <c:strRef>
              <c:f>Sheet1!$A$5</c:f>
              <c:strCache>
                <c:ptCount val="1"/>
                <c:pt idx="0">
                  <c:v>Lietuva</c:v>
                </c:pt>
              </c:strCache>
            </c:strRef>
          </c:tx>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Sheet1!$B$1:$D$2</c:f>
              <c:strCache>
                <c:ptCount val="3"/>
                <c:pt idx="0">
                  <c:v>I</c:v>
                </c:pt>
                <c:pt idx="1">
                  <c:v>II</c:v>
                </c:pt>
                <c:pt idx="2">
                  <c:v>III</c:v>
                </c:pt>
              </c:strCache>
            </c:strRef>
          </c:cat>
          <c:val>
            <c:numRef>
              <c:f>Sheet1!$B$5:$D$5</c:f>
              <c:numCache>
                <c:formatCode>General</c:formatCode>
                <c:ptCount val="3"/>
                <c:pt idx="0">
                  <c:v>2.4</c:v>
                </c:pt>
                <c:pt idx="1">
                  <c:v>-4.5999999999999996</c:v>
                </c:pt>
                <c:pt idx="2">
                  <c:v>0.1</c:v>
                </c:pt>
              </c:numCache>
            </c:numRef>
          </c:val>
          <c:extLst>
            <c:ext xmlns:c16="http://schemas.microsoft.com/office/drawing/2014/chart" uri="{C3380CC4-5D6E-409C-BE32-E72D297353CC}">
              <c16:uniqueId val="{00000002-F2C2-4D81-A2FE-4C984A8B459E}"/>
            </c:ext>
          </c:extLst>
        </c:ser>
        <c:dLbls>
          <c:dLblPos val="outEnd"/>
          <c:showLegendKey val="0"/>
          <c:showVal val="1"/>
          <c:showCatName val="0"/>
          <c:showSerName val="0"/>
          <c:showPercent val="0"/>
          <c:showBubbleSize val="0"/>
        </c:dLbls>
        <c:gapWidth val="40"/>
        <c:axId val="265297168"/>
        <c:axId val="265297952"/>
      </c:barChart>
      <c:catAx>
        <c:axId val="265297168"/>
        <c:scaling>
          <c:orientation val="minMax"/>
        </c:scaling>
        <c:delete val="0"/>
        <c:axPos val="b"/>
        <c:numFmt formatCode="General" sourceLinked="1"/>
        <c:majorTickMark val="none"/>
        <c:minorTickMark val="none"/>
        <c:tickLblPos val="low"/>
        <c:spPr>
          <a:ln w="3175"/>
        </c:spPr>
        <c:txPr>
          <a:bodyPr rot="0" vert="horz"/>
          <a:lstStyle/>
          <a:p>
            <a:pPr>
              <a:defRPr sz="1100"/>
            </a:pPr>
            <a:endParaRPr lang="lv-LV"/>
          </a:p>
        </c:txPr>
        <c:crossAx val="265297952"/>
        <c:crosses val="autoZero"/>
        <c:auto val="1"/>
        <c:lblAlgn val="ctr"/>
        <c:lblOffset val="100"/>
        <c:tickLblSkip val="1"/>
        <c:noMultiLvlLbl val="1"/>
      </c:catAx>
      <c:valAx>
        <c:axId val="265297952"/>
        <c:scaling>
          <c:orientation val="minMax"/>
          <c:max val="8"/>
          <c:min val="-12"/>
        </c:scaling>
        <c:delete val="0"/>
        <c:axPos val="l"/>
        <c:numFmt formatCode="0" sourceLinked="0"/>
        <c:majorTickMark val="out"/>
        <c:minorTickMark val="none"/>
        <c:tickLblPos val="nextTo"/>
        <c:crossAx val="265297168"/>
        <c:crosses val="autoZero"/>
        <c:crossBetween val="between"/>
        <c:majorUnit val="4"/>
      </c:valAx>
      <c:spPr>
        <a:noFill/>
        <a:ln w="24758">
          <a:noFill/>
        </a:ln>
      </c:spPr>
    </c:plotArea>
    <c:legend>
      <c:legendPos val="t"/>
      <c:layout>
        <c:manualLayout>
          <c:xMode val="edge"/>
          <c:yMode val="edge"/>
          <c:x val="0.24097396903790505"/>
          <c:y val="3.579647149066735E-2"/>
          <c:w val="0.6674667934599221"/>
          <c:h val="0.10976108170574818"/>
        </c:manualLayout>
      </c:layout>
      <c:overlay val="0"/>
      <c:txPr>
        <a:bodyPr/>
        <a:lstStyle/>
        <a:p>
          <a:pPr>
            <a:defRPr sz="1400"/>
          </a:pPr>
          <a:endParaRPr lang="lv-LV"/>
        </a:p>
      </c:txPr>
    </c:legend>
    <c:plotVisOnly val="1"/>
    <c:dispBlanksAs val="gap"/>
    <c:showDLblsOverMax val="0"/>
  </c:chart>
  <c:spPr>
    <a:noFill/>
    <a:ln>
      <a:noFill/>
    </a:ln>
  </c:spPr>
  <c:txPr>
    <a:bodyPr/>
    <a:lstStyle/>
    <a:p>
      <a:pPr>
        <a:defRPr sz="1200" b="0" i="0" u="none" strike="noStrike" baseline="0">
          <a:solidFill>
            <a:srgbClr val="000000"/>
          </a:solidFill>
          <a:latin typeface="Gill Sans Nova Cond Lt" panose="020B0306020104020203" pitchFamily="34" charset="0"/>
          <a:ea typeface="Arial"/>
          <a:cs typeface="Arial"/>
        </a:defRPr>
      </a:pPr>
      <a:endParaRPr lang="lv-LV"/>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651580204767625E-2"/>
          <c:y val="7.7901178959351558E-2"/>
          <c:w val="0.94115940329097436"/>
          <c:h val="0.78922869032652765"/>
        </c:manualLayout>
      </c:layout>
      <c:barChart>
        <c:barDir val="col"/>
        <c:grouping val="clustered"/>
        <c:varyColors val="0"/>
        <c:ser>
          <c:idx val="0"/>
          <c:order val="0"/>
          <c:tx>
            <c:strRef>
              <c:f>Sheet1!$A$3</c:f>
              <c:strCache>
                <c:ptCount val="1"/>
                <c:pt idx="0">
                  <c:v>IKP</c:v>
                </c:pt>
              </c:strCache>
            </c:strRef>
          </c:tx>
          <c:spPr>
            <a:solidFill>
              <a:srgbClr val="C00000"/>
            </a:solidFill>
            <a:ln w="6350" cmpd="sng">
              <a:noFill/>
            </a:ln>
          </c:spPr>
          <c:invertIfNegative val="0"/>
          <c:dPt>
            <c:idx val="6"/>
            <c:invertIfNegative val="0"/>
            <c:bubble3D val="0"/>
            <c:extLst>
              <c:ext xmlns:c16="http://schemas.microsoft.com/office/drawing/2014/chart" uri="{C3380CC4-5D6E-409C-BE32-E72D297353CC}">
                <c16:uniqueId val="{00000000-161C-4F14-B43C-22B7F7037AD9}"/>
              </c:ext>
            </c:extLst>
          </c:dPt>
          <c:dPt>
            <c:idx val="12"/>
            <c:invertIfNegative val="0"/>
            <c:bubble3D val="0"/>
            <c:extLst>
              <c:ext xmlns:c16="http://schemas.microsoft.com/office/drawing/2014/chart" uri="{C3380CC4-5D6E-409C-BE32-E72D297353CC}">
                <c16:uniqueId val="{00000001-161C-4F14-B43C-22B7F7037AD9}"/>
              </c:ext>
            </c:extLst>
          </c:dPt>
          <c:dPt>
            <c:idx val="13"/>
            <c:invertIfNegative val="0"/>
            <c:bubble3D val="0"/>
            <c:extLst>
              <c:ext xmlns:c16="http://schemas.microsoft.com/office/drawing/2014/chart" uri="{C3380CC4-5D6E-409C-BE32-E72D297353CC}">
                <c16:uniqueId val="{00000002-161C-4F14-B43C-22B7F7037AD9}"/>
              </c:ext>
            </c:extLst>
          </c:dPt>
          <c:dLbls>
            <c:numFmt formatCode="#,##0.0" sourceLinked="0"/>
            <c:spPr>
              <a:noFill/>
              <a:ln>
                <a:noFill/>
              </a:ln>
              <a:effectLst/>
            </c:spPr>
            <c:txPr>
              <a:bodyPr/>
              <a:lstStyle/>
              <a:p>
                <a:pPr>
                  <a:defRPr sz="14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Sheet1!$B$1:$T$2</c:f>
              <c:multiLvlStrCache>
                <c:ptCount val="15"/>
                <c:lvl>
                  <c:pt idx="0">
                    <c:v>I</c:v>
                  </c:pt>
                  <c:pt idx="1">
                    <c:v>II</c:v>
                  </c:pt>
                  <c:pt idx="2">
                    <c:v>III</c:v>
                  </c:pt>
                  <c:pt idx="3">
                    <c:v>IV</c:v>
                  </c:pt>
                  <c:pt idx="4">
                    <c:v>I</c:v>
                  </c:pt>
                  <c:pt idx="5">
                    <c:v>II</c:v>
                  </c:pt>
                  <c:pt idx="6">
                    <c:v>III</c:v>
                  </c:pt>
                  <c:pt idx="7">
                    <c:v>IV</c:v>
                  </c:pt>
                  <c:pt idx="8">
                    <c:v>I</c:v>
                  </c:pt>
                  <c:pt idx="9">
                    <c:v>II</c:v>
                  </c:pt>
                  <c:pt idx="10">
                    <c:v>III</c:v>
                  </c:pt>
                  <c:pt idx="11">
                    <c:v>IV</c:v>
                  </c:pt>
                  <c:pt idx="12">
                    <c:v>I</c:v>
                  </c:pt>
                  <c:pt idx="13">
                    <c:v>II</c:v>
                  </c:pt>
                  <c:pt idx="14">
                    <c:v>III</c:v>
                  </c:pt>
                </c:lvl>
                <c:lvl>
                  <c:pt idx="0">
                    <c:v>2017</c:v>
                  </c:pt>
                  <c:pt idx="4">
                    <c:v>2018</c:v>
                  </c:pt>
                  <c:pt idx="8">
                    <c:v>2019</c:v>
                  </c:pt>
                  <c:pt idx="12">
                    <c:v>2020</c:v>
                  </c:pt>
                </c:lvl>
              </c:multiLvlStrCache>
            </c:multiLvlStrRef>
          </c:cat>
          <c:val>
            <c:numRef>
              <c:f>Sheet1!$B$3:$T$3</c:f>
              <c:numCache>
                <c:formatCode>0.0</c:formatCode>
                <c:ptCount val="15"/>
                <c:pt idx="0">
                  <c:v>3.062301685304945</c:v>
                </c:pt>
                <c:pt idx="1">
                  <c:v>3.0544179844454789</c:v>
                </c:pt>
                <c:pt idx="2">
                  <c:v>3.8757412230222315</c:v>
                </c:pt>
                <c:pt idx="3">
                  <c:v>2.9897167834163696</c:v>
                </c:pt>
                <c:pt idx="4">
                  <c:v>1.9156539641803931</c:v>
                </c:pt>
                <c:pt idx="5">
                  <c:v>4.5700355167959543</c:v>
                </c:pt>
                <c:pt idx="6">
                  <c:v>4.3556786325395223</c:v>
                </c:pt>
                <c:pt idx="7">
                  <c:v>4.9406388539453587</c:v>
                </c:pt>
                <c:pt idx="8">
                  <c:v>3.3582165151797767</c:v>
                </c:pt>
                <c:pt idx="9">
                  <c:v>1.743596474575952</c:v>
                </c:pt>
                <c:pt idx="10">
                  <c:v>2.6072018237073564</c:v>
                </c:pt>
                <c:pt idx="11">
                  <c:v>0.75979767080802674</c:v>
                </c:pt>
                <c:pt idx="12">
                  <c:v>-0.96865462366044142</c:v>
                </c:pt>
                <c:pt idx="13">
                  <c:v>-8.8923630105704632</c:v>
                </c:pt>
                <c:pt idx="14">
                  <c:v>-2.5714315017648914</c:v>
                </c:pt>
              </c:numCache>
            </c:numRef>
          </c:val>
          <c:extLst>
            <c:ext xmlns:c16="http://schemas.microsoft.com/office/drawing/2014/chart" uri="{C3380CC4-5D6E-409C-BE32-E72D297353CC}">
              <c16:uniqueId val="{00000003-161C-4F14-B43C-22B7F7037AD9}"/>
            </c:ext>
          </c:extLst>
        </c:ser>
        <c:dLbls>
          <c:showLegendKey val="0"/>
          <c:showVal val="0"/>
          <c:showCatName val="0"/>
          <c:showSerName val="0"/>
          <c:showPercent val="0"/>
          <c:showBubbleSize val="0"/>
        </c:dLbls>
        <c:gapWidth val="40"/>
        <c:axId val="265297168"/>
        <c:axId val="265297952"/>
      </c:barChart>
      <c:catAx>
        <c:axId val="265297168"/>
        <c:scaling>
          <c:orientation val="minMax"/>
        </c:scaling>
        <c:delete val="0"/>
        <c:axPos val="b"/>
        <c:numFmt formatCode="General" sourceLinked="1"/>
        <c:majorTickMark val="none"/>
        <c:minorTickMark val="none"/>
        <c:tickLblPos val="low"/>
        <c:spPr>
          <a:ln w="3175"/>
        </c:spPr>
        <c:txPr>
          <a:bodyPr rot="0" vert="horz"/>
          <a:lstStyle/>
          <a:p>
            <a:pPr>
              <a:defRPr sz="1100"/>
            </a:pPr>
            <a:endParaRPr lang="lv-LV"/>
          </a:p>
        </c:txPr>
        <c:crossAx val="265297952"/>
        <c:crosses val="autoZero"/>
        <c:auto val="1"/>
        <c:lblAlgn val="ctr"/>
        <c:lblOffset val="100"/>
        <c:tickLblSkip val="1"/>
        <c:noMultiLvlLbl val="1"/>
      </c:catAx>
      <c:valAx>
        <c:axId val="265297952"/>
        <c:scaling>
          <c:orientation val="minMax"/>
          <c:min val="-12"/>
        </c:scaling>
        <c:delete val="1"/>
        <c:axPos val="l"/>
        <c:numFmt formatCode="0" sourceLinked="0"/>
        <c:majorTickMark val="out"/>
        <c:minorTickMark val="none"/>
        <c:tickLblPos val="nextTo"/>
        <c:crossAx val="265297168"/>
        <c:crosses val="autoZero"/>
        <c:crossBetween val="between"/>
        <c:majorUnit val="2"/>
      </c:valAx>
      <c:spPr>
        <a:noFill/>
        <a:ln w="24758">
          <a:noFill/>
        </a:ln>
      </c:spPr>
    </c:plotArea>
    <c:plotVisOnly val="1"/>
    <c:dispBlanksAs val="gap"/>
    <c:showDLblsOverMax val="0"/>
  </c:chart>
  <c:spPr>
    <a:noFill/>
    <a:ln>
      <a:noFill/>
    </a:ln>
  </c:spPr>
  <c:txPr>
    <a:bodyPr/>
    <a:lstStyle/>
    <a:p>
      <a:pPr>
        <a:defRPr sz="1200" b="0" i="0" u="none" strike="noStrike" baseline="0">
          <a:solidFill>
            <a:srgbClr val="000000"/>
          </a:solidFill>
          <a:latin typeface="Gill Sans Nova Cond Lt" panose="020B0306020104020203" pitchFamily="34" charset="0"/>
          <a:ea typeface="Arial"/>
          <a:cs typeface="Arial"/>
        </a:defRPr>
      </a:pPr>
      <a:endParaRPr lang="lv-LV"/>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9651580204767625E-2"/>
          <c:y val="8.1493400505177976E-2"/>
          <c:w val="0.94115940329097436"/>
          <c:h val="0.79221371610845293"/>
        </c:manualLayout>
      </c:layout>
      <c:lineChart>
        <c:grouping val="standard"/>
        <c:varyColors val="0"/>
        <c:ser>
          <c:idx val="0"/>
          <c:order val="0"/>
          <c:tx>
            <c:strRef>
              <c:f>Sheet1!$A$3</c:f>
              <c:strCache>
                <c:ptCount val="1"/>
                <c:pt idx="0">
                  <c:v>Igaunija</c:v>
                </c:pt>
              </c:strCache>
            </c:strRef>
          </c:tx>
          <c:spPr>
            <a:ln w="34925"/>
          </c:spPr>
          <c:marker>
            <c:symbol val="none"/>
          </c:marker>
          <c:dLbls>
            <c:delete val="1"/>
          </c:dLbls>
          <c:cat>
            <c:multiLvlStrRef>
              <c:f>Sheet1!$B$1:$P$2</c:f>
              <c:multiLvlStrCache>
                <c:ptCount val="15"/>
                <c:lvl>
                  <c:pt idx="0">
                    <c:v>I</c:v>
                  </c:pt>
                  <c:pt idx="1">
                    <c:v>II</c:v>
                  </c:pt>
                  <c:pt idx="2">
                    <c:v>III</c:v>
                  </c:pt>
                  <c:pt idx="3">
                    <c:v>IV</c:v>
                  </c:pt>
                  <c:pt idx="4">
                    <c:v>I</c:v>
                  </c:pt>
                  <c:pt idx="5">
                    <c:v>II</c:v>
                  </c:pt>
                  <c:pt idx="6">
                    <c:v>III</c:v>
                  </c:pt>
                  <c:pt idx="7">
                    <c:v>IV</c:v>
                  </c:pt>
                  <c:pt idx="8">
                    <c:v>I</c:v>
                  </c:pt>
                  <c:pt idx="9">
                    <c:v>II</c:v>
                  </c:pt>
                  <c:pt idx="10">
                    <c:v>III</c:v>
                  </c:pt>
                  <c:pt idx="11">
                    <c:v>IV</c:v>
                  </c:pt>
                  <c:pt idx="12">
                    <c:v>I</c:v>
                  </c:pt>
                  <c:pt idx="13">
                    <c:v>II</c:v>
                  </c:pt>
                  <c:pt idx="14">
                    <c:v>III</c:v>
                  </c:pt>
                </c:lvl>
                <c:lvl>
                  <c:pt idx="0">
                    <c:v>2017</c:v>
                  </c:pt>
                  <c:pt idx="4">
                    <c:v>2018</c:v>
                  </c:pt>
                  <c:pt idx="8">
                    <c:v>2019</c:v>
                  </c:pt>
                  <c:pt idx="12">
                    <c:v>2020</c:v>
                  </c:pt>
                </c:lvl>
              </c:multiLvlStrCache>
            </c:multiLvlStrRef>
          </c:cat>
          <c:val>
            <c:numRef>
              <c:f>Sheet1!$B$3:$P$3</c:f>
              <c:numCache>
                <c:formatCode>General</c:formatCode>
                <c:ptCount val="15"/>
                <c:pt idx="0">
                  <c:v>101.89999999999999</c:v>
                </c:pt>
                <c:pt idx="1">
                  <c:v>103.53039999999999</c:v>
                </c:pt>
                <c:pt idx="2">
                  <c:v>103.94452159999999</c:v>
                </c:pt>
                <c:pt idx="3">
                  <c:v>105.60763394559999</c:v>
                </c:pt>
                <c:pt idx="4">
                  <c:v>106.55810265111037</c:v>
                </c:pt>
                <c:pt idx="5">
                  <c:v>107.8367998829237</c:v>
                </c:pt>
                <c:pt idx="6">
                  <c:v>108.59165748210415</c:v>
                </c:pt>
                <c:pt idx="7">
                  <c:v>110.00334902937149</c:v>
                </c:pt>
                <c:pt idx="8">
                  <c:v>112.64342940607641</c:v>
                </c:pt>
                <c:pt idx="9">
                  <c:v>113.09400312370072</c:v>
                </c:pt>
                <c:pt idx="10">
                  <c:v>113.6594731393192</c:v>
                </c:pt>
                <c:pt idx="11">
                  <c:v>114.22777050501578</c:v>
                </c:pt>
                <c:pt idx="12">
                  <c:v>113.31394834097566</c:v>
                </c:pt>
                <c:pt idx="13">
                  <c:v>107.08168118222198</c:v>
                </c:pt>
                <c:pt idx="14">
                  <c:v>110.6153766612353</c:v>
                </c:pt>
              </c:numCache>
            </c:numRef>
          </c:val>
          <c:smooth val="0"/>
          <c:extLst>
            <c:ext xmlns:c16="http://schemas.microsoft.com/office/drawing/2014/chart" uri="{C3380CC4-5D6E-409C-BE32-E72D297353CC}">
              <c16:uniqueId val="{00000000-8CC2-4A4A-841D-987398D5850D}"/>
            </c:ext>
          </c:extLst>
        </c:ser>
        <c:ser>
          <c:idx val="1"/>
          <c:order val="1"/>
          <c:tx>
            <c:strRef>
              <c:f>Sheet1!$A$4</c:f>
              <c:strCache>
                <c:ptCount val="1"/>
                <c:pt idx="0">
                  <c:v>Latvija</c:v>
                </c:pt>
              </c:strCache>
            </c:strRef>
          </c:tx>
          <c:spPr>
            <a:ln w="34925">
              <a:solidFill>
                <a:srgbClr val="C00000"/>
              </a:solidFill>
            </a:ln>
          </c:spPr>
          <c:marker>
            <c:symbol val="none"/>
          </c:marker>
          <c:dLbls>
            <c:delete val="1"/>
          </c:dLbls>
          <c:cat>
            <c:multiLvlStrRef>
              <c:f>Sheet1!$B$1:$P$2</c:f>
              <c:multiLvlStrCache>
                <c:ptCount val="15"/>
                <c:lvl>
                  <c:pt idx="0">
                    <c:v>I</c:v>
                  </c:pt>
                  <c:pt idx="1">
                    <c:v>II</c:v>
                  </c:pt>
                  <c:pt idx="2">
                    <c:v>III</c:v>
                  </c:pt>
                  <c:pt idx="3">
                    <c:v>IV</c:v>
                  </c:pt>
                  <c:pt idx="4">
                    <c:v>I</c:v>
                  </c:pt>
                  <c:pt idx="5">
                    <c:v>II</c:v>
                  </c:pt>
                  <c:pt idx="6">
                    <c:v>III</c:v>
                  </c:pt>
                  <c:pt idx="7">
                    <c:v>IV</c:v>
                  </c:pt>
                  <c:pt idx="8">
                    <c:v>I</c:v>
                  </c:pt>
                  <c:pt idx="9">
                    <c:v>II</c:v>
                  </c:pt>
                  <c:pt idx="10">
                    <c:v>III</c:v>
                  </c:pt>
                  <c:pt idx="11">
                    <c:v>IV</c:v>
                  </c:pt>
                  <c:pt idx="12">
                    <c:v>I</c:v>
                  </c:pt>
                  <c:pt idx="13">
                    <c:v>II</c:v>
                  </c:pt>
                  <c:pt idx="14">
                    <c:v>III</c:v>
                  </c:pt>
                </c:lvl>
                <c:lvl>
                  <c:pt idx="0">
                    <c:v>2017</c:v>
                  </c:pt>
                  <c:pt idx="4">
                    <c:v>2018</c:v>
                  </c:pt>
                  <c:pt idx="8">
                    <c:v>2019</c:v>
                  </c:pt>
                  <c:pt idx="12">
                    <c:v>2020</c:v>
                  </c:pt>
                </c:lvl>
              </c:multiLvlStrCache>
            </c:multiLvlStrRef>
          </c:cat>
          <c:val>
            <c:numRef>
              <c:f>Sheet1!$B$4:$P$4</c:f>
              <c:numCache>
                <c:formatCode>General</c:formatCode>
                <c:ptCount val="15"/>
                <c:pt idx="0">
                  <c:v>101.29999999999998</c:v>
                </c:pt>
                <c:pt idx="1">
                  <c:v>102.11039999999998</c:v>
                </c:pt>
                <c:pt idx="2">
                  <c:v>102.72306239999999</c:v>
                </c:pt>
                <c:pt idx="3">
                  <c:v>103.23667771199997</c:v>
                </c:pt>
                <c:pt idx="4">
                  <c:v>104.26904448911998</c:v>
                </c:pt>
                <c:pt idx="5">
                  <c:v>106.14588728992413</c:v>
                </c:pt>
                <c:pt idx="6">
                  <c:v>107.63192971198308</c:v>
                </c:pt>
                <c:pt idx="7">
                  <c:v>108.60061707939091</c:v>
                </c:pt>
                <c:pt idx="8">
                  <c:v>108.05761399399395</c:v>
                </c:pt>
                <c:pt idx="9">
                  <c:v>108.70595967795792</c:v>
                </c:pt>
                <c:pt idx="10">
                  <c:v>109.2494894763477</c:v>
                </c:pt>
                <c:pt idx="11">
                  <c:v>109.35873896582405</c:v>
                </c:pt>
                <c:pt idx="12">
                  <c:v>106.84348796961009</c:v>
                </c:pt>
                <c:pt idx="13">
                  <c:v>99.25760032376779</c:v>
                </c:pt>
                <c:pt idx="14">
                  <c:v>106.3048899467553</c:v>
                </c:pt>
              </c:numCache>
            </c:numRef>
          </c:val>
          <c:smooth val="0"/>
          <c:extLst>
            <c:ext xmlns:c16="http://schemas.microsoft.com/office/drawing/2014/chart" uri="{C3380CC4-5D6E-409C-BE32-E72D297353CC}">
              <c16:uniqueId val="{00000001-8CC2-4A4A-841D-987398D5850D}"/>
            </c:ext>
          </c:extLst>
        </c:ser>
        <c:ser>
          <c:idx val="2"/>
          <c:order val="2"/>
          <c:tx>
            <c:strRef>
              <c:f>Sheet1!$A$5</c:f>
              <c:strCache>
                <c:ptCount val="1"/>
                <c:pt idx="0">
                  <c:v>Lietuva</c:v>
                </c:pt>
              </c:strCache>
            </c:strRef>
          </c:tx>
          <c:spPr>
            <a:ln w="34925"/>
          </c:spPr>
          <c:marker>
            <c:symbol val="none"/>
          </c:marker>
          <c:dLbls>
            <c:delete val="1"/>
          </c:dLbls>
          <c:cat>
            <c:multiLvlStrRef>
              <c:f>Sheet1!$B$1:$P$2</c:f>
              <c:multiLvlStrCache>
                <c:ptCount val="15"/>
                <c:lvl>
                  <c:pt idx="0">
                    <c:v>I</c:v>
                  </c:pt>
                  <c:pt idx="1">
                    <c:v>II</c:v>
                  </c:pt>
                  <c:pt idx="2">
                    <c:v>III</c:v>
                  </c:pt>
                  <c:pt idx="3">
                    <c:v>IV</c:v>
                  </c:pt>
                  <c:pt idx="4">
                    <c:v>I</c:v>
                  </c:pt>
                  <c:pt idx="5">
                    <c:v>II</c:v>
                  </c:pt>
                  <c:pt idx="6">
                    <c:v>III</c:v>
                  </c:pt>
                  <c:pt idx="7">
                    <c:v>IV</c:v>
                  </c:pt>
                  <c:pt idx="8">
                    <c:v>I</c:v>
                  </c:pt>
                  <c:pt idx="9">
                    <c:v>II</c:v>
                  </c:pt>
                  <c:pt idx="10">
                    <c:v>III</c:v>
                  </c:pt>
                  <c:pt idx="11">
                    <c:v>IV</c:v>
                  </c:pt>
                  <c:pt idx="12">
                    <c:v>I</c:v>
                  </c:pt>
                  <c:pt idx="13">
                    <c:v>II</c:v>
                  </c:pt>
                  <c:pt idx="14">
                    <c:v>III</c:v>
                  </c:pt>
                </c:lvl>
                <c:lvl>
                  <c:pt idx="0">
                    <c:v>2017</c:v>
                  </c:pt>
                  <c:pt idx="4">
                    <c:v>2018</c:v>
                  </c:pt>
                  <c:pt idx="8">
                    <c:v>2019</c:v>
                  </c:pt>
                  <c:pt idx="12">
                    <c:v>2020</c:v>
                  </c:pt>
                </c:lvl>
              </c:multiLvlStrCache>
            </c:multiLvlStrRef>
          </c:cat>
          <c:val>
            <c:numRef>
              <c:f>Sheet1!$B$5:$P$5</c:f>
              <c:numCache>
                <c:formatCode>General</c:formatCode>
                <c:ptCount val="15"/>
                <c:pt idx="0">
                  <c:v>101.1</c:v>
                </c:pt>
                <c:pt idx="1">
                  <c:v>102.21209999999998</c:v>
                </c:pt>
                <c:pt idx="2">
                  <c:v>103.33643309999997</c:v>
                </c:pt>
                <c:pt idx="3">
                  <c:v>104.26646099789996</c:v>
                </c:pt>
                <c:pt idx="4">
                  <c:v>105.10059268588316</c:v>
                </c:pt>
                <c:pt idx="5">
                  <c:v>106.36179979811375</c:v>
                </c:pt>
                <c:pt idx="6">
                  <c:v>107.31905599629677</c:v>
                </c:pt>
                <c:pt idx="7">
                  <c:v>108.49956561225602</c:v>
                </c:pt>
                <c:pt idx="8">
                  <c:v>110.23555866205211</c:v>
                </c:pt>
                <c:pt idx="9">
                  <c:v>111.11744313134854</c:v>
                </c:pt>
                <c:pt idx="10">
                  <c:v>111.89526523326796</c:v>
                </c:pt>
                <c:pt idx="11">
                  <c:v>112.79042735513411</c:v>
                </c:pt>
                <c:pt idx="12">
                  <c:v>112.79042735513411</c:v>
                </c:pt>
                <c:pt idx="13">
                  <c:v>106.1357921411812</c:v>
                </c:pt>
                <c:pt idx="14">
                  <c:v>110.16895224254608</c:v>
                </c:pt>
              </c:numCache>
            </c:numRef>
          </c:val>
          <c:smooth val="0"/>
          <c:extLst>
            <c:ext xmlns:c16="http://schemas.microsoft.com/office/drawing/2014/chart" uri="{C3380CC4-5D6E-409C-BE32-E72D297353CC}">
              <c16:uniqueId val="{00000002-8CC2-4A4A-841D-987398D5850D}"/>
            </c:ext>
          </c:extLst>
        </c:ser>
        <c:dLbls>
          <c:showLegendKey val="0"/>
          <c:showVal val="1"/>
          <c:showCatName val="0"/>
          <c:showSerName val="0"/>
          <c:showPercent val="0"/>
          <c:showBubbleSize val="0"/>
        </c:dLbls>
        <c:smooth val="0"/>
        <c:axId val="265297168"/>
        <c:axId val="265297952"/>
      </c:lineChart>
      <c:catAx>
        <c:axId val="265297168"/>
        <c:scaling>
          <c:orientation val="minMax"/>
        </c:scaling>
        <c:delete val="0"/>
        <c:axPos val="b"/>
        <c:numFmt formatCode="General" sourceLinked="1"/>
        <c:majorTickMark val="none"/>
        <c:minorTickMark val="none"/>
        <c:tickLblPos val="low"/>
        <c:spPr>
          <a:ln w="3175"/>
        </c:spPr>
        <c:txPr>
          <a:bodyPr rot="0" vert="horz"/>
          <a:lstStyle/>
          <a:p>
            <a:pPr>
              <a:defRPr sz="1100"/>
            </a:pPr>
            <a:endParaRPr lang="lv-LV"/>
          </a:p>
        </c:txPr>
        <c:crossAx val="265297952"/>
        <c:crosses val="autoZero"/>
        <c:auto val="1"/>
        <c:lblAlgn val="ctr"/>
        <c:lblOffset val="100"/>
        <c:noMultiLvlLbl val="1"/>
      </c:catAx>
      <c:valAx>
        <c:axId val="265297952"/>
        <c:scaling>
          <c:orientation val="minMax"/>
          <c:min val="95"/>
        </c:scaling>
        <c:delete val="0"/>
        <c:axPos val="l"/>
        <c:numFmt formatCode="0" sourceLinked="0"/>
        <c:majorTickMark val="out"/>
        <c:minorTickMark val="none"/>
        <c:tickLblPos val="nextTo"/>
        <c:crossAx val="265297168"/>
        <c:crosses val="autoZero"/>
        <c:crossBetween val="between"/>
      </c:valAx>
      <c:spPr>
        <a:noFill/>
        <a:ln w="24758">
          <a:noFill/>
        </a:ln>
      </c:spPr>
    </c:plotArea>
    <c:legend>
      <c:legendPos val="t"/>
      <c:layout>
        <c:manualLayout>
          <c:xMode val="edge"/>
          <c:yMode val="edge"/>
          <c:x val="0.28877225254088495"/>
          <c:y val="6.6179160021265296E-2"/>
          <c:w val="0.6356528241608066"/>
          <c:h val="8.1165071770334926E-2"/>
        </c:manualLayout>
      </c:layout>
      <c:overlay val="0"/>
      <c:txPr>
        <a:bodyPr/>
        <a:lstStyle/>
        <a:p>
          <a:pPr>
            <a:defRPr sz="1400"/>
          </a:pPr>
          <a:endParaRPr lang="lv-LV"/>
        </a:p>
      </c:txPr>
    </c:legend>
    <c:plotVisOnly val="1"/>
    <c:dispBlanksAs val="gap"/>
    <c:showDLblsOverMax val="0"/>
  </c:chart>
  <c:spPr>
    <a:noFill/>
    <a:ln>
      <a:noFill/>
    </a:ln>
  </c:spPr>
  <c:txPr>
    <a:bodyPr/>
    <a:lstStyle/>
    <a:p>
      <a:pPr>
        <a:defRPr sz="1200" b="0" i="0" u="none" strike="noStrike" baseline="0">
          <a:solidFill>
            <a:srgbClr val="000000"/>
          </a:solidFill>
          <a:latin typeface="Gill Sans Nova Cond Lt" panose="020B0306020104020203" pitchFamily="34" charset="0"/>
          <a:ea typeface="Arial"/>
          <a:cs typeface="Arial"/>
        </a:defRPr>
      </a:pPr>
      <a:endParaRPr lang="lv-LV"/>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031703186392842E-3"/>
          <c:y val="0"/>
          <c:w val="0.98593759026491812"/>
          <c:h val="0.49427613532988618"/>
        </c:manualLayout>
      </c:layout>
      <c:barChart>
        <c:barDir val="col"/>
        <c:grouping val="clustered"/>
        <c:varyColors val="0"/>
        <c:ser>
          <c:idx val="0"/>
          <c:order val="0"/>
          <c:spPr>
            <a:solidFill>
              <a:schemeClr val="accent4">
                <a:lumMod val="75000"/>
              </a:schemeClr>
            </a:solidFill>
          </c:spPr>
          <c:invertIfNegative val="0"/>
          <c:dPt>
            <c:idx val="0"/>
            <c:invertIfNegative val="0"/>
            <c:bubble3D val="0"/>
            <c:extLst>
              <c:ext xmlns:c16="http://schemas.microsoft.com/office/drawing/2014/chart" uri="{C3380CC4-5D6E-409C-BE32-E72D297353CC}">
                <c16:uniqueId val="{00000001-8C26-438B-BFAF-A51BEDB5FD1A}"/>
              </c:ext>
            </c:extLst>
          </c:dPt>
          <c:dPt>
            <c:idx val="1"/>
            <c:invertIfNegative val="0"/>
            <c:bubble3D val="0"/>
            <c:extLst>
              <c:ext xmlns:c16="http://schemas.microsoft.com/office/drawing/2014/chart" uri="{C3380CC4-5D6E-409C-BE32-E72D297353CC}">
                <c16:uniqueId val="{00000003-8C26-438B-BFAF-A51BEDB5FD1A}"/>
              </c:ext>
            </c:extLst>
          </c:dPt>
          <c:dPt>
            <c:idx val="2"/>
            <c:invertIfNegative val="0"/>
            <c:bubble3D val="0"/>
            <c:extLst>
              <c:ext xmlns:c16="http://schemas.microsoft.com/office/drawing/2014/chart" uri="{C3380CC4-5D6E-409C-BE32-E72D297353CC}">
                <c16:uniqueId val="{00000005-8C26-438B-BFAF-A51BEDB5FD1A}"/>
              </c:ext>
            </c:extLst>
          </c:dPt>
          <c:dPt>
            <c:idx val="3"/>
            <c:invertIfNegative val="0"/>
            <c:bubble3D val="0"/>
            <c:extLst>
              <c:ext xmlns:c16="http://schemas.microsoft.com/office/drawing/2014/chart" uri="{C3380CC4-5D6E-409C-BE32-E72D297353CC}">
                <c16:uniqueId val="{00000007-8C26-438B-BFAF-A51BEDB5FD1A}"/>
              </c:ext>
            </c:extLst>
          </c:dPt>
          <c:dPt>
            <c:idx val="4"/>
            <c:invertIfNegative val="0"/>
            <c:bubble3D val="0"/>
            <c:extLst>
              <c:ext xmlns:c16="http://schemas.microsoft.com/office/drawing/2014/chart" uri="{C3380CC4-5D6E-409C-BE32-E72D297353CC}">
                <c16:uniqueId val="{00000009-8C26-438B-BFAF-A51BEDB5FD1A}"/>
              </c:ext>
            </c:extLst>
          </c:dPt>
          <c:dPt>
            <c:idx val="5"/>
            <c:invertIfNegative val="0"/>
            <c:bubble3D val="0"/>
            <c:extLst>
              <c:ext xmlns:c16="http://schemas.microsoft.com/office/drawing/2014/chart" uri="{C3380CC4-5D6E-409C-BE32-E72D297353CC}">
                <c16:uniqueId val="{0000000B-8C26-438B-BFAF-A51BEDB5FD1A}"/>
              </c:ext>
            </c:extLst>
          </c:dPt>
          <c:dPt>
            <c:idx val="6"/>
            <c:invertIfNegative val="0"/>
            <c:bubble3D val="0"/>
            <c:extLst>
              <c:ext xmlns:c16="http://schemas.microsoft.com/office/drawing/2014/chart" uri="{C3380CC4-5D6E-409C-BE32-E72D297353CC}">
                <c16:uniqueId val="{0000000D-8C26-438B-BFAF-A51BEDB5FD1A}"/>
              </c:ext>
            </c:extLst>
          </c:dPt>
          <c:dPt>
            <c:idx val="7"/>
            <c:invertIfNegative val="0"/>
            <c:bubble3D val="0"/>
            <c:extLst>
              <c:ext xmlns:c16="http://schemas.microsoft.com/office/drawing/2014/chart" uri="{C3380CC4-5D6E-409C-BE32-E72D297353CC}">
                <c16:uniqueId val="{0000000F-8C26-438B-BFAF-A51BEDB5FD1A}"/>
              </c:ext>
            </c:extLst>
          </c:dPt>
          <c:dPt>
            <c:idx val="8"/>
            <c:invertIfNegative val="0"/>
            <c:bubble3D val="0"/>
            <c:extLst>
              <c:ext xmlns:c16="http://schemas.microsoft.com/office/drawing/2014/chart" uri="{C3380CC4-5D6E-409C-BE32-E72D297353CC}">
                <c16:uniqueId val="{00000011-8C26-438B-BFAF-A51BEDB5FD1A}"/>
              </c:ext>
            </c:extLst>
          </c:dPt>
          <c:dPt>
            <c:idx val="9"/>
            <c:invertIfNegative val="0"/>
            <c:bubble3D val="0"/>
            <c:extLst>
              <c:ext xmlns:c16="http://schemas.microsoft.com/office/drawing/2014/chart" uri="{C3380CC4-5D6E-409C-BE32-E72D297353CC}">
                <c16:uniqueId val="{00000013-8C26-438B-BFAF-A51BEDB5FD1A}"/>
              </c:ext>
            </c:extLst>
          </c:dPt>
          <c:dPt>
            <c:idx val="10"/>
            <c:invertIfNegative val="0"/>
            <c:bubble3D val="0"/>
            <c:extLst>
              <c:ext xmlns:c16="http://schemas.microsoft.com/office/drawing/2014/chart" uri="{C3380CC4-5D6E-409C-BE32-E72D297353CC}">
                <c16:uniqueId val="{00000015-8C26-438B-BFAF-A51BEDB5FD1A}"/>
              </c:ext>
            </c:extLst>
          </c:dPt>
          <c:dPt>
            <c:idx val="11"/>
            <c:invertIfNegative val="0"/>
            <c:bubble3D val="0"/>
            <c:extLst>
              <c:ext xmlns:c16="http://schemas.microsoft.com/office/drawing/2014/chart" uri="{C3380CC4-5D6E-409C-BE32-E72D297353CC}">
                <c16:uniqueId val="{00000017-8C26-438B-BFAF-A51BEDB5FD1A}"/>
              </c:ext>
            </c:extLst>
          </c:dPt>
          <c:dPt>
            <c:idx val="12"/>
            <c:invertIfNegative val="0"/>
            <c:bubble3D val="0"/>
            <c:extLst>
              <c:ext xmlns:c16="http://schemas.microsoft.com/office/drawing/2014/chart" uri="{C3380CC4-5D6E-409C-BE32-E72D297353CC}">
                <c16:uniqueId val="{00000019-8C26-438B-BFAF-A51BEDB5FD1A}"/>
              </c:ext>
            </c:extLst>
          </c:dPt>
          <c:dPt>
            <c:idx val="13"/>
            <c:invertIfNegative val="0"/>
            <c:bubble3D val="0"/>
            <c:extLst>
              <c:ext xmlns:c16="http://schemas.microsoft.com/office/drawing/2014/chart" uri="{C3380CC4-5D6E-409C-BE32-E72D297353CC}">
                <c16:uniqueId val="{0000001B-8C26-438B-BFAF-A51BEDB5FD1A}"/>
              </c:ext>
            </c:extLst>
          </c:dPt>
          <c:dPt>
            <c:idx val="14"/>
            <c:invertIfNegative val="0"/>
            <c:bubble3D val="0"/>
            <c:extLst>
              <c:ext xmlns:c16="http://schemas.microsoft.com/office/drawing/2014/chart" uri="{C3380CC4-5D6E-409C-BE32-E72D297353CC}">
                <c16:uniqueId val="{0000001D-8C26-438B-BFAF-A51BEDB5FD1A}"/>
              </c:ext>
            </c:extLst>
          </c:dPt>
          <c:dLbls>
            <c:spPr>
              <a:noFill/>
              <a:ln>
                <a:noFill/>
              </a:ln>
              <a:effectLst/>
            </c:spPr>
            <c:txPr>
              <a:bodyPr wrap="square" lIns="38100" tIns="19050" rIns="38100" bIns="19050" anchor="ctr">
                <a:spAutoFit/>
              </a:bodyPr>
              <a:lstStyle/>
              <a:p>
                <a:pPr>
                  <a:defRPr sz="16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Sheet1!$A$1:$A$15</c:f>
              <c:strCache>
                <c:ptCount val="15"/>
                <c:pt idx="0">
                  <c:v>Izmitināšanas un ēdināšanas pakalpojumi</c:v>
                </c:pt>
                <c:pt idx="1">
                  <c:v>Māksla, izklaide un atpūta</c:v>
                </c:pt>
                <c:pt idx="2">
                  <c:v>Transports un uzglabāšana</c:v>
                </c:pt>
                <c:pt idx="3">
                  <c:v>Informācijas un komunikācijas pakalpojumi</c:v>
                </c:pt>
                <c:pt idx="4">
                  <c:v>Finanšu un apdrošināšanas darbības</c:v>
                </c:pt>
                <c:pt idx="5">
                  <c:v>Komercpakalpojumi</c:v>
                </c:pt>
                <c:pt idx="6">
                  <c:v>Vairumtirdzniecība un mazumtirdzniecība</c:v>
                </c:pt>
                <c:pt idx="7">
                  <c:v>Apstrādes rūpniecība</c:v>
                </c:pt>
                <c:pt idx="8">
                  <c:v>Operācijas ar nekustami īpašumu</c:v>
                </c:pt>
                <c:pt idx="9">
                  <c:v>Pārējā rūpniecība</c:v>
                </c:pt>
                <c:pt idx="10">
                  <c:v>Izglītība</c:v>
                </c:pt>
                <c:pt idx="11">
                  <c:v>Veselība un sociālā aprūpe</c:v>
                </c:pt>
                <c:pt idx="12">
                  <c:v>Valsts pārvalde</c:v>
                </c:pt>
                <c:pt idx="13">
                  <c:v>Lauksaimniecība, mežsaimniecība</c:v>
                </c:pt>
                <c:pt idx="14">
                  <c:v>Būvniecība</c:v>
                </c:pt>
              </c:strCache>
            </c:strRef>
          </c:cat>
          <c:val>
            <c:numRef>
              <c:f>Sheet1!$B$1:$B$15</c:f>
              <c:numCache>
                <c:formatCode>0.0</c:formatCode>
                <c:ptCount val="15"/>
                <c:pt idx="0">
                  <c:v>-34.916106260258388</c:v>
                </c:pt>
                <c:pt idx="1">
                  <c:v>-26.064679215009576</c:v>
                </c:pt>
                <c:pt idx="2">
                  <c:v>-15.003505797958908</c:v>
                </c:pt>
                <c:pt idx="3">
                  <c:v>-6.4925444331580451</c:v>
                </c:pt>
                <c:pt idx="4">
                  <c:v>-5.2317139188605495</c:v>
                </c:pt>
                <c:pt idx="5">
                  <c:v>-3.4996027929924196</c:v>
                </c:pt>
                <c:pt idx="6">
                  <c:v>-2.7349338998688353</c:v>
                </c:pt>
                <c:pt idx="7">
                  <c:v>-2.7257252156769596</c:v>
                </c:pt>
                <c:pt idx="8">
                  <c:v>-1.8746677396484586</c:v>
                </c:pt>
                <c:pt idx="9">
                  <c:v>-1.568444950349317</c:v>
                </c:pt>
                <c:pt idx="10">
                  <c:v>0.40553568257352879</c:v>
                </c:pt>
                <c:pt idx="11">
                  <c:v>0.95140450063435367</c:v>
                </c:pt>
                <c:pt idx="12">
                  <c:v>1.3558191938249422</c:v>
                </c:pt>
                <c:pt idx="13">
                  <c:v>1.8665744436340503</c:v>
                </c:pt>
                <c:pt idx="14">
                  <c:v>2.8119142035633757</c:v>
                </c:pt>
              </c:numCache>
            </c:numRef>
          </c:val>
          <c:extLst>
            <c:ext xmlns:c16="http://schemas.microsoft.com/office/drawing/2014/chart" uri="{C3380CC4-5D6E-409C-BE32-E72D297353CC}">
              <c16:uniqueId val="{0000003E-8C26-438B-BFAF-A51BEDB5FD1A}"/>
            </c:ext>
          </c:extLst>
        </c:ser>
        <c:dLbls>
          <c:showLegendKey val="0"/>
          <c:showVal val="0"/>
          <c:showCatName val="0"/>
          <c:showSerName val="0"/>
          <c:showPercent val="0"/>
          <c:showBubbleSize val="0"/>
        </c:dLbls>
        <c:gapWidth val="40"/>
        <c:axId val="265297168"/>
        <c:axId val="265297952"/>
      </c:barChart>
      <c:lineChart>
        <c:grouping val="standard"/>
        <c:varyColors val="0"/>
        <c:ser>
          <c:idx val="1"/>
          <c:order val="1"/>
          <c:marker>
            <c:symbol val="none"/>
          </c:marker>
          <c:cat>
            <c:strRef>
              <c:f>Sheet1!$A$1:$A$15</c:f>
              <c:strCache>
                <c:ptCount val="15"/>
                <c:pt idx="0">
                  <c:v>Izmitināšanas un ēdināšanas pakalpojumi</c:v>
                </c:pt>
                <c:pt idx="1">
                  <c:v>Māksla, izklaide un atpūta</c:v>
                </c:pt>
                <c:pt idx="2">
                  <c:v>Transports un uzglabāšana</c:v>
                </c:pt>
                <c:pt idx="3">
                  <c:v>Informācijas un komunikācijas pakalpojumi</c:v>
                </c:pt>
                <c:pt idx="4">
                  <c:v>Finanšu un apdrošināšanas darbības</c:v>
                </c:pt>
                <c:pt idx="5">
                  <c:v>Komercpakalpojumi</c:v>
                </c:pt>
                <c:pt idx="6">
                  <c:v>Vairumtirdzniecība un mazumtirdzniecība</c:v>
                </c:pt>
                <c:pt idx="7">
                  <c:v>Apstrādes rūpniecība</c:v>
                </c:pt>
                <c:pt idx="8">
                  <c:v>Operācijas ar nekustami īpašumu</c:v>
                </c:pt>
                <c:pt idx="9">
                  <c:v>Pārējā rūpniecība</c:v>
                </c:pt>
                <c:pt idx="10">
                  <c:v>Izglītība</c:v>
                </c:pt>
                <c:pt idx="11">
                  <c:v>Veselība un sociālā aprūpe</c:v>
                </c:pt>
                <c:pt idx="12">
                  <c:v>Valsts pārvalde</c:v>
                </c:pt>
                <c:pt idx="13">
                  <c:v>Lauksaimniecība, mežsaimniecība</c:v>
                </c:pt>
                <c:pt idx="14">
                  <c:v>Būvniecība</c:v>
                </c:pt>
              </c:strCache>
            </c:strRef>
          </c:cat>
          <c:val>
            <c:numRef>
              <c:f>Sheet1!$C$1:$C$15</c:f>
              <c:numCache>
                <c:formatCode>0.0</c:formatCode>
                <c:ptCount val="15"/>
                <c:pt idx="0">
                  <c:v>-4.256938167388796</c:v>
                </c:pt>
                <c:pt idx="1">
                  <c:v>-4.256938167388796</c:v>
                </c:pt>
                <c:pt idx="2">
                  <c:v>-4.256938167388796</c:v>
                </c:pt>
                <c:pt idx="3">
                  <c:v>-4.256938167388796</c:v>
                </c:pt>
                <c:pt idx="4">
                  <c:v>-4.256938167388796</c:v>
                </c:pt>
                <c:pt idx="5">
                  <c:v>-4.256938167388796</c:v>
                </c:pt>
                <c:pt idx="6">
                  <c:v>-4.256938167388796</c:v>
                </c:pt>
                <c:pt idx="7">
                  <c:v>-4.256938167388796</c:v>
                </c:pt>
                <c:pt idx="8">
                  <c:v>-4.256938167388796</c:v>
                </c:pt>
                <c:pt idx="9">
                  <c:v>-4.256938167388796</c:v>
                </c:pt>
                <c:pt idx="10">
                  <c:v>-4.256938167388796</c:v>
                </c:pt>
                <c:pt idx="11">
                  <c:v>-4.256938167388796</c:v>
                </c:pt>
                <c:pt idx="12">
                  <c:v>-4.256938167388796</c:v>
                </c:pt>
                <c:pt idx="13">
                  <c:v>-4.256938167388796</c:v>
                </c:pt>
                <c:pt idx="14">
                  <c:v>-4.256938167388796</c:v>
                </c:pt>
              </c:numCache>
            </c:numRef>
          </c:val>
          <c:smooth val="0"/>
          <c:extLst>
            <c:ext xmlns:c16="http://schemas.microsoft.com/office/drawing/2014/chart" uri="{C3380CC4-5D6E-409C-BE32-E72D297353CC}">
              <c16:uniqueId val="{0000003F-8C26-438B-BFAF-A51BEDB5FD1A}"/>
            </c:ext>
          </c:extLst>
        </c:ser>
        <c:dLbls>
          <c:showLegendKey val="0"/>
          <c:showVal val="0"/>
          <c:showCatName val="0"/>
          <c:showSerName val="0"/>
          <c:showPercent val="0"/>
          <c:showBubbleSize val="0"/>
        </c:dLbls>
        <c:marker val="1"/>
        <c:smooth val="0"/>
        <c:axId val="265297168"/>
        <c:axId val="265297952"/>
      </c:lineChart>
      <c:catAx>
        <c:axId val="265297168"/>
        <c:scaling>
          <c:orientation val="minMax"/>
        </c:scaling>
        <c:delete val="0"/>
        <c:axPos val="b"/>
        <c:numFmt formatCode="General" sourceLinked="1"/>
        <c:majorTickMark val="none"/>
        <c:minorTickMark val="none"/>
        <c:tickLblPos val="low"/>
        <c:spPr>
          <a:ln w="3175"/>
        </c:spPr>
        <c:txPr>
          <a:bodyPr rot="-5400000" vert="horz"/>
          <a:lstStyle/>
          <a:p>
            <a:pPr>
              <a:defRPr sz="1600">
                <a:latin typeface="Gill Sans Nova Cond Lt" panose="020B0306020104020203" pitchFamily="34" charset="0"/>
              </a:defRPr>
            </a:pPr>
            <a:endParaRPr lang="lv-LV"/>
          </a:p>
        </c:txPr>
        <c:crossAx val="265297952"/>
        <c:crosses val="autoZero"/>
        <c:auto val="1"/>
        <c:lblAlgn val="ctr"/>
        <c:lblOffset val="100"/>
        <c:tickLblSkip val="1"/>
        <c:noMultiLvlLbl val="1"/>
      </c:catAx>
      <c:valAx>
        <c:axId val="265297952"/>
        <c:scaling>
          <c:orientation val="minMax"/>
          <c:max val="15"/>
          <c:min val="-50"/>
        </c:scaling>
        <c:delete val="0"/>
        <c:axPos val="l"/>
        <c:numFmt formatCode="0" sourceLinked="0"/>
        <c:majorTickMark val="out"/>
        <c:minorTickMark val="none"/>
        <c:tickLblPos val="nextTo"/>
        <c:txPr>
          <a:bodyPr/>
          <a:lstStyle/>
          <a:p>
            <a:pPr>
              <a:defRPr sz="1100"/>
            </a:pPr>
            <a:endParaRPr lang="lv-LV"/>
          </a:p>
        </c:txPr>
        <c:crossAx val="265297168"/>
        <c:crosses val="autoZero"/>
        <c:crossBetween val="between"/>
        <c:majorUnit val="15"/>
      </c:valAx>
      <c:spPr>
        <a:noFill/>
        <a:ln w="24758">
          <a:noFill/>
        </a:ln>
      </c:spPr>
    </c:plotArea>
    <c:plotVisOnly val="1"/>
    <c:dispBlanksAs val="gap"/>
    <c:showDLblsOverMax val="0"/>
  </c:chart>
  <c:spPr>
    <a:noFill/>
    <a:ln>
      <a:noFill/>
    </a:ln>
  </c:spPr>
  <c:txPr>
    <a:bodyPr/>
    <a:lstStyle/>
    <a:p>
      <a:pPr>
        <a:defRPr sz="1200" b="0" i="0" u="none" strike="noStrike" baseline="0">
          <a:solidFill>
            <a:srgbClr val="000000"/>
          </a:solidFill>
          <a:latin typeface="Gill Sans Nova Cond Lt" panose="020B0306020104020203" pitchFamily="34" charset="0"/>
          <a:ea typeface="Arial"/>
          <a:cs typeface="Arial"/>
        </a:defRPr>
      </a:pPr>
      <a:endParaRPr lang="lv-LV"/>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974755964493197E-2"/>
          <c:y val="0.1123392605725609"/>
          <c:w val="0.87923945459286923"/>
          <c:h val="0.67897017183196928"/>
        </c:manualLayout>
      </c:layout>
      <c:lineChart>
        <c:grouping val="standard"/>
        <c:varyColors val="0"/>
        <c:ser>
          <c:idx val="0"/>
          <c:order val="0"/>
          <c:tx>
            <c:strRef>
              <c:f>Sheet1!$B$1</c:f>
              <c:strCache>
                <c:ptCount val="1"/>
                <c:pt idx="0">
                  <c:v>Reģistrēto b/d skaits</c:v>
                </c:pt>
              </c:strCache>
            </c:strRef>
          </c:tx>
          <c:spPr>
            <a:ln w="28575" cap="rnd">
              <a:solidFill>
                <a:srgbClr val="009999"/>
              </a:solidFill>
              <a:round/>
            </a:ln>
            <a:effectLst/>
          </c:spPr>
          <c:marker>
            <c:symbol val="diamond"/>
            <c:size val="8"/>
            <c:spPr>
              <a:solidFill>
                <a:srgbClr val="009999"/>
              </a:solidFill>
              <a:ln w="9525">
                <a:noFill/>
              </a:ln>
              <a:effectLst/>
            </c:spPr>
          </c:marker>
          <c:dLbls>
            <c:dLbl>
              <c:idx val="0"/>
              <c:tx>
                <c:rich>
                  <a:bodyPr/>
                  <a:lstStyle/>
                  <a:p>
                    <a:fld id="{23629F9C-F6F4-48BF-AC00-8F139769747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4A26-4FE8-A3BF-9C24BCD627F1}"/>
                </c:ext>
              </c:extLst>
            </c:dLbl>
            <c:dLbl>
              <c:idx val="1"/>
              <c:tx>
                <c:rich>
                  <a:bodyPr/>
                  <a:lstStyle/>
                  <a:p>
                    <a:fld id="{C3699A0B-ED17-43CC-AC74-A4544865BEE1}"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4A26-4FE8-A3BF-9C24BCD627F1}"/>
                </c:ext>
              </c:extLst>
            </c:dLbl>
            <c:dLbl>
              <c:idx val="2"/>
              <c:layout>
                <c:manualLayout>
                  <c:x val="-9.0046890206139957E-2"/>
                  <c:y val="-7.3854776773592951E-2"/>
                </c:manualLayout>
              </c:layout>
              <c:tx>
                <c:rich>
                  <a:bodyPr/>
                  <a:lstStyle/>
                  <a:p>
                    <a:fld id="{4741E005-B5B4-48CC-9F4E-77416273C935}" type="CELLRANGE">
                      <a:rPr lang="en-US"/>
                      <a:pPr/>
                      <a:t>[CELLRANGE]</a:t>
                    </a:fld>
                    <a:endParaRPr lang="lv-LV"/>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4A26-4FE8-A3BF-9C24BCD627F1}"/>
                </c:ext>
              </c:extLst>
            </c:dLbl>
            <c:dLbl>
              <c:idx val="3"/>
              <c:tx>
                <c:rich>
                  <a:bodyPr/>
                  <a:lstStyle/>
                  <a:p>
                    <a:fld id="{FFF6E190-8FA4-4124-A9E1-16691A88E218}"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4A26-4FE8-A3BF-9C24BCD627F1}"/>
                </c:ext>
              </c:extLst>
            </c:dLbl>
            <c:dLbl>
              <c:idx val="4"/>
              <c:tx>
                <c:rich>
                  <a:bodyPr/>
                  <a:lstStyle/>
                  <a:p>
                    <a:fld id="{BB65BF57-1A44-4CB2-89B0-71211505845C}"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4A26-4FE8-A3BF-9C24BCD627F1}"/>
                </c:ext>
              </c:extLst>
            </c:dLbl>
            <c:dLbl>
              <c:idx val="5"/>
              <c:tx>
                <c:rich>
                  <a:bodyPr/>
                  <a:lstStyle/>
                  <a:p>
                    <a:fld id="{FD37B7AD-0511-4B52-9A11-FE2C30CB94CB}"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4A26-4FE8-A3BF-9C24BCD627F1}"/>
                </c:ext>
              </c:extLst>
            </c:dLbl>
            <c:dLbl>
              <c:idx val="6"/>
              <c:tx>
                <c:rich>
                  <a:bodyPr/>
                  <a:lstStyle/>
                  <a:p>
                    <a:fld id="{5ED36F61-5414-4AB6-8C40-92E2E1F9230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4A26-4FE8-A3BF-9C24BCD627F1}"/>
                </c:ext>
              </c:extLst>
            </c:dLbl>
            <c:dLbl>
              <c:idx val="7"/>
              <c:tx>
                <c:rich>
                  <a:bodyPr/>
                  <a:lstStyle/>
                  <a:p>
                    <a:fld id="{13C4A068-6BDC-4351-8CBC-FF533FE7037A}"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4A26-4FE8-A3BF-9C24BCD627F1}"/>
                </c:ext>
              </c:extLst>
            </c:dLbl>
            <c:dLbl>
              <c:idx val="8"/>
              <c:tx>
                <c:rich>
                  <a:bodyPr/>
                  <a:lstStyle/>
                  <a:p>
                    <a:fld id="{3913635D-6944-4AAA-B0DE-D3DA15A3AEBA}"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4A26-4FE8-A3BF-9C24BCD627F1}"/>
                </c:ext>
              </c:extLst>
            </c:dLbl>
            <c:dLbl>
              <c:idx val="9"/>
              <c:tx>
                <c:rich>
                  <a:bodyPr/>
                  <a:lstStyle/>
                  <a:p>
                    <a:fld id="{E95B7FBD-653C-4C1C-9828-9CAD904F9215}"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9-4A26-4FE8-A3BF-9C24BCD627F1}"/>
                </c:ext>
              </c:extLst>
            </c:dLbl>
            <c:dLbl>
              <c:idx val="10"/>
              <c:tx>
                <c:rich>
                  <a:bodyPr/>
                  <a:lstStyle/>
                  <a:p>
                    <a:fld id="{5264C9C7-3415-4719-B9FD-A85DB78E97C8}"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4A26-4FE8-A3BF-9C24BCD627F1}"/>
                </c:ext>
              </c:extLst>
            </c:dLbl>
            <c:dLbl>
              <c:idx val="11"/>
              <c:tx>
                <c:rich>
                  <a:bodyPr/>
                  <a:lstStyle/>
                  <a:p>
                    <a:fld id="{7B471706-5812-4F6F-9C64-D6909C2EC3C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4A26-4FE8-A3BF-9C24BCD627F1}"/>
                </c:ext>
              </c:extLst>
            </c:dLbl>
            <c:dLbl>
              <c:idx val="12"/>
              <c:tx>
                <c:rich>
                  <a:bodyPr/>
                  <a:lstStyle/>
                  <a:p>
                    <a:fld id="{FEB42F6B-E5EF-4DA6-A76C-2741290A3D8C}"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C-4A26-4FE8-A3BF-9C24BCD627F1}"/>
                </c:ext>
              </c:extLst>
            </c:dLbl>
            <c:dLbl>
              <c:idx val="13"/>
              <c:tx>
                <c:rich>
                  <a:bodyPr/>
                  <a:lstStyle/>
                  <a:p>
                    <a:fld id="{DD579A95-B94C-4BF1-81E1-641C596F260B}"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D-4A26-4FE8-A3BF-9C24BCD627F1}"/>
                </c:ext>
              </c:extLst>
            </c:dLbl>
            <c:dLbl>
              <c:idx val="14"/>
              <c:tx>
                <c:rich>
                  <a:bodyPr/>
                  <a:lstStyle/>
                  <a:p>
                    <a:fld id="{0FD3491C-8DC6-444A-B862-2CED0F6219A8}"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E-4A26-4FE8-A3BF-9C24BCD627F1}"/>
                </c:ext>
              </c:extLst>
            </c:dLbl>
            <c:dLbl>
              <c:idx val="15"/>
              <c:tx>
                <c:rich>
                  <a:bodyPr/>
                  <a:lstStyle/>
                  <a:p>
                    <a:fld id="{D0D74BEF-2EC8-4BD0-A7CF-19A7CC8D8ACB}"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F-4A26-4FE8-A3BF-9C24BCD627F1}"/>
                </c:ext>
              </c:extLst>
            </c:dLbl>
            <c:dLbl>
              <c:idx val="16"/>
              <c:tx>
                <c:rich>
                  <a:bodyPr/>
                  <a:lstStyle/>
                  <a:p>
                    <a:fld id="{19079F73-6562-4C65-9872-84F4DD252A0C}"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0-4A26-4FE8-A3BF-9C24BCD627F1}"/>
                </c:ext>
              </c:extLst>
            </c:dLbl>
            <c:dLbl>
              <c:idx val="17"/>
              <c:tx>
                <c:rich>
                  <a:bodyPr/>
                  <a:lstStyle/>
                  <a:p>
                    <a:fld id="{8FF0603D-10BB-47D6-ADB4-13CB5B51447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1-4A26-4FE8-A3BF-9C24BCD627F1}"/>
                </c:ext>
              </c:extLst>
            </c:dLbl>
            <c:dLbl>
              <c:idx val="18"/>
              <c:tx>
                <c:rich>
                  <a:bodyPr/>
                  <a:lstStyle/>
                  <a:p>
                    <a:fld id="{A013762D-9B3A-4F5D-8706-30019C1E9D9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2-4A26-4FE8-A3BF-9C24BCD627F1}"/>
                </c:ext>
              </c:extLst>
            </c:dLbl>
            <c:dLbl>
              <c:idx val="19"/>
              <c:tx>
                <c:rich>
                  <a:bodyPr/>
                  <a:lstStyle/>
                  <a:p>
                    <a:fld id="{78F17AA8-C90A-418B-900C-BC0B030B4D0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3-4A26-4FE8-A3BF-9C24BCD627F1}"/>
                </c:ext>
              </c:extLst>
            </c:dLbl>
            <c:dLbl>
              <c:idx val="20"/>
              <c:tx>
                <c:rich>
                  <a:bodyPr/>
                  <a:lstStyle/>
                  <a:p>
                    <a:fld id="{118F7F1E-CC91-4434-9732-FDFA899B2C50}"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4-4A26-4FE8-A3BF-9C24BCD627F1}"/>
                </c:ext>
              </c:extLst>
            </c:dLbl>
            <c:dLbl>
              <c:idx val="21"/>
              <c:tx>
                <c:rich>
                  <a:bodyPr/>
                  <a:lstStyle/>
                  <a:p>
                    <a:fld id="{9B392DE2-BA7D-467B-94D7-4F197A757B4D}"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5-4A26-4FE8-A3BF-9C24BCD627F1}"/>
                </c:ext>
              </c:extLst>
            </c:dLbl>
            <c:dLbl>
              <c:idx val="22"/>
              <c:tx>
                <c:rich>
                  <a:bodyPr/>
                  <a:lstStyle/>
                  <a:p>
                    <a:fld id="{02EB6E42-FC85-445E-A1A4-C52B408F1D4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6-4A26-4FE8-A3BF-9C24BCD627F1}"/>
                </c:ext>
              </c:extLst>
            </c:dLbl>
            <c:dLbl>
              <c:idx val="23"/>
              <c:tx>
                <c:rich>
                  <a:bodyPr/>
                  <a:lstStyle/>
                  <a:p>
                    <a:fld id="{18235194-74F7-4383-9EA0-94CD7B7FE6FE}"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7-4A26-4FE8-A3BF-9C24BCD627F1}"/>
                </c:ext>
              </c:extLst>
            </c:dLbl>
            <c:dLbl>
              <c:idx val="24"/>
              <c:tx>
                <c:rich>
                  <a:bodyPr/>
                  <a:lstStyle/>
                  <a:p>
                    <a:fld id="{8FA50922-D22A-4DF1-B457-619A8047768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8-4A26-4FE8-A3BF-9C24BCD627F1}"/>
                </c:ext>
              </c:extLst>
            </c:dLbl>
            <c:dLbl>
              <c:idx val="25"/>
              <c:tx>
                <c:rich>
                  <a:bodyPr/>
                  <a:lstStyle/>
                  <a:p>
                    <a:fld id="{D07ADAE2-D400-4CD9-8A73-720679FAB8B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9-4A26-4FE8-A3BF-9C24BCD627F1}"/>
                </c:ext>
              </c:extLst>
            </c:dLbl>
            <c:dLbl>
              <c:idx val="26"/>
              <c:tx>
                <c:rich>
                  <a:bodyPr/>
                  <a:lstStyle/>
                  <a:p>
                    <a:fld id="{94C71C23-1FD9-43BD-B2FF-66BFF0DB0D3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A-4A26-4FE8-A3BF-9C24BCD627F1}"/>
                </c:ext>
              </c:extLst>
            </c:dLbl>
            <c:dLbl>
              <c:idx val="27"/>
              <c:tx>
                <c:rich>
                  <a:bodyPr/>
                  <a:lstStyle/>
                  <a:p>
                    <a:fld id="{526D262D-C6DC-4E67-967B-B53F57B46156}"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B-4A26-4FE8-A3BF-9C24BCD627F1}"/>
                </c:ext>
              </c:extLst>
            </c:dLbl>
            <c:dLbl>
              <c:idx val="28"/>
              <c:tx>
                <c:rich>
                  <a:bodyPr/>
                  <a:lstStyle/>
                  <a:p>
                    <a:fld id="{932F192E-480F-48A4-BB69-39EC847888A8}"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C-4A26-4FE8-A3BF-9C24BCD627F1}"/>
                </c:ext>
              </c:extLst>
            </c:dLbl>
            <c:dLbl>
              <c:idx val="29"/>
              <c:tx>
                <c:rich>
                  <a:bodyPr/>
                  <a:lstStyle/>
                  <a:p>
                    <a:fld id="{7A9E4248-5C3D-4DDB-A211-E0EC7269CDDE}"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D-4A26-4FE8-A3BF-9C24BCD627F1}"/>
                </c:ext>
              </c:extLst>
            </c:dLbl>
            <c:dLbl>
              <c:idx val="30"/>
              <c:tx>
                <c:rich>
                  <a:bodyPr/>
                  <a:lstStyle/>
                  <a:p>
                    <a:fld id="{61BE7B26-0872-4D08-828F-818AC3F78AE4}"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E-4A26-4FE8-A3BF-9C24BCD627F1}"/>
                </c:ext>
              </c:extLst>
            </c:dLbl>
            <c:dLbl>
              <c:idx val="31"/>
              <c:tx>
                <c:rich>
                  <a:bodyPr/>
                  <a:lstStyle/>
                  <a:p>
                    <a:fld id="{163F7005-A5D3-4444-A666-EE0B2F1950D8}"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F-4A26-4FE8-A3BF-9C24BCD627F1}"/>
                </c:ext>
              </c:extLst>
            </c:dLbl>
            <c:dLbl>
              <c:idx val="32"/>
              <c:tx>
                <c:rich>
                  <a:bodyPr/>
                  <a:lstStyle/>
                  <a:p>
                    <a:fld id="{DD3B6446-53C4-4F33-A14A-CFB1F1C1A86B}"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0-4A26-4FE8-A3BF-9C24BCD627F1}"/>
                </c:ext>
              </c:extLst>
            </c:dLbl>
            <c:dLbl>
              <c:idx val="33"/>
              <c:tx>
                <c:rich>
                  <a:bodyPr/>
                  <a:lstStyle/>
                  <a:p>
                    <a:fld id="{38C61BB2-C00C-4F8C-8B56-1DFEC959F5F7}"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1-4A26-4FE8-A3BF-9C24BCD627F1}"/>
                </c:ext>
              </c:extLst>
            </c:dLbl>
            <c:dLbl>
              <c:idx val="34"/>
              <c:tx>
                <c:rich>
                  <a:bodyPr/>
                  <a:lstStyle/>
                  <a:p>
                    <a:fld id="{E82613F2-6CD4-4E03-97D3-29E2BD188ED7}"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2-4A26-4FE8-A3BF-9C24BCD627F1}"/>
                </c:ext>
              </c:extLst>
            </c:dLbl>
            <c:dLbl>
              <c:idx val="35"/>
              <c:tx>
                <c:rich>
                  <a:bodyPr/>
                  <a:lstStyle/>
                  <a:p>
                    <a:fld id="{4C42CB59-0A7F-452A-B267-1AEBC6F91E64}"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3-4A26-4FE8-A3BF-9C24BCD627F1}"/>
                </c:ext>
              </c:extLst>
            </c:dLbl>
            <c:dLbl>
              <c:idx val="36"/>
              <c:tx>
                <c:rich>
                  <a:bodyPr/>
                  <a:lstStyle/>
                  <a:p>
                    <a:fld id="{34AA1ADC-2DBC-4B6F-AFD6-D1189357CC8A}"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4-4A26-4FE8-A3BF-9C24BCD627F1}"/>
                </c:ext>
              </c:extLst>
            </c:dLbl>
            <c:dLbl>
              <c:idx val="37"/>
              <c:tx>
                <c:rich>
                  <a:bodyPr/>
                  <a:lstStyle/>
                  <a:p>
                    <a:fld id="{2FF58929-0175-4B52-A774-8B27FBB3DFEC}"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5-4A26-4FE8-A3BF-9C24BCD627F1}"/>
                </c:ext>
              </c:extLst>
            </c:dLbl>
            <c:dLbl>
              <c:idx val="38"/>
              <c:tx>
                <c:rich>
                  <a:bodyPr/>
                  <a:lstStyle/>
                  <a:p>
                    <a:fld id="{A78BBAFE-137C-4EB8-B274-FAC7E0B6FFC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6-4A26-4FE8-A3BF-9C24BCD627F1}"/>
                </c:ext>
              </c:extLst>
            </c:dLbl>
            <c:dLbl>
              <c:idx val="39"/>
              <c:tx>
                <c:rich>
                  <a:bodyPr/>
                  <a:lstStyle/>
                  <a:p>
                    <a:fld id="{559DDCAC-39FB-4530-9E53-60FF12B6834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7-4A26-4FE8-A3BF-9C24BCD627F1}"/>
                </c:ext>
              </c:extLst>
            </c:dLbl>
            <c:dLbl>
              <c:idx val="40"/>
              <c:tx>
                <c:rich>
                  <a:bodyPr/>
                  <a:lstStyle/>
                  <a:p>
                    <a:fld id="{887C85AD-BE64-42DF-B16E-549D555515A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8-4A26-4FE8-A3BF-9C24BCD627F1}"/>
                </c:ext>
              </c:extLst>
            </c:dLbl>
            <c:dLbl>
              <c:idx val="41"/>
              <c:tx>
                <c:rich>
                  <a:bodyPr/>
                  <a:lstStyle/>
                  <a:p>
                    <a:fld id="{61DF869C-9AA8-4643-920E-A432D81CFF94}"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9-4A26-4FE8-A3BF-9C24BCD627F1}"/>
                </c:ext>
              </c:extLst>
            </c:dLbl>
            <c:dLbl>
              <c:idx val="42"/>
              <c:tx>
                <c:rich>
                  <a:bodyPr/>
                  <a:lstStyle/>
                  <a:p>
                    <a:fld id="{8EBC5BE2-9DE0-4D2F-B653-29B4036E0837}"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A-4A26-4FE8-A3BF-9C24BCD627F1}"/>
                </c:ext>
              </c:extLst>
            </c:dLbl>
            <c:dLbl>
              <c:idx val="43"/>
              <c:tx>
                <c:rich>
                  <a:bodyPr/>
                  <a:lstStyle/>
                  <a:p>
                    <a:fld id="{723A05D7-C6DD-42CC-A41A-D86FB08717A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B-4A26-4FE8-A3BF-9C24BCD627F1}"/>
                </c:ext>
              </c:extLst>
            </c:dLbl>
            <c:dLbl>
              <c:idx val="44"/>
              <c:tx>
                <c:rich>
                  <a:bodyPr/>
                  <a:lstStyle/>
                  <a:p>
                    <a:fld id="{EACFA40F-A05F-4B83-B4CE-9060FFD15A68}"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C-4A26-4FE8-A3BF-9C24BCD627F1}"/>
                </c:ext>
              </c:extLst>
            </c:dLbl>
            <c:dLbl>
              <c:idx val="45"/>
              <c:tx>
                <c:rich>
                  <a:bodyPr/>
                  <a:lstStyle/>
                  <a:p>
                    <a:fld id="{D02ABD5E-18EE-46BF-A1F1-C71E65DF96B4}"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D-4A26-4FE8-A3BF-9C24BCD627F1}"/>
                </c:ext>
              </c:extLst>
            </c:dLbl>
            <c:dLbl>
              <c:idx val="46"/>
              <c:tx>
                <c:rich>
                  <a:bodyPr/>
                  <a:lstStyle/>
                  <a:p>
                    <a:fld id="{A7C480AC-7711-4271-88D7-01463A36B941}"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E-4A26-4FE8-A3BF-9C24BCD627F1}"/>
                </c:ext>
              </c:extLst>
            </c:dLbl>
            <c:dLbl>
              <c:idx val="47"/>
              <c:tx>
                <c:rich>
                  <a:bodyPr/>
                  <a:lstStyle/>
                  <a:p>
                    <a:fld id="{FC9CDA4A-00DC-4F06-82A8-A04D81366EE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2F-4A26-4FE8-A3BF-9C24BCD627F1}"/>
                </c:ext>
              </c:extLst>
            </c:dLbl>
            <c:dLbl>
              <c:idx val="48"/>
              <c:tx>
                <c:rich>
                  <a:bodyPr/>
                  <a:lstStyle/>
                  <a:p>
                    <a:fld id="{8CCB4C56-585B-43D5-9EE4-6A396EBCCCD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0-4A26-4FE8-A3BF-9C24BCD627F1}"/>
                </c:ext>
              </c:extLst>
            </c:dLbl>
            <c:dLbl>
              <c:idx val="49"/>
              <c:tx>
                <c:rich>
                  <a:bodyPr/>
                  <a:lstStyle/>
                  <a:p>
                    <a:fld id="{54D08685-EC24-4466-9968-B204CA28581B}"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1-4A26-4FE8-A3BF-9C24BCD627F1}"/>
                </c:ext>
              </c:extLst>
            </c:dLbl>
            <c:dLbl>
              <c:idx val="50"/>
              <c:tx>
                <c:rich>
                  <a:bodyPr/>
                  <a:lstStyle/>
                  <a:p>
                    <a:fld id="{F23FB016-DC79-4E03-B10F-B8ADA761A756}"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2-4A26-4FE8-A3BF-9C24BCD627F1}"/>
                </c:ext>
              </c:extLst>
            </c:dLbl>
            <c:dLbl>
              <c:idx val="51"/>
              <c:tx>
                <c:rich>
                  <a:bodyPr/>
                  <a:lstStyle/>
                  <a:p>
                    <a:fld id="{6F5418A0-EC59-4BEA-8C38-5A772C3B4280}"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3-4A26-4FE8-A3BF-9C24BCD627F1}"/>
                </c:ext>
              </c:extLst>
            </c:dLbl>
            <c:dLbl>
              <c:idx val="52"/>
              <c:tx>
                <c:rich>
                  <a:bodyPr/>
                  <a:lstStyle/>
                  <a:p>
                    <a:fld id="{5B5F7C9F-85AB-4E38-AA77-47DE5A6FB286}"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4-4A26-4FE8-A3BF-9C24BCD627F1}"/>
                </c:ext>
              </c:extLst>
            </c:dLbl>
            <c:dLbl>
              <c:idx val="53"/>
              <c:tx>
                <c:rich>
                  <a:bodyPr/>
                  <a:lstStyle/>
                  <a:p>
                    <a:fld id="{973AA0E3-9936-4280-ADBF-ECC74CF87CB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5-4A26-4FE8-A3BF-9C24BCD627F1}"/>
                </c:ext>
              </c:extLst>
            </c:dLbl>
            <c:dLbl>
              <c:idx val="54"/>
              <c:tx>
                <c:rich>
                  <a:bodyPr/>
                  <a:lstStyle/>
                  <a:p>
                    <a:fld id="{5DF251FA-897B-47C4-90A9-0875FFDE2D60}" type="CELLRANGE">
                      <a:rPr lang="lv-LV"/>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36-4A26-4FE8-A3BF-9C24BCD627F1}"/>
                </c:ext>
              </c:extLst>
            </c:dLbl>
            <c:dLbl>
              <c:idx val="55"/>
              <c:tx>
                <c:rich>
                  <a:bodyPr/>
                  <a:lstStyle/>
                  <a:p>
                    <a:fld id="{FC5EA98D-8E2A-4DE3-A892-69A6BA9F79D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7-4A26-4FE8-A3BF-9C24BCD627F1}"/>
                </c:ext>
              </c:extLst>
            </c:dLbl>
            <c:dLbl>
              <c:idx val="56"/>
              <c:tx>
                <c:rich>
                  <a:bodyPr/>
                  <a:lstStyle/>
                  <a:p>
                    <a:fld id="{562A3476-AAEE-4B07-872F-9AF36BEF04F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8-4A26-4FE8-A3BF-9C24BCD627F1}"/>
                </c:ext>
              </c:extLst>
            </c:dLbl>
            <c:dLbl>
              <c:idx val="57"/>
              <c:tx>
                <c:rich>
                  <a:bodyPr/>
                  <a:lstStyle/>
                  <a:p>
                    <a:fld id="{04FACC9A-DD2A-47FC-8447-8CDF93E6280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9-4A26-4FE8-A3BF-9C24BCD627F1}"/>
                </c:ext>
              </c:extLst>
            </c:dLbl>
            <c:dLbl>
              <c:idx val="58"/>
              <c:tx>
                <c:rich>
                  <a:bodyPr/>
                  <a:lstStyle/>
                  <a:p>
                    <a:fld id="{A7C1DD52-5C33-45FB-8808-58869E5EDB70}"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A-4A26-4FE8-A3BF-9C24BCD627F1}"/>
                </c:ext>
              </c:extLst>
            </c:dLbl>
            <c:dLbl>
              <c:idx val="59"/>
              <c:tx>
                <c:rich>
                  <a:bodyPr/>
                  <a:lstStyle/>
                  <a:p>
                    <a:fld id="{A55F98FA-690A-4BAE-B26C-FCE4A91E9B2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B-4A26-4FE8-A3BF-9C24BCD627F1}"/>
                </c:ext>
              </c:extLst>
            </c:dLbl>
            <c:dLbl>
              <c:idx val="60"/>
              <c:tx>
                <c:rich>
                  <a:bodyPr/>
                  <a:lstStyle/>
                  <a:p>
                    <a:fld id="{6756C2CD-070F-4BC8-9A81-FF79AB3EA1E6}"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C-4A26-4FE8-A3BF-9C24BCD627F1}"/>
                </c:ext>
              </c:extLst>
            </c:dLbl>
            <c:dLbl>
              <c:idx val="61"/>
              <c:tx>
                <c:rich>
                  <a:bodyPr/>
                  <a:lstStyle/>
                  <a:p>
                    <a:fld id="{679E3D77-23D6-4C99-AF9B-B8F0FC54DE3A}"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D-4A26-4FE8-A3BF-9C24BCD627F1}"/>
                </c:ext>
              </c:extLst>
            </c:dLbl>
            <c:dLbl>
              <c:idx val="62"/>
              <c:tx>
                <c:rich>
                  <a:bodyPr/>
                  <a:lstStyle/>
                  <a:p>
                    <a:fld id="{37E0FC4A-BB7C-450F-BDBE-65E63216E82D}"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E-4A26-4FE8-A3BF-9C24BCD627F1}"/>
                </c:ext>
              </c:extLst>
            </c:dLbl>
            <c:dLbl>
              <c:idx val="63"/>
              <c:tx>
                <c:rich>
                  <a:bodyPr/>
                  <a:lstStyle/>
                  <a:p>
                    <a:fld id="{C36655C9-6F19-448A-AA10-AE362DDED82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3F-4A26-4FE8-A3BF-9C24BCD627F1}"/>
                </c:ext>
              </c:extLst>
            </c:dLbl>
            <c:dLbl>
              <c:idx val="64"/>
              <c:tx>
                <c:rich>
                  <a:bodyPr/>
                  <a:lstStyle/>
                  <a:p>
                    <a:fld id="{A68BBF47-AAF7-4496-B5ED-A71D8E3386AC}"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0-4A26-4FE8-A3BF-9C24BCD627F1}"/>
                </c:ext>
              </c:extLst>
            </c:dLbl>
            <c:dLbl>
              <c:idx val="65"/>
              <c:tx>
                <c:rich>
                  <a:bodyPr/>
                  <a:lstStyle/>
                  <a:p>
                    <a:fld id="{8D346935-7270-4E62-86BD-22B83B10C82E}"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1-4A26-4FE8-A3BF-9C24BCD627F1}"/>
                </c:ext>
              </c:extLst>
            </c:dLbl>
            <c:dLbl>
              <c:idx val="66"/>
              <c:tx>
                <c:rich>
                  <a:bodyPr/>
                  <a:lstStyle/>
                  <a:p>
                    <a:fld id="{4980AD3C-85D3-4FBB-806A-992E65120F9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2-4A26-4FE8-A3BF-9C24BCD627F1}"/>
                </c:ext>
              </c:extLst>
            </c:dLbl>
            <c:dLbl>
              <c:idx val="67"/>
              <c:tx>
                <c:rich>
                  <a:bodyPr/>
                  <a:lstStyle/>
                  <a:p>
                    <a:fld id="{AF473541-1BE1-4276-BE06-BB71A20922DE}"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3-4A26-4FE8-A3BF-9C24BCD627F1}"/>
                </c:ext>
              </c:extLst>
            </c:dLbl>
            <c:dLbl>
              <c:idx val="68"/>
              <c:tx>
                <c:rich>
                  <a:bodyPr/>
                  <a:lstStyle/>
                  <a:p>
                    <a:fld id="{4EA2F0DC-DE67-46AC-A52B-7C8E40359EFB}"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4-4A26-4FE8-A3BF-9C24BCD627F1}"/>
                </c:ext>
              </c:extLst>
            </c:dLbl>
            <c:dLbl>
              <c:idx val="69"/>
              <c:tx>
                <c:rich>
                  <a:bodyPr/>
                  <a:lstStyle/>
                  <a:p>
                    <a:fld id="{CBCFE2FA-A73F-4CF5-84EB-3A96C461B337}"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5-4A26-4FE8-A3BF-9C24BCD627F1}"/>
                </c:ext>
              </c:extLst>
            </c:dLbl>
            <c:dLbl>
              <c:idx val="70"/>
              <c:tx>
                <c:rich>
                  <a:bodyPr/>
                  <a:lstStyle/>
                  <a:p>
                    <a:fld id="{5167457A-A276-4D18-A509-D3A2647B0CB6}"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6-4A26-4FE8-A3BF-9C24BCD627F1}"/>
                </c:ext>
              </c:extLst>
            </c:dLbl>
            <c:dLbl>
              <c:idx val="71"/>
              <c:tx>
                <c:rich>
                  <a:bodyPr/>
                  <a:lstStyle/>
                  <a:p>
                    <a:fld id="{63AA860C-D67E-497D-A0A4-3AE8DD570A1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7-4A26-4FE8-A3BF-9C24BCD627F1}"/>
                </c:ext>
              </c:extLst>
            </c:dLbl>
            <c:dLbl>
              <c:idx val="72"/>
              <c:tx>
                <c:rich>
                  <a:bodyPr/>
                  <a:lstStyle/>
                  <a:p>
                    <a:fld id="{A118E576-4C4C-4C5E-BCEB-3843DB7BE0A5}"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8-4A26-4FE8-A3BF-9C24BCD627F1}"/>
                </c:ext>
              </c:extLst>
            </c:dLbl>
            <c:dLbl>
              <c:idx val="73"/>
              <c:tx>
                <c:rich>
                  <a:bodyPr/>
                  <a:lstStyle/>
                  <a:p>
                    <a:fld id="{67900035-4746-469B-B773-4CAD12C704BC}"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9-4A26-4FE8-A3BF-9C24BCD627F1}"/>
                </c:ext>
              </c:extLst>
            </c:dLbl>
            <c:dLbl>
              <c:idx val="74"/>
              <c:tx>
                <c:rich>
                  <a:bodyPr/>
                  <a:lstStyle/>
                  <a:p>
                    <a:fld id="{27739041-B457-4C12-9BAC-1876598ED30C}"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A-4A26-4FE8-A3BF-9C24BCD627F1}"/>
                </c:ext>
              </c:extLst>
            </c:dLbl>
            <c:dLbl>
              <c:idx val="75"/>
              <c:tx>
                <c:rich>
                  <a:bodyPr/>
                  <a:lstStyle/>
                  <a:p>
                    <a:fld id="{A82F4C4C-2111-4A20-8782-75EBE687DA1D}"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B-4A26-4FE8-A3BF-9C24BCD627F1}"/>
                </c:ext>
              </c:extLst>
            </c:dLbl>
            <c:dLbl>
              <c:idx val="76"/>
              <c:tx>
                <c:rich>
                  <a:bodyPr/>
                  <a:lstStyle/>
                  <a:p>
                    <a:fld id="{28E2B96E-6413-4392-A27A-B8474BDD93E9}"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C-4A26-4FE8-A3BF-9C24BCD627F1}"/>
                </c:ext>
              </c:extLst>
            </c:dLbl>
            <c:dLbl>
              <c:idx val="77"/>
              <c:tx>
                <c:rich>
                  <a:bodyPr/>
                  <a:lstStyle/>
                  <a:p>
                    <a:fld id="{9A3D7F47-6501-4D4E-B7D8-2FA8A751DEA4}"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D-4A26-4FE8-A3BF-9C24BCD627F1}"/>
                </c:ext>
              </c:extLst>
            </c:dLbl>
            <c:dLbl>
              <c:idx val="78"/>
              <c:tx>
                <c:rich>
                  <a:bodyPr/>
                  <a:lstStyle/>
                  <a:p>
                    <a:fld id="{8A9F476C-D143-489C-97A0-D1CE24E6E901}"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E-4A26-4FE8-A3BF-9C24BCD627F1}"/>
                </c:ext>
              </c:extLst>
            </c:dLbl>
            <c:dLbl>
              <c:idx val="79"/>
              <c:tx>
                <c:rich>
                  <a:bodyPr/>
                  <a:lstStyle/>
                  <a:p>
                    <a:fld id="{B6CEF5C8-0B94-4422-97FA-5DF77F9C0786}"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4F-4A26-4FE8-A3BF-9C24BCD627F1}"/>
                </c:ext>
              </c:extLst>
            </c:dLbl>
            <c:dLbl>
              <c:idx val="80"/>
              <c:tx>
                <c:rich>
                  <a:bodyPr/>
                  <a:lstStyle/>
                  <a:p>
                    <a:fld id="{E7223D0F-246A-4CF5-8A56-28EB9BD1DE8C}"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0-4A26-4FE8-A3BF-9C24BCD627F1}"/>
                </c:ext>
              </c:extLst>
            </c:dLbl>
            <c:dLbl>
              <c:idx val="81"/>
              <c:tx>
                <c:rich>
                  <a:bodyPr/>
                  <a:lstStyle/>
                  <a:p>
                    <a:fld id="{5C43B9A0-C8CE-4E8D-815C-B7574E1FE977}"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1-4A26-4FE8-A3BF-9C24BCD627F1}"/>
                </c:ext>
              </c:extLst>
            </c:dLbl>
            <c:dLbl>
              <c:idx val="82"/>
              <c:tx>
                <c:rich>
                  <a:bodyPr/>
                  <a:lstStyle/>
                  <a:p>
                    <a:fld id="{F34BA766-2697-40F8-B9BE-CC4BB3011A55}"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2-4A26-4FE8-A3BF-9C24BCD627F1}"/>
                </c:ext>
              </c:extLst>
            </c:dLbl>
            <c:dLbl>
              <c:idx val="83"/>
              <c:tx>
                <c:rich>
                  <a:bodyPr/>
                  <a:lstStyle/>
                  <a:p>
                    <a:fld id="{361813C3-A01F-4104-A2F2-7D89341D4FBB}"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3-4A26-4FE8-A3BF-9C24BCD627F1}"/>
                </c:ext>
              </c:extLst>
            </c:dLbl>
            <c:dLbl>
              <c:idx val="84"/>
              <c:tx>
                <c:rich>
                  <a:bodyPr/>
                  <a:lstStyle/>
                  <a:p>
                    <a:fld id="{52B46EBC-8D04-418E-A7DA-C19BD9395951}"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4-4A26-4FE8-A3BF-9C24BCD627F1}"/>
                </c:ext>
              </c:extLst>
            </c:dLbl>
            <c:dLbl>
              <c:idx val="85"/>
              <c:tx>
                <c:rich>
                  <a:bodyPr/>
                  <a:lstStyle/>
                  <a:p>
                    <a:fld id="{28C1FF1E-0EDF-4EC8-A1CD-A8E784E39573}"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5-4A26-4FE8-A3BF-9C24BCD627F1}"/>
                </c:ext>
              </c:extLst>
            </c:dLbl>
            <c:dLbl>
              <c:idx val="86"/>
              <c:tx>
                <c:rich>
                  <a:bodyPr/>
                  <a:lstStyle/>
                  <a:p>
                    <a:fld id="{ED8669C8-76FB-481D-89E2-518134B0817A}"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6-4A26-4FE8-A3BF-9C24BCD627F1}"/>
                </c:ext>
              </c:extLst>
            </c:dLbl>
            <c:dLbl>
              <c:idx val="87"/>
              <c:layout>
                <c:manualLayout>
                  <c:x val="-7.50656167979004E-2"/>
                  <c:y val="6.4076257709165668E-2"/>
                </c:manualLayout>
              </c:layout>
              <c:tx>
                <c:rich>
                  <a:bodyPr/>
                  <a:lstStyle/>
                  <a:p>
                    <a:fld id="{D35BBC91-2390-4992-8195-F9EBF22C32C9}" type="CELLRANGE">
                      <a:rPr lang="en-US"/>
                      <a:pPr/>
                      <a:t>[CELLRANGE]</a:t>
                    </a:fld>
                    <a:endParaRPr lang="lv-LV"/>
                  </a:p>
                </c:rich>
              </c:tx>
              <c:dLblPos val="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7-4A26-4FE8-A3BF-9C24BCD627F1}"/>
                </c:ext>
              </c:extLst>
            </c:dLbl>
            <c:dLbl>
              <c:idx val="88"/>
              <c:tx>
                <c:rich>
                  <a:bodyPr/>
                  <a:lstStyle/>
                  <a:p>
                    <a:fld id="{56A710A9-0545-4B22-A0CE-D207A9CBE650}"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8-4A26-4FE8-A3BF-9C24BCD627F1}"/>
                </c:ext>
              </c:extLst>
            </c:dLbl>
            <c:dLbl>
              <c:idx val="89"/>
              <c:tx>
                <c:rich>
                  <a:bodyPr/>
                  <a:lstStyle/>
                  <a:p>
                    <a:fld id="{F2EFBBA3-517E-4E77-8D5C-A61C99126D60}"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9-4A26-4FE8-A3BF-9C24BCD627F1}"/>
                </c:ext>
              </c:extLst>
            </c:dLbl>
            <c:dLbl>
              <c:idx val="90"/>
              <c:tx>
                <c:rich>
                  <a:bodyPr/>
                  <a:lstStyle/>
                  <a:p>
                    <a:fld id="{C613C73A-6E9D-457F-8E80-1BE84D26716E}"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A-4A26-4FE8-A3BF-9C24BCD627F1}"/>
                </c:ext>
              </c:extLst>
            </c:dLbl>
            <c:dLbl>
              <c:idx val="91"/>
              <c:tx>
                <c:rich>
                  <a:bodyPr/>
                  <a:lstStyle/>
                  <a:p>
                    <a:fld id="{70F000A1-9DB5-40F7-9472-34D1E8EDE3B0}"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B-4A26-4FE8-A3BF-9C24BCD627F1}"/>
                </c:ext>
              </c:extLst>
            </c:dLbl>
            <c:dLbl>
              <c:idx val="92"/>
              <c:tx>
                <c:rich>
                  <a:bodyPr/>
                  <a:lstStyle/>
                  <a:p>
                    <a:fld id="{ABB13FF0-1375-4459-B58D-0629C9D6C19B}"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C-4A26-4FE8-A3BF-9C24BCD627F1}"/>
                </c:ext>
              </c:extLst>
            </c:dLbl>
            <c:dLbl>
              <c:idx val="93"/>
              <c:tx>
                <c:rich>
                  <a:bodyPr/>
                  <a:lstStyle/>
                  <a:p>
                    <a:fld id="{C531BE95-A578-4311-ABBF-104DA86F4C1D}"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D-4A26-4FE8-A3BF-9C24BCD627F1}"/>
                </c:ext>
              </c:extLst>
            </c:dLbl>
            <c:dLbl>
              <c:idx val="94"/>
              <c:tx>
                <c:rich>
                  <a:bodyPr/>
                  <a:lstStyle/>
                  <a:p>
                    <a:fld id="{75C9741E-84F9-4111-A2E1-4ACFA8AE7939}"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E-4A26-4FE8-A3BF-9C24BCD627F1}"/>
                </c:ext>
              </c:extLst>
            </c:dLbl>
            <c:dLbl>
              <c:idx val="95"/>
              <c:tx>
                <c:rich>
                  <a:bodyPr/>
                  <a:lstStyle/>
                  <a:p>
                    <a:fld id="{AE7A127B-B55E-4FD3-BBBA-91E57361D206}"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5F-4A26-4FE8-A3BF-9C24BCD627F1}"/>
                </c:ext>
              </c:extLst>
            </c:dLbl>
            <c:dLbl>
              <c:idx val="96"/>
              <c:tx>
                <c:rich>
                  <a:bodyPr/>
                  <a:lstStyle/>
                  <a:p>
                    <a:fld id="{2AA0042F-0B25-42B6-BFB6-CF96FE9C2B0C}"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0-4A26-4FE8-A3BF-9C24BCD627F1}"/>
                </c:ext>
              </c:extLst>
            </c:dLbl>
            <c:dLbl>
              <c:idx val="97"/>
              <c:tx>
                <c:rich>
                  <a:bodyPr/>
                  <a:lstStyle/>
                  <a:p>
                    <a:fld id="{37098FC5-9AD9-4A04-A3C6-F03CCE84D708}"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1-4A26-4FE8-A3BF-9C24BCD627F1}"/>
                </c:ext>
              </c:extLst>
            </c:dLbl>
            <c:dLbl>
              <c:idx val="98"/>
              <c:tx>
                <c:rich>
                  <a:bodyPr/>
                  <a:lstStyle/>
                  <a:p>
                    <a:fld id="{E7E9C644-D3AE-4991-ADBE-7E48A5B23E19}"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2-4A26-4FE8-A3BF-9C24BCD627F1}"/>
                </c:ext>
              </c:extLst>
            </c:dLbl>
            <c:dLbl>
              <c:idx val="99"/>
              <c:tx>
                <c:rich>
                  <a:bodyPr/>
                  <a:lstStyle/>
                  <a:p>
                    <a:fld id="{F1254409-8856-4542-A6F0-A93D91D36EC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3-4A26-4FE8-A3BF-9C24BCD627F1}"/>
                </c:ext>
              </c:extLst>
            </c:dLbl>
            <c:dLbl>
              <c:idx val="100"/>
              <c:tx>
                <c:rich>
                  <a:bodyPr/>
                  <a:lstStyle/>
                  <a:p>
                    <a:fld id="{CA0CA572-3612-475A-A4B8-DC64CCF3752E}"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4-4A26-4FE8-A3BF-9C24BCD627F1}"/>
                </c:ext>
              </c:extLst>
            </c:dLbl>
            <c:dLbl>
              <c:idx val="101"/>
              <c:tx>
                <c:rich>
                  <a:bodyPr/>
                  <a:lstStyle/>
                  <a:p>
                    <a:fld id="{3CB58FBC-FA75-4FBE-87A7-C791868AC4F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5-4A26-4FE8-A3BF-9C24BCD627F1}"/>
                </c:ext>
              </c:extLst>
            </c:dLbl>
            <c:dLbl>
              <c:idx val="102"/>
              <c:tx>
                <c:rich>
                  <a:bodyPr/>
                  <a:lstStyle/>
                  <a:p>
                    <a:fld id="{60584D9A-4D6A-4007-9978-335DC23C30D0}"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6-4A26-4FE8-A3BF-9C24BCD627F1}"/>
                </c:ext>
              </c:extLst>
            </c:dLbl>
            <c:dLbl>
              <c:idx val="103"/>
              <c:tx>
                <c:rich>
                  <a:bodyPr/>
                  <a:lstStyle/>
                  <a:p>
                    <a:fld id="{B2C29F50-9BCC-49B4-92AF-713FB1CAF0AF}"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7-4A26-4FE8-A3BF-9C24BCD627F1}"/>
                </c:ext>
              </c:extLst>
            </c:dLbl>
            <c:dLbl>
              <c:idx val="104"/>
              <c:tx>
                <c:rich>
                  <a:bodyPr/>
                  <a:lstStyle/>
                  <a:p>
                    <a:fld id="{BA7F9FA4-5193-492C-8819-F960934DFA7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8-4A26-4FE8-A3BF-9C24BCD627F1}"/>
                </c:ext>
              </c:extLst>
            </c:dLbl>
            <c:dLbl>
              <c:idx val="105"/>
              <c:tx>
                <c:rich>
                  <a:bodyPr/>
                  <a:lstStyle/>
                  <a:p>
                    <a:fld id="{BCFF078C-2C5D-4C99-8BBC-136435A3EB55}"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9-4A26-4FE8-A3BF-9C24BCD627F1}"/>
                </c:ext>
              </c:extLst>
            </c:dLbl>
            <c:dLbl>
              <c:idx val="106"/>
              <c:tx>
                <c:rich>
                  <a:bodyPr/>
                  <a:lstStyle/>
                  <a:p>
                    <a:fld id="{617FECF1-E585-42CC-B10B-8940D42CF1A2}" type="CELLRANGE">
                      <a:rPr lang="en-US"/>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6A-4A26-4FE8-A3BF-9C24BCD627F1}"/>
                </c:ext>
              </c:extLst>
            </c:dLbl>
            <c:dLbl>
              <c:idx val="107"/>
              <c:tx>
                <c:rich>
                  <a:bodyPr/>
                  <a:lstStyle/>
                  <a:p>
                    <a:fld id="{FC4A06EE-062D-4084-91BC-F35A5DD7CED2}" type="CELLRANGE">
                      <a:rPr lang="lv-LV"/>
                      <a:pPr/>
                      <a:t>[CELLRANGE]</a:t>
                    </a:fld>
                    <a:endParaRPr lang="lv-LV"/>
                  </a:p>
                </c:rich>
              </c:tx>
              <c:dLblPos val="t"/>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6B-4A26-4FE8-A3BF-9C24BCD627F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lv-LV"/>
              </a:p>
            </c:txPr>
            <c:dLblPos val="t"/>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numRef>
              <c:f>Sheet1!$A$2:$A$109</c:f>
              <c:numCache>
                <c:formatCode>m/d/yyyy</c:formatCode>
                <c:ptCount val="108"/>
                <c:pt idx="0">
                  <c:v>43890</c:v>
                </c:pt>
                <c:pt idx="1">
                  <c:v>43899</c:v>
                </c:pt>
                <c:pt idx="2">
                  <c:v>43906</c:v>
                </c:pt>
                <c:pt idx="3">
                  <c:v>43913</c:v>
                </c:pt>
                <c:pt idx="4">
                  <c:v>43920</c:v>
                </c:pt>
                <c:pt idx="5">
                  <c:v>43921</c:v>
                </c:pt>
                <c:pt idx="6">
                  <c:v>43922</c:v>
                </c:pt>
                <c:pt idx="7">
                  <c:v>43923</c:v>
                </c:pt>
                <c:pt idx="8">
                  <c:v>43924</c:v>
                </c:pt>
                <c:pt idx="9">
                  <c:v>43927</c:v>
                </c:pt>
                <c:pt idx="10">
                  <c:v>43928</c:v>
                </c:pt>
                <c:pt idx="11">
                  <c:v>43929</c:v>
                </c:pt>
                <c:pt idx="12">
                  <c:v>43930</c:v>
                </c:pt>
                <c:pt idx="13">
                  <c:v>43935</c:v>
                </c:pt>
                <c:pt idx="14">
                  <c:v>43936</c:v>
                </c:pt>
                <c:pt idx="15">
                  <c:v>43937</c:v>
                </c:pt>
                <c:pt idx="16">
                  <c:v>43938</c:v>
                </c:pt>
                <c:pt idx="17">
                  <c:v>43941</c:v>
                </c:pt>
                <c:pt idx="18">
                  <c:v>43942</c:v>
                </c:pt>
                <c:pt idx="19">
                  <c:v>43943</c:v>
                </c:pt>
                <c:pt idx="20">
                  <c:v>43944</c:v>
                </c:pt>
                <c:pt idx="21">
                  <c:v>43945</c:v>
                </c:pt>
                <c:pt idx="22">
                  <c:v>43948</c:v>
                </c:pt>
                <c:pt idx="23">
                  <c:v>43949</c:v>
                </c:pt>
                <c:pt idx="24">
                  <c:v>43950</c:v>
                </c:pt>
                <c:pt idx="25">
                  <c:v>43951</c:v>
                </c:pt>
                <c:pt idx="26">
                  <c:v>43956</c:v>
                </c:pt>
                <c:pt idx="27">
                  <c:v>43957</c:v>
                </c:pt>
                <c:pt idx="28">
                  <c:v>43958</c:v>
                </c:pt>
                <c:pt idx="29">
                  <c:v>43959</c:v>
                </c:pt>
                <c:pt idx="30">
                  <c:v>43962</c:v>
                </c:pt>
                <c:pt idx="31">
                  <c:v>43963</c:v>
                </c:pt>
                <c:pt idx="32">
                  <c:v>43964</c:v>
                </c:pt>
                <c:pt idx="33">
                  <c:v>43965</c:v>
                </c:pt>
                <c:pt idx="34">
                  <c:v>43966</c:v>
                </c:pt>
                <c:pt idx="35">
                  <c:v>43969</c:v>
                </c:pt>
                <c:pt idx="36">
                  <c:v>43970</c:v>
                </c:pt>
                <c:pt idx="37">
                  <c:v>43971</c:v>
                </c:pt>
                <c:pt idx="38">
                  <c:v>43973</c:v>
                </c:pt>
                <c:pt idx="39">
                  <c:v>43976</c:v>
                </c:pt>
                <c:pt idx="40">
                  <c:v>43977</c:v>
                </c:pt>
                <c:pt idx="41">
                  <c:v>43978</c:v>
                </c:pt>
                <c:pt idx="42">
                  <c:v>43979</c:v>
                </c:pt>
                <c:pt idx="43">
                  <c:v>43980</c:v>
                </c:pt>
                <c:pt idx="44">
                  <c:v>43983</c:v>
                </c:pt>
                <c:pt idx="45">
                  <c:v>43986</c:v>
                </c:pt>
                <c:pt idx="46">
                  <c:v>43990</c:v>
                </c:pt>
                <c:pt idx="47">
                  <c:v>43994</c:v>
                </c:pt>
                <c:pt idx="48">
                  <c:v>43997</c:v>
                </c:pt>
                <c:pt idx="49">
                  <c:v>44001</c:v>
                </c:pt>
                <c:pt idx="50">
                  <c:v>44007</c:v>
                </c:pt>
                <c:pt idx="51">
                  <c:v>44011</c:v>
                </c:pt>
                <c:pt idx="52">
                  <c:v>44013</c:v>
                </c:pt>
                <c:pt idx="53">
                  <c:v>44018</c:v>
                </c:pt>
                <c:pt idx="54">
                  <c:v>44021</c:v>
                </c:pt>
                <c:pt idx="55">
                  <c:v>44025</c:v>
                </c:pt>
                <c:pt idx="56">
                  <c:v>44028</c:v>
                </c:pt>
                <c:pt idx="57">
                  <c:v>44032</c:v>
                </c:pt>
                <c:pt idx="58">
                  <c:v>44035</c:v>
                </c:pt>
                <c:pt idx="59">
                  <c:v>44039</c:v>
                </c:pt>
                <c:pt idx="60">
                  <c:v>44042</c:v>
                </c:pt>
                <c:pt idx="61">
                  <c:v>44046</c:v>
                </c:pt>
                <c:pt idx="62">
                  <c:v>44049</c:v>
                </c:pt>
                <c:pt idx="63">
                  <c:v>44053</c:v>
                </c:pt>
                <c:pt idx="64">
                  <c:v>44056</c:v>
                </c:pt>
                <c:pt idx="65">
                  <c:v>44060</c:v>
                </c:pt>
                <c:pt idx="66">
                  <c:v>44063</c:v>
                </c:pt>
                <c:pt idx="67">
                  <c:v>44067</c:v>
                </c:pt>
                <c:pt idx="68">
                  <c:v>44070</c:v>
                </c:pt>
                <c:pt idx="69">
                  <c:v>44074</c:v>
                </c:pt>
                <c:pt idx="70">
                  <c:v>44077</c:v>
                </c:pt>
                <c:pt idx="71">
                  <c:v>44081</c:v>
                </c:pt>
                <c:pt idx="72">
                  <c:v>44083</c:v>
                </c:pt>
                <c:pt idx="73">
                  <c:v>44088</c:v>
                </c:pt>
                <c:pt idx="74">
                  <c:v>44090</c:v>
                </c:pt>
                <c:pt idx="75">
                  <c:v>44095</c:v>
                </c:pt>
                <c:pt idx="76">
                  <c:v>44105</c:v>
                </c:pt>
                <c:pt idx="77">
                  <c:v>44109</c:v>
                </c:pt>
                <c:pt idx="78">
                  <c:v>44112</c:v>
                </c:pt>
                <c:pt idx="79">
                  <c:v>44116</c:v>
                </c:pt>
                <c:pt idx="80">
                  <c:v>44119</c:v>
                </c:pt>
                <c:pt idx="81">
                  <c:v>44123</c:v>
                </c:pt>
                <c:pt idx="82">
                  <c:v>44126</c:v>
                </c:pt>
                <c:pt idx="83">
                  <c:v>44130</c:v>
                </c:pt>
                <c:pt idx="84">
                  <c:v>44133</c:v>
                </c:pt>
                <c:pt idx="85">
                  <c:v>44137</c:v>
                </c:pt>
                <c:pt idx="86">
                  <c:v>44140</c:v>
                </c:pt>
                <c:pt idx="87">
                  <c:v>44144</c:v>
                </c:pt>
                <c:pt idx="88">
                  <c:v>44146</c:v>
                </c:pt>
                <c:pt idx="89">
                  <c:v>44148</c:v>
                </c:pt>
                <c:pt idx="90">
                  <c:v>44151</c:v>
                </c:pt>
                <c:pt idx="91">
                  <c:v>44155</c:v>
                </c:pt>
                <c:pt idx="92">
                  <c:v>44158</c:v>
                </c:pt>
                <c:pt idx="93">
                  <c:v>44160</c:v>
                </c:pt>
                <c:pt idx="94">
                  <c:v>44165</c:v>
                </c:pt>
                <c:pt idx="95">
                  <c:v>44167</c:v>
                </c:pt>
                <c:pt idx="96">
                  <c:v>44169</c:v>
                </c:pt>
                <c:pt idx="97">
                  <c:v>44172</c:v>
                </c:pt>
                <c:pt idx="98">
                  <c:v>44174</c:v>
                </c:pt>
                <c:pt idx="99">
                  <c:v>44176</c:v>
                </c:pt>
                <c:pt idx="100">
                  <c:v>44179</c:v>
                </c:pt>
                <c:pt idx="101">
                  <c:v>44181</c:v>
                </c:pt>
                <c:pt idx="102">
                  <c:v>44183</c:v>
                </c:pt>
                <c:pt idx="103">
                  <c:v>44186</c:v>
                </c:pt>
                <c:pt idx="104">
                  <c:v>44188</c:v>
                </c:pt>
                <c:pt idx="105">
                  <c:v>44193</c:v>
                </c:pt>
                <c:pt idx="106">
                  <c:v>44195</c:v>
                </c:pt>
                <c:pt idx="107">
                  <c:v>44200</c:v>
                </c:pt>
              </c:numCache>
            </c:numRef>
          </c:cat>
          <c:val>
            <c:numRef>
              <c:f>Sheet1!$B$2:$B$109</c:f>
              <c:numCache>
                <c:formatCode>General</c:formatCode>
                <c:ptCount val="108"/>
                <c:pt idx="0">
                  <c:v>58.247</c:v>
                </c:pt>
                <c:pt idx="1">
                  <c:v>58.158000000000001</c:v>
                </c:pt>
                <c:pt idx="2">
                  <c:v>58.057000000000002</c:v>
                </c:pt>
                <c:pt idx="3">
                  <c:v>59.103999999999999</c:v>
                </c:pt>
                <c:pt idx="4">
                  <c:v>61.15</c:v>
                </c:pt>
                <c:pt idx="5">
                  <c:v>61.527000000000001</c:v>
                </c:pt>
                <c:pt idx="6">
                  <c:v>61.927</c:v>
                </c:pt>
                <c:pt idx="7">
                  <c:v>62.572000000000003</c:v>
                </c:pt>
                <c:pt idx="8">
                  <c:v>63.319000000000003</c:v>
                </c:pt>
                <c:pt idx="9">
                  <c:v>64.171000000000006</c:v>
                </c:pt>
                <c:pt idx="10">
                  <c:v>65.195999999999998</c:v>
                </c:pt>
                <c:pt idx="11">
                  <c:v>65.941999999999993</c:v>
                </c:pt>
                <c:pt idx="12">
                  <c:v>66.516000000000005</c:v>
                </c:pt>
                <c:pt idx="13">
                  <c:v>67.037000000000006</c:v>
                </c:pt>
                <c:pt idx="14">
                  <c:v>67.881</c:v>
                </c:pt>
                <c:pt idx="15">
                  <c:v>68.263999999999996</c:v>
                </c:pt>
                <c:pt idx="16">
                  <c:v>68.863</c:v>
                </c:pt>
                <c:pt idx="17">
                  <c:v>69.468999999999994</c:v>
                </c:pt>
                <c:pt idx="18">
                  <c:v>70.052999999999997</c:v>
                </c:pt>
                <c:pt idx="19">
                  <c:v>70.507999999999996</c:v>
                </c:pt>
                <c:pt idx="20">
                  <c:v>70.971999999999994</c:v>
                </c:pt>
                <c:pt idx="21">
                  <c:v>71.346000000000004</c:v>
                </c:pt>
                <c:pt idx="22">
                  <c:v>71.67</c:v>
                </c:pt>
                <c:pt idx="23">
                  <c:v>72.126999999999995</c:v>
                </c:pt>
                <c:pt idx="24">
                  <c:v>72.388999999999996</c:v>
                </c:pt>
                <c:pt idx="25">
                  <c:v>72.680999999999997</c:v>
                </c:pt>
                <c:pt idx="26">
                  <c:v>72.918999999999997</c:v>
                </c:pt>
                <c:pt idx="27">
                  <c:v>73.561999999999998</c:v>
                </c:pt>
                <c:pt idx="28">
                  <c:v>74.126999999999995</c:v>
                </c:pt>
                <c:pt idx="29">
                  <c:v>74.492999999999995</c:v>
                </c:pt>
                <c:pt idx="30">
                  <c:v>74.697000000000003</c:v>
                </c:pt>
                <c:pt idx="31">
                  <c:v>74.959000000000003</c:v>
                </c:pt>
                <c:pt idx="32">
                  <c:v>75.149000000000001</c:v>
                </c:pt>
                <c:pt idx="33">
                  <c:v>75.382999999999996</c:v>
                </c:pt>
                <c:pt idx="34">
                  <c:v>75.522999999999996</c:v>
                </c:pt>
                <c:pt idx="35">
                  <c:v>75.69</c:v>
                </c:pt>
                <c:pt idx="36">
                  <c:v>75.787000000000006</c:v>
                </c:pt>
                <c:pt idx="37">
                  <c:v>75.843000000000004</c:v>
                </c:pt>
                <c:pt idx="38">
                  <c:v>76.057000000000002</c:v>
                </c:pt>
                <c:pt idx="39">
                  <c:v>76.134</c:v>
                </c:pt>
                <c:pt idx="40">
                  <c:v>76.144000000000005</c:v>
                </c:pt>
                <c:pt idx="41">
                  <c:v>76.224000000000004</c:v>
                </c:pt>
                <c:pt idx="42">
                  <c:v>76.290999999999997</c:v>
                </c:pt>
                <c:pt idx="43">
                  <c:v>76.382999999999996</c:v>
                </c:pt>
                <c:pt idx="44">
                  <c:v>76.441000000000003</c:v>
                </c:pt>
                <c:pt idx="45">
                  <c:v>77.120999999999995</c:v>
                </c:pt>
                <c:pt idx="46">
                  <c:v>77.337000000000003</c:v>
                </c:pt>
                <c:pt idx="47">
                  <c:v>77.924999999999997</c:v>
                </c:pt>
                <c:pt idx="48">
                  <c:v>78.063000000000002</c:v>
                </c:pt>
                <c:pt idx="49">
                  <c:v>78.206000000000003</c:v>
                </c:pt>
                <c:pt idx="50">
                  <c:v>78.268000000000001</c:v>
                </c:pt>
                <c:pt idx="51" formatCode="0.000">
                  <c:v>78.23</c:v>
                </c:pt>
                <c:pt idx="52" formatCode="0.000">
                  <c:v>78.266000000000005</c:v>
                </c:pt>
                <c:pt idx="53" formatCode="0.000">
                  <c:v>78.611000000000004</c:v>
                </c:pt>
                <c:pt idx="54" formatCode="0.000">
                  <c:v>78.873999999999995</c:v>
                </c:pt>
                <c:pt idx="55" formatCode="0.000">
                  <c:v>78.793000000000006</c:v>
                </c:pt>
                <c:pt idx="56" formatCode="0.000">
                  <c:v>78.813999999999993</c:v>
                </c:pt>
                <c:pt idx="57" formatCode="0.000">
                  <c:v>78.751000000000005</c:v>
                </c:pt>
                <c:pt idx="58" formatCode="0.000">
                  <c:v>78.531000000000006</c:v>
                </c:pt>
                <c:pt idx="59" formatCode="0.000">
                  <c:v>78.450999999999993</c:v>
                </c:pt>
                <c:pt idx="60" formatCode="0.000">
                  <c:v>78.212000000000003</c:v>
                </c:pt>
                <c:pt idx="61" formatCode="0.000">
                  <c:v>77.998000000000005</c:v>
                </c:pt>
                <c:pt idx="62" formatCode="0.000">
                  <c:v>77.817999999999998</c:v>
                </c:pt>
                <c:pt idx="63" formatCode="0.000">
                  <c:v>77.646000000000001</c:v>
                </c:pt>
                <c:pt idx="64" formatCode="0.000">
                  <c:v>77.251999999999995</c:v>
                </c:pt>
                <c:pt idx="65" formatCode="0.000">
                  <c:v>77</c:v>
                </c:pt>
                <c:pt idx="66" formatCode="0.000">
                  <c:v>76.447999999999993</c:v>
                </c:pt>
                <c:pt idx="67" formatCode="0.000">
                  <c:v>76.152000000000001</c:v>
                </c:pt>
                <c:pt idx="68" formatCode="0.000">
                  <c:v>75.578999999999994</c:v>
                </c:pt>
                <c:pt idx="69" formatCode="0.000">
                  <c:v>75.212999999999994</c:v>
                </c:pt>
                <c:pt idx="70" formatCode="0.000">
                  <c:v>74.209000000000003</c:v>
                </c:pt>
                <c:pt idx="71" formatCode="0.000">
                  <c:v>73.498999999999995</c:v>
                </c:pt>
                <c:pt idx="72" formatCode="0.000">
                  <c:v>72.855999999999995</c:v>
                </c:pt>
                <c:pt idx="73" formatCode="0.000">
                  <c:v>72.421999999999997</c:v>
                </c:pt>
                <c:pt idx="74" formatCode="0.000">
                  <c:v>72.212999999999994</c:v>
                </c:pt>
                <c:pt idx="75" formatCode="0.000">
                  <c:v>71.688000000000002</c:v>
                </c:pt>
                <c:pt idx="76" formatCode="0.000">
                  <c:v>70.307000000000002</c:v>
                </c:pt>
                <c:pt idx="77" formatCode="0.000">
                  <c:v>69.983000000000004</c:v>
                </c:pt>
                <c:pt idx="78" formatCode="0.000">
                  <c:v>69.402000000000001</c:v>
                </c:pt>
                <c:pt idx="79" formatCode="0.000">
                  <c:v>69.070999999999998</c:v>
                </c:pt>
                <c:pt idx="80" formatCode="0.000">
                  <c:v>68.647000000000006</c:v>
                </c:pt>
                <c:pt idx="81" formatCode="0.000">
                  <c:v>68.397999999999996</c:v>
                </c:pt>
                <c:pt idx="82" formatCode="0.000">
                  <c:v>67.864999999999995</c:v>
                </c:pt>
                <c:pt idx="83" formatCode="0.000">
                  <c:v>67.760999999999996</c:v>
                </c:pt>
                <c:pt idx="84" formatCode="0.000">
                  <c:v>67.388999999999996</c:v>
                </c:pt>
                <c:pt idx="85" formatCode="0.000">
                  <c:v>67.126999999999995</c:v>
                </c:pt>
                <c:pt idx="86" formatCode="0.000">
                  <c:v>67.162000000000006</c:v>
                </c:pt>
                <c:pt idx="87" formatCode="0.000">
                  <c:v>67.075999999999993</c:v>
                </c:pt>
                <c:pt idx="88" formatCode="0.000">
                  <c:v>67.144000000000005</c:v>
                </c:pt>
                <c:pt idx="89" formatCode="0.000">
                  <c:v>67.179000000000002</c:v>
                </c:pt>
                <c:pt idx="90" formatCode="0.000">
                  <c:v>67.2</c:v>
                </c:pt>
                <c:pt idx="91" formatCode="0.000">
                  <c:v>67.183000000000007</c:v>
                </c:pt>
                <c:pt idx="92" formatCode="0.000">
                  <c:v>67.191999999999993</c:v>
                </c:pt>
                <c:pt idx="93" formatCode="0.000">
                  <c:v>67.441000000000003</c:v>
                </c:pt>
                <c:pt idx="94" formatCode="0.000">
                  <c:v>67.448999999999998</c:v>
                </c:pt>
                <c:pt idx="95" formatCode="0.000">
                  <c:v>67.302999999999997</c:v>
                </c:pt>
                <c:pt idx="96" formatCode="0.000">
                  <c:v>67.850999999999999</c:v>
                </c:pt>
                <c:pt idx="97" formatCode="0.000">
                  <c:v>67.881</c:v>
                </c:pt>
                <c:pt idx="98" formatCode="0.000">
                  <c:v>68.156999999999996</c:v>
                </c:pt>
                <c:pt idx="99" formatCode="0.000">
                  <c:v>68.174000000000007</c:v>
                </c:pt>
                <c:pt idx="100" formatCode="0.000">
                  <c:v>68.400000000000006</c:v>
                </c:pt>
                <c:pt idx="101" formatCode="0.000">
                  <c:v>68.450999999999993</c:v>
                </c:pt>
                <c:pt idx="102" formatCode="0.000">
                  <c:v>68.573999999999998</c:v>
                </c:pt>
                <c:pt idx="103" formatCode="0.000">
                  <c:v>68.650000000000006</c:v>
                </c:pt>
                <c:pt idx="104" formatCode="0.000">
                  <c:v>69.051000000000002</c:v>
                </c:pt>
                <c:pt idx="105" formatCode="0.000">
                  <c:v>69.212999999999994</c:v>
                </c:pt>
                <c:pt idx="106" formatCode="0.000">
                  <c:v>69.557000000000002</c:v>
                </c:pt>
                <c:pt idx="107" formatCode="0.000">
                  <c:v>69.603999999999999</c:v>
                </c:pt>
              </c:numCache>
            </c:numRef>
          </c:val>
          <c:smooth val="1"/>
          <c:extLst>
            <c:ext xmlns:c15="http://schemas.microsoft.com/office/drawing/2012/chart" uri="{02D57815-91ED-43cb-92C2-25804820EDAC}">
              <c15:datalabelsRange>
                <c15:f>Sheet1!$D$2:$D$109</c15:f>
                <c15:dlblRangeCache>
                  <c:ptCount val="108"/>
                  <c:pt idx="2">
                    <c:v>58.1</c:v>
                  </c:pt>
                  <c:pt idx="54">
                    <c:v>78.9</c:v>
                  </c:pt>
                  <c:pt idx="87">
                    <c:v>67.1</c:v>
                  </c:pt>
                  <c:pt idx="107">
                    <c:v>69.6</c:v>
                  </c:pt>
                </c15:dlblRangeCache>
              </c15:datalabelsRange>
            </c:ext>
            <c:ext xmlns:c16="http://schemas.microsoft.com/office/drawing/2014/chart" uri="{C3380CC4-5D6E-409C-BE32-E72D297353CC}">
              <c16:uniqueId val="{0000006C-4A26-4FE8-A3BF-9C24BCD627F1}"/>
            </c:ext>
          </c:extLst>
        </c:ser>
        <c:ser>
          <c:idx val="1"/>
          <c:order val="1"/>
          <c:tx>
            <c:strRef>
              <c:f>Sheet1!$C$1</c:f>
              <c:strCache>
                <c:ptCount val="1"/>
                <c:pt idx="0">
                  <c:v>Column2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Sheet1!$A$2:$A$109</c:f>
              <c:numCache>
                <c:formatCode>m/d/yyyy</c:formatCode>
                <c:ptCount val="108"/>
                <c:pt idx="0">
                  <c:v>43890</c:v>
                </c:pt>
                <c:pt idx="1">
                  <c:v>43899</c:v>
                </c:pt>
                <c:pt idx="2">
                  <c:v>43906</c:v>
                </c:pt>
                <c:pt idx="3">
                  <c:v>43913</c:v>
                </c:pt>
                <c:pt idx="4">
                  <c:v>43920</c:v>
                </c:pt>
                <c:pt idx="5">
                  <c:v>43921</c:v>
                </c:pt>
                <c:pt idx="6">
                  <c:v>43922</c:v>
                </c:pt>
                <c:pt idx="7">
                  <c:v>43923</c:v>
                </c:pt>
                <c:pt idx="8">
                  <c:v>43924</c:v>
                </c:pt>
                <c:pt idx="9">
                  <c:v>43927</c:v>
                </c:pt>
                <c:pt idx="10">
                  <c:v>43928</c:v>
                </c:pt>
                <c:pt idx="11">
                  <c:v>43929</c:v>
                </c:pt>
                <c:pt idx="12">
                  <c:v>43930</c:v>
                </c:pt>
                <c:pt idx="13">
                  <c:v>43935</c:v>
                </c:pt>
                <c:pt idx="14">
                  <c:v>43936</c:v>
                </c:pt>
                <c:pt idx="15">
                  <c:v>43937</c:v>
                </c:pt>
                <c:pt idx="16">
                  <c:v>43938</c:v>
                </c:pt>
                <c:pt idx="17">
                  <c:v>43941</c:v>
                </c:pt>
                <c:pt idx="18">
                  <c:v>43942</c:v>
                </c:pt>
                <c:pt idx="19">
                  <c:v>43943</c:v>
                </c:pt>
                <c:pt idx="20">
                  <c:v>43944</c:v>
                </c:pt>
                <c:pt idx="21">
                  <c:v>43945</c:v>
                </c:pt>
                <c:pt idx="22">
                  <c:v>43948</c:v>
                </c:pt>
                <c:pt idx="23">
                  <c:v>43949</c:v>
                </c:pt>
                <c:pt idx="24">
                  <c:v>43950</c:v>
                </c:pt>
                <c:pt idx="25">
                  <c:v>43951</c:v>
                </c:pt>
                <c:pt idx="26">
                  <c:v>43956</c:v>
                </c:pt>
                <c:pt idx="27">
                  <c:v>43957</c:v>
                </c:pt>
                <c:pt idx="28">
                  <c:v>43958</c:v>
                </c:pt>
                <c:pt idx="29">
                  <c:v>43959</c:v>
                </c:pt>
                <c:pt idx="30">
                  <c:v>43962</c:v>
                </c:pt>
                <c:pt idx="31">
                  <c:v>43963</c:v>
                </c:pt>
                <c:pt idx="32">
                  <c:v>43964</c:v>
                </c:pt>
                <c:pt idx="33">
                  <c:v>43965</c:v>
                </c:pt>
                <c:pt idx="34">
                  <c:v>43966</c:v>
                </c:pt>
                <c:pt idx="35">
                  <c:v>43969</c:v>
                </c:pt>
                <c:pt idx="36">
                  <c:v>43970</c:v>
                </c:pt>
                <c:pt idx="37">
                  <c:v>43971</c:v>
                </c:pt>
                <c:pt idx="38">
                  <c:v>43973</c:v>
                </c:pt>
                <c:pt idx="39">
                  <c:v>43976</c:v>
                </c:pt>
                <c:pt idx="40">
                  <c:v>43977</c:v>
                </c:pt>
                <c:pt idx="41">
                  <c:v>43978</c:v>
                </c:pt>
                <c:pt idx="42">
                  <c:v>43979</c:v>
                </c:pt>
                <c:pt idx="43">
                  <c:v>43980</c:v>
                </c:pt>
                <c:pt idx="44">
                  <c:v>43983</c:v>
                </c:pt>
                <c:pt idx="45">
                  <c:v>43986</c:v>
                </c:pt>
                <c:pt idx="46">
                  <c:v>43990</c:v>
                </c:pt>
                <c:pt idx="47">
                  <c:v>43994</c:v>
                </c:pt>
                <c:pt idx="48">
                  <c:v>43997</c:v>
                </c:pt>
                <c:pt idx="49">
                  <c:v>44001</c:v>
                </c:pt>
                <c:pt idx="50">
                  <c:v>44007</c:v>
                </c:pt>
                <c:pt idx="51">
                  <c:v>44011</c:v>
                </c:pt>
                <c:pt idx="52">
                  <c:v>44013</c:v>
                </c:pt>
                <c:pt idx="53">
                  <c:v>44018</c:v>
                </c:pt>
                <c:pt idx="54">
                  <c:v>44021</c:v>
                </c:pt>
                <c:pt idx="55">
                  <c:v>44025</c:v>
                </c:pt>
                <c:pt idx="56">
                  <c:v>44028</c:v>
                </c:pt>
                <c:pt idx="57">
                  <c:v>44032</c:v>
                </c:pt>
                <c:pt idx="58">
                  <c:v>44035</c:v>
                </c:pt>
                <c:pt idx="59">
                  <c:v>44039</c:v>
                </c:pt>
                <c:pt idx="60">
                  <c:v>44042</c:v>
                </c:pt>
                <c:pt idx="61">
                  <c:v>44046</c:v>
                </c:pt>
                <c:pt idx="62">
                  <c:v>44049</c:v>
                </c:pt>
                <c:pt idx="63">
                  <c:v>44053</c:v>
                </c:pt>
                <c:pt idx="64">
                  <c:v>44056</c:v>
                </c:pt>
                <c:pt idx="65">
                  <c:v>44060</c:v>
                </c:pt>
                <c:pt idx="66">
                  <c:v>44063</c:v>
                </c:pt>
                <c:pt idx="67">
                  <c:v>44067</c:v>
                </c:pt>
                <c:pt idx="68">
                  <c:v>44070</c:v>
                </c:pt>
                <c:pt idx="69">
                  <c:v>44074</c:v>
                </c:pt>
                <c:pt idx="70">
                  <c:v>44077</c:v>
                </c:pt>
                <c:pt idx="71">
                  <c:v>44081</c:v>
                </c:pt>
                <c:pt idx="72">
                  <c:v>44083</c:v>
                </c:pt>
                <c:pt idx="73">
                  <c:v>44088</c:v>
                </c:pt>
                <c:pt idx="74">
                  <c:v>44090</c:v>
                </c:pt>
                <c:pt idx="75">
                  <c:v>44095</c:v>
                </c:pt>
                <c:pt idx="76">
                  <c:v>44105</c:v>
                </c:pt>
                <c:pt idx="77">
                  <c:v>44109</c:v>
                </c:pt>
                <c:pt idx="78">
                  <c:v>44112</c:v>
                </c:pt>
                <c:pt idx="79">
                  <c:v>44116</c:v>
                </c:pt>
                <c:pt idx="80">
                  <c:v>44119</c:v>
                </c:pt>
                <c:pt idx="81">
                  <c:v>44123</c:v>
                </c:pt>
                <c:pt idx="82">
                  <c:v>44126</c:v>
                </c:pt>
                <c:pt idx="83">
                  <c:v>44130</c:v>
                </c:pt>
                <c:pt idx="84">
                  <c:v>44133</c:v>
                </c:pt>
                <c:pt idx="85">
                  <c:v>44137</c:v>
                </c:pt>
                <c:pt idx="86">
                  <c:v>44140</c:v>
                </c:pt>
                <c:pt idx="87">
                  <c:v>44144</c:v>
                </c:pt>
                <c:pt idx="88">
                  <c:v>44146</c:v>
                </c:pt>
                <c:pt idx="89">
                  <c:v>44148</c:v>
                </c:pt>
                <c:pt idx="90">
                  <c:v>44151</c:v>
                </c:pt>
                <c:pt idx="91">
                  <c:v>44155</c:v>
                </c:pt>
                <c:pt idx="92">
                  <c:v>44158</c:v>
                </c:pt>
                <c:pt idx="93">
                  <c:v>44160</c:v>
                </c:pt>
                <c:pt idx="94">
                  <c:v>44165</c:v>
                </c:pt>
                <c:pt idx="95">
                  <c:v>44167</c:v>
                </c:pt>
                <c:pt idx="96">
                  <c:v>44169</c:v>
                </c:pt>
                <c:pt idx="97">
                  <c:v>44172</c:v>
                </c:pt>
                <c:pt idx="98">
                  <c:v>44174</c:v>
                </c:pt>
                <c:pt idx="99">
                  <c:v>44176</c:v>
                </c:pt>
                <c:pt idx="100">
                  <c:v>44179</c:v>
                </c:pt>
                <c:pt idx="101">
                  <c:v>44181</c:v>
                </c:pt>
                <c:pt idx="102">
                  <c:v>44183</c:v>
                </c:pt>
                <c:pt idx="103">
                  <c:v>44186</c:v>
                </c:pt>
                <c:pt idx="104">
                  <c:v>44188</c:v>
                </c:pt>
                <c:pt idx="105">
                  <c:v>44193</c:v>
                </c:pt>
                <c:pt idx="106">
                  <c:v>44195</c:v>
                </c:pt>
                <c:pt idx="107">
                  <c:v>44200</c:v>
                </c:pt>
              </c:numCache>
            </c:numRef>
          </c:cat>
          <c:val>
            <c:numRef>
              <c:f>Sheet1!$C$2:$C$109</c:f>
              <c:numCache>
                <c:formatCode>General</c:formatCode>
                <c:ptCount val="108"/>
              </c:numCache>
            </c:numRef>
          </c:val>
          <c:smooth val="0"/>
          <c:extLst>
            <c:ext xmlns:c16="http://schemas.microsoft.com/office/drawing/2014/chart" uri="{C3380CC4-5D6E-409C-BE32-E72D297353CC}">
              <c16:uniqueId val="{0000006D-4A26-4FE8-A3BF-9C24BCD627F1}"/>
            </c:ext>
          </c:extLst>
        </c:ser>
        <c:dLbls>
          <c:showLegendKey val="0"/>
          <c:showVal val="0"/>
          <c:showCatName val="0"/>
          <c:showSerName val="0"/>
          <c:showPercent val="0"/>
          <c:showBubbleSize val="0"/>
        </c:dLbls>
        <c:marker val="1"/>
        <c:smooth val="0"/>
        <c:axId val="551230256"/>
        <c:axId val="551238128"/>
      </c:lineChart>
      <c:dateAx>
        <c:axId val="551230256"/>
        <c:scaling>
          <c:orientation val="minMax"/>
        </c:scaling>
        <c:delete val="0"/>
        <c:axPos val="b"/>
        <c:numFmt formatCode="m/d/yyyy" sourceLinked="1"/>
        <c:majorTickMark val="none"/>
        <c:minorTickMark val="out"/>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lv-LV"/>
          </a:p>
        </c:txPr>
        <c:crossAx val="551238128"/>
        <c:crosses val="autoZero"/>
        <c:auto val="1"/>
        <c:lblOffset val="100"/>
        <c:baseTimeUnit val="days"/>
        <c:majorUnit val="14"/>
        <c:majorTimeUnit val="days"/>
        <c:minorUnit val="14"/>
        <c:minorTimeUnit val="days"/>
      </c:dateAx>
      <c:valAx>
        <c:axId val="551238128"/>
        <c:scaling>
          <c:orientation val="minMax"/>
          <c:max val="80"/>
          <c:min val="56"/>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51230256"/>
        <c:crosses val="autoZero"/>
        <c:crossBetween val="between"/>
        <c:majorUnit val="4"/>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noFill/>
      <a:round/>
    </a:ln>
    <a:effectLst/>
  </c:spPr>
  <c:txPr>
    <a:bodyPr/>
    <a:lstStyle/>
    <a:p>
      <a:pPr>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9651580204767625E-2"/>
          <c:y val="8.1493400505177976E-2"/>
          <c:w val="0.94115940329097436"/>
          <c:h val="0.82735513411667283"/>
        </c:manualLayout>
      </c:layout>
      <c:barChart>
        <c:barDir val="col"/>
        <c:grouping val="clustered"/>
        <c:varyColors val="0"/>
        <c:ser>
          <c:idx val="0"/>
          <c:order val="0"/>
          <c:tx>
            <c:strRef>
              <c:f>Sheet1!$A$3</c:f>
              <c:strCache>
                <c:ptCount val="1"/>
                <c:pt idx="0">
                  <c:v>Igaunija</c:v>
                </c:pt>
              </c:strCache>
            </c:strRef>
          </c:tx>
          <c:invertIfNegative val="0"/>
          <c:dLbls>
            <c:numFmt formatCode="#,##0.0" sourceLinked="0"/>
            <c:spPr>
              <a:noFill/>
              <a:ln>
                <a:noFill/>
              </a:ln>
              <a:effectLst/>
            </c:spPr>
            <c:txPr>
              <a:bodyPr wrap="square" lIns="38100" tIns="19050" rIns="38100" bIns="19050" anchor="ctr">
                <a:spAutoFit/>
              </a:bodyPr>
              <a:lstStyle/>
              <a:p>
                <a:pPr>
                  <a:defRPr sz="140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Sheet1!$B$1:$D$2</c:f>
              <c:strCache>
                <c:ptCount val="3"/>
                <c:pt idx="0">
                  <c:v>I</c:v>
                </c:pt>
                <c:pt idx="1">
                  <c:v>II</c:v>
                </c:pt>
                <c:pt idx="2">
                  <c:v>III</c:v>
                </c:pt>
              </c:strCache>
            </c:strRef>
          </c:cat>
          <c:val>
            <c:numRef>
              <c:f>Sheet1!$B$3:$D$3</c:f>
              <c:numCache>
                <c:formatCode>General</c:formatCode>
                <c:ptCount val="3"/>
                <c:pt idx="0">
                  <c:v>5</c:v>
                </c:pt>
                <c:pt idx="1">
                  <c:v>7.1</c:v>
                </c:pt>
                <c:pt idx="2">
                  <c:v>7.7</c:v>
                </c:pt>
              </c:numCache>
            </c:numRef>
          </c:val>
          <c:extLst>
            <c:ext xmlns:c16="http://schemas.microsoft.com/office/drawing/2014/chart" uri="{C3380CC4-5D6E-409C-BE32-E72D297353CC}">
              <c16:uniqueId val="{00000000-2990-4606-864D-0DB09EF8887C}"/>
            </c:ext>
          </c:extLst>
        </c:ser>
        <c:ser>
          <c:idx val="1"/>
          <c:order val="1"/>
          <c:tx>
            <c:strRef>
              <c:f>Sheet1!$A$4</c:f>
              <c:strCache>
                <c:ptCount val="1"/>
                <c:pt idx="0">
                  <c:v>Latvija</c:v>
                </c:pt>
              </c:strCache>
            </c:strRef>
          </c:tx>
          <c:spPr>
            <a:solidFill>
              <a:srgbClr val="C00000"/>
            </a:solidFill>
            <a:ln w="6350" cmpd="sng">
              <a:noFill/>
            </a:ln>
          </c:spPr>
          <c:invertIfNegative val="0"/>
          <c:dLbls>
            <c:numFmt formatCode="#,##0.0" sourceLinked="0"/>
            <c:spPr>
              <a:noFill/>
              <a:ln>
                <a:noFill/>
              </a:ln>
              <a:effectLst/>
            </c:spPr>
            <c:txPr>
              <a:bodyPr/>
              <a:lstStyle/>
              <a:p>
                <a:pPr>
                  <a:defRPr sz="1600" b="1"/>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Sheet1!$B$1:$D$2</c:f>
              <c:strCache>
                <c:ptCount val="3"/>
                <c:pt idx="0">
                  <c:v>I</c:v>
                </c:pt>
                <c:pt idx="1">
                  <c:v>II</c:v>
                </c:pt>
                <c:pt idx="2">
                  <c:v>III</c:v>
                </c:pt>
              </c:strCache>
            </c:strRef>
          </c:cat>
          <c:val>
            <c:numRef>
              <c:f>Sheet1!$B$4:$D$4</c:f>
              <c:numCache>
                <c:formatCode>General</c:formatCode>
                <c:ptCount val="3"/>
                <c:pt idx="0">
                  <c:v>7.4</c:v>
                </c:pt>
                <c:pt idx="1">
                  <c:v>8.6</c:v>
                </c:pt>
                <c:pt idx="2">
                  <c:v>8.4</c:v>
                </c:pt>
              </c:numCache>
            </c:numRef>
          </c:val>
          <c:extLst>
            <c:ext xmlns:c16="http://schemas.microsoft.com/office/drawing/2014/chart" uri="{C3380CC4-5D6E-409C-BE32-E72D297353CC}">
              <c16:uniqueId val="{00000001-2990-4606-864D-0DB09EF8887C}"/>
            </c:ext>
          </c:extLst>
        </c:ser>
        <c:ser>
          <c:idx val="2"/>
          <c:order val="2"/>
          <c:tx>
            <c:strRef>
              <c:f>Sheet1!$A$5</c:f>
              <c:strCache>
                <c:ptCount val="1"/>
                <c:pt idx="0">
                  <c:v>Lietuva</c:v>
                </c:pt>
              </c:strCache>
            </c:strRef>
          </c:tx>
          <c:invertIfNegative val="0"/>
          <c:dLbls>
            <c:spPr>
              <a:noFill/>
              <a:ln>
                <a:noFill/>
              </a:ln>
              <a:effectLst/>
            </c:spPr>
            <c:txPr>
              <a:bodyPr wrap="square" lIns="38100" tIns="19050" rIns="38100" bIns="19050" anchor="ctr">
                <a:spAutoFit/>
              </a:bodyPr>
              <a:lstStyle/>
              <a:p>
                <a:pPr>
                  <a:defRPr sz="1400"/>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Sheet1!$B$1:$D$2</c:f>
              <c:strCache>
                <c:ptCount val="3"/>
                <c:pt idx="0">
                  <c:v>I</c:v>
                </c:pt>
                <c:pt idx="1">
                  <c:v>II</c:v>
                </c:pt>
                <c:pt idx="2">
                  <c:v>III</c:v>
                </c:pt>
              </c:strCache>
            </c:strRef>
          </c:cat>
          <c:val>
            <c:numRef>
              <c:f>Sheet1!$B$5:$D$5</c:f>
              <c:numCache>
                <c:formatCode>General</c:formatCode>
                <c:ptCount val="3"/>
                <c:pt idx="0">
                  <c:v>7.2</c:v>
                </c:pt>
                <c:pt idx="1">
                  <c:v>8.6</c:v>
                </c:pt>
                <c:pt idx="2">
                  <c:v>9.3000000000000007</c:v>
                </c:pt>
              </c:numCache>
            </c:numRef>
          </c:val>
          <c:extLst>
            <c:ext xmlns:c16="http://schemas.microsoft.com/office/drawing/2014/chart" uri="{C3380CC4-5D6E-409C-BE32-E72D297353CC}">
              <c16:uniqueId val="{00000002-2990-4606-864D-0DB09EF8887C}"/>
            </c:ext>
          </c:extLst>
        </c:ser>
        <c:dLbls>
          <c:dLblPos val="outEnd"/>
          <c:showLegendKey val="0"/>
          <c:showVal val="1"/>
          <c:showCatName val="0"/>
          <c:showSerName val="0"/>
          <c:showPercent val="0"/>
          <c:showBubbleSize val="0"/>
        </c:dLbls>
        <c:gapWidth val="40"/>
        <c:axId val="265297168"/>
        <c:axId val="265297952"/>
      </c:barChart>
      <c:catAx>
        <c:axId val="265297168"/>
        <c:scaling>
          <c:orientation val="minMax"/>
        </c:scaling>
        <c:delete val="0"/>
        <c:axPos val="b"/>
        <c:numFmt formatCode="General" sourceLinked="1"/>
        <c:majorTickMark val="none"/>
        <c:minorTickMark val="none"/>
        <c:tickLblPos val="low"/>
        <c:spPr>
          <a:ln w="3175"/>
        </c:spPr>
        <c:txPr>
          <a:bodyPr rot="0" vert="horz"/>
          <a:lstStyle/>
          <a:p>
            <a:pPr>
              <a:defRPr sz="1100"/>
            </a:pPr>
            <a:endParaRPr lang="lv-LV"/>
          </a:p>
        </c:txPr>
        <c:crossAx val="265297952"/>
        <c:crosses val="autoZero"/>
        <c:auto val="1"/>
        <c:lblAlgn val="ctr"/>
        <c:lblOffset val="100"/>
        <c:tickLblSkip val="1"/>
        <c:noMultiLvlLbl val="1"/>
      </c:catAx>
      <c:valAx>
        <c:axId val="265297952"/>
        <c:scaling>
          <c:orientation val="minMax"/>
        </c:scaling>
        <c:delete val="0"/>
        <c:axPos val="l"/>
        <c:numFmt formatCode="0" sourceLinked="0"/>
        <c:majorTickMark val="out"/>
        <c:minorTickMark val="none"/>
        <c:tickLblPos val="nextTo"/>
        <c:crossAx val="265297168"/>
        <c:crosses val="autoZero"/>
        <c:crossBetween val="between"/>
        <c:majorUnit val="4"/>
      </c:valAx>
      <c:spPr>
        <a:noFill/>
        <a:ln w="24758">
          <a:noFill/>
        </a:ln>
      </c:spPr>
    </c:plotArea>
    <c:legend>
      <c:legendPos val="t"/>
      <c:layout>
        <c:manualLayout>
          <c:xMode val="edge"/>
          <c:yMode val="edge"/>
          <c:x val="0.33094417752398569"/>
          <c:y val="3.579647149066735E-2"/>
          <c:w val="0.57749660465933006"/>
          <c:h val="0.10976108170574818"/>
        </c:manualLayout>
      </c:layout>
      <c:overlay val="0"/>
      <c:txPr>
        <a:bodyPr/>
        <a:lstStyle/>
        <a:p>
          <a:pPr>
            <a:defRPr sz="1600"/>
          </a:pPr>
          <a:endParaRPr lang="lv-LV"/>
        </a:p>
      </c:txPr>
    </c:legend>
    <c:plotVisOnly val="1"/>
    <c:dispBlanksAs val="gap"/>
    <c:showDLblsOverMax val="0"/>
  </c:chart>
  <c:spPr>
    <a:noFill/>
    <a:ln>
      <a:noFill/>
    </a:ln>
  </c:spPr>
  <c:txPr>
    <a:bodyPr/>
    <a:lstStyle/>
    <a:p>
      <a:pPr>
        <a:defRPr sz="1200" b="0" i="0" u="none" strike="noStrike" baseline="0">
          <a:solidFill>
            <a:srgbClr val="000000"/>
          </a:solidFill>
          <a:latin typeface="Gill Sans Nova Cond Lt" panose="020B0306020104020203" pitchFamily="34" charset="0"/>
          <a:ea typeface="Arial"/>
          <a:cs typeface="Arial"/>
        </a:defRPr>
      </a:pPr>
      <a:endParaRPr lang="lv-LV"/>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b="1"/>
              <a:t>IKP</a:t>
            </a:r>
            <a:r>
              <a:rPr lang="lv-LV" sz="2000" b="1"/>
              <a:t> DINAMIKA</a:t>
            </a:r>
            <a:r>
              <a:rPr lang="lv-LV" sz="2000"/>
              <a:t>,</a:t>
            </a:r>
            <a:r>
              <a:rPr lang="lv-LV"/>
              <a:t> </a:t>
            </a:r>
            <a:r>
              <a:rPr lang="lv-LV" sz="1400"/>
              <a:t>izmaiņas procentos pret iepriekšējā gada atbilstošo periodu</a:t>
            </a:r>
            <a:endParaRPr lang="en-US" sz="1200"/>
          </a:p>
        </c:rich>
      </c:tx>
      <c:overlay val="0"/>
    </c:title>
    <c:autoTitleDeleted val="0"/>
    <c:plotArea>
      <c:layout>
        <c:manualLayout>
          <c:layoutTarget val="inner"/>
          <c:xMode val="edge"/>
          <c:yMode val="edge"/>
          <c:x val="3.9651580204767625E-2"/>
          <c:y val="0.13066109412767468"/>
          <c:w val="0.94115940329097436"/>
          <c:h val="0.75527918010813466"/>
        </c:manualLayout>
      </c:layout>
      <c:barChart>
        <c:barDir val="col"/>
        <c:grouping val="clustered"/>
        <c:varyColors val="0"/>
        <c:ser>
          <c:idx val="0"/>
          <c:order val="0"/>
          <c:tx>
            <c:strRef>
              <c:f>Sheet1!$A$3</c:f>
              <c:strCache>
                <c:ptCount val="1"/>
                <c:pt idx="0">
                  <c:v>IKP</c:v>
                </c:pt>
              </c:strCache>
            </c:strRef>
          </c:tx>
          <c:spPr>
            <a:solidFill>
              <a:schemeClr val="bg1">
                <a:lumMod val="50000"/>
              </a:schemeClr>
            </a:solidFill>
            <a:ln w="6350" cmpd="sng">
              <a:noFill/>
            </a:ln>
          </c:spPr>
          <c:invertIfNegative val="0"/>
          <c:dPt>
            <c:idx val="0"/>
            <c:invertIfNegative val="0"/>
            <c:bubble3D val="0"/>
            <c:extLst>
              <c:ext xmlns:c16="http://schemas.microsoft.com/office/drawing/2014/chart" uri="{C3380CC4-5D6E-409C-BE32-E72D297353CC}">
                <c16:uniqueId val="{00000000-C629-40F7-80C2-9A41C43467A7}"/>
              </c:ext>
            </c:extLst>
          </c:dPt>
          <c:dPt>
            <c:idx val="1"/>
            <c:invertIfNegative val="0"/>
            <c:bubble3D val="0"/>
            <c:extLst>
              <c:ext xmlns:c16="http://schemas.microsoft.com/office/drawing/2014/chart" uri="{C3380CC4-5D6E-409C-BE32-E72D297353CC}">
                <c16:uniqueId val="{00000001-C629-40F7-80C2-9A41C43467A7}"/>
              </c:ext>
            </c:extLst>
          </c:dPt>
          <c:dPt>
            <c:idx val="3"/>
            <c:invertIfNegative val="0"/>
            <c:bubble3D val="0"/>
            <c:spPr>
              <a:solidFill>
                <a:srgbClr val="C00000"/>
              </a:solidFill>
              <a:ln w="6350" cmpd="sng">
                <a:noFill/>
              </a:ln>
            </c:spPr>
            <c:extLst>
              <c:ext xmlns:c16="http://schemas.microsoft.com/office/drawing/2014/chart" uri="{C3380CC4-5D6E-409C-BE32-E72D297353CC}">
                <c16:uniqueId val="{00000003-C629-40F7-80C2-9A41C43467A7}"/>
              </c:ext>
            </c:extLst>
          </c:dPt>
          <c:dPt>
            <c:idx val="6"/>
            <c:invertIfNegative val="0"/>
            <c:bubble3D val="0"/>
            <c:spPr>
              <a:solidFill>
                <a:srgbClr val="C00000"/>
              </a:solidFill>
              <a:ln w="6350" cmpd="sng">
                <a:noFill/>
              </a:ln>
            </c:spPr>
            <c:extLst>
              <c:ext xmlns:c16="http://schemas.microsoft.com/office/drawing/2014/chart" uri="{C3380CC4-5D6E-409C-BE32-E72D297353CC}">
                <c16:uniqueId val="{00000005-1CE0-49BF-B678-F931C49BFE40}"/>
              </c:ext>
            </c:extLst>
          </c:dPt>
          <c:dLbls>
            <c:dLbl>
              <c:idx val="6"/>
              <c:numFmt formatCode="#,##0.0" sourceLinked="0"/>
              <c:spPr>
                <a:noFill/>
                <a:ln>
                  <a:noFill/>
                </a:ln>
                <a:effectLst/>
              </c:spPr>
              <c:txPr>
                <a:bodyPr/>
                <a:lstStyle/>
                <a:p>
                  <a:pPr>
                    <a:defRPr sz="2400"/>
                  </a:pPr>
                  <a:endParaRPr lang="lv-LV"/>
                </a:p>
              </c:txPr>
              <c:showLegendKey val="0"/>
              <c:showVal val="1"/>
              <c:showCatName val="0"/>
              <c:showSerName val="0"/>
              <c:showPercent val="0"/>
              <c:showBubbleSize val="0"/>
              <c:extLst>
                <c:ext xmlns:c16="http://schemas.microsoft.com/office/drawing/2014/chart" uri="{C3380CC4-5D6E-409C-BE32-E72D297353CC}">
                  <c16:uniqueId val="{00000005-1CE0-49BF-B678-F931C49BFE40}"/>
                </c:ext>
              </c:extLst>
            </c:dLbl>
            <c:numFmt formatCode="#,##0.0" sourceLinked="0"/>
            <c:spPr>
              <a:noFill/>
              <a:ln>
                <a:noFill/>
              </a:ln>
              <a:effectLst/>
            </c:spPr>
            <c:txPr>
              <a:bodyPr/>
              <a:lstStyle/>
              <a:p>
                <a:pPr>
                  <a:defRPr sz="16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Sheet1!$B$1:$Z$2</c:f>
              <c:multiLvlStrCache>
                <c:ptCount val="7"/>
                <c:lvl>
                  <c:pt idx="0">
                    <c:v>I</c:v>
                  </c:pt>
                  <c:pt idx="1">
                    <c:v>II</c:v>
                  </c:pt>
                  <c:pt idx="2">
                    <c:v>III</c:v>
                  </c:pt>
                  <c:pt idx="3">
                    <c:v>IV n</c:v>
                  </c:pt>
                  <c:pt idx="6">
                    <c:v>2020.gads n</c:v>
                  </c:pt>
                </c:lvl>
                <c:lvl>
                  <c:pt idx="0">
                    <c:v>2020</c:v>
                  </c:pt>
                </c:lvl>
              </c:multiLvlStrCache>
            </c:multiLvlStrRef>
          </c:cat>
          <c:val>
            <c:numRef>
              <c:f>Sheet1!$B$3:$Z$3</c:f>
              <c:numCache>
                <c:formatCode>General</c:formatCode>
                <c:ptCount val="7"/>
                <c:pt idx="0" formatCode="0.0">
                  <c:v>-1</c:v>
                </c:pt>
                <c:pt idx="1">
                  <c:v>-8.9000000000000057</c:v>
                </c:pt>
                <c:pt idx="2">
                  <c:v>-3.1</c:v>
                </c:pt>
                <c:pt idx="3">
                  <c:v>-8.5</c:v>
                </c:pt>
                <c:pt idx="6">
                  <c:v>-5.5</c:v>
                </c:pt>
              </c:numCache>
            </c:numRef>
          </c:val>
          <c:extLst>
            <c:ext xmlns:c16="http://schemas.microsoft.com/office/drawing/2014/chart" uri="{C3380CC4-5D6E-409C-BE32-E72D297353CC}">
              <c16:uniqueId val="{00000003-49D5-4276-8C75-8EC79D835593}"/>
            </c:ext>
          </c:extLst>
        </c:ser>
        <c:dLbls>
          <c:showLegendKey val="0"/>
          <c:showVal val="0"/>
          <c:showCatName val="0"/>
          <c:showSerName val="0"/>
          <c:showPercent val="0"/>
          <c:showBubbleSize val="0"/>
        </c:dLbls>
        <c:gapWidth val="40"/>
        <c:axId val="265297168"/>
        <c:axId val="265297952"/>
      </c:barChart>
      <c:catAx>
        <c:axId val="265297168"/>
        <c:scaling>
          <c:orientation val="minMax"/>
        </c:scaling>
        <c:delete val="0"/>
        <c:axPos val="b"/>
        <c:numFmt formatCode="General" sourceLinked="1"/>
        <c:majorTickMark val="none"/>
        <c:minorTickMark val="none"/>
        <c:tickLblPos val="low"/>
        <c:spPr>
          <a:ln w="3175"/>
        </c:spPr>
        <c:txPr>
          <a:bodyPr rot="0" vert="horz"/>
          <a:lstStyle/>
          <a:p>
            <a:pPr>
              <a:defRPr sz="1800"/>
            </a:pPr>
            <a:endParaRPr lang="lv-LV"/>
          </a:p>
        </c:txPr>
        <c:crossAx val="265297952"/>
        <c:crosses val="autoZero"/>
        <c:auto val="1"/>
        <c:lblAlgn val="ctr"/>
        <c:lblOffset val="100"/>
        <c:tickLblSkip val="1"/>
        <c:noMultiLvlLbl val="1"/>
      </c:catAx>
      <c:valAx>
        <c:axId val="265297952"/>
        <c:scaling>
          <c:orientation val="minMax"/>
          <c:min val="-12"/>
        </c:scaling>
        <c:delete val="1"/>
        <c:axPos val="l"/>
        <c:numFmt formatCode="0" sourceLinked="0"/>
        <c:majorTickMark val="out"/>
        <c:minorTickMark val="none"/>
        <c:tickLblPos val="nextTo"/>
        <c:crossAx val="265297168"/>
        <c:crosses val="autoZero"/>
        <c:crossBetween val="between"/>
        <c:majorUnit val="2"/>
      </c:valAx>
      <c:spPr>
        <a:noFill/>
        <a:ln w="24758">
          <a:noFill/>
        </a:ln>
      </c:spPr>
    </c:plotArea>
    <c:plotVisOnly val="1"/>
    <c:dispBlanksAs val="gap"/>
    <c:showDLblsOverMax val="0"/>
  </c:chart>
  <c:spPr>
    <a:noFill/>
    <a:ln>
      <a:noFill/>
    </a:ln>
  </c:spPr>
  <c:txPr>
    <a:bodyPr/>
    <a:lstStyle/>
    <a:p>
      <a:pPr>
        <a:defRPr sz="1200" b="0" i="0" u="none" strike="noStrike" baseline="0">
          <a:solidFill>
            <a:srgbClr val="000000"/>
          </a:solidFill>
          <a:latin typeface="Gill Sans Nova Cond Lt" panose="020B0306020104020203" pitchFamily="34" charset="0"/>
          <a:ea typeface="Arial"/>
          <a:cs typeface="Arial"/>
        </a:defRPr>
      </a:pPr>
      <a:endParaRPr lang="lv-LV"/>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b="1"/>
              <a:t>IKP</a:t>
            </a:r>
            <a:r>
              <a:rPr lang="lv-LV" sz="2000" b="1"/>
              <a:t> DINAMIKA</a:t>
            </a:r>
            <a:r>
              <a:rPr lang="lv-LV" sz="2000"/>
              <a:t>,</a:t>
            </a:r>
            <a:r>
              <a:rPr lang="lv-LV"/>
              <a:t> </a:t>
            </a:r>
            <a:r>
              <a:rPr lang="lv-LV" sz="1400"/>
              <a:t>izmaiņas % pret iepriekšējā gada atbilstošo periodu</a:t>
            </a:r>
            <a:endParaRPr lang="en-US" sz="1200"/>
          </a:p>
        </c:rich>
      </c:tx>
      <c:overlay val="0"/>
    </c:title>
    <c:autoTitleDeleted val="0"/>
    <c:plotArea>
      <c:layout>
        <c:manualLayout>
          <c:layoutTarget val="inner"/>
          <c:xMode val="edge"/>
          <c:yMode val="edge"/>
          <c:x val="3.9651580204767625E-2"/>
          <c:y val="0.13066109412767468"/>
          <c:w val="0.90965684305699879"/>
          <c:h val="0.75527918010813466"/>
        </c:manualLayout>
      </c:layout>
      <c:stockChart>
        <c:ser>
          <c:idx val="0"/>
          <c:order val="0"/>
          <c:tx>
            <c:strRef>
              <c:f>Sheet1!$A$8:$E$8</c:f>
              <c:strCache>
                <c:ptCount val="5"/>
                <c:pt idx="0">
                  <c:v>high</c:v>
                </c:pt>
              </c:strCache>
            </c:strRef>
          </c:tx>
          <c:spPr>
            <a:ln w="19050">
              <a:noFill/>
            </a:ln>
          </c:spPr>
          <c:marker>
            <c:symbol val="none"/>
          </c:marker>
          <c:cat>
            <c:numRef>
              <c:f>Sheet1!$F$7:$M$7</c:f>
              <c:numCache>
                <c:formatCode>0</c:formatCode>
                <c:ptCount val="8"/>
                <c:pt idx="0">
                  <c:v>2017</c:v>
                </c:pt>
                <c:pt idx="1">
                  <c:v>2018</c:v>
                </c:pt>
                <c:pt idx="2">
                  <c:v>2019</c:v>
                </c:pt>
                <c:pt idx="3">
                  <c:v>2020</c:v>
                </c:pt>
                <c:pt idx="4">
                  <c:v>2021</c:v>
                </c:pt>
                <c:pt idx="5">
                  <c:v>2022</c:v>
                </c:pt>
                <c:pt idx="6">
                  <c:v>2023</c:v>
                </c:pt>
                <c:pt idx="7">
                  <c:v>2024</c:v>
                </c:pt>
              </c:numCache>
            </c:numRef>
          </c:cat>
          <c:val>
            <c:numRef>
              <c:f>Sheet1!$F$8:$M$8</c:f>
              <c:numCache>
                <c:formatCode>0.0</c:formatCode>
                <c:ptCount val="8"/>
                <c:pt idx="0">
                  <c:v>3.2507122065217828</c:v>
                </c:pt>
                <c:pt idx="1">
                  <c:v>4.0243150514892534</c:v>
                </c:pt>
                <c:pt idx="2">
                  <c:v>2.0540815076232093</c:v>
                </c:pt>
                <c:pt idx="3">
                  <c:v>-5.5</c:v>
                </c:pt>
                <c:pt idx="4">
                  <c:v>5</c:v>
                </c:pt>
                <c:pt idx="5">
                  <c:v>6</c:v>
                </c:pt>
                <c:pt idx="6">
                  <c:v>3.8</c:v>
                </c:pt>
                <c:pt idx="7">
                  <c:v>3.2</c:v>
                </c:pt>
              </c:numCache>
            </c:numRef>
          </c:val>
          <c:smooth val="0"/>
          <c:extLst>
            <c:ext xmlns:c16="http://schemas.microsoft.com/office/drawing/2014/chart" uri="{C3380CC4-5D6E-409C-BE32-E72D297353CC}">
              <c16:uniqueId val="{00000003-FEEA-4A8A-808F-03F1B3602270}"/>
            </c:ext>
          </c:extLst>
        </c:ser>
        <c:ser>
          <c:idx val="1"/>
          <c:order val="1"/>
          <c:tx>
            <c:strRef>
              <c:f>Sheet1!$A$9:$E$9</c:f>
              <c:strCache>
                <c:ptCount val="5"/>
                <c:pt idx="0">
                  <c:v>IKP</c:v>
                </c:pt>
              </c:strCache>
            </c:strRef>
          </c:tx>
          <c:spPr>
            <a:ln w="19050">
              <a:noFill/>
            </a:ln>
          </c:spPr>
          <c:marker>
            <c:symbol val="square"/>
            <c:size val="22"/>
          </c:marker>
          <c:dPt>
            <c:idx val="0"/>
            <c:marker>
              <c:spPr>
                <a:solidFill>
                  <a:schemeClr val="bg1">
                    <a:lumMod val="50000"/>
                  </a:schemeClr>
                </a:solidFill>
              </c:spPr>
            </c:marker>
            <c:bubble3D val="0"/>
            <c:extLst>
              <c:ext xmlns:c16="http://schemas.microsoft.com/office/drawing/2014/chart" uri="{C3380CC4-5D6E-409C-BE32-E72D297353CC}">
                <c16:uniqueId val="{00000005-3EA9-43EC-B85F-DA6881ED72EA}"/>
              </c:ext>
            </c:extLst>
          </c:dPt>
          <c:dPt>
            <c:idx val="1"/>
            <c:marker>
              <c:spPr>
                <a:solidFill>
                  <a:schemeClr val="bg1">
                    <a:lumMod val="50000"/>
                  </a:schemeClr>
                </a:solidFill>
              </c:spPr>
            </c:marker>
            <c:bubble3D val="0"/>
            <c:extLst>
              <c:ext xmlns:c16="http://schemas.microsoft.com/office/drawing/2014/chart" uri="{C3380CC4-5D6E-409C-BE32-E72D297353CC}">
                <c16:uniqueId val="{00000007-3EA9-43EC-B85F-DA6881ED72EA}"/>
              </c:ext>
            </c:extLst>
          </c:dPt>
          <c:dPt>
            <c:idx val="2"/>
            <c:marker>
              <c:spPr>
                <a:solidFill>
                  <a:schemeClr val="bg1">
                    <a:lumMod val="50000"/>
                  </a:schemeClr>
                </a:solidFill>
              </c:spPr>
            </c:marker>
            <c:bubble3D val="0"/>
            <c:extLst>
              <c:ext xmlns:c16="http://schemas.microsoft.com/office/drawing/2014/chart" uri="{C3380CC4-5D6E-409C-BE32-E72D297353CC}">
                <c16:uniqueId val="{00000006-3EA9-43EC-B85F-DA6881ED72EA}"/>
              </c:ext>
            </c:extLst>
          </c:dPt>
          <c:dLbls>
            <c:spPr>
              <a:noFill/>
              <a:ln>
                <a:noFill/>
              </a:ln>
              <a:effectLst/>
            </c:spPr>
            <c:txPr>
              <a:bodyPr wrap="square" lIns="38100" tIns="19050" rIns="38100" bIns="19050" anchor="ctr">
                <a:spAutoFit/>
              </a:bodyPr>
              <a:lstStyle/>
              <a:p>
                <a:pPr>
                  <a:defRPr sz="1800"/>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Sheet1!$F$7:$M$7</c:f>
              <c:numCache>
                <c:formatCode>0</c:formatCode>
                <c:ptCount val="8"/>
                <c:pt idx="0">
                  <c:v>2017</c:v>
                </c:pt>
                <c:pt idx="1">
                  <c:v>2018</c:v>
                </c:pt>
                <c:pt idx="2">
                  <c:v>2019</c:v>
                </c:pt>
                <c:pt idx="3">
                  <c:v>2020</c:v>
                </c:pt>
                <c:pt idx="4">
                  <c:v>2021</c:v>
                </c:pt>
                <c:pt idx="5">
                  <c:v>2022</c:v>
                </c:pt>
                <c:pt idx="6">
                  <c:v>2023</c:v>
                </c:pt>
                <c:pt idx="7">
                  <c:v>2024</c:v>
                </c:pt>
              </c:numCache>
            </c:numRef>
          </c:cat>
          <c:val>
            <c:numRef>
              <c:f>Sheet1!$F$9:$M$9</c:f>
              <c:numCache>
                <c:formatCode>0.0</c:formatCode>
                <c:ptCount val="8"/>
                <c:pt idx="0">
                  <c:v>3.2507122065217828</c:v>
                </c:pt>
                <c:pt idx="1">
                  <c:v>4.0243150514892534</c:v>
                </c:pt>
                <c:pt idx="2">
                  <c:v>2.0540815076232093</c:v>
                </c:pt>
                <c:pt idx="3">
                  <c:v>-5.5</c:v>
                </c:pt>
                <c:pt idx="4">
                  <c:v>3.7</c:v>
                </c:pt>
                <c:pt idx="5">
                  <c:v>5</c:v>
                </c:pt>
                <c:pt idx="6">
                  <c:v>3.8</c:v>
                </c:pt>
                <c:pt idx="7">
                  <c:v>3.2</c:v>
                </c:pt>
              </c:numCache>
            </c:numRef>
          </c:val>
          <c:smooth val="0"/>
          <c:extLst>
            <c:ext xmlns:c16="http://schemas.microsoft.com/office/drawing/2014/chart" uri="{C3380CC4-5D6E-409C-BE32-E72D297353CC}">
              <c16:uniqueId val="{00000003-3EA9-43EC-B85F-DA6881ED72EA}"/>
            </c:ext>
          </c:extLst>
        </c:ser>
        <c:ser>
          <c:idx val="2"/>
          <c:order val="2"/>
          <c:tx>
            <c:strRef>
              <c:f>Sheet1!$A$10:$E$10</c:f>
              <c:strCache>
                <c:ptCount val="5"/>
                <c:pt idx="0">
                  <c:v>low</c:v>
                </c:pt>
              </c:strCache>
            </c:strRef>
          </c:tx>
          <c:spPr>
            <a:ln w="19050">
              <a:noFill/>
            </a:ln>
          </c:spPr>
          <c:marker>
            <c:symbol val="none"/>
          </c:marker>
          <c:cat>
            <c:numRef>
              <c:f>Sheet1!$F$7:$M$7</c:f>
              <c:numCache>
                <c:formatCode>0</c:formatCode>
                <c:ptCount val="8"/>
                <c:pt idx="0">
                  <c:v>2017</c:v>
                </c:pt>
                <c:pt idx="1">
                  <c:v>2018</c:v>
                </c:pt>
                <c:pt idx="2">
                  <c:v>2019</c:v>
                </c:pt>
                <c:pt idx="3">
                  <c:v>2020</c:v>
                </c:pt>
                <c:pt idx="4">
                  <c:v>2021</c:v>
                </c:pt>
                <c:pt idx="5">
                  <c:v>2022</c:v>
                </c:pt>
                <c:pt idx="6">
                  <c:v>2023</c:v>
                </c:pt>
                <c:pt idx="7">
                  <c:v>2024</c:v>
                </c:pt>
              </c:numCache>
            </c:numRef>
          </c:cat>
          <c:val>
            <c:numRef>
              <c:f>Sheet1!$F$10:$M$10</c:f>
              <c:numCache>
                <c:formatCode>0.0</c:formatCode>
                <c:ptCount val="8"/>
                <c:pt idx="0">
                  <c:v>3.2507122065217828</c:v>
                </c:pt>
                <c:pt idx="1">
                  <c:v>4.0243150514892534</c:v>
                </c:pt>
                <c:pt idx="2">
                  <c:v>2.0540815076232093</c:v>
                </c:pt>
                <c:pt idx="3">
                  <c:v>-5.5</c:v>
                </c:pt>
                <c:pt idx="4">
                  <c:v>2</c:v>
                </c:pt>
                <c:pt idx="5">
                  <c:v>3</c:v>
                </c:pt>
                <c:pt idx="6">
                  <c:v>3.8</c:v>
                </c:pt>
                <c:pt idx="7">
                  <c:v>3.2</c:v>
                </c:pt>
              </c:numCache>
            </c:numRef>
          </c:val>
          <c:smooth val="0"/>
          <c:extLst>
            <c:ext xmlns:c16="http://schemas.microsoft.com/office/drawing/2014/chart" uri="{C3380CC4-5D6E-409C-BE32-E72D297353CC}">
              <c16:uniqueId val="{00000004-3EA9-43EC-B85F-DA6881ED72EA}"/>
            </c:ext>
          </c:extLst>
        </c:ser>
        <c:dLbls>
          <c:showLegendKey val="0"/>
          <c:showVal val="0"/>
          <c:showCatName val="0"/>
          <c:showSerName val="0"/>
          <c:showPercent val="0"/>
          <c:showBubbleSize val="0"/>
        </c:dLbls>
        <c:hiLowLines>
          <c:spPr>
            <a:ln w="47625"/>
          </c:spPr>
        </c:hiLowLines>
        <c:axId val="265297168"/>
        <c:axId val="265297952"/>
      </c:stockChart>
      <c:catAx>
        <c:axId val="265297168"/>
        <c:scaling>
          <c:orientation val="minMax"/>
        </c:scaling>
        <c:delete val="0"/>
        <c:axPos val="b"/>
        <c:numFmt formatCode="0" sourceLinked="1"/>
        <c:majorTickMark val="none"/>
        <c:minorTickMark val="none"/>
        <c:tickLblPos val="low"/>
        <c:spPr>
          <a:ln w="3175"/>
        </c:spPr>
        <c:txPr>
          <a:bodyPr rot="0" vert="horz"/>
          <a:lstStyle/>
          <a:p>
            <a:pPr>
              <a:defRPr sz="1100"/>
            </a:pPr>
            <a:endParaRPr lang="lv-LV"/>
          </a:p>
        </c:txPr>
        <c:crossAx val="265297952"/>
        <c:crosses val="autoZero"/>
        <c:auto val="1"/>
        <c:lblAlgn val="ctr"/>
        <c:lblOffset val="100"/>
        <c:noMultiLvlLbl val="1"/>
      </c:catAx>
      <c:valAx>
        <c:axId val="265297952"/>
        <c:scaling>
          <c:orientation val="minMax"/>
          <c:max val="6"/>
          <c:min val="-6"/>
        </c:scaling>
        <c:delete val="0"/>
        <c:axPos val="l"/>
        <c:numFmt formatCode="0" sourceLinked="0"/>
        <c:majorTickMark val="out"/>
        <c:minorTickMark val="none"/>
        <c:tickLblPos val="nextTo"/>
        <c:crossAx val="265297168"/>
        <c:crosses val="autoZero"/>
        <c:crossBetween val="between"/>
      </c:valAx>
      <c:spPr>
        <a:noFill/>
        <a:ln w="24758">
          <a:noFill/>
        </a:ln>
      </c:spPr>
    </c:plotArea>
    <c:plotVisOnly val="1"/>
    <c:dispBlanksAs val="gap"/>
    <c:showDLblsOverMax val="0"/>
  </c:chart>
  <c:spPr>
    <a:noFill/>
    <a:ln>
      <a:noFill/>
    </a:ln>
  </c:spPr>
  <c:txPr>
    <a:bodyPr/>
    <a:lstStyle/>
    <a:p>
      <a:pPr>
        <a:defRPr sz="1200" b="0" i="0" u="none" strike="noStrike" baseline="0">
          <a:solidFill>
            <a:srgbClr val="000000"/>
          </a:solidFill>
          <a:latin typeface="Gill Sans Nova Cond Lt" panose="020B0306020104020203" pitchFamily="34" charset="0"/>
          <a:ea typeface="Arial"/>
          <a:cs typeface="Arial"/>
        </a:defRPr>
      </a:pPr>
      <a:endParaRPr lang="lv-LV"/>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2000" b="1"/>
              <a:t>IKP</a:t>
            </a:r>
            <a:r>
              <a:rPr lang="lv-LV" sz="2000"/>
              <a:t>,</a:t>
            </a:r>
            <a:r>
              <a:rPr lang="lv-LV"/>
              <a:t> </a:t>
            </a:r>
            <a:r>
              <a:rPr lang="lv-LV" sz="1400"/>
              <a:t>salīdzināmās cenās, milj. EUR</a:t>
            </a:r>
            <a:endParaRPr lang="en-US" sz="1200"/>
          </a:p>
        </c:rich>
      </c:tx>
      <c:overlay val="0"/>
    </c:title>
    <c:autoTitleDeleted val="0"/>
    <c:plotArea>
      <c:layout>
        <c:manualLayout>
          <c:layoutTarget val="inner"/>
          <c:xMode val="edge"/>
          <c:yMode val="edge"/>
          <c:x val="3.9651580204767625E-2"/>
          <c:y val="0.13066109412767468"/>
          <c:w val="0.94115940329097436"/>
          <c:h val="0.75527918010813466"/>
        </c:manualLayout>
      </c:layout>
      <c:lineChart>
        <c:grouping val="standard"/>
        <c:varyColors val="0"/>
        <c:ser>
          <c:idx val="0"/>
          <c:order val="0"/>
          <c:tx>
            <c:strRef>
              <c:f>Sheet1!$A$11</c:f>
              <c:strCache>
                <c:ptCount val="1"/>
                <c:pt idx="0">
                  <c:v>IKP fakts</c:v>
                </c:pt>
              </c:strCache>
            </c:strRef>
          </c:tx>
          <c:spPr>
            <a:ln w="41275"/>
          </c:spPr>
          <c:marker>
            <c:symbol val="none"/>
          </c:marker>
          <c:dPt>
            <c:idx val="10"/>
            <c:bubble3D val="0"/>
            <c:spPr>
              <a:ln w="41275">
                <a:solidFill>
                  <a:schemeClr val="accent2"/>
                </a:solidFill>
              </a:ln>
            </c:spPr>
            <c:extLst>
              <c:ext xmlns:c16="http://schemas.microsoft.com/office/drawing/2014/chart" uri="{C3380CC4-5D6E-409C-BE32-E72D297353CC}">
                <c16:uniqueId val="{00000004-504D-4254-950D-673A8B910FA3}"/>
              </c:ext>
            </c:extLst>
          </c:dPt>
          <c:cat>
            <c:numRef>
              <c:f>Sheet1!$B$10:$S$10</c:f>
              <c:numCache>
                <c:formatCode>General</c:formatCode>
                <c:ptCount val="18"/>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numCache>
            </c:numRef>
          </c:cat>
          <c:val>
            <c:numRef>
              <c:f>Sheet1!$B$11:$S$11</c:f>
              <c:numCache>
                <c:formatCode>0</c:formatCode>
                <c:ptCount val="18"/>
                <c:pt idx="0">
                  <c:v>20574.03</c:v>
                </c:pt>
                <c:pt idx="1">
                  <c:v>21904.932000000001</c:v>
                </c:pt>
                <c:pt idx="2">
                  <c:v>22836.269</c:v>
                </c:pt>
                <c:pt idx="3">
                  <c:v>23363.828999999998</c:v>
                </c:pt>
                <c:pt idx="4">
                  <c:v>23614.67</c:v>
                </c:pt>
                <c:pt idx="5">
                  <c:v>24560.879000000001</c:v>
                </c:pt>
                <c:pt idx="6">
                  <c:v>25143.690000000002</c:v>
                </c:pt>
                <c:pt idx="7">
                  <c:v>25961.039000000001</c:v>
                </c:pt>
                <c:pt idx="8">
                  <c:v>27005.792999999998</c:v>
                </c:pt>
                <c:pt idx="9">
                  <c:v>27560.513999999999</c:v>
                </c:pt>
                <c:pt idx="10">
                  <c:v>26099.806757999999</c:v>
                </c:pt>
              </c:numCache>
            </c:numRef>
          </c:val>
          <c:smooth val="0"/>
          <c:extLst>
            <c:ext xmlns:c16="http://schemas.microsoft.com/office/drawing/2014/chart" uri="{C3380CC4-5D6E-409C-BE32-E72D297353CC}">
              <c16:uniqueId val="{00000003-A1C3-48EE-80D4-E444B7433918}"/>
            </c:ext>
          </c:extLst>
        </c:ser>
        <c:ser>
          <c:idx val="1"/>
          <c:order val="1"/>
          <c:tx>
            <c:strRef>
              <c:f>Sheet1!$A$12</c:f>
              <c:strCache>
                <c:ptCount val="1"/>
                <c:pt idx="0">
                  <c:v>Bāzes scenārijs</c:v>
                </c:pt>
              </c:strCache>
            </c:strRef>
          </c:tx>
          <c:spPr>
            <a:ln w="41275"/>
          </c:spPr>
          <c:marker>
            <c:symbol val="none"/>
          </c:marker>
          <c:cat>
            <c:numRef>
              <c:f>Sheet1!$B$10:$S$10</c:f>
              <c:numCache>
                <c:formatCode>General</c:formatCode>
                <c:ptCount val="18"/>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numCache>
            </c:numRef>
          </c:cat>
          <c:val>
            <c:numRef>
              <c:f>Sheet1!$B$12:$S$12</c:f>
              <c:numCache>
                <c:formatCode>General</c:formatCode>
                <c:ptCount val="18"/>
                <c:pt idx="10" formatCode="0">
                  <c:v>26099.806757999999</c:v>
                </c:pt>
                <c:pt idx="11" formatCode="0">
                  <c:v>27013.299994529996</c:v>
                </c:pt>
                <c:pt idx="12" formatCode="0">
                  <c:v>28363.964994256497</c:v>
                </c:pt>
                <c:pt idx="13" formatCode="0">
                  <c:v>29441.795664038244</c:v>
                </c:pt>
                <c:pt idx="14" formatCode="0">
                  <c:v>30383.933125287469</c:v>
                </c:pt>
                <c:pt idx="15" formatCode="0">
                  <c:v>31234.683252795519</c:v>
                </c:pt>
                <c:pt idx="16" formatCode="0">
                  <c:v>32046.785017368202</c:v>
                </c:pt>
                <c:pt idx="17" formatCode="0">
                  <c:v>32815.907857785038</c:v>
                </c:pt>
              </c:numCache>
            </c:numRef>
          </c:val>
          <c:smooth val="0"/>
          <c:extLst>
            <c:ext xmlns:c16="http://schemas.microsoft.com/office/drawing/2014/chart" uri="{C3380CC4-5D6E-409C-BE32-E72D297353CC}">
              <c16:uniqueId val="{00000003-504D-4254-950D-673A8B910FA3}"/>
            </c:ext>
          </c:extLst>
        </c:ser>
        <c:dLbls>
          <c:showLegendKey val="0"/>
          <c:showVal val="0"/>
          <c:showCatName val="0"/>
          <c:showSerName val="0"/>
          <c:showPercent val="0"/>
          <c:showBubbleSize val="0"/>
        </c:dLbls>
        <c:smooth val="0"/>
        <c:axId val="265297168"/>
        <c:axId val="265297952"/>
      </c:lineChart>
      <c:catAx>
        <c:axId val="265297168"/>
        <c:scaling>
          <c:orientation val="minMax"/>
        </c:scaling>
        <c:delete val="0"/>
        <c:axPos val="b"/>
        <c:numFmt formatCode="General" sourceLinked="1"/>
        <c:majorTickMark val="none"/>
        <c:minorTickMark val="none"/>
        <c:tickLblPos val="low"/>
        <c:spPr>
          <a:ln w="3175"/>
        </c:spPr>
        <c:txPr>
          <a:bodyPr rot="0" vert="horz"/>
          <a:lstStyle/>
          <a:p>
            <a:pPr>
              <a:defRPr sz="1100"/>
            </a:pPr>
            <a:endParaRPr lang="lv-LV"/>
          </a:p>
        </c:txPr>
        <c:crossAx val="265297952"/>
        <c:crosses val="autoZero"/>
        <c:auto val="1"/>
        <c:lblAlgn val="ctr"/>
        <c:lblOffset val="100"/>
        <c:noMultiLvlLbl val="1"/>
      </c:catAx>
      <c:valAx>
        <c:axId val="265297952"/>
        <c:scaling>
          <c:orientation val="minMax"/>
          <c:min val="20000"/>
        </c:scaling>
        <c:delete val="0"/>
        <c:axPos val="l"/>
        <c:numFmt formatCode="0" sourceLinked="0"/>
        <c:majorTickMark val="out"/>
        <c:minorTickMark val="none"/>
        <c:tickLblPos val="nextTo"/>
        <c:crossAx val="265297168"/>
        <c:crosses val="autoZero"/>
        <c:crossBetween val="between"/>
      </c:valAx>
      <c:spPr>
        <a:noFill/>
        <a:ln w="24758">
          <a:noFill/>
        </a:ln>
      </c:spPr>
    </c:plotArea>
    <c:plotVisOnly val="1"/>
    <c:dispBlanksAs val="gap"/>
    <c:showDLblsOverMax val="0"/>
  </c:chart>
  <c:spPr>
    <a:noFill/>
    <a:ln>
      <a:noFill/>
    </a:ln>
  </c:spPr>
  <c:txPr>
    <a:bodyPr/>
    <a:lstStyle/>
    <a:p>
      <a:pPr>
        <a:defRPr sz="1200" b="0" i="0" u="none" strike="noStrike" baseline="0">
          <a:solidFill>
            <a:srgbClr val="000000"/>
          </a:solidFill>
          <a:latin typeface="Gill Sans Nova Cond Lt" panose="020B0306020104020203" pitchFamily="34" charset="0"/>
          <a:ea typeface="Arial"/>
          <a:cs typeface="Arial"/>
        </a:defRPr>
      </a:pPr>
      <a:endParaRPr lang="lv-LV"/>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0.10486</cdr:x>
      <cdr:y>0.18054</cdr:y>
    </cdr:from>
    <cdr:to>
      <cdr:x>0.96649</cdr:x>
      <cdr:y>0.83393</cdr:y>
    </cdr:to>
    <cdr:cxnSp macro="">
      <cdr:nvCxnSpPr>
        <cdr:cNvPr id="3" name="Straight Connector 2">
          <a:extLst xmlns:a="http://schemas.openxmlformats.org/drawingml/2006/main">
            <a:ext uri="{FF2B5EF4-FFF2-40B4-BE49-F238E27FC236}">
              <a16:creationId xmlns:a16="http://schemas.microsoft.com/office/drawing/2014/main" id="{15733A97-760E-412F-A13E-D9FCA0F85BAC}"/>
            </a:ext>
          </a:extLst>
        </cdr:cNvPr>
        <cdr:cNvCxnSpPr/>
      </cdr:nvCxnSpPr>
      <cdr:spPr>
        <a:xfrm xmlns:a="http://schemas.openxmlformats.org/drawingml/2006/main" flipV="1">
          <a:off x="478536" y="846426"/>
          <a:ext cx="3931920" cy="3063240"/>
        </a:xfrm>
        <a:prstGeom xmlns:a="http://schemas.openxmlformats.org/drawingml/2006/main" prst="line">
          <a:avLst/>
        </a:prstGeom>
        <a:ln xmlns:a="http://schemas.openxmlformats.org/drawingml/2006/main" w="15875">
          <a:solidFill>
            <a:schemeClr val="tx1"/>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0.56841</cdr:x>
      <cdr:y>0.47027</cdr:y>
    </cdr:from>
    <cdr:to>
      <cdr:x>0.96315</cdr:x>
      <cdr:y>0.47027</cdr:y>
    </cdr:to>
    <cdr:cxnSp macro="">
      <cdr:nvCxnSpPr>
        <cdr:cNvPr id="4" name="Straight Connector 3">
          <a:extLst xmlns:a="http://schemas.openxmlformats.org/drawingml/2006/main">
            <a:ext uri="{FF2B5EF4-FFF2-40B4-BE49-F238E27FC236}">
              <a16:creationId xmlns:a16="http://schemas.microsoft.com/office/drawing/2014/main" id="{AEB1B972-7946-4270-845E-219AB4F66725}"/>
            </a:ext>
          </a:extLst>
        </cdr:cNvPr>
        <cdr:cNvCxnSpPr/>
      </cdr:nvCxnSpPr>
      <cdr:spPr>
        <a:xfrm xmlns:a="http://schemas.openxmlformats.org/drawingml/2006/main">
          <a:off x="2593848" y="1849083"/>
          <a:ext cx="1801368" cy="0"/>
        </a:xfrm>
        <a:prstGeom xmlns:a="http://schemas.openxmlformats.org/drawingml/2006/main" prst="line">
          <a:avLst/>
        </a:prstGeom>
        <a:ln xmlns:a="http://schemas.openxmlformats.org/drawingml/2006/main" w="9525">
          <a:solidFill>
            <a:schemeClr val="tx1"/>
          </a:solidFill>
          <a:prstDash val="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F36304-037A-4404-B918-A91D2F15957E}" type="datetimeFigureOut">
              <a:rPr lang="lv-LV" smtClean="0"/>
              <a:t>05.01.2021</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A42DF8-198D-4245-83D2-524D4420912F}" type="slidenum">
              <a:rPr lang="lv-LV" smtClean="0"/>
              <a:t>‹#›</a:t>
            </a:fld>
            <a:endParaRPr lang="lv-LV"/>
          </a:p>
        </p:txBody>
      </p:sp>
    </p:spTree>
    <p:extLst>
      <p:ext uri="{BB962C8B-B14F-4D97-AF65-F5344CB8AC3E}">
        <p14:creationId xmlns:p14="http://schemas.microsoft.com/office/powerpoint/2010/main" val="24288235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ECBFA2B-209C-4C68-A927-15C9EE5BB4F6}" type="slidenum">
              <a:rPr kumimoji="0" lang="lv-LV" sz="1200" b="0" i="0" u="none" strike="noStrike" kern="1200" cap="none" spc="0" normalizeH="0" baseline="0" noProof="0" smtClean="0">
                <a:ln>
                  <a:noFill/>
                </a:ln>
                <a:solidFill>
                  <a:prstClr val="black"/>
                </a:solidFill>
                <a:effectLst/>
                <a:uLnTx/>
                <a:uFillTx/>
                <a:latin typeface="Segoe UI Light" panose="020B0502040204020203"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lv-LV" sz="1200" b="0" i="0" u="none" strike="noStrike" kern="1200" cap="none" spc="0" normalizeH="0" baseline="0" noProof="0">
              <a:ln>
                <a:noFill/>
              </a:ln>
              <a:solidFill>
                <a:prstClr val="black"/>
              </a:solidFill>
              <a:effectLst/>
              <a:uLnTx/>
              <a:uFillTx/>
              <a:latin typeface="Segoe UI Light" panose="020B0502040204020203" pitchFamily="34" charset="0"/>
              <a:ea typeface="+mn-ea"/>
              <a:cs typeface="+mn-cs"/>
            </a:endParaRPr>
          </a:p>
        </p:txBody>
      </p:sp>
    </p:spTree>
    <p:extLst>
      <p:ext uri="{BB962C8B-B14F-4D97-AF65-F5344CB8AC3E}">
        <p14:creationId xmlns:p14="http://schemas.microsoft.com/office/powerpoint/2010/main" val="1629418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353BB-B36F-463E-9986-206C5C86DCCB}"/>
              </a:ext>
            </a:extLst>
          </p:cNvPr>
          <p:cNvSpPr>
            <a:spLocks noGrp="1"/>
          </p:cNvSpPr>
          <p:nvPr>
            <p:ph type="ctrTitle"/>
          </p:nvPr>
        </p:nvSpPr>
        <p:spPr>
          <a:xfrm>
            <a:off x="1523581" y="3523297"/>
            <a:ext cx="9144837" cy="390094"/>
          </a:xfrm>
          <a:prstGeom prst="rect">
            <a:avLst/>
          </a:prstGeom>
        </p:spPr>
        <p:txBody>
          <a:bodyPr anchor="b"/>
          <a:lstStyle>
            <a:lvl1pPr algn="ctr">
              <a:defRPr sz="225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lv-LV"/>
          </a:p>
        </p:txBody>
      </p:sp>
      <p:sp>
        <p:nvSpPr>
          <p:cNvPr id="3" name="Subtitle 2">
            <a:extLst>
              <a:ext uri="{FF2B5EF4-FFF2-40B4-BE49-F238E27FC236}">
                <a16:creationId xmlns:a16="http://schemas.microsoft.com/office/drawing/2014/main" id="{8DF51B43-F775-421C-8B7F-C7EA6BEF8FE6}"/>
              </a:ext>
            </a:extLst>
          </p:cNvPr>
          <p:cNvSpPr>
            <a:spLocks noGrp="1"/>
          </p:cNvSpPr>
          <p:nvPr>
            <p:ph type="subTitle" idx="1"/>
          </p:nvPr>
        </p:nvSpPr>
        <p:spPr>
          <a:xfrm>
            <a:off x="1523581" y="4519271"/>
            <a:ext cx="9144837" cy="324192"/>
          </a:xfrm>
          <a:prstGeom prst="rect">
            <a:avLst/>
          </a:prstGeom>
        </p:spPr>
        <p:txBody>
          <a:bodyPr/>
          <a:lstStyle>
            <a:lvl1pPr marL="0" indent="0" algn="ctr">
              <a:buNone/>
              <a:defRPr sz="1687" i="0">
                <a:latin typeface="Verdana" panose="020B0604030504040204" pitchFamily="34" charset="0"/>
                <a:ea typeface="Verdana" panose="020B0604030504040204" pitchFamily="34" charset="0"/>
                <a:cs typeface="Verdana" panose="020B0604030504040204" pitchFamily="34" charset="0"/>
              </a:defRPr>
            </a:lvl1pPr>
            <a:lvl2pPr marL="321457" indent="0" algn="ctr">
              <a:buNone/>
              <a:defRPr sz="1406"/>
            </a:lvl2pPr>
            <a:lvl3pPr marL="642915" indent="0" algn="ctr">
              <a:buNone/>
              <a:defRPr sz="1266"/>
            </a:lvl3pPr>
            <a:lvl4pPr marL="964372" indent="0" algn="ctr">
              <a:buNone/>
              <a:defRPr sz="1125"/>
            </a:lvl4pPr>
            <a:lvl5pPr marL="1285829" indent="0" algn="ctr">
              <a:buNone/>
              <a:defRPr sz="1125"/>
            </a:lvl5pPr>
            <a:lvl6pPr marL="1607287" indent="0" algn="ctr">
              <a:buNone/>
              <a:defRPr sz="1125"/>
            </a:lvl6pPr>
            <a:lvl7pPr marL="1928744" indent="0" algn="ctr">
              <a:buNone/>
              <a:defRPr sz="1125"/>
            </a:lvl7pPr>
            <a:lvl8pPr marL="2250201" indent="0" algn="ctr">
              <a:buNone/>
              <a:defRPr sz="1125"/>
            </a:lvl8pPr>
            <a:lvl9pPr marL="2571659" indent="0" algn="ctr">
              <a:buNone/>
              <a:defRPr sz="1125"/>
            </a:lvl9pPr>
          </a:lstStyle>
          <a:p>
            <a:r>
              <a:rPr lang="en-US"/>
              <a:t>Click to edit Master subtitle style</a:t>
            </a:r>
            <a:endParaRPr lang="lv-LV"/>
          </a:p>
        </p:txBody>
      </p:sp>
    </p:spTree>
    <p:extLst>
      <p:ext uri="{BB962C8B-B14F-4D97-AF65-F5344CB8AC3E}">
        <p14:creationId xmlns:p14="http://schemas.microsoft.com/office/powerpoint/2010/main" val="3987847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178F2-A595-4AC0-830E-190577126F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7640453D-CD1E-46FD-A1B9-6CDAF3FB33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2A4BC88B-AF35-4ED9-BB5C-C627BB9689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A62CE0-AAD3-48C5-BEEA-B80889211D08}"/>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6" name="Footer Placeholder 5">
            <a:extLst>
              <a:ext uri="{FF2B5EF4-FFF2-40B4-BE49-F238E27FC236}">
                <a16:creationId xmlns:a16="http://schemas.microsoft.com/office/drawing/2014/main" id="{45263353-826E-4DD5-A4B5-32859020AAF2}"/>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BFB6FC08-49B3-4673-8801-ED2DD906760D}"/>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446363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3886E0-F08D-483C-8D92-EBEE589E0573}"/>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AF0C7CB5-72FF-425F-9AC2-D2E82CB9D4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2B4C220D-57B7-4569-8251-92945237CFB9}"/>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5" name="Footer Placeholder 4">
            <a:extLst>
              <a:ext uri="{FF2B5EF4-FFF2-40B4-BE49-F238E27FC236}">
                <a16:creationId xmlns:a16="http://schemas.microsoft.com/office/drawing/2014/main" id="{25C96FF2-E268-478C-9B64-B812B74275D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EC0C20B-5EA2-4CB5-84EE-52C83AF63A54}"/>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2002297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32049B-8997-4A4A-89BB-70342C10DD6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042260FD-CEA6-4EC2-AD3E-C354F742FB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D6B0B4EB-BE38-4BCE-8E56-3B774F00317B}"/>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5" name="Footer Placeholder 4">
            <a:extLst>
              <a:ext uri="{FF2B5EF4-FFF2-40B4-BE49-F238E27FC236}">
                <a16:creationId xmlns:a16="http://schemas.microsoft.com/office/drawing/2014/main" id="{78348B3F-85DD-4C14-BE32-7D6D8AD51A39}"/>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3613EA6-29DA-4CB9-ADD0-7DE5245182E1}"/>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1237715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148322034"/>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pic>
        <p:nvPicPr>
          <p:cNvPr id="6" name="Pictur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fld id="{488C7B1D-7665-480A-82ED-44255CBD4A1E}" type="slidenum">
              <a:rPr lang="en-US" altLang="lv-LV"/>
              <a:pPr/>
              <a:t>‹#›</a:t>
            </a:fld>
            <a:endParaRPr lang="en-US" altLang="lv-LV"/>
          </a:p>
        </p:txBody>
      </p:sp>
    </p:spTree>
    <p:extLst>
      <p:ext uri="{BB962C8B-B14F-4D97-AF65-F5344CB8AC3E}">
        <p14:creationId xmlns:p14="http://schemas.microsoft.com/office/powerpoint/2010/main" val="1138084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44D29-5CCE-48D5-BD48-C33283B55C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15B42C0C-099C-40A9-B409-42A6BF99C7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A0B98781-33C5-4A02-8A79-2C19D2E5BBB8}"/>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5" name="Footer Placeholder 4">
            <a:extLst>
              <a:ext uri="{FF2B5EF4-FFF2-40B4-BE49-F238E27FC236}">
                <a16:creationId xmlns:a16="http://schemas.microsoft.com/office/drawing/2014/main" id="{C1E7E9CD-E31A-4B53-80D2-4ABDE62BD9D1}"/>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9522712D-F189-426C-A5E0-C5127B3E839B}"/>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842496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772A0-0FEE-42E7-9C5C-AF5121A5450B}"/>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FCAD0892-3621-46A6-9C83-ED5FD54BFD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007F5AD5-1661-4CE7-9B6F-11B1B8FED82D}"/>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5" name="Footer Placeholder 4">
            <a:extLst>
              <a:ext uri="{FF2B5EF4-FFF2-40B4-BE49-F238E27FC236}">
                <a16:creationId xmlns:a16="http://schemas.microsoft.com/office/drawing/2014/main" id="{54B8809E-A7A3-4210-AE86-F8AA0F7BF4F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D863EC75-F3E7-41C6-AC46-968D5B7AED78}"/>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17632530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1F534-6660-4361-967C-D51915ABA3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69F96543-2B1B-48C9-9C33-8E6AA0BA43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613C417-F990-4525-BF62-5B48F47758A7}"/>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5" name="Footer Placeholder 4">
            <a:extLst>
              <a:ext uri="{FF2B5EF4-FFF2-40B4-BE49-F238E27FC236}">
                <a16:creationId xmlns:a16="http://schemas.microsoft.com/office/drawing/2014/main" id="{2D35DF97-BA0A-464F-A477-4FB209547DF0}"/>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B12AB679-F89E-41C6-ABFD-3E117FD4A181}"/>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1708436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94AA9-6D52-4DDB-B7C8-90C55115F19D}"/>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B826DCAB-DA6E-4AE6-87D3-F3F74A50DD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B038F96F-7733-4FB8-82D1-983D5D03AA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D2A79CA6-F6A0-45B9-8398-E2B4770F09DE}"/>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6" name="Footer Placeholder 5">
            <a:extLst>
              <a:ext uri="{FF2B5EF4-FFF2-40B4-BE49-F238E27FC236}">
                <a16:creationId xmlns:a16="http://schemas.microsoft.com/office/drawing/2014/main" id="{CCF18D8D-A848-4B23-8EF3-2911B7AFBC25}"/>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CC39CA57-15C9-4726-8B39-2B10572216A2}"/>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964368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60A3D-E516-4F8F-9545-22F7A0CFBAAF}"/>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8A907C6C-1EED-4E40-99CE-748FE8794E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DCCCC7-BA80-4B6A-8D69-D54CD28B862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B41DD6BC-14F5-4415-9736-1CC0AAE863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6F1343-E3A1-4051-9CA2-2C7FEFF105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57933054-1A3B-446E-9117-B65819CE2D6F}"/>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8" name="Footer Placeholder 7">
            <a:extLst>
              <a:ext uri="{FF2B5EF4-FFF2-40B4-BE49-F238E27FC236}">
                <a16:creationId xmlns:a16="http://schemas.microsoft.com/office/drawing/2014/main" id="{7250A5B5-1D90-411B-A34B-BF16A59824D6}"/>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C27E3E6A-D356-42A8-A9F4-EC2B6AE5FF45}"/>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1772239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B1650-E844-4E6C-82A6-BBB80B336177}"/>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8161A280-65CB-4ECD-A6CF-F5C6A33AC1D3}"/>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4" name="Footer Placeholder 3">
            <a:extLst>
              <a:ext uri="{FF2B5EF4-FFF2-40B4-BE49-F238E27FC236}">
                <a16:creationId xmlns:a16="http://schemas.microsoft.com/office/drawing/2014/main" id="{B406A479-C75D-4AC6-8CAF-152EAF2D667C}"/>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00B8FAA1-BB10-4BC3-89B0-8D1A04513759}"/>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3843494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D08232-71A3-4F9D-BE39-B2BC8BF89BBC}"/>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3" name="Footer Placeholder 2">
            <a:extLst>
              <a:ext uri="{FF2B5EF4-FFF2-40B4-BE49-F238E27FC236}">
                <a16:creationId xmlns:a16="http://schemas.microsoft.com/office/drawing/2014/main" id="{8DD9DD5E-B455-499B-86B2-08D895C20EC5}"/>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2169132B-362C-4AB5-95E8-B1FA67AEF484}"/>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3004630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172AD-0608-409B-A61B-1E26578526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FC150CEC-5BCC-4C19-9309-3D59C44E95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DAC332B0-5CE0-45FE-8C09-D778A4FA1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4BBA4E-87A2-4C10-8E70-734A2CDAA535}"/>
              </a:ext>
            </a:extLst>
          </p:cNvPr>
          <p:cNvSpPr>
            <a:spLocks noGrp="1"/>
          </p:cNvSpPr>
          <p:nvPr>
            <p:ph type="dt" sz="half" idx="10"/>
          </p:nvPr>
        </p:nvSpPr>
        <p:spPr/>
        <p:txBody>
          <a:bodyPr/>
          <a:lstStyle/>
          <a:p>
            <a:fld id="{47120C0F-E50E-43E7-AE8E-5DFC2E9D2E73}" type="datetimeFigureOut">
              <a:rPr lang="lv-LV" smtClean="0"/>
              <a:t>05.01.2021</a:t>
            </a:fld>
            <a:endParaRPr lang="lv-LV"/>
          </a:p>
        </p:txBody>
      </p:sp>
      <p:sp>
        <p:nvSpPr>
          <p:cNvPr id="6" name="Footer Placeholder 5">
            <a:extLst>
              <a:ext uri="{FF2B5EF4-FFF2-40B4-BE49-F238E27FC236}">
                <a16:creationId xmlns:a16="http://schemas.microsoft.com/office/drawing/2014/main" id="{68DC097B-F1C0-461D-9DC7-453F5C1D52AB}"/>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0C6F3E73-E0F1-454E-BDD3-95E75FC36573}"/>
              </a:ext>
            </a:extLst>
          </p:cNvPr>
          <p:cNvSpPr>
            <a:spLocks noGrp="1"/>
          </p:cNvSpPr>
          <p:nvPr>
            <p:ph type="sldNum" sz="quarter" idx="12"/>
          </p:nvPr>
        </p:nvSpPr>
        <p:spPr/>
        <p:txBody>
          <a:bodyPr/>
          <a:lstStyle/>
          <a:p>
            <a:fld id="{648556C6-251E-4DED-BBE1-90CD359896DC}" type="slidenum">
              <a:rPr lang="lv-LV" smtClean="0"/>
              <a:t>‹#›</a:t>
            </a:fld>
            <a:endParaRPr lang="lv-LV"/>
          </a:p>
        </p:txBody>
      </p:sp>
    </p:spTree>
    <p:extLst>
      <p:ext uri="{BB962C8B-B14F-4D97-AF65-F5344CB8AC3E}">
        <p14:creationId xmlns:p14="http://schemas.microsoft.com/office/powerpoint/2010/main" val="41607263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507A163-E607-4248-A848-E09D4CDBE6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73181" y="0"/>
            <a:ext cx="3437065" cy="3437170"/>
          </a:xfrm>
          <a:prstGeom prst="rect">
            <a:avLst/>
          </a:prstGeom>
        </p:spPr>
      </p:pic>
      <p:pic>
        <p:nvPicPr>
          <p:cNvPr id="3" name="Picture 2">
            <a:extLst>
              <a:ext uri="{FF2B5EF4-FFF2-40B4-BE49-F238E27FC236}">
                <a16:creationId xmlns:a16="http://schemas.microsoft.com/office/drawing/2014/main" id="{DFE0231B-EE67-41D7-A009-2B192D50DB6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6638961"/>
            <a:ext cx="12192000" cy="219040"/>
          </a:xfrm>
          <a:prstGeom prst="rect">
            <a:avLst/>
          </a:prstGeom>
        </p:spPr>
      </p:pic>
    </p:spTree>
    <p:extLst>
      <p:ext uri="{BB962C8B-B14F-4D97-AF65-F5344CB8AC3E}">
        <p14:creationId xmlns:p14="http://schemas.microsoft.com/office/powerpoint/2010/main" val="2966680817"/>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642915" rtl="0" eaLnBrk="1" latinLnBrk="0" hangingPunct="1">
        <a:lnSpc>
          <a:spcPct val="90000"/>
        </a:lnSpc>
        <a:spcBef>
          <a:spcPct val="0"/>
        </a:spcBef>
        <a:buNone/>
        <a:defRPr sz="3094" kern="1200">
          <a:solidFill>
            <a:schemeClr val="tx1"/>
          </a:solidFill>
          <a:latin typeface="+mj-lt"/>
          <a:ea typeface="+mj-ea"/>
          <a:cs typeface="+mj-cs"/>
        </a:defRPr>
      </a:lvl1pPr>
    </p:titleStyle>
    <p:bodyStyle>
      <a:lvl1pPr marL="160729" indent="-160729" algn="l" defTabSz="642915" rtl="0" eaLnBrk="1" latinLnBrk="0" hangingPunct="1">
        <a:lnSpc>
          <a:spcPct val="90000"/>
        </a:lnSpc>
        <a:spcBef>
          <a:spcPts val="703"/>
        </a:spcBef>
        <a:buFont typeface="Arial" panose="020B0604020202020204" pitchFamily="34" charset="0"/>
        <a:buChar char="•"/>
        <a:defRPr sz="1969" kern="1200">
          <a:solidFill>
            <a:schemeClr val="tx1"/>
          </a:solidFill>
          <a:latin typeface="+mn-lt"/>
          <a:ea typeface="+mn-ea"/>
          <a:cs typeface="+mn-cs"/>
        </a:defRPr>
      </a:lvl1pPr>
      <a:lvl2pPr marL="482186" indent="-160729" algn="l" defTabSz="642915" rtl="0" eaLnBrk="1" latinLnBrk="0" hangingPunct="1">
        <a:lnSpc>
          <a:spcPct val="90000"/>
        </a:lnSpc>
        <a:spcBef>
          <a:spcPts val="352"/>
        </a:spcBef>
        <a:buFont typeface="Arial" panose="020B0604020202020204" pitchFamily="34" charset="0"/>
        <a:buChar char="•"/>
        <a:defRPr sz="1687" kern="1200">
          <a:solidFill>
            <a:schemeClr val="tx1"/>
          </a:solidFill>
          <a:latin typeface="+mn-lt"/>
          <a:ea typeface="+mn-ea"/>
          <a:cs typeface="+mn-cs"/>
        </a:defRPr>
      </a:lvl2pPr>
      <a:lvl3pPr marL="803643" indent="-160729" algn="l" defTabSz="642915" rtl="0" eaLnBrk="1" latinLnBrk="0" hangingPunct="1">
        <a:lnSpc>
          <a:spcPct val="90000"/>
        </a:lnSpc>
        <a:spcBef>
          <a:spcPts val="352"/>
        </a:spcBef>
        <a:buFont typeface="Arial" panose="020B0604020202020204" pitchFamily="34" charset="0"/>
        <a:buChar char="•"/>
        <a:defRPr sz="1406" kern="1200">
          <a:solidFill>
            <a:schemeClr val="tx1"/>
          </a:solidFill>
          <a:latin typeface="+mn-lt"/>
          <a:ea typeface="+mn-ea"/>
          <a:cs typeface="+mn-cs"/>
        </a:defRPr>
      </a:lvl3pPr>
      <a:lvl4pPr marL="1125101" indent="-160729" algn="l" defTabSz="642915" rtl="0" eaLnBrk="1" latinLnBrk="0" hangingPunct="1">
        <a:lnSpc>
          <a:spcPct val="90000"/>
        </a:lnSpc>
        <a:spcBef>
          <a:spcPts val="352"/>
        </a:spcBef>
        <a:buFont typeface="Arial" panose="020B0604020202020204" pitchFamily="34" charset="0"/>
        <a:buChar char="•"/>
        <a:defRPr sz="1266" kern="1200">
          <a:solidFill>
            <a:schemeClr val="tx1"/>
          </a:solidFill>
          <a:latin typeface="+mn-lt"/>
          <a:ea typeface="+mn-ea"/>
          <a:cs typeface="+mn-cs"/>
        </a:defRPr>
      </a:lvl4pPr>
      <a:lvl5pPr marL="1446558" indent="-160729" algn="l" defTabSz="642915" rtl="0" eaLnBrk="1" latinLnBrk="0" hangingPunct="1">
        <a:lnSpc>
          <a:spcPct val="90000"/>
        </a:lnSpc>
        <a:spcBef>
          <a:spcPts val="352"/>
        </a:spcBef>
        <a:buFont typeface="Arial" panose="020B0604020202020204" pitchFamily="34" charset="0"/>
        <a:buChar char="•"/>
        <a:defRPr sz="1266" kern="1200">
          <a:solidFill>
            <a:schemeClr val="tx1"/>
          </a:solidFill>
          <a:latin typeface="+mn-lt"/>
          <a:ea typeface="+mn-ea"/>
          <a:cs typeface="+mn-cs"/>
        </a:defRPr>
      </a:lvl5pPr>
      <a:lvl6pPr marL="1768015" indent="-160729" algn="l" defTabSz="642915" rtl="0" eaLnBrk="1" latinLnBrk="0" hangingPunct="1">
        <a:lnSpc>
          <a:spcPct val="90000"/>
        </a:lnSpc>
        <a:spcBef>
          <a:spcPts val="352"/>
        </a:spcBef>
        <a:buFont typeface="Arial" panose="020B0604020202020204" pitchFamily="34" charset="0"/>
        <a:buChar char="•"/>
        <a:defRPr sz="1266" kern="1200">
          <a:solidFill>
            <a:schemeClr val="tx1"/>
          </a:solidFill>
          <a:latin typeface="+mn-lt"/>
          <a:ea typeface="+mn-ea"/>
          <a:cs typeface="+mn-cs"/>
        </a:defRPr>
      </a:lvl6pPr>
      <a:lvl7pPr marL="2089473" indent="-160729" algn="l" defTabSz="642915" rtl="0" eaLnBrk="1" latinLnBrk="0" hangingPunct="1">
        <a:lnSpc>
          <a:spcPct val="90000"/>
        </a:lnSpc>
        <a:spcBef>
          <a:spcPts val="352"/>
        </a:spcBef>
        <a:buFont typeface="Arial" panose="020B0604020202020204" pitchFamily="34" charset="0"/>
        <a:buChar char="•"/>
        <a:defRPr sz="1266" kern="1200">
          <a:solidFill>
            <a:schemeClr val="tx1"/>
          </a:solidFill>
          <a:latin typeface="+mn-lt"/>
          <a:ea typeface="+mn-ea"/>
          <a:cs typeface="+mn-cs"/>
        </a:defRPr>
      </a:lvl7pPr>
      <a:lvl8pPr marL="2410930" indent="-160729" algn="l" defTabSz="642915" rtl="0" eaLnBrk="1" latinLnBrk="0" hangingPunct="1">
        <a:lnSpc>
          <a:spcPct val="90000"/>
        </a:lnSpc>
        <a:spcBef>
          <a:spcPts val="352"/>
        </a:spcBef>
        <a:buFont typeface="Arial" panose="020B0604020202020204" pitchFamily="34" charset="0"/>
        <a:buChar char="•"/>
        <a:defRPr sz="1266" kern="1200">
          <a:solidFill>
            <a:schemeClr val="tx1"/>
          </a:solidFill>
          <a:latin typeface="+mn-lt"/>
          <a:ea typeface="+mn-ea"/>
          <a:cs typeface="+mn-cs"/>
        </a:defRPr>
      </a:lvl8pPr>
      <a:lvl9pPr marL="2732387" indent="-160729" algn="l" defTabSz="642915" rtl="0" eaLnBrk="1" latinLnBrk="0" hangingPunct="1">
        <a:lnSpc>
          <a:spcPct val="90000"/>
        </a:lnSpc>
        <a:spcBef>
          <a:spcPts val="352"/>
        </a:spcBef>
        <a:buFont typeface="Arial" panose="020B0604020202020204" pitchFamily="34" charset="0"/>
        <a:buChar char="•"/>
        <a:defRPr sz="1266" kern="1200">
          <a:solidFill>
            <a:schemeClr val="tx1"/>
          </a:solidFill>
          <a:latin typeface="+mn-lt"/>
          <a:ea typeface="+mn-ea"/>
          <a:cs typeface="+mn-cs"/>
        </a:defRPr>
      </a:lvl9pPr>
    </p:bodyStyle>
    <p:otherStyle>
      <a:defPPr>
        <a:defRPr lang="lv-LV"/>
      </a:defPPr>
      <a:lvl1pPr marL="0" algn="l" defTabSz="642915" rtl="0" eaLnBrk="1" latinLnBrk="0" hangingPunct="1">
        <a:defRPr sz="1266" kern="1200">
          <a:solidFill>
            <a:schemeClr val="tx1"/>
          </a:solidFill>
          <a:latin typeface="+mn-lt"/>
          <a:ea typeface="+mn-ea"/>
          <a:cs typeface="+mn-cs"/>
        </a:defRPr>
      </a:lvl1pPr>
      <a:lvl2pPr marL="321457" algn="l" defTabSz="642915" rtl="0" eaLnBrk="1" latinLnBrk="0" hangingPunct="1">
        <a:defRPr sz="1266" kern="1200">
          <a:solidFill>
            <a:schemeClr val="tx1"/>
          </a:solidFill>
          <a:latin typeface="+mn-lt"/>
          <a:ea typeface="+mn-ea"/>
          <a:cs typeface="+mn-cs"/>
        </a:defRPr>
      </a:lvl2pPr>
      <a:lvl3pPr marL="642915" algn="l" defTabSz="642915" rtl="0" eaLnBrk="1" latinLnBrk="0" hangingPunct="1">
        <a:defRPr sz="1266" kern="1200">
          <a:solidFill>
            <a:schemeClr val="tx1"/>
          </a:solidFill>
          <a:latin typeface="+mn-lt"/>
          <a:ea typeface="+mn-ea"/>
          <a:cs typeface="+mn-cs"/>
        </a:defRPr>
      </a:lvl3pPr>
      <a:lvl4pPr marL="964372" algn="l" defTabSz="642915" rtl="0" eaLnBrk="1" latinLnBrk="0" hangingPunct="1">
        <a:defRPr sz="1266" kern="1200">
          <a:solidFill>
            <a:schemeClr val="tx1"/>
          </a:solidFill>
          <a:latin typeface="+mn-lt"/>
          <a:ea typeface="+mn-ea"/>
          <a:cs typeface="+mn-cs"/>
        </a:defRPr>
      </a:lvl4pPr>
      <a:lvl5pPr marL="1285829" algn="l" defTabSz="642915" rtl="0" eaLnBrk="1" latinLnBrk="0" hangingPunct="1">
        <a:defRPr sz="1266" kern="1200">
          <a:solidFill>
            <a:schemeClr val="tx1"/>
          </a:solidFill>
          <a:latin typeface="+mn-lt"/>
          <a:ea typeface="+mn-ea"/>
          <a:cs typeface="+mn-cs"/>
        </a:defRPr>
      </a:lvl5pPr>
      <a:lvl6pPr marL="1607287" algn="l" defTabSz="642915" rtl="0" eaLnBrk="1" latinLnBrk="0" hangingPunct="1">
        <a:defRPr sz="1266" kern="1200">
          <a:solidFill>
            <a:schemeClr val="tx1"/>
          </a:solidFill>
          <a:latin typeface="+mn-lt"/>
          <a:ea typeface="+mn-ea"/>
          <a:cs typeface="+mn-cs"/>
        </a:defRPr>
      </a:lvl6pPr>
      <a:lvl7pPr marL="1928744" algn="l" defTabSz="642915" rtl="0" eaLnBrk="1" latinLnBrk="0" hangingPunct="1">
        <a:defRPr sz="1266" kern="1200">
          <a:solidFill>
            <a:schemeClr val="tx1"/>
          </a:solidFill>
          <a:latin typeface="+mn-lt"/>
          <a:ea typeface="+mn-ea"/>
          <a:cs typeface="+mn-cs"/>
        </a:defRPr>
      </a:lvl7pPr>
      <a:lvl8pPr marL="2250201" algn="l" defTabSz="642915" rtl="0" eaLnBrk="1" latinLnBrk="0" hangingPunct="1">
        <a:defRPr sz="1266" kern="1200">
          <a:solidFill>
            <a:schemeClr val="tx1"/>
          </a:solidFill>
          <a:latin typeface="+mn-lt"/>
          <a:ea typeface="+mn-ea"/>
          <a:cs typeface="+mn-cs"/>
        </a:defRPr>
      </a:lvl8pPr>
      <a:lvl9pPr marL="2571659" algn="l" defTabSz="642915" rtl="0" eaLnBrk="1" latinLnBrk="0" hangingPunct="1">
        <a:defRPr sz="126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3DF582-AE71-46EF-9FA2-385D5D85F7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3C395B0C-3DC0-4073-8A74-C940B566AA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52755610-B588-42B8-A186-4B7B76F1B9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20C0F-E50E-43E7-AE8E-5DFC2E9D2E73}" type="datetimeFigureOut">
              <a:rPr lang="lv-LV" smtClean="0"/>
              <a:t>05.01.2021</a:t>
            </a:fld>
            <a:endParaRPr lang="lv-LV"/>
          </a:p>
        </p:txBody>
      </p:sp>
      <p:sp>
        <p:nvSpPr>
          <p:cNvPr id="5" name="Footer Placeholder 4">
            <a:extLst>
              <a:ext uri="{FF2B5EF4-FFF2-40B4-BE49-F238E27FC236}">
                <a16:creationId xmlns:a16="http://schemas.microsoft.com/office/drawing/2014/main" id="{DB86B342-2AF1-4C0A-91E9-2697C09365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D1D6A79F-C266-40E6-A042-04A5893CEF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8556C6-251E-4DED-BBE1-90CD359896DC}" type="slidenum">
              <a:rPr lang="lv-LV" smtClean="0"/>
              <a:t>‹#›</a:t>
            </a:fld>
            <a:endParaRPr lang="lv-LV"/>
          </a:p>
        </p:txBody>
      </p:sp>
    </p:spTree>
    <p:extLst>
      <p:ext uri="{BB962C8B-B14F-4D97-AF65-F5344CB8AC3E}">
        <p14:creationId xmlns:p14="http://schemas.microsoft.com/office/powerpoint/2010/main" val="4127169412"/>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ec.europa.eu/competition/state_aid/what_is_new/TF_consolidated_version_amended_3_april_8_may_29_june_and_13_oct_2020_lv.pdf" TargetMode="Externa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8.xml"/><Relationship Id="rId4" Type="http://schemas.openxmlformats.org/officeDocument/2006/relationships/chart" Target="../charts/chart3.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8B4A-A1F4-4D53-8283-AB9A9FCFD2C7}"/>
              </a:ext>
            </a:extLst>
          </p:cNvPr>
          <p:cNvSpPr>
            <a:spLocks noGrp="1"/>
          </p:cNvSpPr>
          <p:nvPr>
            <p:ph type="ctrTitle"/>
          </p:nvPr>
        </p:nvSpPr>
        <p:spPr>
          <a:xfrm>
            <a:off x="2245360" y="3681657"/>
            <a:ext cx="8097520" cy="1101424"/>
          </a:xfrm>
        </p:spPr>
        <p:txBody>
          <a:bodyPr lIns="64292" tIns="32146" rIns="64292" bIns="32146" anchor="b"/>
          <a:lstStyle/>
          <a:p>
            <a:r>
              <a:rPr lang="lv-LV" sz="3200" b="1" dirty="0">
                <a:solidFill>
                  <a:schemeClr val="accent5">
                    <a:lumMod val="75000"/>
                  </a:schemeClr>
                </a:solidFill>
                <a:latin typeface="Verdana"/>
                <a:ea typeface="Verdana"/>
                <a:cs typeface="Verdana"/>
              </a:rPr>
              <a:t>Par tautsaimniecības atbalsta pasākumiem</a:t>
            </a:r>
            <a:endParaRPr lang="lv-LV" sz="3200" b="1" dirty="0">
              <a:solidFill>
                <a:schemeClr val="accent5">
                  <a:lumMod val="75000"/>
                </a:schemeClr>
              </a:solidFill>
            </a:endParaRPr>
          </a:p>
        </p:txBody>
      </p:sp>
    </p:spTree>
    <p:extLst>
      <p:ext uri="{BB962C8B-B14F-4D97-AF65-F5344CB8AC3E}">
        <p14:creationId xmlns:p14="http://schemas.microsoft.com/office/powerpoint/2010/main" val="4390355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09EED-90C3-45C6-A76A-ED922497B8CB}"/>
              </a:ext>
            </a:extLst>
          </p:cNvPr>
          <p:cNvSpPr>
            <a:spLocks noGrp="1"/>
          </p:cNvSpPr>
          <p:nvPr>
            <p:ph type="title"/>
          </p:nvPr>
        </p:nvSpPr>
        <p:spPr>
          <a:xfrm>
            <a:off x="685800" y="283845"/>
            <a:ext cx="10515600" cy="1325563"/>
          </a:xfrm>
        </p:spPr>
        <p:txBody>
          <a:bodyPr>
            <a:normAutofit/>
          </a:bodyPr>
          <a:lstStyle/>
          <a:p>
            <a:r>
              <a:rPr lang="lv-LV" sz="2400">
                <a:solidFill>
                  <a:schemeClr val="accent5">
                    <a:lumMod val="75000"/>
                  </a:schemeClr>
                </a:solidFill>
                <a:latin typeface="Verdana" panose="020B0604030504040204" pitchFamily="34" charset="0"/>
                <a:ea typeface="Verdana" panose="020B0604030504040204" pitchFamily="34" charset="0"/>
              </a:rPr>
              <a:t>PRIEKŠLIKUMI IZMAIŅĀM ESOŠAJOS INSTRUMENTOS</a:t>
            </a:r>
          </a:p>
        </p:txBody>
      </p:sp>
      <p:sp>
        <p:nvSpPr>
          <p:cNvPr id="3" name="Text Placeholder 2">
            <a:extLst>
              <a:ext uri="{FF2B5EF4-FFF2-40B4-BE49-F238E27FC236}">
                <a16:creationId xmlns:a16="http://schemas.microsoft.com/office/drawing/2014/main" id="{F17E059A-4172-47F7-BBA9-40D701C720A6}"/>
              </a:ext>
            </a:extLst>
          </p:cNvPr>
          <p:cNvSpPr>
            <a:spLocks noGrp="1"/>
          </p:cNvSpPr>
          <p:nvPr>
            <p:ph type="body" idx="1"/>
          </p:nvPr>
        </p:nvSpPr>
        <p:spPr>
          <a:xfrm>
            <a:off x="466514" y="1464032"/>
            <a:ext cx="11236601" cy="4844704"/>
          </a:xfrm>
        </p:spPr>
        <p:txBody>
          <a:bodyPr>
            <a:normAutofit fontScale="92500" lnSpcReduction="10000"/>
          </a:bodyPr>
          <a:lstStyle/>
          <a:p>
            <a:r>
              <a:rPr lang="lv-LV"/>
              <a:t>DĪKSTĀVES PABALSTS UN ALGU SUBSĪDIJA</a:t>
            </a:r>
          </a:p>
          <a:p>
            <a:pPr lvl="1"/>
            <a:r>
              <a:rPr lang="lv-LV"/>
              <a:t>Pagarinām atbalstu līdz 28.februārim</a:t>
            </a:r>
          </a:p>
          <a:p>
            <a:pPr lvl="1"/>
            <a:r>
              <a:rPr lang="lv-LV"/>
              <a:t>Mainām algoritmu kā mērīt kritumu</a:t>
            </a:r>
          </a:p>
          <a:p>
            <a:pPr lvl="2"/>
            <a:r>
              <a:rPr lang="lv-LV"/>
              <a:t>par konkrēto atbalsta mēnesi, salīdzinot ar 2019.gada divpadsmit mēnešu vidējiem ieņēmumiem </a:t>
            </a:r>
          </a:p>
          <a:p>
            <a:pPr lvl="2"/>
            <a:r>
              <a:rPr lang="lv-LV"/>
              <a:t>Uzņēmumiem, kas dibināti pēc 01.01.2020 - to mēnešu vidējiem ieņēmumiem, kuros uzņēmums faktiski darbojies laikposmā no 2020. gada 1. janvāra līdz 2020. gada 9. novembrim</a:t>
            </a:r>
          </a:p>
          <a:p>
            <a:r>
              <a:rPr lang="lv-LV"/>
              <a:t>APGROZĀMO LĪDZEKĻU ATBALSTS</a:t>
            </a:r>
          </a:p>
          <a:p>
            <a:pPr lvl="1"/>
            <a:r>
              <a:rPr lang="lv-LV"/>
              <a:t>Pagarinām atbalstu līdz 28.februārim</a:t>
            </a:r>
          </a:p>
          <a:p>
            <a:pPr lvl="1"/>
            <a:r>
              <a:rPr lang="lv-LV"/>
              <a:t> Mainām algoritmu kā mērīt kritumu</a:t>
            </a:r>
          </a:p>
          <a:p>
            <a:pPr lvl="2"/>
            <a:r>
              <a:rPr lang="lv-LV"/>
              <a:t>par konkrēto atbalsta mēnesi, salīdzinot ar 2019.gada divpadsmit mēnešu vidējiem ieņēmumiem </a:t>
            </a:r>
          </a:p>
          <a:p>
            <a:pPr lvl="2"/>
            <a:r>
              <a:rPr lang="lv-LV"/>
              <a:t>Uzņēmumiem kas dibināti pēc 01.01.2020 - to mēnešu vidējiem ieņēmumiem, kuros uzņēmums faktiski darbojies laikposmā no 2020. gada 1. janvāra līdz 2020. gada 9. novembrim</a:t>
            </a:r>
          </a:p>
          <a:p>
            <a:pPr lvl="1"/>
            <a:r>
              <a:rPr lang="lv-LV"/>
              <a:t>Atbalsts par katru mēnesi</a:t>
            </a:r>
          </a:p>
          <a:p>
            <a:pPr lvl="1"/>
            <a:r>
              <a:rPr lang="lv-LV"/>
              <a:t>Pieteikties var līdz 15.martam</a:t>
            </a:r>
          </a:p>
          <a:p>
            <a:pPr lvl="1"/>
            <a:r>
              <a:rPr lang="lv-LV"/>
              <a:t>Ja saņēma novembrī vai decembrī par periodu kopā – var pieteikties atkārtoti</a:t>
            </a:r>
          </a:p>
          <a:p>
            <a:pPr lvl="1"/>
            <a:endParaRPr lang="lv-LV"/>
          </a:p>
          <a:p>
            <a:pPr lvl="1"/>
            <a:endParaRPr lang="lv-LV"/>
          </a:p>
          <a:p>
            <a:pPr lvl="1"/>
            <a:endParaRPr lang="lv-LV"/>
          </a:p>
        </p:txBody>
      </p:sp>
    </p:spTree>
    <p:extLst>
      <p:ext uri="{BB962C8B-B14F-4D97-AF65-F5344CB8AC3E}">
        <p14:creationId xmlns:p14="http://schemas.microsoft.com/office/powerpoint/2010/main" val="280870874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8B4A-A1F4-4D53-8283-AB9A9FCFD2C7}"/>
              </a:ext>
            </a:extLst>
          </p:cNvPr>
          <p:cNvSpPr>
            <a:spLocks noGrp="1"/>
          </p:cNvSpPr>
          <p:nvPr>
            <p:ph type="ctrTitle"/>
          </p:nvPr>
        </p:nvSpPr>
        <p:spPr>
          <a:xfrm>
            <a:off x="1351280" y="3098800"/>
            <a:ext cx="9580880" cy="1430281"/>
          </a:xfrm>
        </p:spPr>
        <p:txBody>
          <a:bodyPr vert="horz" lIns="64292" tIns="32146" rIns="64292" bIns="32146" rtlCol="0" anchor="b">
            <a:noAutofit/>
          </a:bodyPr>
          <a:lstStyle/>
          <a:p>
            <a:r>
              <a:rPr lang="lv-LV" sz="3200">
                <a:solidFill>
                  <a:schemeClr val="accent5">
                    <a:lumMod val="75000"/>
                  </a:schemeClr>
                </a:solidFill>
                <a:latin typeface="Verdana" panose="020B0604030504040204" pitchFamily="34" charset="0"/>
                <a:ea typeface="Verdana" panose="020B0604030504040204" pitchFamily="34" charset="0"/>
              </a:rPr>
              <a:t>PRIEKŠLIKUMS JAUNAM ATBALSTA INSTRUMENTAM:</a:t>
            </a:r>
            <a:br>
              <a:rPr lang="lv-LV" sz="3200">
                <a:solidFill>
                  <a:schemeClr val="accent5">
                    <a:lumMod val="75000"/>
                  </a:schemeClr>
                </a:solidFill>
                <a:latin typeface="Verdana" panose="020B0604030504040204" pitchFamily="34" charset="0"/>
                <a:ea typeface="Verdana" panose="020B0604030504040204" pitchFamily="34" charset="0"/>
              </a:rPr>
            </a:br>
            <a:r>
              <a:rPr lang="lv-LV" sz="3200" b="1">
                <a:solidFill>
                  <a:schemeClr val="accent5">
                    <a:lumMod val="75000"/>
                  </a:schemeClr>
                </a:solidFill>
                <a:latin typeface="Verdana" panose="020B0604030504040204" pitchFamily="34" charset="0"/>
                <a:ea typeface="Verdana" panose="020B0604030504040204" pitchFamily="34" charset="0"/>
              </a:rPr>
              <a:t>ATBALSTS NOMAS MAKSAS SEGŠANAI </a:t>
            </a:r>
          </a:p>
        </p:txBody>
      </p:sp>
    </p:spTree>
    <p:extLst>
      <p:ext uri="{BB962C8B-B14F-4D97-AF65-F5344CB8AC3E}">
        <p14:creationId xmlns:p14="http://schemas.microsoft.com/office/powerpoint/2010/main" val="3145030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FCD7D-A072-4D7C-B4E2-37298435B7F9}"/>
              </a:ext>
            </a:extLst>
          </p:cNvPr>
          <p:cNvSpPr>
            <a:spLocks noGrp="1"/>
          </p:cNvSpPr>
          <p:nvPr>
            <p:ph type="title"/>
          </p:nvPr>
        </p:nvSpPr>
        <p:spPr>
          <a:xfrm>
            <a:off x="758153" y="73389"/>
            <a:ext cx="10515600" cy="604365"/>
          </a:xfrm>
        </p:spPr>
        <p:txBody>
          <a:bodyPr>
            <a:normAutofit fontScale="90000"/>
          </a:bodyPr>
          <a:lstStyle/>
          <a:p>
            <a:pPr algn="ctr"/>
            <a:r>
              <a:rPr lang="lv-LV">
                <a:solidFill>
                  <a:schemeClr val="accent5">
                    <a:lumMod val="75000"/>
                  </a:schemeClr>
                </a:solidFill>
              </a:rPr>
              <a:t>Atbalsta nosacījumi</a:t>
            </a:r>
            <a:endParaRPr lang="en-US">
              <a:solidFill>
                <a:schemeClr val="accent5">
                  <a:lumMod val="75000"/>
                </a:schemeClr>
              </a:solidFill>
            </a:endParaRPr>
          </a:p>
        </p:txBody>
      </p:sp>
      <p:sp>
        <p:nvSpPr>
          <p:cNvPr id="3" name="Text Placeholder 2">
            <a:extLst>
              <a:ext uri="{FF2B5EF4-FFF2-40B4-BE49-F238E27FC236}">
                <a16:creationId xmlns:a16="http://schemas.microsoft.com/office/drawing/2014/main" id="{FB49BEFB-FE0D-456F-9513-FFA56B1AFEDD}"/>
              </a:ext>
            </a:extLst>
          </p:cNvPr>
          <p:cNvSpPr>
            <a:spLocks noGrp="1"/>
          </p:cNvSpPr>
          <p:nvPr>
            <p:ph type="body" idx="1"/>
          </p:nvPr>
        </p:nvSpPr>
        <p:spPr>
          <a:xfrm>
            <a:off x="358276" y="767963"/>
            <a:ext cx="11315354" cy="4757714"/>
          </a:xfrm>
        </p:spPr>
        <p:txBody>
          <a:bodyPr vert="horz" lIns="64292" tIns="32146" rIns="64292" bIns="32146" rtlCol="0" anchor="t">
            <a:normAutofit fontScale="85000" lnSpcReduction="10000"/>
          </a:bodyPr>
          <a:lstStyle/>
          <a:p>
            <a:pPr marL="0" indent="0">
              <a:lnSpc>
                <a:spcPct val="120000"/>
              </a:lnSpc>
              <a:buNone/>
            </a:pPr>
            <a:r>
              <a:rPr lang="lv-LV" sz="1266" b="1">
                <a:latin typeface="Verdana" panose="020B0604030504040204" pitchFamily="34" charset="0"/>
                <a:ea typeface="Verdana" panose="020B0604030504040204" pitchFamily="34" charset="0"/>
                <a:cs typeface="Verdana"/>
              </a:rPr>
              <a:t>Atbalsta kritēriji </a:t>
            </a:r>
          </a:p>
          <a:p>
            <a:pPr marL="228145" indent="-228145" fontAlgn="base">
              <a:lnSpc>
                <a:spcPct val="120000"/>
              </a:lnSpc>
            </a:pPr>
            <a:r>
              <a:rPr lang="lv-LV" sz="1266">
                <a:latin typeface="Verdana" panose="020B0604030504040204" pitchFamily="34" charset="0"/>
                <a:ea typeface="Verdana" panose="020B0604030504040204" pitchFamily="34" charset="0"/>
                <a:cs typeface="Verdana"/>
              </a:rPr>
              <a:t>Apgrozījuma kritums vismaz 30% (minimums ko nosaka valsts atbalsta regulējums)  vidēji novembris 2020/decembris 2020/janvāris 2021 pret attiecīgo 2019.gada vidējo novembris/decembris/janvāris </a:t>
            </a:r>
          </a:p>
          <a:p>
            <a:pPr marL="228145" indent="-228145" fontAlgn="base">
              <a:lnSpc>
                <a:spcPct val="120000"/>
              </a:lnSpc>
            </a:pPr>
            <a:r>
              <a:rPr lang="lv-LV" sz="1266">
                <a:latin typeface="Verdana" panose="020B0604030504040204" pitchFamily="34" charset="0"/>
                <a:ea typeface="Verdana" panose="020B0604030504040204" pitchFamily="34" charset="0"/>
              </a:rPr>
              <a:t>Ja darbība uzsākta pēc 2020.gada 1.janvāra, tad apgrozījuma kritums novembrī/decembrī ir krities pret vidējo 2020.gadā nostrādāto mēnešu apgrozījumu</a:t>
            </a:r>
          </a:p>
          <a:p>
            <a:pPr marL="228145" indent="-228145" fontAlgn="base">
              <a:lnSpc>
                <a:spcPct val="120000"/>
              </a:lnSpc>
            </a:pPr>
            <a:r>
              <a:rPr lang="lv-LV" sz="1266">
                <a:latin typeface="Verdana" panose="020B0604030504040204" pitchFamily="34" charset="0"/>
                <a:ea typeface="Verdana" panose="020B0604030504040204" pitchFamily="34" charset="0"/>
              </a:rPr>
              <a:t>Atbalstu piešķir, ja izīrētājs ir piešķīris nomas maksas atlaidi vismaz 30% apmērā no līgumā noteiktās nomas maksas un par to iesniegti līgumi </a:t>
            </a:r>
          </a:p>
          <a:p>
            <a:pPr marL="228145" indent="-228145" fontAlgn="base">
              <a:lnSpc>
                <a:spcPct val="120000"/>
              </a:lnSpc>
            </a:pPr>
            <a:r>
              <a:rPr lang="lv-LV" sz="1266">
                <a:latin typeface="Verdana" panose="020B0604030504040204" pitchFamily="34" charset="0"/>
                <a:ea typeface="Verdana" panose="020B0604030504040204" pitchFamily="34" charset="0"/>
                <a:cs typeface="Verdana"/>
              </a:rPr>
              <a:t>Nevar pretendēt, ja nomā telpas no publiskas personas</a:t>
            </a:r>
          </a:p>
          <a:p>
            <a:pPr marL="228145" indent="-228145" fontAlgn="base">
              <a:lnSpc>
                <a:spcPct val="120000"/>
              </a:lnSpc>
            </a:pPr>
            <a:r>
              <a:rPr lang="lv-LV" sz="1266">
                <a:latin typeface="Verdana" panose="020B0604030504040204" pitchFamily="34" charset="0"/>
                <a:ea typeface="Verdana" panose="020B0604030504040204" pitchFamily="34" charset="0"/>
              </a:rPr>
              <a:t>Par krāpšanos atmaksā dubultā apmērā</a:t>
            </a:r>
          </a:p>
          <a:p>
            <a:pPr marL="228145" indent="-228145" fontAlgn="base">
              <a:lnSpc>
                <a:spcPct val="120000"/>
              </a:lnSpc>
            </a:pPr>
            <a:r>
              <a:rPr lang="lv-LV" sz="1266">
                <a:latin typeface="Verdana" panose="020B0604030504040204" pitchFamily="34" charset="0"/>
                <a:ea typeface="Verdana" panose="020B0604030504040204" pitchFamily="34" charset="0"/>
              </a:rPr>
              <a:t>Atbalsta maksimums 3 </a:t>
            </a:r>
            <a:r>
              <a:rPr lang="lv-LV" sz="1266" err="1">
                <a:latin typeface="Verdana" panose="020B0604030504040204" pitchFamily="34" charset="0"/>
                <a:ea typeface="Verdana" panose="020B0604030504040204" pitchFamily="34" charset="0"/>
              </a:rPr>
              <a:t>milj</a:t>
            </a:r>
            <a:r>
              <a:rPr lang="lv-LV" sz="1266">
                <a:latin typeface="Verdana" panose="020B0604030504040204" pitchFamily="34" charset="0"/>
                <a:ea typeface="Verdana" panose="020B0604030504040204" pitchFamily="34" charset="0"/>
              </a:rPr>
              <a:t> saistītai grupai***</a:t>
            </a:r>
          </a:p>
          <a:p>
            <a:pPr marL="0" indent="0">
              <a:lnSpc>
                <a:spcPct val="120000"/>
              </a:lnSpc>
              <a:buNone/>
            </a:pPr>
            <a:r>
              <a:rPr lang="lv-LV" sz="1266" b="1">
                <a:latin typeface="Verdana" panose="020B0604030504040204" pitchFamily="34" charset="0"/>
                <a:ea typeface="Verdana" panose="020B0604030504040204" pitchFamily="34" charset="0"/>
                <a:cs typeface="Verdana"/>
              </a:rPr>
              <a:t>Atbalsta apmērs un administrēšana </a:t>
            </a:r>
          </a:p>
          <a:p>
            <a:pPr fontAlgn="base">
              <a:lnSpc>
                <a:spcPct val="120000"/>
              </a:lnSpc>
            </a:pPr>
            <a:r>
              <a:rPr lang="lv-LV" sz="1266">
                <a:latin typeface="Verdana" panose="020B0604030504040204" pitchFamily="34" charset="0"/>
                <a:ea typeface="Verdana" panose="020B0604030504040204" pitchFamily="34" charset="0"/>
              </a:rPr>
              <a:t>Atbalsta apmērs nepārsniedz 15 eiro par m2 </a:t>
            </a:r>
            <a:r>
              <a:rPr lang="en-US" sz="1266">
                <a:latin typeface="Verdana" panose="020B0604030504040204" pitchFamily="34" charset="0"/>
                <a:ea typeface="Verdana" panose="020B0604030504040204" pitchFamily="34" charset="0"/>
              </a:rPr>
              <a:t>​</a:t>
            </a:r>
          </a:p>
          <a:p>
            <a:pPr fontAlgn="base">
              <a:lnSpc>
                <a:spcPct val="120000"/>
              </a:lnSpc>
            </a:pPr>
            <a:r>
              <a:rPr lang="lv-LV" sz="1266">
                <a:latin typeface="Verdana" panose="020B0604030504040204" pitchFamily="34" charset="0"/>
                <a:ea typeface="Verdana" panose="020B0604030504040204" pitchFamily="34" charset="0"/>
              </a:rPr>
              <a:t>Atbalsta maksimālais apmērs ir 50% no mēneša nomas maksas (pirms krīzes)</a:t>
            </a:r>
            <a:r>
              <a:rPr lang="en-US" sz="1266">
                <a:latin typeface="Verdana" panose="020B0604030504040204" pitchFamily="34" charset="0"/>
                <a:ea typeface="Verdana" panose="020B0604030504040204" pitchFamily="34" charset="0"/>
              </a:rPr>
              <a:t>​</a:t>
            </a:r>
            <a:r>
              <a:rPr lang="lv-LV" sz="1266">
                <a:latin typeface="Verdana" panose="020B0604030504040204" pitchFamily="34" charset="0"/>
                <a:ea typeface="Verdana" panose="020B0604030504040204" pitchFamily="34" charset="0"/>
              </a:rPr>
              <a:t>, līgumā noteiktā</a:t>
            </a:r>
            <a:endParaRPr lang="en-US" sz="1266">
              <a:latin typeface="Verdana" panose="020B0604030504040204" pitchFamily="34" charset="0"/>
              <a:ea typeface="Verdana" panose="020B0604030504040204" pitchFamily="34" charset="0"/>
            </a:endParaRPr>
          </a:p>
          <a:p>
            <a:pPr marL="228145" indent="-228145" fontAlgn="base">
              <a:lnSpc>
                <a:spcPct val="120000"/>
              </a:lnSpc>
            </a:pPr>
            <a:r>
              <a:rPr lang="lv-LV" sz="1266">
                <a:latin typeface="Verdana" panose="020B0604030504040204" pitchFamily="34" charset="0"/>
                <a:ea typeface="Verdana" panose="020B0604030504040204" pitchFamily="34" charset="0"/>
                <a:cs typeface="Verdana"/>
              </a:rPr>
              <a:t>Atbalstu piešķir par 3 mēnešiem, pieteikties atbalstam var līdz 28.februārim </a:t>
            </a:r>
            <a:r>
              <a:rPr lang="en-US" sz="1266">
                <a:latin typeface="Verdana" panose="020B0604030504040204" pitchFamily="34" charset="0"/>
                <a:ea typeface="Verdana" panose="020B0604030504040204" pitchFamily="34" charset="0"/>
                <a:cs typeface="Verdana"/>
              </a:rPr>
              <a:t>​</a:t>
            </a:r>
            <a:endParaRPr lang="lv-LV" sz="1266">
              <a:latin typeface="Verdana" panose="020B0604030504040204" pitchFamily="34" charset="0"/>
              <a:ea typeface="Verdana" panose="020B0604030504040204" pitchFamily="34" charset="0"/>
              <a:cs typeface="Verdana"/>
            </a:endParaRPr>
          </a:p>
          <a:p>
            <a:pPr marL="228145" indent="-228145" fontAlgn="base">
              <a:lnSpc>
                <a:spcPct val="120000"/>
              </a:lnSpc>
            </a:pPr>
            <a:r>
              <a:rPr lang="en-US" sz="1266" err="1">
                <a:latin typeface="Verdana" panose="020B0604030504040204" pitchFamily="34" charset="0"/>
                <a:ea typeface="Verdana" panose="020B0604030504040204" pitchFamily="34" charset="0"/>
                <a:cs typeface="Verdana"/>
              </a:rPr>
              <a:t>Atbalstu</a:t>
            </a:r>
            <a:r>
              <a:rPr lang="en-US" sz="1266">
                <a:latin typeface="Verdana" panose="020B0604030504040204" pitchFamily="34" charset="0"/>
                <a:ea typeface="Verdana" panose="020B0604030504040204" pitchFamily="34" charset="0"/>
                <a:cs typeface="Verdana"/>
              </a:rPr>
              <a:t> </a:t>
            </a:r>
            <a:r>
              <a:rPr lang="en-US" sz="1266" err="1">
                <a:latin typeface="Verdana" panose="020B0604030504040204" pitchFamily="34" charset="0"/>
                <a:ea typeface="Verdana" panose="020B0604030504040204" pitchFamily="34" charset="0"/>
                <a:cs typeface="Verdana"/>
              </a:rPr>
              <a:t>izlieto</a:t>
            </a:r>
            <a:r>
              <a:rPr lang="en-US" sz="1266">
                <a:latin typeface="Verdana" panose="020B0604030504040204" pitchFamily="34" charset="0"/>
                <a:ea typeface="Verdana" panose="020B0604030504040204" pitchFamily="34" charset="0"/>
                <a:cs typeface="Verdana"/>
              </a:rPr>
              <a:t> </a:t>
            </a:r>
            <a:r>
              <a:rPr lang="en-US" sz="1266" err="1">
                <a:latin typeface="Verdana" panose="020B0604030504040204" pitchFamily="34" charset="0"/>
                <a:ea typeface="Verdana" panose="020B0604030504040204" pitchFamily="34" charset="0"/>
                <a:cs typeface="Verdana"/>
              </a:rPr>
              <a:t>līdz</a:t>
            </a:r>
            <a:r>
              <a:rPr lang="en-US" sz="1266">
                <a:latin typeface="Verdana" panose="020B0604030504040204" pitchFamily="34" charset="0"/>
                <a:ea typeface="Verdana" panose="020B0604030504040204" pitchFamily="34" charset="0"/>
                <a:cs typeface="Verdana"/>
              </a:rPr>
              <a:t> 2021.gada 30.jūnijam*</a:t>
            </a:r>
            <a:r>
              <a:rPr lang="lv-LV" sz="1266">
                <a:latin typeface="Verdana" panose="020B0604030504040204" pitchFamily="34" charset="0"/>
                <a:ea typeface="Verdana" panose="020B0604030504040204" pitchFamily="34" charset="0"/>
                <a:cs typeface="Verdana"/>
              </a:rPr>
              <a:t>*</a:t>
            </a:r>
            <a:endParaRPr lang="en-US" sz="1266">
              <a:latin typeface="Verdana" panose="020B0604030504040204" pitchFamily="34" charset="0"/>
              <a:ea typeface="Verdana" panose="020B0604030504040204" pitchFamily="34" charset="0"/>
              <a:cs typeface="Verdana"/>
            </a:endParaRPr>
          </a:p>
          <a:p>
            <a:pPr fontAlgn="base">
              <a:lnSpc>
                <a:spcPct val="120000"/>
              </a:lnSpc>
            </a:pPr>
            <a:r>
              <a:rPr lang="lv-LV" sz="1266">
                <a:latin typeface="Verdana" panose="020B0604030504040204" pitchFamily="34" charset="0"/>
                <a:ea typeface="Verdana" panose="020B0604030504040204" pitchFamily="34" charset="0"/>
              </a:rPr>
              <a:t>Atbalstu administrē LIAA</a:t>
            </a:r>
            <a:r>
              <a:rPr lang="en-US" sz="1266">
                <a:latin typeface="Verdana" panose="020B0604030504040204" pitchFamily="34" charset="0"/>
                <a:ea typeface="Verdana" panose="020B0604030504040204" pitchFamily="34" charset="0"/>
              </a:rPr>
              <a:t>​</a:t>
            </a:r>
            <a:endParaRPr lang="lv-LV" sz="1266">
              <a:latin typeface="Verdana" panose="020B0604030504040204" pitchFamily="34" charset="0"/>
              <a:ea typeface="Verdana" panose="020B0604030504040204" pitchFamily="34" charset="0"/>
            </a:endParaRPr>
          </a:p>
          <a:p>
            <a:pPr fontAlgn="base">
              <a:lnSpc>
                <a:spcPct val="120000"/>
              </a:lnSpc>
            </a:pPr>
            <a:r>
              <a:rPr lang="lv-LV" sz="1266">
                <a:latin typeface="Verdana" panose="020B0604030504040204" pitchFamily="34" charset="0"/>
                <a:ea typeface="Verdana" panose="020B0604030504040204" pitchFamily="34" charset="0"/>
              </a:rPr>
              <a:t>Maksimālā programmas summa 40,2 milj. EUR</a:t>
            </a:r>
          </a:p>
          <a:p>
            <a:pPr fontAlgn="base">
              <a:lnSpc>
                <a:spcPct val="120000"/>
              </a:lnSpc>
            </a:pPr>
            <a:endParaRPr lang="en-US" sz="1266">
              <a:latin typeface="Verdana" panose="020B0604030504040204" pitchFamily="34" charset="0"/>
              <a:ea typeface="Verdana" panose="020B0604030504040204" pitchFamily="34" charset="0"/>
            </a:endParaRPr>
          </a:p>
          <a:p>
            <a:pPr marL="0" indent="0" fontAlgn="base">
              <a:lnSpc>
                <a:spcPct val="120000"/>
              </a:lnSpc>
              <a:buNone/>
            </a:pPr>
            <a:endParaRPr lang="lv-LV" sz="1266">
              <a:latin typeface="Verdana" panose="020B0604030504040204" pitchFamily="34" charset="0"/>
              <a:ea typeface="Verdana" panose="020B0604030504040204" pitchFamily="34" charset="0"/>
            </a:endParaRPr>
          </a:p>
          <a:p>
            <a:pPr>
              <a:lnSpc>
                <a:spcPct val="120000"/>
              </a:lnSpc>
            </a:pPr>
            <a:endParaRPr lang="lv-LV" sz="984">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41ACDAE1-7676-4FA5-B026-EB0A090A7956}"/>
              </a:ext>
            </a:extLst>
          </p:cNvPr>
          <p:cNvSpPr/>
          <p:nvPr/>
        </p:nvSpPr>
        <p:spPr>
          <a:xfrm>
            <a:off x="1391963" y="6257925"/>
            <a:ext cx="10669188" cy="389466"/>
          </a:xfrm>
          <a:prstGeom prst="rect">
            <a:avLst/>
          </a:prstGeom>
        </p:spPr>
        <p:txBody>
          <a:bodyPr wrap="square">
            <a:spAutoFit/>
          </a:bodyPr>
          <a:lstStyle/>
          <a:p>
            <a:pPr marL="0" marR="0" lvl="0" indent="0" algn="l" defTabSz="914400" rtl="0" eaLnBrk="1" fontAlgn="base" latinLnBrk="0" hangingPunct="1">
              <a:lnSpc>
                <a:spcPct val="120000"/>
              </a:lnSpc>
              <a:spcBef>
                <a:spcPts val="0"/>
              </a:spcBef>
              <a:spcAft>
                <a:spcPts val="0"/>
              </a:spcAft>
              <a:buClrTx/>
              <a:buSzTx/>
              <a:buFontTx/>
              <a:buNone/>
              <a:tabLst/>
              <a:defRPr/>
            </a:pPr>
            <a:r>
              <a:rPr kumimoji="0" lang="lv-LV" sz="1800" b="0" i="0" u="none" strike="noStrike" kern="1200" cap="none" spc="0" normalizeH="0" baseline="0" noProof="0">
                <a:ln>
                  <a:noFill/>
                </a:ln>
                <a:solidFill>
                  <a:srgbClr val="C00000"/>
                </a:solidFill>
                <a:effectLst/>
                <a:uLnTx/>
                <a:uFillTx/>
                <a:latin typeface="Verdana"/>
                <a:ea typeface="Verdana"/>
                <a:cs typeface="Verdana"/>
              </a:rPr>
              <a:t>Esošais apgrozāmo līdzekļu atbalsts + papildus nomas maksas mehānisms</a:t>
            </a:r>
          </a:p>
        </p:txBody>
      </p:sp>
      <p:sp>
        <p:nvSpPr>
          <p:cNvPr id="5" name="TextBox 4">
            <a:extLst>
              <a:ext uri="{FF2B5EF4-FFF2-40B4-BE49-F238E27FC236}">
                <a16:creationId xmlns:a16="http://schemas.microsoft.com/office/drawing/2014/main" id="{BBAFAAB5-59D1-469D-A317-0B33228E6534}"/>
              </a:ext>
            </a:extLst>
          </p:cNvPr>
          <p:cNvSpPr txBox="1"/>
          <p:nvPr/>
        </p:nvSpPr>
        <p:spPr>
          <a:xfrm>
            <a:off x="358276" y="5381439"/>
            <a:ext cx="11315354" cy="611962"/>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844" b="0" i="0" u="none" strike="noStrike" kern="1200" cap="none" spc="0" normalizeH="0" baseline="0" noProof="0">
                <a:ln>
                  <a:noFill/>
                </a:ln>
                <a:solidFill>
                  <a:prstClr val="black"/>
                </a:solidFill>
                <a:effectLst/>
                <a:uLnTx/>
                <a:uFillTx/>
                <a:latin typeface="Calibri" panose="020F0502020204030204"/>
                <a:ea typeface="+mn-ea"/>
                <a:cs typeface="+mn-cs"/>
              </a:rPr>
              <a:t>* pamatojoties uz shēmu, atbalsts tiek piešķirts uzņēmumiem, kuru apgrozījums attiecināmajā laikposmā ir samazinājies vismaz par 30 % salīdzinājumā ar to pašu laikposmu 2019. gadā</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844" b="0" i="0" u="none" strike="noStrike" kern="1200" cap="none" spc="0" normalizeH="0" baseline="0" noProof="0">
                <a:ln>
                  <a:noFill/>
                </a:ln>
                <a:solidFill>
                  <a:prstClr val="black"/>
                </a:solidFill>
                <a:effectLst/>
                <a:uLnTx/>
                <a:uFillTx/>
                <a:latin typeface="Calibri" panose="020F0502020204030204"/>
                <a:ea typeface="+mn-ea"/>
                <a:cs typeface="+mn-cs"/>
              </a:rPr>
              <a:t>** Valsts atbalsta noteikums: atbalsts tiek piešķirts ne vēlāk kā 2021. gada 30. jūnijā, un tas sedz nesegtas pastāvīgās izmaksas, kas radušās laikposmā no 2020. gada 1. marta līdz 2021. gada 30. jūnijam, tostarp šādas izmaksas, kas radušās minētā laikposma daļā</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lv-LV" sz="844" b="0" i="0" u="none" strike="noStrike" kern="1200" cap="none" spc="0" normalizeH="0" baseline="0" noProof="0">
                <a:ln>
                  <a:noFill/>
                </a:ln>
                <a:solidFill>
                  <a:prstClr val="black"/>
                </a:solidFill>
                <a:effectLst/>
                <a:uLnTx/>
                <a:uFillTx/>
                <a:latin typeface="Calibri" panose="020F0502020204030204"/>
                <a:ea typeface="+mn-ea"/>
                <a:cs typeface="+mn-cs"/>
              </a:rPr>
              <a:t>*** </a:t>
            </a:r>
            <a:r>
              <a:rPr kumimoji="0" lang="lv-LV" sz="844" b="0" i="0" u="none" strike="noStrike" kern="1200" cap="none" spc="0" normalizeH="0" baseline="0" noProof="0">
                <a:ln>
                  <a:noFill/>
                </a:ln>
                <a:solidFill>
                  <a:prstClr val="black"/>
                </a:solidFill>
                <a:effectLst/>
                <a:uLnTx/>
                <a:uFillTx/>
                <a:latin typeface="Calibri" panose="020F0502020204030204"/>
                <a:ea typeface="+mn-ea"/>
                <a:cs typeface="+mn-cs"/>
                <a:hlinkClick r:id="rId2"/>
              </a:rPr>
              <a:t>https://ec.europa.eu/competition/state_aid/what_is_new/TF_consolidated_version_amended_3_april_8_may_29_june_and_13_oct_2020_lv.pdf</a:t>
            </a:r>
            <a:r>
              <a:rPr kumimoji="0" lang="lv-LV" sz="844" b="0" i="0" u="none" strike="noStrike" kern="1200" cap="none" spc="0" normalizeH="0" baseline="0" noProof="0">
                <a:ln>
                  <a:noFill/>
                </a:ln>
                <a:solidFill>
                  <a:prstClr val="black"/>
                </a:solidFill>
                <a:effectLst/>
                <a:uLnTx/>
                <a:uFillTx/>
                <a:latin typeface="Calibri" panose="020F0502020204030204"/>
                <a:ea typeface="+mn-ea"/>
                <a:cs typeface="+mn-cs"/>
              </a:rPr>
              <a:t> 87.punkts </a:t>
            </a:r>
          </a:p>
        </p:txBody>
      </p:sp>
    </p:spTree>
    <p:extLst>
      <p:ext uri="{BB962C8B-B14F-4D97-AF65-F5344CB8AC3E}">
        <p14:creationId xmlns:p14="http://schemas.microsoft.com/office/powerpoint/2010/main" val="3726685427"/>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8B4A-A1F4-4D53-8283-AB9A9FCFD2C7}"/>
              </a:ext>
            </a:extLst>
          </p:cNvPr>
          <p:cNvSpPr>
            <a:spLocks noGrp="1"/>
          </p:cNvSpPr>
          <p:nvPr>
            <p:ph type="title"/>
          </p:nvPr>
        </p:nvSpPr>
        <p:spPr>
          <a:xfrm>
            <a:off x="838200" y="365125"/>
            <a:ext cx="10515600" cy="766989"/>
          </a:xfrm>
        </p:spPr>
        <p:txBody>
          <a:bodyPr vert="horz" lIns="64292" tIns="32146" rIns="64292" bIns="32146" rtlCol="0" anchor="b">
            <a:noAutofit/>
          </a:bodyPr>
          <a:lstStyle/>
          <a:p>
            <a:r>
              <a:rPr lang="lv-LV" sz="2400">
                <a:solidFill>
                  <a:schemeClr val="accent5">
                    <a:lumMod val="75000"/>
                  </a:schemeClr>
                </a:solidFill>
                <a:latin typeface="Verdana" panose="020B0604030504040204" pitchFamily="34" charset="0"/>
                <a:ea typeface="Verdana" panose="020B0604030504040204" pitchFamily="34" charset="0"/>
              </a:rPr>
              <a:t>TURPMĀKĀS ATBALSTA PROGRAMMAS PĒC ĀRKĀRTAS SITUĀCIJAS</a:t>
            </a:r>
            <a:endParaRPr lang="lv-LV" sz="2400" b="1">
              <a:solidFill>
                <a:schemeClr val="accent5">
                  <a:lumMod val="75000"/>
                </a:schemeClr>
              </a:solidFill>
              <a:latin typeface="Verdana" panose="020B0604030504040204" pitchFamily="34" charset="0"/>
              <a:ea typeface="Verdana" panose="020B0604030504040204" pitchFamily="34" charset="0"/>
            </a:endParaRPr>
          </a:p>
        </p:txBody>
      </p:sp>
      <p:sp>
        <p:nvSpPr>
          <p:cNvPr id="3" name="Content Placeholder 2">
            <a:extLst>
              <a:ext uri="{FF2B5EF4-FFF2-40B4-BE49-F238E27FC236}">
                <a16:creationId xmlns:a16="http://schemas.microsoft.com/office/drawing/2014/main" id="{E5D87467-02EB-48B2-916D-776E9CBC2AC9}"/>
              </a:ext>
            </a:extLst>
          </p:cNvPr>
          <p:cNvSpPr>
            <a:spLocks noGrp="1"/>
          </p:cNvSpPr>
          <p:nvPr>
            <p:ph idx="1"/>
          </p:nvPr>
        </p:nvSpPr>
        <p:spPr/>
        <p:txBody>
          <a:bodyPr/>
          <a:lstStyle/>
          <a:p>
            <a:r>
              <a:rPr lang="lv-LV"/>
              <a:t>ATBALSTS EKSPORTĒJOŠIEM UZŅĒMUMIEM</a:t>
            </a:r>
          </a:p>
          <a:p>
            <a:endParaRPr lang="lv-LV"/>
          </a:p>
          <a:p>
            <a:r>
              <a:rPr lang="lv-LV"/>
              <a:t>ATBALSTS EKSPORTA MĀRKETINGAM</a:t>
            </a:r>
          </a:p>
          <a:p>
            <a:endParaRPr lang="lv-LV"/>
          </a:p>
          <a:p>
            <a:r>
              <a:rPr lang="lv-LV"/>
              <a:t>ATBALSTS LIELAJIEM PASĀKUMU ORGANIZĒTĀJIEM</a:t>
            </a:r>
          </a:p>
        </p:txBody>
      </p:sp>
    </p:spTree>
    <p:extLst>
      <p:ext uri="{BB962C8B-B14F-4D97-AF65-F5344CB8AC3E}">
        <p14:creationId xmlns:p14="http://schemas.microsoft.com/office/powerpoint/2010/main" val="2718150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58B4A-A1F4-4D53-8283-AB9A9FCFD2C7}"/>
              </a:ext>
            </a:extLst>
          </p:cNvPr>
          <p:cNvSpPr>
            <a:spLocks noGrp="1"/>
          </p:cNvSpPr>
          <p:nvPr>
            <p:ph type="title"/>
          </p:nvPr>
        </p:nvSpPr>
        <p:spPr>
          <a:xfrm>
            <a:off x="838200" y="365125"/>
            <a:ext cx="10515600" cy="636361"/>
          </a:xfrm>
        </p:spPr>
        <p:txBody>
          <a:bodyPr vert="horz" lIns="64292" tIns="32146" rIns="64292" bIns="32146" rtlCol="0" anchor="b">
            <a:noAutofit/>
          </a:bodyPr>
          <a:lstStyle/>
          <a:p>
            <a:r>
              <a:rPr lang="lv-LV" sz="2400">
                <a:solidFill>
                  <a:schemeClr val="accent5">
                    <a:lumMod val="75000"/>
                  </a:schemeClr>
                </a:solidFill>
                <a:latin typeface="Verdana" panose="020B0604030504040204" pitchFamily="34" charset="0"/>
                <a:ea typeface="Verdana" panose="020B0604030504040204" pitchFamily="34" charset="0"/>
              </a:rPr>
              <a:t>SPĒKĀ ESOŠAS ATBALSTA PROGRAMMAS FINANŠU INSTRUMENTU VEIDĀ</a:t>
            </a:r>
          </a:p>
        </p:txBody>
      </p:sp>
      <p:sp>
        <p:nvSpPr>
          <p:cNvPr id="3" name="Content Placeholder 2">
            <a:extLst>
              <a:ext uri="{FF2B5EF4-FFF2-40B4-BE49-F238E27FC236}">
                <a16:creationId xmlns:a16="http://schemas.microsoft.com/office/drawing/2014/main" id="{E5D87467-02EB-48B2-916D-776E9CBC2AC9}"/>
              </a:ext>
            </a:extLst>
          </p:cNvPr>
          <p:cNvSpPr>
            <a:spLocks noGrp="1"/>
          </p:cNvSpPr>
          <p:nvPr>
            <p:ph idx="1"/>
          </p:nvPr>
        </p:nvSpPr>
        <p:spPr>
          <a:xfrm>
            <a:off x="740228" y="1488168"/>
            <a:ext cx="10515600" cy="4351338"/>
          </a:xfrm>
        </p:spPr>
        <p:txBody>
          <a:bodyPr>
            <a:normAutofit fontScale="85000" lnSpcReduction="20000"/>
          </a:bodyPr>
          <a:lstStyle/>
          <a:p>
            <a:r>
              <a:rPr lang="lv-LV"/>
              <a:t>Apgrozāmo līdzekļu aizdevumi </a:t>
            </a:r>
          </a:p>
          <a:p>
            <a:endParaRPr lang="lv-LV"/>
          </a:p>
          <a:p>
            <a:r>
              <a:rPr lang="lv-LV"/>
              <a:t>Garantijas banku kredītu brīvdienām </a:t>
            </a:r>
          </a:p>
          <a:p>
            <a:endParaRPr lang="lv-LV"/>
          </a:p>
          <a:p>
            <a:r>
              <a:rPr lang="lv-LV"/>
              <a:t>Eksporta kredītu garantijas </a:t>
            </a:r>
          </a:p>
          <a:p>
            <a:endParaRPr lang="lv-LV"/>
          </a:p>
          <a:p>
            <a:r>
              <a:rPr lang="lv-LV"/>
              <a:t>Garantijas lielajiem komersantiem </a:t>
            </a:r>
          </a:p>
          <a:p>
            <a:endParaRPr lang="lv-LV"/>
          </a:p>
          <a:p>
            <a:r>
              <a:rPr lang="lv-LV"/>
              <a:t>Kapitāla fonds lielajiem komersantiem </a:t>
            </a:r>
          </a:p>
          <a:p>
            <a:endParaRPr lang="lv-LV"/>
          </a:p>
          <a:p>
            <a:r>
              <a:rPr lang="lv-LV"/>
              <a:t>Ilgtermiņa aizdevumi vidējiem un lielajiem uzņēmumiem </a:t>
            </a:r>
          </a:p>
          <a:p>
            <a:endParaRPr lang="lv-LV"/>
          </a:p>
        </p:txBody>
      </p:sp>
    </p:spTree>
    <p:extLst>
      <p:ext uri="{BB962C8B-B14F-4D97-AF65-F5344CB8AC3E}">
        <p14:creationId xmlns:p14="http://schemas.microsoft.com/office/powerpoint/2010/main" val="3838178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electronics&#10;&#10;Description automatically generated">
            <a:extLst>
              <a:ext uri="{FF2B5EF4-FFF2-40B4-BE49-F238E27FC236}">
                <a16:creationId xmlns:a16="http://schemas.microsoft.com/office/drawing/2014/main" id="{72524599-4D44-4625-96CF-D02538A117EA}"/>
              </a:ext>
            </a:extLst>
          </p:cNvPr>
          <p:cNvPicPr>
            <a:picLocks noChangeAspect="1"/>
          </p:cNvPicPr>
          <p:nvPr/>
        </p:nvPicPr>
        <p:blipFill rotWithShape="1">
          <a:blip r:embed="rId2">
            <a:extLst>
              <a:ext uri="{28A0092B-C50C-407E-A947-70E740481C1C}">
                <a14:useLocalDpi xmlns:a14="http://schemas.microsoft.com/office/drawing/2010/main" val="0"/>
              </a:ext>
            </a:extLst>
          </a:blip>
          <a:srcRect t="11672" r="22476"/>
          <a:stretch/>
        </p:blipFill>
        <p:spPr>
          <a:xfrm>
            <a:off x="4465081" y="1207008"/>
            <a:ext cx="7467839" cy="4783836"/>
          </a:xfrm>
          <a:prstGeom prst="rect">
            <a:avLst/>
          </a:prstGeom>
        </p:spPr>
      </p:pic>
      <p:sp>
        <p:nvSpPr>
          <p:cNvPr id="6" name="Rectangle 5">
            <a:extLst>
              <a:ext uri="{FF2B5EF4-FFF2-40B4-BE49-F238E27FC236}">
                <a16:creationId xmlns:a16="http://schemas.microsoft.com/office/drawing/2014/main" id="{71EF563E-5C7E-41B5-882E-FA06DB8D8F8C}"/>
              </a:ext>
            </a:extLst>
          </p:cNvPr>
          <p:cNvSpPr/>
          <p:nvPr/>
        </p:nvSpPr>
        <p:spPr>
          <a:xfrm>
            <a:off x="0" y="4307080"/>
            <a:ext cx="12191999" cy="1281870"/>
          </a:xfrm>
          <a:prstGeom prst="rect">
            <a:avLst/>
          </a:prstGeom>
          <a:solidFill>
            <a:srgbClr val="01859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3200" b="0" i="0" u="none" strike="noStrike" kern="1200" cap="none" spc="0" normalizeH="0" baseline="0" noProof="0">
                <a:ln>
                  <a:noFill/>
                </a:ln>
                <a:solidFill>
                  <a:prstClr val="white"/>
                </a:solidFill>
                <a:effectLst/>
                <a:uLnTx/>
                <a:uFillTx/>
                <a:latin typeface="Segoe UI Light" panose="020B0502040204020203" pitchFamily="34" charset="0"/>
                <a:ea typeface="+mn-ea"/>
                <a:cs typeface="Segoe UI Light" panose="020B0502040204020203" pitchFamily="34" charset="0"/>
              </a:rPr>
              <a:t>ESOŠĀS SITUĀCIJAS RAKSTUROJUMS. COVID-19 1.VIĻŅA IETEKME</a:t>
            </a:r>
            <a:endParaRPr kumimoji="0" lang="lv-LV" sz="2400" b="0" i="0" u="none" strike="noStrike" kern="1200" cap="none" spc="0" normalizeH="0" baseline="0" noProof="0">
              <a:ln>
                <a:noFill/>
              </a:ln>
              <a:solidFill>
                <a:prstClr val="white"/>
              </a:solidFill>
              <a:effectLst/>
              <a:uLnTx/>
              <a:uFillTx/>
              <a:latin typeface="Segoe UI Light" panose="020B0502040204020203" pitchFamily="34" charset="0"/>
              <a:ea typeface="+mn-ea"/>
              <a:cs typeface="Segoe UI Light" panose="020B0502040204020203" pitchFamily="34" charset="0"/>
            </a:endParaRPr>
          </a:p>
        </p:txBody>
      </p:sp>
    </p:spTree>
    <p:extLst>
      <p:ext uri="{BB962C8B-B14F-4D97-AF65-F5344CB8AC3E}">
        <p14:creationId xmlns:p14="http://schemas.microsoft.com/office/powerpoint/2010/main" val="1551980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820EB136-C250-428C-A5C7-515FC1FD274B}"/>
              </a:ext>
            </a:extLst>
          </p:cNvPr>
          <p:cNvSpPr/>
          <p:nvPr/>
        </p:nvSpPr>
        <p:spPr>
          <a:xfrm>
            <a:off x="4999959" y="1832124"/>
            <a:ext cx="2612703" cy="584775"/>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440" b="0" i="0" u="none" strike="noStrike" kern="1200" baseline="0">
                <a:solidFill>
                  <a:srgbClr val="000000"/>
                </a:solidFill>
                <a:latin typeface="Gill Sans Nova Cond Lt" panose="020B0306020104020203" pitchFamily="34" charset="0"/>
                <a:ea typeface="Arial"/>
                <a:cs typeface="Arial"/>
              </a:defRPr>
            </a:pPr>
            <a:r>
              <a:rPr kumimoji="0" lang="en-US" sz="2000" b="1" i="0" u="none" strike="noStrike" kern="1200" cap="none" spc="0" normalizeH="0" baseline="0" noProof="0">
                <a:ln>
                  <a:noFill/>
                </a:ln>
                <a:solidFill>
                  <a:srgbClr val="000000"/>
                </a:solidFill>
                <a:effectLst/>
                <a:uLnTx/>
                <a:uFillTx/>
                <a:latin typeface="Gill Sans Nova Cond Lt" panose="020B0306020104020203" pitchFamily="34" charset="0"/>
                <a:cs typeface="Arial"/>
              </a:rPr>
              <a:t>IKP</a:t>
            </a:r>
            <a:r>
              <a:rPr kumimoji="0" lang="lv-LV" sz="2000" b="1" i="0" u="none" strike="noStrike" kern="1200" cap="none" spc="0" normalizeH="0" baseline="0" noProof="0">
                <a:ln>
                  <a:noFill/>
                </a:ln>
                <a:solidFill>
                  <a:srgbClr val="000000"/>
                </a:solidFill>
                <a:effectLst/>
                <a:uLnTx/>
                <a:uFillTx/>
                <a:latin typeface="Gill Sans Nova Cond Lt" panose="020B0306020104020203" pitchFamily="34" charset="0"/>
                <a:cs typeface="Arial"/>
              </a:rPr>
              <a:t> DINAMIKA BALTIJAS VALSTĪS 2020.G</a:t>
            </a:r>
            <a:r>
              <a:rPr kumimoji="0" lang="lv-LV" sz="2000" b="0" i="0" u="none" strike="noStrike" kern="1200" cap="none" spc="0" normalizeH="0" baseline="0" noProof="0">
                <a:ln>
                  <a:noFill/>
                </a:ln>
                <a:solidFill>
                  <a:srgbClr val="000000"/>
                </a:solidFill>
                <a:effectLst/>
                <a:uLnTx/>
                <a:uFillTx/>
                <a:latin typeface="Gill Sans Nova Cond Lt" panose="020B0306020104020203" pitchFamily="34" charset="0"/>
                <a:cs typeface="Arial"/>
              </a:rPr>
              <a:t>,</a:t>
            </a:r>
            <a:r>
              <a:rPr kumimoji="0" lang="lv-LV" sz="1200" b="0" i="0" u="none" strike="noStrike" kern="1200" cap="none" spc="0" normalizeH="0" baseline="0" noProof="0">
                <a:ln>
                  <a:noFill/>
                </a:ln>
                <a:solidFill>
                  <a:srgbClr val="000000"/>
                </a:solidFill>
                <a:effectLst/>
                <a:uLnTx/>
                <a:uFillTx/>
                <a:latin typeface="Gill Sans Nova Cond Lt" panose="020B0306020104020203" pitchFamily="34" charset="0"/>
                <a:cs typeface="Arial"/>
              </a:rPr>
              <a:t> </a:t>
            </a:r>
          </a:p>
          <a:p>
            <a:pPr marL="0" marR="0" lvl="0" indent="0" algn="ctr" defTabSz="914400" rtl="0" eaLnBrk="1" fontAlgn="auto" latinLnBrk="0" hangingPunct="1">
              <a:lnSpc>
                <a:spcPct val="100000"/>
              </a:lnSpc>
              <a:spcBef>
                <a:spcPts val="0"/>
              </a:spcBef>
              <a:spcAft>
                <a:spcPts val="0"/>
              </a:spcAft>
              <a:buClrTx/>
              <a:buSzTx/>
              <a:buFontTx/>
              <a:buNone/>
              <a:tabLst/>
              <a:defRPr sz="1440" b="0" i="0" u="none" strike="noStrike" kern="1200" baseline="0">
                <a:solidFill>
                  <a:srgbClr val="000000"/>
                </a:solidFill>
                <a:latin typeface="Gill Sans Nova Cond Lt" panose="020B0306020104020203" pitchFamily="34" charset="0"/>
                <a:ea typeface="Arial"/>
                <a:cs typeface="Arial"/>
              </a:defRPr>
            </a:pPr>
            <a:r>
              <a:rPr kumimoji="0" lang="lv-LV" sz="1200" b="0" i="0" u="none" strike="noStrike" kern="1200" cap="none" spc="0" normalizeH="0" baseline="0" noProof="0">
                <a:ln>
                  <a:noFill/>
                </a:ln>
                <a:solidFill>
                  <a:srgbClr val="000000"/>
                </a:solidFill>
                <a:effectLst/>
                <a:uLnTx/>
                <a:uFillTx/>
                <a:latin typeface="Gill Sans Nova Cond Lt" panose="020B0306020104020203" pitchFamily="34" charset="0"/>
                <a:cs typeface="Arial"/>
              </a:rPr>
              <a:t>izmaiņas procentos pret iepriekšējā gada atbilstošo periodu</a:t>
            </a:r>
            <a:endParaRPr kumimoji="0" lang="en-US" sz="1200" b="0" i="0" u="none" strike="noStrike" kern="1200" cap="none" spc="0" normalizeH="0" baseline="0" noProof="0">
              <a:ln>
                <a:noFill/>
              </a:ln>
              <a:solidFill>
                <a:srgbClr val="000000"/>
              </a:solidFill>
              <a:effectLst/>
              <a:uLnTx/>
              <a:uFillTx/>
              <a:latin typeface="Gill Sans Nova Cond Lt" panose="020B0306020104020203" pitchFamily="34" charset="0"/>
              <a:cs typeface="Arial"/>
            </a:endParaRPr>
          </a:p>
        </p:txBody>
      </p:sp>
      <p:sp>
        <p:nvSpPr>
          <p:cNvPr id="10" name="Rectangle 9">
            <a:extLst>
              <a:ext uri="{FF2B5EF4-FFF2-40B4-BE49-F238E27FC236}">
                <a16:creationId xmlns:a16="http://schemas.microsoft.com/office/drawing/2014/main" id="{26471BD6-F60F-45C3-A65C-5C3655C08644}"/>
              </a:ext>
            </a:extLst>
          </p:cNvPr>
          <p:cNvSpPr/>
          <p:nvPr/>
        </p:nvSpPr>
        <p:spPr>
          <a:xfrm>
            <a:off x="2752344" y="284459"/>
            <a:ext cx="9253728" cy="757130"/>
          </a:xfrm>
          <a:prstGeom prst="rect">
            <a:avLst/>
          </a:prstGeom>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lv-LV" altLang="lv-LV" sz="2400" b="0" i="0" u="none" strike="noStrike" kern="1200" cap="none" spc="0" normalizeH="0" baseline="0" noProof="0">
                <a:ln>
                  <a:noFill/>
                </a:ln>
                <a:solidFill>
                  <a:srgbClr val="5B9BD5">
                    <a:lumMod val="75000"/>
                  </a:srgbClr>
                </a:solidFill>
                <a:effectLst/>
                <a:uLnTx/>
                <a:uFillTx/>
                <a:latin typeface="Verdana" panose="020B0604030504040204" pitchFamily="34" charset="0"/>
                <a:ea typeface="Verdana" panose="020B0604030504040204" pitchFamily="34" charset="0"/>
                <a:cs typeface="+mn-cs"/>
              </a:rPr>
              <a:t>LATVIJAS EKONOMIKA LĪDZ ŠIM COVID-19 KRĪZĒ IR CIETUSI SMAGĀK NEKĀ PĀRĒJĀS BALTIJAS VALSTIS</a:t>
            </a:r>
            <a:endParaRPr kumimoji="0" lang="lv-LV" sz="2400" b="0" i="0" u="none" strike="noStrike" kern="1200" cap="none" spc="0" normalizeH="0" baseline="0" noProof="0">
              <a:ln>
                <a:noFill/>
              </a:ln>
              <a:solidFill>
                <a:srgbClr val="5B9BD5">
                  <a:lumMod val="75000"/>
                </a:srgbClr>
              </a:solidFill>
              <a:effectLst/>
              <a:uLnTx/>
              <a:uFillTx/>
              <a:latin typeface="Verdana" panose="020B0604030504040204" pitchFamily="34" charset="0"/>
              <a:ea typeface="Verdana" panose="020B0604030504040204" pitchFamily="34" charset="0"/>
              <a:cs typeface="+mn-cs"/>
            </a:endParaRPr>
          </a:p>
        </p:txBody>
      </p:sp>
      <p:sp>
        <p:nvSpPr>
          <p:cNvPr id="8" name="Slide Number Placeholder 3">
            <a:extLst>
              <a:ext uri="{FF2B5EF4-FFF2-40B4-BE49-F238E27FC236}">
                <a16:creationId xmlns:a16="http://schemas.microsoft.com/office/drawing/2014/main" id="{C8E22807-D3E5-4787-AE06-E470DC7668A2}"/>
              </a:ext>
            </a:extLst>
          </p:cNvPr>
          <p:cNvSpPr txBox="1">
            <a:spLocks/>
          </p:cNvSpPr>
          <p:nvPr/>
        </p:nvSpPr>
        <p:spPr>
          <a:xfrm>
            <a:off x="11345333" y="6545200"/>
            <a:ext cx="846667" cy="304800"/>
          </a:xfrm>
          <a:prstGeom prst="rect">
            <a:avLst/>
          </a:prstGeom>
        </p:spPr>
        <p:txBody>
          <a:bodyPr vert="horz" lIns="91440" tIns="45720" rIns="91440" bIns="45720" rtlCol="0" anchor="ctr"/>
          <a:lstStyle>
            <a:defPPr>
              <a:defRPr lang="lv-LV"/>
            </a:defPPr>
            <a:lvl1pPr marL="0" algn="r" defTabSz="914400" rtl="0" eaLnBrk="1" latinLnBrk="0" hangingPunct="1">
              <a:defRPr sz="1000" kern="1200">
                <a:solidFill>
                  <a:schemeClr val="tx1">
                    <a:tint val="75000"/>
                  </a:schemeClr>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BB52BD7A-E27C-4D8B-9BA7-C703671C96E0}" type="slidenum">
              <a:rPr kumimoji="0" lang="en-US" altLang="lv-LV" sz="1000" b="0" i="0" u="none" strike="noStrike" kern="1200" cap="none" spc="0" normalizeH="0" baseline="0" noProof="0" smtClean="0">
                <a:ln>
                  <a:noFill/>
                </a:ln>
                <a:solidFill>
                  <a:prstClr val="black">
                    <a:tint val="75000"/>
                  </a:prstClr>
                </a:solidFill>
                <a:effectLst/>
                <a:uLnTx/>
                <a:uFillTx/>
                <a:latin typeface="Calibri Light" panose="020F03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altLang="lv-LV" sz="1000" b="0" i="0" u="none" strike="noStrike" kern="1200" cap="none" spc="0" normalizeH="0" baseline="0" noProof="0">
              <a:ln>
                <a:noFill/>
              </a:ln>
              <a:solidFill>
                <a:prstClr val="black">
                  <a:tint val="75000"/>
                </a:prstClr>
              </a:solidFill>
              <a:effectLst/>
              <a:uLnTx/>
              <a:uFillTx/>
              <a:latin typeface="Calibri Light" panose="020F0302020204030204" pitchFamily="34" charset="0"/>
              <a:ea typeface="+mn-ea"/>
              <a:cs typeface="+mn-cs"/>
            </a:endParaRPr>
          </a:p>
        </p:txBody>
      </p:sp>
      <p:graphicFrame>
        <p:nvGraphicFramePr>
          <p:cNvPr id="9" name="Chart 8">
            <a:extLst>
              <a:ext uri="{FF2B5EF4-FFF2-40B4-BE49-F238E27FC236}">
                <a16:creationId xmlns:a16="http://schemas.microsoft.com/office/drawing/2014/main" id="{6A0CC6A8-EE69-44A6-A9A3-5CD402E1F453}"/>
              </a:ext>
            </a:extLst>
          </p:cNvPr>
          <p:cNvGraphicFramePr/>
          <p:nvPr/>
        </p:nvGraphicFramePr>
        <p:xfrm>
          <a:off x="4542312" y="2378539"/>
          <a:ext cx="3129504" cy="3762000"/>
        </p:xfrm>
        <a:graphic>
          <a:graphicData uri="http://schemas.openxmlformats.org/drawingml/2006/chart">
            <c:chart xmlns:c="http://schemas.openxmlformats.org/drawingml/2006/chart" xmlns:r="http://schemas.openxmlformats.org/officeDocument/2006/relationships" r:id="rId2"/>
          </a:graphicData>
        </a:graphic>
      </p:graphicFrame>
      <p:sp>
        <p:nvSpPr>
          <p:cNvPr id="2" name="Rectangle 1">
            <a:extLst>
              <a:ext uri="{FF2B5EF4-FFF2-40B4-BE49-F238E27FC236}">
                <a16:creationId xmlns:a16="http://schemas.microsoft.com/office/drawing/2014/main" id="{3BD81DF3-910B-414D-A8C7-998CE6C8FD0B}"/>
              </a:ext>
            </a:extLst>
          </p:cNvPr>
          <p:cNvSpPr/>
          <p:nvPr/>
        </p:nvSpPr>
        <p:spPr>
          <a:xfrm>
            <a:off x="375603" y="1832125"/>
            <a:ext cx="3509846"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440" b="0" i="0" u="none" strike="noStrike" kern="1200" baseline="0">
                <a:solidFill>
                  <a:srgbClr val="000000"/>
                </a:solidFill>
                <a:latin typeface="Gill Sans Nova Cond Lt" panose="020B0306020104020203" pitchFamily="34" charset="0"/>
                <a:ea typeface="Arial"/>
                <a:cs typeface="Arial"/>
              </a:defRPr>
            </a:pPr>
            <a:r>
              <a:rPr kumimoji="0" lang="lv-LV" sz="2000" b="1" i="0" u="none" strike="noStrike" kern="1200" cap="none" spc="0" normalizeH="0" baseline="0" noProof="0">
                <a:ln>
                  <a:noFill/>
                </a:ln>
                <a:solidFill>
                  <a:srgbClr val="000000"/>
                </a:solidFill>
                <a:effectLst/>
                <a:uLnTx/>
                <a:uFillTx/>
                <a:latin typeface="Gill Sans Nova Cond Lt" panose="020B0306020104020203" pitchFamily="34" charset="0"/>
                <a:cs typeface="Arial"/>
              </a:rPr>
              <a:t>LATVIJAS </a:t>
            </a:r>
            <a:r>
              <a:rPr kumimoji="0" lang="en-US" sz="2000" b="1" i="0" u="none" strike="noStrike" kern="1200" cap="none" spc="0" normalizeH="0" baseline="0" noProof="0">
                <a:ln>
                  <a:noFill/>
                </a:ln>
                <a:solidFill>
                  <a:srgbClr val="000000"/>
                </a:solidFill>
                <a:effectLst/>
                <a:uLnTx/>
                <a:uFillTx/>
                <a:latin typeface="Gill Sans Nova Cond Lt" panose="020B0306020104020203" pitchFamily="34" charset="0"/>
                <a:cs typeface="Arial"/>
              </a:rPr>
              <a:t>IKP</a:t>
            </a:r>
            <a:r>
              <a:rPr kumimoji="0" lang="lv-LV" sz="2000" b="1" i="0" u="none" strike="noStrike" kern="1200" cap="none" spc="0" normalizeH="0" baseline="0" noProof="0">
                <a:ln>
                  <a:noFill/>
                </a:ln>
                <a:solidFill>
                  <a:srgbClr val="000000"/>
                </a:solidFill>
                <a:effectLst/>
                <a:uLnTx/>
                <a:uFillTx/>
                <a:latin typeface="Gill Sans Nova Cond Lt" panose="020B0306020104020203" pitchFamily="34" charset="0"/>
                <a:cs typeface="Arial"/>
              </a:rPr>
              <a:t> DINAMIKA</a:t>
            </a:r>
            <a:r>
              <a:rPr kumimoji="0" lang="lv-LV" sz="2000" b="0" i="0" u="none" strike="noStrike" kern="1200" cap="none" spc="0" normalizeH="0" baseline="0" noProof="0">
                <a:ln>
                  <a:noFill/>
                </a:ln>
                <a:solidFill>
                  <a:srgbClr val="000000"/>
                </a:solidFill>
                <a:effectLst/>
                <a:uLnTx/>
                <a:uFillTx/>
                <a:latin typeface="Gill Sans Nova Cond Lt" panose="020B0306020104020203" pitchFamily="34" charset="0"/>
                <a:cs typeface="Arial"/>
              </a:rPr>
              <a:t>,</a:t>
            </a:r>
          </a:p>
          <a:p>
            <a:pPr marL="0" marR="0" lvl="0" indent="0" algn="ctr" defTabSz="914400" rtl="0" eaLnBrk="1" fontAlgn="auto" latinLnBrk="0" hangingPunct="1">
              <a:lnSpc>
                <a:spcPct val="100000"/>
              </a:lnSpc>
              <a:spcBef>
                <a:spcPts val="0"/>
              </a:spcBef>
              <a:spcAft>
                <a:spcPts val="0"/>
              </a:spcAft>
              <a:buClrTx/>
              <a:buSzTx/>
              <a:buFontTx/>
              <a:buNone/>
              <a:tabLst/>
              <a:defRPr sz="1440" b="0" i="0" u="none" strike="noStrike" kern="1200" baseline="0">
                <a:solidFill>
                  <a:srgbClr val="000000"/>
                </a:solidFill>
                <a:latin typeface="Gill Sans Nova Cond Lt" panose="020B0306020104020203" pitchFamily="34" charset="0"/>
                <a:ea typeface="Arial"/>
                <a:cs typeface="Arial"/>
              </a:defRPr>
            </a:pPr>
            <a:r>
              <a:rPr kumimoji="0" lang="lv-LV" sz="1200" b="0" i="0" u="none" strike="noStrike" kern="1200" cap="none" spc="0" normalizeH="0" baseline="0" noProof="0">
                <a:ln>
                  <a:noFill/>
                </a:ln>
                <a:solidFill>
                  <a:srgbClr val="000000"/>
                </a:solidFill>
                <a:effectLst/>
                <a:uLnTx/>
                <a:uFillTx/>
                <a:latin typeface="Gill Sans Nova Cond Lt" panose="020B0306020104020203" pitchFamily="34" charset="0"/>
                <a:cs typeface="Arial"/>
              </a:rPr>
              <a:t> izmaiņas procentos pret iepriekšējā gada atbilstošo periodu</a:t>
            </a:r>
            <a:endParaRPr kumimoji="0" lang="en-US" sz="1200" b="0" i="0" u="none" strike="noStrike" kern="1200" cap="none" spc="0" normalizeH="0" baseline="0" noProof="0">
              <a:ln>
                <a:noFill/>
              </a:ln>
              <a:solidFill>
                <a:srgbClr val="000000"/>
              </a:solidFill>
              <a:effectLst/>
              <a:uLnTx/>
              <a:uFillTx/>
              <a:latin typeface="Gill Sans Nova Cond Lt" panose="020B0306020104020203" pitchFamily="34" charset="0"/>
              <a:cs typeface="Arial"/>
            </a:endParaRPr>
          </a:p>
        </p:txBody>
      </p:sp>
      <p:graphicFrame>
        <p:nvGraphicFramePr>
          <p:cNvPr id="11" name="Object 1">
            <a:extLst>
              <a:ext uri="{FF2B5EF4-FFF2-40B4-BE49-F238E27FC236}">
                <a16:creationId xmlns:a16="http://schemas.microsoft.com/office/drawing/2014/main" id="{6CD30219-BF07-441D-8A2F-905194616C4C}"/>
              </a:ext>
            </a:extLst>
          </p:cNvPr>
          <p:cNvGraphicFramePr>
            <a:graphicFrameLocks/>
          </p:cNvGraphicFramePr>
          <p:nvPr/>
        </p:nvGraphicFramePr>
        <p:xfrm>
          <a:off x="375603" y="2218496"/>
          <a:ext cx="3528886" cy="3761680"/>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1">
            <a:extLst>
              <a:ext uri="{FF2B5EF4-FFF2-40B4-BE49-F238E27FC236}">
                <a16:creationId xmlns:a16="http://schemas.microsoft.com/office/drawing/2014/main" id="{46F7C778-24F1-4C33-AF26-11CF425DE776}"/>
              </a:ext>
            </a:extLst>
          </p:cNvPr>
          <p:cNvSpPr/>
          <p:nvPr/>
        </p:nvSpPr>
        <p:spPr>
          <a:xfrm>
            <a:off x="8306553" y="1800607"/>
            <a:ext cx="3379732"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440" b="0" i="0" u="none" strike="noStrike" kern="1200" baseline="0">
                <a:solidFill>
                  <a:srgbClr val="000000"/>
                </a:solidFill>
                <a:latin typeface="Gill Sans Nova Cond Lt" panose="020B0306020104020203" pitchFamily="34" charset="0"/>
                <a:ea typeface="Arial"/>
                <a:cs typeface="Arial"/>
              </a:defRPr>
            </a:pPr>
            <a:r>
              <a:rPr kumimoji="0" lang="en-US" sz="2000" b="1" i="0" u="none" strike="noStrike" kern="1200" cap="none" spc="0" normalizeH="0" baseline="0" noProof="0">
                <a:ln>
                  <a:noFill/>
                </a:ln>
                <a:solidFill>
                  <a:srgbClr val="000000"/>
                </a:solidFill>
                <a:effectLst/>
                <a:uLnTx/>
                <a:uFillTx/>
                <a:latin typeface="Gill Sans Nova Cond Lt" panose="020B0306020104020203" pitchFamily="34" charset="0"/>
                <a:cs typeface="Arial"/>
              </a:rPr>
              <a:t>IKP</a:t>
            </a:r>
            <a:r>
              <a:rPr kumimoji="0" lang="lv-LV" sz="2000" b="1" i="0" u="none" strike="noStrike" kern="1200" cap="none" spc="0" normalizeH="0" baseline="0" noProof="0">
                <a:ln>
                  <a:noFill/>
                </a:ln>
                <a:solidFill>
                  <a:srgbClr val="000000"/>
                </a:solidFill>
                <a:effectLst/>
                <a:uLnTx/>
                <a:uFillTx/>
                <a:latin typeface="Gill Sans Nova Cond Lt" panose="020B0306020104020203" pitchFamily="34" charset="0"/>
                <a:cs typeface="Arial"/>
              </a:rPr>
              <a:t> DINAMIKA BALTIJAS VALSTĪS</a:t>
            </a:r>
            <a:r>
              <a:rPr kumimoji="0" lang="lv-LV" sz="2000" b="0" i="0" u="none" strike="noStrike" kern="1200" cap="none" spc="0" normalizeH="0" baseline="0" noProof="0">
                <a:ln>
                  <a:noFill/>
                </a:ln>
                <a:solidFill>
                  <a:srgbClr val="000000"/>
                </a:solidFill>
                <a:effectLst/>
                <a:uLnTx/>
                <a:uFillTx/>
                <a:latin typeface="Gill Sans Nova Cond Lt" panose="020B0306020104020203" pitchFamily="34" charset="0"/>
                <a:cs typeface="Arial"/>
              </a:rPr>
              <a:t>,</a:t>
            </a:r>
            <a:r>
              <a:rPr kumimoji="0" lang="lv-LV" sz="1200" b="0" i="0" u="none" strike="noStrike" kern="1200" cap="none" spc="0" normalizeH="0" baseline="0" noProof="0">
                <a:ln>
                  <a:noFill/>
                </a:ln>
                <a:solidFill>
                  <a:srgbClr val="000000"/>
                </a:solidFill>
                <a:effectLst/>
                <a:uLnTx/>
                <a:uFillTx/>
                <a:latin typeface="Gill Sans Nova Cond Lt" panose="020B0306020104020203" pitchFamily="34" charset="0"/>
                <a:cs typeface="Arial"/>
              </a:rPr>
              <a:t> </a:t>
            </a:r>
          </a:p>
          <a:p>
            <a:pPr marL="0" marR="0" lvl="0" indent="0" algn="ctr" defTabSz="914400" rtl="0" eaLnBrk="1" fontAlgn="auto" latinLnBrk="0" hangingPunct="1">
              <a:lnSpc>
                <a:spcPct val="100000"/>
              </a:lnSpc>
              <a:spcBef>
                <a:spcPts val="0"/>
              </a:spcBef>
              <a:spcAft>
                <a:spcPts val="0"/>
              </a:spcAft>
              <a:buClrTx/>
              <a:buSzTx/>
              <a:buFontTx/>
              <a:buNone/>
              <a:tabLst/>
              <a:defRPr sz="1440" b="0" i="0" u="none" strike="noStrike" kern="1200" baseline="0">
                <a:solidFill>
                  <a:srgbClr val="000000"/>
                </a:solidFill>
                <a:latin typeface="Gill Sans Nova Cond Lt" panose="020B0306020104020203" pitchFamily="34" charset="0"/>
                <a:ea typeface="Arial"/>
                <a:cs typeface="Arial"/>
              </a:defRPr>
            </a:pPr>
            <a:r>
              <a:rPr kumimoji="0" lang="lv-LV" sz="1200" b="0" i="0" u="none" strike="noStrike" kern="1200" cap="none" spc="0" normalizeH="0" baseline="0" noProof="0">
                <a:ln>
                  <a:noFill/>
                </a:ln>
                <a:solidFill>
                  <a:srgbClr val="000000"/>
                </a:solidFill>
                <a:effectLst/>
                <a:uLnTx/>
                <a:uFillTx/>
                <a:latin typeface="Gill Sans Nova Cond Lt" panose="020B0306020104020203" pitchFamily="34" charset="0"/>
                <a:cs typeface="Arial"/>
              </a:rPr>
              <a:t>Izlīdzināti dati, 2016.gada 4.ceturksnis=100</a:t>
            </a:r>
            <a:endParaRPr kumimoji="0" lang="en-US" sz="1200" b="0" i="0" u="none" strike="noStrike" kern="1200" cap="none" spc="0" normalizeH="0" baseline="0" noProof="0">
              <a:ln>
                <a:noFill/>
              </a:ln>
              <a:solidFill>
                <a:srgbClr val="000000"/>
              </a:solidFill>
              <a:effectLst/>
              <a:uLnTx/>
              <a:uFillTx/>
              <a:latin typeface="Gill Sans Nova Cond Lt" panose="020B0306020104020203" pitchFamily="34" charset="0"/>
              <a:cs typeface="Arial"/>
            </a:endParaRPr>
          </a:p>
        </p:txBody>
      </p:sp>
      <p:graphicFrame>
        <p:nvGraphicFramePr>
          <p:cNvPr id="13" name="Chart 12">
            <a:extLst>
              <a:ext uri="{FF2B5EF4-FFF2-40B4-BE49-F238E27FC236}">
                <a16:creationId xmlns:a16="http://schemas.microsoft.com/office/drawing/2014/main" id="{F66E4281-2171-45B9-B7AD-7330787A4113}"/>
              </a:ext>
            </a:extLst>
          </p:cNvPr>
          <p:cNvGraphicFramePr/>
          <p:nvPr/>
        </p:nvGraphicFramePr>
        <p:xfrm>
          <a:off x="8070309" y="2378540"/>
          <a:ext cx="3535776" cy="3762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472238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361D23F-A6CF-4B03-8B1C-9FB6D6DE370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995808-A995-4D10-8E3A-0AAC6AF1F108}" type="slidenum">
              <a:rPr kumimoji="0" lang="lv-LV" sz="1200" b="0" i="0" u="none" strike="noStrike" kern="1200" cap="none" spc="0" normalizeH="0" baseline="0" noProof="0" smtClean="0">
                <a:ln>
                  <a:noFill/>
                </a:ln>
                <a:solidFill>
                  <a:prstClr val="black">
                    <a:tint val="75000"/>
                  </a:prstClr>
                </a:solidFill>
                <a:effectLst/>
                <a:uLnTx/>
                <a:uFillTx/>
                <a:latin typeface="Segoe UI Light" panose="020B0502040204020203"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lv-LV" sz="1200" b="0" i="0" u="none" strike="noStrike" kern="1200" cap="none" spc="0" normalizeH="0" baseline="0" noProof="0">
              <a:ln>
                <a:noFill/>
              </a:ln>
              <a:solidFill>
                <a:prstClr val="black">
                  <a:tint val="75000"/>
                </a:prstClr>
              </a:solidFill>
              <a:effectLst/>
              <a:uLnTx/>
              <a:uFillTx/>
              <a:latin typeface="Segoe UI Light" panose="020B0502040204020203" pitchFamily="34" charset="0"/>
              <a:ea typeface="+mn-ea"/>
              <a:cs typeface="+mn-cs"/>
            </a:endParaRPr>
          </a:p>
        </p:txBody>
      </p:sp>
      <p:graphicFrame>
        <p:nvGraphicFramePr>
          <p:cNvPr id="5" name="Object 1">
            <a:extLst>
              <a:ext uri="{FF2B5EF4-FFF2-40B4-BE49-F238E27FC236}">
                <a16:creationId xmlns:a16="http://schemas.microsoft.com/office/drawing/2014/main" id="{088033E7-4A06-434B-B163-BE24DB9D66F0}"/>
              </a:ext>
            </a:extLst>
          </p:cNvPr>
          <p:cNvGraphicFramePr>
            <a:graphicFrameLocks/>
          </p:cNvGraphicFramePr>
          <p:nvPr/>
        </p:nvGraphicFramePr>
        <p:xfrm>
          <a:off x="1655064" y="1837944"/>
          <a:ext cx="9491472" cy="4654931"/>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1FCD62C8-30D7-4E02-9767-650E3C15621D}"/>
              </a:ext>
            </a:extLst>
          </p:cNvPr>
          <p:cNvSpPr/>
          <p:nvPr/>
        </p:nvSpPr>
        <p:spPr>
          <a:xfrm>
            <a:off x="3712884" y="1360444"/>
            <a:ext cx="5285934" cy="400110"/>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solidFill>
                <a:latin typeface="Gill Sans Nova Cond Lt" panose="020B0306020104020203" pitchFamily="34" charset="0"/>
                <a:ea typeface="+mn-ea"/>
                <a:cs typeface="+mn-cs"/>
              </a:defRPr>
            </a:pPr>
            <a:r>
              <a:rPr kumimoji="0" lang="lv-LV" sz="2000" b="1"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NOZARU ATTĪSTĪBA 2020.G, </a:t>
            </a:r>
            <a:r>
              <a:rPr kumimoji="0" lang="lv-LV" sz="14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Janvārī-septembrī, izmaiņas procentos pret iepriekšējā gada attiecīgo periodu</a:t>
            </a:r>
          </a:p>
        </p:txBody>
      </p:sp>
      <p:sp>
        <p:nvSpPr>
          <p:cNvPr id="7" name="Rectangle 6">
            <a:extLst>
              <a:ext uri="{FF2B5EF4-FFF2-40B4-BE49-F238E27FC236}">
                <a16:creationId xmlns:a16="http://schemas.microsoft.com/office/drawing/2014/main" id="{AFCB3292-0852-46FD-A4F2-638575D510CD}"/>
              </a:ext>
            </a:extLst>
          </p:cNvPr>
          <p:cNvSpPr/>
          <p:nvPr/>
        </p:nvSpPr>
        <p:spPr>
          <a:xfrm>
            <a:off x="2514600" y="275315"/>
            <a:ext cx="9491472" cy="424732"/>
          </a:xfrm>
          <a:prstGeom prst="rect">
            <a:avLst/>
          </a:prstGeom>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lv-LV" altLang="lv-LV" sz="2400" b="0" i="0" u="none" strike="noStrike" kern="1200" cap="none" spc="0" normalizeH="0" baseline="0" noProof="0">
                <a:ln>
                  <a:noFill/>
                </a:ln>
                <a:solidFill>
                  <a:srgbClr val="5B9BD5">
                    <a:lumMod val="75000"/>
                  </a:srgbClr>
                </a:solidFill>
                <a:effectLst/>
                <a:uLnTx/>
                <a:uFillTx/>
                <a:latin typeface="Verdana" panose="020B0604030504040204" pitchFamily="34" charset="0"/>
                <a:ea typeface="Verdana" panose="020B0604030504040204" pitchFamily="34" charset="0"/>
                <a:cs typeface="+mn-cs"/>
              </a:rPr>
              <a:t>NOZARU ATTĪSTĪBAS TENDENCES 2020.GADĀ</a:t>
            </a:r>
            <a:endParaRPr kumimoji="0" lang="lv-LV" sz="2400" b="0" i="0" u="none" strike="noStrike" kern="1200" cap="none" spc="0" normalizeH="0" baseline="0" noProof="0">
              <a:ln>
                <a:noFill/>
              </a:ln>
              <a:solidFill>
                <a:srgbClr val="5B9BD5">
                  <a:lumMod val="75000"/>
                </a:srgbClr>
              </a:solidFill>
              <a:effectLst/>
              <a:uLnTx/>
              <a:uFillTx/>
              <a:latin typeface="Verdana" panose="020B0604030504040204" pitchFamily="34" charset="0"/>
              <a:ea typeface="Verdana" panose="020B0604030504040204" pitchFamily="34" charset="0"/>
              <a:cs typeface="+mn-cs"/>
            </a:endParaRPr>
          </a:p>
        </p:txBody>
      </p:sp>
    </p:spTree>
    <p:extLst>
      <p:ext uri="{BB962C8B-B14F-4D97-AF65-F5344CB8AC3E}">
        <p14:creationId xmlns:p14="http://schemas.microsoft.com/office/powerpoint/2010/main" val="3053487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2BC683E-CC48-49BF-B90E-7A29A5A7CC43}"/>
              </a:ext>
            </a:extLst>
          </p:cNvPr>
          <p:cNvSpPr/>
          <p:nvPr/>
        </p:nvSpPr>
        <p:spPr>
          <a:xfrm>
            <a:off x="2727959" y="306918"/>
            <a:ext cx="9253728" cy="424732"/>
          </a:xfrm>
          <a:prstGeom prst="rect">
            <a:avLst/>
          </a:prstGeom>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lv-LV" altLang="lv-LV" sz="2400" b="0" i="0" u="none" strike="noStrike" kern="1200" cap="none" spc="0" normalizeH="0" baseline="0" noProof="0">
                <a:ln>
                  <a:noFill/>
                </a:ln>
                <a:solidFill>
                  <a:srgbClr val="5B9BD5">
                    <a:lumMod val="75000"/>
                  </a:srgbClr>
                </a:solidFill>
                <a:effectLst/>
                <a:uLnTx/>
                <a:uFillTx/>
                <a:latin typeface="Verdana" panose="020B0604030504040204" pitchFamily="34" charset="0"/>
                <a:ea typeface="Verdana" panose="020B0604030504040204" pitchFamily="34" charset="0"/>
                <a:cs typeface="+mn-cs"/>
              </a:rPr>
              <a:t>BEZDARBS ATSĀK AUGT</a:t>
            </a:r>
            <a:endParaRPr kumimoji="0" lang="lv-LV" sz="2400" b="0" i="0" u="none" strike="noStrike" kern="1200" cap="none" spc="0" normalizeH="0" baseline="0" noProof="0">
              <a:ln>
                <a:noFill/>
              </a:ln>
              <a:solidFill>
                <a:srgbClr val="5B9BD5">
                  <a:lumMod val="75000"/>
                </a:srgbClr>
              </a:solidFill>
              <a:effectLst/>
              <a:uLnTx/>
              <a:uFillTx/>
              <a:latin typeface="Verdana" panose="020B0604030504040204" pitchFamily="34" charset="0"/>
              <a:ea typeface="Verdana" panose="020B0604030504040204" pitchFamily="34" charset="0"/>
              <a:cs typeface="+mn-cs"/>
            </a:endParaRPr>
          </a:p>
        </p:txBody>
      </p:sp>
      <p:sp>
        <p:nvSpPr>
          <p:cNvPr id="12" name="Slide Number Placeholder 3">
            <a:extLst>
              <a:ext uri="{FF2B5EF4-FFF2-40B4-BE49-F238E27FC236}">
                <a16:creationId xmlns:a16="http://schemas.microsoft.com/office/drawing/2014/main" id="{9C688DE7-F031-4668-89B6-FB09E48A7F2C}"/>
              </a:ext>
            </a:extLst>
          </p:cNvPr>
          <p:cNvSpPr txBox="1">
            <a:spLocks/>
          </p:cNvSpPr>
          <p:nvPr/>
        </p:nvSpPr>
        <p:spPr>
          <a:xfrm>
            <a:off x="11345333" y="6545200"/>
            <a:ext cx="846667" cy="304800"/>
          </a:xfrm>
          <a:prstGeom prst="rect">
            <a:avLst/>
          </a:prstGeom>
        </p:spPr>
        <p:txBody>
          <a:bodyPr vert="horz" lIns="91440" tIns="45720" rIns="91440" bIns="45720" rtlCol="0" anchor="ctr"/>
          <a:lstStyle>
            <a:defPPr>
              <a:defRPr lang="lv-LV"/>
            </a:defPPr>
            <a:lvl1pPr marL="0" algn="r" defTabSz="914400" rtl="0" eaLnBrk="1" latinLnBrk="0" hangingPunct="1">
              <a:defRPr sz="1000" kern="1200">
                <a:solidFill>
                  <a:schemeClr val="tx1">
                    <a:tint val="75000"/>
                  </a:schemeClr>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BB52BD7A-E27C-4D8B-9BA7-C703671C96E0}" type="slidenum">
              <a:rPr kumimoji="0" lang="en-US" altLang="lv-LV" sz="1000" b="0" i="0" u="none" strike="noStrike" kern="1200" cap="none" spc="0" normalizeH="0" baseline="0" noProof="0" smtClean="0">
                <a:ln>
                  <a:noFill/>
                </a:ln>
                <a:solidFill>
                  <a:prstClr val="black">
                    <a:tint val="75000"/>
                  </a:prstClr>
                </a:solidFill>
                <a:effectLst/>
                <a:uLnTx/>
                <a:uFillTx/>
                <a:latin typeface="Calibri Light" panose="020F03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altLang="lv-LV" sz="1000" b="0" i="0" u="none" strike="noStrike" kern="1200" cap="none" spc="0" normalizeH="0" baseline="0" noProof="0">
              <a:ln>
                <a:noFill/>
              </a:ln>
              <a:solidFill>
                <a:prstClr val="black">
                  <a:tint val="75000"/>
                </a:prstClr>
              </a:solidFill>
              <a:effectLst/>
              <a:uLnTx/>
              <a:uFillTx/>
              <a:latin typeface="Calibri Light" panose="020F0302020204030204" pitchFamily="34" charset="0"/>
              <a:ea typeface="+mn-ea"/>
              <a:cs typeface="+mn-cs"/>
            </a:endParaRPr>
          </a:p>
        </p:txBody>
      </p:sp>
      <p:sp>
        <p:nvSpPr>
          <p:cNvPr id="14" name="Rectangle 13">
            <a:extLst>
              <a:ext uri="{FF2B5EF4-FFF2-40B4-BE49-F238E27FC236}">
                <a16:creationId xmlns:a16="http://schemas.microsoft.com/office/drawing/2014/main" id="{574CB423-69E1-4CD0-B589-E474C2E3F80C}"/>
              </a:ext>
            </a:extLst>
          </p:cNvPr>
          <p:cNvSpPr/>
          <p:nvPr/>
        </p:nvSpPr>
        <p:spPr>
          <a:xfrm>
            <a:off x="1088162" y="1706410"/>
            <a:ext cx="3669865" cy="400110"/>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2000" b="1"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NVA REĢISTRĒTO DARBA MEKLĒTĀJU SKAITS</a:t>
            </a:r>
            <a:r>
              <a:rPr kumimoji="0" lang="lv-LV" sz="14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 tūkstoši</a:t>
            </a:r>
            <a:endParaRPr kumimoji="0" lang="lv-LV" sz="20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endParaRPr>
          </a:p>
        </p:txBody>
      </p:sp>
      <p:graphicFrame>
        <p:nvGraphicFramePr>
          <p:cNvPr id="10" name="Chart 9">
            <a:extLst>
              <a:ext uri="{FF2B5EF4-FFF2-40B4-BE49-F238E27FC236}">
                <a16:creationId xmlns:a16="http://schemas.microsoft.com/office/drawing/2014/main" id="{8FE7B838-D52A-4D28-87D0-CF1AD1767742}"/>
              </a:ext>
            </a:extLst>
          </p:cNvPr>
          <p:cNvGraphicFramePr/>
          <p:nvPr/>
        </p:nvGraphicFramePr>
        <p:xfrm>
          <a:off x="442086" y="2182524"/>
          <a:ext cx="4962018" cy="405368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Chart 18">
            <a:extLst>
              <a:ext uri="{FF2B5EF4-FFF2-40B4-BE49-F238E27FC236}">
                <a16:creationId xmlns:a16="http://schemas.microsoft.com/office/drawing/2014/main" id="{6A0CC6A8-EE69-44A6-A9A3-5CD402E1F453}"/>
              </a:ext>
            </a:extLst>
          </p:cNvPr>
          <p:cNvGraphicFramePr/>
          <p:nvPr/>
        </p:nvGraphicFramePr>
        <p:xfrm>
          <a:off x="6483794" y="2478024"/>
          <a:ext cx="5039995" cy="3758183"/>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0FA0DF57-8AFD-4742-8A27-8DEFC96F67EA}"/>
              </a:ext>
            </a:extLst>
          </p:cNvPr>
          <p:cNvSpPr/>
          <p:nvPr/>
        </p:nvSpPr>
        <p:spPr>
          <a:xfrm>
            <a:off x="5831521" y="1706410"/>
            <a:ext cx="6096000" cy="698653"/>
          </a:xfrm>
          <a:prstGeom prst="rect">
            <a:avLst/>
          </a:prstGeom>
        </p:spPr>
        <p:txBody>
          <a:bodyPr>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lv-LV" sz="2000" b="1"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BEZDARBA LĪMENIS BALTIJAS VALSTĪS 2020.GADA TRĪS CETURKŠŅOS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a:t>
            </a:r>
          </a:p>
        </p:txBody>
      </p:sp>
    </p:spTree>
    <p:extLst>
      <p:ext uri="{BB962C8B-B14F-4D97-AF65-F5344CB8AC3E}">
        <p14:creationId xmlns:p14="http://schemas.microsoft.com/office/powerpoint/2010/main" val="4235108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F76025-2260-4F90-B2A2-BFD6EAB3BBD5}"/>
              </a:ext>
            </a:extLst>
          </p:cNvPr>
          <p:cNvSpPr/>
          <p:nvPr/>
        </p:nvSpPr>
        <p:spPr>
          <a:xfrm>
            <a:off x="2660904" y="301005"/>
            <a:ext cx="9253728" cy="424732"/>
          </a:xfrm>
          <a:prstGeom prst="rect">
            <a:avLst/>
          </a:prstGeom>
        </p:spPr>
        <p:txBody>
          <a:bodyPr wrap="square">
            <a:sp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lv-LV" altLang="lv-LV" sz="2400" b="0" i="0" u="none" strike="noStrike" kern="1200" cap="none" spc="0" normalizeH="0" baseline="0" noProof="0">
                <a:ln>
                  <a:noFill/>
                </a:ln>
                <a:solidFill>
                  <a:srgbClr val="5B9BD5">
                    <a:lumMod val="75000"/>
                  </a:srgbClr>
                </a:solidFill>
                <a:effectLst/>
                <a:uLnTx/>
                <a:uFillTx/>
                <a:latin typeface="Verdana" panose="020B0604030504040204" pitchFamily="34" charset="0"/>
                <a:ea typeface="Verdana" panose="020B0604030504040204" pitchFamily="34" charset="0"/>
                <a:cs typeface="+mn-cs"/>
              </a:rPr>
              <a:t>2020.GADA NOVĒRTĒJUMS</a:t>
            </a:r>
            <a:endParaRPr kumimoji="0" lang="lv-LV" sz="2400" b="0" i="0" u="none" strike="noStrike" kern="1200" cap="none" spc="0" normalizeH="0" baseline="0" noProof="0">
              <a:ln>
                <a:noFill/>
              </a:ln>
              <a:solidFill>
                <a:srgbClr val="5B9BD5">
                  <a:lumMod val="75000"/>
                </a:srgbClr>
              </a:solidFill>
              <a:effectLst/>
              <a:uLnTx/>
              <a:uFillTx/>
              <a:latin typeface="Verdana" panose="020B0604030504040204" pitchFamily="34" charset="0"/>
              <a:ea typeface="Verdana" panose="020B0604030504040204" pitchFamily="34" charset="0"/>
              <a:cs typeface="+mn-cs"/>
            </a:endParaRPr>
          </a:p>
        </p:txBody>
      </p:sp>
      <p:sp>
        <p:nvSpPr>
          <p:cNvPr id="4" name="Slide Number Placeholder 3">
            <a:extLst>
              <a:ext uri="{FF2B5EF4-FFF2-40B4-BE49-F238E27FC236}">
                <a16:creationId xmlns:a16="http://schemas.microsoft.com/office/drawing/2014/main" id="{4F66C5D4-37BC-47B9-9720-8FF3A81B8102}"/>
              </a:ext>
            </a:extLst>
          </p:cNvPr>
          <p:cNvSpPr txBox="1">
            <a:spLocks/>
          </p:cNvSpPr>
          <p:nvPr/>
        </p:nvSpPr>
        <p:spPr>
          <a:xfrm>
            <a:off x="11345333" y="6545200"/>
            <a:ext cx="846667" cy="304800"/>
          </a:xfrm>
          <a:prstGeom prst="rect">
            <a:avLst/>
          </a:prstGeom>
        </p:spPr>
        <p:txBody>
          <a:bodyPr vert="horz" lIns="91440" tIns="45720" rIns="91440" bIns="45720" rtlCol="0" anchor="ctr"/>
          <a:lstStyle>
            <a:defPPr>
              <a:defRPr lang="lv-LV"/>
            </a:defPPr>
            <a:lvl1pPr marL="0" algn="r" defTabSz="914400" rtl="0" eaLnBrk="1" latinLnBrk="0" hangingPunct="1">
              <a:defRPr sz="1000" kern="1200">
                <a:solidFill>
                  <a:schemeClr val="tx1">
                    <a:tint val="75000"/>
                  </a:schemeClr>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BB52BD7A-E27C-4D8B-9BA7-C703671C96E0}" type="slidenum">
              <a:rPr kumimoji="0" lang="en-US" altLang="lv-LV" sz="1000" b="0" i="0" u="none" strike="noStrike" kern="1200" cap="none" spc="0" normalizeH="0" baseline="0" noProof="0" smtClean="0">
                <a:ln>
                  <a:noFill/>
                </a:ln>
                <a:solidFill>
                  <a:prstClr val="black">
                    <a:tint val="75000"/>
                  </a:prstClr>
                </a:solidFill>
                <a:effectLst/>
                <a:uLnTx/>
                <a:uFillTx/>
                <a:latin typeface="Calibri Light" panose="020F03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altLang="lv-LV" sz="1000" b="0" i="0" u="none" strike="noStrike" kern="1200" cap="none" spc="0" normalizeH="0" baseline="0" noProof="0">
              <a:ln>
                <a:noFill/>
              </a:ln>
              <a:solidFill>
                <a:prstClr val="black">
                  <a:tint val="75000"/>
                </a:prstClr>
              </a:solidFill>
              <a:effectLst/>
              <a:uLnTx/>
              <a:uFillTx/>
              <a:latin typeface="Calibri Light" panose="020F0302020204030204" pitchFamily="34" charset="0"/>
              <a:ea typeface="+mn-ea"/>
              <a:cs typeface="+mn-cs"/>
            </a:endParaRPr>
          </a:p>
        </p:txBody>
      </p:sp>
      <p:graphicFrame>
        <p:nvGraphicFramePr>
          <p:cNvPr id="5" name="Object 1">
            <a:extLst>
              <a:ext uri="{FF2B5EF4-FFF2-40B4-BE49-F238E27FC236}">
                <a16:creationId xmlns:a16="http://schemas.microsoft.com/office/drawing/2014/main" id="{7D6BBD5A-4ABC-420C-B8A9-A27705B2AAC3}"/>
              </a:ext>
            </a:extLst>
          </p:cNvPr>
          <p:cNvGraphicFramePr>
            <a:graphicFrameLocks/>
          </p:cNvGraphicFramePr>
          <p:nvPr/>
        </p:nvGraphicFramePr>
        <p:xfrm>
          <a:off x="5582659" y="1611988"/>
          <a:ext cx="6331974" cy="5099708"/>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91ADB176-006B-4E8A-AE8D-C880D714341D}"/>
              </a:ext>
            </a:extLst>
          </p:cNvPr>
          <p:cNvSpPr txBox="1"/>
          <p:nvPr/>
        </p:nvSpPr>
        <p:spPr>
          <a:xfrm>
            <a:off x="1198632" y="1653913"/>
            <a:ext cx="3154680"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2800" b="1"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Ietekmes kanāli</a:t>
            </a:r>
          </a:p>
        </p:txBody>
      </p:sp>
      <p:sp>
        <p:nvSpPr>
          <p:cNvPr id="7" name="TextBox 6">
            <a:extLst>
              <a:ext uri="{FF2B5EF4-FFF2-40B4-BE49-F238E27FC236}">
                <a16:creationId xmlns:a16="http://schemas.microsoft.com/office/drawing/2014/main" id="{EEEF6154-0E51-4175-99CB-401DF48A565C}"/>
              </a:ext>
            </a:extLst>
          </p:cNvPr>
          <p:cNvSpPr txBox="1"/>
          <p:nvPr/>
        </p:nvSpPr>
        <p:spPr>
          <a:xfrm>
            <a:off x="188977" y="3170956"/>
            <a:ext cx="1731264" cy="313932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Epidemioloģiskā situācijas turpmāka pasliktināšanās un stingru ierobežojumu noteikšana eksporta partnervalstīs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sym typeface="Wingdings 3" panose="05040102010807070707" pitchFamily="18" charset="2"/>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sym typeface="Wingdings 3" panose="05040102010807070707" pitchFamily="18" charset="2"/>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Eksportējošie uzņēmumi, pakārtoti vietējie piegādātāji</a:t>
            </a:r>
          </a:p>
        </p:txBody>
      </p:sp>
      <p:sp>
        <p:nvSpPr>
          <p:cNvPr id="8" name="TextBox 7">
            <a:extLst>
              <a:ext uri="{FF2B5EF4-FFF2-40B4-BE49-F238E27FC236}">
                <a16:creationId xmlns:a16="http://schemas.microsoft.com/office/drawing/2014/main" id="{2565B623-726E-4219-B5E4-AC77B0C83A37}"/>
              </a:ext>
            </a:extLst>
          </p:cNvPr>
          <p:cNvSpPr txBox="1"/>
          <p:nvPr/>
        </p:nvSpPr>
        <p:spPr>
          <a:xfrm>
            <a:off x="10509842" y="4439406"/>
            <a:ext cx="1670981" cy="64633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3600" b="1"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2020</a:t>
            </a:r>
          </a:p>
        </p:txBody>
      </p:sp>
      <p:pic>
        <p:nvPicPr>
          <p:cNvPr id="1026" name="Picture 2" descr="Icon Export #275933 - Free Icons Library">
            <a:extLst>
              <a:ext uri="{FF2B5EF4-FFF2-40B4-BE49-F238E27FC236}">
                <a16:creationId xmlns:a16="http://schemas.microsoft.com/office/drawing/2014/main" id="{65459D9B-D916-4B58-A935-EBC684AC73F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3682" y="2282691"/>
            <a:ext cx="672263" cy="540499"/>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9E3F6166-8017-4B3F-96D2-E62154C1709E}"/>
              </a:ext>
            </a:extLst>
          </p:cNvPr>
          <p:cNvSpPr txBox="1"/>
          <p:nvPr/>
        </p:nvSpPr>
        <p:spPr>
          <a:xfrm>
            <a:off x="2131568" y="3228746"/>
            <a:ext cx="1288809" cy="25853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Vīrusa izplatība konkrētā uzņēmumā un piespiedu dīkstāve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sym typeface="Wingdings 3" panose="05040102010807070707" pitchFamily="18" charset="2"/>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endParaRPr>
          </a:p>
        </p:txBody>
      </p:sp>
      <p:sp>
        <p:nvSpPr>
          <p:cNvPr id="14" name="TextBox 13">
            <a:extLst>
              <a:ext uri="{FF2B5EF4-FFF2-40B4-BE49-F238E27FC236}">
                <a16:creationId xmlns:a16="http://schemas.microsoft.com/office/drawing/2014/main" id="{D1592E4A-A651-46A6-9276-A11FFC85FC8B}"/>
              </a:ext>
            </a:extLst>
          </p:cNvPr>
          <p:cNvSpPr txBox="1"/>
          <p:nvPr/>
        </p:nvSpPr>
        <p:spPr>
          <a:xfrm>
            <a:off x="3765168" y="3267380"/>
            <a:ext cx="1472699" cy="32778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Pulcēšanās, tirdzniecības u.c. ierobežojumi vīrusa izplatības apturēšanai</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sym typeface="Wingdings 3" panose="05040102010807070707" pitchFamily="18" charset="2"/>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9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rPr>
              <a:t>Izklaides un atpūtas darbības, tūrisms, ēdināšana, tirdzniecība u.c.</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black"/>
              </a:solidFill>
              <a:effectLst/>
              <a:uLnTx/>
              <a:uFillTx/>
              <a:latin typeface="Gill Sans Nova Cond Lt" panose="020B0306020104020203" pitchFamily="34" charset="0"/>
              <a:ea typeface="+mn-ea"/>
              <a:cs typeface="+mn-cs"/>
            </a:endParaRPr>
          </a:p>
        </p:txBody>
      </p:sp>
      <p:pic>
        <p:nvPicPr>
          <p:cNvPr id="18" name="Picture 17" descr="A picture containing shape&#10;&#10;Description automatically generated">
            <a:extLst>
              <a:ext uri="{FF2B5EF4-FFF2-40B4-BE49-F238E27FC236}">
                <a16:creationId xmlns:a16="http://schemas.microsoft.com/office/drawing/2014/main" id="{8B907DB6-C748-4E0E-9F30-0D9AA305E8F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63608" y="2153671"/>
            <a:ext cx="1075075" cy="1075075"/>
          </a:xfrm>
          <a:prstGeom prst="rect">
            <a:avLst/>
          </a:prstGeom>
        </p:spPr>
      </p:pic>
      <p:pic>
        <p:nvPicPr>
          <p:cNvPr id="20" name="Picture 19" descr="A picture containing shape&#10;&#10;Description automatically generated">
            <a:extLst>
              <a:ext uri="{FF2B5EF4-FFF2-40B4-BE49-F238E27FC236}">
                <a16:creationId xmlns:a16="http://schemas.microsoft.com/office/drawing/2014/main" id="{ECF3F6BB-ADE2-494F-AD8B-FEF12CB3747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177336" y="2342369"/>
            <a:ext cx="689081" cy="689081"/>
          </a:xfrm>
          <a:prstGeom prst="rect">
            <a:avLst/>
          </a:prstGeom>
        </p:spPr>
      </p:pic>
    </p:spTree>
    <p:extLst>
      <p:ext uri="{BB962C8B-B14F-4D97-AF65-F5344CB8AC3E}">
        <p14:creationId xmlns:p14="http://schemas.microsoft.com/office/powerpoint/2010/main" val="3823295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34B375B-6ECC-4EAA-BA28-30AE09244AC9}"/>
              </a:ext>
            </a:extLst>
          </p:cNvPr>
          <p:cNvSpPr/>
          <p:nvPr/>
        </p:nvSpPr>
        <p:spPr>
          <a:xfrm>
            <a:off x="9519382" y="2679192"/>
            <a:ext cx="1825951" cy="329184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Rectangle 2">
            <a:extLst>
              <a:ext uri="{FF2B5EF4-FFF2-40B4-BE49-F238E27FC236}">
                <a16:creationId xmlns:a16="http://schemas.microsoft.com/office/drawing/2014/main" id="{CF48C09E-D185-4D9F-8E8A-6EAC822EFE52}"/>
              </a:ext>
            </a:extLst>
          </p:cNvPr>
          <p:cNvSpPr/>
          <p:nvPr/>
        </p:nvSpPr>
        <p:spPr>
          <a:xfrm>
            <a:off x="2816352" y="2532888"/>
            <a:ext cx="3054096" cy="329184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v-LV"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aphicFrame>
        <p:nvGraphicFramePr>
          <p:cNvPr id="4" name="Object 1">
            <a:extLst>
              <a:ext uri="{FF2B5EF4-FFF2-40B4-BE49-F238E27FC236}">
                <a16:creationId xmlns:a16="http://schemas.microsoft.com/office/drawing/2014/main" id="{BEF89354-8CEF-4535-B760-B001F8E2CC71}"/>
              </a:ext>
            </a:extLst>
          </p:cNvPr>
          <p:cNvGraphicFramePr>
            <a:graphicFrameLocks/>
          </p:cNvGraphicFramePr>
          <p:nvPr/>
        </p:nvGraphicFramePr>
        <p:xfrm>
          <a:off x="657845" y="2039112"/>
          <a:ext cx="5282707" cy="393192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Object 1">
            <a:extLst>
              <a:ext uri="{FF2B5EF4-FFF2-40B4-BE49-F238E27FC236}">
                <a16:creationId xmlns:a16="http://schemas.microsoft.com/office/drawing/2014/main" id="{4AF4695F-6DB1-44D0-8EC8-EF81436032D0}"/>
              </a:ext>
            </a:extLst>
          </p:cNvPr>
          <p:cNvGraphicFramePr>
            <a:graphicFrameLocks/>
          </p:cNvGraphicFramePr>
          <p:nvPr/>
        </p:nvGraphicFramePr>
        <p:xfrm>
          <a:off x="6815328" y="2039112"/>
          <a:ext cx="4563379" cy="4127194"/>
        </p:xfrm>
        <a:graphic>
          <a:graphicData uri="http://schemas.openxmlformats.org/drawingml/2006/chart">
            <c:chart xmlns:c="http://schemas.openxmlformats.org/drawingml/2006/chart" xmlns:r="http://schemas.openxmlformats.org/officeDocument/2006/relationships" r:id="rId3"/>
          </a:graphicData>
        </a:graphic>
      </p:graphicFrame>
      <p:sp>
        <p:nvSpPr>
          <p:cNvPr id="8" name="Title 1">
            <a:extLst>
              <a:ext uri="{FF2B5EF4-FFF2-40B4-BE49-F238E27FC236}">
                <a16:creationId xmlns:a16="http://schemas.microsoft.com/office/drawing/2014/main" id="{19B9CAAB-6AA3-48FD-9FCB-74497C69F20D}"/>
              </a:ext>
            </a:extLst>
          </p:cNvPr>
          <p:cNvSpPr>
            <a:spLocks noGrp="1"/>
          </p:cNvSpPr>
          <p:nvPr>
            <p:ph type="title" idx="4294967295"/>
          </p:nvPr>
        </p:nvSpPr>
        <p:spPr>
          <a:xfrm>
            <a:off x="1393371" y="323850"/>
            <a:ext cx="10798629" cy="581025"/>
          </a:xfrm>
        </p:spPr>
        <p:txBody>
          <a:bodyPr vert="horz" lIns="91440" tIns="45720" rIns="91440" bIns="45720" rtlCol="0" anchor="b">
            <a:noAutofit/>
          </a:bodyPr>
          <a:lstStyle/>
          <a:p>
            <a:r>
              <a:rPr lang="lv-LV" altLang="lv-LV" sz="2400">
                <a:solidFill>
                  <a:schemeClr val="accent5">
                    <a:lumMod val="75000"/>
                  </a:schemeClr>
                </a:solidFill>
                <a:latin typeface="Verdana" panose="020B0604030504040204" pitchFamily="34" charset="0"/>
                <a:ea typeface="Verdana" panose="020B0604030504040204" pitchFamily="34" charset="0"/>
              </a:rPr>
              <a:t>TAUTSAIMNIECĪBAS PERSPEKTĪVAS VIDĒJĀ TERMIŅĀ</a:t>
            </a:r>
          </a:p>
        </p:txBody>
      </p:sp>
      <p:sp>
        <p:nvSpPr>
          <p:cNvPr id="9" name="Speech Bubble: Rectangle 8">
            <a:extLst>
              <a:ext uri="{FF2B5EF4-FFF2-40B4-BE49-F238E27FC236}">
                <a16:creationId xmlns:a16="http://schemas.microsoft.com/office/drawing/2014/main" id="{C14B4B05-9ABC-4D42-869A-CBF6104EF2C7}"/>
              </a:ext>
            </a:extLst>
          </p:cNvPr>
          <p:cNvSpPr/>
          <p:nvPr/>
        </p:nvSpPr>
        <p:spPr>
          <a:xfrm>
            <a:off x="9875520" y="1746504"/>
            <a:ext cx="1925857" cy="692163"/>
          </a:xfrm>
          <a:prstGeom prst="wedgeRectCallout">
            <a:avLst>
              <a:gd name="adj1" fmla="val 1008"/>
              <a:gd name="adj2" fmla="val 132517"/>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200" b="0" i="0" u="none" strike="noStrike" kern="1200" cap="none" spc="0" normalizeH="0" baseline="0" noProof="0">
                <a:ln>
                  <a:noFill/>
                </a:ln>
                <a:solidFill>
                  <a:srgbClr val="C00000"/>
                </a:solidFill>
                <a:effectLst/>
                <a:uLnTx/>
                <a:uFillTx/>
                <a:latin typeface="Calibri Light" panose="020F0302020204030204"/>
                <a:ea typeface="+mn-ea"/>
                <a:cs typeface="+mn-cs"/>
              </a:rPr>
              <a:t>Pirmskrīzes izaugsmes trendu sasniedzam 2027.-2028.gadā</a:t>
            </a:r>
          </a:p>
        </p:txBody>
      </p:sp>
      <p:sp>
        <p:nvSpPr>
          <p:cNvPr id="11" name="Slide Number Placeholder 3">
            <a:extLst>
              <a:ext uri="{FF2B5EF4-FFF2-40B4-BE49-F238E27FC236}">
                <a16:creationId xmlns:a16="http://schemas.microsoft.com/office/drawing/2014/main" id="{8BAD0B78-F7FE-4005-AA56-FF6A4B28E853}"/>
              </a:ext>
            </a:extLst>
          </p:cNvPr>
          <p:cNvSpPr txBox="1">
            <a:spLocks/>
          </p:cNvSpPr>
          <p:nvPr/>
        </p:nvSpPr>
        <p:spPr>
          <a:xfrm>
            <a:off x="11345333" y="6545200"/>
            <a:ext cx="846667" cy="304800"/>
          </a:xfrm>
          <a:prstGeom prst="rect">
            <a:avLst/>
          </a:prstGeom>
        </p:spPr>
        <p:txBody>
          <a:bodyPr vert="horz" lIns="91440" tIns="45720" rIns="91440" bIns="45720" rtlCol="0" anchor="ctr"/>
          <a:lstStyle>
            <a:defPPr>
              <a:defRPr lang="lv-LV"/>
            </a:defPPr>
            <a:lvl1pPr marL="0" algn="r" defTabSz="914400" rtl="0" eaLnBrk="1" latinLnBrk="0" hangingPunct="1">
              <a:defRPr sz="1000" kern="1200">
                <a:solidFill>
                  <a:schemeClr val="tx1">
                    <a:tint val="75000"/>
                  </a:schemeClr>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BB52BD7A-E27C-4D8B-9BA7-C703671C96E0}" type="slidenum">
              <a:rPr kumimoji="0" lang="en-US" altLang="lv-LV" sz="1000" b="0" i="0" u="none" strike="noStrike" kern="1200" cap="none" spc="0" normalizeH="0" baseline="0" noProof="0" smtClean="0">
                <a:ln>
                  <a:noFill/>
                </a:ln>
                <a:solidFill>
                  <a:prstClr val="black">
                    <a:tint val="75000"/>
                  </a:prstClr>
                </a:solidFill>
                <a:effectLst/>
                <a:uLnTx/>
                <a:uFillTx/>
                <a:latin typeface="Calibri Light" panose="020F030202020403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altLang="lv-LV" sz="1000" b="0" i="0" u="none" strike="noStrike" kern="1200" cap="none" spc="0" normalizeH="0" baseline="0" noProof="0">
              <a:ln>
                <a:noFill/>
              </a:ln>
              <a:solidFill>
                <a:prstClr val="black">
                  <a:tint val="75000"/>
                </a:prstClr>
              </a:solidFill>
              <a:effectLst/>
              <a:uLnTx/>
              <a:uFillTx/>
              <a:latin typeface="Calibri Light" panose="020F0302020204030204" pitchFamily="34" charset="0"/>
              <a:ea typeface="+mn-ea"/>
              <a:cs typeface="+mn-cs"/>
            </a:endParaRPr>
          </a:p>
        </p:txBody>
      </p:sp>
      <p:sp>
        <p:nvSpPr>
          <p:cNvPr id="10" name="Speech Bubble: Rectangle 9">
            <a:extLst>
              <a:ext uri="{FF2B5EF4-FFF2-40B4-BE49-F238E27FC236}">
                <a16:creationId xmlns:a16="http://schemas.microsoft.com/office/drawing/2014/main" id="{6DE5F42A-2A6D-4B0E-AA41-3405E1391E7D}"/>
              </a:ext>
            </a:extLst>
          </p:cNvPr>
          <p:cNvSpPr/>
          <p:nvPr/>
        </p:nvSpPr>
        <p:spPr>
          <a:xfrm>
            <a:off x="10119360" y="4578097"/>
            <a:ext cx="1925857" cy="423672"/>
          </a:xfrm>
          <a:prstGeom prst="wedgeRectCallout">
            <a:avLst>
              <a:gd name="adj1" fmla="val -55969"/>
              <a:gd name="adj2" fmla="val -155178"/>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v-LV" sz="1200" b="0" i="0" u="none" strike="noStrike" kern="1200" cap="none" spc="0" normalizeH="0" baseline="0" noProof="0">
                <a:ln>
                  <a:noFill/>
                </a:ln>
                <a:solidFill>
                  <a:srgbClr val="C00000"/>
                </a:solidFill>
                <a:effectLst/>
                <a:uLnTx/>
                <a:uFillTx/>
                <a:latin typeface="Calibri Light" panose="020F0302020204030204"/>
                <a:ea typeface="+mn-ea"/>
                <a:cs typeface="+mn-cs"/>
              </a:rPr>
              <a:t>2019.g. izaugsmes līmeni sasniedzam 2022.gadā</a:t>
            </a:r>
          </a:p>
        </p:txBody>
      </p:sp>
      <p:sp>
        <p:nvSpPr>
          <p:cNvPr id="12" name="TextBox 11">
            <a:extLst>
              <a:ext uri="{FF2B5EF4-FFF2-40B4-BE49-F238E27FC236}">
                <a16:creationId xmlns:a16="http://schemas.microsoft.com/office/drawing/2014/main" id="{10B8662A-50E0-49C5-81D6-BF8EB5134952}"/>
              </a:ext>
            </a:extLst>
          </p:cNvPr>
          <p:cNvSpPr txBox="1"/>
          <p:nvPr/>
        </p:nvSpPr>
        <p:spPr>
          <a:xfrm>
            <a:off x="149774" y="5891784"/>
            <a:ext cx="1888576" cy="230832"/>
          </a:xfrm>
          <a:prstGeom prst="rect">
            <a:avLst/>
          </a:prstGeom>
          <a:noFill/>
        </p:spPr>
        <p:txBody>
          <a:bodyPr wrap="square" rtlCol="0">
            <a:sp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lv-LV" sz="900" b="0" i="0" u="none" strike="noStrike" kern="1200" cap="none" spc="0" normalizeH="0" baseline="0" noProof="0">
                <a:ln>
                  <a:noFill/>
                </a:ln>
                <a:solidFill>
                  <a:srgbClr val="000000"/>
                </a:solidFill>
                <a:effectLst/>
                <a:uLnTx/>
                <a:uFillTx/>
                <a:latin typeface="Segoe UI Light" panose="020B0502040204020203" pitchFamily="34" charset="0"/>
                <a:ea typeface="Verdana" panose="020B0604030504040204" pitchFamily="34" charset="0"/>
                <a:cs typeface="Verdana" panose="020B0604030504040204" pitchFamily="34" charset="0"/>
              </a:rPr>
              <a:t>Avots</a:t>
            </a:r>
            <a:r>
              <a:rPr kumimoji="0" lang="en-US" sz="900" b="0" i="0" u="none" strike="noStrike" kern="1200" cap="none" spc="0" normalizeH="0" baseline="0" noProof="0">
                <a:ln>
                  <a:noFill/>
                </a:ln>
                <a:solidFill>
                  <a:srgbClr val="000000"/>
                </a:solidFill>
                <a:effectLst/>
                <a:uLnTx/>
                <a:uFillTx/>
                <a:latin typeface="Segoe UI Light" panose="020B0502040204020203" pitchFamily="34" charset="0"/>
                <a:ea typeface="Verdana" panose="020B0604030504040204" pitchFamily="34" charset="0"/>
                <a:cs typeface="Verdana" panose="020B0604030504040204" pitchFamily="34" charset="0"/>
              </a:rPr>
              <a:t>: </a:t>
            </a:r>
            <a:r>
              <a:rPr kumimoji="0" lang="lv-LV" sz="900" b="0" i="0" u="none" strike="noStrike" kern="1200" cap="none" spc="0" normalizeH="0" baseline="0" noProof="0">
                <a:ln>
                  <a:noFill/>
                </a:ln>
                <a:solidFill>
                  <a:srgbClr val="000000"/>
                </a:solidFill>
                <a:effectLst/>
                <a:uLnTx/>
                <a:uFillTx/>
                <a:latin typeface="Segoe UI Light" panose="020B0502040204020203" pitchFamily="34" charset="0"/>
                <a:ea typeface="Verdana" panose="020B0604030504040204" pitchFamily="34" charset="0"/>
                <a:cs typeface="Verdana" panose="020B0604030504040204" pitchFamily="34" charset="0"/>
              </a:rPr>
              <a:t>CSP, EM prognozes</a:t>
            </a:r>
            <a:endParaRPr kumimoji="0" lang="en-US" sz="900" b="0" i="0" u="none" strike="noStrike" kern="1200" cap="none" spc="0" normalizeH="0" baseline="0" noProof="0">
              <a:ln>
                <a:noFill/>
              </a:ln>
              <a:solidFill>
                <a:srgbClr val="000000"/>
              </a:solidFill>
              <a:effectLst/>
              <a:uLnTx/>
              <a:uFillTx/>
              <a:latin typeface="Segoe UI Light" panose="020B0502040204020203"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847899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29F2-0DFD-4A0F-8E8D-E4E8D51E6894}"/>
              </a:ext>
            </a:extLst>
          </p:cNvPr>
          <p:cNvSpPr>
            <a:spLocks noGrp="1"/>
          </p:cNvSpPr>
          <p:nvPr>
            <p:ph type="title"/>
          </p:nvPr>
        </p:nvSpPr>
        <p:spPr/>
        <p:txBody>
          <a:bodyPr>
            <a:normAutofit/>
          </a:bodyPr>
          <a:lstStyle/>
          <a:p>
            <a:r>
              <a:rPr lang="lv-LV" sz="2400">
                <a:solidFill>
                  <a:schemeClr val="accent5">
                    <a:lumMod val="75000"/>
                  </a:schemeClr>
                </a:solidFill>
                <a:latin typeface="Verdana" panose="020B0604030504040204" pitchFamily="34" charset="0"/>
                <a:ea typeface="Verdana" panose="020B0604030504040204" pitchFamily="34" charset="0"/>
              </a:rPr>
              <a:t>ESOŠĀ SITUĀCIJA: MAKSIMĀLĀS IZMAKSAS PROGRAMMĀS </a:t>
            </a:r>
            <a:br>
              <a:rPr lang="lv-LV" sz="2400">
                <a:solidFill>
                  <a:schemeClr val="accent5">
                    <a:lumMod val="75000"/>
                  </a:schemeClr>
                </a:solidFill>
                <a:latin typeface="Verdana" panose="020B0604030504040204" pitchFamily="34" charset="0"/>
                <a:ea typeface="Verdana" panose="020B0604030504040204" pitchFamily="34" charset="0"/>
              </a:rPr>
            </a:br>
            <a:r>
              <a:rPr lang="lv-LV" sz="2400">
                <a:solidFill>
                  <a:schemeClr val="accent5">
                    <a:lumMod val="75000"/>
                  </a:schemeClr>
                </a:solidFill>
                <a:latin typeface="Verdana" panose="020B0604030504040204" pitchFamily="34" charset="0"/>
                <a:ea typeface="Verdana" panose="020B0604030504040204" pitchFamily="34" charset="0"/>
              </a:rPr>
              <a:t>(ATBILSTOŠI ANOTĀCIJĀM)</a:t>
            </a:r>
          </a:p>
        </p:txBody>
      </p:sp>
      <p:sp>
        <p:nvSpPr>
          <p:cNvPr id="3" name="Content Placeholder 2">
            <a:extLst>
              <a:ext uri="{FF2B5EF4-FFF2-40B4-BE49-F238E27FC236}">
                <a16:creationId xmlns:a16="http://schemas.microsoft.com/office/drawing/2014/main" id="{E90193D1-1339-4D20-B6CD-71F6A8C6E11B}"/>
              </a:ext>
            </a:extLst>
          </p:cNvPr>
          <p:cNvSpPr>
            <a:spLocks noGrp="1"/>
          </p:cNvSpPr>
          <p:nvPr>
            <p:ph idx="1"/>
          </p:nvPr>
        </p:nvSpPr>
        <p:spPr/>
        <p:txBody>
          <a:bodyPr/>
          <a:lstStyle/>
          <a:p>
            <a:r>
              <a:rPr lang="lv-LV"/>
              <a:t>Dīkstāves atbalsts – Ministru kabineta noteikumi Nr.709, 52 milj. EUR mēnesī</a:t>
            </a:r>
          </a:p>
          <a:p>
            <a:r>
              <a:rPr lang="lv-LV"/>
              <a:t>Darba algu atbalsts – Ministru kabineta noteikumi Nr.675, 39 milj. EUR mēnesī</a:t>
            </a:r>
          </a:p>
          <a:p>
            <a:r>
              <a:rPr lang="lv-LV"/>
              <a:t>Apgrozāmo līdzekļu atbalsts – Ministru kabineta noteikumi Nr.676, 70,8 milj. EUR visai programmai</a:t>
            </a:r>
          </a:p>
        </p:txBody>
      </p:sp>
    </p:spTree>
    <p:extLst>
      <p:ext uri="{BB962C8B-B14F-4D97-AF65-F5344CB8AC3E}">
        <p14:creationId xmlns:p14="http://schemas.microsoft.com/office/powerpoint/2010/main" val="758656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7869F-3F32-4B0C-AC4E-42722053D613}"/>
              </a:ext>
            </a:extLst>
          </p:cNvPr>
          <p:cNvSpPr>
            <a:spLocks noGrp="1"/>
          </p:cNvSpPr>
          <p:nvPr>
            <p:ph type="title"/>
          </p:nvPr>
        </p:nvSpPr>
        <p:spPr/>
        <p:txBody>
          <a:bodyPr>
            <a:normAutofit/>
          </a:bodyPr>
          <a:lstStyle/>
          <a:p>
            <a:r>
              <a:rPr lang="lv-LV" sz="2400">
                <a:solidFill>
                  <a:schemeClr val="accent5">
                    <a:lumMod val="75000"/>
                  </a:schemeClr>
                </a:solidFill>
                <a:latin typeface="Verdana" panose="020B0604030504040204" pitchFamily="34" charset="0"/>
                <a:ea typeface="Verdana" panose="020B0604030504040204" pitchFamily="34" charset="0"/>
              </a:rPr>
              <a:t>ESOŠĀ SITUĀCIJA: DATI PAR SITUĀCIJU UZ 3. JANVĀRA VAKARU</a:t>
            </a:r>
          </a:p>
        </p:txBody>
      </p:sp>
      <p:sp>
        <p:nvSpPr>
          <p:cNvPr id="3" name="Content Placeholder 2">
            <a:extLst>
              <a:ext uri="{FF2B5EF4-FFF2-40B4-BE49-F238E27FC236}">
                <a16:creationId xmlns:a16="http://schemas.microsoft.com/office/drawing/2014/main" id="{ACC345CD-DCF1-4ABC-87FB-1218A764AB5F}"/>
              </a:ext>
            </a:extLst>
          </p:cNvPr>
          <p:cNvSpPr>
            <a:spLocks noGrp="1"/>
          </p:cNvSpPr>
          <p:nvPr>
            <p:ph idx="1"/>
          </p:nvPr>
        </p:nvSpPr>
        <p:spPr>
          <a:xfrm>
            <a:off x="416560" y="1584960"/>
            <a:ext cx="11551920" cy="5120640"/>
          </a:xfrm>
        </p:spPr>
        <p:txBody>
          <a:bodyPr>
            <a:normAutofit/>
          </a:bodyPr>
          <a:lstStyle/>
          <a:p>
            <a:pPr>
              <a:buFont typeface="Wingdings" panose="05000000000000000000" pitchFamily="2" charset="2"/>
              <a:buChar char="ü"/>
            </a:pPr>
            <a:r>
              <a:rPr lang="lv-LV" sz="3200"/>
              <a:t>Dīkstāves pabalsts un algu subsīdija</a:t>
            </a:r>
          </a:p>
          <a:p>
            <a:pPr lvl="1"/>
            <a:r>
              <a:rPr lang="lv-LV" sz="2800"/>
              <a:t>Iesniegts – 11 240 pieteikumi</a:t>
            </a:r>
          </a:p>
          <a:p>
            <a:pPr lvl="1"/>
            <a:r>
              <a:rPr lang="lv-LV" sz="2800"/>
              <a:t>Izmaksāts 5214 iesniegumi, 9 323 849 eiro.</a:t>
            </a:r>
          </a:p>
          <a:p>
            <a:pPr lvl="2"/>
            <a:r>
              <a:rPr lang="lv-LV" sz="2400"/>
              <a:t>Dīkstāves pabalsti 21 282 darbiniekiem 5 932 768 eiro</a:t>
            </a:r>
          </a:p>
          <a:p>
            <a:pPr lvl="2"/>
            <a:r>
              <a:rPr lang="lv-LV" sz="2400"/>
              <a:t>algu subsīdijas 10 704  darbiniekiem 2 335 815 eiro apmērā. </a:t>
            </a:r>
          </a:p>
          <a:p>
            <a:pPr lvl="2"/>
            <a:r>
              <a:rPr lang="lv-LV" sz="2400"/>
              <a:t>3095 pašnodarbināto dīkstāves pabalsti 834 878 eiro </a:t>
            </a:r>
          </a:p>
          <a:p>
            <a:pPr lvl="2"/>
            <a:r>
              <a:rPr lang="lv-LV" sz="2400"/>
              <a:t>767 patentmaksātāju dīkstāves pabalsti 220 387 eiro</a:t>
            </a:r>
          </a:p>
          <a:p>
            <a:pPr>
              <a:buFont typeface="Wingdings" panose="05000000000000000000" pitchFamily="2" charset="2"/>
              <a:buChar char="ü"/>
            </a:pPr>
            <a:r>
              <a:rPr lang="lv-LV" sz="3200"/>
              <a:t>Apgrozāmie līdzekļi</a:t>
            </a:r>
          </a:p>
          <a:p>
            <a:pPr lvl="1"/>
            <a:r>
              <a:rPr lang="lv-LV" sz="2800"/>
              <a:t>Saņemti 890 iesniegumi par 7 479 782 eiro</a:t>
            </a:r>
          </a:p>
          <a:p>
            <a:pPr lvl="1"/>
            <a:r>
              <a:rPr lang="lv-LV" sz="2800"/>
              <a:t>Izmaksāti 5 iesniegumos 22 552 eiro </a:t>
            </a:r>
          </a:p>
          <a:p>
            <a:endParaRPr lang="lv-LV" sz="3200"/>
          </a:p>
        </p:txBody>
      </p:sp>
    </p:spTree>
    <p:extLst>
      <p:ext uri="{BB962C8B-B14F-4D97-AF65-F5344CB8AC3E}">
        <p14:creationId xmlns:p14="http://schemas.microsoft.com/office/powerpoint/2010/main" val="703529696"/>
      </p:ext>
    </p:extLst>
  </p:cSld>
  <p:clrMapOvr>
    <a:masterClrMapping/>
  </p:clrMapOvr>
</p:sld>
</file>

<file path=ppt/theme/theme1.xml><?xml version="1.0" encoding="utf-8"?>
<a:theme xmlns:a="http://schemas.openxmlformats.org/drawingml/2006/main" name="EM_LV">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ppt-LV - Gaisa.pptx" id="{FE660630-0305-4A8B-9089-9340FF29A628}" vid="{F7E95379-4019-4DEF-978D-B0DB6C5C0E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5B7B8C35511E44B9470468D771D464" ma:contentTypeVersion="13" ma:contentTypeDescription="Create a new document." ma:contentTypeScope="" ma:versionID="700552896b9a89576633b4484e318481">
  <xsd:schema xmlns:xsd="http://www.w3.org/2001/XMLSchema" xmlns:xs="http://www.w3.org/2001/XMLSchema" xmlns:p="http://schemas.microsoft.com/office/2006/metadata/properties" xmlns:ns3="1388daf0-616b-448a-8847-390cfdcfaebc" xmlns:ns4="b09f89a3-b0d6-4ddb-a5a3-dca19365fc74" targetNamespace="http://schemas.microsoft.com/office/2006/metadata/properties" ma:root="true" ma:fieldsID="32b3de9e1a7d81c80351650496ee009c" ns3:_="" ns4:_="">
    <xsd:import namespace="1388daf0-616b-448a-8847-390cfdcfaebc"/>
    <xsd:import namespace="b09f89a3-b0d6-4ddb-a5a3-dca19365fc74"/>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88daf0-616b-448a-8847-390cfdcfaebc"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09f89a3-b0d6-4ddb-a5a3-dca19365fc7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78FDAE-BA22-45C9-8B6F-F1EE1FD469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88daf0-616b-448a-8847-390cfdcfaebc"/>
    <ds:schemaRef ds:uri="b09f89a3-b0d6-4ddb-a5a3-dca19365fc7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B622E7-D927-4998-9F5D-9EAC3BA1EF0F}">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B95450C2-1C88-4358-A9B0-2EBE12B3F7A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TotalTime>
  <Words>999</Words>
  <Application>Microsoft Office PowerPoint</Application>
  <PresentationFormat>Widescreen</PresentationFormat>
  <Paragraphs>222</Paragraphs>
  <Slides>14</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Arial</vt:lpstr>
      <vt:lpstr>Calibri</vt:lpstr>
      <vt:lpstr>Calibri Light</vt:lpstr>
      <vt:lpstr>Gill Sans Nova Cond Lt</vt:lpstr>
      <vt:lpstr>Segoe UI Light</vt:lpstr>
      <vt:lpstr>Times New Roman</vt:lpstr>
      <vt:lpstr>Verdana</vt:lpstr>
      <vt:lpstr>Wingdings</vt:lpstr>
      <vt:lpstr>EM_LV</vt:lpstr>
      <vt:lpstr>Office Theme</vt:lpstr>
      <vt:lpstr>Par tautsaimniecības atbalsta pasākumiem</vt:lpstr>
      <vt:lpstr>PowerPoint Presentation</vt:lpstr>
      <vt:lpstr>PowerPoint Presentation</vt:lpstr>
      <vt:lpstr>PowerPoint Presentation</vt:lpstr>
      <vt:lpstr>PowerPoint Presentation</vt:lpstr>
      <vt:lpstr>PowerPoint Presentation</vt:lpstr>
      <vt:lpstr>TAUTSAIMNIECĪBAS PERSPEKTĪVAS VIDĒJĀ TERMIŅĀ</vt:lpstr>
      <vt:lpstr>ESOŠĀ SITUĀCIJA: MAKSIMĀLĀS IZMAKSAS PROGRAMMĀS  (ATBILSTOŠI ANOTĀCIJĀM)</vt:lpstr>
      <vt:lpstr>ESOŠĀ SITUĀCIJA: DATI PAR SITUĀCIJU UZ 3. JANVĀRA VAKARU</vt:lpstr>
      <vt:lpstr>PRIEKŠLIKUMI IZMAIŅĀM ESOŠAJOS INSTRUMENTOS</vt:lpstr>
      <vt:lpstr>PRIEKŠLIKUMS JAUNAM ATBALSTA INSTRUMENTAM: ATBALSTS NOMAS MAKSAS SEGŠANAI </vt:lpstr>
      <vt:lpstr>Atbalsta nosacījumi</vt:lpstr>
      <vt:lpstr>TURPMĀKĀS ATBALSTA PROGRAMMAS PĒC ĀRKĀRTAS SITUĀCIJAS</vt:lpstr>
      <vt:lpstr>SPĒKĀ ESOŠAS ATBALSTA PROGRAMMAS FINANŠU INSTRUMENTU VEIDĀ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Līdz 20.decembra vakaram dīkstāves pabalstu un subsīdijas</dc:title>
  <dc:creator>Raimonds Aleksejenko</dc:creator>
  <cp:lastModifiedBy>Kristaps Soms</cp:lastModifiedBy>
  <cp:revision>22</cp:revision>
  <dcterms:created xsi:type="dcterms:W3CDTF">2020-12-23T06:21:22Z</dcterms:created>
  <dcterms:modified xsi:type="dcterms:W3CDTF">2021-01-05T07:46:19Z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0x010100985B7B8C35511E44B9470468D771D464</vt:lpwstr>
  </property>
</Properties>
</file>