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1" r:id="rId2"/>
    <p:sldId id="284" r:id="rId3"/>
    <p:sldId id="285" r:id="rId4"/>
    <p:sldId id="286" r:id="rId5"/>
    <p:sldId id="287" r:id="rId6"/>
    <p:sldId id="262" r:id="rId7"/>
    <p:sldId id="288" r:id="rId8"/>
    <p:sldId id="289" r:id="rId9"/>
    <p:sldId id="257" r:id="rId10"/>
    <p:sldId id="268" r:id="rId11"/>
    <p:sldId id="263" r:id="rId12"/>
    <p:sldId id="264" r:id="rId13"/>
    <p:sldId id="265" r:id="rId14"/>
    <p:sldId id="283" r:id="rId15"/>
    <p:sldId id="282" r:id="rId16"/>
    <p:sldId id="278" r:id="rId17"/>
    <p:sldId id="280" r:id="rId18"/>
    <p:sldId id="275" r:id="rId19"/>
    <p:sldId id="277" r:id="rId20"/>
    <p:sldId id="279" r:id="rId21"/>
    <p:sldId id="276" r:id="rId22"/>
    <p:sldId id="259" r:id="rId23"/>
  </p:sldIdLst>
  <p:sldSz cx="9144000" cy="6858000" type="screen4x3"/>
  <p:notesSz cx="6797675" cy="9926638"/>
  <p:defaultTextStyle>
    <a:defPPr>
      <a:defRPr lang="en-US"/>
    </a:defPPr>
    <a:lvl1pPr marL="0" algn="l" defTabSz="93957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69788" algn="l" defTabSz="93957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939575" algn="l" defTabSz="93957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409365" algn="l" defTabSz="93957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879152" algn="l" defTabSz="93957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348940" algn="l" defTabSz="93957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818729" algn="l" defTabSz="93957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288515" algn="l" defTabSz="93957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758305" algn="l" defTabSz="93957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8B0190-AB26-45BA-9728-4B31236091C6}" type="datetimeFigureOut">
              <a:rPr lang="lv-LV" smtClean="0"/>
              <a:t>28.08.2018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279CF9-1BEB-4BD2-BFB6-79C9D6052C2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75990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69788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3957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40936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79152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48940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18729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8851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5830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79CF9-1BEB-4BD2-BFB6-79C9D6052C24}" type="slidenum">
              <a:rPr lang="lv-LV" smtClean="0"/>
              <a:t>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70873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79CF9-1BEB-4BD2-BFB6-79C9D6052C24}" type="slidenum">
              <a:rPr lang="lv-LV" smtClean="0"/>
              <a:t>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92681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3"/>
            <a:ext cx="7772400" cy="147002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69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39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09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79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48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18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88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58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4679-B72E-4C22-8897-3C1DBE62DF55}" type="datetime1">
              <a:rPr lang="en-US" smtClean="0"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951B3-AA79-4ACE-8879-82F082D1E82D}" type="datetime1">
              <a:rPr lang="en-US" smtClean="0"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7"/>
            <a:ext cx="2057400" cy="58515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7"/>
            <a:ext cx="6019800" cy="58515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44CBF-0781-434E-AB66-BF3D166744BD}" type="datetime1">
              <a:rPr lang="en-US" smtClean="0"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8828C-E1C6-4016-AE15-5D23ECAFDEBA}" type="datetime1">
              <a:rPr lang="en-US" smtClean="0"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0" y="4406905"/>
            <a:ext cx="7772400" cy="1362075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0" y="2906727"/>
            <a:ext cx="7772400" cy="1500188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6978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9395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093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791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489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187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885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583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CDEE6-1C0D-4E42-8852-8FB20AA5BDBC}" type="datetime1">
              <a:rPr lang="en-US" smtClean="0"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8"/>
            <a:ext cx="4038600" cy="4525965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8"/>
            <a:ext cx="4038600" cy="4525965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7E599-BB77-4702-99CB-E2825AA4FECE}" type="datetime1">
              <a:rPr lang="en-US" smtClean="0"/>
              <a:t>8/28/2018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5" y="1535116"/>
            <a:ext cx="4040190" cy="639765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69788" indent="0">
              <a:buNone/>
              <a:defRPr sz="1900" b="1"/>
            </a:lvl2pPr>
            <a:lvl3pPr marL="939575" indent="0">
              <a:buNone/>
              <a:defRPr sz="1700" b="1"/>
            </a:lvl3pPr>
            <a:lvl4pPr marL="1409365" indent="0">
              <a:buNone/>
              <a:defRPr sz="1600" b="1"/>
            </a:lvl4pPr>
            <a:lvl5pPr marL="1879152" indent="0">
              <a:buNone/>
              <a:defRPr sz="1600" b="1"/>
            </a:lvl5pPr>
            <a:lvl6pPr marL="2348940" indent="0">
              <a:buNone/>
              <a:defRPr sz="1600" b="1"/>
            </a:lvl6pPr>
            <a:lvl7pPr marL="2818729" indent="0">
              <a:buNone/>
              <a:defRPr sz="1600" b="1"/>
            </a:lvl7pPr>
            <a:lvl8pPr marL="3288515" indent="0">
              <a:buNone/>
              <a:defRPr sz="1600" b="1"/>
            </a:lvl8pPr>
            <a:lvl9pPr marL="375830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5" y="2174880"/>
            <a:ext cx="4040190" cy="3951285"/>
          </a:xfrm>
        </p:spPr>
        <p:txBody>
          <a:bodyPr/>
          <a:lstStyle>
            <a:lvl1pPr>
              <a:defRPr sz="2500"/>
            </a:lvl1pPr>
            <a:lvl2pPr>
              <a:defRPr sz="19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6"/>
            <a:ext cx="4041780" cy="639765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69788" indent="0">
              <a:buNone/>
              <a:defRPr sz="1900" b="1"/>
            </a:lvl2pPr>
            <a:lvl3pPr marL="939575" indent="0">
              <a:buNone/>
              <a:defRPr sz="1700" b="1"/>
            </a:lvl3pPr>
            <a:lvl4pPr marL="1409365" indent="0">
              <a:buNone/>
              <a:defRPr sz="1600" b="1"/>
            </a:lvl4pPr>
            <a:lvl5pPr marL="1879152" indent="0">
              <a:buNone/>
              <a:defRPr sz="1600" b="1"/>
            </a:lvl5pPr>
            <a:lvl6pPr marL="2348940" indent="0">
              <a:buNone/>
              <a:defRPr sz="1600" b="1"/>
            </a:lvl6pPr>
            <a:lvl7pPr marL="2818729" indent="0">
              <a:buNone/>
              <a:defRPr sz="1600" b="1"/>
            </a:lvl7pPr>
            <a:lvl8pPr marL="3288515" indent="0">
              <a:buNone/>
              <a:defRPr sz="1600" b="1"/>
            </a:lvl8pPr>
            <a:lvl9pPr marL="375830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80"/>
            <a:ext cx="4041780" cy="3951285"/>
          </a:xfrm>
        </p:spPr>
        <p:txBody>
          <a:bodyPr/>
          <a:lstStyle>
            <a:lvl1pPr>
              <a:defRPr sz="2500"/>
            </a:lvl1pPr>
            <a:lvl2pPr>
              <a:defRPr sz="19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67F55-DF51-4CEF-B1B2-36B2A10EDF26}" type="datetime1">
              <a:rPr lang="en-US" smtClean="0"/>
              <a:t>8/28/2018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9C6AB-9AC9-412A-9124-0668709EAF8E}" type="datetime1">
              <a:rPr lang="en-US" smtClean="0"/>
              <a:t>8/28/2018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AB284-EED6-4B26-9330-213BB3A26636}" type="datetime1">
              <a:rPr lang="en-US" smtClean="0"/>
              <a:t>8/28/2018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5" y="273053"/>
            <a:ext cx="3008310" cy="1162051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5" y="273068"/>
            <a:ext cx="5111750" cy="5853113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5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5" y="1435110"/>
            <a:ext cx="300831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69788" indent="0">
              <a:buNone/>
              <a:defRPr sz="1200"/>
            </a:lvl2pPr>
            <a:lvl3pPr marL="939575" indent="0">
              <a:buNone/>
              <a:defRPr sz="1000"/>
            </a:lvl3pPr>
            <a:lvl4pPr marL="1409365" indent="0">
              <a:buNone/>
              <a:defRPr sz="1000"/>
            </a:lvl4pPr>
            <a:lvl5pPr marL="1879152" indent="0">
              <a:buNone/>
              <a:defRPr sz="1000"/>
            </a:lvl5pPr>
            <a:lvl6pPr marL="2348940" indent="0">
              <a:buNone/>
              <a:defRPr sz="1000"/>
            </a:lvl6pPr>
            <a:lvl7pPr marL="2818729" indent="0">
              <a:buNone/>
              <a:defRPr sz="1000"/>
            </a:lvl7pPr>
            <a:lvl8pPr marL="3288515" indent="0">
              <a:buNone/>
              <a:defRPr sz="1000"/>
            </a:lvl8pPr>
            <a:lvl9pPr marL="375830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619C2-E883-4EDC-8C37-B01B3953626D}" type="datetime1">
              <a:rPr lang="en-US" smtClean="0"/>
              <a:t>8/28/2018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90" y="4800605"/>
            <a:ext cx="5486400" cy="566739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90" y="612773"/>
            <a:ext cx="5486400" cy="4114800"/>
          </a:xfrm>
        </p:spPr>
        <p:txBody>
          <a:bodyPr/>
          <a:lstStyle>
            <a:lvl1pPr marL="0" indent="0">
              <a:buNone/>
              <a:defRPr sz="3300"/>
            </a:lvl1pPr>
            <a:lvl2pPr marL="469788" indent="0">
              <a:buNone/>
              <a:defRPr sz="2900"/>
            </a:lvl2pPr>
            <a:lvl3pPr marL="939575" indent="0">
              <a:buNone/>
              <a:defRPr sz="2500"/>
            </a:lvl3pPr>
            <a:lvl4pPr marL="1409365" indent="0">
              <a:buNone/>
              <a:defRPr sz="1900"/>
            </a:lvl4pPr>
            <a:lvl5pPr marL="1879152" indent="0">
              <a:buNone/>
              <a:defRPr sz="1900"/>
            </a:lvl5pPr>
            <a:lvl6pPr marL="2348940" indent="0">
              <a:buNone/>
              <a:defRPr sz="1900"/>
            </a:lvl6pPr>
            <a:lvl7pPr marL="2818729" indent="0">
              <a:buNone/>
              <a:defRPr sz="1900"/>
            </a:lvl7pPr>
            <a:lvl8pPr marL="3288515" indent="0">
              <a:buNone/>
              <a:defRPr sz="1900"/>
            </a:lvl8pPr>
            <a:lvl9pPr marL="3758305" indent="0">
              <a:buNone/>
              <a:defRPr sz="1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90" y="536735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69788" indent="0">
              <a:buNone/>
              <a:defRPr sz="1200"/>
            </a:lvl2pPr>
            <a:lvl3pPr marL="939575" indent="0">
              <a:buNone/>
              <a:defRPr sz="1000"/>
            </a:lvl3pPr>
            <a:lvl4pPr marL="1409365" indent="0">
              <a:buNone/>
              <a:defRPr sz="1000"/>
            </a:lvl4pPr>
            <a:lvl5pPr marL="1879152" indent="0">
              <a:buNone/>
              <a:defRPr sz="1000"/>
            </a:lvl5pPr>
            <a:lvl6pPr marL="2348940" indent="0">
              <a:buNone/>
              <a:defRPr sz="1000"/>
            </a:lvl6pPr>
            <a:lvl7pPr marL="2818729" indent="0">
              <a:buNone/>
              <a:defRPr sz="1000"/>
            </a:lvl7pPr>
            <a:lvl8pPr marL="3288515" indent="0">
              <a:buNone/>
              <a:defRPr sz="1000"/>
            </a:lvl8pPr>
            <a:lvl9pPr marL="375830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ED140-EA85-41BB-9966-4C80C047C611}" type="datetime1">
              <a:rPr lang="en-US" smtClean="0"/>
              <a:t>8/28/2018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43"/>
            <a:ext cx="8229600" cy="1143000"/>
          </a:xfrm>
          <a:prstGeom prst="rect">
            <a:avLst/>
          </a:prstGeom>
        </p:spPr>
        <p:txBody>
          <a:bodyPr vert="horz" lIns="93957" tIns="46979" rIns="93957" bIns="4697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8"/>
            <a:ext cx="8229600" cy="4525965"/>
          </a:xfrm>
          <a:prstGeom prst="rect">
            <a:avLst/>
          </a:prstGeom>
        </p:spPr>
        <p:txBody>
          <a:bodyPr vert="horz" lIns="93957" tIns="46979" rIns="93957" bIns="4697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9"/>
            <a:ext cx="2133600" cy="365123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CAB95-0F92-481F-991F-5FED69873597}" type="datetime1">
              <a:rPr lang="en-US" smtClean="0"/>
              <a:t>8/28/2018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9"/>
            <a:ext cx="2895600" cy="365123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9"/>
            <a:ext cx="2133600" cy="365123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39575" rtl="0" eaLnBrk="1" latinLnBrk="0" hangingPunct="1">
        <a:spcBef>
          <a:spcPct val="0"/>
        </a:spcBef>
        <a:buNone/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2341" indent="-352341" algn="l" defTabSz="939575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63404" indent="-293618" algn="l" defTabSz="939575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74468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44259" indent="-234893" algn="l" defTabSz="939575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114047" indent="-234893" algn="l" defTabSz="939575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83835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053622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23412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93197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69788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3957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40936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79152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48940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18729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8851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75830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"/>
            <a:ext cx="3777632" cy="41661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22199"/>
            <a:ext cx="9144000" cy="244656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EB62050-401A-4FE8-B14E-6FDF827E6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0188477-422A-47A9-93FE-A935682BD1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3327971"/>
            <a:ext cx="7772400" cy="838200"/>
          </a:xfrm>
        </p:spPr>
        <p:txBody>
          <a:bodyPr>
            <a:normAutofit fontScale="90000"/>
          </a:bodyPr>
          <a:lstStyle/>
          <a:p>
            <a:r>
              <a:rPr lang="lv-LV" sz="3200" b="1" dirty="0">
                <a:solidFill>
                  <a:schemeClr val="accent6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LR veselības ministre </a:t>
            </a:r>
            <a:br>
              <a:rPr lang="lv-LV" sz="3200" b="1" dirty="0">
                <a:solidFill>
                  <a:schemeClr val="accent6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</a:br>
            <a:r>
              <a:rPr lang="lv-LV" sz="3200" b="1" dirty="0">
                <a:solidFill>
                  <a:schemeClr val="accent6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Anda </a:t>
            </a:r>
            <a:r>
              <a:rPr lang="lv-LV" sz="3200" b="1" dirty="0" err="1">
                <a:solidFill>
                  <a:schemeClr val="accent6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Čakša</a:t>
            </a:r>
            <a:endParaRPr lang="lv-LV" sz="3200" b="1" dirty="0">
              <a:solidFill>
                <a:schemeClr val="accent6">
                  <a:lumMod val="50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268155F4-DEBB-4E54-B849-FE8475F63D12}"/>
              </a:ext>
            </a:extLst>
          </p:cNvPr>
          <p:cNvSpPr txBox="1">
            <a:spLocks/>
          </p:cNvSpPr>
          <p:nvPr/>
        </p:nvSpPr>
        <p:spPr>
          <a:xfrm>
            <a:off x="1355416" y="5410200"/>
            <a:ext cx="6400800" cy="609600"/>
          </a:xfrm>
          <a:prstGeom prst="rect">
            <a:avLst/>
          </a:prstGeom>
        </p:spPr>
        <p:txBody>
          <a:bodyPr vert="horz" lIns="93957" tIns="46979" rIns="93957" bIns="46979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2018. gada 28. augustā</a:t>
            </a:r>
          </a:p>
        </p:txBody>
      </p:sp>
    </p:spTree>
    <p:extLst>
      <p:ext uri="{BB962C8B-B14F-4D97-AF65-F5344CB8AC3E}">
        <p14:creationId xmlns:p14="http://schemas.microsoft.com/office/powerpoint/2010/main" val="3909412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2E51FC-205B-408B-AFC1-E4BD4F9E5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47642B4-4BC7-459B-862A-56876501008E}"/>
              </a:ext>
            </a:extLst>
          </p:cNvPr>
          <p:cNvSpPr txBox="1">
            <a:spLocks/>
          </p:cNvSpPr>
          <p:nvPr/>
        </p:nvSpPr>
        <p:spPr>
          <a:xfrm>
            <a:off x="152400" y="76200"/>
            <a:ext cx="8839800" cy="433320"/>
          </a:xfrm>
          <a:prstGeom prst="rect">
            <a:avLst/>
          </a:prstGeom>
        </p:spPr>
        <p:txBody>
          <a:bodyPr vert="horz" lIns="93957" tIns="46979" rIns="93957" bIns="46979" rtlCol="0" anchor="ctr">
            <a:normAutofit fontScale="92500" lnSpcReduction="20000"/>
          </a:bodyPr>
          <a:lstStyle>
            <a:lvl1pPr algn="ctr" defTabSz="939575" rtl="0" eaLnBrk="1" latinLnBrk="0" hangingPunct="1"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2800" dirty="0">
                <a:solidFill>
                  <a:schemeClr val="accent6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Veselības aprūpes pakalpojumu PILNAIS GROZS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B7E82E-6B8B-498B-9DFD-EC4E84B4DF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0" y="609600"/>
            <a:ext cx="9010869" cy="597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034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500C57-98D1-4C1D-8BFE-79940C810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17FE12-63AF-40C7-8D25-7F47750889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6" y="46167"/>
            <a:ext cx="810646" cy="805169"/>
          </a:xfrm>
          <a:prstGeom prst="rect">
            <a:avLst/>
          </a:prstGeom>
        </p:spPr>
      </p:pic>
      <p:sp>
        <p:nvSpPr>
          <p:cNvPr id="9" name="Title 4">
            <a:extLst>
              <a:ext uri="{FF2B5EF4-FFF2-40B4-BE49-F238E27FC236}">
                <a16:creationId xmlns:a16="http://schemas.microsoft.com/office/drawing/2014/main" id="{D2EEA2F1-F96A-4007-8CFF-6A21E9CFB625}"/>
              </a:ext>
            </a:extLst>
          </p:cNvPr>
          <p:cNvSpPr txBox="1">
            <a:spLocks/>
          </p:cNvSpPr>
          <p:nvPr/>
        </p:nvSpPr>
        <p:spPr>
          <a:xfrm>
            <a:off x="2209800" y="457200"/>
            <a:ext cx="6324600" cy="457200"/>
          </a:xfrm>
          <a:prstGeom prst="rect">
            <a:avLst/>
          </a:prstGeom>
        </p:spPr>
        <p:txBody>
          <a:bodyPr vert="horz" lIns="93957" tIns="46979" rIns="93957" bIns="46979" rtlCol="0" anchor="ctr">
            <a:noAutofit/>
          </a:bodyPr>
          <a:lstStyle>
            <a:lvl1pPr algn="ctr" defTabSz="939575" rtl="0" eaLnBrk="1" latinLnBrk="0" hangingPunct="1"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lv-LV" sz="2000" i="1" dirty="0">
              <a:solidFill>
                <a:schemeClr val="tx1">
                  <a:lumMod val="75000"/>
                  <a:lumOff val="2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14" name="Title 4">
            <a:extLst>
              <a:ext uri="{FF2B5EF4-FFF2-40B4-BE49-F238E27FC236}">
                <a16:creationId xmlns:a16="http://schemas.microsoft.com/office/drawing/2014/main" id="{ED685787-2F72-4A0E-B3E1-BE2070011B1C}"/>
              </a:ext>
            </a:extLst>
          </p:cNvPr>
          <p:cNvSpPr txBox="1">
            <a:spLocks/>
          </p:cNvSpPr>
          <p:nvPr/>
        </p:nvSpPr>
        <p:spPr>
          <a:xfrm>
            <a:off x="762000" y="96271"/>
            <a:ext cx="7239600" cy="611819"/>
          </a:xfrm>
          <a:prstGeom prst="rect">
            <a:avLst/>
          </a:prstGeom>
        </p:spPr>
        <p:txBody>
          <a:bodyPr vert="horz" lIns="93957" tIns="46979" rIns="93957" bIns="46979" rtlCol="0" anchor="ctr">
            <a:normAutofit/>
          </a:bodyPr>
          <a:lstStyle>
            <a:lvl1pPr algn="ctr" defTabSz="939575" rtl="0" eaLnBrk="1" latinLnBrk="0" hangingPunct="1"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lv-LV" sz="2800" dirty="0">
                <a:solidFill>
                  <a:schemeClr val="accent6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Valsts apdrošinātās iedzīvotāju grupas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979EDE4-F069-4EF2-93FB-8E96A06B996A}"/>
              </a:ext>
            </a:extLst>
          </p:cNvPr>
          <p:cNvSpPr/>
          <p:nvPr/>
        </p:nvSpPr>
        <p:spPr>
          <a:xfrm>
            <a:off x="465149" y="6435813"/>
            <a:ext cx="8306400" cy="36512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i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TAISNĪGI PRET SOCIĀLI MAZĀK AIZSARGĀTAJĀM IEDZĪVOTĀJU GRUPĀM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B2031A-8D88-4C8D-802C-2F98C174DF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16" y="591559"/>
            <a:ext cx="7901077" cy="584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650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500C57-98D1-4C1D-8BFE-79940C810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D2EEA2F1-F96A-4007-8CFF-6A21E9CFB625}"/>
              </a:ext>
            </a:extLst>
          </p:cNvPr>
          <p:cNvSpPr txBox="1">
            <a:spLocks/>
          </p:cNvSpPr>
          <p:nvPr/>
        </p:nvSpPr>
        <p:spPr>
          <a:xfrm>
            <a:off x="2209800" y="457200"/>
            <a:ext cx="6324600" cy="457200"/>
          </a:xfrm>
          <a:prstGeom prst="rect">
            <a:avLst/>
          </a:prstGeom>
        </p:spPr>
        <p:txBody>
          <a:bodyPr vert="horz" lIns="93957" tIns="46979" rIns="93957" bIns="46979" rtlCol="0" anchor="ctr">
            <a:noAutofit/>
          </a:bodyPr>
          <a:lstStyle>
            <a:lvl1pPr algn="ctr" defTabSz="939575" rtl="0" eaLnBrk="1" latinLnBrk="0" hangingPunct="1"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lv-LV" sz="2000" i="1" dirty="0">
              <a:solidFill>
                <a:schemeClr val="tx1">
                  <a:lumMod val="75000"/>
                  <a:lumOff val="2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14" name="Title 4">
            <a:extLst>
              <a:ext uri="{FF2B5EF4-FFF2-40B4-BE49-F238E27FC236}">
                <a16:creationId xmlns:a16="http://schemas.microsoft.com/office/drawing/2014/main" id="{ED685787-2F72-4A0E-B3E1-BE2070011B1C}"/>
              </a:ext>
            </a:extLst>
          </p:cNvPr>
          <p:cNvSpPr txBox="1">
            <a:spLocks/>
          </p:cNvSpPr>
          <p:nvPr/>
        </p:nvSpPr>
        <p:spPr>
          <a:xfrm>
            <a:off x="762000" y="96271"/>
            <a:ext cx="7239600" cy="611819"/>
          </a:xfrm>
          <a:prstGeom prst="rect">
            <a:avLst/>
          </a:prstGeom>
        </p:spPr>
        <p:txBody>
          <a:bodyPr vert="horz" lIns="93957" tIns="46979" rIns="93957" bIns="46979" rtlCol="0" anchor="ctr">
            <a:normAutofit/>
          </a:bodyPr>
          <a:lstStyle>
            <a:lvl1pPr algn="ctr" defTabSz="939575" rtl="0" eaLnBrk="1" latinLnBrk="0" hangingPunct="1"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lv-LV" sz="2800" dirty="0">
                <a:solidFill>
                  <a:schemeClr val="accent6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Legālie darba ņēmēji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979EDE4-F069-4EF2-93FB-8E96A06B996A}"/>
              </a:ext>
            </a:extLst>
          </p:cNvPr>
          <p:cNvSpPr/>
          <p:nvPr/>
        </p:nvSpPr>
        <p:spPr>
          <a:xfrm>
            <a:off x="465149" y="6435813"/>
            <a:ext cx="8306400" cy="36512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i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TAISNĪGI PRET LEGĀLAJIEM DARBA ŅĒMĒJIEM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1ED802-D5BD-4679-A50F-250C13CA8A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5" y="77935"/>
            <a:ext cx="764067" cy="7585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80B688C-9EB6-4307-B2E4-7ED9CD3257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808" y="650360"/>
            <a:ext cx="4983081" cy="555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058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500C57-98D1-4C1D-8BFE-79940C810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D2EEA2F1-F96A-4007-8CFF-6A21E9CFB625}"/>
              </a:ext>
            </a:extLst>
          </p:cNvPr>
          <p:cNvSpPr txBox="1">
            <a:spLocks/>
          </p:cNvSpPr>
          <p:nvPr/>
        </p:nvSpPr>
        <p:spPr>
          <a:xfrm>
            <a:off x="2209800" y="457200"/>
            <a:ext cx="6324600" cy="457200"/>
          </a:xfrm>
          <a:prstGeom prst="rect">
            <a:avLst/>
          </a:prstGeom>
        </p:spPr>
        <p:txBody>
          <a:bodyPr vert="horz" lIns="93957" tIns="46979" rIns="93957" bIns="46979" rtlCol="0" anchor="ctr">
            <a:noAutofit/>
          </a:bodyPr>
          <a:lstStyle>
            <a:lvl1pPr algn="ctr" defTabSz="939575" rtl="0" eaLnBrk="1" latinLnBrk="0" hangingPunct="1"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lv-LV" sz="2000" i="1" dirty="0">
              <a:solidFill>
                <a:schemeClr val="tx1">
                  <a:lumMod val="75000"/>
                  <a:lumOff val="2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14" name="Title 4">
            <a:extLst>
              <a:ext uri="{FF2B5EF4-FFF2-40B4-BE49-F238E27FC236}">
                <a16:creationId xmlns:a16="http://schemas.microsoft.com/office/drawing/2014/main" id="{ED685787-2F72-4A0E-B3E1-BE2070011B1C}"/>
              </a:ext>
            </a:extLst>
          </p:cNvPr>
          <p:cNvSpPr txBox="1">
            <a:spLocks/>
          </p:cNvSpPr>
          <p:nvPr/>
        </p:nvSpPr>
        <p:spPr>
          <a:xfrm>
            <a:off x="893730" y="168367"/>
            <a:ext cx="7239600" cy="611819"/>
          </a:xfrm>
          <a:prstGeom prst="rect">
            <a:avLst/>
          </a:prstGeom>
        </p:spPr>
        <p:txBody>
          <a:bodyPr vert="horz" lIns="93957" tIns="46979" rIns="93957" bIns="46979" rtlCol="0" anchor="ctr">
            <a:noAutofit/>
          </a:bodyPr>
          <a:lstStyle>
            <a:lvl1pPr algn="ctr" defTabSz="939575" rtl="0" eaLnBrk="1" latinLnBrk="0" hangingPunct="1"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lv-LV" sz="2800" dirty="0">
                <a:solidFill>
                  <a:schemeClr val="accent6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Personas, kuras vēlas saņemt valsts veselības apdrošināšanu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979EDE4-F069-4EF2-93FB-8E96A06B996A}"/>
              </a:ext>
            </a:extLst>
          </p:cNvPr>
          <p:cNvSpPr/>
          <p:nvPr/>
        </p:nvSpPr>
        <p:spPr>
          <a:xfrm>
            <a:off x="465149" y="6435813"/>
            <a:ext cx="8306400" cy="36512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i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IZDEVĪGI NOSACĪJUMI, LAI PIEVIENOTOS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54706D-5E35-4313-A2D6-56B06915BC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8" y="65967"/>
            <a:ext cx="857162" cy="8166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7AFE9A-B654-414D-9E7D-37162B7091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863531"/>
            <a:ext cx="8915400" cy="553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802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43B557-EEC5-48C5-8E2B-45FABA3C2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26D81E6-D456-4764-A238-A4FE3C1B4E84}"/>
              </a:ext>
            </a:extLst>
          </p:cNvPr>
          <p:cNvSpPr txBox="1">
            <a:spLocks/>
          </p:cNvSpPr>
          <p:nvPr/>
        </p:nvSpPr>
        <p:spPr>
          <a:xfrm>
            <a:off x="685800" y="2743200"/>
            <a:ext cx="7772400" cy="838200"/>
          </a:xfrm>
          <a:prstGeom prst="rect">
            <a:avLst/>
          </a:prstGeom>
        </p:spPr>
        <p:txBody>
          <a:bodyPr vert="horz" lIns="93957" tIns="46979" rIns="93957" bIns="46979" rtlCol="0" anchor="ctr">
            <a:noAutofit/>
          </a:bodyPr>
          <a:lstStyle>
            <a:lvl1pPr algn="ctr" defTabSz="939575" rtl="0" eaLnBrk="1" latinLnBrk="0" hangingPunct="1"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6000" b="1" dirty="0">
                <a:solidFill>
                  <a:schemeClr val="accent6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II daļa</a:t>
            </a:r>
          </a:p>
        </p:txBody>
      </p:sp>
    </p:spTree>
    <p:extLst>
      <p:ext uri="{BB962C8B-B14F-4D97-AF65-F5344CB8AC3E}">
        <p14:creationId xmlns:p14="http://schemas.microsoft.com/office/powerpoint/2010/main" val="34884804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F14B6A-5A9A-4B56-988F-67AC518BB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E8F1E0-163B-42D1-8353-104F5EA67E0D}"/>
              </a:ext>
            </a:extLst>
          </p:cNvPr>
          <p:cNvSpPr/>
          <p:nvPr/>
        </p:nvSpPr>
        <p:spPr>
          <a:xfrm>
            <a:off x="479394" y="2139309"/>
            <a:ext cx="8382600" cy="115391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lv-LV" i="1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PRECIZĒTS NEATLIEKAMĀS MEDICĪNISKĀS BRIGĀŽU IERAŠANĀS LAIKS IZSAUKUMA VIETĀ, LAI PĒC NEATLIEKAMA IZSAUKUMA PIEŅEMŠANAS NEATLIEKAMO MEDICĪNISKO PALĪDZĪBU 75 % GADĪJUMU NODROŠINĀTU ĀTRĀKU IERAŠANOS</a:t>
            </a:r>
            <a:endParaRPr lang="lv-LV" i="1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A7122A-E6A3-4BD7-9455-1BACCDC30576}"/>
              </a:ext>
            </a:extLst>
          </p:cNvPr>
          <p:cNvSpPr txBox="1"/>
          <p:nvPr/>
        </p:nvSpPr>
        <p:spPr>
          <a:xfrm>
            <a:off x="381000" y="3564779"/>
            <a:ext cx="41148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REZULTĀTĀ: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C8B6E8-857E-4A14-91CD-07F55131BA69}"/>
              </a:ext>
            </a:extLst>
          </p:cNvPr>
          <p:cNvSpPr/>
          <p:nvPr/>
        </p:nvSpPr>
        <p:spPr>
          <a:xfrm>
            <a:off x="479394" y="3901347"/>
            <a:ext cx="8382600" cy="211845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lv-LV" i="1" u="sng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PIE PACIENTA JĀIERODAS:</a:t>
            </a:r>
          </a:p>
          <a:p>
            <a:pPr algn="ctr"/>
            <a:r>
              <a:rPr lang="lv-LV" i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REPUBLIKAS PILSĒTĀS:  NE VĒLĀK KĀ </a:t>
            </a:r>
            <a:r>
              <a:rPr lang="lv-LV" sz="2000" i="1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12 MINŪŠU LAIKĀ </a:t>
            </a:r>
            <a:r>
              <a:rPr lang="lv-LV" i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NO IZSAUKUMA PIEŅEMŠANAS LAIKA</a:t>
            </a:r>
          </a:p>
          <a:p>
            <a:pPr algn="ctr"/>
            <a:r>
              <a:rPr lang="lv-LV" i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NOVADU PILSĒTĀS – NE VĒLĀK KĀ </a:t>
            </a:r>
            <a:r>
              <a:rPr lang="lv-LV" sz="2000" i="1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15 MINŪŠU LAIKĀ </a:t>
            </a:r>
            <a:r>
              <a:rPr lang="lv-LV" i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NO IZSAUKUMA PIEŅEMŠANAS LAIKA</a:t>
            </a:r>
          </a:p>
          <a:p>
            <a:pPr algn="ctr"/>
            <a:r>
              <a:rPr lang="lv-LV" i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PĀRĒJĀS TERITORIJĀS – NE VĒLĀK KĀ </a:t>
            </a:r>
            <a:r>
              <a:rPr lang="lv-LV" sz="2000" i="1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25 MINŪŠU LAIKĀ </a:t>
            </a:r>
            <a:r>
              <a:rPr lang="lv-LV" i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NO IZSAUKUMA PIEŅEMŠANAS LAIKA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6EF3E4-F6A1-434E-8787-C30CE0F5F1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40" y="0"/>
            <a:ext cx="1761743" cy="1957799"/>
          </a:xfrm>
          <a:prstGeom prst="rect">
            <a:avLst/>
          </a:prstGeom>
        </p:spPr>
      </p:pic>
      <p:sp>
        <p:nvSpPr>
          <p:cNvPr id="9" name="Title 4">
            <a:extLst>
              <a:ext uri="{FF2B5EF4-FFF2-40B4-BE49-F238E27FC236}">
                <a16:creationId xmlns:a16="http://schemas.microsoft.com/office/drawing/2014/main" id="{26107EA2-794D-49D9-8BF9-A728BF3A5725}"/>
              </a:ext>
            </a:extLst>
          </p:cNvPr>
          <p:cNvSpPr txBox="1">
            <a:spLocks/>
          </p:cNvSpPr>
          <p:nvPr/>
        </p:nvSpPr>
        <p:spPr>
          <a:xfrm>
            <a:off x="2743200" y="304800"/>
            <a:ext cx="6325200" cy="533400"/>
          </a:xfrm>
          <a:prstGeom prst="rect">
            <a:avLst/>
          </a:prstGeom>
        </p:spPr>
        <p:txBody>
          <a:bodyPr vert="horz" lIns="93957" tIns="46979" rIns="93957" bIns="46979" rtlCol="0" anchor="ctr">
            <a:normAutofit/>
          </a:bodyPr>
          <a:lstStyle>
            <a:lvl1pPr algn="ctr" defTabSz="939575" rtl="0" eaLnBrk="1" latinLnBrk="0" hangingPunct="1"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lv-LV" sz="2800" dirty="0">
                <a:solidFill>
                  <a:schemeClr val="accent6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Uzlabota NMP brigāžu pieejamība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3B2548-918C-417F-B3FB-009249F8D05C}"/>
              </a:ext>
            </a:extLst>
          </p:cNvPr>
          <p:cNvSpPr txBox="1"/>
          <p:nvPr/>
        </p:nvSpPr>
        <p:spPr>
          <a:xfrm>
            <a:off x="443883" y="1785366"/>
            <a:ext cx="41148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NO 2018.GADA 1.SEPTEMRA:</a:t>
            </a:r>
          </a:p>
        </p:txBody>
      </p:sp>
    </p:spTree>
    <p:extLst>
      <p:ext uri="{BB962C8B-B14F-4D97-AF65-F5344CB8AC3E}">
        <p14:creationId xmlns:p14="http://schemas.microsoft.com/office/powerpoint/2010/main" val="41957494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91D7B3-470B-42B7-905E-3F2612542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728821-DD6D-4D6C-870A-B546FF61C543}"/>
              </a:ext>
            </a:extLst>
          </p:cNvPr>
          <p:cNvSpPr/>
          <p:nvPr/>
        </p:nvSpPr>
        <p:spPr>
          <a:xfrm>
            <a:off x="453500" y="2288808"/>
            <a:ext cx="8382600" cy="74899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lv-LV" i="1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ĢIMENES ĀRSTA KOMANDĀ STRĀDĀJOŠI ĀRSTA PALĪGI UN MĀSAS VARĒS IZRAKSTĪT KOMPENSĒJAMOS MEDIKAMENTUS </a:t>
            </a:r>
            <a:endParaRPr lang="lv-LV" i="1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4CE7D0-4D95-44ED-92BC-A24E318EC606}"/>
              </a:ext>
            </a:extLst>
          </p:cNvPr>
          <p:cNvSpPr txBox="1"/>
          <p:nvPr/>
        </p:nvSpPr>
        <p:spPr>
          <a:xfrm>
            <a:off x="381000" y="1957799"/>
            <a:ext cx="41148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NO 2018.GADA 1.SEPTEMRA: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0CB47E-E5EA-4089-B606-45C029F787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40" y="0"/>
            <a:ext cx="1761743" cy="1957799"/>
          </a:xfrm>
          <a:prstGeom prst="rect">
            <a:avLst/>
          </a:prstGeom>
        </p:spPr>
      </p:pic>
      <p:sp>
        <p:nvSpPr>
          <p:cNvPr id="8" name="Title 4">
            <a:extLst>
              <a:ext uri="{FF2B5EF4-FFF2-40B4-BE49-F238E27FC236}">
                <a16:creationId xmlns:a16="http://schemas.microsoft.com/office/drawing/2014/main" id="{F1B1E120-721A-4901-9776-0E88D2F66DF4}"/>
              </a:ext>
            </a:extLst>
          </p:cNvPr>
          <p:cNvSpPr txBox="1">
            <a:spLocks/>
          </p:cNvSpPr>
          <p:nvPr/>
        </p:nvSpPr>
        <p:spPr>
          <a:xfrm>
            <a:off x="2514600" y="252480"/>
            <a:ext cx="6325200" cy="954000"/>
          </a:xfrm>
          <a:prstGeom prst="rect">
            <a:avLst/>
          </a:prstGeom>
        </p:spPr>
        <p:txBody>
          <a:bodyPr vert="horz" lIns="93957" tIns="46979" rIns="93957" bIns="46979" rtlCol="0" anchor="ctr">
            <a:normAutofit/>
          </a:bodyPr>
          <a:lstStyle>
            <a:lvl1pPr algn="ctr" defTabSz="939575" rtl="0" eaLnBrk="1" latinLnBrk="0" hangingPunct="1"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lv-LV" sz="2800" dirty="0">
                <a:solidFill>
                  <a:schemeClr val="accent6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Uzlabota pieejamība kompensējamiem medikamentiem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936DAE-65CD-46E5-9957-669ADEBB9528}"/>
              </a:ext>
            </a:extLst>
          </p:cNvPr>
          <p:cNvSpPr txBox="1"/>
          <p:nvPr/>
        </p:nvSpPr>
        <p:spPr>
          <a:xfrm>
            <a:off x="381000" y="3564779"/>
            <a:ext cx="41148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REZULTĀTĀ: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9D45E00-882C-41A0-B810-C705A402A1C0}"/>
              </a:ext>
            </a:extLst>
          </p:cNvPr>
          <p:cNvSpPr/>
          <p:nvPr/>
        </p:nvSpPr>
        <p:spPr>
          <a:xfrm>
            <a:off x="479394" y="3901348"/>
            <a:ext cx="7396579" cy="62370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lv-LV" i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HRONISKIEM PACIENTIEM VIEGLĀKA KOMPENSĒJAMO ZĀĻU RECEPTES SAŅEMŠANAS IESPĒJA</a:t>
            </a:r>
          </a:p>
        </p:txBody>
      </p:sp>
    </p:spTree>
    <p:extLst>
      <p:ext uri="{BB962C8B-B14F-4D97-AF65-F5344CB8AC3E}">
        <p14:creationId xmlns:p14="http://schemas.microsoft.com/office/powerpoint/2010/main" val="29811544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7FDF16-A996-4717-AFBF-78DE5B256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65E4131-6153-4265-B349-42533174FDAD}"/>
              </a:ext>
            </a:extLst>
          </p:cNvPr>
          <p:cNvSpPr txBox="1">
            <a:spLocks/>
          </p:cNvSpPr>
          <p:nvPr/>
        </p:nvSpPr>
        <p:spPr>
          <a:xfrm>
            <a:off x="2743200" y="304800"/>
            <a:ext cx="6325200" cy="533400"/>
          </a:xfrm>
          <a:prstGeom prst="rect">
            <a:avLst/>
          </a:prstGeom>
        </p:spPr>
        <p:txBody>
          <a:bodyPr vert="horz" lIns="93957" tIns="46979" rIns="93957" bIns="46979" rtlCol="0" anchor="ctr">
            <a:normAutofit/>
          </a:bodyPr>
          <a:lstStyle>
            <a:lvl1pPr algn="ctr" defTabSz="939575" rtl="0" eaLnBrk="1" latinLnBrk="0" hangingPunct="1"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lv-LV" sz="2800" dirty="0">
                <a:solidFill>
                  <a:schemeClr val="accent6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Pārskatāmāki noteikumi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34E24D-BD9A-4FA6-AC6C-CE58A082FF45}"/>
              </a:ext>
            </a:extLst>
          </p:cNvPr>
          <p:cNvSpPr/>
          <p:nvPr/>
        </p:nvSpPr>
        <p:spPr>
          <a:xfrm>
            <a:off x="479394" y="2139309"/>
            <a:ext cx="8382600" cy="115391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lv-LV" i="1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NOTEIKUMOS IEKĻAUTI VALSTS APMAKSĀTĀS VESELĪBAS APRŪPES PAKALPOJUMU APMAKSAS TARIFU VEIDOŠANAS PRINCIPI. SAVUKĀRT KATRA PAKALPOJUMA IZCENOJUMI VAIRS NEBŪS IEKĻAUTI NOTEIKUMU TEKSTĀ</a:t>
            </a:r>
            <a:endParaRPr lang="lv-LV" i="1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9A85F9-3D59-4AF7-B25D-4911556C4D2D}"/>
              </a:ext>
            </a:extLst>
          </p:cNvPr>
          <p:cNvSpPr/>
          <p:nvPr/>
        </p:nvSpPr>
        <p:spPr>
          <a:xfrm>
            <a:off x="452020" y="4247839"/>
            <a:ext cx="5796379" cy="115391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i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NOTEIKUMI KĻUVUŠI IEVĒROJAMI PĀRSKATĀMĀKI. DRUKĀTĀ FORMĀ APJOMS SAMAZINĀTS PAR </a:t>
            </a:r>
            <a:r>
              <a:rPr lang="lv-LV" sz="2400" i="1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~1000 LAPĀM</a:t>
            </a:r>
            <a:endParaRPr lang="lv-LV" i="1" dirty="0">
              <a:solidFill>
                <a:srgbClr val="FF000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0F4D79-9FF1-4223-9E6A-364085C45D5F}"/>
              </a:ext>
            </a:extLst>
          </p:cNvPr>
          <p:cNvSpPr txBox="1"/>
          <p:nvPr/>
        </p:nvSpPr>
        <p:spPr>
          <a:xfrm>
            <a:off x="381000" y="3893896"/>
            <a:ext cx="41148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REZULTĀTĀ: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5C0F0A2-2079-4506-942C-037598F270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40" y="0"/>
            <a:ext cx="1761743" cy="19577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BC6F237-8E72-4C95-8997-DB1223D53BBD}"/>
              </a:ext>
            </a:extLst>
          </p:cNvPr>
          <p:cNvSpPr txBox="1"/>
          <p:nvPr/>
        </p:nvSpPr>
        <p:spPr>
          <a:xfrm>
            <a:off x="408373" y="1780827"/>
            <a:ext cx="41148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NO 2018.GADA 1.SEPTEMRA:</a:t>
            </a:r>
          </a:p>
        </p:txBody>
      </p:sp>
    </p:spTree>
    <p:extLst>
      <p:ext uri="{BB962C8B-B14F-4D97-AF65-F5344CB8AC3E}">
        <p14:creationId xmlns:p14="http://schemas.microsoft.com/office/powerpoint/2010/main" val="42134586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4C2AE-B7A8-49C9-BEA7-5F89BD37B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B0544AA-B79F-4CE8-B54C-2E2B9250055A}"/>
              </a:ext>
            </a:extLst>
          </p:cNvPr>
          <p:cNvSpPr txBox="1">
            <a:spLocks/>
          </p:cNvSpPr>
          <p:nvPr/>
        </p:nvSpPr>
        <p:spPr>
          <a:xfrm>
            <a:off x="2514600" y="252480"/>
            <a:ext cx="6325200" cy="954000"/>
          </a:xfrm>
          <a:prstGeom prst="rect">
            <a:avLst/>
          </a:prstGeom>
        </p:spPr>
        <p:txBody>
          <a:bodyPr vert="horz" lIns="93957" tIns="46979" rIns="93957" bIns="46979" rtlCol="0" anchor="ctr">
            <a:normAutofit/>
          </a:bodyPr>
          <a:lstStyle>
            <a:lvl1pPr algn="ctr" defTabSz="939575" rtl="0" eaLnBrk="1" latinLnBrk="0" hangingPunct="1"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lv-LV" sz="2800" dirty="0">
                <a:solidFill>
                  <a:schemeClr val="accent6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Paplašināts valsts apmaksāto pakalpojumu klāsts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82C7A9-B573-4E65-8ADD-6D25BE335F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40" y="0"/>
            <a:ext cx="1761743" cy="19577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E036190-79E1-4396-9304-CF5DF3A39260}"/>
              </a:ext>
            </a:extLst>
          </p:cNvPr>
          <p:cNvSpPr txBox="1"/>
          <p:nvPr/>
        </p:nvSpPr>
        <p:spPr>
          <a:xfrm>
            <a:off x="443883" y="1785366"/>
            <a:ext cx="41148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NO 2018.GADA 1.SEPTEMRA: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4248DB8-3160-48E6-952E-CD0C2EB30A87}"/>
              </a:ext>
            </a:extLst>
          </p:cNvPr>
          <p:cNvSpPr/>
          <p:nvPr/>
        </p:nvSpPr>
        <p:spPr>
          <a:xfrm>
            <a:off x="479394" y="2139309"/>
            <a:ext cx="8382600" cy="115391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lv-LV" i="1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NOTEIKTI KRITĒRIJI </a:t>
            </a:r>
            <a:r>
              <a:rPr lang="lv-LV" i="1" u="sng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POZITRONU EMISIJAS DATORTOMOGRĀFIJAS </a:t>
            </a:r>
            <a:r>
              <a:rPr lang="lv-LV" i="1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(PET) IZMEKLĒJUMU VEIKŠANAI BĒRNIEM, KĀ ARĪ PACIENTIEM AR LIMFOĪDU AUDU ĻAUNDABĪGO AUDZĒJU UN MIELOMAS EKSTRAMEDULĀRAS DISEMINĀCIJAS GADĪJUMOS</a:t>
            </a:r>
            <a:endParaRPr lang="lv-LV" i="1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EBC95A-1DD4-4C80-ABA0-55084562D774}"/>
              </a:ext>
            </a:extLst>
          </p:cNvPr>
          <p:cNvSpPr/>
          <p:nvPr/>
        </p:nvSpPr>
        <p:spPr>
          <a:xfrm>
            <a:off x="486735" y="3901887"/>
            <a:ext cx="6325200" cy="57678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IESPĒJA VĒŽA SLIMNIEKIEM PIEMĒROT PRECĪZĀKU ĀRSTĒŠANU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6BAD40-6F09-4CFF-AA36-90DDE112E305}"/>
              </a:ext>
            </a:extLst>
          </p:cNvPr>
          <p:cNvSpPr txBox="1"/>
          <p:nvPr/>
        </p:nvSpPr>
        <p:spPr>
          <a:xfrm>
            <a:off x="381000" y="3564779"/>
            <a:ext cx="41148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REZULTĀTĀ:</a:t>
            </a:r>
          </a:p>
        </p:txBody>
      </p:sp>
    </p:spTree>
    <p:extLst>
      <p:ext uri="{BB962C8B-B14F-4D97-AF65-F5344CB8AC3E}">
        <p14:creationId xmlns:p14="http://schemas.microsoft.com/office/powerpoint/2010/main" val="24682812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28AC19-E844-4BC1-968A-C833EB3A7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DE8225-12DA-4943-B17C-36EA28BD72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40" y="0"/>
            <a:ext cx="1761743" cy="1957799"/>
          </a:xfrm>
          <a:prstGeom prst="rect">
            <a:avLst/>
          </a:prstGeom>
        </p:spPr>
      </p:pic>
      <p:sp>
        <p:nvSpPr>
          <p:cNvPr id="6" name="Title 4">
            <a:extLst>
              <a:ext uri="{FF2B5EF4-FFF2-40B4-BE49-F238E27FC236}">
                <a16:creationId xmlns:a16="http://schemas.microsoft.com/office/drawing/2014/main" id="{ECE3C8A6-8FF8-4900-BC7E-79DC7108F3E8}"/>
              </a:ext>
            </a:extLst>
          </p:cNvPr>
          <p:cNvSpPr txBox="1">
            <a:spLocks/>
          </p:cNvSpPr>
          <p:nvPr/>
        </p:nvSpPr>
        <p:spPr>
          <a:xfrm>
            <a:off x="2743200" y="304800"/>
            <a:ext cx="6325200" cy="533400"/>
          </a:xfrm>
          <a:prstGeom prst="rect">
            <a:avLst/>
          </a:prstGeom>
        </p:spPr>
        <p:txBody>
          <a:bodyPr vert="horz" lIns="93957" tIns="46979" rIns="93957" bIns="46979" rtlCol="0" anchor="ctr">
            <a:normAutofit/>
          </a:bodyPr>
          <a:lstStyle>
            <a:lvl1pPr algn="ctr" defTabSz="939575" rtl="0" eaLnBrk="1" latinLnBrk="0" hangingPunct="1"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lv-LV" sz="2800" dirty="0">
                <a:solidFill>
                  <a:schemeClr val="accent6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Uzlabota HIV pacientu aprūpe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D51741-13FC-4F3E-86E6-562857BF1FB3}"/>
              </a:ext>
            </a:extLst>
          </p:cNvPr>
          <p:cNvSpPr txBox="1"/>
          <p:nvPr/>
        </p:nvSpPr>
        <p:spPr>
          <a:xfrm>
            <a:off x="355819" y="1603856"/>
            <a:ext cx="41148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NO 2019.GADA 1.APRĪĻA: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61F7270-5B9B-449E-86D6-898DA59F0F32}"/>
              </a:ext>
            </a:extLst>
          </p:cNvPr>
          <p:cNvSpPr/>
          <p:nvPr/>
        </p:nvSpPr>
        <p:spPr>
          <a:xfrm>
            <a:off x="457200" y="1987365"/>
            <a:ext cx="8382600" cy="115391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lv-LV" i="1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PAREDZĒTS UZLABOT HIV PACIENTU APRŪPES ORGANIZĀCIJU. PLĀNOTS, KA PĒC HIV POZITĪVA EKSPRESTESTA VEIKŠANAS KĀDA NO HIV PROFILAKSES PUNKTIEM, PERSONA VARĒS VĒRSTIES HIV LĪDZESTĪBAS KABINETĀ PIE INFEKTOLOGA BEZ ĢIMENES ĀRSTA NOSŪTĪJUMA</a:t>
            </a:r>
            <a:endParaRPr lang="lv-LV" i="1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44718D-DE70-4C3F-92CC-BFA6549B06C5}"/>
              </a:ext>
            </a:extLst>
          </p:cNvPr>
          <p:cNvSpPr txBox="1"/>
          <p:nvPr/>
        </p:nvSpPr>
        <p:spPr>
          <a:xfrm>
            <a:off x="381000" y="3893896"/>
            <a:ext cx="41148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REZULTĀTĀ: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71EBF10-B6A3-4CD2-B3F7-1663821E1A3E}"/>
              </a:ext>
            </a:extLst>
          </p:cNvPr>
          <p:cNvSpPr/>
          <p:nvPr/>
        </p:nvSpPr>
        <p:spPr>
          <a:xfrm>
            <a:off x="452021" y="4247839"/>
            <a:ext cx="5051994" cy="40036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lv-LV" i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ĀTRĀKA NOKĻŪŠANA PIE SPECIĀLISTA</a:t>
            </a:r>
            <a:endParaRPr lang="lv-LV" i="1" dirty="0">
              <a:solidFill>
                <a:srgbClr val="FF000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380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1609E7-56B0-4ECD-AD07-86C5086DF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145123D-5DEC-43E3-834B-457CB52D3F80}"/>
              </a:ext>
            </a:extLst>
          </p:cNvPr>
          <p:cNvSpPr txBox="1">
            <a:spLocks/>
          </p:cNvSpPr>
          <p:nvPr/>
        </p:nvSpPr>
        <p:spPr>
          <a:xfrm>
            <a:off x="685800" y="2743200"/>
            <a:ext cx="7772400" cy="838200"/>
          </a:xfrm>
          <a:prstGeom prst="rect">
            <a:avLst/>
          </a:prstGeom>
        </p:spPr>
        <p:txBody>
          <a:bodyPr vert="horz" lIns="93957" tIns="46979" rIns="93957" bIns="46979" rtlCol="0" anchor="ctr">
            <a:noAutofit/>
          </a:bodyPr>
          <a:lstStyle>
            <a:lvl1pPr algn="ctr" defTabSz="939575" rtl="0" eaLnBrk="1" latinLnBrk="0" hangingPunct="1"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6000" b="1" dirty="0">
                <a:solidFill>
                  <a:schemeClr val="accent6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I daļa</a:t>
            </a:r>
          </a:p>
        </p:txBody>
      </p:sp>
    </p:spTree>
    <p:extLst>
      <p:ext uri="{BB962C8B-B14F-4D97-AF65-F5344CB8AC3E}">
        <p14:creationId xmlns:p14="http://schemas.microsoft.com/office/powerpoint/2010/main" val="21415296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FBAF29-8FEF-47F0-8BBE-98E085645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B8873D-8B1E-42E3-982C-A99E71FF71F6}"/>
              </a:ext>
            </a:extLst>
          </p:cNvPr>
          <p:cNvSpPr/>
          <p:nvPr/>
        </p:nvSpPr>
        <p:spPr>
          <a:xfrm>
            <a:off x="514926" y="2139309"/>
            <a:ext cx="8382600" cy="66005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lv-LV" i="1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VALSTS APMAKSĀTAS ĢIMENES ĀRSTA MĀJAS VIZĪTES PIE PACIENTIEM AR PSIHISKĀM SLIMĪBĀM</a:t>
            </a:r>
            <a:endParaRPr lang="lv-LV" i="1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799DA2-53EC-404E-99F9-8C7214D5134D}"/>
              </a:ext>
            </a:extLst>
          </p:cNvPr>
          <p:cNvSpPr txBox="1"/>
          <p:nvPr/>
        </p:nvSpPr>
        <p:spPr>
          <a:xfrm>
            <a:off x="439445" y="3474054"/>
            <a:ext cx="41148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REZULTĀTĀ: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ED6B73-EAC2-4DB1-A1E3-80BD97DBBBCE}"/>
              </a:ext>
            </a:extLst>
          </p:cNvPr>
          <p:cNvSpPr/>
          <p:nvPr/>
        </p:nvSpPr>
        <p:spPr>
          <a:xfrm>
            <a:off x="516384" y="3802466"/>
            <a:ext cx="5796379" cy="61713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lv-LV" i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UZLABOTA ĢIMENES ĀRSTA PIEEJAMĪBA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D0E005-A6F1-4F8D-8186-9B70BE59C3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40" y="0"/>
            <a:ext cx="1761743" cy="1957799"/>
          </a:xfrm>
          <a:prstGeom prst="rect">
            <a:avLst/>
          </a:prstGeom>
        </p:spPr>
      </p:pic>
      <p:sp>
        <p:nvSpPr>
          <p:cNvPr id="11" name="Title 4">
            <a:extLst>
              <a:ext uri="{FF2B5EF4-FFF2-40B4-BE49-F238E27FC236}">
                <a16:creationId xmlns:a16="http://schemas.microsoft.com/office/drawing/2014/main" id="{63409F73-7555-479E-BE11-713BD9482951}"/>
              </a:ext>
            </a:extLst>
          </p:cNvPr>
          <p:cNvSpPr txBox="1">
            <a:spLocks/>
          </p:cNvSpPr>
          <p:nvPr/>
        </p:nvSpPr>
        <p:spPr>
          <a:xfrm>
            <a:off x="2514600" y="252480"/>
            <a:ext cx="6325200" cy="954000"/>
          </a:xfrm>
          <a:prstGeom prst="rect">
            <a:avLst/>
          </a:prstGeom>
        </p:spPr>
        <p:txBody>
          <a:bodyPr vert="horz" lIns="93957" tIns="46979" rIns="93957" bIns="46979" rtlCol="0" anchor="ctr">
            <a:normAutofit/>
          </a:bodyPr>
          <a:lstStyle>
            <a:lvl1pPr algn="ctr" defTabSz="939575" rtl="0" eaLnBrk="1" latinLnBrk="0" hangingPunct="1"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lv-LV" sz="2800" dirty="0">
                <a:solidFill>
                  <a:schemeClr val="accent6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Paplašināts valsts apmaksāto pakalpojumu klāsts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E73BF9-A524-4418-9EBE-43DCC18A0D57}"/>
              </a:ext>
            </a:extLst>
          </p:cNvPr>
          <p:cNvSpPr txBox="1"/>
          <p:nvPr/>
        </p:nvSpPr>
        <p:spPr>
          <a:xfrm>
            <a:off x="443883" y="1785366"/>
            <a:ext cx="41148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NO 2018.GADA 1.SEPTEMRA:</a:t>
            </a:r>
          </a:p>
        </p:txBody>
      </p:sp>
    </p:spTree>
    <p:extLst>
      <p:ext uri="{BB962C8B-B14F-4D97-AF65-F5344CB8AC3E}">
        <p14:creationId xmlns:p14="http://schemas.microsoft.com/office/powerpoint/2010/main" val="11464485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B49DB2-A976-40D3-9FDB-06D10C7AF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96DD81-61C0-4108-8EC7-1493985CA3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40" y="0"/>
            <a:ext cx="1761743" cy="1957799"/>
          </a:xfrm>
          <a:prstGeom prst="rect">
            <a:avLst/>
          </a:prstGeom>
        </p:spPr>
      </p:pic>
      <p:sp>
        <p:nvSpPr>
          <p:cNvPr id="6" name="Title 4">
            <a:extLst>
              <a:ext uri="{FF2B5EF4-FFF2-40B4-BE49-F238E27FC236}">
                <a16:creationId xmlns:a16="http://schemas.microsoft.com/office/drawing/2014/main" id="{86A875CE-E2EF-42F2-AC47-04BC4489CE63}"/>
              </a:ext>
            </a:extLst>
          </p:cNvPr>
          <p:cNvSpPr txBox="1">
            <a:spLocks/>
          </p:cNvSpPr>
          <p:nvPr/>
        </p:nvSpPr>
        <p:spPr>
          <a:xfrm>
            <a:off x="2514600" y="252480"/>
            <a:ext cx="6325200" cy="954000"/>
          </a:xfrm>
          <a:prstGeom prst="rect">
            <a:avLst/>
          </a:prstGeom>
        </p:spPr>
        <p:txBody>
          <a:bodyPr vert="horz" lIns="93957" tIns="46979" rIns="93957" bIns="46979" rtlCol="0" anchor="ctr">
            <a:normAutofit/>
          </a:bodyPr>
          <a:lstStyle>
            <a:lvl1pPr algn="ctr" defTabSz="939575" rtl="0" eaLnBrk="1" latinLnBrk="0" hangingPunct="1"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lv-LV" sz="2800" dirty="0">
                <a:solidFill>
                  <a:schemeClr val="accent6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Precizētas citas normas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D600EC-DA61-4A93-83F2-D7CDAE32FCC4}"/>
              </a:ext>
            </a:extLst>
          </p:cNvPr>
          <p:cNvSpPr/>
          <p:nvPr/>
        </p:nvSpPr>
        <p:spPr>
          <a:xfrm>
            <a:off x="479394" y="2139309"/>
            <a:ext cx="8382600" cy="68009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i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NOTEIKUMU PROJEKTĀ PRECIZĒTAS ARĪ NORMAS SAISTĪBĀ AR ĢIMENES ĀRSTU PRAKŠU DARBA ORGANIZĀCIJU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A1F945-D2EC-4CD4-B12D-8B0A2ED4828F}"/>
              </a:ext>
            </a:extLst>
          </p:cNvPr>
          <p:cNvSpPr/>
          <p:nvPr/>
        </p:nvSpPr>
        <p:spPr>
          <a:xfrm>
            <a:off x="479394" y="3307183"/>
            <a:ext cx="7586569" cy="8382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i="1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PAREDZĒTA SADARBĪBAS LĪGUMU SLĒGŠANA STARP SLIMNĪCĀM PAR STACIONĀRĀS VESELĪBAS APRŪPES NODROŠINĀŠANU</a:t>
            </a:r>
            <a:endParaRPr lang="lv-LV" i="1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039481-129D-4346-B207-44A7214A3D78}"/>
              </a:ext>
            </a:extLst>
          </p:cNvPr>
          <p:cNvSpPr txBox="1"/>
          <p:nvPr/>
        </p:nvSpPr>
        <p:spPr>
          <a:xfrm>
            <a:off x="445363" y="1780827"/>
            <a:ext cx="41148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NO 2018.GADA 1.SEPTEMRA:</a:t>
            </a:r>
          </a:p>
        </p:txBody>
      </p:sp>
    </p:spTree>
    <p:extLst>
      <p:ext uri="{BB962C8B-B14F-4D97-AF65-F5344CB8AC3E}">
        <p14:creationId xmlns:p14="http://schemas.microsoft.com/office/powerpoint/2010/main" val="641452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22199"/>
            <a:ext cx="9144000" cy="2446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40" y="0"/>
            <a:ext cx="1761743" cy="195779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F21F154-B395-48E6-AC91-03E3A2F2E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14529E-85B9-4C51-B41E-F7238F8BCC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7384" y="3006806"/>
            <a:ext cx="7772400" cy="838200"/>
          </a:xfrm>
        </p:spPr>
        <p:txBody>
          <a:bodyPr>
            <a:normAutofit/>
          </a:bodyPr>
          <a:lstStyle/>
          <a:p>
            <a:r>
              <a:rPr lang="lv-LV" sz="3200" b="1" dirty="0">
                <a:solidFill>
                  <a:schemeClr val="accent6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Paldies par uzmanību!</a:t>
            </a:r>
          </a:p>
        </p:txBody>
      </p:sp>
    </p:spTree>
    <p:extLst>
      <p:ext uri="{BB962C8B-B14F-4D97-AF65-F5344CB8AC3E}">
        <p14:creationId xmlns:p14="http://schemas.microsoft.com/office/powerpoint/2010/main" val="4020285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6B665D-10F8-4572-949F-3E673005C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4A1A280-5CD5-4666-B4D4-8C3D49868202}"/>
              </a:ext>
            </a:extLst>
          </p:cNvPr>
          <p:cNvSpPr txBox="1">
            <a:spLocks/>
          </p:cNvSpPr>
          <p:nvPr/>
        </p:nvSpPr>
        <p:spPr>
          <a:xfrm>
            <a:off x="2362200" y="304800"/>
            <a:ext cx="6477600" cy="433320"/>
          </a:xfrm>
          <a:prstGeom prst="rect">
            <a:avLst/>
          </a:prstGeom>
        </p:spPr>
        <p:txBody>
          <a:bodyPr vert="horz" lIns="93957" tIns="46979" rIns="93957" bIns="46979" rtlCol="0" anchor="ctr">
            <a:noAutofit/>
          </a:bodyPr>
          <a:lstStyle>
            <a:lvl1pPr algn="ctr" defTabSz="939575" rtl="0" eaLnBrk="1" latinLnBrk="0" hangingPunct="1"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lv-LV" sz="2800" dirty="0">
                <a:solidFill>
                  <a:schemeClr val="accent6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Veselības aprūpes finansēšanas likums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A84FDF-DDFD-47CB-A185-BF1346B8B1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40" y="0"/>
            <a:ext cx="1761743" cy="19577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B7BAD9C-8863-4103-A59B-EF8F398028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327" y="1229101"/>
            <a:ext cx="8133346" cy="206964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619CA0B-4CCB-456C-95C7-944286A91B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3295048"/>
            <a:ext cx="8991600" cy="340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169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E2D7B27E-E6A3-40A2-B8AC-27E94FFA4D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100" y="2853302"/>
            <a:ext cx="8839800" cy="209402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DFEC0C-698B-406E-8CC5-C2E3CD790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4181D4-A7DF-4420-AFB8-B850584461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40" y="0"/>
            <a:ext cx="1761743" cy="1957799"/>
          </a:xfrm>
          <a:prstGeom prst="rect">
            <a:avLst/>
          </a:prstGeom>
        </p:spPr>
      </p:pic>
      <p:sp>
        <p:nvSpPr>
          <p:cNvPr id="6" name="Title 4">
            <a:extLst>
              <a:ext uri="{FF2B5EF4-FFF2-40B4-BE49-F238E27FC236}">
                <a16:creationId xmlns:a16="http://schemas.microsoft.com/office/drawing/2014/main" id="{C1D55ECB-C305-4892-8F20-2FF20F4D08B5}"/>
              </a:ext>
            </a:extLst>
          </p:cNvPr>
          <p:cNvSpPr txBox="1">
            <a:spLocks/>
          </p:cNvSpPr>
          <p:nvPr/>
        </p:nvSpPr>
        <p:spPr>
          <a:xfrm>
            <a:off x="2362200" y="304800"/>
            <a:ext cx="6477600" cy="433320"/>
          </a:xfrm>
          <a:prstGeom prst="rect">
            <a:avLst/>
          </a:prstGeom>
        </p:spPr>
        <p:txBody>
          <a:bodyPr vert="horz" lIns="93957" tIns="46979" rIns="93957" bIns="46979" rtlCol="0" anchor="ctr">
            <a:noAutofit/>
          </a:bodyPr>
          <a:lstStyle>
            <a:lvl1pPr algn="ctr" defTabSz="939575" rtl="0" eaLnBrk="1" latinLnBrk="0" hangingPunct="1"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lv-LV" sz="2800" dirty="0">
                <a:solidFill>
                  <a:schemeClr val="accent6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Veselības aprūpes finansēšanas likums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6B2362-B13B-46F4-828D-32F75A6249F1}"/>
              </a:ext>
            </a:extLst>
          </p:cNvPr>
          <p:cNvSpPr txBox="1"/>
          <p:nvPr/>
        </p:nvSpPr>
        <p:spPr>
          <a:xfrm>
            <a:off x="1485390" y="978899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v-LV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taisnīgs pret VSOAI maksātājiem</a:t>
            </a:r>
          </a:p>
          <a:p>
            <a:pPr algn="r"/>
            <a:r>
              <a:rPr lang="lv-LV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taisnīgs pret </a:t>
            </a:r>
            <a:r>
              <a:rPr lang="lv-LV" sz="16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mazaizsargātām</a:t>
            </a:r>
            <a:r>
              <a:rPr lang="lv-LV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grupām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A0796CA-5C17-44CA-A4F9-3F5169C53F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725869"/>
            <a:ext cx="9144000" cy="941444"/>
          </a:xfrm>
          <a:prstGeom prst="rect">
            <a:avLst/>
          </a:prstGeom>
        </p:spPr>
      </p:pic>
      <p:sp>
        <p:nvSpPr>
          <p:cNvPr id="14" name="Minus Sign 13">
            <a:extLst>
              <a:ext uri="{FF2B5EF4-FFF2-40B4-BE49-F238E27FC236}">
                <a16:creationId xmlns:a16="http://schemas.microsoft.com/office/drawing/2014/main" id="{8768C7CE-1119-4C73-8104-BED323D1C3EF}"/>
              </a:ext>
            </a:extLst>
          </p:cNvPr>
          <p:cNvSpPr/>
          <p:nvPr/>
        </p:nvSpPr>
        <p:spPr>
          <a:xfrm rot="1642549">
            <a:off x="-792695" y="3844574"/>
            <a:ext cx="11475650" cy="357599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5" name="Minus Sign 14">
            <a:extLst>
              <a:ext uri="{FF2B5EF4-FFF2-40B4-BE49-F238E27FC236}">
                <a16:creationId xmlns:a16="http://schemas.microsoft.com/office/drawing/2014/main" id="{4B3DEB7C-FF23-4401-9E50-01D6DC278C98}"/>
              </a:ext>
            </a:extLst>
          </p:cNvPr>
          <p:cNvSpPr/>
          <p:nvPr/>
        </p:nvSpPr>
        <p:spPr>
          <a:xfrm rot="9224613">
            <a:off x="-1357912" y="3876958"/>
            <a:ext cx="11381326" cy="357599"/>
          </a:xfrm>
          <a:prstGeom prst="mathMin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5EC482D-1545-40EB-91DC-329FD4C0D3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384094"/>
            <a:ext cx="9144000" cy="94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906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9F2B6A-5469-4C59-9B16-C765092F7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C4A09F-B692-404B-969F-C83E40242D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40" y="0"/>
            <a:ext cx="1761743" cy="1957799"/>
          </a:xfrm>
          <a:prstGeom prst="rect">
            <a:avLst/>
          </a:prstGeom>
        </p:spPr>
      </p:pic>
      <p:sp>
        <p:nvSpPr>
          <p:cNvPr id="6" name="Title 4">
            <a:extLst>
              <a:ext uri="{FF2B5EF4-FFF2-40B4-BE49-F238E27FC236}">
                <a16:creationId xmlns:a16="http://schemas.microsoft.com/office/drawing/2014/main" id="{EA750FB2-B211-4894-9FD0-DE16104EF2E4}"/>
              </a:ext>
            </a:extLst>
          </p:cNvPr>
          <p:cNvSpPr txBox="1">
            <a:spLocks/>
          </p:cNvSpPr>
          <p:nvPr/>
        </p:nvSpPr>
        <p:spPr>
          <a:xfrm>
            <a:off x="2362200" y="304800"/>
            <a:ext cx="6477600" cy="433320"/>
          </a:xfrm>
          <a:prstGeom prst="rect">
            <a:avLst/>
          </a:prstGeom>
        </p:spPr>
        <p:txBody>
          <a:bodyPr vert="horz" lIns="93957" tIns="46979" rIns="93957" bIns="46979" rtlCol="0" anchor="ctr">
            <a:noAutofit/>
          </a:bodyPr>
          <a:lstStyle>
            <a:lvl1pPr algn="ctr" defTabSz="939575" rtl="0" eaLnBrk="1" latinLnBrk="0" hangingPunct="1"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2800" dirty="0">
                <a:solidFill>
                  <a:schemeClr val="accent6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Arī pēc pārejas perioda, </a:t>
            </a:r>
            <a:endParaRPr lang="lv-LV" sz="2800" dirty="0">
              <a:solidFill>
                <a:schemeClr val="accent6">
                  <a:lumMod val="50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pPr algn="r"/>
            <a:r>
              <a:rPr lang="pt-BR" sz="2800" dirty="0">
                <a:solidFill>
                  <a:schemeClr val="accent6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no 2019. g. janvāra</a:t>
            </a:r>
            <a:endParaRPr lang="lv-LV" sz="2800" dirty="0">
              <a:solidFill>
                <a:schemeClr val="accent6">
                  <a:lumMod val="50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3EEE01C-B598-477F-A3C2-EBCA69D05B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340" y="3435659"/>
            <a:ext cx="8748204" cy="28387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9D4E3A5-A56D-4F19-A4EC-DE6DA8BE08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95400"/>
            <a:ext cx="9144000" cy="232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864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2F77F6-91A0-42E7-990C-130E383A8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763C4C-801C-4075-9DCE-B981E6160D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40" y="0"/>
            <a:ext cx="1761743" cy="1957799"/>
          </a:xfrm>
          <a:prstGeom prst="rect">
            <a:avLst/>
          </a:prstGeom>
        </p:spPr>
      </p:pic>
      <p:sp>
        <p:nvSpPr>
          <p:cNvPr id="6" name="Title 4">
            <a:extLst>
              <a:ext uri="{FF2B5EF4-FFF2-40B4-BE49-F238E27FC236}">
                <a16:creationId xmlns:a16="http://schemas.microsoft.com/office/drawing/2014/main" id="{939B8640-9CCD-41EA-9E63-7EA4387C06D2}"/>
              </a:ext>
            </a:extLst>
          </p:cNvPr>
          <p:cNvSpPr txBox="1">
            <a:spLocks/>
          </p:cNvSpPr>
          <p:nvPr/>
        </p:nvSpPr>
        <p:spPr>
          <a:xfrm>
            <a:off x="2514600" y="252480"/>
            <a:ext cx="6325200" cy="954000"/>
          </a:xfrm>
          <a:prstGeom prst="rect">
            <a:avLst/>
          </a:prstGeom>
        </p:spPr>
        <p:txBody>
          <a:bodyPr vert="horz" lIns="93957" tIns="46979" rIns="93957" bIns="46979" rtlCol="0" anchor="ctr">
            <a:normAutofit/>
          </a:bodyPr>
          <a:lstStyle>
            <a:lvl1pPr algn="ctr" defTabSz="939575" rtl="0" eaLnBrk="1" latinLnBrk="0" hangingPunct="1"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lv-LV" sz="2800" dirty="0">
                <a:solidFill>
                  <a:schemeClr val="accent6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Valsts nodrošina veselības aprūpi visiem Latvijas iedzīvotājiem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3074AFA-C25A-42C5-A124-E96200B3BDA3}"/>
              </a:ext>
            </a:extLst>
          </p:cNvPr>
          <p:cNvSpPr/>
          <p:nvPr/>
        </p:nvSpPr>
        <p:spPr>
          <a:xfrm>
            <a:off x="533400" y="6356369"/>
            <a:ext cx="8306400" cy="39065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i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VISAS GRUPAS SAŅEM PILNO VESELĪBAS APRŪPES PAKALPOJUMU GROZU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8A0374-F06C-41D7-9D09-F9A9616B72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339312"/>
            <a:ext cx="8895322" cy="501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537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6ED115-0359-408B-A84F-348371F94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028C83-4FFB-4641-AB9C-BEFC58769F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40" y="0"/>
            <a:ext cx="1761743" cy="1957799"/>
          </a:xfrm>
          <a:prstGeom prst="rect">
            <a:avLst/>
          </a:prstGeom>
        </p:spPr>
      </p:pic>
      <p:sp>
        <p:nvSpPr>
          <p:cNvPr id="6" name="Title 4">
            <a:extLst>
              <a:ext uri="{FF2B5EF4-FFF2-40B4-BE49-F238E27FC236}">
                <a16:creationId xmlns:a16="http://schemas.microsoft.com/office/drawing/2014/main" id="{2FE8E7CF-3952-4045-BFBC-4F1D33192906}"/>
              </a:ext>
            </a:extLst>
          </p:cNvPr>
          <p:cNvSpPr txBox="1">
            <a:spLocks/>
          </p:cNvSpPr>
          <p:nvPr/>
        </p:nvSpPr>
        <p:spPr>
          <a:xfrm>
            <a:off x="2362200" y="304800"/>
            <a:ext cx="6477600" cy="433320"/>
          </a:xfrm>
          <a:prstGeom prst="rect">
            <a:avLst/>
          </a:prstGeom>
        </p:spPr>
        <p:txBody>
          <a:bodyPr vert="horz" lIns="93957" tIns="46979" rIns="93957" bIns="46979" rtlCol="0" anchor="ctr">
            <a:noAutofit/>
          </a:bodyPr>
          <a:lstStyle>
            <a:lvl1pPr algn="ctr" defTabSz="939575" rtl="0" eaLnBrk="1" latinLnBrk="0" hangingPunct="1"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lv-LV" sz="2800" dirty="0">
                <a:solidFill>
                  <a:schemeClr val="accent6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Veselības aprūpes pakalpojumu organizēšanas un samaksas kārtība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89D3BC-E79F-4327-A492-1E039BAB83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" y="1557907"/>
            <a:ext cx="8915400" cy="421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284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F147CA-FE6B-4BAA-B5C9-6B25C741D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66583AC-23D0-4056-82CC-96ADA5D3DBF6}"/>
              </a:ext>
            </a:extLst>
          </p:cNvPr>
          <p:cNvSpPr txBox="1">
            <a:spLocks/>
          </p:cNvSpPr>
          <p:nvPr/>
        </p:nvSpPr>
        <p:spPr>
          <a:xfrm>
            <a:off x="2362200" y="304800"/>
            <a:ext cx="6477600" cy="433320"/>
          </a:xfrm>
          <a:prstGeom prst="rect">
            <a:avLst/>
          </a:prstGeom>
        </p:spPr>
        <p:txBody>
          <a:bodyPr vert="horz" lIns="93957" tIns="46979" rIns="93957" bIns="46979" rtlCol="0" anchor="ctr">
            <a:noAutofit/>
          </a:bodyPr>
          <a:lstStyle>
            <a:lvl1pPr algn="ctr" defTabSz="939575" rtl="0" eaLnBrk="1" latinLnBrk="0" hangingPunct="1"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2800" dirty="0">
                <a:solidFill>
                  <a:schemeClr val="accent6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Arī pēc pārejas perioda, </a:t>
            </a:r>
            <a:endParaRPr lang="lv-LV" sz="2800" dirty="0">
              <a:solidFill>
                <a:schemeClr val="accent6">
                  <a:lumMod val="50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pPr algn="r"/>
            <a:r>
              <a:rPr lang="pt-BR" sz="2800" dirty="0">
                <a:solidFill>
                  <a:schemeClr val="accent6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no 2019. g. janvāra</a:t>
            </a:r>
            <a:endParaRPr lang="lv-LV" sz="2800" dirty="0">
              <a:solidFill>
                <a:schemeClr val="accent6">
                  <a:lumMod val="50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CC972D-9AF3-4D63-BD46-F9D6666550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40" y="0"/>
            <a:ext cx="1761743" cy="19577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9A575A6-0E25-491A-B21D-2E89FE57BB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95400"/>
            <a:ext cx="9144000" cy="232682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435C67B-15FC-41E6-9C88-5B5CA9BB1E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577" y="3518268"/>
            <a:ext cx="9144000" cy="296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231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110A9A5-749B-4C78-B929-1C8F76C974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5248"/>
            <a:ext cx="9144001" cy="578366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6FA8229-EB55-4A04-AE27-756554A00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B71DF4EE-CE56-4757-A6CD-A4EC4B1C23E4}"/>
              </a:ext>
            </a:extLst>
          </p:cNvPr>
          <p:cNvSpPr txBox="1">
            <a:spLocks/>
          </p:cNvSpPr>
          <p:nvPr/>
        </p:nvSpPr>
        <p:spPr>
          <a:xfrm>
            <a:off x="152400" y="76200"/>
            <a:ext cx="8839800" cy="433320"/>
          </a:xfrm>
          <a:prstGeom prst="rect">
            <a:avLst/>
          </a:prstGeom>
        </p:spPr>
        <p:txBody>
          <a:bodyPr vert="horz" lIns="93957" tIns="46979" rIns="93957" bIns="46979" rtlCol="0" anchor="ctr">
            <a:normAutofit fontScale="92500" lnSpcReduction="20000"/>
          </a:bodyPr>
          <a:lstStyle>
            <a:lvl1pPr algn="ctr" defTabSz="939575" rtl="0" eaLnBrk="1" latinLnBrk="0" hangingPunct="1"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2800" dirty="0">
                <a:solidFill>
                  <a:schemeClr val="accent6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Veselības aprūpes pakalpojumu PAMATA GROZS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A6083A-BCC7-40CD-B610-BD1363B91242}"/>
              </a:ext>
            </a:extLst>
          </p:cNvPr>
          <p:cNvSpPr/>
          <p:nvPr/>
        </p:nvSpPr>
        <p:spPr>
          <a:xfrm>
            <a:off x="533400" y="6182277"/>
            <a:ext cx="8306400" cy="53921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i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VALSTS APMAKSĀTĀS MEDICĪNISKĀS PALĪDZĪBAS MINIMUMU SAŅEMS VISI IEDZĪVOTĀJI NEATKARĪGI NO APDROŠINĀŠANAS STATUSA</a:t>
            </a:r>
          </a:p>
        </p:txBody>
      </p:sp>
    </p:spTree>
    <p:extLst>
      <p:ext uri="{BB962C8B-B14F-4D97-AF65-F5344CB8AC3E}">
        <p14:creationId xmlns:p14="http://schemas.microsoft.com/office/powerpoint/2010/main" val="34032816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1645</TotalTime>
  <Words>477</Words>
  <Application>Microsoft Office PowerPoint</Application>
  <PresentationFormat>On-screen Show (4:3)</PresentationFormat>
  <Paragraphs>86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Segoe UI Black</vt:lpstr>
      <vt:lpstr>Office Theme</vt:lpstr>
      <vt:lpstr>LR veselības ministre  Anda Čakša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Paldies par uzmanību!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Prezentācijas tēmas nosaukums</dc:title>
  <dc:creator>Dagnija</dc:creator>
  <cp:lastModifiedBy>Undīne Šulca</cp:lastModifiedBy>
  <cp:revision>210</cp:revision>
  <cp:lastPrinted>2018-08-28T06:09:22Z</cp:lastPrinted>
  <dcterms:created xsi:type="dcterms:W3CDTF">2006-08-16T00:00:00Z</dcterms:created>
  <dcterms:modified xsi:type="dcterms:W3CDTF">2018-08-28T08:57:28Z</dcterms:modified>
</cp:coreProperties>
</file>