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9" r:id="rId3"/>
    <p:sldId id="264" r:id="rId4"/>
    <p:sldId id="265" r:id="rId5"/>
    <p:sldId id="266" r:id="rId6"/>
    <p:sldId id="267" r:id="rId7"/>
    <p:sldId id="268" r:id="rId8"/>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ila, bez režģ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ila, režģa tabu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35270CB9-1102-47DC-ACB8-C808DE8D02BD}" type="datetimeFigureOut">
              <a:rPr lang="lv-LV" smtClean="0"/>
              <a:t>29.08.2018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1936413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35270CB9-1102-47DC-ACB8-C808DE8D02BD}" type="datetimeFigureOut">
              <a:rPr lang="lv-LV" smtClean="0"/>
              <a:t>29.08.2018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1541532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35270CB9-1102-47DC-ACB8-C808DE8D02BD}" type="datetimeFigureOut">
              <a:rPr lang="lv-LV" smtClean="0"/>
              <a:t>29.08.2018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1450795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35270CB9-1102-47DC-ACB8-C808DE8D02BD}" type="datetimeFigureOut">
              <a:rPr lang="lv-LV" smtClean="0"/>
              <a:t>29.08.2018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940634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270CB9-1102-47DC-ACB8-C808DE8D02BD}" type="datetimeFigureOut">
              <a:rPr lang="lv-LV" smtClean="0"/>
              <a:t>29.08.2018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905083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35270CB9-1102-47DC-ACB8-C808DE8D02BD}" type="datetimeFigureOut">
              <a:rPr lang="lv-LV" smtClean="0"/>
              <a:t>29.08.2018</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1623256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35270CB9-1102-47DC-ACB8-C808DE8D02BD}" type="datetimeFigureOut">
              <a:rPr lang="lv-LV" smtClean="0"/>
              <a:t>29.08.2018</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3050659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35270CB9-1102-47DC-ACB8-C808DE8D02BD}" type="datetimeFigureOut">
              <a:rPr lang="lv-LV" smtClean="0"/>
              <a:t>29.08.2018</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3459344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270CB9-1102-47DC-ACB8-C808DE8D02BD}" type="datetimeFigureOut">
              <a:rPr lang="lv-LV" smtClean="0"/>
              <a:t>29.08.2018</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251402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270CB9-1102-47DC-ACB8-C808DE8D02BD}" type="datetimeFigureOut">
              <a:rPr lang="lv-LV" smtClean="0"/>
              <a:t>29.08.2018</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1306778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270CB9-1102-47DC-ACB8-C808DE8D02BD}" type="datetimeFigureOut">
              <a:rPr lang="lv-LV" smtClean="0"/>
              <a:t>29.08.2018</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0FE4490-6ECA-4117-9097-F2D089409EA7}" type="slidenum">
              <a:rPr lang="lv-LV" smtClean="0"/>
              <a:t>‹#›</a:t>
            </a:fld>
            <a:endParaRPr lang="lv-LV"/>
          </a:p>
        </p:txBody>
      </p:sp>
    </p:spTree>
    <p:extLst>
      <p:ext uri="{BB962C8B-B14F-4D97-AF65-F5344CB8AC3E}">
        <p14:creationId xmlns:p14="http://schemas.microsoft.com/office/powerpoint/2010/main" val="3704914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270CB9-1102-47DC-ACB8-C808DE8D02BD}" type="datetimeFigureOut">
              <a:rPr lang="lv-LV" smtClean="0"/>
              <a:t>29.08.2018</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FE4490-6ECA-4117-9097-F2D089409EA7}" type="slidenum">
              <a:rPr lang="lv-LV" smtClean="0"/>
              <a:t>‹#›</a:t>
            </a:fld>
            <a:endParaRPr lang="lv-LV"/>
          </a:p>
        </p:txBody>
      </p:sp>
    </p:spTree>
    <p:extLst>
      <p:ext uri="{BB962C8B-B14F-4D97-AF65-F5344CB8AC3E}">
        <p14:creationId xmlns:p14="http://schemas.microsoft.com/office/powerpoint/2010/main" val="3649844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89974" y="2578806"/>
            <a:ext cx="10363826" cy="3235397"/>
          </a:xfrm>
        </p:spPr>
        <p:txBody>
          <a:bodyPr>
            <a:normAutofit lnSpcReduction="10000"/>
          </a:bodyPr>
          <a:lstStyle/>
          <a:p>
            <a:pPr marL="457200" indent="-457200">
              <a:buFont typeface="+mj-lt"/>
              <a:buAutoNum type="arabicPeriod"/>
            </a:pPr>
            <a:r>
              <a:rPr lang="lv-LV" sz="2400" dirty="0"/>
              <a:t>MK un NVO darba grupas rezultātus un priekšlikumus atzīstam par labiem, atgādinot, ka tā īstenošanai nepieciešams attiecīgais financējums, (NVO sekretariāta izveide, atbalsts darba grupām un paplašinātai padomes sēdei ar ministriem, konkrētu rezultātu panākšana, komunikācijas un koordinācijas uzlabojumi (t.sk. Ar jauniem komunikācijas līdzekļiem), plašāka loka iesaiste, mērķu definēšana, turpināt arbitrāžas funkciju, atbalsts jaunām dalīborganizācijām, konkrēti «atbildīgie» par rezultātu no NVO puses),</a:t>
            </a:r>
          </a:p>
          <a:p>
            <a:pPr marL="457200" indent="-457200">
              <a:buFont typeface="+mj-lt"/>
              <a:buAutoNum type="arabicPeriod"/>
            </a:pPr>
            <a:r>
              <a:rPr lang="lv-LV" sz="2400" dirty="0"/>
              <a:t>Izsūtīt izmaiņu priekšlikumu plašam NVO lokam un paredzēt zināmu laiku, piem. 2 nedēļas precīzējumu iesniegšanai (darba grupai izdiskuktēt iespēju Forumu izmantot arī kā balsošanas vietu).</a:t>
            </a:r>
          </a:p>
          <a:p>
            <a:pPr marL="457200" indent="-457200">
              <a:buFont typeface="+mj-lt"/>
              <a:buAutoNum type="arabicPeriod"/>
            </a:pPr>
            <a:endParaRPr lang="lv-LV" sz="2400" dirty="0"/>
          </a:p>
        </p:txBody>
      </p:sp>
      <p:sp>
        <p:nvSpPr>
          <p:cNvPr id="6" name="Virsraksts 1">
            <a:extLst>
              <a:ext uri="{FF2B5EF4-FFF2-40B4-BE49-F238E27FC236}">
                <a16:creationId xmlns:a16="http://schemas.microsoft.com/office/drawing/2014/main" id="{50B41E26-151E-47AD-B543-73DBB4367FF8}"/>
              </a:ext>
            </a:extLst>
          </p:cNvPr>
          <p:cNvSpPr>
            <a:spLocks noGrp="1"/>
          </p:cNvSpPr>
          <p:nvPr>
            <p:ph type="title"/>
          </p:nvPr>
        </p:nvSpPr>
        <p:spPr/>
        <p:txBody>
          <a:bodyPr>
            <a:noAutofit/>
          </a:bodyPr>
          <a:lstStyle/>
          <a:p>
            <a:pPr algn="ctr"/>
            <a:r>
              <a:rPr lang="lv-LV" sz="3600" dirty="0"/>
              <a:t>Galvenās atziņas – 1.darbnīca – </a:t>
            </a:r>
            <a:r>
              <a:rPr lang="lv-LV" sz="3600" b="1" dirty="0">
                <a:solidFill>
                  <a:schemeClr val="accent1"/>
                </a:solidFill>
              </a:rPr>
              <a:t>Memoranda</a:t>
            </a:r>
            <a:r>
              <a:rPr lang="lv-LV" sz="3600" dirty="0"/>
              <a:t> formāta pilnveide	</a:t>
            </a:r>
          </a:p>
        </p:txBody>
      </p:sp>
    </p:spTree>
    <p:extLst>
      <p:ext uri="{BB962C8B-B14F-4D97-AF65-F5344CB8AC3E}">
        <p14:creationId xmlns:p14="http://schemas.microsoft.com/office/powerpoint/2010/main" val="1413732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ED6F84B-7437-4351-A8EC-75CC144D3749}"/>
              </a:ext>
            </a:extLst>
          </p:cNvPr>
          <p:cNvSpPr>
            <a:spLocks noGrp="1"/>
          </p:cNvSpPr>
          <p:nvPr>
            <p:ph type="title"/>
          </p:nvPr>
        </p:nvSpPr>
        <p:spPr>
          <a:xfrm>
            <a:off x="894184" y="589059"/>
            <a:ext cx="10515600" cy="577267"/>
          </a:xfrm>
        </p:spPr>
        <p:txBody>
          <a:bodyPr>
            <a:noAutofit/>
          </a:bodyPr>
          <a:lstStyle/>
          <a:p>
            <a:pPr algn="ctr"/>
            <a:r>
              <a:rPr lang="lv-LV" sz="3600" dirty="0"/>
              <a:t>Galvenās atziņas – 2.darbnīca - Sabiedrības līdzdalības pilnveide </a:t>
            </a:r>
            <a:r>
              <a:rPr lang="lv-LV" sz="3600" b="1" dirty="0">
                <a:solidFill>
                  <a:schemeClr val="accent5"/>
                </a:solidFill>
              </a:rPr>
              <a:t>pašvaldībās </a:t>
            </a:r>
            <a:r>
              <a:rPr lang="lv-LV" sz="3600" dirty="0"/>
              <a:t>	</a:t>
            </a:r>
          </a:p>
        </p:txBody>
      </p:sp>
      <p:sp>
        <p:nvSpPr>
          <p:cNvPr id="3" name="Satura vietturis 2">
            <a:extLst>
              <a:ext uri="{FF2B5EF4-FFF2-40B4-BE49-F238E27FC236}">
                <a16:creationId xmlns:a16="http://schemas.microsoft.com/office/drawing/2014/main" id="{3117E20A-231D-47EA-AAEA-EE3DB3939207}"/>
              </a:ext>
            </a:extLst>
          </p:cNvPr>
          <p:cNvSpPr>
            <a:spLocks noGrp="1"/>
          </p:cNvSpPr>
          <p:nvPr>
            <p:ph idx="1"/>
          </p:nvPr>
        </p:nvSpPr>
        <p:spPr>
          <a:xfrm>
            <a:off x="1194318" y="1791478"/>
            <a:ext cx="10159482" cy="4250548"/>
          </a:xfrm>
        </p:spPr>
        <p:txBody>
          <a:bodyPr>
            <a:normAutofit fontScale="77500" lnSpcReduction="20000"/>
          </a:bodyPr>
          <a:lstStyle/>
          <a:p>
            <a:pPr>
              <a:spcBef>
                <a:spcPts val="1800"/>
              </a:spcBef>
              <a:spcAft>
                <a:spcPts val="600"/>
              </a:spcAft>
            </a:pPr>
            <a:r>
              <a:rPr lang="lv-LV" sz="4000" dirty="0"/>
              <a:t>Saprotama informācija, kas sasniedz visus</a:t>
            </a:r>
          </a:p>
          <a:p>
            <a:pPr>
              <a:spcBef>
                <a:spcPts val="1800"/>
              </a:spcBef>
              <a:spcAft>
                <a:spcPts val="600"/>
              </a:spcAft>
            </a:pPr>
            <a:r>
              <a:rPr lang="lv-LV" sz="4000" dirty="0"/>
              <a:t>Iespēja ietekmēt </a:t>
            </a:r>
          </a:p>
          <a:p>
            <a:pPr>
              <a:spcBef>
                <a:spcPts val="1800"/>
              </a:spcBef>
              <a:spcAft>
                <a:spcPts val="600"/>
              </a:spcAft>
            </a:pPr>
            <a:r>
              <a:rPr lang="lv-LV" sz="4000" dirty="0"/>
              <a:t>Līdzdalība ir jāaudzina un jāpraktizē visiem</a:t>
            </a:r>
          </a:p>
          <a:p>
            <a:pPr>
              <a:spcBef>
                <a:spcPts val="1800"/>
              </a:spcBef>
              <a:spcAft>
                <a:spcPts val="600"/>
              </a:spcAft>
            </a:pPr>
            <a:r>
              <a:rPr lang="lv-LV" sz="4000" dirty="0"/>
              <a:t>Pilsoniskā izglītība un prasmes</a:t>
            </a:r>
          </a:p>
          <a:p>
            <a:pPr>
              <a:spcBef>
                <a:spcPts val="1800"/>
              </a:spcBef>
              <a:spcAft>
                <a:spcPts val="600"/>
              </a:spcAft>
            </a:pPr>
            <a:r>
              <a:rPr lang="lv-LV" sz="4000" dirty="0"/>
              <a:t>Daļēja funkciju nodošana sabiedrībai</a:t>
            </a:r>
          </a:p>
          <a:p>
            <a:pPr>
              <a:spcBef>
                <a:spcPts val="1800"/>
              </a:spcBef>
              <a:spcAft>
                <a:spcPts val="600"/>
              </a:spcAft>
            </a:pPr>
            <a:r>
              <a:rPr lang="lv-LV" sz="4000" dirty="0"/>
              <a:t>Piederības sajūta un lokālpatriotisms</a:t>
            </a:r>
          </a:p>
          <a:p>
            <a:pPr>
              <a:spcBef>
                <a:spcPts val="1800"/>
              </a:spcBef>
              <a:spcAft>
                <a:spcPts val="600"/>
              </a:spcAft>
            </a:pPr>
            <a:r>
              <a:rPr lang="lv-LV" sz="4000" dirty="0"/>
              <a:t>Uztaustīt </a:t>
            </a:r>
            <a:r>
              <a:rPr lang="lv-LV" sz="4000"/>
              <a:t>un risināt «spriedzes</a:t>
            </a:r>
            <a:r>
              <a:rPr lang="lv-LV" sz="4000" dirty="0"/>
              <a:t> punktus»</a:t>
            </a:r>
          </a:p>
        </p:txBody>
      </p:sp>
    </p:spTree>
    <p:extLst>
      <p:ext uri="{BB962C8B-B14F-4D97-AF65-F5344CB8AC3E}">
        <p14:creationId xmlns:p14="http://schemas.microsoft.com/office/powerpoint/2010/main" val="30996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ED6F84B-7437-4351-A8EC-75CC144D3749}"/>
              </a:ext>
            </a:extLst>
          </p:cNvPr>
          <p:cNvSpPr>
            <a:spLocks noGrp="1"/>
          </p:cNvSpPr>
          <p:nvPr>
            <p:ph type="title"/>
          </p:nvPr>
        </p:nvSpPr>
        <p:spPr>
          <a:xfrm>
            <a:off x="838200" y="775672"/>
            <a:ext cx="10515600" cy="577267"/>
          </a:xfrm>
        </p:spPr>
        <p:txBody>
          <a:bodyPr>
            <a:noAutofit/>
          </a:bodyPr>
          <a:lstStyle/>
          <a:p>
            <a:pPr algn="ctr"/>
            <a:r>
              <a:rPr lang="lv-LV" sz="3600" dirty="0"/>
              <a:t>Galvenās atziņas - 3.darbnīca - Sabiedrības līdzdalības pilnveide </a:t>
            </a:r>
            <a:r>
              <a:rPr lang="lv-LV" sz="3600" b="1" dirty="0">
                <a:solidFill>
                  <a:schemeClr val="accent5"/>
                </a:solidFill>
              </a:rPr>
              <a:t>valsts pārvaldes iestādēs</a:t>
            </a:r>
            <a:r>
              <a:rPr lang="lv-LV" sz="3600" dirty="0">
                <a:solidFill>
                  <a:schemeClr val="accent5"/>
                </a:solidFill>
              </a:rPr>
              <a:t> (1.grupa)</a:t>
            </a:r>
            <a:br>
              <a:rPr lang="lv-LV" sz="3600" dirty="0">
                <a:solidFill>
                  <a:schemeClr val="accent5"/>
                </a:solidFill>
              </a:rPr>
            </a:br>
            <a:endParaRPr lang="lv-LV" sz="3600" dirty="0">
              <a:solidFill>
                <a:schemeClr val="accent5"/>
              </a:solidFill>
            </a:endParaRPr>
          </a:p>
        </p:txBody>
      </p:sp>
      <p:sp>
        <p:nvSpPr>
          <p:cNvPr id="3" name="Satura vietturis 2">
            <a:extLst>
              <a:ext uri="{FF2B5EF4-FFF2-40B4-BE49-F238E27FC236}">
                <a16:creationId xmlns:a16="http://schemas.microsoft.com/office/drawing/2014/main" id="{3117E20A-231D-47EA-AAEA-EE3DB3939207}"/>
              </a:ext>
            </a:extLst>
          </p:cNvPr>
          <p:cNvSpPr>
            <a:spLocks noGrp="1"/>
          </p:cNvSpPr>
          <p:nvPr>
            <p:ph idx="1"/>
          </p:nvPr>
        </p:nvSpPr>
        <p:spPr>
          <a:xfrm>
            <a:off x="1194318" y="1791478"/>
            <a:ext cx="10159482" cy="4250548"/>
          </a:xfrm>
        </p:spPr>
        <p:txBody>
          <a:bodyPr>
            <a:normAutofit fontScale="92500" lnSpcReduction="10000"/>
          </a:bodyPr>
          <a:lstStyle/>
          <a:p>
            <a:pPr>
              <a:spcBef>
                <a:spcPts val="1800"/>
              </a:spcBef>
              <a:spcAft>
                <a:spcPts val="600"/>
              </a:spcAft>
            </a:pPr>
            <a:r>
              <a:rPr lang="lv-LV" sz="4000" dirty="0"/>
              <a:t>Apsēsties pie «baltas lapas»</a:t>
            </a:r>
          </a:p>
          <a:p>
            <a:pPr>
              <a:spcBef>
                <a:spcPts val="1800"/>
              </a:spcBef>
              <a:spcAft>
                <a:spcPts val="600"/>
              </a:spcAft>
            </a:pPr>
            <a:r>
              <a:rPr lang="lv-LV" sz="4000" dirty="0"/>
              <a:t>kā līdzīgi partneri, ar godīgu sirdi un tīriem nodomiem, bez slēptām interesēm,</a:t>
            </a:r>
          </a:p>
          <a:p>
            <a:pPr>
              <a:spcBef>
                <a:spcPts val="1800"/>
              </a:spcBef>
              <a:spcAft>
                <a:spcPts val="600"/>
              </a:spcAft>
            </a:pPr>
            <a:r>
              <a:rPr lang="lv-LV" sz="4000" dirty="0"/>
              <a:t>sākot ar sevi – veidot profesionālu dialogu un būt gataviem konstruktīvai sadarbība,</a:t>
            </a:r>
          </a:p>
          <a:p>
            <a:pPr>
              <a:spcBef>
                <a:spcPts val="1800"/>
              </a:spcBef>
              <a:spcAft>
                <a:spcPts val="600"/>
              </a:spcAft>
            </a:pPr>
            <a:r>
              <a:rPr lang="lv-LV" sz="4000" dirty="0"/>
              <a:t>un nodrošināt informatīvu un finansiālu atbalstu, kas būtu savlaicīgi jāplāno un jāparedz</a:t>
            </a:r>
          </a:p>
          <a:p>
            <a:pPr marL="0" indent="0">
              <a:spcBef>
                <a:spcPts val="1800"/>
              </a:spcBef>
              <a:spcAft>
                <a:spcPts val="600"/>
              </a:spcAft>
              <a:buNone/>
            </a:pPr>
            <a:endParaRPr lang="lv-LV" sz="4000" dirty="0"/>
          </a:p>
        </p:txBody>
      </p:sp>
    </p:spTree>
    <p:extLst>
      <p:ext uri="{BB962C8B-B14F-4D97-AF65-F5344CB8AC3E}">
        <p14:creationId xmlns:p14="http://schemas.microsoft.com/office/powerpoint/2010/main" val="2134153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21058" y="1550020"/>
            <a:ext cx="9749883" cy="5307980"/>
          </a:xfrm>
        </p:spPr>
        <p:txBody>
          <a:bodyPr>
            <a:normAutofit/>
          </a:bodyPr>
          <a:lstStyle/>
          <a:p>
            <a:pPr marL="342900" indent="-342900" algn="just">
              <a:buFont typeface="Arial" panose="020B0604020202020204" pitchFamily="34" charset="0"/>
              <a:buChar char="•"/>
            </a:pPr>
            <a:r>
              <a:rPr lang="lv-LV" sz="2800" dirty="0"/>
              <a:t>Līdzdalība – atslēgas jēdzieni: tas ir </a:t>
            </a:r>
            <a:r>
              <a:rPr lang="lv-LV" sz="2800" dirty="0" err="1"/>
              <a:t>divvirzienu</a:t>
            </a:r>
            <a:r>
              <a:rPr lang="lv-LV" sz="2800" dirty="0"/>
              <a:t> process, visu pušu atbildība, savstarpējā cieņa, iestāžu vadītāju loma un darba kultūra</a:t>
            </a:r>
          </a:p>
          <a:p>
            <a:pPr marL="342900" indent="-342900" algn="just">
              <a:buFont typeface="Arial" panose="020B0604020202020204" pitchFamily="34" charset="0"/>
              <a:buChar char="•"/>
            </a:pPr>
            <a:r>
              <a:rPr lang="lv-LV" sz="2800" dirty="0"/>
              <a:t>Problēmas: netiek ievēroti spēles noteikumi (atbildes un iesaiste formāla, atbilžu termiņi netiek ievēroti). Iztrūkst atgriezeniskā saikne. Tiesību aktu ievietošana tīmekļa vietnē – nav produktīvi. </a:t>
            </a:r>
          </a:p>
          <a:p>
            <a:pPr marL="342900" indent="-342900" algn="just">
              <a:buFont typeface="Arial" panose="020B0604020202020204" pitchFamily="34" charset="0"/>
              <a:buChar char="•"/>
            </a:pPr>
            <a:r>
              <a:rPr lang="lv-LV" sz="2800" dirty="0"/>
              <a:t>Argumentācijai jābūt pamatotai (pētījumi)</a:t>
            </a:r>
          </a:p>
          <a:p>
            <a:pPr marL="342900" indent="-342900" algn="just">
              <a:buFont typeface="Arial" panose="020B0604020202020204" pitchFamily="34" charset="0"/>
              <a:buChar char="•"/>
            </a:pPr>
            <a:r>
              <a:rPr lang="lv-LV" sz="2800" dirty="0"/>
              <a:t>Pozitīvi: procesu </a:t>
            </a:r>
            <a:r>
              <a:rPr lang="lv-LV" sz="2800" dirty="0" err="1"/>
              <a:t>efektivizācija</a:t>
            </a:r>
            <a:r>
              <a:rPr lang="lv-LV" sz="2800" dirty="0"/>
              <a:t> un e-pakalpojumi </a:t>
            </a:r>
          </a:p>
          <a:p>
            <a:pPr marL="342900" indent="-342900" algn="just">
              <a:buFont typeface="Arial" panose="020B0604020202020204" pitchFamily="34" charset="0"/>
              <a:buChar char="•"/>
            </a:pPr>
            <a:r>
              <a:rPr lang="lv-LV" sz="2800" dirty="0"/>
              <a:t>Jautājums diskusijai - vai jābūt publiski pieejamiem NVO biedru sarakstiem? </a:t>
            </a:r>
          </a:p>
          <a:p>
            <a:pPr algn="l"/>
            <a:endParaRPr lang="lv-LV" dirty="0"/>
          </a:p>
        </p:txBody>
      </p:sp>
      <p:sp>
        <p:nvSpPr>
          <p:cNvPr id="4" name="Virsraksts 1">
            <a:extLst>
              <a:ext uri="{FF2B5EF4-FFF2-40B4-BE49-F238E27FC236}">
                <a16:creationId xmlns:a16="http://schemas.microsoft.com/office/drawing/2014/main" id="{73A04105-9CD3-4D44-A0B5-F4B5FBB4482C}"/>
              </a:ext>
            </a:extLst>
          </p:cNvPr>
          <p:cNvSpPr txBox="1">
            <a:spLocks/>
          </p:cNvSpPr>
          <p:nvPr/>
        </p:nvSpPr>
        <p:spPr>
          <a:xfrm>
            <a:off x="838200" y="775672"/>
            <a:ext cx="10515600" cy="57726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lv-LV" sz="3600" dirty="0"/>
              <a:t>Galvenās atziņas - 3.darbnīca - Sabiedrības līdzdalības pilnveide </a:t>
            </a:r>
            <a:r>
              <a:rPr lang="lv-LV" sz="3600" b="1" dirty="0">
                <a:solidFill>
                  <a:schemeClr val="accent5"/>
                </a:solidFill>
              </a:rPr>
              <a:t>valsts pārvaldes iestādēs</a:t>
            </a:r>
            <a:r>
              <a:rPr lang="lv-LV" sz="3600" dirty="0">
                <a:solidFill>
                  <a:schemeClr val="accent5"/>
                </a:solidFill>
              </a:rPr>
              <a:t> (2.grupa)</a:t>
            </a:r>
          </a:p>
        </p:txBody>
      </p:sp>
    </p:spTree>
    <p:extLst>
      <p:ext uri="{BB962C8B-B14F-4D97-AF65-F5344CB8AC3E}">
        <p14:creationId xmlns:p14="http://schemas.microsoft.com/office/powerpoint/2010/main" val="555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solidFill>
                  <a:srgbClr val="FF0000"/>
                </a:solidFill>
              </a:rPr>
              <a:t>Priekšlikumi: </a:t>
            </a:r>
            <a:br>
              <a:rPr lang="lv-LV" dirty="0">
                <a:solidFill>
                  <a:srgbClr val="FF0000"/>
                </a:solidFill>
              </a:rPr>
            </a:br>
            <a:endParaRPr lang="lv-LV" dirty="0">
              <a:solidFill>
                <a:srgbClr val="FF0000"/>
              </a:solidFill>
            </a:endParaRPr>
          </a:p>
        </p:txBody>
      </p:sp>
      <p:sp>
        <p:nvSpPr>
          <p:cNvPr id="3" name="Content Placeholder 2"/>
          <p:cNvSpPr>
            <a:spLocks noGrp="1"/>
          </p:cNvSpPr>
          <p:nvPr>
            <p:ph idx="1"/>
          </p:nvPr>
        </p:nvSpPr>
        <p:spPr>
          <a:xfrm>
            <a:off x="838200" y="1193180"/>
            <a:ext cx="10515600" cy="4983783"/>
          </a:xfrm>
        </p:spPr>
        <p:txBody>
          <a:bodyPr>
            <a:normAutofit/>
          </a:bodyPr>
          <a:lstStyle/>
          <a:p>
            <a:r>
              <a:rPr lang="lv-LV" dirty="0"/>
              <a:t>Darba grupas – atklātas, to sastāvs un darba kārtības lai ir pieejamas savlaicīgi</a:t>
            </a:r>
          </a:p>
          <a:p>
            <a:r>
              <a:rPr lang="lv-LV" dirty="0"/>
              <a:t>Saprotami jautājumi (Ir problēma – kā mēs to risināsim?), nevis TAP -valsts sektorā arī jābūt resursam.</a:t>
            </a:r>
          </a:p>
          <a:p>
            <a:r>
              <a:rPr lang="lv-LV" dirty="0"/>
              <a:t>Konsultēšanai jānotiek ideju ģenerēšanas posmā. </a:t>
            </a:r>
          </a:p>
          <a:p>
            <a:r>
              <a:rPr lang="lv-LV" dirty="0"/>
              <a:t>Mazaksslogs.gov.lv – priekšlikumu iesniegšana par normu neievērošanu attiecībā uz līdzdalību</a:t>
            </a:r>
          </a:p>
          <a:p>
            <a:r>
              <a:rPr lang="lv-LV" dirty="0"/>
              <a:t>Finansējums NVO – jābūt skaidram un prognozējamam. Resursi ir jānodrošina, lai varētu sagatavot kvalitatīvu viedokli (Latvijas NVO fonds). Ziedojumi &amp; biedru naudas. Mārketings. Reputācija.</a:t>
            </a:r>
          </a:p>
          <a:p>
            <a:pPr marL="0" indent="0">
              <a:buNone/>
            </a:pPr>
            <a:endParaRPr lang="lv-LV" dirty="0"/>
          </a:p>
        </p:txBody>
      </p:sp>
    </p:spTree>
    <p:extLst>
      <p:ext uri="{BB962C8B-B14F-4D97-AF65-F5344CB8AC3E}">
        <p14:creationId xmlns:p14="http://schemas.microsoft.com/office/powerpoint/2010/main" val="2261444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ED6F84B-7437-4351-A8EC-75CC144D3749}"/>
              </a:ext>
            </a:extLst>
          </p:cNvPr>
          <p:cNvSpPr>
            <a:spLocks noGrp="1"/>
          </p:cNvSpPr>
          <p:nvPr>
            <p:ph type="title"/>
          </p:nvPr>
        </p:nvSpPr>
        <p:spPr>
          <a:xfrm>
            <a:off x="838200" y="775672"/>
            <a:ext cx="10515600" cy="577267"/>
          </a:xfrm>
        </p:spPr>
        <p:txBody>
          <a:bodyPr>
            <a:noAutofit/>
          </a:bodyPr>
          <a:lstStyle/>
          <a:p>
            <a:pPr algn="ctr"/>
            <a:r>
              <a:rPr lang="lv-LV" sz="3600" dirty="0"/>
              <a:t>Galvenās atziņas - 3.darbnīca - Sabiedrības līdzdalības pilnveide </a:t>
            </a:r>
            <a:r>
              <a:rPr lang="lv-LV" sz="3600" b="1" dirty="0">
                <a:solidFill>
                  <a:schemeClr val="accent5"/>
                </a:solidFill>
              </a:rPr>
              <a:t>valsts pārvaldes iestādēs</a:t>
            </a:r>
            <a:r>
              <a:rPr lang="lv-LV" sz="3600" dirty="0">
                <a:solidFill>
                  <a:schemeClr val="accent5"/>
                </a:solidFill>
              </a:rPr>
              <a:t> (3.grupa)</a:t>
            </a:r>
            <a:br>
              <a:rPr lang="lv-LV" sz="3600" dirty="0">
                <a:solidFill>
                  <a:schemeClr val="accent5"/>
                </a:solidFill>
              </a:rPr>
            </a:br>
            <a:endParaRPr lang="lv-LV" sz="3600" dirty="0">
              <a:solidFill>
                <a:schemeClr val="accent5"/>
              </a:solidFill>
            </a:endParaRPr>
          </a:p>
        </p:txBody>
      </p:sp>
      <p:sp>
        <p:nvSpPr>
          <p:cNvPr id="3" name="Satura vietturis 2">
            <a:extLst>
              <a:ext uri="{FF2B5EF4-FFF2-40B4-BE49-F238E27FC236}">
                <a16:creationId xmlns:a16="http://schemas.microsoft.com/office/drawing/2014/main" id="{3117E20A-231D-47EA-AAEA-EE3DB3939207}"/>
              </a:ext>
            </a:extLst>
          </p:cNvPr>
          <p:cNvSpPr>
            <a:spLocks noGrp="1"/>
          </p:cNvSpPr>
          <p:nvPr>
            <p:ph idx="1"/>
          </p:nvPr>
        </p:nvSpPr>
        <p:spPr>
          <a:xfrm>
            <a:off x="1194318" y="1791478"/>
            <a:ext cx="10159482" cy="4250548"/>
          </a:xfrm>
        </p:spPr>
        <p:txBody>
          <a:bodyPr>
            <a:normAutofit lnSpcReduction="10000"/>
          </a:bodyPr>
          <a:lstStyle/>
          <a:p>
            <a:pPr>
              <a:spcBef>
                <a:spcPts val="1800"/>
              </a:spcBef>
              <a:spcAft>
                <a:spcPts val="600"/>
              </a:spcAft>
            </a:pPr>
            <a:r>
              <a:rPr lang="lv-LV" sz="4000" dirty="0"/>
              <a:t>NVO kā resurss prioritāšu sasniegšanā, nevis «dadzis acīs» </a:t>
            </a:r>
          </a:p>
          <a:p>
            <a:pPr>
              <a:spcBef>
                <a:spcPts val="1800"/>
              </a:spcBef>
              <a:spcAft>
                <a:spcPts val="600"/>
              </a:spcAft>
            </a:pPr>
            <a:r>
              <a:rPr lang="lv-LV" sz="4000" dirty="0"/>
              <a:t>Informācija un atbildes visiem saprotamā veidā</a:t>
            </a:r>
          </a:p>
          <a:p>
            <a:pPr>
              <a:spcBef>
                <a:spcPts val="1800"/>
              </a:spcBef>
              <a:spcAft>
                <a:spcPts val="600"/>
              </a:spcAft>
            </a:pPr>
            <a:r>
              <a:rPr lang="lv-LV" sz="4000" dirty="0"/>
              <a:t>Atrisināts regulāra finansējuma jautājums</a:t>
            </a:r>
          </a:p>
          <a:p>
            <a:pPr>
              <a:spcBef>
                <a:spcPts val="1800"/>
              </a:spcBef>
              <a:spcAft>
                <a:spcPts val="600"/>
              </a:spcAft>
            </a:pPr>
            <a:r>
              <a:rPr lang="lv-LV" sz="4000"/>
              <a:t>Veicinātas pozitīvās </a:t>
            </a:r>
            <a:r>
              <a:rPr lang="lv-LV" sz="4000" dirty="0"/>
              <a:t>iniciatīvas: ideju banka, labākais līdzdalības piemērs, labākais ierēdnis</a:t>
            </a:r>
          </a:p>
          <a:p>
            <a:pPr marL="0" indent="0">
              <a:spcBef>
                <a:spcPts val="1800"/>
              </a:spcBef>
              <a:spcAft>
                <a:spcPts val="600"/>
              </a:spcAft>
              <a:buNone/>
            </a:pPr>
            <a:endParaRPr lang="lv-LV" sz="4000" dirty="0"/>
          </a:p>
        </p:txBody>
      </p:sp>
    </p:spTree>
    <p:extLst>
      <p:ext uri="{BB962C8B-B14F-4D97-AF65-F5344CB8AC3E}">
        <p14:creationId xmlns:p14="http://schemas.microsoft.com/office/powerpoint/2010/main" val="1773720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ED6F84B-7437-4351-A8EC-75CC144D3749}"/>
              </a:ext>
            </a:extLst>
          </p:cNvPr>
          <p:cNvSpPr>
            <a:spLocks noGrp="1"/>
          </p:cNvSpPr>
          <p:nvPr>
            <p:ph type="title"/>
          </p:nvPr>
        </p:nvSpPr>
        <p:spPr>
          <a:xfrm>
            <a:off x="838200" y="775672"/>
            <a:ext cx="10515600" cy="577267"/>
          </a:xfrm>
        </p:spPr>
        <p:txBody>
          <a:bodyPr>
            <a:noAutofit/>
          </a:bodyPr>
          <a:lstStyle/>
          <a:p>
            <a:pPr algn="ctr"/>
            <a:r>
              <a:rPr lang="lv-LV" sz="3600" dirty="0"/>
              <a:t>Galvenās atziņas - 3.darbnīca - Sabiedrības līdzdalības pilnveide </a:t>
            </a:r>
            <a:r>
              <a:rPr lang="lv-LV" sz="3600" b="1" dirty="0">
                <a:solidFill>
                  <a:schemeClr val="accent5"/>
                </a:solidFill>
              </a:rPr>
              <a:t>valsts pārvaldes iestādēs</a:t>
            </a:r>
            <a:r>
              <a:rPr lang="lv-LV" sz="3600" dirty="0">
                <a:solidFill>
                  <a:schemeClr val="accent5"/>
                </a:solidFill>
              </a:rPr>
              <a:t> (4.grupa)</a:t>
            </a:r>
            <a:br>
              <a:rPr lang="lv-LV" sz="3600" dirty="0">
                <a:solidFill>
                  <a:schemeClr val="accent5"/>
                </a:solidFill>
              </a:rPr>
            </a:br>
            <a:endParaRPr lang="lv-LV" sz="3600" dirty="0">
              <a:solidFill>
                <a:schemeClr val="accent5"/>
              </a:solidFill>
            </a:endParaRPr>
          </a:p>
        </p:txBody>
      </p:sp>
      <p:sp>
        <p:nvSpPr>
          <p:cNvPr id="3" name="Satura vietturis 2">
            <a:extLst>
              <a:ext uri="{FF2B5EF4-FFF2-40B4-BE49-F238E27FC236}">
                <a16:creationId xmlns:a16="http://schemas.microsoft.com/office/drawing/2014/main" id="{3117E20A-231D-47EA-AAEA-EE3DB3939207}"/>
              </a:ext>
            </a:extLst>
          </p:cNvPr>
          <p:cNvSpPr>
            <a:spLocks noGrp="1"/>
          </p:cNvSpPr>
          <p:nvPr>
            <p:ph idx="1"/>
          </p:nvPr>
        </p:nvSpPr>
        <p:spPr>
          <a:xfrm>
            <a:off x="1194318" y="1791478"/>
            <a:ext cx="10159482" cy="4250548"/>
          </a:xfrm>
        </p:spPr>
        <p:txBody>
          <a:bodyPr>
            <a:normAutofit/>
          </a:bodyPr>
          <a:lstStyle/>
          <a:p>
            <a:pPr>
              <a:spcBef>
                <a:spcPts val="1800"/>
              </a:spcBef>
              <a:spcAft>
                <a:spcPts val="600"/>
              </a:spcAft>
            </a:pPr>
            <a:r>
              <a:rPr lang="lv-LV" sz="4000" dirty="0"/>
              <a:t>Jāuzlabo savstarpējā komunikācija </a:t>
            </a:r>
          </a:p>
          <a:p>
            <a:pPr>
              <a:spcBef>
                <a:spcPts val="1800"/>
              </a:spcBef>
              <a:spcAft>
                <a:spcPts val="600"/>
              </a:spcAft>
            </a:pPr>
            <a:r>
              <a:rPr lang="lv-LV" sz="4000" dirty="0"/>
              <a:t>Ne tikai klausīties, bet arī ieklausīties </a:t>
            </a:r>
            <a:r>
              <a:rPr lang="lv-LV" sz="4000" dirty="0">
                <a:sym typeface="Wingdings" panose="05000000000000000000" pitchFamily="2" charset="2"/>
              </a:rPr>
              <a:t></a:t>
            </a:r>
            <a:endParaRPr lang="lv-LV" sz="4000" dirty="0"/>
          </a:p>
          <a:p>
            <a:pPr>
              <a:spcBef>
                <a:spcPts val="1800"/>
              </a:spcBef>
              <a:spcAft>
                <a:spcPts val="600"/>
              </a:spcAft>
            </a:pPr>
            <a:r>
              <a:rPr lang="lv-LV" sz="4000" dirty="0"/>
              <a:t>Jārunā vairāk par pozitīvām lietām</a:t>
            </a:r>
          </a:p>
          <a:p>
            <a:pPr>
              <a:spcBef>
                <a:spcPts val="1800"/>
              </a:spcBef>
              <a:spcAft>
                <a:spcPts val="600"/>
              </a:spcAft>
            </a:pPr>
            <a:r>
              <a:rPr lang="lv-LV" sz="4000" dirty="0"/>
              <a:t>Attīstīt vienas pieturas aģentūras principu</a:t>
            </a:r>
          </a:p>
          <a:p>
            <a:pPr marL="0" indent="0">
              <a:spcBef>
                <a:spcPts val="1800"/>
              </a:spcBef>
              <a:spcAft>
                <a:spcPts val="600"/>
              </a:spcAft>
              <a:buNone/>
            </a:pPr>
            <a:endParaRPr lang="lv-LV" sz="4000" dirty="0"/>
          </a:p>
        </p:txBody>
      </p:sp>
    </p:spTree>
    <p:extLst>
      <p:ext uri="{BB962C8B-B14F-4D97-AF65-F5344CB8AC3E}">
        <p14:creationId xmlns:p14="http://schemas.microsoft.com/office/powerpoint/2010/main" val="3653328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TotalTime>
  <Words>499</Words>
  <Application>Microsoft Office PowerPoint</Application>
  <PresentationFormat>Platekrāna</PresentationFormat>
  <Paragraphs>38</Paragraphs>
  <Slides>7</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7</vt:i4>
      </vt:variant>
    </vt:vector>
  </HeadingPairs>
  <TitlesOfParts>
    <vt:vector size="12" baseType="lpstr">
      <vt:lpstr>Arial</vt:lpstr>
      <vt:lpstr>Calibri</vt:lpstr>
      <vt:lpstr>Calibri Light</vt:lpstr>
      <vt:lpstr>Wingdings</vt:lpstr>
      <vt:lpstr>Office Theme</vt:lpstr>
      <vt:lpstr>Galvenās atziņas – 1.darbnīca – Memoranda formāta pilnveide </vt:lpstr>
      <vt:lpstr>Galvenās atziņas – 2.darbnīca - Sabiedrības līdzdalības pilnveide pašvaldībās  </vt:lpstr>
      <vt:lpstr>Galvenās atziņas - 3.darbnīca - Sabiedrības līdzdalības pilnveide valsts pārvaldes iestādēs (1.grupa) </vt:lpstr>
      <vt:lpstr>PowerPoint prezentācija</vt:lpstr>
      <vt:lpstr>Priekšlikumi:  </vt:lpstr>
      <vt:lpstr>Galvenās atziņas - 3.darbnīca - Sabiedrības līdzdalības pilnveide valsts pārvaldes iestādēs (3.grupa) </vt:lpstr>
      <vt:lpstr>Galvenās atziņas - 3.darbnīca - Sabiedrības līdzdalības pilnveide valsts pārvaldes iestādēs (4.grupa) </vt:lpstr>
    </vt:vector>
  </TitlesOfParts>
  <Company>Best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.xlsx tips’n’tricks jeb  «ekseļa» padomi un triki</dc:title>
  <dc:creator>Laura Dimitrijeva</dc:creator>
  <cp:lastModifiedBy>Laura Dimitrijeva</cp:lastModifiedBy>
  <cp:revision>37</cp:revision>
  <dcterms:created xsi:type="dcterms:W3CDTF">2018-04-04T19:02:45Z</dcterms:created>
  <dcterms:modified xsi:type="dcterms:W3CDTF">2018-08-29T13:21:24Z</dcterms:modified>
</cp:coreProperties>
</file>