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20" r:id="rId1"/>
  </p:sldMasterIdLst>
  <p:notesMasterIdLst>
    <p:notesMasterId r:id="rId30"/>
  </p:notesMasterIdLst>
  <p:sldIdLst>
    <p:sldId id="334" r:id="rId2"/>
    <p:sldId id="386" r:id="rId3"/>
    <p:sldId id="388" r:id="rId4"/>
    <p:sldId id="365" r:id="rId5"/>
    <p:sldId id="364" r:id="rId6"/>
    <p:sldId id="390" r:id="rId7"/>
    <p:sldId id="375" r:id="rId8"/>
    <p:sldId id="338" r:id="rId9"/>
    <p:sldId id="343" r:id="rId10"/>
    <p:sldId id="376" r:id="rId11"/>
    <p:sldId id="377" r:id="rId12"/>
    <p:sldId id="378" r:id="rId13"/>
    <p:sldId id="380" r:id="rId14"/>
    <p:sldId id="348" r:id="rId15"/>
    <p:sldId id="381" r:id="rId16"/>
    <p:sldId id="382" r:id="rId17"/>
    <p:sldId id="358" r:id="rId18"/>
    <p:sldId id="383" r:id="rId19"/>
    <p:sldId id="363" r:id="rId20"/>
    <p:sldId id="372" r:id="rId21"/>
    <p:sldId id="359" r:id="rId22"/>
    <p:sldId id="379" r:id="rId23"/>
    <p:sldId id="361" r:id="rId24"/>
    <p:sldId id="350" r:id="rId25"/>
    <p:sldId id="385" r:id="rId26"/>
    <p:sldId id="360" r:id="rId27"/>
    <p:sldId id="384" r:id="rId28"/>
    <p:sldId id="351" r:id="rId29"/>
  </p:sldIdLst>
  <p:sldSz cx="12192000" cy="6858000"/>
  <p:notesSz cx="6797675" cy="9926638"/>
  <p:embeddedFontLst>
    <p:embeddedFont>
      <p:font typeface="Segoe UI Semibold" panose="020B0702040204020203" pitchFamily="34" charset="0"/>
      <p:bold r:id="rId31"/>
      <p:boldItalic r:id="rId32"/>
    </p:embeddedFont>
    <p:embeddedFont>
      <p:font typeface="Segoe UI Black" panose="020B0A02040204020203" pitchFamily="34" charset="0"/>
      <p:bold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Segoe UI Semilight" panose="020B0402040204020203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Verdana" panose="020B0604030504040204" pitchFamily="34" charset="0"/>
      <p:regular r:id="rId43"/>
      <p:bold r:id="rId44"/>
      <p:italic r:id="rId45"/>
      <p:boldItalic r:id="rId46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ktorija.buraka@outlook.com" initials="v" lastIdx="1" clrIdx="0">
    <p:extLst>
      <p:ext uri="{19B8F6BF-5375-455C-9EA6-DF929625EA0E}">
        <p15:presenceInfo xmlns:p15="http://schemas.microsoft.com/office/powerpoint/2012/main" userId="a1ad5448b34c89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49B"/>
    <a:srgbClr val="A64C1B"/>
    <a:srgbClr val="BE5108"/>
    <a:srgbClr val="969696"/>
    <a:srgbClr val="A8450C"/>
    <a:srgbClr val="F4BA98"/>
    <a:srgbClr val="E1CAC0"/>
    <a:srgbClr val="A0674F"/>
    <a:srgbClr val="A94207"/>
    <a:srgbClr val="AC4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3" autoAdjust="0"/>
    <p:restoredTop sz="95332" autoAdjust="0"/>
  </p:normalViewPr>
  <p:slideViewPr>
    <p:cSldViewPr>
      <p:cViewPr varScale="1">
        <p:scale>
          <a:sx n="83" d="100"/>
          <a:sy n="83" d="100"/>
        </p:scale>
        <p:origin x="509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8A5BC-E871-4CEE-8BA9-93E1D840B634}" type="datetimeFigureOut">
              <a:rPr lang="lv-LV" smtClean="0"/>
              <a:pPr/>
              <a:t>28.08.2018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6E0B9-8839-46A3-8567-3A668FA80AE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92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dirty="0" smtClean="0"/>
              <a:t>Pārvaldības un līdzdalības tendences</a:t>
            </a:r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8696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27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1139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7842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10CB0-FB9D-41A5-9C85-8318C783F738}" type="slidenum">
              <a:rPr lang="lv-LV" smtClean="0"/>
              <a:pPr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0475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6121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9443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14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202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963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94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6E0B9-8839-46A3-8567-3A668FA80AEC}" type="slidenum">
              <a:rPr lang="lv-LV" smtClean="0"/>
              <a:pPr/>
              <a:t>24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627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smtClean="0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3030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8283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822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8169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7229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7844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3789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636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871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5745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288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2015.04.9.-10.</a:t>
            </a:r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smtClean="0"/>
              <a:t>Lisbon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27A48-0CBE-48D6-AA00-257957B2D4BC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0096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sv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6.jp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7" Type="http://schemas.openxmlformats.org/officeDocument/2006/relationships/image" Target="../media/image23.png"/><Relationship Id="rId25" Type="http://schemas.openxmlformats.org/officeDocument/2006/relationships/image" Target="../media/image31.jpg"/><Relationship Id="rId2" Type="http://schemas.openxmlformats.org/officeDocument/2006/relationships/image" Target="../media/image15.jpg"/><Relationship Id="rId16" Type="http://schemas.openxmlformats.org/officeDocument/2006/relationships/image" Target="../media/image22.pn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24" Type="http://schemas.openxmlformats.org/officeDocument/2006/relationships/image" Target="../media/image30.jpg"/><Relationship Id="rId5" Type="http://schemas.openxmlformats.org/officeDocument/2006/relationships/image" Target="../media/image17.jpeg"/><Relationship Id="rId15" Type="http://schemas.openxmlformats.org/officeDocument/2006/relationships/image" Target="../media/image21.png"/><Relationship Id="rId23" Type="http://schemas.openxmlformats.org/officeDocument/2006/relationships/image" Target="../media/image29.jpg"/><Relationship Id="rId19" Type="http://schemas.openxmlformats.org/officeDocument/2006/relationships/image" Target="../media/image25.png"/><Relationship Id="rId4" Type="http://schemas.openxmlformats.org/officeDocument/2006/relationships/image" Target="../media/image16.jp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26" Type="http://schemas.openxmlformats.org/officeDocument/2006/relationships/image" Target="../media/image6.jpg"/><Relationship Id="rId3" Type="http://schemas.openxmlformats.org/officeDocument/2006/relationships/image" Target="../media/image9.svg"/><Relationship Id="rId21" Type="http://schemas.openxmlformats.org/officeDocument/2006/relationships/image" Target="../media/image48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33.png"/><Relationship Id="rId16" Type="http://schemas.openxmlformats.org/officeDocument/2006/relationships/image" Target="../media/image22.sv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24" Type="http://schemas.openxmlformats.org/officeDocument/2006/relationships/image" Target="../media/image51.png"/><Relationship Id="rId5" Type="http://schemas.openxmlformats.org/officeDocument/2006/relationships/image" Target="../media/image35.jpeg"/><Relationship Id="rId15" Type="http://schemas.openxmlformats.org/officeDocument/2006/relationships/image" Target="../media/image43.png"/><Relationship Id="rId23" Type="http://schemas.openxmlformats.org/officeDocument/2006/relationships/image" Target="../media/image50.png"/><Relationship Id="rId10" Type="http://schemas.openxmlformats.org/officeDocument/2006/relationships/image" Target="../media/image16.svg"/><Relationship Id="rId19" Type="http://schemas.openxmlformats.org/officeDocument/2006/relationships/image" Target="../media/image46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Relationship Id="rId2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microsoft.com/office/2007/relationships/hdphoto" Target="../media/hdphoto3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64.png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ttēls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61321" y="3261324"/>
            <a:ext cx="6857999" cy="335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9" y="2512795"/>
            <a:ext cx="12167320" cy="1685546"/>
          </a:xfrm>
          <a:noFill/>
          <a:ln w="38100">
            <a:noFill/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B h="25400" prst="softRound"/>
              <a:extrusionClr>
                <a:srgbClr val="06549B"/>
              </a:extrusionClr>
              <a:contourClr>
                <a:schemeClr val="accent2">
                  <a:lumMod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lv-LV" sz="4800" b="1" dirty="0" smtClean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Sabiedrības līdzdalība –</a:t>
            </a:r>
            <a:r>
              <a:rPr lang="lv-LV" sz="4000" b="1" cap="all" dirty="0" smtClean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lv-LV" sz="4000" b="1" cap="all" dirty="0" smtClean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lv-LV" sz="1400" b="1" cap="all" dirty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/>
            </a:r>
            <a:br>
              <a:rPr lang="lv-LV" sz="1400" b="1" cap="all" dirty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lv-LV" b="1" dirty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</a:t>
            </a:r>
            <a:r>
              <a:rPr lang="lv-LV" b="1" dirty="0" smtClean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endences Latvijā un pasaulē</a:t>
            </a:r>
            <a:endParaRPr lang="lv-LV" b="1" dirty="0">
              <a:solidFill>
                <a:srgbClr val="06549B"/>
              </a:solidFill>
              <a:effectLst>
                <a:outerShdw dir="5400000" sx="1000" sy="1000" algn="ctr" rotWithShape="0">
                  <a:srgbClr val="000000">
                    <a:alpha val="44000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645024"/>
            <a:ext cx="12167319" cy="288032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lv-LV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r"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r"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spcBef>
                <a:spcPts val="0"/>
              </a:spcBef>
              <a:buNone/>
            </a:pPr>
            <a:r>
              <a:rPr lang="lv-LV" sz="2000" b="1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Lilita Seimuškāne</a:t>
            </a:r>
            <a:r>
              <a:rPr lang="lv-LV" sz="20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, </a:t>
            </a:r>
          </a:p>
          <a:p>
            <a:pPr marL="82296" indent="0" algn="ctr">
              <a:spcBef>
                <a:spcPts val="0"/>
              </a:spcBef>
              <a:buNone/>
            </a:pPr>
            <a:r>
              <a:rPr lang="lv-LV" sz="2000" dirty="0"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Dr.sc.vad., LU docente</a:t>
            </a:r>
          </a:p>
          <a:p>
            <a:pPr marL="82296" indent="0" algn="ctr">
              <a:buNone/>
            </a:pPr>
            <a:endParaRPr lang="lv-LV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ttēl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02834" y="3404144"/>
            <a:ext cx="7992889" cy="57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2240" y="5623849"/>
            <a:ext cx="12192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 algn="ctr"/>
            <a:r>
              <a:rPr lang="lv-LV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Nevalstisko organizāciju un Ministru </a:t>
            </a:r>
            <a:r>
              <a:rPr lang="lv-LV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kabineta sadarbības</a:t>
            </a:r>
          </a:p>
          <a:p>
            <a:pPr marL="82296" algn="ctr"/>
            <a:r>
              <a:rPr lang="lv-LV" sz="20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memoranda īstenošanas padomes </a:t>
            </a:r>
            <a:r>
              <a:rPr lang="lv-LV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konference</a:t>
            </a:r>
          </a:p>
          <a:p>
            <a:pPr marL="82296" algn="ctr"/>
            <a:r>
              <a:rPr lang="lv-LV" sz="20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29.08.2018.</a:t>
            </a:r>
            <a:endParaRPr lang="en-GB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82296" algn="ctr"/>
            <a:endParaRPr lang="lv-LV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82296" algn="ctr"/>
            <a:endParaRPr lang="lv-LV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4" name="Attēls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54" y="201077"/>
            <a:ext cx="3405918" cy="1025154"/>
          </a:xfrm>
          <a:prstGeom prst="rect">
            <a:avLst/>
          </a:prstGeom>
        </p:spPr>
      </p:pic>
      <p:pic>
        <p:nvPicPr>
          <p:cNvPr id="16" name="Attēls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056" y="201077"/>
            <a:ext cx="4319496" cy="864984"/>
          </a:xfrm>
          <a:prstGeom prst="rect">
            <a:avLst/>
          </a:prstGeom>
        </p:spPr>
      </p:pic>
      <p:pic>
        <p:nvPicPr>
          <p:cNvPr id="17" name="Attēls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07660" y="3248984"/>
            <a:ext cx="6857999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1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Attēls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67608" y="-1"/>
            <a:ext cx="9624392" cy="6945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BFCF3DA-D414-4D0D-8B50-C66FDD3A0425}"/>
              </a:ext>
            </a:extLst>
          </p:cNvPr>
          <p:cNvSpPr txBox="1"/>
          <p:nvPr/>
        </p:nvSpPr>
        <p:spPr>
          <a:xfrm>
            <a:off x="3827981" y="4687302"/>
            <a:ext cx="347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informācijas</a:t>
            </a:r>
          </a:p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pieejamība</a:t>
            </a:r>
            <a:endParaRPr lang="lv-LV" sz="24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7BFA059-7623-46CB-9DF2-70F9F2C48F36}"/>
              </a:ext>
            </a:extLst>
          </p:cNvPr>
          <p:cNvSpPr txBox="1"/>
          <p:nvPr/>
        </p:nvSpPr>
        <p:spPr>
          <a:xfrm>
            <a:off x="5563071" y="4105448"/>
            <a:ext cx="302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konsultācijas</a:t>
            </a:r>
            <a:endParaRPr lang="lv-LV" sz="24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096DB2-D0B4-45A8-A08F-C51F2578E06C}"/>
              </a:ext>
            </a:extLst>
          </p:cNvPr>
          <p:cNvSpPr txBox="1"/>
          <p:nvPr/>
        </p:nvSpPr>
        <p:spPr>
          <a:xfrm>
            <a:off x="7098389" y="3519417"/>
            <a:ext cx="3024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</a:t>
            </a: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ialogs</a:t>
            </a:r>
            <a:endParaRPr lang="lv-LV" sz="24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C03020-2BFB-4F99-8BDF-8C1EE0D7D49A}"/>
              </a:ext>
            </a:extLst>
          </p:cNvPr>
          <p:cNvSpPr txBox="1"/>
          <p:nvPr/>
        </p:nvSpPr>
        <p:spPr>
          <a:xfrm>
            <a:off x="8556074" y="2901889"/>
            <a:ext cx="302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ktīva</a:t>
            </a:r>
            <a:endParaRPr lang="lv-LV" sz="24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lv-LV" sz="24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iesaiste</a:t>
            </a:r>
            <a:r>
              <a:rPr lang="lv-LV" sz="2400" b="1" kern="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899E5D4-2A1C-4A32-8308-3F2FE6A1A05A}"/>
              </a:ext>
            </a:extLst>
          </p:cNvPr>
          <p:cNvSpPr txBox="1"/>
          <p:nvPr/>
        </p:nvSpPr>
        <p:spPr>
          <a:xfrm>
            <a:off x="9982200" y="2341794"/>
            <a:ext cx="260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</a:t>
            </a:r>
            <a:b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lēmumu</a:t>
            </a:r>
          </a:p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pieņemšanā</a:t>
            </a:r>
            <a:endParaRPr lang="lv-LV" sz="24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629502-637A-42C3-8D9A-8E4141FC2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10</a:t>
            </a:fld>
            <a:endParaRPr lang="lv-LV" dirty="0"/>
          </a:p>
        </p:txBody>
      </p:sp>
      <p:grpSp>
        <p:nvGrpSpPr>
          <p:cNvPr id="58" name="Grupa 57"/>
          <p:cNvGrpSpPr/>
          <p:nvPr/>
        </p:nvGrpSpPr>
        <p:grpSpPr>
          <a:xfrm>
            <a:off x="0" y="-1"/>
            <a:ext cx="4506295" cy="6858001"/>
            <a:chOff x="0" y="-1"/>
            <a:chExt cx="4506295" cy="6858001"/>
          </a:xfrm>
        </p:grpSpPr>
        <p:sp>
          <p:nvSpPr>
            <p:cNvPr id="59" name="Satura vietturis 2"/>
            <p:cNvSpPr txBox="1">
              <a:spLocks/>
            </p:cNvSpPr>
            <p:nvPr/>
          </p:nvSpPr>
          <p:spPr>
            <a:xfrm>
              <a:off x="0" y="0"/>
              <a:ext cx="2710566" cy="6858000"/>
            </a:xfrm>
            <a:prstGeom prst="rect">
              <a:avLst/>
            </a:prstGeom>
            <a:solidFill>
              <a:srgbClr val="06549B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20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66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88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sz="2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dirty="0"/>
            </a:p>
          </p:txBody>
        </p:sp>
        <p:sp>
          <p:nvSpPr>
            <p:cNvPr id="60" name="Vienādsānu trīsstūris 59"/>
            <p:cNvSpPr/>
            <p:nvPr/>
          </p:nvSpPr>
          <p:spPr>
            <a:xfrm rot="5400000">
              <a:off x="183874" y="2522218"/>
              <a:ext cx="6844639" cy="1800202"/>
            </a:xfrm>
            <a:prstGeom prst="triangle">
              <a:avLst>
                <a:gd name="adj" fmla="val 49777"/>
              </a:avLst>
            </a:prstGeom>
            <a:solidFill>
              <a:srgbClr val="065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3902552" y="2091164"/>
            <a:ext cx="7379958" cy="2526995"/>
            <a:chOff x="4620019" y="2622294"/>
            <a:chExt cx="6810792" cy="2261689"/>
          </a:xfrm>
        </p:grpSpPr>
        <p:grpSp>
          <p:nvGrpSpPr>
            <p:cNvPr id="32" name="Grupa 31"/>
            <p:cNvGrpSpPr/>
            <p:nvPr/>
          </p:nvGrpSpPr>
          <p:grpSpPr>
            <a:xfrm>
              <a:off x="4620019" y="4236900"/>
              <a:ext cx="2736810" cy="647083"/>
              <a:chOff x="4620019" y="4236900"/>
              <a:chExt cx="2736810" cy="647083"/>
            </a:xfrm>
          </p:grpSpPr>
          <p:cxnSp>
            <p:nvCxnSpPr>
              <p:cNvPr id="31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20019" y="4825527"/>
                <a:ext cx="1377887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6984" y="4236900"/>
                <a:ext cx="1" cy="647083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7465" y="4298737"/>
                <a:ext cx="1449364" cy="7928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upa 48"/>
            <p:cNvGrpSpPr/>
            <p:nvPr/>
          </p:nvGrpSpPr>
          <p:grpSpPr>
            <a:xfrm>
              <a:off x="5924719" y="3719777"/>
              <a:ext cx="2782794" cy="600572"/>
              <a:chOff x="4574035" y="4227497"/>
              <a:chExt cx="2782794" cy="600572"/>
            </a:xfrm>
          </p:grpSpPr>
          <p:cxnSp>
            <p:nvCxnSpPr>
              <p:cNvPr id="51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74035" y="4796513"/>
                <a:ext cx="1412291" cy="9944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0097" y="4227497"/>
                <a:ext cx="15456" cy="600572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7465" y="4298737"/>
                <a:ext cx="1449364" cy="7928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upa 62"/>
            <p:cNvGrpSpPr/>
            <p:nvPr/>
          </p:nvGrpSpPr>
          <p:grpSpPr>
            <a:xfrm>
              <a:off x="7251997" y="3176561"/>
              <a:ext cx="2808972" cy="647083"/>
              <a:chOff x="4543653" y="4206044"/>
              <a:chExt cx="2808972" cy="647083"/>
            </a:xfrm>
          </p:grpSpPr>
          <p:cxnSp>
            <p:nvCxnSpPr>
              <p:cNvPr id="64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43653" y="4790205"/>
                <a:ext cx="1374909" cy="8216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46984" y="4206044"/>
                <a:ext cx="1" cy="647083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3261" y="4286132"/>
                <a:ext cx="1449364" cy="7928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a 66"/>
            <p:cNvGrpSpPr/>
            <p:nvPr/>
          </p:nvGrpSpPr>
          <p:grpSpPr>
            <a:xfrm>
              <a:off x="9981447" y="2622294"/>
              <a:ext cx="1449364" cy="692245"/>
              <a:chOff x="5895216" y="4181292"/>
              <a:chExt cx="1449364" cy="692245"/>
            </a:xfrm>
          </p:grpSpPr>
          <p:cxnSp>
            <p:nvCxnSpPr>
              <p:cNvPr id="69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930345" y="4226454"/>
                <a:ext cx="1" cy="647083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95216" y="4181292"/>
                <a:ext cx="1449364" cy="7928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14">
            <a:extLst>
              <a:ext uri="{FF2B5EF4-FFF2-40B4-BE49-F238E27FC236}">
                <a16:creationId xmlns:a16="http://schemas.microsoft.com/office/drawing/2014/main" id="{F463FE14-D09B-4D89-9F58-7503E0A17DB6}"/>
              </a:ext>
            </a:extLst>
          </p:cNvPr>
          <p:cNvCxnSpPr>
            <a:cxnSpLocks/>
          </p:cNvCxnSpPr>
          <p:nvPr/>
        </p:nvCxnSpPr>
        <p:spPr>
          <a:xfrm>
            <a:off x="9712025" y="2102752"/>
            <a:ext cx="1570485" cy="5778"/>
          </a:xfrm>
          <a:prstGeom prst="line">
            <a:avLst/>
          </a:prstGeom>
          <a:ln w="1143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4">
            <a:extLst>
              <a:ext uri="{FF2B5EF4-FFF2-40B4-BE49-F238E27FC236}">
                <a16:creationId xmlns:a16="http://schemas.microsoft.com/office/drawing/2014/main" id="{F463FE14-D09B-4D89-9F58-7503E0A17DB6}"/>
              </a:ext>
            </a:extLst>
          </p:cNvPr>
          <p:cNvCxnSpPr>
            <a:cxnSpLocks/>
          </p:cNvCxnSpPr>
          <p:nvPr/>
        </p:nvCxnSpPr>
        <p:spPr>
          <a:xfrm flipV="1">
            <a:off x="6832288" y="3354662"/>
            <a:ext cx="16748" cy="671022"/>
          </a:xfrm>
          <a:prstGeom prst="line">
            <a:avLst/>
          </a:prstGeom>
          <a:ln w="1143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14">
            <a:extLst>
              <a:ext uri="{FF2B5EF4-FFF2-40B4-BE49-F238E27FC236}">
                <a16:creationId xmlns:a16="http://schemas.microsoft.com/office/drawing/2014/main" id="{F463FE14-D09B-4D89-9F58-7503E0A17DB6}"/>
              </a:ext>
            </a:extLst>
          </p:cNvPr>
          <p:cNvCxnSpPr>
            <a:cxnSpLocks/>
          </p:cNvCxnSpPr>
          <p:nvPr/>
        </p:nvCxnSpPr>
        <p:spPr>
          <a:xfrm flipV="1">
            <a:off x="8305131" y="2789876"/>
            <a:ext cx="16748" cy="671022"/>
          </a:xfrm>
          <a:prstGeom prst="line">
            <a:avLst/>
          </a:prstGeom>
          <a:ln w="1143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4">
            <a:extLst>
              <a:ext uri="{FF2B5EF4-FFF2-40B4-BE49-F238E27FC236}">
                <a16:creationId xmlns:a16="http://schemas.microsoft.com/office/drawing/2014/main" id="{F463FE14-D09B-4D89-9F58-7503E0A17DB6}"/>
              </a:ext>
            </a:extLst>
          </p:cNvPr>
          <p:cNvCxnSpPr>
            <a:cxnSpLocks/>
          </p:cNvCxnSpPr>
          <p:nvPr/>
        </p:nvCxnSpPr>
        <p:spPr>
          <a:xfrm flipV="1">
            <a:off x="9776361" y="2118720"/>
            <a:ext cx="8024" cy="745892"/>
          </a:xfrm>
          <a:prstGeom prst="line">
            <a:avLst/>
          </a:prstGeom>
          <a:ln w="1143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14">
            <a:extLst>
              <a:ext uri="{FF2B5EF4-FFF2-40B4-BE49-F238E27FC236}">
                <a16:creationId xmlns:a16="http://schemas.microsoft.com/office/drawing/2014/main" id="{F463FE14-D09B-4D89-9F58-7503E0A17DB6}"/>
              </a:ext>
            </a:extLst>
          </p:cNvPr>
          <p:cNvCxnSpPr>
            <a:cxnSpLocks/>
          </p:cNvCxnSpPr>
          <p:nvPr/>
        </p:nvCxnSpPr>
        <p:spPr>
          <a:xfrm>
            <a:off x="5297587" y="3964261"/>
            <a:ext cx="1590501" cy="4429"/>
          </a:xfrm>
          <a:prstGeom prst="line">
            <a:avLst/>
          </a:prstGeom>
          <a:ln w="1143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a 87"/>
          <p:cNvGrpSpPr/>
          <p:nvPr/>
        </p:nvGrpSpPr>
        <p:grpSpPr>
          <a:xfrm>
            <a:off x="3902551" y="2138490"/>
            <a:ext cx="7379959" cy="2446785"/>
            <a:chOff x="3902551" y="2138490"/>
            <a:chExt cx="7379959" cy="2446785"/>
          </a:xfrm>
        </p:grpSpPr>
        <p:cxnSp>
          <p:nvCxnSpPr>
            <p:cNvPr id="71" name="Straight Connector 14">
              <a:extLst>
                <a:ext uri="{FF2B5EF4-FFF2-40B4-BE49-F238E27FC236}">
                  <a16:creationId xmlns:a16="http://schemas.microsoft.com/office/drawing/2014/main" id="{F463FE14-D09B-4D89-9F58-7503E0A17DB6}"/>
                </a:ext>
              </a:extLst>
            </p:cNvPr>
            <p:cNvCxnSpPr>
              <a:cxnSpLocks/>
            </p:cNvCxnSpPr>
            <p:nvPr/>
          </p:nvCxnSpPr>
          <p:spPr>
            <a:xfrm>
              <a:off x="8267409" y="2766069"/>
              <a:ext cx="1493034" cy="6267"/>
            </a:xfrm>
            <a:prstGeom prst="line">
              <a:avLst/>
            </a:prstGeom>
            <a:ln w="1143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14">
              <a:extLst>
                <a:ext uri="{FF2B5EF4-FFF2-40B4-BE49-F238E27FC236}">
                  <a16:creationId xmlns:a16="http://schemas.microsoft.com/office/drawing/2014/main" id="{F463FE14-D09B-4D89-9F58-7503E0A17DB6}"/>
                </a:ext>
              </a:extLst>
            </p:cNvPr>
            <p:cNvCxnSpPr>
              <a:cxnSpLocks/>
            </p:cNvCxnSpPr>
            <p:nvPr/>
          </p:nvCxnSpPr>
          <p:spPr>
            <a:xfrm>
              <a:off x="3902551" y="4585275"/>
              <a:ext cx="1493035" cy="0"/>
            </a:xfrm>
            <a:prstGeom prst="line">
              <a:avLst/>
            </a:prstGeom>
            <a:ln w="1143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14">
              <a:extLst>
                <a:ext uri="{FF2B5EF4-FFF2-40B4-BE49-F238E27FC236}">
                  <a16:creationId xmlns:a16="http://schemas.microsoft.com/office/drawing/2014/main" id="{F463FE14-D09B-4D89-9F58-7503E0A17DB6}"/>
                </a:ext>
              </a:extLst>
            </p:cNvPr>
            <p:cNvCxnSpPr>
              <a:cxnSpLocks/>
            </p:cNvCxnSpPr>
            <p:nvPr/>
          </p:nvCxnSpPr>
          <p:spPr>
            <a:xfrm>
              <a:off x="5284434" y="3948533"/>
              <a:ext cx="1493035" cy="6267"/>
            </a:xfrm>
            <a:prstGeom prst="line">
              <a:avLst/>
            </a:prstGeom>
            <a:ln w="1143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4">
              <a:extLst>
                <a:ext uri="{FF2B5EF4-FFF2-40B4-BE49-F238E27FC236}">
                  <a16:creationId xmlns:a16="http://schemas.microsoft.com/office/drawing/2014/main" id="{F463FE14-D09B-4D89-9F58-7503E0A17DB6}"/>
                </a:ext>
              </a:extLst>
            </p:cNvPr>
            <p:cNvCxnSpPr>
              <a:cxnSpLocks/>
            </p:cNvCxnSpPr>
            <p:nvPr/>
          </p:nvCxnSpPr>
          <p:spPr>
            <a:xfrm>
              <a:off x="9789475" y="2138490"/>
              <a:ext cx="1493035" cy="6267"/>
            </a:xfrm>
            <a:prstGeom prst="line">
              <a:avLst/>
            </a:prstGeom>
            <a:ln w="114300">
              <a:solidFill>
                <a:schemeClr val="accent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Connector 14">
            <a:extLst>
              <a:ext uri="{FF2B5EF4-FFF2-40B4-BE49-F238E27FC236}">
                <a16:creationId xmlns:a16="http://schemas.microsoft.com/office/drawing/2014/main" id="{F463FE14-D09B-4D89-9F58-7503E0A17DB6}"/>
              </a:ext>
            </a:extLst>
          </p:cNvPr>
          <p:cNvCxnSpPr>
            <a:cxnSpLocks/>
          </p:cNvCxnSpPr>
          <p:nvPr/>
        </p:nvCxnSpPr>
        <p:spPr>
          <a:xfrm flipV="1">
            <a:off x="5370456" y="3969026"/>
            <a:ext cx="16748" cy="671022"/>
          </a:xfrm>
          <a:prstGeom prst="line">
            <a:avLst/>
          </a:prstGeom>
          <a:ln w="1143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4">
            <a:extLst>
              <a:ext uri="{FF2B5EF4-FFF2-40B4-BE49-F238E27FC236}">
                <a16:creationId xmlns:a16="http://schemas.microsoft.com/office/drawing/2014/main" id="{F463FE14-D09B-4D89-9F58-7503E0A17DB6}"/>
              </a:ext>
            </a:extLst>
          </p:cNvPr>
          <p:cNvCxnSpPr>
            <a:cxnSpLocks/>
          </p:cNvCxnSpPr>
          <p:nvPr/>
        </p:nvCxnSpPr>
        <p:spPr>
          <a:xfrm>
            <a:off x="9694466" y="2093160"/>
            <a:ext cx="1588044" cy="44139"/>
          </a:xfrm>
          <a:prstGeom prst="line">
            <a:avLst/>
          </a:prstGeom>
          <a:ln w="1143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91254" y="2994222"/>
            <a:ext cx="24972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līmeņi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1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1E6CE-3871-4BA2-96CB-B7B11FA2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800479"/>
            <a:ext cx="7776864" cy="38271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rgbClr val="06549B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piedalās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vietējās politikas </a:t>
            </a: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veidošanā</a:t>
            </a:r>
            <a:endParaRPr lang="lv-LV" sz="24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6549B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ietekmē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lēmuma </a:t>
            </a: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pieņemšanu</a:t>
            </a:r>
            <a:endParaRPr lang="lv-LV" sz="24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6549B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veicina diskusijas</a:t>
            </a:r>
            <a:endParaRPr lang="lv-LV" sz="24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6549B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attīsta sadarbību</a:t>
            </a:r>
            <a:endParaRPr lang="lv-LV" sz="24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6549B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sadala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atbildību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6549B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piedāvā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risinājumus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6549B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meklē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kompromisus, </a:t>
            </a: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nolīdzina konfliktus</a:t>
            </a:r>
            <a:endParaRPr lang="lv-LV" sz="24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rgbClr val="06549B"/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veido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izpratni, atbalstu un </a:t>
            </a: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uzticēšanos</a:t>
            </a:r>
            <a:endParaRPr lang="lv-LV" sz="24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5" name="Attēls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94" y="0"/>
            <a:ext cx="8854953" cy="639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23392" y="5370943"/>
            <a:ext cx="8792633" cy="181588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endParaRPr lang="lv-LV" sz="2000" kern="0" dirty="0" smtClean="0">
              <a:solidFill>
                <a:schemeClr val="accent2">
                  <a:lumMod val="75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lv-LV" sz="2400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lang="lv-LV" sz="2400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ezultāts – kvalitatīvi, sabiedrības interesēm</a:t>
            </a:r>
          </a:p>
          <a:p>
            <a:r>
              <a:rPr lang="lv-LV" sz="2400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                atbilstoši lēmumi </a:t>
            </a:r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algn="ctr"/>
            <a:endParaRPr lang="lv-LV" sz="2000" kern="0" dirty="0" smtClean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lv-LV" sz="2400" kern="0" dirty="0" smtClean="0">
              <a:solidFill>
                <a:srgbClr val="06549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7032105" y="0"/>
            <a:ext cx="5159895" cy="6876591"/>
            <a:chOff x="7032105" y="0"/>
            <a:chExt cx="5159895" cy="6876591"/>
          </a:xfrm>
        </p:grpSpPr>
        <p:sp>
          <p:nvSpPr>
            <p:cNvPr id="13" name="Satura vietturis 2"/>
            <p:cNvSpPr txBox="1">
              <a:spLocks/>
            </p:cNvSpPr>
            <p:nvPr/>
          </p:nvSpPr>
          <p:spPr>
            <a:xfrm>
              <a:off x="8828276" y="0"/>
              <a:ext cx="3363724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115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16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1600" b="1" cap="all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1600" b="1" cap="all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36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sz="2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dirty="0"/>
            </a:p>
          </p:txBody>
        </p:sp>
        <p:sp>
          <p:nvSpPr>
            <p:cNvPr id="17" name="Vienādsānu trīsstūris 16"/>
            <p:cNvSpPr/>
            <p:nvPr/>
          </p:nvSpPr>
          <p:spPr>
            <a:xfrm rot="16200000">
              <a:off x="4509886" y="2554171"/>
              <a:ext cx="6844639" cy="1800202"/>
            </a:xfrm>
            <a:prstGeom prst="triangle">
              <a:avLst>
                <a:gd name="adj" fmla="val 4977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Slaida numura vietturis 3"/>
          <p:cNvSpPr txBox="1">
            <a:spLocks/>
          </p:cNvSpPr>
          <p:nvPr/>
        </p:nvSpPr>
        <p:spPr>
          <a:xfrm>
            <a:off x="87602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/>
                </a:solidFill>
              </a:rPr>
              <a:t>11</a:t>
            </a:r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378038" y="2852936"/>
            <a:ext cx="30630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Ieguvumi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no līdzdalības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0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ttēls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67608" y="-1"/>
            <a:ext cx="9624392" cy="69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9605" y="4551077"/>
            <a:ext cx="7664169" cy="267765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lv-LV" sz="2000" kern="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lv-LV" sz="20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Iedzīvotāji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mazāk piedalās vēlēšanās,</a:t>
            </a:r>
          </a:p>
          <a:p>
            <a:pPr algn="ctr"/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bet sava viedokļa paušanai un/vai iesaistei biežāk izmanto alternatīvas līdzdalības iespējas</a:t>
            </a:r>
          </a:p>
          <a:p>
            <a:pPr algn="ctr"/>
            <a:endParaRPr lang="lv-LV" sz="2800" kern="0" dirty="0" smtClean="0">
              <a:solidFill>
                <a:srgbClr val="06549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lv-LV" sz="2800" kern="0" dirty="0" smtClean="0">
              <a:solidFill>
                <a:srgbClr val="06549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050659" y="2266600"/>
            <a:ext cx="3661965" cy="26025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marL="342886" indent="0"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>
                <a:tab pos="2422423" algn="l"/>
              </a:tabLst>
              <a:defRPr sz="2400" kern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801654" indent="-265102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800"/>
            </a:lvl2pPr>
            <a:lvl3pPr marL="1166763" indent="-18573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22423" algn="l"/>
              </a:tabLst>
              <a:defRPr sz="2400"/>
            </a:lvl3pPr>
            <a:lvl4pPr marL="1614419" indent="-268276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000"/>
            </a:lvl4pPr>
            <a:lvl5pPr marL="2062076" indent="-2682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5pPr>
            <a:lvl6pPr marL="2519257" indent="-268276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6pPr>
            <a:lvl7pPr marL="2976437" indent="-268276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7pPr>
            <a:lvl8pPr marL="3433618" indent="-268276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8pPr>
            <a:lvl9pPr marL="3890798" indent="-268276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9pPr>
          </a:lstStyle>
          <a:p>
            <a:endParaRPr lang="lv-LV" sz="2000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lv-LV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tiešās </a:t>
            </a:r>
            <a:r>
              <a:rPr lang="lv-LV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līdzdalības formu izmantošanu</a:t>
            </a:r>
            <a:br>
              <a:rPr lang="lv-LV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lv-LV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vietējās politikas </a:t>
            </a:r>
            <a:r>
              <a:rPr lang="lv-LV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veidošanā un lēmumu pieņemšanā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83832" y="2259000"/>
            <a:ext cx="3384376" cy="2610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lv-LV"/>
            </a:defPPr>
            <a:lvl1pPr marL="342886" indent="0" algn="ctr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tabLst>
                <a:tab pos="2422423" algn="l"/>
              </a:tabLst>
              <a:defRPr sz="2000" ker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01654" indent="-265102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800"/>
            </a:lvl2pPr>
            <a:lvl3pPr marL="1166763" indent="-18573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22423" algn="l"/>
              </a:tabLst>
              <a:defRPr sz="2400"/>
            </a:lvl3pPr>
            <a:lvl4pPr marL="1614419" indent="-268276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000"/>
            </a:lvl4pPr>
            <a:lvl5pPr marL="2062076" indent="-268276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5pPr>
            <a:lvl6pPr marL="2519257" indent="-268276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6pPr>
            <a:lvl7pPr marL="2976437" indent="-268276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7pPr>
            <a:lvl8pPr marL="3433618" indent="-268276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8pPr>
            <a:lvl9pPr marL="3890798" indent="-268276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/>
            </a:lvl9pPr>
          </a:lstStyle>
          <a:p>
            <a:endParaRPr lang="lv-LV" dirty="0" smtClean="0"/>
          </a:p>
          <a:p>
            <a:endParaRPr lang="lv-LV" sz="1000" dirty="0" smtClean="0"/>
          </a:p>
          <a:p>
            <a:r>
              <a:rPr lang="lv-LV" sz="2400" dirty="0" smtClean="0"/>
              <a:t>sabiedrības </a:t>
            </a:r>
            <a:r>
              <a:rPr lang="lv-LV" sz="2400" dirty="0"/>
              <a:t>un varas attiecību sistēmas transformāciju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733665" y="422392"/>
            <a:ext cx="8060109" cy="129614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endParaRPr lang="lv-LV" sz="2000" b="1" dirty="0" smtClean="0">
              <a:latin typeface="Verdana" pitchFamily="34" charset="0"/>
            </a:endParaRPr>
          </a:p>
          <a:p>
            <a:pPr>
              <a:lnSpc>
                <a:spcPct val="100000"/>
              </a:lnSpc>
            </a:pPr>
            <a:r>
              <a:rPr lang="lv-LV" sz="2800" b="1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Pārstāvniecības demokrātijas vājums</a:t>
            </a:r>
            <a:br>
              <a:rPr lang="lv-LV" sz="2800" b="1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lv-LV" sz="2800" b="1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pieprasa</a:t>
            </a:r>
          </a:p>
          <a:p>
            <a:endParaRPr lang="lv-LV" sz="3600" b="1" dirty="0">
              <a:solidFill>
                <a:srgbClr val="06549B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82296">
              <a:lnSpc>
                <a:spcPct val="110000"/>
              </a:lnSpc>
            </a:pPr>
            <a:endParaRPr lang="lv-LV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296">
              <a:lnSpc>
                <a:spcPct val="110000"/>
              </a:lnSpc>
            </a:pPr>
            <a:endParaRPr lang="lv-LV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296">
              <a:lnSpc>
                <a:spcPct val="110000"/>
              </a:lnSpc>
            </a:pPr>
            <a:endParaRPr lang="lv-LV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sz="2400" dirty="0">
              <a:latin typeface="Verdana" pitchFamily="34" charset="0"/>
            </a:endParaRPr>
          </a:p>
        </p:txBody>
      </p:sp>
      <p:sp>
        <p:nvSpPr>
          <p:cNvPr id="15" name="Slaida numura vietturis 3"/>
          <p:cNvSpPr txBox="1">
            <a:spLocks/>
          </p:cNvSpPr>
          <p:nvPr/>
        </p:nvSpPr>
        <p:spPr>
          <a:xfrm>
            <a:off x="87602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-4914" y="-1"/>
            <a:ext cx="4506295" cy="6862660"/>
            <a:chOff x="0" y="-4660"/>
            <a:chExt cx="4506295" cy="6862660"/>
          </a:xfrm>
        </p:grpSpPr>
        <p:sp>
          <p:nvSpPr>
            <p:cNvPr id="16" name="Vienādsānu trīsstūris 15"/>
            <p:cNvSpPr/>
            <p:nvPr/>
          </p:nvSpPr>
          <p:spPr>
            <a:xfrm rot="5400000">
              <a:off x="183874" y="2522218"/>
              <a:ext cx="6844639" cy="1800202"/>
            </a:xfrm>
            <a:prstGeom prst="triangle">
              <a:avLst>
                <a:gd name="adj" fmla="val 49777"/>
              </a:avLst>
            </a:prstGeom>
            <a:solidFill>
              <a:srgbClr val="065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Satura vietturis 2"/>
            <p:cNvSpPr txBox="1">
              <a:spLocks/>
            </p:cNvSpPr>
            <p:nvPr/>
          </p:nvSpPr>
          <p:spPr>
            <a:xfrm>
              <a:off x="0" y="-4660"/>
              <a:ext cx="2710566" cy="6862660"/>
            </a:xfrm>
            <a:prstGeom prst="rect">
              <a:avLst/>
            </a:prstGeom>
            <a:solidFill>
              <a:srgbClr val="06549B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20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66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66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sz="2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5743" y="2711719"/>
            <a:ext cx="34179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Mainās sociālās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formas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8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94" y="-898"/>
            <a:ext cx="8979314" cy="6480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81E6CE-3871-4BA2-96CB-B7B11FA27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448" y="1384266"/>
            <a:ext cx="7128792" cy="568863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birokrātijas mērķi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lv-LV" sz="2400" kern="0" dirty="0" err="1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IKT</a:t>
            </a: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individuāla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iesaiste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neinstitucionālas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formas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sabiedrības </a:t>
            </a: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intereses 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None/>
            </a:pPr>
            <a:r>
              <a:rPr lang="lv-LV" sz="2400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mainīgā vide</a:t>
            </a:r>
          </a:p>
          <a:p>
            <a:pPr marL="0" indent="0">
              <a:spcAft>
                <a:spcPts val="600"/>
              </a:spcAft>
              <a:buNone/>
            </a:pPr>
            <a:endParaRPr lang="lv-LV" sz="20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81E6CE-3871-4BA2-96CB-B7B11FA27E2E}"/>
              </a:ext>
            </a:extLst>
          </p:cNvPr>
          <p:cNvSpPr txBox="1">
            <a:spLocks/>
          </p:cNvSpPr>
          <p:nvPr/>
        </p:nvSpPr>
        <p:spPr>
          <a:xfrm>
            <a:off x="209118" y="1384266"/>
            <a:ext cx="5112568" cy="4943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demokrātijas principi 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GB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offline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kolektīva iesaiste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institucionālas formas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profesionālie lobētāji</a:t>
            </a:r>
          </a:p>
          <a:p>
            <a:pPr marL="0" indent="0">
              <a:lnSpc>
                <a:spcPct val="10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lv-LV" sz="2400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kontekstuālie faktori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lv-LV" sz="2400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>
                <a:solidFill>
                  <a:schemeClr val="bg1"/>
                </a:solidFill>
              </a:rPr>
              <a:pPr/>
              <a:t>13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55935" y="1974947"/>
            <a:ext cx="14157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e-pārvalde,</a:t>
            </a:r>
          </a:p>
          <a:p>
            <a:r>
              <a:rPr lang="lv-LV" sz="16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e-pārvaldība,</a:t>
            </a:r>
          </a:p>
          <a:p>
            <a:r>
              <a:rPr lang="lv-LV" sz="16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e-demokrātija</a:t>
            </a:r>
            <a:endParaRPr lang="lv-LV" sz="1600" kern="0" dirty="0">
              <a:solidFill>
                <a:srgbClr val="06549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sz="1600" dirty="0">
              <a:solidFill>
                <a:srgbClr val="06549B"/>
              </a:solidFill>
            </a:endParaRPr>
          </a:p>
        </p:txBody>
      </p:sp>
      <p:pic>
        <p:nvPicPr>
          <p:cNvPr id="17" name="Attēls 1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t="30795" r="69737" b="38410"/>
          <a:stretch/>
        </p:blipFill>
        <p:spPr>
          <a:xfrm>
            <a:off x="2712469" y="2339644"/>
            <a:ext cx="801465" cy="852344"/>
          </a:xfrm>
          <a:prstGeom prst="rect">
            <a:avLst/>
          </a:prstGeom>
        </p:spPr>
      </p:pic>
      <p:pic>
        <p:nvPicPr>
          <p:cNvPr id="15" name="Attēls 1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16" b="68402"/>
          <a:stretch/>
        </p:blipFill>
        <p:spPr>
          <a:xfrm>
            <a:off x="1270444" y="1794345"/>
            <a:ext cx="892004" cy="886570"/>
          </a:xfrm>
          <a:prstGeom prst="rect">
            <a:avLst/>
          </a:prstGeom>
        </p:spPr>
      </p:pic>
      <p:pic>
        <p:nvPicPr>
          <p:cNvPr id="19" name="Attēls 18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0" t="68766" r="7160" b="4426"/>
          <a:stretch/>
        </p:blipFill>
        <p:spPr>
          <a:xfrm>
            <a:off x="6245114" y="2549370"/>
            <a:ext cx="533021" cy="627084"/>
          </a:xfrm>
          <a:prstGeom prst="rect">
            <a:avLst/>
          </a:prstGeom>
        </p:spPr>
      </p:pic>
      <p:pic>
        <p:nvPicPr>
          <p:cNvPr id="20" name="Attēls 1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0" t="39277" r="36141" b="37936"/>
          <a:stretch/>
        </p:blipFill>
        <p:spPr>
          <a:xfrm>
            <a:off x="5719757" y="4576254"/>
            <a:ext cx="1059762" cy="783302"/>
          </a:xfrm>
          <a:prstGeom prst="rect">
            <a:avLst/>
          </a:prstGeom>
        </p:spPr>
      </p:pic>
      <p:sp>
        <p:nvSpPr>
          <p:cNvPr id="22" name="Slaida numura vietturis 3"/>
          <p:cNvSpPr txBox="1">
            <a:spLocks/>
          </p:cNvSpPr>
          <p:nvPr/>
        </p:nvSpPr>
        <p:spPr>
          <a:xfrm>
            <a:off x="87602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/>
                </a:solidFill>
              </a:rPr>
              <a:t>13</a:t>
            </a:r>
            <a:endParaRPr lang="lv-LV" dirty="0">
              <a:solidFill>
                <a:schemeClr val="bg1"/>
              </a:solidFill>
            </a:endParaRPr>
          </a:p>
        </p:txBody>
      </p:sp>
      <p:grpSp>
        <p:nvGrpSpPr>
          <p:cNvPr id="26" name="Grupa 25"/>
          <p:cNvGrpSpPr/>
          <p:nvPr/>
        </p:nvGrpSpPr>
        <p:grpSpPr>
          <a:xfrm>
            <a:off x="7151542" y="0"/>
            <a:ext cx="5073506" cy="6876591"/>
            <a:chOff x="7032105" y="0"/>
            <a:chExt cx="5159895" cy="6876591"/>
          </a:xfrm>
        </p:grpSpPr>
        <p:sp>
          <p:nvSpPr>
            <p:cNvPr id="27" name="Satura vietturis 2"/>
            <p:cNvSpPr txBox="1">
              <a:spLocks/>
            </p:cNvSpPr>
            <p:nvPr/>
          </p:nvSpPr>
          <p:spPr>
            <a:xfrm>
              <a:off x="8828276" y="0"/>
              <a:ext cx="3363724" cy="68580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115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16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1600" b="1" cap="all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1600" b="1" cap="all" dirty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3600" b="1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sz="2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dirty="0"/>
            </a:p>
          </p:txBody>
        </p:sp>
        <p:sp>
          <p:nvSpPr>
            <p:cNvPr id="28" name="Vienādsānu trīsstūris 27"/>
            <p:cNvSpPr/>
            <p:nvPr/>
          </p:nvSpPr>
          <p:spPr>
            <a:xfrm rot="16200000">
              <a:off x="4509886" y="2554171"/>
              <a:ext cx="6844639" cy="1800202"/>
            </a:xfrm>
            <a:prstGeom prst="triangle">
              <a:avLst>
                <a:gd name="adj" fmla="val 49777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809258" y="2413337"/>
            <a:ext cx="26452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</a:t>
            </a: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rocesa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izaicinājumi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14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28332"/>
              </p:ext>
            </p:extLst>
          </p:nvPr>
        </p:nvGraphicFramePr>
        <p:xfrm>
          <a:off x="410661" y="1069859"/>
          <a:ext cx="8272085" cy="4608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4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5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 </a:t>
                      </a:r>
                      <a:endParaRPr lang="lv-LV" sz="1600" b="1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 </a:t>
                      </a:r>
                      <a:endParaRPr lang="lv-LV" sz="1600" b="1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 smtClean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Informēšana</a:t>
                      </a: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, </a:t>
                      </a:r>
                      <a:r>
                        <a:rPr lang="lv-LV" sz="1800" b="1" dirty="0" smtClean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informācijas </a:t>
                      </a: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pieejamība, atklātība</a:t>
                      </a:r>
                      <a:endParaRPr lang="lv-LV" sz="1600" b="1" dirty="0">
                        <a:effectLst/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K</a:t>
                      </a:r>
                      <a:r>
                        <a:rPr lang="lv-LV" sz="1800" b="1" dirty="0" smtClean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onsultācijas</a:t>
                      </a:r>
                      <a:endParaRPr lang="lv-LV" sz="1600" b="1" dirty="0">
                        <a:effectLst/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L</a:t>
                      </a:r>
                      <a:r>
                        <a:rPr lang="lv-LV" sz="1800" b="1" dirty="0" smtClean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īdzdalība </a:t>
                      </a: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lēmumu pieņemšanā</a:t>
                      </a:r>
                      <a:endParaRPr lang="lv-LV" sz="1600" b="1" dirty="0">
                        <a:effectLst/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P</a:t>
                      </a:r>
                      <a:r>
                        <a:rPr lang="lv-LV" sz="1800" b="1" dirty="0" smtClean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olitiskais </a:t>
                      </a: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līmenis</a:t>
                      </a:r>
                      <a:endParaRPr lang="lv-LV" sz="1600" b="1" dirty="0">
                        <a:effectLst/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Dome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-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59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Pastāvīgās komitejas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-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A</a:t>
                      </a:r>
                      <a:r>
                        <a:rPr lang="lv-LV" sz="1800" b="1" dirty="0" smtClean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dministratīvais </a:t>
                      </a:r>
                      <a:r>
                        <a:rPr lang="lv-LV" sz="1800" b="1" dirty="0">
                          <a:effectLst/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līmenis</a:t>
                      </a:r>
                      <a:endParaRPr lang="lv-LV" sz="1600" b="1" dirty="0">
                        <a:effectLst/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Komisijas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5897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Darba grupas, konsultatīvās padomes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v-LV" sz="1800" b="0" dirty="0">
                          <a:effectLst/>
                          <a:latin typeface="Segoe UI Semilight" panose="020B0402040204020203" pitchFamily="34" charset="0"/>
                          <a:ea typeface="Verdana" panose="020B0604030504040204" pitchFamily="34" charset="0"/>
                          <a:cs typeface="Segoe UI Semilight" panose="020B0402040204020203" pitchFamily="34" charset="0"/>
                        </a:rPr>
                        <a:t>+</a:t>
                      </a:r>
                      <a:endParaRPr lang="lv-LV" sz="1600" b="0" dirty="0">
                        <a:effectLst/>
                        <a:latin typeface="Segoe UI Semilight" panose="020B0402040204020203" pitchFamily="34" charset="0"/>
                        <a:ea typeface="Verdana" panose="020B0604030504040204" pitchFamily="34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225329" y="595666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Institucionālā vide</a:t>
            </a:r>
          </a:p>
          <a:p>
            <a:pPr algn="ctr"/>
            <a:endParaRPr lang="lv-LV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80176" y="2780929"/>
            <a:ext cx="576064" cy="864096"/>
          </a:xfrm>
          <a:prstGeom prst="ellipse">
            <a:avLst/>
          </a:prstGeom>
          <a:noFill/>
          <a:ln w="28575">
            <a:solidFill>
              <a:srgbClr val="06549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rgbClr val="BE5108"/>
              </a:solidFill>
            </a:endParaRPr>
          </a:p>
        </p:txBody>
      </p:sp>
      <p:pic>
        <p:nvPicPr>
          <p:cNvPr id="13" name="Attēls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94" y="0"/>
            <a:ext cx="8854953" cy="63906"/>
          </a:xfrm>
          <a:prstGeom prst="rect">
            <a:avLst/>
          </a:prstGeom>
        </p:spPr>
      </p:pic>
      <p:sp>
        <p:nvSpPr>
          <p:cNvPr id="14" name="Satura vietturis 2"/>
          <p:cNvSpPr txBox="1">
            <a:spLocks/>
          </p:cNvSpPr>
          <p:nvPr/>
        </p:nvSpPr>
        <p:spPr>
          <a:xfrm>
            <a:off x="8851958" y="0"/>
            <a:ext cx="3340041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lv-LV" sz="80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Līdzdalības iespējas pašvaldībās Latvijā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3600" b="1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>
                <a:solidFill>
                  <a:schemeClr val="bg1"/>
                </a:solidFill>
              </a:rPr>
              <a:pPr/>
              <a:t>14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21169" y="4576827"/>
            <a:ext cx="3001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Kopsavilkums, </a:t>
            </a:r>
            <a: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izmantojot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tiesisko regulējumu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un </a:t>
            </a:r>
            <a:r>
              <a:rPr 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reāli praktizēto pašvaldībās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41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">
            <a:extLst>
              <a:ext uri="{FF2B5EF4-FFF2-40B4-BE49-F238E27FC236}">
                <a16:creationId xmlns:a16="http://schemas.microsoft.com/office/drawing/2014/main" id="{3C25D80A-6FAE-42D8-BC5E-8316817FB0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1"/>
          <a:stretch/>
        </p:blipFill>
        <p:spPr>
          <a:xfrm>
            <a:off x="4668402" y="2954518"/>
            <a:ext cx="1294679" cy="762514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67608" y="-1"/>
            <a:ext cx="9624392" cy="69459"/>
          </a:xfrm>
          <a:prstGeom prst="rect">
            <a:avLst/>
          </a:prstGeom>
        </p:spPr>
      </p:pic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15</a:t>
            </a:fld>
            <a:endParaRPr lang="lv-LV" dirty="0"/>
          </a:p>
        </p:txBody>
      </p:sp>
      <p:pic>
        <p:nvPicPr>
          <p:cNvPr id="6" name="Content Placeholder 15">
            <a:extLst>
              <a:ext uri="{FF2B5EF4-FFF2-40B4-BE49-F238E27FC236}">
                <a16:creationId xmlns:a16="http://schemas.microsoft.com/office/drawing/2014/main" id="{BDC56C0F-AAE3-416D-8925-0901CF24A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17" y="401381"/>
            <a:ext cx="2548062" cy="1654585"/>
          </a:xfrm>
        </p:spPr>
      </p:pic>
      <p:pic>
        <p:nvPicPr>
          <p:cNvPr id="7" name="Picture 36">
            <a:extLst>
              <a:ext uri="{FF2B5EF4-FFF2-40B4-BE49-F238E27FC236}">
                <a16:creationId xmlns:a16="http://schemas.microsoft.com/office/drawing/2014/main" id="{C7896E60-03D7-45BF-B26B-253FDEB97F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20" y="2123051"/>
            <a:ext cx="1581549" cy="642714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32344AEE-87CB-4113-A766-63C00BDB9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301" y="4077072"/>
            <a:ext cx="2147938" cy="2461840"/>
          </a:xfrm>
          <a:prstGeom prst="rect">
            <a:avLst/>
          </a:prstGeom>
        </p:spPr>
      </p:pic>
      <p:pic>
        <p:nvPicPr>
          <p:cNvPr id="10" name="Graphic 30">
            <a:extLst>
              <a:ext uri="{FF2B5EF4-FFF2-40B4-BE49-F238E27FC236}">
                <a16:creationId xmlns:a16="http://schemas.microsoft.com/office/drawing/2014/main" id="{4D45B456-4101-4FED-9D72-124484700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20282" y="5621995"/>
            <a:ext cx="1654957" cy="759333"/>
          </a:xfrm>
          <a:prstGeom prst="rect">
            <a:avLst/>
          </a:prstGeom>
        </p:spPr>
      </p:pic>
      <p:pic>
        <p:nvPicPr>
          <p:cNvPr id="11" name="Picture 33">
            <a:extLst>
              <a:ext uri="{FF2B5EF4-FFF2-40B4-BE49-F238E27FC236}">
                <a16:creationId xmlns:a16="http://schemas.microsoft.com/office/drawing/2014/main" id="{FAB81885-435A-4985-9EDC-10D59CC976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00326" y="5342417"/>
            <a:ext cx="2704527" cy="966903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01C07248-71F0-4070-A039-7244DEE3224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79250" y="4581128"/>
            <a:ext cx="2853059" cy="668565"/>
          </a:xfrm>
          <a:prstGeom prst="rect">
            <a:avLst/>
          </a:prstGeom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1BD7AECC-7922-4164-960C-DA985E960C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0326" y="3622778"/>
            <a:ext cx="2817488" cy="904447"/>
          </a:xfrm>
          <a:prstGeom prst="rect">
            <a:avLst/>
          </a:prstGeom>
        </p:spPr>
      </p:pic>
      <p:pic>
        <p:nvPicPr>
          <p:cNvPr id="14" name="Picture 20">
            <a:extLst>
              <a:ext uri="{FF2B5EF4-FFF2-40B4-BE49-F238E27FC236}">
                <a16:creationId xmlns:a16="http://schemas.microsoft.com/office/drawing/2014/main" id="{4EA3BC37-E3E7-4F7F-98FC-0C89EDC1433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79251" y="2348880"/>
            <a:ext cx="2833586" cy="9237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CAE658-F57A-45BD-BC6C-6FC4B5D219C0}"/>
              </a:ext>
            </a:extLst>
          </p:cNvPr>
          <p:cNvSpPr txBox="1"/>
          <p:nvPr/>
        </p:nvSpPr>
        <p:spPr>
          <a:xfrm>
            <a:off x="9048328" y="871161"/>
            <a:ext cx="2531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Brīvprātīgais darbs</a:t>
            </a:r>
          </a:p>
          <a:p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Publiskās apspriešanas</a:t>
            </a:r>
          </a:p>
          <a:p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NVO</a:t>
            </a:r>
          </a:p>
          <a:p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Labdarība</a:t>
            </a:r>
          </a:p>
          <a:p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Līdzdalība pilsētas attīstībā</a:t>
            </a:r>
          </a:p>
          <a:p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Vēlētāju iniciatīvas</a:t>
            </a:r>
          </a:p>
        </p:txBody>
      </p:sp>
      <p:pic>
        <p:nvPicPr>
          <p:cNvPr id="17" name="Picture 22">
            <a:extLst>
              <a:ext uri="{FF2B5EF4-FFF2-40B4-BE49-F238E27FC236}">
                <a16:creationId xmlns:a16="http://schemas.microsoft.com/office/drawing/2014/main" id="{6963AB73-161C-4F2E-8FAC-B816ED104CC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74" y="401381"/>
            <a:ext cx="1409360" cy="40565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749EA03-A87C-486D-A772-556E032B325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23395" t="12951"/>
          <a:stretch/>
        </p:blipFill>
        <p:spPr>
          <a:xfrm>
            <a:off x="6086318" y="404664"/>
            <a:ext cx="2950496" cy="967990"/>
          </a:xfrm>
          <a:prstGeom prst="rect">
            <a:avLst/>
          </a:prstGeom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2140142B-3E6E-485A-822C-ED64FFB724E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11" y="1380292"/>
            <a:ext cx="1408520" cy="851929"/>
          </a:xfrm>
          <a:prstGeom prst="rect">
            <a:avLst/>
          </a:prstGeom>
        </p:spPr>
      </p:pic>
      <p:pic>
        <p:nvPicPr>
          <p:cNvPr id="21" name="Picture 44">
            <a:extLst>
              <a:ext uri="{FF2B5EF4-FFF2-40B4-BE49-F238E27FC236}">
                <a16:creationId xmlns:a16="http://schemas.microsoft.com/office/drawing/2014/main" id="{FD5710C7-3E2E-4D8F-8CBC-3710303893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63101" y="3717032"/>
            <a:ext cx="2120798" cy="330104"/>
          </a:xfrm>
          <a:prstGeom prst="rect">
            <a:avLst/>
          </a:prstGeom>
        </p:spPr>
      </p:pic>
      <p:pic>
        <p:nvPicPr>
          <p:cNvPr id="22" name="Picture 40">
            <a:extLst>
              <a:ext uri="{FF2B5EF4-FFF2-40B4-BE49-F238E27FC236}">
                <a16:creationId xmlns:a16="http://schemas.microsoft.com/office/drawing/2014/main" id="{1662A4D1-6A9F-4005-A83E-B5F9CC328F8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44" y="2291812"/>
            <a:ext cx="906830" cy="1306039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EA14539E-3CF4-4D1E-84DC-89BC6FCC8C5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" t="3369" r="10275" b="7313"/>
          <a:stretch/>
        </p:blipFill>
        <p:spPr>
          <a:xfrm>
            <a:off x="7676617" y="2462896"/>
            <a:ext cx="1118348" cy="1294137"/>
          </a:xfrm>
          <a:prstGeom prst="rect">
            <a:avLst/>
          </a:prstGeom>
        </p:spPr>
      </p:pic>
      <p:pic>
        <p:nvPicPr>
          <p:cNvPr id="24" name="Picture 43">
            <a:extLst>
              <a:ext uri="{FF2B5EF4-FFF2-40B4-BE49-F238E27FC236}">
                <a16:creationId xmlns:a16="http://schemas.microsoft.com/office/drawing/2014/main" id="{BEE654D7-9EDF-4814-B266-DFC869559C6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502" y="4077072"/>
            <a:ext cx="1074115" cy="945221"/>
          </a:xfrm>
          <a:prstGeom prst="rect">
            <a:avLst/>
          </a:prstGeom>
        </p:spPr>
      </p:pic>
      <p:pic>
        <p:nvPicPr>
          <p:cNvPr id="26" name="Picture 28">
            <a:extLst>
              <a:ext uri="{FF2B5EF4-FFF2-40B4-BE49-F238E27FC236}">
                <a16:creationId xmlns:a16="http://schemas.microsoft.com/office/drawing/2014/main" id="{6CE856D8-3FF5-4CB1-BBC5-D938F384C6C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11" y="4675842"/>
            <a:ext cx="1483775" cy="1394748"/>
          </a:xfrm>
          <a:prstGeom prst="rect">
            <a:avLst/>
          </a:prstGeom>
        </p:spPr>
      </p:pic>
      <p:pic>
        <p:nvPicPr>
          <p:cNvPr id="25" name="Picture 32">
            <a:extLst>
              <a:ext uri="{FF2B5EF4-FFF2-40B4-BE49-F238E27FC236}">
                <a16:creationId xmlns:a16="http://schemas.microsoft.com/office/drawing/2014/main" id="{6DCE15B6-00CD-4F85-B5AE-900698B9DCA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00189" y="4804071"/>
            <a:ext cx="1214684" cy="400905"/>
          </a:xfrm>
          <a:prstGeom prst="rect">
            <a:avLst/>
          </a:prstGeom>
        </p:spPr>
      </p:pic>
      <p:grpSp>
        <p:nvGrpSpPr>
          <p:cNvPr id="29" name="Grupa 28"/>
          <p:cNvGrpSpPr/>
          <p:nvPr/>
        </p:nvGrpSpPr>
        <p:grpSpPr>
          <a:xfrm>
            <a:off x="2406" y="0"/>
            <a:ext cx="4635672" cy="6858000"/>
            <a:chOff x="-1" y="0"/>
            <a:chExt cx="4635672" cy="6858000"/>
          </a:xfrm>
        </p:grpSpPr>
        <p:sp>
          <p:nvSpPr>
            <p:cNvPr id="5" name="Satura vietturis 2"/>
            <p:cNvSpPr txBox="1">
              <a:spLocks/>
            </p:cNvSpPr>
            <p:nvPr/>
          </p:nvSpPr>
          <p:spPr>
            <a:xfrm>
              <a:off x="-1" y="0"/>
              <a:ext cx="2842103" cy="6858000"/>
            </a:xfrm>
            <a:prstGeom prst="rect">
              <a:avLst/>
            </a:prstGeom>
            <a:solidFill>
              <a:srgbClr val="06549B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20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66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40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sz="2200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dirty="0"/>
            </a:p>
          </p:txBody>
        </p:sp>
        <p:sp>
          <p:nvSpPr>
            <p:cNvPr id="28" name="Vienādsānu trīsstūris 27"/>
            <p:cNvSpPr/>
            <p:nvPr/>
          </p:nvSpPr>
          <p:spPr>
            <a:xfrm rot="5400000">
              <a:off x="313250" y="2528899"/>
              <a:ext cx="6844639" cy="1800202"/>
            </a:xfrm>
            <a:prstGeom prst="triangle">
              <a:avLst>
                <a:gd name="adj" fmla="val 49777"/>
              </a:avLst>
            </a:prstGeom>
            <a:solidFill>
              <a:srgbClr val="065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79838" y="2209419"/>
            <a:ext cx="345357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iespējas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pašvaldībās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Latvijā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6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ttēls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67608" y="-1"/>
            <a:ext cx="9624392" cy="69459"/>
          </a:xfrm>
          <a:prstGeom prst="rect">
            <a:avLst/>
          </a:prstGeom>
        </p:spPr>
      </p:pic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16</a:t>
            </a:fld>
            <a:endParaRPr lang="lv-LV" dirty="0"/>
          </a:p>
        </p:txBody>
      </p:sp>
      <p:sp>
        <p:nvSpPr>
          <p:cNvPr id="5" name="Satura vietturis 2"/>
          <p:cNvSpPr txBox="1">
            <a:spLocks/>
          </p:cNvSpPr>
          <p:nvPr/>
        </p:nvSpPr>
        <p:spPr>
          <a:xfrm>
            <a:off x="0" y="0"/>
            <a:ext cx="2783632" cy="6858000"/>
          </a:xfrm>
          <a:prstGeom prst="rect">
            <a:avLst/>
          </a:prstGeom>
          <a:solidFill>
            <a:srgbClr val="06549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lv-LV" sz="20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66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40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grpSp>
        <p:nvGrpSpPr>
          <p:cNvPr id="6" name="Group 68">
            <a:extLst>
              <a:ext uri="{FF2B5EF4-FFF2-40B4-BE49-F238E27FC236}">
                <a16:creationId xmlns:a16="http://schemas.microsoft.com/office/drawing/2014/main" id="{1422CBD8-4D1E-43E2-86D7-70A5BE70D050}"/>
              </a:ext>
            </a:extLst>
          </p:cNvPr>
          <p:cNvGrpSpPr/>
          <p:nvPr/>
        </p:nvGrpSpPr>
        <p:grpSpPr>
          <a:xfrm>
            <a:off x="4275522" y="580231"/>
            <a:ext cx="1277323" cy="5617539"/>
            <a:chOff x="1435608" y="2276872"/>
            <a:chExt cx="1296144" cy="4168062"/>
          </a:xfrm>
        </p:grpSpPr>
        <p:cxnSp>
          <p:nvCxnSpPr>
            <p:cNvPr id="7" name="Straight Connector 21">
              <a:extLst>
                <a:ext uri="{FF2B5EF4-FFF2-40B4-BE49-F238E27FC236}">
                  <a16:creationId xmlns:a16="http://schemas.microsoft.com/office/drawing/2014/main" id="{7E5F2BA4-0331-489E-84D8-969AB6076A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5608" y="2276872"/>
              <a:ext cx="0" cy="4168062"/>
            </a:xfrm>
            <a:prstGeom prst="line">
              <a:avLst/>
            </a:prstGeom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>
              <a:extLst>
                <a:ext uri="{FF2B5EF4-FFF2-40B4-BE49-F238E27FC236}">
                  <a16:creationId xmlns:a16="http://schemas.microsoft.com/office/drawing/2014/main" id="{4F157BA3-2CFC-496C-8F83-B5779FE076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1752" y="2276872"/>
              <a:ext cx="0" cy="4168062"/>
            </a:xfrm>
            <a:prstGeom prst="line">
              <a:avLst/>
            </a:prstGeom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1">
              <a:extLst>
                <a:ext uri="{FF2B5EF4-FFF2-40B4-BE49-F238E27FC236}">
                  <a16:creationId xmlns:a16="http://schemas.microsoft.com/office/drawing/2014/main" id="{80460BF0-2686-42AD-B63C-89F603B211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5608" y="2780928"/>
              <a:ext cx="1296144" cy="0"/>
            </a:xfrm>
            <a:prstGeom prst="line">
              <a:avLst/>
            </a:prstGeom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>
              <a:extLst>
                <a:ext uri="{FF2B5EF4-FFF2-40B4-BE49-F238E27FC236}">
                  <a16:creationId xmlns:a16="http://schemas.microsoft.com/office/drawing/2014/main" id="{595B11EC-7415-42F4-BD0B-B3F62FDE3B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5608" y="4365104"/>
              <a:ext cx="1296144" cy="0"/>
            </a:xfrm>
            <a:prstGeom prst="line">
              <a:avLst/>
            </a:prstGeom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33">
              <a:extLst>
                <a:ext uri="{FF2B5EF4-FFF2-40B4-BE49-F238E27FC236}">
                  <a16:creationId xmlns:a16="http://schemas.microsoft.com/office/drawing/2014/main" id="{B7970D20-E271-4CC9-8C31-056F232DE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5608" y="5157192"/>
              <a:ext cx="1296144" cy="0"/>
            </a:xfrm>
            <a:prstGeom prst="line">
              <a:avLst/>
            </a:prstGeom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34">
              <a:extLst>
                <a:ext uri="{FF2B5EF4-FFF2-40B4-BE49-F238E27FC236}">
                  <a16:creationId xmlns:a16="http://schemas.microsoft.com/office/drawing/2014/main" id="{5436D03E-B8AF-4884-97C6-3B25BC7736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5608" y="5939608"/>
              <a:ext cx="1296144" cy="0"/>
            </a:xfrm>
            <a:prstGeom prst="line">
              <a:avLst/>
            </a:prstGeom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AD58082D-E277-475A-9FA8-16ADCD8115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35608" y="3573016"/>
              <a:ext cx="1296144" cy="0"/>
            </a:xfrm>
            <a:prstGeom prst="line">
              <a:avLst/>
            </a:prstGeom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BFCF3DA-D414-4D0D-8B50-C66FDD3A0425}"/>
              </a:ext>
            </a:extLst>
          </p:cNvPr>
          <p:cNvSpPr txBox="1"/>
          <p:nvPr/>
        </p:nvSpPr>
        <p:spPr>
          <a:xfrm>
            <a:off x="5644714" y="459275"/>
            <a:ext cx="3470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</a:t>
            </a: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īdzdalība</a:t>
            </a:r>
          </a:p>
          <a:p>
            <a:r>
              <a:rPr lang="lv-LV" sz="24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</a:t>
            </a: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ēmumu</a:t>
            </a:r>
          </a:p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pieņemšanā</a:t>
            </a:r>
            <a:endParaRPr lang="lv-LV" sz="24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FCF3DA-D414-4D0D-8B50-C66FDD3A0425}"/>
              </a:ext>
            </a:extLst>
          </p:cNvPr>
          <p:cNvSpPr txBox="1"/>
          <p:nvPr/>
        </p:nvSpPr>
        <p:spPr>
          <a:xfrm>
            <a:off x="5725736" y="2095724"/>
            <a:ext cx="34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dialogs</a:t>
            </a:r>
            <a:endParaRPr lang="lv-LV" sz="20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CF3DA-D414-4D0D-8B50-C66FDD3A0425}"/>
              </a:ext>
            </a:extLst>
          </p:cNvPr>
          <p:cNvSpPr txBox="1"/>
          <p:nvPr/>
        </p:nvSpPr>
        <p:spPr>
          <a:xfrm>
            <a:off x="5722165" y="3154611"/>
            <a:ext cx="34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iesaiste</a:t>
            </a:r>
            <a:endParaRPr lang="lv-LV" sz="20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FCF3DA-D414-4D0D-8B50-C66FDD3A0425}"/>
              </a:ext>
            </a:extLst>
          </p:cNvPr>
          <p:cNvSpPr txBox="1"/>
          <p:nvPr/>
        </p:nvSpPr>
        <p:spPr>
          <a:xfrm>
            <a:off x="5695849" y="4255689"/>
            <a:ext cx="347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konsultācijas</a:t>
            </a:r>
            <a:endParaRPr lang="lv-LV" sz="20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FCF3DA-D414-4D0D-8B50-C66FDD3A0425}"/>
              </a:ext>
            </a:extLst>
          </p:cNvPr>
          <p:cNvSpPr txBox="1"/>
          <p:nvPr/>
        </p:nvSpPr>
        <p:spPr>
          <a:xfrm>
            <a:off x="5695850" y="5375226"/>
            <a:ext cx="3470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</a:t>
            </a: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nformācijas</a:t>
            </a:r>
          </a:p>
          <a:p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pieejamība</a:t>
            </a:r>
            <a:endParaRPr lang="lv-LV" sz="24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Rectangle: Rounded Corners 83">
            <a:extLst>
              <a:ext uri="{FF2B5EF4-FFF2-40B4-BE49-F238E27FC236}">
                <a16:creationId xmlns:a16="http://schemas.microsoft.com/office/drawing/2014/main" id="{32977F87-6DD9-4DDE-864E-1AA3B7F8226A}"/>
              </a:ext>
            </a:extLst>
          </p:cNvPr>
          <p:cNvSpPr/>
          <p:nvPr/>
        </p:nvSpPr>
        <p:spPr>
          <a:xfrm>
            <a:off x="7725714" y="276570"/>
            <a:ext cx="3808232" cy="8289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000" dirty="0" err="1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</a:t>
            </a:r>
            <a:r>
              <a:rPr lang="lv-LV" sz="2000" dirty="0" err="1" smtClean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articipatory</a:t>
            </a:r>
            <a:r>
              <a:rPr lang="lv-LV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000" dirty="0" err="1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budgeting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 PT, EE</a:t>
            </a:r>
          </a:p>
        </p:txBody>
      </p:sp>
      <p:sp>
        <p:nvSpPr>
          <p:cNvPr id="21" name="Rectangle: Rounded Corners 82">
            <a:extLst>
              <a:ext uri="{FF2B5EF4-FFF2-40B4-BE49-F238E27FC236}">
                <a16:creationId xmlns:a16="http://schemas.microsoft.com/office/drawing/2014/main" id="{583BE904-6FE1-4A3D-AADE-7BD81DBE6B92}"/>
              </a:ext>
            </a:extLst>
          </p:cNvPr>
          <p:cNvSpPr/>
          <p:nvPr/>
        </p:nvSpPr>
        <p:spPr>
          <a:xfrm>
            <a:off x="7723103" y="1232944"/>
            <a:ext cx="4322143" cy="1115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eDem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 DK</a:t>
            </a:r>
            <a:b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Council for cooperation of the Montenegro Public authority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and 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NGO. ME</a:t>
            </a:r>
          </a:p>
        </p:txBody>
      </p:sp>
      <p:sp>
        <p:nvSpPr>
          <p:cNvPr id="22" name="Rectangle: Rounded Corners 81">
            <a:extLst>
              <a:ext uri="{FF2B5EF4-FFF2-40B4-BE49-F238E27FC236}">
                <a16:creationId xmlns:a16="http://schemas.microsoft.com/office/drawing/2014/main" id="{C5FB5E12-B43B-488C-B59A-972C9024B60E}"/>
              </a:ext>
            </a:extLst>
          </p:cNvPr>
          <p:cNvSpPr/>
          <p:nvPr/>
        </p:nvSpPr>
        <p:spPr>
          <a:xfrm>
            <a:off x="7704003" y="2675884"/>
            <a:ext cx="3851653" cy="11131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Cooperation Memorandum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between 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NGO </a:t>
            </a: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and the Cabinet of Ministers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LV</a:t>
            </a:r>
          </a:p>
          <a:p>
            <a:r>
              <a:rPr lang="lv-LV" sz="2000" dirty="0" err="1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PlaceSpeak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 CA</a:t>
            </a:r>
          </a:p>
        </p:txBody>
      </p:sp>
      <p:sp>
        <p:nvSpPr>
          <p:cNvPr id="23" name="Rectangle: Rounded Corners 80">
            <a:extLst>
              <a:ext uri="{FF2B5EF4-FFF2-40B4-BE49-F238E27FC236}">
                <a16:creationId xmlns:a16="http://schemas.microsoft.com/office/drawing/2014/main" id="{6DB84577-57D0-4152-A43F-8CDBEB12E2A4}"/>
              </a:ext>
            </a:extLst>
          </p:cNvPr>
          <p:cNvSpPr/>
          <p:nvPr/>
        </p:nvSpPr>
        <p:spPr>
          <a:xfrm>
            <a:off x="7717804" y="4093412"/>
            <a:ext cx="4426868" cy="9917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Public Consultations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(e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Public authority)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 ML</a:t>
            </a:r>
            <a:b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</a:br>
            <a:r>
              <a:rPr lang="lv-LV" sz="2000" dirty="0" err="1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Standards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000" dirty="0" err="1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of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000" dirty="0" err="1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Public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000" dirty="0" err="1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Participation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 AU</a:t>
            </a:r>
          </a:p>
        </p:txBody>
      </p:sp>
      <p:sp>
        <p:nvSpPr>
          <p:cNvPr id="24" name="Rectangle: Rounded Corners 46">
            <a:extLst>
              <a:ext uri="{FF2B5EF4-FFF2-40B4-BE49-F238E27FC236}">
                <a16:creationId xmlns:a16="http://schemas.microsoft.com/office/drawing/2014/main" id="{C78A9F0C-FB9E-4806-A115-63B52AE63249}"/>
              </a:ext>
            </a:extLst>
          </p:cNvPr>
          <p:cNvSpPr/>
          <p:nvPr/>
        </p:nvSpPr>
        <p:spPr>
          <a:xfrm>
            <a:off x="7680176" y="5317603"/>
            <a:ext cx="4322143" cy="1063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DATA.ASSEMBLEE - NATIONALE. FR</a:t>
            </a:r>
            <a:b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Open Municipal </a:t>
            </a:r>
            <a:r>
              <a:rPr lang="en-US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Information</a:t>
            </a:r>
            <a:r>
              <a:rPr lang="lv-LV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/>
            </a:r>
            <a:br>
              <a:rPr lang="lv-LV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(Open </a:t>
            </a:r>
            <a:r>
              <a:rPr lang="en-US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State</a:t>
            </a:r>
            <a:r>
              <a:rPr lang="lv-LV" sz="2000" dirty="0">
                <a:solidFill>
                  <a:schemeClr val="tx1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). NL</a:t>
            </a:r>
          </a:p>
        </p:txBody>
      </p:sp>
      <p:sp>
        <p:nvSpPr>
          <p:cNvPr id="26" name="Vienādsānu trīsstūris 25"/>
          <p:cNvSpPr/>
          <p:nvPr/>
        </p:nvSpPr>
        <p:spPr>
          <a:xfrm rot="5400000">
            <a:off x="246995" y="2519055"/>
            <a:ext cx="6844639" cy="1800202"/>
          </a:xfrm>
          <a:prstGeom prst="triangle">
            <a:avLst>
              <a:gd name="adj" fmla="val 49777"/>
            </a:avLst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232019" y="2778361"/>
            <a:ext cx="36641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…citu valstu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pieredze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45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456" y="559307"/>
            <a:ext cx="8930208" cy="1325563"/>
          </a:xfrm>
        </p:spPr>
        <p:txBody>
          <a:bodyPr>
            <a:normAutofit/>
          </a:bodyPr>
          <a:lstStyle/>
          <a:p>
            <a:pPr algn="ctr"/>
            <a:r>
              <a:rPr lang="lv-LV" sz="2800" dirty="0" err="1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Participatory</a:t>
            </a:r>
            <a:r>
              <a:rPr lang="lv-LV" sz="28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8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budgeting</a:t>
            </a:r>
            <a:endParaRPr lang="en-GB" sz="28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260" y="1546107"/>
            <a:ext cx="8380040" cy="1853535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4479925" algn="l"/>
              </a:tabLst>
            </a:pPr>
            <a:r>
              <a:rPr lang="lv-LV" sz="2400" b="1" dirty="0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Pirmsākums</a:t>
            </a:r>
            <a:r>
              <a:rPr lang="lv-LV" sz="2400" dirty="0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:</a:t>
            </a:r>
          </a:p>
          <a:p>
            <a:pPr marL="0" indent="0">
              <a:buNone/>
              <a:tabLst>
                <a:tab pos="4479925" algn="l"/>
              </a:tabLst>
            </a:pP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Porto </a:t>
            </a:r>
            <a:r>
              <a:rPr lang="lv-LV" sz="2400" dirty="0" err="1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Alegre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, Brazīlija – 1989. gadā </a:t>
            </a:r>
          </a:p>
          <a:p>
            <a:pPr marL="0" indent="0">
              <a:buNone/>
              <a:tabLst>
                <a:tab pos="4479925" algn="l"/>
              </a:tabLst>
            </a:pP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Eiropā 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– 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2000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 gadā</a:t>
            </a:r>
            <a:endParaRPr lang="lv-LV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82296" indent="0" defTabSz="885825">
              <a:buNone/>
            </a:pPr>
            <a:endParaRPr lang="lv-LV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FBB099-322E-4491-8AFF-1DF523D8C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5148" y="5301208"/>
            <a:ext cx="829512" cy="4441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9826D6-5968-4015-88AF-4BABE79AEF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7" y="2636912"/>
            <a:ext cx="829512" cy="4807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79A4E62-7F6E-45E5-98B5-6F209D0ABE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484" y="72606"/>
            <a:ext cx="831856" cy="5120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FF3E980-5BDF-4DB8-A68A-191B61EA86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084" y="1307334"/>
            <a:ext cx="809294" cy="52183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060B075-7A15-407D-A9E7-1DBA81A7455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43546" y="3933056"/>
            <a:ext cx="815156" cy="5049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DA050F2-29ED-4B67-863D-61A3974D9D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092860" y="692696"/>
            <a:ext cx="810480" cy="5065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F98866-FF49-4C51-88B7-916A7A47ED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156" y="1971087"/>
            <a:ext cx="826553" cy="5120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FFB3D0-9187-48DF-B8ED-D01C3BF29E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96" y="3852846"/>
            <a:ext cx="782077" cy="5630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7ED12B6-035C-4A85-9769-D94D54281A4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7" y="2060848"/>
            <a:ext cx="829511" cy="4367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15A2159-B158-499B-8C9D-3C26C68CCB2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" y="5877272"/>
            <a:ext cx="811113" cy="405557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CCFBE76-BD47-4A4F-9B31-9D7601AF7B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147696" y="5152265"/>
            <a:ext cx="831857" cy="51200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A74C8DC-0272-4527-8C0B-964462C089A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696" y="4536812"/>
            <a:ext cx="798998" cy="5220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CE67823-1D8B-46AD-AE4D-C3B9830BE3E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2" y="764704"/>
            <a:ext cx="813856" cy="50866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59DDC9D-BB98-44F8-931B-7CA3B28CE1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0" y="116632"/>
            <a:ext cx="817758" cy="57243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1A344B3-1A73-4443-9F05-0730D64DA24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99" y="1401036"/>
            <a:ext cx="817759" cy="5157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F45AC7C-1B0C-47E0-A8A2-A880EB3A96A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360" y="5810192"/>
            <a:ext cx="821193" cy="49912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FE0D7BB-2560-4D84-9B63-7560FE91D0A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7" y="3284984"/>
            <a:ext cx="829512" cy="50938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CC0597-F62C-42B4-BC91-99C26A34774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28" y="2622743"/>
            <a:ext cx="802406" cy="49378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4D4EFB-931B-4F5C-93F7-C40D94D8CD0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528" y="3193233"/>
            <a:ext cx="808317" cy="53874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07A1719-2261-47C6-B74E-32DEB9066DB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46" y="4581128"/>
            <a:ext cx="818312" cy="52175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Attēls 2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87989"/>
          </a:xfrm>
          <a:prstGeom prst="rect">
            <a:avLst/>
          </a:prstGeom>
        </p:spPr>
      </p:pic>
      <p:sp>
        <p:nvSpPr>
          <p:cNvPr id="29" name="Subtitle 2"/>
          <p:cNvSpPr txBox="1">
            <a:spLocks/>
          </p:cNvSpPr>
          <p:nvPr/>
        </p:nvSpPr>
        <p:spPr>
          <a:xfrm>
            <a:off x="1195690" y="1570143"/>
            <a:ext cx="3388142" cy="9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lv-LV" sz="2400" b="1" dirty="0">
              <a:solidFill>
                <a:srgbClr val="06549B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  <p:sp>
        <p:nvSpPr>
          <p:cNvPr id="4" name="Taisnstūris 3"/>
          <p:cNvSpPr/>
          <p:nvPr/>
        </p:nvSpPr>
        <p:spPr>
          <a:xfrm>
            <a:off x="4162132" y="354216"/>
            <a:ext cx="425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600" b="1" dirty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Līdzdalības budžets </a:t>
            </a:r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17</a:t>
            </a:fld>
            <a:endParaRPr lang="lv-LV" dirty="0"/>
          </a:p>
        </p:txBody>
      </p:sp>
      <p:sp>
        <p:nvSpPr>
          <p:cNvPr id="33" name="Satura vietturis 2"/>
          <p:cNvSpPr txBox="1">
            <a:spLocks/>
          </p:cNvSpPr>
          <p:nvPr/>
        </p:nvSpPr>
        <p:spPr>
          <a:xfrm>
            <a:off x="2063389" y="3306238"/>
            <a:ext cx="4320643" cy="1390316"/>
          </a:xfrm>
          <a:prstGeom prst="rect">
            <a:avLst/>
          </a:prstGeom>
          <a:solidFill>
            <a:srgbClr val="06549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5825"/>
            <a:endParaRPr lang="lv-LV" sz="400" b="1" dirty="0">
              <a:solidFill>
                <a:schemeClr val="bg1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defTabSz="885825"/>
            <a:r>
              <a:rPr lang="lv-LV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veids</a:t>
            </a:r>
            <a:r>
              <a:rPr lang="lv-LV" b="1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, kādā iedzīvotāji izlemj, kā izmantot daļu no valsts/pašvaldību budžeta </a:t>
            </a:r>
          </a:p>
        </p:txBody>
      </p:sp>
      <p:sp>
        <p:nvSpPr>
          <p:cNvPr id="35" name="Satura vietturis 2"/>
          <p:cNvSpPr txBox="1">
            <a:spLocks/>
          </p:cNvSpPr>
          <p:nvPr/>
        </p:nvSpPr>
        <p:spPr>
          <a:xfrm>
            <a:off x="5934113" y="4850708"/>
            <a:ext cx="4320643" cy="1587604"/>
          </a:xfrm>
          <a:prstGeom prst="rect">
            <a:avLst/>
          </a:prstGeom>
          <a:solidFill>
            <a:srgbClr val="06549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85825"/>
            <a:endParaRPr lang="lv-LV" sz="2000" b="1" dirty="0" smtClean="0">
              <a:solidFill>
                <a:schemeClr val="bg1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defTabSz="885825"/>
            <a:r>
              <a:rPr lang="lv-LV" b="1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piešķir reālu varu noteikt prioritātes un par tām balsot</a:t>
            </a:r>
          </a:p>
          <a:p>
            <a:pPr>
              <a:buFontTx/>
              <a:buChar char="-"/>
            </a:pPr>
            <a:endParaRPr lang="lv-LV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Vienādsānu trīsstūris 36"/>
          <p:cNvSpPr/>
          <p:nvPr/>
        </p:nvSpPr>
        <p:spPr>
          <a:xfrm rot="5400000">
            <a:off x="5906904" y="3776247"/>
            <a:ext cx="1390317" cy="450301"/>
          </a:xfrm>
          <a:prstGeom prst="triangle">
            <a:avLst>
              <a:gd name="adj" fmla="val 49777"/>
            </a:avLst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Vienādsānu trīsstūris 40"/>
          <p:cNvSpPr/>
          <p:nvPr/>
        </p:nvSpPr>
        <p:spPr>
          <a:xfrm rot="16200000">
            <a:off x="4918461" y="5415460"/>
            <a:ext cx="1587604" cy="458098"/>
          </a:xfrm>
          <a:prstGeom prst="triangle">
            <a:avLst>
              <a:gd name="adj" fmla="val 49777"/>
            </a:avLst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4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tura vietturis 2"/>
          <p:cNvSpPr txBox="1">
            <a:spLocks/>
          </p:cNvSpPr>
          <p:nvPr/>
        </p:nvSpPr>
        <p:spPr>
          <a:xfrm>
            <a:off x="8851959" y="-13855"/>
            <a:ext cx="3340041" cy="690027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lv-LV" sz="80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3600" b="1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>
                <a:solidFill>
                  <a:schemeClr val="bg1"/>
                </a:solidFill>
              </a:rPr>
              <a:pPr/>
              <a:t>18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67739" y="885832"/>
            <a:ext cx="5769494" cy="47525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iedzīvotāju iesaiste</a:t>
            </a:r>
            <a:endParaRPr lang="ru-RU" sz="2400" b="1" kern="0" dirty="0" smtClean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sabiedrības intereses</a:t>
            </a:r>
            <a:endParaRPr lang="ru-RU" sz="2400" b="1" kern="0" dirty="0" smtClean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kopienu sadarbība</a:t>
            </a:r>
            <a:endParaRPr lang="ru-RU" sz="2400" b="1" kern="0" dirty="0" smtClean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diskusijas </a:t>
            </a:r>
            <a:r>
              <a:rPr lang="lv-LV" sz="2400" b="1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starp iedzīvotājiem un </a:t>
            </a: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amatpersonām</a:t>
            </a:r>
            <a:endParaRPr lang="ru-RU" sz="2400" b="1" kern="0" dirty="0" smtClean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daudzveidīgas </a:t>
            </a:r>
            <a:r>
              <a:rPr lang="lv-LV" sz="2400" b="1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iespējas, radoši risinājumi praktiskām problēmām, īstenojot pilsoņu </a:t>
            </a: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idejas</a:t>
            </a:r>
            <a:endParaRPr lang="ru-RU" sz="2400" b="1" kern="0" dirty="0" smtClean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500"/>
              </a:spcBef>
              <a:buNone/>
            </a:pP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reāla </a:t>
            </a:r>
            <a:r>
              <a:rPr lang="lv-LV" sz="2400" b="1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 </a:t>
            </a:r>
            <a:r>
              <a:rPr lang="lv-LV" sz="2400" b="1" kern="0" dirty="0" err="1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rīcībpolitikas</a:t>
            </a:r>
            <a:r>
              <a:rPr lang="lv-LV" sz="2400" b="1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veidošanā</a:t>
            </a:r>
            <a:r>
              <a:rPr lang="ru-RU" sz="2400" b="1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2400" b="1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 lēmumu pieņemšanā</a:t>
            </a:r>
            <a:endParaRPr lang="lv-LV" sz="2400" b="1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82296" indent="0" algn="ctr"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891" y="6046469"/>
            <a:ext cx="428316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 indent="0" algn="ctr">
              <a:buNone/>
            </a:pP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</a:t>
            </a:r>
            <a:r>
              <a:rPr lang="lv-LV" sz="2400" b="1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as </a:t>
            </a:r>
            <a:r>
              <a:rPr lang="lv-LV" sz="2400" b="1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nav jautājums par naudu!</a:t>
            </a:r>
            <a:endParaRPr lang="lv-LV" sz="2000" b="1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buFontTx/>
              <a:buChar char="-"/>
            </a:pPr>
            <a:endParaRPr lang="lv-LV" sz="20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94" y="0"/>
            <a:ext cx="8854953" cy="63906"/>
          </a:xfrm>
          <a:prstGeom prst="rect">
            <a:avLst/>
          </a:prstGeom>
        </p:spPr>
      </p:pic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08" y="2224643"/>
            <a:ext cx="1026064" cy="1026064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0" y="876721"/>
            <a:ext cx="1051783" cy="1160751"/>
          </a:xfrm>
          <a:prstGeom prst="rect">
            <a:avLst/>
          </a:prstGeom>
        </p:spPr>
      </p:pic>
      <p:pic>
        <p:nvPicPr>
          <p:cNvPr id="13" name="Attēls 1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0" y="3397857"/>
            <a:ext cx="793583" cy="1069376"/>
          </a:xfrm>
          <a:prstGeom prst="rect">
            <a:avLst/>
          </a:prstGeom>
        </p:spPr>
      </p:pic>
      <p:sp>
        <p:nvSpPr>
          <p:cNvPr id="14" name="Vienādsānu trīsstūris 13"/>
          <p:cNvSpPr/>
          <p:nvPr/>
        </p:nvSpPr>
        <p:spPr>
          <a:xfrm rot="16200000">
            <a:off x="4529539" y="2535579"/>
            <a:ext cx="6844639" cy="1800202"/>
          </a:xfrm>
          <a:prstGeom prst="triangle">
            <a:avLst>
              <a:gd name="adj" fmla="val 4977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4" descr="AttÄlu rezultÄti vaicÄjumam âgoal png iconâ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0" y="4625701"/>
            <a:ext cx="1046427" cy="10464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637233" y="2737675"/>
            <a:ext cx="43182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Līdzdalības budžeta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ieguvumi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8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5" t="18820" r="19373" b="33607"/>
          <a:stretch/>
        </p:blipFill>
        <p:spPr bwMode="auto">
          <a:xfrm>
            <a:off x="1491351" y="2156704"/>
            <a:ext cx="1354072" cy="135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50153B-9D61-4B98-A379-A09AE690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Portugāles jaunais apvārsnis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358808-330F-424B-A0BF-A53358FD31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3854" y="1513027"/>
            <a:ext cx="1990725" cy="1695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3A2422-98FC-4930-9629-B17C8DEA8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89" y="1931609"/>
            <a:ext cx="2857899" cy="1905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B9BE15-896E-4E08-B1A3-3F04918F83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1" r="21386"/>
          <a:stretch/>
        </p:blipFill>
        <p:spPr>
          <a:xfrm>
            <a:off x="9077500" y="1513027"/>
            <a:ext cx="1809400" cy="16065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FC6401-3007-4FDB-A7DD-541F32B93A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512" y="3555682"/>
            <a:ext cx="9144000" cy="2665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545EC6-0F3D-4C12-9366-3C2C0E071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5314" y="1176181"/>
            <a:ext cx="4648145" cy="934681"/>
          </a:xfrm>
          <a:prstGeom prst="rect">
            <a:avLst/>
          </a:prstGeom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87989"/>
          </a:xfrm>
          <a:prstGeom prst="rect">
            <a:avLst/>
          </a:prstGeom>
        </p:spPr>
      </p:pic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19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626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ttēls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67608" y="-1"/>
            <a:ext cx="9624392" cy="6945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71060" y="98412"/>
            <a:ext cx="8060109" cy="4714908"/>
          </a:xfrm>
        </p:spPr>
        <p:txBody>
          <a:bodyPr>
            <a:normAutofit/>
          </a:bodyPr>
          <a:lstStyle/>
          <a:p>
            <a:endParaRPr lang="lv-LV" b="1" dirty="0">
              <a:latin typeface="Verdana" pitchFamily="34" charset="0"/>
            </a:endParaRPr>
          </a:p>
          <a:p>
            <a:r>
              <a:rPr lang="lv-LV" sz="2800" b="1" dirty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Demokrātisko pārstāvniecības institūciju </a:t>
            </a:r>
            <a:r>
              <a:rPr lang="lv-LV" sz="2800" b="1" dirty="0" smtClean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vājums,</a:t>
            </a:r>
          </a:p>
          <a:p>
            <a:r>
              <a:rPr lang="lv-LV" sz="2800" b="1" dirty="0" smtClean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ko </a:t>
            </a:r>
            <a:r>
              <a:rPr lang="lv-LV" sz="2800" b="1" dirty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raksturo </a:t>
            </a:r>
            <a:r>
              <a:rPr lang="lv-LV" sz="2800" b="1" dirty="0" smtClean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iedzīvotāju</a:t>
            </a:r>
            <a:r>
              <a:rPr lang="lv-LV" sz="2800" b="1" dirty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/</a:t>
            </a:r>
            <a:r>
              <a:rPr lang="lv-LV" sz="2800" b="1" dirty="0" smtClean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pilsoņu </a:t>
            </a:r>
            <a:r>
              <a:rPr lang="lv-LV" sz="28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zema</a:t>
            </a:r>
            <a:r>
              <a:rPr lang="lv-LV" sz="2800" b="1" dirty="0" smtClean="0">
                <a:solidFill>
                  <a:srgbClr val="06549B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:</a:t>
            </a:r>
          </a:p>
          <a:p>
            <a:endParaRPr lang="lv-LV" sz="3600" b="1" dirty="0">
              <a:solidFill>
                <a:srgbClr val="06549B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82296">
              <a:lnSpc>
                <a:spcPct val="110000"/>
              </a:lnSpc>
            </a:pPr>
            <a:endParaRPr lang="lv-LV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296">
              <a:lnSpc>
                <a:spcPct val="110000"/>
              </a:lnSpc>
            </a:pPr>
            <a:endParaRPr lang="lv-LV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296">
              <a:lnSpc>
                <a:spcPct val="110000"/>
              </a:lnSpc>
            </a:pPr>
            <a:endParaRPr lang="lv-LV" sz="22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lv-LV" sz="2400" dirty="0">
              <a:latin typeface="Verdana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312368" y="1934769"/>
            <a:ext cx="8915824" cy="1480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86" indent="1428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22423" algn="l"/>
              </a:tabLs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54" indent="-26510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800">
                <a:solidFill>
                  <a:schemeClr val="tx1"/>
                </a:solidFill>
                <a:latin typeface="+mn-lt"/>
              </a:defRPr>
            </a:lvl2pPr>
            <a:lvl3pPr marL="1166763" indent="-1857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22423" algn="l"/>
              </a:tabLst>
              <a:defRPr sz="2400">
                <a:solidFill>
                  <a:schemeClr val="tx1"/>
                </a:solidFill>
                <a:latin typeface="+mn-lt"/>
              </a:defRPr>
            </a:lvl3pPr>
            <a:lvl4pPr marL="1614419" indent="-2682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062076" indent="-26827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19257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976437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433618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890798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algn="ctr">
              <a:buFontTx/>
              <a:buNone/>
            </a:pPr>
            <a:r>
              <a:rPr lang="lv-LV" sz="24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</a:t>
            </a: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zticēšanās</a:t>
            </a:r>
          </a:p>
          <a:p>
            <a:pPr indent="0" algn="ctr">
              <a:buFontTx/>
              <a:buNone/>
            </a:pPr>
            <a:r>
              <a:rPr lang="lv-LV" sz="2400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publiskās varas institūcijām,</a:t>
            </a:r>
          </a:p>
          <a:p>
            <a:pPr indent="0" algn="ctr">
              <a:buFontTx/>
              <a:buNone/>
            </a:pPr>
            <a:r>
              <a:rPr lang="lv-LV" sz="2400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amatpersonām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276176" y="3751290"/>
            <a:ext cx="8915824" cy="961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86" indent="1428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22423" algn="l"/>
              </a:tabLs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54" indent="-26510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800">
                <a:solidFill>
                  <a:schemeClr val="tx1"/>
                </a:solidFill>
                <a:latin typeface="+mn-lt"/>
              </a:defRPr>
            </a:lvl2pPr>
            <a:lvl3pPr marL="1166763" indent="-1857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22423" algn="l"/>
              </a:tabLst>
              <a:defRPr sz="2400">
                <a:solidFill>
                  <a:schemeClr val="tx1"/>
                </a:solidFill>
                <a:latin typeface="+mn-lt"/>
              </a:defRPr>
            </a:lvl3pPr>
            <a:lvl4pPr marL="1614419" indent="-2682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062076" indent="-26827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19257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976437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433618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890798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algn="ctr">
              <a:buFontTx/>
              <a:buNone/>
            </a:pPr>
            <a:r>
              <a:rPr lang="lv-LV" sz="2400" b="1" kern="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ktivitāte</a:t>
            </a:r>
          </a:p>
          <a:p>
            <a:pPr indent="0" algn="ctr">
              <a:buFontTx/>
              <a:buNone/>
            </a:pPr>
            <a:r>
              <a:rPr lang="lv-LV" sz="2400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vēlēšanās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783632" y="5049250"/>
            <a:ext cx="9408368" cy="14104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86" indent="1428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22423" algn="l"/>
              </a:tabLs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654" indent="-26510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800">
                <a:solidFill>
                  <a:schemeClr val="tx1"/>
                </a:solidFill>
                <a:latin typeface="+mn-lt"/>
              </a:defRPr>
            </a:lvl2pPr>
            <a:lvl3pPr marL="1166763" indent="-1857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2422423" algn="l"/>
              </a:tabLst>
              <a:defRPr sz="2400">
                <a:solidFill>
                  <a:schemeClr val="tx1"/>
                </a:solidFill>
                <a:latin typeface="+mn-lt"/>
              </a:defRPr>
            </a:lvl3pPr>
            <a:lvl4pPr marL="1614419" indent="-26827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062076" indent="-26827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19257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976437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433618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890798" indent="-268276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422423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indent="0" algn="ctr">
              <a:buFontTx/>
              <a:buNone/>
            </a:pP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interese</a:t>
            </a:r>
          </a:p>
          <a:p>
            <a:pPr indent="0" algn="ctr">
              <a:buFontTx/>
              <a:buNone/>
            </a:pPr>
            <a:r>
              <a:rPr lang="lv-LV" sz="2400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 līdzdalību lēmumu pieņemšanas</a:t>
            </a:r>
          </a:p>
          <a:p>
            <a:pPr indent="0" algn="ctr">
              <a:buFontTx/>
              <a:buNone/>
            </a:pPr>
            <a:r>
              <a:rPr lang="lv-LV" sz="2400" kern="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procesa institucionālajās formās</a:t>
            </a:r>
          </a:p>
        </p:txBody>
      </p:sp>
      <p:sp>
        <p:nvSpPr>
          <p:cNvPr id="13" name="Slaida numura vietturis 1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lv-LV" dirty="0" smtClean="0">
                <a:solidFill>
                  <a:srgbClr val="E1CA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endParaRPr lang="lv-LV" dirty="0">
              <a:solidFill>
                <a:srgbClr val="E1CA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0" y="-13692"/>
            <a:ext cx="4506295" cy="6871692"/>
            <a:chOff x="0" y="-1"/>
            <a:chExt cx="4506295" cy="6858001"/>
          </a:xfrm>
        </p:grpSpPr>
        <p:sp>
          <p:nvSpPr>
            <p:cNvPr id="12" name="Satura vietturis 2"/>
            <p:cNvSpPr txBox="1">
              <a:spLocks/>
            </p:cNvSpPr>
            <p:nvPr/>
          </p:nvSpPr>
          <p:spPr>
            <a:xfrm>
              <a:off x="0" y="0"/>
              <a:ext cx="2706092" cy="6858000"/>
            </a:xfrm>
            <a:prstGeom prst="rect">
              <a:avLst/>
            </a:prstGeom>
            <a:solidFill>
              <a:srgbClr val="06549B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20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66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40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dirty="0"/>
            </a:p>
          </p:txBody>
        </p:sp>
        <p:sp>
          <p:nvSpPr>
            <p:cNvPr id="14" name="Vienādsānu trīsstūris 13"/>
            <p:cNvSpPr/>
            <p:nvPr/>
          </p:nvSpPr>
          <p:spPr>
            <a:xfrm rot="5400000">
              <a:off x="183874" y="2522218"/>
              <a:ext cx="6844639" cy="1800202"/>
            </a:xfrm>
            <a:prstGeom prst="triangle">
              <a:avLst>
                <a:gd name="adj" fmla="val 49777"/>
              </a:avLst>
            </a:prstGeom>
            <a:solidFill>
              <a:srgbClr val="065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43787" y="2953644"/>
            <a:ext cx="2363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3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Tendences</a:t>
            </a:r>
            <a:endParaRPr lang="lv-LV" sz="36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  <p:pic>
        <p:nvPicPr>
          <p:cNvPr id="22" name="Attēls 2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1" y="3793713"/>
            <a:ext cx="1338799" cy="13387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3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88DE42-3DBF-4C03-BC02-BE2BEE447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3041257"/>
            <a:ext cx="2304256" cy="423771"/>
          </a:xfrm>
          <a:prstGeom prst="rect">
            <a:avLst/>
          </a:prstGeom>
        </p:spPr>
      </p:pic>
      <p:pic>
        <p:nvPicPr>
          <p:cNvPr id="9" name="Attēls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07568" y="0"/>
            <a:ext cx="9984432" cy="72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044" y="72057"/>
            <a:ext cx="7458032" cy="1143000"/>
          </a:xfrm>
        </p:spPr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Tiešās līdzdalības iespējas Igaunijā</a:t>
            </a:r>
            <a:endParaRPr lang="en-GB" sz="3600" b="1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68" y="643557"/>
            <a:ext cx="6593935" cy="50055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lv-LV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Rahvakogu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(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Estonian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People’s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Assembly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Estonian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Cooperation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Assembly</a:t>
            </a:r>
            <a:endParaRPr lang="lv-LV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Citizen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Initiative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Portal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(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Rahvaalgatus.ee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CitizenOs.com </a:t>
            </a:r>
          </a:p>
          <a:p>
            <a:pPr marL="0" indent="0">
              <a:buNone/>
            </a:pPr>
            <a:endParaRPr lang="ru-RU" sz="2400" dirty="0" smtClean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ru-RU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endParaRPr lang="lv-LV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20</a:t>
            </a:fld>
            <a:endParaRPr lang="lv-LV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BF56D-F8E2-4BA2-A045-E5F35BF099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15339"/>
          <a:stretch/>
        </p:blipFill>
        <p:spPr>
          <a:xfrm>
            <a:off x="-30048" y="0"/>
            <a:ext cx="245364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41805" y="3495132"/>
            <a:ext cx="5698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E-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Consultation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System</a:t>
            </a:r>
            <a:endParaRPr lang="lv-LV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E-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Participation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and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Citizen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 </a:t>
            </a:r>
            <a:r>
              <a:rPr lang="lv-LV" sz="2400" dirty="0" err="1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Centeredness7</a:t>
            </a:r>
            <a:endParaRPr lang="lv-LV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728" y="4648504"/>
            <a:ext cx="83083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iedzīvotāju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līdzdalība 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budžeta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pieņemšanā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Tartu, 2013</a:t>
            </a:r>
          </a:p>
          <a:p>
            <a:pPr marL="34290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19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pašvaldības</a:t>
            </a:r>
          </a:p>
          <a:p>
            <a:pPr marL="34290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  <a:tabLst>
                <a:tab pos="3571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balsstiesības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Igaunijas vēlētājiem 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no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16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gadiem, 2017</a:t>
            </a:r>
            <a:endParaRPr lang="en-GB" sz="24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Vienādsānu trīsstūris 12"/>
          <p:cNvSpPr/>
          <p:nvPr/>
        </p:nvSpPr>
        <p:spPr>
          <a:xfrm rot="5400000">
            <a:off x="-98627" y="2522219"/>
            <a:ext cx="6844639" cy="1800202"/>
          </a:xfrm>
          <a:prstGeom prst="triangle">
            <a:avLst>
              <a:gd name="adj" fmla="val 49777"/>
            </a:avLst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1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atura vietturis 2"/>
          <p:cNvSpPr txBox="1">
            <a:spLocks/>
          </p:cNvSpPr>
          <p:nvPr/>
        </p:nvSpPr>
        <p:spPr>
          <a:xfrm>
            <a:off x="1445197" y="2132855"/>
            <a:ext cx="3600400" cy="25922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lv-LV" sz="4000" b="1" dirty="0" smtClean="0">
              <a:solidFill>
                <a:srgbClr val="06549B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sp>
        <p:nvSpPr>
          <p:cNvPr id="16" name="Virsraksts 1"/>
          <p:cNvSpPr txBox="1">
            <a:spLocks/>
          </p:cNvSpPr>
          <p:nvPr/>
        </p:nvSpPr>
        <p:spPr>
          <a:xfrm>
            <a:off x="8820289" y="-1"/>
            <a:ext cx="3371711" cy="6858001"/>
          </a:xfrm>
          <a:prstGeom prst="rect">
            <a:avLst/>
          </a:prstGeom>
          <a:solidFill>
            <a:srgbClr val="06549B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v-LV" sz="24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0" name="Attēls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994" y="0"/>
            <a:ext cx="8854953" cy="63906"/>
          </a:xfrm>
          <a:prstGeom prst="rect">
            <a:avLst/>
          </a:prstGeom>
        </p:spPr>
      </p:pic>
      <p:sp>
        <p:nvSpPr>
          <p:cNvPr id="21" name="Satura vietturis 20">
            <a:extLst>
              <a:ext uri="{FF2B5EF4-FFF2-40B4-BE49-F238E27FC236}">
                <a16:creationId xmlns:a16="http://schemas.microsoft.com/office/drawing/2014/main" id="{1BFCF3DA-D414-4D0D-8B50-C66FDD3A042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1384" y="1071649"/>
            <a:ext cx="686865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sāciet iesaistīšanu agrīnā sākumposmā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identificējiet interešu grupas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sagatavojiet iesaistīšanas plānu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konsultējiet, izskaidrojiet, dodiet laiku</a:t>
            </a:r>
            <a:b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izvērtēšanai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informējiet un nodrošiniet ar jaunāko</a:t>
            </a:r>
            <a:b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informāciju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veidojiet atgriezenisko saikni</a:t>
            </a:r>
          </a:p>
          <a:p>
            <a:pPr>
              <a:lnSpc>
                <a:spcPct val="100000"/>
              </a:lnSpc>
              <a:spcBef>
                <a:spcPts val="15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ü"/>
            </a:pPr>
            <a:r>
              <a:rPr lang="lv-LV" sz="2400" b="1" kern="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izvērtējiet līdzdalībā sasniegto rezultātu</a:t>
            </a:r>
            <a:endParaRPr lang="lv-LV" sz="2400" b="1" kern="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9" name="Vienādsānu trīsstūris 28"/>
          <p:cNvSpPr/>
          <p:nvPr/>
        </p:nvSpPr>
        <p:spPr>
          <a:xfrm rot="16200000">
            <a:off x="4529538" y="2555362"/>
            <a:ext cx="6844639" cy="1800202"/>
          </a:xfrm>
          <a:prstGeom prst="triangle">
            <a:avLst>
              <a:gd name="adj" fmla="val 49777"/>
            </a:avLst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>
                <a:solidFill>
                  <a:schemeClr val="bg1"/>
                </a:solidFill>
              </a:rPr>
              <a:pPr/>
              <a:t>21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65459" y="2349703"/>
            <a:ext cx="42463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Laba pārvaldība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sabiedrības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līdzdalībā Igaunijā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DF39141-288C-4F6F-9055-B142A537E9CE}"/>
              </a:ext>
            </a:extLst>
          </p:cNvPr>
          <p:cNvSpPr txBox="1">
            <a:spLocks/>
          </p:cNvSpPr>
          <p:nvPr/>
        </p:nvSpPr>
        <p:spPr>
          <a:xfrm>
            <a:off x="8304461" y="4437648"/>
            <a:ext cx="3168352" cy="7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endParaRPr lang="lv-LV" sz="1600" dirty="0" smtClean="0">
              <a:solidFill>
                <a:schemeClr val="bg1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«</a:t>
            </a:r>
            <a:r>
              <a:rPr lang="en-GB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The Government Communication Handbook </a:t>
            </a:r>
            <a: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o</a:t>
            </a:r>
            <a:r>
              <a:rPr lang="en-GB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f Estonia</a:t>
            </a:r>
            <a: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»</a:t>
            </a:r>
            <a:b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en-GB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Government Office, 2017</a:t>
            </a:r>
            <a:endParaRPr lang="lv-LV" sz="1400" dirty="0">
              <a:solidFill>
                <a:schemeClr val="bg1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irsraksts 1"/>
          <p:cNvSpPr txBox="1">
            <a:spLocks/>
          </p:cNvSpPr>
          <p:nvPr/>
        </p:nvSpPr>
        <p:spPr>
          <a:xfrm>
            <a:off x="-34664" y="-1"/>
            <a:ext cx="3371711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v-LV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v-LV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26" name="Picture 2" descr="Image result for tartu logo 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" b="28983"/>
          <a:stretch/>
        </p:blipFill>
        <p:spPr bwMode="auto">
          <a:xfrm>
            <a:off x="809589" y="3790949"/>
            <a:ext cx="1919704" cy="13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ttēls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337047" y="0"/>
            <a:ext cx="8854953" cy="63906"/>
          </a:xfrm>
          <a:prstGeom prst="rect">
            <a:avLst/>
          </a:prstGeom>
        </p:spPr>
      </p:pic>
      <p:pic>
        <p:nvPicPr>
          <p:cNvPr id="15" name="Attēls 1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09" y="628265"/>
            <a:ext cx="7008224" cy="5267694"/>
          </a:xfrm>
          <a:prstGeom prst="rect">
            <a:avLst/>
          </a:prstGeom>
        </p:spPr>
      </p:pic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22</a:t>
            </a:fld>
            <a:endParaRPr lang="lv-LV" dirty="0"/>
          </a:p>
        </p:txBody>
      </p:sp>
      <p:sp>
        <p:nvSpPr>
          <p:cNvPr id="16" name="TextBox 15"/>
          <p:cNvSpPr txBox="1"/>
          <p:nvPr/>
        </p:nvSpPr>
        <p:spPr>
          <a:xfrm>
            <a:off x="4354285" y="480687"/>
            <a:ext cx="25090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400" b="1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</a:t>
            </a: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icinājums paust</a:t>
            </a:r>
          </a:p>
          <a:p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idejas</a:t>
            </a:r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7311259" y="892788"/>
            <a:ext cx="3464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ekspertu vērtējums</a:t>
            </a:r>
            <a:endParaRPr lang="lv-LV" sz="2400" b="1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75665" y="2689622"/>
            <a:ext cx="166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diskusijas</a:t>
            </a:r>
            <a:endParaRPr lang="lv-LV" sz="2400" b="1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01429" y="4049141"/>
            <a:ext cx="2183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ideju prezentēšana</a:t>
            </a:r>
            <a:endParaRPr lang="lv-LV" sz="2400" b="1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2446" y="5044437"/>
            <a:ext cx="3790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alsošana no 16 g.</a:t>
            </a:r>
            <a:endParaRPr lang="lv-LV" sz="2400" b="1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9825" y="4049141"/>
            <a:ext cx="1772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ideju </a:t>
            </a:r>
          </a:p>
          <a:p>
            <a:r>
              <a:rPr lang="lv-LV" sz="2400" b="1" kern="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realizācija</a:t>
            </a:r>
            <a:endParaRPr lang="lv-LV" sz="2400" b="1" kern="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38639" y="1309550"/>
            <a:ext cx="3306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ideju pamatotība,</a:t>
            </a:r>
          </a:p>
          <a:p>
            <a:r>
              <a:rPr lang="lv-LV" sz="20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finanšu resursi,</a:t>
            </a:r>
          </a:p>
          <a:p>
            <a:r>
              <a:rPr lang="lv-LV" sz="20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tehniskais risinājums</a:t>
            </a:r>
            <a:endParaRPr lang="lv-LV" sz="2000" kern="0" dirty="0">
              <a:solidFill>
                <a:srgbClr val="06549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75665" y="3056338"/>
            <a:ext cx="3306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starp ekspertiem</a:t>
            </a:r>
            <a:endParaRPr lang="lv-LV" sz="2000" kern="0" dirty="0">
              <a:solidFill>
                <a:srgbClr val="06549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lv-LV" sz="2000" kern="0" dirty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 ideju</a:t>
            </a:r>
          </a:p>
          <a:p>
            <a:r>
              <a:rPr lang="lv-LV" sz="2000" kern="0" dirty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iesniedzējiem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53157" y="5434483"/>
            <a:ext cx="452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 kern="0" dirty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par visām </a:t>
            </a:r>
            <a:r>
              <a:rPr lang="lv-LV" sz="20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idejām,</a:t>
            </a:r>
          </a:p>
          <a:p>
            <a:r>
              <a:rPr lang="lv-LV" sz="20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kas </a:t>
            </a:r>
            <a:r>
              <a:rPr lang="lv-LV" sz="2000" kern="0" dirty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atbilst budžeta</a:t>
            </a:r>
          </a:p>
          <a:p>
            <a:r>
              <a:rPr lang="lv-LV" sz="2000" kern="0" dirty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nosacījumiem </a:t>
            </a:r>
            <a:r>
              <a:rPr lang="lv-LV" sz="20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un</a:t>
            </a:r>
          </a:p>
          <a:p>
            <a:r>
              <a:rPr lang="lv-LV" sz="2000" kern="0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ir ekspertu </a:t>
            </a:r>
            <a:r>
              <a:rPr lang="lv-LV" sz="2000" kern="0" dirty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novērtētas</a:t>
            </a:r>
          </a:p>
        </p:txBody>
      </p:sp>
      <p:sp>
        <p:nvSpPr>
          <p:cNvPr id="28" name="Vienādsānu trīsstūris 27"/>
          <p:cNvSpPr/>
          <p:nvPr/>
        </p:nvSpPr>
        <p:spPr>
          <a:xfrm rot="5400000">
            <a:off x="793590" y="2541596"/>
            <a:ext cx="6844639" cy="1800202"/>
          </a:xfrm>
          <a:prstGeom prst="triangle">
            <a:avLst>
              <a:gd name="adj" fmla="val 4977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33376" y="2725903"/>
            <a:ext cx="43489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Līdzdalības budžeta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ī</a:t>
            </a: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stenošanas process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3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ttēls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-2994" y="0"/>
            <a:ext cx="8854953" cy="6390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4B757-3FEF-40FB-9B2C-54D6109E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2228582"/>
            <a:ext cx="8322128" cy="38784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ü"/>
              <a:tabLst>
                <a:tab pos="43068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g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athering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deas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	</a:t>
            </a:r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ü"/>
              <a:tabLst>
                <a:tab pos="43068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technical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reparation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	</a:t>
            </a:r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ü"/>
              <a:tabLst>
                <a:tab pos="43068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discussions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	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ü"/>
              <a:tabLst>
                <a:tab pos="43068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introducing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deas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	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ü"/>
              <a:tabLst>
                <a:tab pos="43068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public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v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ote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	</a:t>
            </a:r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120000"/>
              <a:buFont typeface="Wingdings" panose="05000000000000000000" pitchFamily="2" charset="2"/>
              <a:buChar char="ü"/>
              <a:tabLst>
                <a:tab pos="4306888" algn="l"/>
              </a:tabLst>
            </a:pP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implementing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Ideas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0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	</a:t>
            </a:r>
            <a:endParaRPr lang="lv-LV" sz="20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31CF78-64FE-46A7-B8FC-3CA95D8B2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56" y="412177"/>
            <a:ext cx="6410325" cy="1133475"/>
          </a:xfrm>
          <a:prstGeom prst="rect">
            <a:avLst/>
          </a:prstGeom>
        </p:spPr>
      </p:pic>
      <p:sp>
        <p:nvSpPr>
          <p:cNvPr id="13" name="Satura vietturis 2"/>
          <p:cNvSpPr txBox="1">
            <a:spLocks/>
          </p:cNvSpPr>
          <p:nvPr/>
        </p:nvSpPr>
        <p:spPr>
          <a:xfrm>
            <a:off x="8766041" y="-11271"/>
            <a:ext cx="3429490" cy="6881639"/>
          </a:xfrm>
          <a:prstGeom prst="rect">
            <a:avLst/>
          </a:prstGeom>
          <a:solidFill>
            <a:srgbClr val="06549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lv-LV" sz="20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72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88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96A0F6-D982-4789-9633-EDE2CAB8EEE1}"/>
              </a:ext>
            </a:extLst>
          </p:cNvPr>
          <p:cNvSpPr txBox="1"/>
          <p:nvPr/>
        </p:nvSpPr>
        <p:spPr>
          <a:xfrm>
            <a:off x="8713717" y="4956466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www.tartu.ee</a:t>
            </a:r>
          </a:p>
        </p:txBody>
      </p:sp>
      <p:sp>
        <p:nvSpPr>
          <p:cNvPr id="5" name="Taisnstūris 4"/>
          <p:cNvSpPr/>
          <p:nvPr/>
        </p:nvSpPr>
        <p:spPr>
          <a:xfrm>
            <a:off x="1559496" y="5241980"/>
            <a:ext cx="5259753" cy="1951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</a:t>
            </a:r>
            <a:r>
              <a:rPr lang="en-US" sz="2400" dirty="0" err="1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esult</a:t>
            </a:r>
            <a:r>
              <a:rPr lang="en-US" sz="240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: 25 ideas for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public voting</a:t>
            </a:r>
            <a:endParaRPr lang="lv-LV" sz="2400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33954" y="15557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253797" y="2228582"/>
            <a:ext cx="29354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16th 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pril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– 6th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ay</a:t>
            </a:r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ay</a:t>
            </a:r>
            <a:endParaRPr lang="lv-LV" sz="24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j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une</a:t>
            </a:r>
            <a:endParaRPr lang="lv-LV" sz="24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j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uly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– </a:t>
            </a: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s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eptember</a:t>
            </a:r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4-10 </a:t>
            </a: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o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ctober</a:t>
            </a:r>
            <a:endParaRPr lang="lv-LV" sz="2400" dirty="0" smtClean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2400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</a:t>
            </a:r>
            <a:r>
              <a:rPr lang="lv-LV" sz="2400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n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2018</a:t>
            </a:r>
            <a:endParaRPr lang="en-GB" sz="2400" dirty="0"/>
          </a:p>
        </p:txBody>
      </p:sp>
      <p:sp>
        <p:nvSpPr>
          <p:cNvPr id="27" name="Vienādsānu trīsstūris 26"/>
          <p:cNvSpPr/>
          <p:nvPr/>
        </p:nvSpPr>
        <p:spPr>
          <a:xfrm rot="16200000">
            <a:off x="4443620" y="2548536"/>
            <a:ext cx="6844639" cy="1800202"/>
          </a:xfrm>
          <a:prstGeom prst="triangle">
            <a:avLst>
              <a:gd name="adj" fmla="val 49777"/>
            </a:avLst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8036E8-392A-4869-BD68-41B979F79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35" y="713071"/>
            <a:ext cx="2558495" cy="1665162"/>
          </a:xfrm>
          <a:prstGeom prst="rect">
            <a:avLst/>
          </a:prstGeom>
          <a:ln w="28575">
            <a:noFill/>
          </a:ln>
        </p:spPr>
      </p:pic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>
                <a:solidFill>
                  <a:schemeClr val="bg1"/>
                </a:solidFill>
              </a:rPr>
              <a:pPr/>
              <a:t>23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70993" y="2729885"/>
            <a:ext cx="28764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Participative</a:t>
            </a:r>
            <a:endParaRPr lang="lv-LV" sz="3600" b="1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</a:t>
            </a:r>
            <a:r>
              <a:rPr lang="en-US" sz="3600" b="1" dirty="0" err="1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udgeting</a:t>
            </a:r>
            <a:endParaRPr lang="lv-LV" sz="36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 Tartu</a:t>
            </a:r>
            <a:r>
              <a:rPr lang="lv-LV" sz="3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2018</a:t>
            </a:r>
            <a:endParaRPr lang="en-US" sz="36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046858"/>
            <a:ext cx="6767049" cy="50829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vienkārša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un saprotama 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informācija</a:t>
            </a:r>
            <a:b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 lietotājam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par līdzdalības 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iespējām</a:t>
            </a:r>
            <a:endParaRPr lang="lv-LV" sz="2400" dirty="0">
              <a:solidFill>
                <a:srgbClr val="06549B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organizāciju,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individuālo aktīvistu, 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ekspertu</a:t>
            </a:r>
            <a:b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 plašāka iesaiste</a:t>
            </a:r>
            <a:endParaRPr lang="lv-LV" sz="2400" dirty="0">
              <a:solidFill>
                <a:srgbClr val="06549B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ērtu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, daudzveidīgu, elastīgu iesaistes 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formu</a:t>
            </a:r>
            <a:b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 izmantošana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, respektējot 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kontekstu</a:t>
            </a:r>
            <a:endParaRPr lang="lv-LV" sz="2400" dirty="0">
              <a:solidFill>
                <a:srgbClr val="06549B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virzība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uz tiešās līdzdalības </a:t>
            </a:r>
            <a:r>
              <a:rPr lang="ru-RU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–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iniciatīvu,</a:t>
            </a:r>
            <a:b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 diskusiju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, balsošanas </a:t>
            </a:r>
            <a:r>
              <a:rPr lang="ru-RU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–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platformām</a:t>
            </a:r>
          </a:p>
          <a:p>
            <a:pPr marL="82296" indent="0" algn="ctr">
              <a:spcBef>
                <a:spcPts val="1500"/>
              </a:spcBef>
              <a:buNone/>
            </a:pPr>
            <a:endParaRPr lang="en-GB" sz="2400" b="1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Virsraksts 1"/>
          <p:cNvSpPr txBox="1">
            <a:spLocks/>
          </p:cNvSpPr>
          <p:nvPr/>
        </p:nvSpPr>
        <p:spPr>
          <a:xfrm>
            <a:off x="8834705" y="0"/>
            <a:ext cx="3371711" cy="685800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v-LV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v-LV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>
                <a:solidFill>
                  <a:schemeClr val="bg1"/>
                </a:solidFill>
              </a:rPr>
              <a:pPr/>
              <a:t>24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9" name="Taisnstūris 8"/>
          <p:cNvSpPr/>
          <p:nvPr/>
        </p:nvSpPr>
        <p:spPr>
          <a:xfrm>
            <a:off x="961381" y="5589240"/>
            <a:ext cx="5679326" cy="201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eksperimentēt un nebaidīties kļūdīties! </a:t>
            </a:r>
            <a:endParaRPr lang="lv-LV" sz="2400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8" name="Attēls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94" y="0"/>
            <a:ext cx="8854953" cy="63906"/>
          </a:xfrm>
          <a:prstGeom prst="rect">
            <a:avLst/>
          </a:prstGeom>
        </p:spPr>
      </p:pic>
      <p:sp>
        <p:nvSpPr>
          <p:cNvPr id="19" name="Vienādsānu trīsstūris 18"/>
          <p:cNvSpPr/>
          <p:nvPr/>
        </p:nvSpPr>
        <p:spPr>
          <a:xfrm rot="16200000">
            <a:off x="4528485" y="2515207"/>
            <a:ext cx="6844639" cy="1800202"/>
          </a:xfrm>
          <a:prstGeom prst="triangle">
            <a:avLst>
              <a:gd name="adj" fmla="val 4977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8314763" y="2434186"/>
            <a:ext cx="30390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Ieteikumi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par līdzdalību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v-LV" sz="3600" b="1" dirty="0" smtClean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pārdomām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05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4460C5-C2B9-4C20-8A7B-C21898B95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323" y="152440"/>
            <a:ext cx="7344816" cy="59931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5E650-C640-412D-83D2-214BC82BA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25</a:t>
            </a:fld>
            <a:endParaRPr lang="lv-LV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22350-54CA-4BF7-BEBD-105B12526728}"/>
              </a:ext>
            </a:extLst>
          </p:cNvPr>
          <p:cNvSpPr txBox="1"/>
          <p:nvPr/>
        </p:nvSpPr>
        <p:spPr>
          <a:xfrm>
            <a:off x="4367808" y="6231135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Standards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of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Public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1400" dirty="0" err="1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Participation</a:t>
            </a:r>
            <a:r>
              <a:rPr lang="lv-LV" sz="1400" dirty="0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, </a:t>
            </a:r>
            <a:r>
              <a:rPr lang="lv-LV" sz="1400" dirty="0" err="1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Austria</a:t>
            </a:r>
            <a:endParaRPr lang="lv-LV" sz="1400" dirty="0"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8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ttēls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312368" y="-27384"/>
            <a:ext cx="8879632" cy="640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8" t="27268" r="1478" b="1137"/>
          <a:stretch/>
        </p:blipFill>
        <p:spPr bwMode="auto">
          <a:xfrm>
            <a:off x="5247890" y="997303"/>
            <a:ext cx="5665184" cy="4836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26</a:t>
            </a:fld>
            <a:endParaRPr lang="lv-LV" dirty="0"/>
          </a:p>
        </p:txBody>
      </p:sp>
      <p:sp>
        <p:nvSpPr>
          <p:cNvPr id="8" name="Satura vietturis 2"/>
          <p:cNvSpPr txBox="1">
            <a:spLocks/>
          </p:cNvSpPr>
          <p:nvPr/>
        </p:nvSpPr>
        <p:spPr>
          <a:xfrm>
            <a:off x="0" y="-27384"/>
            <a:ext cx="3431704" cy="6885384"/>
          </a:xfrm>
          <a:prstGeom prst="rect">
            <a:avLst/>
          </a:prstGeom>
          <a:solidFill>
            <a:srgbClr val="06549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lv-LV" sz="20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72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lv-LV" sz="66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sp>
        <p:nvSpPr>
          <p:cNvPr id="10" name="Vienādsānu trīsstūris 9"/>
          <p:cNvSpPr/>
          <p:nvPr/>
        </p:nvSpPr>
        <p:spPr>
          <a:xfrm rot="5400000">
            <a:off x="909485" y="2515207"/>
            <a:ext cx="6844639" cy="1800202"/>
          </a:xfrm>
          <a:prstGeom prst="triangle">
            <a:avLst>
              <a:gd name="adj" fmla="val 49777"/>
            </a:avLst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11424" y="3092142"/>
            <a:ext cx="325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Valsts kontrole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50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/>
          <p:cNvSpPr txBox="1">
            <a:spLocks/>
          </p:cNvSpPr>
          <p:nvPr/>
        </p:nvSpPr>
        <p:spPr>
          <a:xfrm>
            <a:off x="8834705" y="0"/>
            <a:ext cx="3371711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v-LV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lv-LV" sz="32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>
                <a:solidFill>
                  <a:schemeClr val="bg1"/>
                </a:solidFill>
              </a:rPr>
              <a:pPr/>
              <a:t>27</a:t>
            </a:fld>
            <a:endParaRPr lang="lv-LV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5400" y="1273370"/>
            <a:ext cx="7081436" cy="50829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iedzīvotājs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kā 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klients</a:t>
            </a:r>
            <a:r>
              <a:rPr lang="ru-RU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/>
            </a:r>
            <a:br>
              <a:rPr lang="ru-RU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endParaRPr lang="lv-LV" sz="2400" dirty="0">
              <a:solidFill>
                <a:srgbClr val="06549B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pakalpojumu mobilitāte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endParaRPr lang="lv-LV" sz="2400" dirty="0" smtClean="0">
              <a:solidFill>
                <a:srgbClr val="06549B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atvērtā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(datu) 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pārvaldība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endParaRPr lang="lv-LV" sz="2400" dirty="0" smtClean="0">
              <a:solidFill>
                <a:srgbClr val="06549B"/>
              </a:solidFill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«lietu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» internets (Internet </a:t>
            </a:r>
            <a:r>
              <a:rPr lang="lv-LV" sz="2400" dirty="0" err="1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of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2400" dirty="0" err="1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Things</a:t>
            </a: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endParaRPr lang="lv-LV" sz="2400" dirty="0" smtClean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lv-LV" sz="2400" dirty="0" smtClean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 iedzīvotāju </a:t>
            </a:r>
            <a:r>
              <a:rPr lang="lv-LV" sz="2400" dirty="0">
                <a:solidFill>
                  <a:srgbClr val="06549B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iesaistes drošība</a:t>
            </a:r>
          </a:p>
          <a:p>
            <a:pPr marL="82296" indent="0" algn="ctr">
              <a:buNone/>
            </a:pPr>
            <a:endParaRPr lang="en-GB" sz="2400" b="1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Attēl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994" y="0"/>
            <a:ext cx="8854953" cy="63906"/>
          </a:xfrm>
          <a:prstGeom prst="rect">
            <a:avLst/>
          </a:prstGeom>
        </p:spPr>
      </p:pic>
      <p:sp>
        <p:nvSpPr>
          <p:cNvPr id="11" name="Vienādsānu trīsstūris 10"/>
          <p:cNvSpPr/>
          <p:nvPr/>
        </p:nvSpPr>
        <p:spPr>
          <a:xfrm rot="16200000">
            <a:off x="4512286" y="2535578"/>
            <a:ext cx="6844639" cy="1800202"/>
          </a:xfrm>
          <a:prstGeom prst="triangle">
            <a:avLst>
              <a:gd name="adj" fmla="val 4977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7776836" y="2603294"/>
            <a:ext cx="41477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Nākotnes virzieni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abiedrības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līdzdalībai</a:t>
            </a:r>
            <a:endParaRPr lang="lv-LV" sz="36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26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842254"/>
            <a:ext cx="10515600" cy="2648936"/>
          </a:xfrm>
        </p:spPr>
        <p:txBody>
          <a:bodyPr>
            <a:normAutofit/>
          </a:bodyPr>
          <a:lstStyle/>
          <a:p>
            <a:pPr marL="82296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lv-LV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Radiet </a:t>
            </a:r>
            <a:r>
              <a:rPr lang="lv-LV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vietas, kur ļaudis </a:t>
            </a:r>
            <a:r>
              <a:rPr lang="lv-LV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var</a:t>
            </a:r>
            <a:endParaRPr lang="ru-RU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82296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lv-LV" b="1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reāli</a:t>
            </a:r>
            <a:r>
              <a:rPr lang="ru-RU" b="1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lv-LV" b="1" dirty="0" smtClean="0">
                <a:solidFill>
                  <a:srgbClr val="06549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ietekmēt lietas</a:t>
            </a:r>
          </a:p>
          <a:p>
            <a:pPr marL="82296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lv-LV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un </a:t>
            </a:r>
            <a:r>
              <a:rPr lang="lv-LV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viņi nāks. </a:t>
            </a:r>
            <a:r>
              <a:rPr lang="lv-LV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 </a:t>
            </a:r>
            <a:r>
              <a:rPr lang="lv-LV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nenotiks </a:t>
            </a:r>
            <a:r>
              <a:rPr lang="lv-LV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vienas</a:t>
            </a:r>
          </a:p>
          <a:p>
            <a:pPr marL="82296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lv-LV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nakts laikā, taču </a:t>
            </a:r>
            <a:r>
              <a:rPr lang="lv-LV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tas notiks</a:t>
            </a:r>
            <a:r>
              <a:rPr lang="lv-LV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!</a:t>
            </a:r>
            <a:endParaRPr lang="lv-LV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82296" indent="0" algn="ctr">
              <a:spcBef>
                <a:spcPts val="0"/>
              </a:spcBef>
              <a:buNone/>
            </a:pPr>
            <a:endParaRPr lang="lv-LV" sz="3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2296" indent="0" algn="ctr">
              <a:spcBef>
                <a:spcPts val="0"/>
              </a:spcBef>
              <a:buNone/>
            </a:pPr>
            <a:endParaRPr lang="lv-LV" sz="3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Attēls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12628" y="5169950"/>
            <a:ext cx="6955779" cy="50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aisnstūris 3"/>
          <p:cNvSpPr/>
          <p:nvPr/>
        </p:nvSpPr>
        <p:spPr>
          <a:xfrm>
            <a:off x="2812628" y="4450406"/>
            <a:ext cx="69557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spcBef>
                <a:spcPts val="0"/>
              </a:spcBef>
              <a:buNone/>
            </a:pPr>
            <a:r>
              <a:rPr lang="lv-LV" sz="2800" b="1" dirty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Paldies par </a:t>
            </a:r>
            <a:r>
              <a:rPr lang="lv-LV" sz="2800" b="1" dirty="0" smtClean="0">
                <a:solidFill>
                  <a:srgbClr val="06549B"/>
                </a:solidFill>
                <a:effectLst>
                  <a:outerShdw dir="5400000" sx="1000" sy="1000" algn="ctr" rotWithShape="0">
                    <a:srgbClr val="000000">
                      <a:alpha val="44000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uzmanību!</a:t>
            </a:r>
            <a:endParaRPr lang="lv-LV" sz="2800" b="1" dirty="0">
              <a:solidFill>
                <a:srgbClr val="06549B"/>
              </a:solidFill>
              <a:effectLst>
                <a:outerShdw dir="5400000" sx="1000" sy="1000" algn="ctr" rotWithShape="0">
                  <a:srgbClr val="000000">
                    <a:alpha val="44000"/>
                  </a:srgbClr>
                </a:outerShdw>
              </a:effectLst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  <a:p>
            <a:pPr marL="82296" indent="0" algn="ctr">
              <a:spcBef>
                <a:spcPts val="0"/>
              </a:spcBef>
              <a:buNone/>
            </a:pPr>
            <a:endParaRPr lang="lv-LV" sz="2400" b="1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972" y="5335084"/>
            <a:ext cx="263405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2000" b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lilita.seimuskane@lu.lv</a:t>
            </a:r>
            <a:endParaRPr lang="lv-LV" sz="2000" b="1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lv-LV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  <p:pic>
        <p:nvPicPr>
          <p:cNvPr id="11" name="Attēls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261321" y="3261324"/>
            <a:ext cx="6857999" cy="3353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Attēls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07660" y="3248984"/>
            <a:ext cx="6857999" cy="36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935316" y="3266954"/>
            <a:ext cx="229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Gajs</a:t>
            </a:r>
            <a:r>
              <a:rPr lang="en-GB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Pīterss</a:t>
            </a:r>
            <a:r>
              <a:rPr lang="en-GB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(</a:t>
            </a:r>
            <a:r>
              <a:rPr lang="en-GB" sz="14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B.Guy</a:t>
            </a:r>
            <a:r>
              <a:rPr lang="en-GB" sz="1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Peters)</a:t>
            </a:r>
            <a:endParaRPr lang="lv-LV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12630" y="5802521"/>
            <a:ext cx="7139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LU Maģistra studiju programmas </a:t>
            </a:r>
            <a:r>
              <a:rPr lang="sv-SE" sz="20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"Sabiedrības vadība" </a:t>
            </a:r>
            <a:r>
              <a:rPr lang="sv-SE" sz="20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direktore</a:t>
            </a:r>
            <a:endParaRPr lang="en-GB" sz="20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Attēls 12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47263" y="356200"/>
            <a:ext cx="1296144" cy="972108"/>
          </a:xfrm>
          <a:prstGeom prst="rect">
            <a:avLst/>
          </a:prstGeom>
        </p:spPr>
      </p:pic>
      <p:pic>
        <p:nvPicPr>
          <p:cNvPr id="15" name="Attēls 14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47095" y="2942950"/>
            <a:ext cx="1296144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298741"/>
              </p:ext>
            </p:extLst>
          </p:nvPr>
        </p:nvGraphicFramePr>
        <p:xfrm>
          <a:off x="81760" y="1124744"/>
          <a:ext cx="11809312" cy="512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8016">
                <a:tc>
                  <a:txBody>
                    <a:bodyPr/>
                    <a:lstStyle/>
                    <a:p>
                      <a:pPr algn="ctr"/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Latvija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rgbClr val="065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Lietuva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rgbClr val="065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Igaunija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rgbClr val="0654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ES 28</a:t>
                      </a:r>
                    </a:p>
                  </a:txBody>
                  <a:tcPr marL="91450" marR="91450" marT="45723" marB="45723" anchor="ctr">
                    <a:solidFill>
                      <a:srgbClr val="0654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148">
                <a:tc>
                  <a:txBody>
                    <a:bodyPr/>
                    <a:lstStyle/>
                    <a:p>
                      <a:pPr algn="ctr"/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600" cap="all" baseline="0" noProof="0" dirty="0" smtClean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Tiecas uzticēties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Tiecas neuzticēties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Tiecas uzticēties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kern="1200" noProof="0" dirty="0">
                          <a:solidFill>
                            <a:schemeClr val="dk1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Tiecas neuzticēties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Tiecas uzticēties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Tiecas neuzticēties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lv-LV" sz="1600" cap="all" baseline="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Tiecas uzticēties</a:t>
                      </a:r>
                      <a:endParaRPr lang="en-GB" sz="1600" cap="all" baseline="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36"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Valdība</a:t>
                      </a:r>
                      <a:endParaRPr lang="en-GB" sz="1600" noProof="0" dirty="0">
                        <a:solidFill>
                          <a:srgbClr val="06549B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28</a:t>
                      </a: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64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28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600" kern="1200" noProof="0" dirty="0">
                          <a:solidFill>
                            <a:schemeClr val="dk1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67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49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40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34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934"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Parlaments</a:t>
                      </a:r>
                      <a:endParaRPr lang="en-GB" sz="1600" noProof="0" dirty="0">
                        <a:solidFill>
                          <a:srgbClr val="06549B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19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75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11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600" kern="1200" noProof="0" dirty="0">
                          <a:solidFill>
                            <a:schemeClr val="dk1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84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41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46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34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3338"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Pašvaldības </a:t>
                      </a:r>
                      <a:r>
                        <a:rPr lang="lv-LV" sz="1600" i="1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(</a:t>
                      </a:r>
                      <a:r>
                        <a:rPr lang="lv-LV" sz="1600" i="1" noProof="0" dirty="0" err="1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regional</a:t>
                      </a:r>
                      <a:r>
                        <a:rPr lang="lv-LV" sz="1600" i="1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lv-LV" sz="1600" i="1" noProof="0" dirty="0" err="1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or</a:t>
                      </a:r>
                      <a:r>
                        <a:rPr lang="lv-LV" sz="1600" i="1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lv-LV" sz="1600" i="1" noProof="0" dirty="0" err="1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local</a:t>
                      </a:r>
                      <a:r>
                        <a:rPr lang="lv-LV" sz="1600" i="1" baseline="0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lv-LV" sz="1600" i="1" baseline="0" noProof="0" dirty="0" err="1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public</a:t>
                      </a:r>
                      <a:r>
                        <a:rPr lang="lv-LV" sz="1600" i="1" baseline="0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 </a:t>
                      </a:r>
                      <a:r>
                        <a:rPr lang="lv-LV" sz="1600" i="1" baseline="0" noProof="0" dirty="0" err="1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authorities</a:t>
                      </a:r>
                      <a:r>
                        <a:rPr lang="lv-LV" sz="1600" i="1" baseline="0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)</a:t>
                      </a:r>
                      <a:endParaRPr lang="en-GB" sz="1600" i="1" noProof="0" dirty="0">
                        <a:solidFill>
                          <a:srgbClr val="06549B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51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40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46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600" kern="1200" noProof="0" dirty="0">
                          <a:solidFill>
                            <a:schemeClr val="dk1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47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53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32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54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026"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Politiskās partijas</a:t>
                      </a:r>
                      <a:endParaRPr lang="en-GB" sz="1600" noProof="0" dirty="0">
                        <a:solidFill>
                          <a:srgbClr val="06549B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5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89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8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600" kern="1200" noProof="0" dirty="0">
                          <a:solidFill>
                            <a:schemeClr val="dk1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89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15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71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19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6026"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solidFill>
                            <a:srgbClr val="06549B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Publiskā pārvalde</a:t>
                      </a:r>
                      <a:endParaRPr lang="en-GB" sz="1600" noProof="0" dirty="0">
                        <a:solidFill>
                          <a:srgbClr val="06549B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31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59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48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lv-LV" sz="1600" kern="1200" noProof="0" dirty="0">
                          <a:solidFill>
                            <a:schemeClr val="dk1"/>
                          </a:solidFill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41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b="1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62</a:t>
                      </a:r>
                      <a:endParaRPr lang="en-GB" sz="1600" b="1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23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600" noProof="0" dirty="0">
                          <a:latin typeface="Segoe UI Semibold" panose="020B0702040204020203" pitchFamily="34" charset="0"/>
                          <a:ea typeface="Verdana" panose="020B0604030504040204" pitchFamily="34" charset="0"/>
                          <a:cs typeface="Segoe UI Semibold" panose="020B0702040204020203" pitchFamily="34" charset="0"/>
                        </a:rPr>
                        <a:t>50</a:t>
                      </a:r>
                      <a:endParaRPr lang="en-GB" sz="1600" noProof="0" dirty="0">
                        <a:latin typeface="Segoe UI Semibold" panose="020B0702040204020203" pitchFamily="34" charset="0"/>
                        <a:ea typeface="Verdana" panose="020B060403050404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50" marR="91450" marT="45723" marB="45723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87356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1703512" y="2348880"/>
            <a:ext cx="936104" cy="3744416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Oval 10"/>
          <p:cNvSpPr/>
          <p:nvPr/>
        </p:nvSpPr>
        <p:spPr>
          <a:xfrm>
            <a:off x="7801056" y="2348880"/>
            <a:ext cx="809544" cy="3744416"/>
          </a:xfrm>
          <a:prstGeom prst="ellipse">
            <a:avLst/>
          </a:prstGeom>
          <a:noFill/>
          <a:ln w="28575">
            <a:solidFill>
              <a:srgbClr val="06549B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Slaida numura vietturis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>
                <a:solidFill>
                  <a:srgbClr val="E1CA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3</a:t>
            </a:fld>
            <a:endParaRPr lang="lv-LV" dirty="0">
              <a:solidFill>
                <a:srgbClr val="E1CA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4" name="Attēl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87989"/>
          </a:xfrm>
          <a:prstGeom prst="rect">
            <a:avLst/>
          </a:prstGeom>
        </p:spPr>
      </p:pic>
      <p:sp>
        <p:nvSpPr>
          <p:cNvPr id="5" name="Taisnstūris 4"/>
          <p:cNvSpPr/>
          <p:nvPr/>
        </p:nvSpPr>
        <p:spPr>
          <a:xfrm>
            <a:off x="407368" y="116632"/>
            <a:ext cx="11461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2800" b="1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Iedzīvotāju </a:t>
            </a:r>
            <a:r>
              <a:rPr lang="lv-LV" sz="28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uzticēšanās publiskās varas institūcijām</a:t>
            </a:r>
          </a:p>
          <a:p>
            <a:pPr algn="ctr"/>
            <a:r>
              <a:rPr lang="lv-LV" sz="28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 </a:t>
            </a:r>
            <a:r>
              <a:rPr lang="lv-LV" sz="2800" b="1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politiskajām partijām Baltijas valstīs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DF39141-288C-4F6F-9055-B142A537E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44" y="6021288"/>
            <a:ext cx="11483704" cy="86409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endParaRPr lang="lv-LV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82296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Eiropas Komisija, </a:t>
            </a:r>
            <a:r>
              <a:rPr lang="en-GB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Standart</a:t>
            </a:r>
            <a:r>
              <a:rPr lang="en-GB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Eurobarometer 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89 </a:t>
            </a:r>
            <a:endParaRPr lang="lv-LV" sz="1400" dirty="0" smtClean="0"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marL="82296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400" dirty="0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201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8. gada </a:t>
            </a:r>
            <a:r>
              <a:rPr lang="lv-LV" sz="1400" dirty="0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marts</a:t>
            </a:r>
            <a:endParaRPr lang="lv-LV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>
                <a:solidFill>
                  <a:srgbClr val="E1CA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4</a:t>
            </a:fld>
            <a:endParaRPr lang="lv-LV" dirty="0">
              <a:solidFill>
                <a:srgbClr val="E1CA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Attēls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15680" y="-27384"/>
            <a:ext cx="8976320" cy="64782"/>
          </a:xfrm>
          <a:prstGeom prst="rect">
            <a:avLst/>
          </a:prstGeom>
        </p:spPr>
      </p:pic>
      <p:sp>
        <p:nvSpPr>
          <p:cNvPr id="10" name="Satura vietturis 2"/>
          <p:cNvSpPr txBox="1">
            <a:spLocks/>
          </p:cNvSpPr>
          <p:nvPr/>
        </p:nvSpPr>
        <p:spPr>
          <a:xfrm>
            <a:off x="-1" y="-27383"/>
            <a:ext cx="3215681" cy="6885384"/>
          </a:xfrm>
          <a:prstGeom prst="rect">
            <a:avLst/>
          </a:prstGeom>
          <a:solidFill>
            <a:srgbClr val="06549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lv-LV" sz="88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Uzticēšanās politiskajām partijām 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r>
              <a:rPr 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Eiropas Komisija, </a:t>
            </a:r>
            <a:r>
              <a:rPr lang="en-GB" sz="1400" dirty="0" err="1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Standart</a:t>
            </a:r>
            <a:r>
              <a:rPr lang="en-GB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Eurobarometer </a:t>
            </a:r>
            <a:r>
              <a:rPr 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89 </a:t>
            </a: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201</a:t>
            </a:r>
            <a:r>
              <a:rPr 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8. gada marts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3600" b="1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pic>
        <p:nvPicPr>
          <p:cNvPr id="14" name="Attēl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274521"/>
            <a:ext cx="8832707" cy="4265076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1CEE164F-A5D2-4303-8E49-D66A1D2EC83D}"/>
              </a:ext>
            </a:extLst>
          </p:cNvPr>
          <p:cNvSpPr/>
          <p:nvPr/>
        </p:nvSpPr>
        <p:spPr>
          <a:xfrm rot="10800000">
            <a:off x="11425808" y="5250732"/>
            <a:ext cx="214808" cy="577729"/>
          </a:xfrm>
          <a:prstGeom prst="downArrow">
            <a:avLst/>
          </a:prstGeom>
          <a:solidFill>
            <a:srgbClr val="06549B"/>
          </a:solidFill>
          <a:ln>
            <a:solidFill>
              <a:srgbClr val="065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3760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1519" y="0"/>
            <a:ext cx="8879632" cy="64084"/>
          </a:xfrm>
          <a:prstGeom prst="rect">
            <a:avLst/>
          </a:prstGeom>
        </p:spPr>
      </p:pic>
      <p:sp>
        <p:nvSpPr>
          <p:cNvPr id="11" name="Satura vietturis 2"/>
          <p:cNvSpPr txBox="1">
            <a:spLocks/>
          </p:cNvSpPr>
          <p:nvPr/>
        </p:nvSpPr>
        <p:spPr>
          <a:xfrm>
            <a:off x="8760295" y="0"/>
            <a:ext cx="343170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lv-LV" sz="80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Uzticēšanās publiskajai pārvaldei 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16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r>
              <a:rPr 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Eiropas Komisija, </a:t>
            </a:r>
            <a:r>
              <a:rPr lang="en-GB" sz="1400" dirty="0" err="1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Standart</a:t>
            </a:r>
            <a:r>
              <a:rPr lang="en-GB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Eurobarometer </a:t>
            </a:r>
            <a:r>
              <a:rPr 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89 </a:t>
            </a: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r>
              <a:rPr lang="en-GB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201</a:t>
            </a:r>
            <a:r>
              <a:rPr lang="lv-LV" sz="1400" dirty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8. gada marts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3600" b="1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pic>
        <p:nvPicPr>
          <p:cNvPr id="15" name="Attēls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0" y="1689714"/>
            <a:ext cx="8517055" cy="4035923"/>
          </a:xfrm>
          <a:prstGeom prst="rect">
            <a:avLst/>
          </a:prstGeom>
        </p:spPr>
      </p:pic>
      <p:sp>
        <p:nvSpPr>
          <p:cNvPr id="16" name="Arrow: Down 3">
            <a:extLst>
              <a:ext uri="{FF2B5EF4-FFF2-40B4-BE49-F238E27FC236}">
                <a16:creationId xmlns:a16="http://schemas.microsoft.com/office/drawing/2014/main" id="{1CEE164F-A5D2-4303-8E49-D66A1D2EC83D}"/>
              </a:ext>
            </a:extLst>
          </p:cNvPr>
          <p:cNvSpPr/>
          <p:nvPr/>
        </p:nvSpPr>
        <p:spPr>
          <a:xfrm rot="10800000">
            <a:off x="7536160" y="5517232"/>
            <a:ext cx="214808" cy="577729"/>
          </a:xfrm>
          <a:prstGeom prst="downArrow">
            <a:avLst/>
          </a:prstGeom>
          <a:solidFill>
            <a:srgbClr val="06549B"/>
          </a:solidFill>
          <a:ln>
            <a:solidFill>
              <a:srgbClr val="065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Slaida numura vietturi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>
                <a:solidFill>
                  <a:srgbClr val="E1CA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5</a:t>
            </a:fld>
            <a:endParaRPr lang="lv-LV" dirty="0">
              <a:solidFill>
                <a:srgbClr val="E1CA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ttēls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764704"/>
            <a:ext cx="8017476" cy="5340795"/>
          </a:xfrm>
          <a:prstGeom prst="rect">
            <a:avLst/>
          </a:prstGeom>
        </p:spPr>
      </p:pic>
      <p:sp>
        <p:nvSpPr>
          <p:cNvPr id="10" name="Satura vietturis 2"/>
          <p:cNvSpPr txBox="1">
            <a:spLocks/>
          </p:cNvSpPr>
          <p:nvPr/>
        </p:nvSpPr>
        <p:spPr>
          <a:xfrm>
            <a:off x="-1" y="-27383"/>
            <a:ext cx="3287689" cy="6885384"/>
          </a:xfrm>
          <a:prstGeom prst="rect">
            <a:avLst/>
          </a:prstGeom>
          <a:solidFill>
            <a:srgbClr val="06549B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endParaRPr lang="lv-LV" sz="4400" b="1" cap="all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Vēlētāju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sz="3600" b="1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a</a:t>
            </a: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ktivitāte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lv-LV" sz="2800" b="1" dirty="0" smtClean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LR </a:t>
            </a:r>
            <a:r>
              <a:rPr lang="lv-LV" b="1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parlamenta, </a:t>
            </a:r>
            <a:r>
              <a:rPr lang="lv-LV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pašvaldību,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lv-LV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Eiropas Parlamenta </a:t>
            </a:r>
            <a:r>
              <a:rPr lang="lv-LV" b="1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vēlēšanās Latvijā </a:t>
            </a:r>
          </a:p>
          <a:p>
            <a:pPr marL="82296">
              <a:lnSpc>
                <a:spcPct val="100000"/>
              </a:lnSpc>
              <a:spcBef>
                <a:spcPts val="0"/>
              </a:spcBef>
            </a:pPr>
            <a:r>
              <a:rPr lang="lv-LV" b="1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kopš 1993. gada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lv-LV" sz="3600" b="1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sz="2200" dirty="0" smtClean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lvl="1"/>
            <a:endParaRPr lang="lv-LV" dirty="0"/>
          </a:p>
        </p:txBody>
      </p:sp>
      <p:pic>
        <p:nvPicPr>
          <p:cNvPr id="9" name="Attēls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688" y="-27383"/>
            <a:ext cx="8904312" cy="67226"/>
          </a:xfrm>
          <a:prstGeom prst="rect">
            <a:avLst/>
          </a:prstGeom>
        </p:spPr>
      </p:pic>
      <p:pic>
        <p:nvPicPr>
          <p:cNvPr id="12" name="Attēls 11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1" y="4706361"/>
            <a:ext cx="1866581" cy="139913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Slaida numura vietturis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lv-LV" dirty="0" smtClean="0">
                <a:solidFill>
                  <a:srgbClr val="E1CAC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6</a:t>
            </a:r>
            <a:endParaRPr lang="lv-LV" dirty="0">
              <a:solidFill>
                <a:srgbClr val="E1CAC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ttēls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67608" y="-1"/>
            <a:ext cx="9624392" cy="694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8767" y="2276872"/>
            <a:ext cx="6840760" cy="2520280"/>
          </a:xfr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v-LV" sz="9600" b="1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privātpersonu </a:t>
            </a:r>
            <a:r>
              <a:rPr lang="lv-LV" sz="9600" b="1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brīvprātīga un likumīga </a:t>
            </a:r>
            <a:r>
              <a:rPr lang="lv-LV" sz="9600" b="1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darbība,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lv-LV" sz="9600" b="1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kuras </a:t>
            </a:r>
            <a:r>
              <a:rPr lang="lv-LV" sz="9600" b="1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mērķis ir ietekmēt valdības amatpersonu darbību, viņu politisko izvēli vai to lēmumus politiskās sistēmas dažādos </a:t>
            </a:r>
            <a:r>
              <a:rPr lang="lv-LV" sz="9600" b="1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līmeņos</a:t>
            </a:r>
            <a:endParaRPr lang="lv-LV" sz="9600" b="1" cap="all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lv-LV" sz="88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lv-LV" sz="8800" b="1" cap="all" dirty="0">
              <a:solidFill>
                <a:schemeClr val="bg1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0" y="0"/>
            <a:ext cx="4506295" cy="6862659"/>
            <a:chOff x="0" y="-4659"/>
            <a:chExt cx="4506295" cy="6862659"/>
          </a:xfrm>
        </p:grpSpPr>
        <p:sp>
          <p:nvSpPr>
            <p:cNvPr id="18" name="Satura vietturis 2"/>
            <p:cNvSpPr txBox="1">
              <a:spLocks/>
            </p:cNvSpPr>
            <p:nvPr/>
          </p:nvSpPr>
          <p:spPr>
            <a:xfrm>
              <a:off x="0" y="-4659"/>
              <a:ext cx="2706092" cy="6862659"/>
            </a:xfrm>
            <a:prstGeom prst="rect">
              <a:avLst/>
            </a:prstGeom>
            <a:solidFill>
              <a:srgbClr val="06549B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endParaRPr lang="lv-LV" sz="20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66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endParaRPr lang="lv-LV" sz="4000" b="1" cap="all" dirty="0" smtClean="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endParaRPr>
            </a:p>
            <a:p>
              <a:pPr lvl="1"/>
              <a:endParaRPr lang="lv-LV" dirty="0"/>
            </a:p>
          </p:txBody>
        </p:sp>
        <p:sp>
          <p:nvSpPr>
            <p:cNvPr id="19" name="Vienādsānu trīsstūris 18"/>
            <p:cNvSpPr/>
            <p:nvPr/>
          </p:nvSpPr>
          <p:spPr>
            <a:xfrm rot="5400000">
              <a:off x="183874" y="2522218"/>
              <a:ext cx="6844639" cy="1800202"/>
            </a:xfrm>
            <a:prstGeom prst="triangle">
              <a:avLst>
                <a:gd name="adj" fmla="val 49777"/>
              </a:avLst>
            </a:prstGeom>
            <a:solidFill>
              <a:srgbClr val="0654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5460" y="4509120"/>
            <a:ext cx="27860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Autores kopsavilkums,</a:t>
            </a:r>
            <a:b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</a:br>
            <a:r>
              <a:rPr lang="lv-LV" sz="1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apkopojot pētnieku līdzdalības formulējumu svarīgākos elementus </a:t>
            </a:r>
          </a:p>
          <a:p>
            <a:endParaRPr lang="en-GB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Slaida numura vietturis 3"/>
          <p:cNvSpPr txBox="1">
            <a:spLocks/>
          </p:cNvSpPr>
          <p:nvPr/>
        </p:nvSpPr>
        <p:spPr>
          <a:xfrm>
            <a:off x="876029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lang="lv-LV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460" y="2227008"/>
            <a:ext cx="27013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</a:t>
            </a: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ēmumu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lv-LV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pieņemšanā</a:t>
            </a:r>
            <a:endParaRPr lang="lv-LV" sz="2800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97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isnstūris 16"/>
          <p:cNvSpPr/>
          <p:nvPr/>
        </p:nvSpPr>
        <p:spPr>
          <a:xfrm>
            <a:off x="3777315" y="1556792"/>
            <a:ext cx="3528392" cy="641694"/>
          </a:xfrm>
          <a:prstGeom prst="rect">
            <a:avLst/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</a:t>
            </a:r>
            <a:r>
              <a:rPr lang="lv-LV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artnerība</a:t>
            </a:r>
            <a:endParaRPr lang="en-GB" sz="24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Vienādsānu trīsstūris 24"/>
          <p:cNvSpPr/>
          <p:nvPr/>
        </p:nvSpPr>
        <p:spPr>
          <a:xfrm rot="5400000">
            <a:off x="6584726" y="3459172"/>
            <a:ext cx="2073390" cy="746585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2000" b="1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6" name="Vienādsānu trīsstūris 25"/>
          <p:cNvSpPr/>
          <p:nvPr/>
        </p:nvSpPr>
        <p:spPr>
          <a:xfrm rot="5400000">
            <a:off x="6945069" y="5397315"/>
            <a:ext cx="1352704" cy="746585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Vienādsānu trīsstūris 17"/>
          <p:cNvSpPr/>
          <p:nvPr/>
        </p:nvSpPr>
        <p:spPr>
          <a:xfrm rot="5400000">
            <a:off x="6610799" y="935139"/>
            <a:ext cx="2088232" cy="739252"/>
          </a:xfrm>
          <a:prstGeom prst="triangle">
            <a:avLst/>
          </a:prstGeom>
          <a:solidFill>
            <a:srgbClr val="06549B"/>
          </a:solidFill>
          <a:ln>
            <a:solidFill>
              <a:srgbClr val="0654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89276" y="5157192"/>
            <a:ext cx="36571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Sherry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R.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Arnstein</a:t>
            </a:r>
            <a:endParaRPr lang="lv-LV" sz="1400" dirty="0"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«A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Ladder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of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Citizen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Participation</a:t>
            </a:r>
            <a:r>
              <a:rPr lang="lv-LV" sz="1400" dirty="0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»</a:t>
            </a:r>
            <a:endParaRPr lang="lv-LV" sz="1400" dirty="0"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1969 </a:t>
            </a:r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87989"/>
          </a:xfrm>
          <a:prstGeom prst="rect">
            <a:avLst/>
          </a:prstGeom>
        </p:spPr>
      </p:pic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9048328" y="6356350"/>
            <a:ext cx="2743200" cy="365125"/>
          </a:xfrm>
        </p:spPr>
        <p:txBody>
          <a:bodyPr/>
          <a:lstStyle/>
          <a:p>
            <a:fld id="{45F27A48-0CBE-48D6-AA00-257957B2D4BC}" type="slidenum">
              <a:rPr lang="lv-LV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pPr/>
              <a:t>8</a:t>
            </a:fld>
            <a:endParaRPr lang="lv-LV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Virsraksts 1"/>
          <p:cNvSpPr txBox="1">
            <a:spLocks/>
          </p:cNvSpPr>
          <p:nvPr/>
        </p:nvSpPr>
        <p:spPr>
          <a:xfrm>
            <a:off x="8124650" y="260648"/>
            <a:ext cx="3240024" cy="20882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lv-LV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</a:t>
            </a:r>
            <a:r>
              <a:rPr lang="lv-LV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ilnīga iedzīvotāju līdzdalība</a:t>
            </a:r>
            <a:endParaRPr lang="en-GB" sz="24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1" name="Virsraksts 1"/>
          <p:cNvSpPr txBox="1">
            <a:spLocks/>
          </p:cNvSpPr>
          <p:nvPr/>
        </p:nvSpPr>
        <p:spPr>
          <a:xfrm>
            <a:off x="8124650" y="2636912"/>
            <a:ext cx="3240024" cy="20733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lv-LV"/>
            </a:defPPr>
            <a:lvl1pPr algn="ctr">
              <a:lnSpc>
                <a:spcPct val="130000"/>
              </a:lnSpc>
              <a:spcBef>
                <a:spcPct val="0"/>
              </a:spcBef>
              <a:buNone/>
              <a:defRPr sz="2000" b="1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lv-LV" sz="2400" dirty="0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imboliska</a:t>
            </a:r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</a:p>
          <a:p>
            <a:r>
              <a:rPr lang="lv-LV" sz="2400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formāla līdzdalība</a:t>
            </a:r>
          </a:p>
        </p:txBody>
      </p:sp>
      <p:sp>
        <p:nvSpPr>
          <p:cNvPr id="12" name="Virsraksts 1"/>
          <p:cNvSpPr txBox="1">
            <a:spLocks/>
          </p:cNvSpPr>
          <p:nvPr/>
        </p:nvSpPr>
        <p:spPr>
          <a:xfrm>
            <a:off x="8146597" y="5094255"/>
            <a:ext cx="3240024" cy="1389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lv-LV" sz="2400" b="1" dirty="0" err="1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</a:t>
            </a:r>
            <a:r>
              <a:rPr lang="lv-LV" sz="2400" b="1" dirty="0" err="1" smtClean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elīdzdalība</a:t>
            </a:r>
            <a:endParaRPr lang="en-GB" sz="2400" b="1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Taisnstūris 15"/>
          <p:cNvSpPr/>
          <p:nvPr/>
        </p:nvSpPr>
        <p:spPr>
          <a:xfrm>
            <a:off x="3777314" y="1011980"/>
            <a:ext cx="3614829" cy="760836"/>
          </a:xfrm>
          <a:prstGeom prst="rect">
            <a:avLst/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deleģēta </a:t>
            </a:r>
            <a:r>
              <a:rPr lang="lv-LV" sz="2400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vara</a:t>
            </a:r>
            <a:endParaRPr lang="en-GB" sz="24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Taisnstūris 18"/>
          <p:cNvSpPr/>
          <p:nvPr/>
        </p:nvSpPr>
        <p:spPr>
          <a:xfrm>
            <a:off x="3718016" y="2898638"/>
            <a:ext cx="3567277" cy="7111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400" b="1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</a:t>
            </a:r>
            <a:r>
              <a:rPr lang="lv-LV" sz="24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amierināšana</a:t>
            </a:r>
            <a:endParaRPr lang="en-GB" sz="2000" b="1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Taisnstūris 19"/>
          <p:cNvSpPr/>
          <p:nvPr/>
        </p:nvSpPr>
        <p:spPr>
          <a:xfrm>
            <a:off x="3708676" y="3585237"/>
            <a:ext cx="3565557" cy="4944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4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konsultēšana</a:t>
            </a:r>
            <a:endParaRPr lang="en-GB" sz="2000" b="1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Taisnstūris 20"/>
          <p:cNvSpPr/>
          <p:nvPr/>
        </p:nvSpPr>
        <p:spPr>
          <a:xfrm>
            <a:off x="3718016" y="3970039"/>
            <a:ext cx="3557978" cy="77287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4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informēšana</a:t>
            </a:r>
            <a:endParaRPr lang="en-GB" sz="2000" b="1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2" name="Taisnstūris 21"/>
          <p:cNvSpPr/>
          <p:nvPr/>
        </p:nvSpPr>
        <p:spPr>
          <a:xfrm>
            <a:off x="3719734" y="5157192"/>
            <a:ext cx="3565557" cy="641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400" b="1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</a:t>
            </a:r>
            <a:r>
              <a:rPr lang="lv-LV" sz="24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erapija</a:t>
            </a:r>
            <a:endParaRPr lang="en-GB" sz="2000" b="1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3" name="Taisnstūris 22"/>
          <p:cNvSpPr/>
          <p:nvPr/>
        </p:nvSpPr>
        <p:spPr>
          <a:xfrm>
            <a:off x="3719735" y="5733256"/>
            <a:ext cx="3565555" cy="641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4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manipulācija</a:t>
            </a:r>
            <a:endParaRPr lang="en-GB" sz="2000" b="1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Virsraksts 1"/>
          <p:cNvSpPr>
            <a:spLocks noGrp="1"/>
          </p:cNvSpPr>
          <p:nvPr>
            <p:ph type="title"/>
          </p:nvPr>
        </p:nvSpPr>
        <p:spPr>
          <a:xfrm>
            <a:off x="353668" y="2344426"/>
            <a:ext cx="3141493" cy="2033364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30000"/>
              </a:lnSpc>
            </a:pPr>
            <a:r>
              <a:rPr lang="lv-LV" sz="36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</a:t>
            </a:r>
            <a:br>
              <a:rPr lang="lv-LV" sz="36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lv-LV" sz="3600" b="1" dirty="0" err="1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vs</a:t>
            </a:r>
            <a:r>
              <a:rPr lang="lv-LV" sz="36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lv-LV" sz="36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lv-LV" sz="3600" b="1" dirty="0" smtClean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ne/līdzdalība</a:t>
            </a:r>
            <a:endParaRPr lang="lv-LV" sz="3600" b="1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Taisnstūris 13"/>
          <p:cNvSpPr/>
          <p:nvPr/>
        </p:nvSpPr>
        <p:spPr>
          <a:xfrm>
            <a:off x="3762300" y="440833"/>
            <a:ext cx="3533201" cy="639847"/>
          </a:xfrm>
          <a:prstGeom prst="rect">
            <a:avLst/>
          </a:prstGeom>
          <a:solidFill>
            <a:srgbClr val="0654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pilsoņu realizēta</a:t>
            </a:r>
          </a:p>
          <a:p>
            <a:pPr algn="r"/>
            <a:r>
              <a:rPr lang="lv-LV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kontrole</a:t>
            </a:r>
            <a:r>
              <a:rPr lang="lv-LV" sz="2400" dirty="0" smtClean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GB" sz="2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70" name="Grupa 69"/>
          <p:cNvGrpSpPr/>
          <p:nvPr/>
        </p:nvGrpSpPr>
        <p:grpSpPr>
          <a:xfrm>
            <a:off x="2535187" y="-265559"/>
            <a:ext cx="2359160" cy="6572084"/>
            <a:chOff x="2535187" y="-265559"/>
            <a:chExt cx="2359160" cy="6572084"/>
          </a:xfrm>
        </p:grpSpPr>
        <p:grpSp>
          <p:nvGrpSpPr>
            <p:cNvPr id="31" name="Group 49">
              <a:extLst>
                <a:ext uri="{FF2B5EF4-FFF2-40B4-BE49-F238E27FC236}">
                  <a16:creationId xmlns:a16="http://schemas.microsoft.com/office/drawing/2014/main" id="{C92E126D-1563-4D5C-9390-E6FE1319DC1F}"/>
                </a:ext>
              </a:extLst>
            </p:cNvPr>
            <p:cNvGrpSpPr/>
            <p:nvPr/>
          </p:nvGrpSpPr>
          <p:grpSpPr>
            <a:xfrm rot="18166912">
              <a:off x="428725" y="1840903"/>
              <a:ext cx="6572084" cy="2359160"/>
              <a:chOff x="-267667" y="1525686"/>
              <a:chExt cx="9061080" cy="295973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37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 rot="3433088">
                <a:off x="6471609" y="2214268"/>
                <a:ext cx="1384898" cy="7733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">
                <a:extLst>
                  <a:ext uri="{FF2B5EF4-FFF2-40B4-BE49-F238E27FC236}">
                    <a16:creationId xmlns:a16="http://schemas.microsoft.com/office/drawing/2014/main" id="{60E7BDE2-E590-40CC-BBED-B41F797BA942}"/>
                  </a:ext>
                </a:extLst>
              </p:cNvPr>
              <p:cNvCxnSpPr>
                <a:cxnSpLocks/>
              </p:cNvCxnSpPr>
              <p:nvPr/>
            </p:nvCxnSpPr>
            <p:spPr>
              <a:xfrm rot="3433088" flipH="1" flipV="1">
                <a:off x="3842139" y="-847741"/>
                <a:ext cx="26439" cy="8246051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7">
                <a:extLst>
                  <a:ext uri="{FF2B5EF4-FFF2-40B4-BE49-F238E27FC236}">
                    <a16:creationId xmlns:a16="http://schemas.microsoft.com/office/drawing/2014/main" id="{B6460E3B-E051-433C-99F6-2D8A0CBA19B9}"/>
                  </a:ext>
                </a:extLst>
              </p:cNvPr>
              <p:cNvCxnSpPr>
                <a:cxnSpLocks/>
              </p:cNvCxnSpPr>
              <p:nvPr/>
            </p:nvCxnSpPr>
            <p:spPr>
              <a:xfrm rot="3433088" flipH="1" flipV="1">
                <a:off x="4661732" y="353740"/>
                <a:ext cx="58658" cy="8204704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a 68"/>
            <p:cNvGrpSpPr/>
            <p:nvPr/>
          </p:nvGrpSpPr>
          <p:grpSpPr>
            <a:xfrm>
              <a:off x="3724441" y="1556792"/>
              <a:ext cx="1167359" cy="4254081"/>
              <a:chOff x="3724441" y="1556792"/>
              <a:chExt cx="1167359" cy="4254081"/>
            </a:xfrm>
          </p:grpSpPr>
          <p:cxnSp>
            <p:nvCxnSpPr>
              <p:cNvPr id="60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4441" y="1556792"/>
                <a:ext cx="1103881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87919" y="2169832"/>
                <a:ext cx="1103881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1684" y="2847327"/>
                <a:ext cx="1103881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1684" y="3495399"/>
                <a:ext cx="1103881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1684" y="4077072"/>
                <a:ext cx="1103881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1684" y="4653136"/>
                <a:ext cx="1103881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1684" y="5229200"/>
                <a:ext cx="1103881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4">
                <a:extLst>
                  <a:ext uri="{FF2B5EF4-FFF2-40B4-BE49-F238E27FC236}">
                    <a16:creationId xmlns:a16="http://schemas.microsoft.com/office/drawing/2014/main" id="{F463FE14-D09B-4D89-9F58-7503E0A17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1684" y="5805264"/>
                <a:ext cx="1103881" cy="5609"/>
              </a:xfrm>
              <a:prstGeom prst="line">
                <a:avLst/>
              </a:prstGeom>
              <a:ln w="114300">
                <a:solidFill>
                  <a:schemeClr val="accent2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1234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600" b="1" dirty="0">
                <a:solidFill>
                  <a:srgbClr val="06549B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Līdzdalības formalitāte</a:t>
            </a:r>
            <a:endParaRPr lang="en-GB" sz="3600" b="1" dirty="0">
              <a:solidFill>
                <a:srgbClr val="06549B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026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[..] </a:t>
            </a:r>
            <a:r>
              <a:rPr lang="lv-LV" sz="2400" b="1" dirty="0">
                <a:solidFill>
                  <a:srgbClr val="06549B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vēlme iesaistīt ir ļoti </a:t>
            </a:r>
            <a:r>
              <a:rPr lang="lv-LV" sz="2400" b="1" dirty="0" smtClean="0">
                <a:solidFill>
                  <a:srgbClr val="06549B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formāla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Mēs 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it kā parādām, ka mēs 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iesaistām, jo 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mums [..] ir 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vajadzīga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sabiedriskā apspriešana. Taču 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atbilde visā pilnībā zināma jau 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iepriekš.</a:t>
            </a:r>
            <a:endParaRPr lang="lv-LV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lv-LV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Viena no demokrātijas pamatpazīmēm ir spēja noteikt 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dienaskārtību.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Taču 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vairumā dažādo iesaistīšanas formu 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dienaskārtība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ir </a:t>
            </a:r>
            <a:r>
              <a:rPr lang="lv-LV" sz="2400" dirty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jau noteikta – jums 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vienkārši jāsniedz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sz="2400" b="1" dirty="0" smtClean="0">
                <a:solidFill>
                  <a:srgbClr val="06549B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atbildes uz jau </a:t>
            </a:r>
            <a:r>
              <a:rPr lang="lv-LV" sz="2400" b="1" dirty="0">
                <a:solidFill>
                  <a:srgbClr val="06549B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iepriekš uzdotajiem </a:t>
            </a:r>
            <a:r>
              <a:rPr lang="lv-LV" sz="2400" b="1" dirty="0" smtClean="0">
                <a:solidFill>
                  <a:srgbClr val="06549B"/>
                </a:solidFill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jautājumiem</a:t>
            </a:r>
            <a:r>
              <a:rPr lang="lv-LV" sz="2400" dirty="0" smtClean="0">
                <a:latin typeface="Segoe UI Semilight" panose="020B0402040204020203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.</a:t>
            </a:r>
            <a:endParaRPr lang="lv-LV" sz="2400" dirty="0">
              <a:latin typeface="Segoe UI Semilight" panose="020B0402040204020203" pitchFamily="34" charset="0"/>
              <a:ea typeface="Verdana" panose="020B0604030504040204" pitchFamily="34" charset="0"/>
              <a:cs typeface="Segoe UI Semilight" panose="020B0402040204020203" pitchFamily="34" charset="0"/>
            </a:endParaRPr>
          </a:p>
          <a:p>
            <a:pPr marL="82296" indent="0" algn="r">
              <a:spcBef>
                <a:spcPts val="600"/>
              </a:spcBef>
              <a:buNone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GB" sz="2400" dirty="0"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87989"/>
          </a:xfrm>
          <a:prstGeom prst="rect">
            <a:avLst/>
          </a:prstGeom>
        </p:spPr>
      </p:pic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A48-0CBE-48D6-AA00-257957B2D4BC}" type="slidenum">
              <a:rPr lang="lv-LV" smtClean="0"/>
              <a:pPr/>
              <a:t>9</a:t>
            </a:fld>
            <a:endParaRPr lang="lv-LV" dirty="0"/>
          </a:p>
        </p:txBody>
      </p:sp>
      <p:pic>
        <p:nvPicPr>
          <p:cNvPr id="6" name="Attēls 5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768408" y="1458913"/>
            <a:ext cx="1296144" cy="972108"/>
          </a:xfrm>
          <a:prstGeom prst="rect">
            <a:avLst/>
          </a:prstGeom>
        </p:spPr>
      </p:pic>
      <p:pic>
        <p:nvPicPr>
          <p:cNvPr id="8" name="Attēls 7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03512" y="4868166"/>
            <a:ext cx="1296144" cy="97210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F39141-288C-4F6F-9055-B142A537E9CE}"/>
              </a:ext>
            </a:extLst>
          </p:cNvPr>
          <p:cNvSpPr txBox="1">
            <a:spLocks/>
          </p:cNvSpPr>
          <p:nvPr/>
        </p:nvSpPr>
        <p:spPr>
          <a:xfrm>
            <a:off x="3863752" y="5826928"/>
            <a:ext cx="496855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 algn="ctr">
              <a:buFont typeface="Arial" panose="020B0604020202020204" pitchFamily="34" charset="0"/>
              <a:buNone/>
            </a:pPr>
            <a:endParaRPr lang="lv-LV" sz="1400" dirty="0"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marL="82296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I. Ījabs. «Pelēkā uzvalka bruņinieki»,</a:t>
            </a:r>
          </a:p>
          <a:p>
            <a:pPr marL="82296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intervija ar Gaju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Pītersu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(B. </a:t>
            </a:r>
            <a:r>
              <a:rPr lang="lv-LV" sz="1400" dirty="0" err="1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Guy</a:t>
            </a:r>
            <a:r>
              <a:rPr lang="lv-LV" sz="1400" dirty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 Peters), Rīgas Laiks, </a:t>
            </a:r>
            <a:r>
              <a:rPr lang="lv-LV" sz="1400" dirty="0" smtClean="0">
                <a:latin typeface="Segoe UI Semibold" panose="020B0702040204020203" pitchFamily="34" charset="0"/>
                <a:ea typeface="Verdana" panose="020B0604030504040204" pitchFamily="34" charset="0"/>
                <a:cs typeface="Segoe UI Semibold" panose="020B0702040204020203" pitchFamily="34" charset="0"/>
              </a:rPr>
              <a:t>2011</a:t>
            </a:r>
            <a:endParaRPr lang="lv-LV" sz="1400" dirty="0">
              <a:latin typeface="Segoe UI Semibold" panose="020B0702040204020203" pitchFamily="34" charset="0"/>
              <a:ea typeface="Verdana" panose="020B0604030504040204" pitchFamily="34" charset="0"/>
              <a:cs typeface="Segoe UI Semibold" panose="020B0702040204020203" pitchFamily="34" charset="0"/>
            </a:endParaRPr>
          </a:p>
          <a:p>
            <a:pPr marL="82296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lv-LV" sz="14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5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dizains">
  <a:themeElements>
    <a:clrScheme name="Office dizai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dizains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4679</TotalTime>
  <Words>918</Words>
  <Application>Microsoft Office PowerPoint</Application>
  <PresentationFormat>Platekrāna</PresentationFormat>
  <Paragraphs>444</Paragraphs>
  <Slides>28</Slides>
  <Notes>10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28</vt:i4>
      </vt:variant>
    </vt:vector>
  </HeadingPairs>
  <TitlesOfParts>
    <vt:vector size="37" baseType="lpstr">
      <vt:lpstr>Arial</vt:lpstr>
      <vt:lpstr>Segoe UI Semibold</vt:lpstr>
      <vt:lpstr>Segoe UI Black</vt:lpstr>
      <vt:lpstr>Calibri Light</vt:lpstr>
      <vt:lpstr>Segoe UI Semilight</vt:lpstr>
      <vt:lpstr>Wingdings</vt:lpstr>
      <vt:lpstr>Calibri</vt:lpstr>
      <vt:lpstr>Verdana</vt:lpstr>
      <vt:lpstr>Office dizains</vt:lpstr>
      <vt:lpstr>Sabiedrības līdzdalība –  tendences Latvijā un pasaulē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Līdzdalība vs  ne/līdzdalība</vt:lpstr>
      <vt:lpstr>Līdzdalības formalitāte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Participatory budgeting</vt:lpstr>
      <vt:lpstr>PowerPoint prezentācija</vt:lpstr>
      <vt:lpstr>Portugāles jaunais apvārsnis</vt:lpstr>
      <vt:lpstr>Tiešās līdzdalības iespējas Igaunijā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>xxxxx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Limits of Participatory Democracy in the Statutes of Local Governments of Latvia</dc:title>
  <dc:creator>user1</dc:creator>
  <cp:lastModifiedBy>viktorija.buraka@outlook.com</cp:lastModifiedBy>
  <cp:revision>393</cp:revision>
  <cp:lastPrinted>2016-04-12T07:16:48Z</cp:lastPrinted>
  <dcterms:created xsi:type="dcterms:W3CDTF">2013-10-15T13:45:34Z</dcterms:created>
  <dcterms:modified xsi:type="dcterms:W3CDTF">2018-08-28T05:55:25Z</dcterms:modified>
</cp:coreProperties>
</file>