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9.xml" ContentType="application/vnd.openxmlformats-officedocument.presentationml.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4" r:id="rId1"/>
  </p:sldMasterIdLst>
  <p:notesMasterIdLst>
    <p:notesMasterId r:id="rId96"/>
  </p:notesMasterIdLst>
  <p:handoutMasterIdLst>
    <p:handoutMasterId r:id="rId97"/>
  </p:handoutMasterIdLst>
  <p:sldIdLst>
    <p:sldId id="256" r:id="rId2"/>
    <p:sldId id="602" r:id="rId3"/>
    <p:sldId id="435" r:id="rId4"/>
    <p:sldId id="522" r:id="rId5"/>
    <p:sldId id="309" r:id="rId6"/>
    <p:sldId id="604" r:id="rId7"/>
    <p:sldId id="605" r:id="rId8"/>
    <p:sldId id="436" r:id="rId9"/>
    <p:sldId id="437" r:id="rId10"/>
    <p:sldId id="438" r:id="rId11"/>
    <p:sldId id="439" r:id="rId12"/>
    <p:sldId id="583" r:id="rId13"/>
    <p:sldId id="597" r:id="rId14"/>
    <p:sldId id="598" r:id="rId15"/>
    <p:sldId id="408" r:id="rId16"/>
    <p:sldId id="412" r:id="rId17"/>
    <p:sldId id="363" r:id="rId18"/>
    <p:sldId id="375" r:id="rId19"/>
    <p:sldId id="442" r:id="rId20"/>
    <p:sldId id="440" r:id="rId21"/>
    <p:sldId id="460" r:id="rId22"/>
    <p:sldId id="441" r:id="rId23"/>
    <p:sldId id="574" r:id="rId24"/>
    <p:sldId id="596" r:id="rId25"/>
    <p:sldId id="591" r:id="rId26"/>
    <p:sldId id="582" r:id="rId27"/>
    <p:sldId id="580" r:id="rId28"/>
    <p:sldId id="581" r:id="rId29"/>
    <p:sldId id="444" r:id="rId30"/>
    <p:sldId id="458" r:id="rId31"/>
    <p:sldId id="594" r:id="rId32"/>
    <p:sldId id="529" r:id="rId33"/>
    <p:sldId id="531" r:id="rId34"/>
    <p:sldId id="459" r:id="rId35"/>
    <p:sldId id="578" r:id="rId36"/>
    <p:sldId id="524" r:id="rId37"/>
    <p:sldId id="577" r:id="rId38"/>
    <p:sldId id="457" r:id="rId39"/>
    <p:sldId id="579" r:id="rId40"/>
    <p:sldId id="558" r:id="rId41"/>
    <p:sldId id="584" r:id="rId42"/>
    <p:sldId id="585" r:id="rId43"/>
    <p:sldId id="575" r:id="rId44"/>
    <p:sldId id="576" r:id="rId45"/>
    <p:sldId id="462" r:id="rId46"/>
    <p:sldId id="463" r:id="rId47"/>
    <p:sldId id="464" r:id="rId48"/>
    <p:sldId id="465" r:id="rId49"/>
    <p:sldId id="466" r:id="rId50"/>
    <p:sldId id="467" r:id="rId51"/>
    <p:sldId id="447" r:id="rId52"/>
    <p:sldId id="560" r:id="rId53"/>
    <p:sldId id="472" r:id="rId54"/>
    <p:sldId id="561" r:id="rId55"/>
    <p:sldId id="473" r:id="rId56"/>
    <p:sldId id="563" r:id="rId57"/>
    <p:sldId id="474" r:id="rId58"/>
    <p:sldId id="562" r:id="rId59"/>
    <p:sldId id="471" r:id="rId60"/>
    <p:sldId id="566" r:id="rId61"/>
    <p:sldId id="475" r:id="rId62"/>
    <p:sldId id="525" r:id="rId63"/>
    <p:sldId id="526" r:id="rId64"/>
    <p:sldId id="595" r:id="rId65"/>
    <p:sldId id="478" r:id="rId66"/>
    <p:sldId id="479" r:id="rId67"/>
    <p:sldId id="600" r:id="rId68"/>
    <p:sldId id="513" r:id="rId69"/>
    <p:sldId id="586" r:id="rId70"/>
    <p:sldId id="587" r:id="rId71"/>
    <p:sldId id="532" r:id="rId72"/>
    <p:sldId id="589" r:id="rId73"/>
    <p:sldId id="535" r:id="rId74"/>
    <p:sldId id="536" r:id="rId75"/>
    <p:sldId id="537" r:id="rId76"/>
    <p:sldId id="538" r:id="rId77"/>
    <p:sldId id="539" r:id="rId78"/>
    <p:sldId id="555" r:id="rId79"/>
    <p:sldId id="593" r:id="rId80"/>
    <p:sldId id="547" r:id="rId81"/>
    <p:sldId id="548" r:id="rId82"/>
    <p:sldId id="499" r:id="rId83"/>
    <p:sldId id="500" r:id="rId84"/>
    <p:sldId id="503" r:id="rId85"/>
    <p:sldId id="504" r:id="rId86"/>
    <p:sldId id="505" r:id="rId87"/>
    <p:sldId id="507" r:id="rId88"/>
    <p:sldId id="508" r:id="rId89"/>
    <p:sldId id="564" r:id="rId90"/>
    <p:sldId id="565" r:id="rId91"/>
    <p:sldId id="509" r:id="rId92"/>
    <p:sldId id="599" r:id="rId93"/>
    <p:sldId id="601" r:id="rId94"/>
    <p:sldId id="512" r:id="rId95"/>
  </p:sldIdLst>
  <p:sldSz cx="9144000" cy="6858000" type="screen4x3"/>
  <p:notesSz cx="6735763" cy="9799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CC"/>
    <a:srgbClr val="FFCC99"/>
    <a:srgbClr val="CC6600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236" autoAdjust="0"/>
    <p:restoredTop sz="94660"/>
  </p:normalViewPr>
  <p:slideViewPr>
    <p:cSldViewPr>
      <p:cViewPr>
        <p:scale>
          <a:sx n="50" d="100"/>
          <a:sy n="50" d="100"/>
        </p:scale>
        <p:origin x="-948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ATRI\Desktop\Aptauj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ATRI\Desktop\VK\Aptaujas%20da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6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Sheet3!$C$3</c:f>
              <c:strCache>
                <c:ptCount val="1"/>
                <c:pt idx="0">
                  <c:v>Kopā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Pos val="inEnd"/>
            <c:showVal val="1"/>
          </c:dLbls>
          <c:cat>
            <c:strRef>
              <c:f>Sheet3!$B$4:$B$13</c:f>
              <c:strCache>
                <c:ptCount val="10"/>
                <c:pt idx="1">
                  <c:v>Uzdevumu un sasniedzamo rezultātu noteikšana</c:v>
                </c:pt>
                <c:pt idx="2">
                  <c:v>Skaidrība par manu ieguldījumu iestādes stratēģijas īstenošanā</c:v>
                </c:pt>
                <c:pt idx="3">
                  <c:v>Pārrunu process</c:v>
                </c:pt>
                <c:pt idx="4">
                  <c:v>Mācību un profesionālās attīstības plānošana</c:v>
                </c:pt>
                <c:pt idx="5">
                  <c:v>Karjeras izaugsmes plānošana</c:v>
                </c:pt>
                <c:pt idx="6">
                  <c:v>Atlīdzības noteikšana</c:v>
                </c:pt>
                <c:pt idx="7">
                  <c:v>Vērtēšanas kritēriji</c:v>
                </c:pt>
                <c:pt idx="8">
                  <c:v>Vērtēšanas algoritms</c:v>
                </c:pt>
                <c:pt idx="9">
                  <c:v>Cits</c:v>
                </c:pt>
              </c:strCache>
            </c:strRef>
          </c:cat>
          <c:val>
            <c:numRef>
              <c:f>Sheet3!$C$4:$C$13</c:f>
              <c:numCache>
                <c:formatCode>0%</c:formatCode>
                <c:ptCount val="10"/>
                <c:pt idx="1">
                  <c:v>0.27</c:v>
                </c:pt>
                <c:pt idx="2">
                  <c:v>0.19000000000000042</c:v>
                </c:pt>
                <c:pt idx="3">
                  <c:v>0.18000000000000024</c:v>
                </c:pt>
                <c:pt idx="4">
                  <c:v>0.44000000000000078</c:v>
                </c:pt>
                <c:pt idx="5">
                  <c:v>0.32000000000000206</c:v>
                </c:pt>
                <c:pt idx="6">
                  <c:v>0.49000000000000032</c:v>
                </c:pt>
                <c:pt idx="7">
                  <c:v>0.38000000000000206</c:v>
                </c:pt>
                <c:pt idx="8">
                  <c:v>0.24000000000000021</c:v>
                </c:pt>
                <c:pt idx="9">
                  <c:v>4.0000000000000112E-2</c:v>
                </c:pt>
              </c:numCache>
            </c:numRef>
          </c:val>
        </c:ser>
        <c:axId val="65878272"/>
        <c:axId val="65888256"/>
      </c:barChart>
      <c:catAx>
        <c:axId val="65878272"/>
        <c:scaling>
          <c:orientation val="minMax"/>
        </c:scaling>
        <c:axPos val="l"/>
        <c:tickLblPos val="nextTo"/>
        <c:crossAx val="65888256"/>
        <c:crosses val="autoZero"/>
        <c:auto val="1"/>
        <c:lblAlgn val="ctr"/>
        <c:lblOffset val="100"/>
      </c:catAx>
      <c:valAx>
        <c:axId val="65888256"/>
        <c:scaling>
          <c:orientation val="minMax"/>
        </c:scaling>
        <c:axPos val="b"/>
        <c:majorGridlines/>
        <c:numFmt formatCode="0%" sourceLinked="0"/>
        <c:majorTickMark val="in"/>
        <c:minorTickMark val="in"/>
        <c:tickLblPos val="nextTo"/>
        <c:crossAx val="658782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6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Sheet1!$B$1:$B$2</c:f>
              <c:strCache>
                <c:ptCount val="1"/>
                <c:pt idx="0">
                  <c:v>Kādi darbības aspekti būtu jāvērtē papildus esošajiem (uzdevumu izpilde un kompetences)? Kopā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dLbls>
            <c:dLbl>
              <c:idx val="0"/>
              <c:dLblPos val="inEnd"/>
              <c:showVal val="1"/>
            </c:dLbl>
            <c:dLbl>
              <c:idx val="1"/>
              <c:dLblPos val="inEnd"/>
              <c:showVal val="1"/>
            </c:dLbl>
            <c:dLbl>
              <c:idx val="2"/>
              <c:dLblPos val="inEnd"/>
              <c:showVal val="1"/>
            </c:dLbl>
            <c:dLbl>
              <c:idx val="3"/>
              <c:dLblPos val="inEnd"/>
              <c:showVal val="1"/>
            </c:dLbl>
            <c:delete val="1"/>
          </c:dLbls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Sheet1!$B$3:$B$26</c:f>
              <c:numCache>
                <c:formatCode>0%</c:formatCode>
                <c:ptCount val="4"/>
                <c:pt idx="0">
                  <c:v>0.4</c:v>
                </c:pt>
                <c:pt idx="1">
                  <c:v>0.4</c:v>
                </c:pt>
                <c:pt idx="2">
                  <c:v>0.66000000000000392</c:v>
                </c:pt>
                <c:pt idx="3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Sheet1!$C$1:$C$2</c:f>
              <c:strCache>
                <c:ptCount val="1"/>
                <c:pt idx="0">
                  <c:v>Kādi darbības aspekti būtu jāvērtē papildus esošajiem (uzdevumu izpilde un kompetences)? Augstākajā valsts tiešās pārvaldes iestādē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Sheet1!$C$3:$C$26</c:f>
            </c:numRef>
          </c:val>
        </c:ser>
        <c:ser>
          <c:idx val="2"/>
          <c:order val="2"/>
          <c:tx>
            <c:strRef>
              <c:f>Sheet1!$D$1:$D$2</c:f>
              <c:strCache>
                <c:ptCount val="1"/>
                <c:pt idx="0">
                  <c:v>Kādi darbības aspekti būtu jāvērtē papildus esošajiem (uzdevumu izpilde un kompetences)? Padotības iestādē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Sheet1!$D$3:$D$26</c:f>
            </c:numRef>
          </c:val>
        </c:ser>
        <c:ser>
          <c:idx val="3"/>
          <c:order val="3"/>
          <c:tx>
            <c:strRef>
              <c:f>Sheet1!$E$1:$E$2</c:f>
              <c:strCache>
                <c:ptCount val="1"/>
                <c:pt idx="0">
                  <c:v>Kādi darbības aspekti būtu jāvērtē papildus esošajiem (uzdevumu izpilde un kompetences)? Vidējā līmeņa vadītāji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Sheet1!$E$3:$E$26</c:f>
            </c:numRef>
          </c:val>
        </c:ser>
        <c:ser>
          <c:idx val="4"/>
          <c:order val="4"/>
          <c:tx>
            <c:strRef>
              <c:f>Sheet1!$F$1:$F$2</c:f>
              <c:strCache>
                <c:ptCount val="1"/>
                <c:pt idx="0">
                  <c:v>Kādi darbības aspekti būtu jāvērtē papildus esošajiem (uzdevumu izpilde un kompetences)? Zemākā līmeņa vadītāji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Sheet1!$F$3:$F$26</c:f>
            </c:numRef>
          </c:val>
        </c:ser>
        <c:ser>
          <c:idx val="5"/>
          <c:order val="5"/>
          <c:tx>
            <c:strRef>
              <c:f>Sheet1!$G$1:$G$2</c:f>
              <c:strCache>
                <c:ptCount val="1"/>
                <c:pt idx="0">
                  <c:v>Kādi darbības aspekti būtu jāvērtē papildus esošajiem (uzdevumu izpilde un kompetences)? Speciālisti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Sheet1!$G$3:$G$26</c:f>
            </c:numRef>
          </c:val>
        </c:ser>
        <c:ser>
          <c:idx val="6"/>
          <c:order val="6"/>
          <c:tx>
            <c:strRef>
              <c:f>Sheet1!$H$1:$H$2</c:f>
              <c:strCache>
                <c:ptCount val="1"/>
                <c:pt idx="0">
                  <c:v>Kādi darbības aspekti būtu jāvērtē papildus esošajiem (uzdevumu izpilde un kompetences)? Pamat- struktūrvienībā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Sheet1!$H$3:$H$26</c:f>
            </c:numRef>
          </c:val>
        </c:ser>
        <c:ser>
          <c:idx val="7"/>
          <c:order val="7"/>
          <c:tx>
            <c:strRef>
              <c:f>Sheet1!$I$1:$I$2</c:f>
              <c:strCache>
                <c:ptCount val="1"/>
                <c:pt idx="0">
                  <c:v>Kādi darbības aspekti būtu jāvērtē papildus esošajiem (uzdevumu izpilde un kompetences)? Atbalsta struktūrvienībā</c:v>
                </c:pt>
              </c:strCache>
            </c:strRef>
          </c:tx>
          <c:cat>
            <c:strRef>
              <c:f>Sheet1!$A$3:$A$26</c:f>
              <c:strCache>
                <c:ptCount val="4"/>
                <c:pt idx="0">
                  <c:v>Amata pienākumu izpilde atbilstoši kvalitātes standartiem</c:v>
                </c:pt>
                <c:pt idx="1">
                  <c:v>Amata kvalifikācijas prasības</c:v>
                </c:pt>
                <c:pt idx="2">
                  <c:v>Papildu kompetences</c:v>
                </c:pt>
                <c:pt idx="3">
                  <c:v>Citas kompetences</c:v>
                </c:pt>
              </c:strCache>
            </c:strRef>
          </c:cat>
          <c:val>
            <c:numRef>
              <c:f>Sheet1!$I$3:$I$26</c:f>
            </c:numRef>
          </c:val>
        </c:ser>
        <c:axId val="65979520"/>
        <c:axId val="65981056"/>
      </c:barChart>
      <c:catAx>
        <c:axId val="65979520"/>
        <c:scaling>
          <c:orientation val="minMax"/>
        </c:scaling>
        <c:axPos val="l"/>
        <c:tickLblPos val="nextTo"/>
        <c:crossAx val="65981056"/>
        <c:crosses val="autoZero"/>
        <c:auto val="1"/>
        <c:lblAlgn val="ctr"/>
        <c:lblOffset val="100"/>
      </c:catAx>
      <c:valAx>
        <c:axId val="65981056"/>
        <c:scaling>
          <c:orientation val="minMax"/>
        </c:scaling>
        <c:axPos val="b"/>
        <c:majorGridlines/>
        <c:numFmt formatCode="0%" sourceLinked="1"/>
        <c:tickLblPos val="nextTo"/>
        <c:crossAx val="659795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C57F98-A429-4366-8B72-7D5D618B9E93}" type="doc">
      <dgm:prSet loTypeId="urn:microsoft.com/office/officeart/2005/8/layout/pyramid1" loCatId="pyramid" qsTypeId="urn:microsoft.com/office/officeart/2005/8/quickstyle/simple3" qsCatId="simple" csTypeId="urn:microsoft.com/office/officeart/2005/8/colors/accent3_3" csCatId="accent3" phldr="1"/>
      <dgm:spPr/>
    </dgm:pt>
    <dgm:pt modelId="{80350162-002B-4A86-9019-12D048281BD7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 </a:t>
          </a:r>
        </a:p>
        <a:p>
          <a:pPr algn="ctr"/>
          <a:r>
            <a:rPr lang="lv-LV" sz="1600" b="1" smtClean="0">
              <a:latin typeface="+mn-lt"/>
              <a:cs typeface="Times New Roman" pitchFamily="18"/>
            </a:rPr>
            <a:t>misija:</a:t>
          </a:r>
        </a:p>
        <a:p>
          <a:pPr algn="ctr"/>
          <a:r>
            <a:rPr lang="lv-LV" sz="1600" b="1" smtClean="0">
              <a:latin typeface="+mn-lt"/>
              <a:cs typeface="Times New Roman" pitchFamily="18"/>
            </a:rPr>
            <a:t> </a:t>
          </a:r>
          <a:r>
            <a:rPr lang="lv-LV" sz="1600" smtClean="0">
              <a:latin typeface="+mn-lt"/>
              <a:cs typeface="Times New Roman" pitchFamily="18"/>
            </a:rPr>
            <a:t>Kāpēc mēs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eksistējam?</a:t>
          </a:r>
          <a:endParaRPr lang="en-US" sz="1600">
            <a:latin typeface="+mn-lt"/>
          </a:endParaRPr>
        </a:p>
      </dgm:t>
    </dgm:pt>
    <dgm:pt modelId="{BD99D954-8127-42CA-8FCA-F33241110956}" type="parTrans" cxnId="{46FC5F76-9CE4-4BF8-A644-32A505179909}">
      <dgm:prSet/>
      <dgm:spPr/>
      <dgm:t>
        <a:bodyPr/>
        <a:lstStyle/>
        <a:p>
          <a:pPr algn="ctr"/>
          <a:endParaRPr lang="en-US"/>
        </a:p>
      </dgm:t>
    </dgm:pt>
    <dgm:pt modelId="{CCDED1D1-3689-440B-9B5D-C338EB947F1B}" type="sibTrans" cxnId="{46FC5F76-9CE4-4BF8-A644-32A505179909}">
      <dgm:prSet/>
      <dgm:spPr/>
      <dgm:t>
        <a:bodyPr/>
        <a:lstStyle/>
        <a:p>
          <a:pPr algn="ctr"/>
          <a:endParaRPr lang="en-US"/>
        </a:p>
      </dgm:t>
    </dgm:pt>
    <dgm:pt modelId="{5BB380B7-3541-49AB-8163-0DCE54224DC4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vērtības:</a:t>
          </a:r>
        </a:p>
        <a:p>
          <a:pPr algn="ctr"/>
          <a:r>
            <a:rPr lang="lv-LV" sz="1600" b="1" smtClean="0">
              <a:latin typeface="+mn-lt"/>
              <a:cs typeface="Times New Roman" pitchFamily="18"/>
            </a:rPr>
            <a:t> </a:t>
          </a:r>
          <a:r>
            <a:rPr lang="lv-LV" sz="1600" smtClean="0">
              <a:latin typeface="+mn-lt"/>
              <a:cs typeface="Times New Roman" pitchFamily="18"/>
            </a:rPr>
            <a:t>Kas mums ir nozīmīgs?</a:t>
          </a:r>
          <a:endParaRPr lang="en-US" sz="1600">
            <a:latin typeface="+mn-lt"/>
          </a:endParaRPr>
        </a:p>
      </dgm:t>
    </dgm:pt>
    <dgm:pt modelId="{E222D39D-55A5-4C46-B2C7-5C95027850C8}" type="parTrans" cxnId="{5A21B4BD-8CCF-4A9F-92AA-C91FA15F6D5D}">
      <dgm:prSet/>
      <dgm:spPr/>
      <dgm:t>
        <a:bodyPr/>
        <a:lstStyle/>
        <a:p>
          <a:pPr algn="ctr"/>
          <a:endParaRPr lang="en-US"/>
        </a:p>
      </dgm:t>
    </dgm:pt>
    <dgm:pt modelId="{726FD78C-2802-42DD-9574-E73A51514E29}" type="sibTrans" cxnId="{5A21B4BD-8CCF-4A9F-92AA-C91FA15F6D5D}">
      <dgm:prSet/>
      <dgm:spPr/>
      <dgm:t>
        <a:bodyPr/>
        <a:lstStyle/>
        <a:p>
          <a:pPr algn="ctr"/>
          <a:endParaRPr lang="en-US"/>
        </a:p>
      </dgm:t>
    </dgm:pt>
    <dgm:pt modelId="{71B2EA92-F89E-4F3E-A7CE-67E65B067F76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mērķis:</a:t>
          </a:r>
          <a:endParaRPr lang="en-GB" sz="1600" b="1" smtClean="0">
            <a:latin typeface="+mn-lt"/>
            <a:cs typeface="Times New Roman" pitchFamily="18"/>
          </a:endParaRP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Ko mēs darām?</a:t>
          </a:r>
          <a:endParaRPr lang="en-US" sz="1600">
            <a:latin typeface="+mn-lt"/>
          </a:endParaRPr>
        </a:p>
      </dgm:t>
    </dgm:pt>
    <dgm:pt modelId="{E507295E-46AE-4C2B-9119-9D19A8AFBF41}" type="parTrans" cxnId="{B4101B69-5C49-4AC7-B8DB-3C6392C53E11}">
      <dgm:prSet/>
      <dgm:spPr/>
      <dgm:t>
        <a:bodyPr/>
        <a:lstStyle/>
        <a:p>
          <a:pPr algn="ctr"/>
          <a:endParaRPr lang="en-US"/>
        </a:p>
      </dgm:t>
    </dgm:pt>
    <dgm:pt modelId="{B32535FD-EC38-45BB-9AB2-960890D69D47}" type="sibTrans" cxnId="{B4101B69-5C49-4AC7-B8DB-3C6392C53E11}">
      <dgm:prSet/>
      <dgm:spPr/>
      <dgm:t>
        <a:bodyPr/>
        <a:lstStyle/>
        <a:p>
          <a:pPr algn="ctr"/>
          <a:endParaRPr lang="en-US"/>
        </a:p>
      </dgm:t>
    </dgm:pt>
    <dgm:pt modelId="{B3BC7C97-9D28-4C81-8BC1-4F36AB3567E2}">
      <dgm:prSet phldrT="[Text]"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sasniedzamie rezultāti: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Ko mēs vēlamies sasniegt?</a:t>
          </a:r>
          <a:endParaRPr lang="en-US" sz="1600">
            <a:latin typeface="+mn-lt"/>
          </a:endParaRPr>
        </a:p>
      </dgm:t>
    </dgm:pt>
    <dgm:pt modelId="{413B5212-169E-4732-A17B-213B052DE686}" type="parTrans" cxnId="{1F665981-7084-4C91-9F23-E761E6845D08}">
      <dgm:prSet/>
      <dgm:spPr/>
      <dgm:t>
        <a:bodyPr/>
        <a:lstStyle/>
        <a:p>
          <a:pPr algn="ctr"/>
          <a:endParaRPr lang="en-US"/>
        </a:p>
      </dgm:t>
    </dgm:pt>
    <dgm:pt modelId="{7BCB7DF4-E309-485D-829F-1981EF5DF965}" type="sibTrans" cxnId="{1F665981-7084-4C91-9F23-E761E6845D08}">
      <dgm:prSet/>
      <dgm:spPr/>
      <dgm:t>
        <a:bodyPr/>
        <a:lstStyle/>
        <a:p>
          <a:pPr algn="ctr"/>
          <a:endParaRPr lang="en-US"/>
        </a:p>
      </dgm:t>
    </dgm:pt>
    <dgm:pt modelId="{8CB685DA-21E7-4C25-81B5-33D1B418C9A1}">
      <dgm:prSet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Mūsu plāns un stratēģija: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Kā mēs sasniegsim savus mērķus?</a:t>
          </a:r>
          <a:endParaRPr lang="en-GB" sz="1600" dirty="0">
            <a:latin typeface="+mn-lt"/>
            <a:cs typeface="Times New Roman" pitchFamily="18"/>
          </a:endParaRPr>
        </a:p>
      </dgm:t>
    </dgm:pt>
    <dgm:pt modelId="{39991DED-CB69-4998-8194-29D68BD1CAAD}" type="parTrans" cxnId="{774D2111-E754-4E50-8B27-D567FCA50202}">
      <dgm:prSet/>
      <dgm:spPr/>
      <dgm:t>
        <a:bodyPr/>
        <a:lstStyle/>
        <a:p>
          <a:pPr algn="ctr"/>
          <a:endParaRPr lang="en-US"/>
        </a:p>
      </dgm:t>
    </dgm:pt>
    <dgm:pt modelId="{DC26E186-1D38-4C72-8DB6-1E46A87F18C1}" type="sibTrans" cxnId="{774D2111-E754-4E50-8B27-D567FCA50202}">
      <dgm:prSet/>
      <dgm:spPr/>
      <dgm:t>
        <a:bodyPr/>
        <a:lstStyle/>
        <a:p>
          <a:pPr algn="ctr"/>
          <a:endParaRPr lang="en-US"/>
        </a:p>
      </dgm:t>
    </dgm:pt>
    <dgm:pt modelId="{C0B573CA-D235-4760-9254-FE66F92A872F}">
      <dgm:prSet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Struktūrvienības mērķi: </a:t>
          </a:r>
        </a:p>
        <a:p>
          <a:pPr algn="ctr"/>
          <a:r>
            <a:rPr lang="lv-LV" sz="1600" smtClean="0">
              <a:latin typeface="+mn-lt"/>
              <a:cs typeface="Times New Roman" pitchFamily="18"/>
            </a:rPr>
            <a:t>Kas mums kolektīvi (struktūrvienībai, komandai) ir jāpaveic?</a:t>
          </a:r>
          <a:endParaRPr lang="en-GB" sz="1600" dirty="0">
            <a:latin typeface="+mn-lt"/>
            <a:cs typeface="Times New Roman" pitchFamily="18"/>
          </a:endParaRPr>
        </a:p>
      </dgm:t>
    </dgm:pt>
    <dgm:pt modelId="{7607486E-F083-4D6A-9CB9-882C05008A52}" type="parTrans" cxnId="{0D8EA2FA-2F26-4333-B411-61BC054F1B7B}">
      <dgm:prSet/>
      <dgm:spPr/>
      <dgm:t>
        <a:bodyPr/>
        <a:lstStyle/>
        <a:p>
          <a:pPr algn="ctr"/>
          <a:endParaRPr lang="en-US"/>
        </a:p>
      </dgm:t>
    </dgm:pt>
    <dgm:pt modelId="{3579D8AD-7DEF-4F38-A4B2-36349416BF6C}" type="sibTrans" cxnId="{0D8EA2FA-2F26-4333-B411-61BC054F1B7B}">
      <dgm:prSet/>
      <dgm:spPr/>
      <dgm:t>
        <a:bodyPr/>
        <a:lstStyle/>
        <a:p>
          <a:pPr algn="ctr"/>
          <a:endParaRPr lang="en-US"/>
        </a:p>
      </dgm:t>
    </dgm:pt>
    <dgm:pt modelId="{AD8D9D8F-3ACE-4C52-9145-38CBA54E6B83}">
      <dgm:prSet custT="1"/>
      <dgm:spPr/>
      <dgm:t>
        <a:bodyPr/>
        <a:lstStyle/>
        <a:p>
          <a:pPr algn="ctr"/>
          <a:r>
            <a:rPr lang="lv-LV" sz="1600" b="1" smtClean="0">
              <a:latin typeface="+mn-lt"/>
              <a:cs typeface="Times New Roman" pitchFamily="18"/>
            </a:rPr>
            <a:t>Individuālie mērķi: </a:t>
          </a:r>
          <a:r>
            <a:rPr lang="lv-LV" sz="1600" smtClean="0">
              <a:latin typeface="+mn-lt"/>
              <a:cs typeface="Times New Roman" pitchFamily="18"/>
            </a:rPr>
            <a:t>Kas ir jādara man?</a:t>
          </a:r>
          <a:endParaRPr lang="en-GB" sz="1600" dirty="0">
            <a:latin typeface="+mn-lt"/>
            <a:cs typeface="Times New Roman" pitchFamily="18"/>
          </a:endParaRPr>
        </a:p>
      </dgm:t>
    </dgm:pt>
    <dgm:pt modelId="{85D5254C-5B2D-4C20-9165-69290A4404D8}" type="parTrans" cxnId="{088552A3-0CFD-4247-8B74-41A94DA02236}">
      <dgm:prSet/>
      <dgm:spPr/>
      <dgm:t>
        <a:bodyPr/>
        <a:lstStyle/>
        <a:p>
          <a:pPr algn="ctr"/>
          <a:endParaRPr lang="en-US"/>
        </a:p>
      </dgm:t>
    </dgm:pt>
    <dgm:pt modelId="{D5A8E27A-B658-4863-89FD-FCA60C7DDFFA}" type="sibTrans" cxnId="{088552A3-0CFD-4247-8B74-41A94DA02236}">
      <dgm:prSet/>
      <dgm:spPr/>
      <dgm:t>
        <a:bodyPr/>
        <a:lstStyle/>
        <a:p>
          <a:pPr algn="ctr"/>
          <a:endParaRPr lang="en-US"/>
        </a:p>
      </dgm:t>
    </dgm:pt>
    <dgm:pt modelId="{7FD0B13F-743D-4FD1-913F-01842BE2FF4C}" type="pres">
      <dgm:prSet presAssocID="{45C57F98-A429-4366-8B72-7D5D618B9E93}" presName="Name0" presStyleCnt="0">
        <dgm:presLayoutVars>
          <dgm:dir/>
          <dgm:animLvl val="lvl"/>
          <dgm:resizeHandles val="exact"/>
        </dgm:presLayoutVars>
      </dgm:prSet>
      <dgm:spPr/>
    </dgm:pt>
    <dgm:pt modelId="{B96CA35C-DF6F-4165-A3FF-C4FF5ED65A6A}" type="pres">
      <dgm:prSet presAssocID="{80350162-002B-4A86-9019-12D048281BD7}" presName="Name8" presStyleCnt="0"/>
      <dgm:spPr/>
    </dgm:pt>
    <dgm:pt modelId="{8B33A46B-8CB3-4CBA-AB46-412D9E16523E}" type="pres">
      <dgm:prSet presAssocID="{80350162-002B-4A86-9019-12D048281BD7}" presName="level" presStyleLbl="node1" presStyleIdx="0" presStyleCnt="7" custScaleY="471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4CB58-321B-4241-942E-EC428716BB5D}" type="pres">
      <dgm:prSet presAssocID="{80350162-002B-4A86-9019-12D048281BD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EDE9E-E937-4CD1-8DF2-A310BE3567A5}" type="pres">
      <dgm:prSet presAssocID="{5BB380B7-3541-49AB-8163-0DCE54224DC4}" presName="Name8" presStyleCnt="0"/>
      <dgm:spPr/>
    </dgm:pt>
    <dgm:pt modelId="{CCC2AC92-34FC-4EC4-AD1A-8A5749D420EB}" type="pres">
      <dgm:prSet presAssocID="{5BB380B7-3541-49AB-8163-0DCE54224DC4}" presName="level" presStyleLbl="node1" presStyleIdx="1" presStyleCnt="7" custScaleY="227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6DE34-CE3C-4DFC-AE3D-C44485A16E9C}" type="pres">
      <dgm:prSet presAssocID="{5BB380B7-3541-49AB-8163-0DCE54224DC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B49F14-1C06-4AB1-89D1-2CA9D0D92D4D}" type="pres">
      <dgm:prSet presAssocID="{71B2EA92-F89E-4F3E-A7CE-67E65B067F76}" presName="Name8" presStyleCnt="0"/>
      <dgm:spPr/>
    </dgm:pt>
    <dgm:pt modelId="{EBB3C21B-C6C3-41F0-834C-BBA4AF06DDF2}" type="pres">
      <dgm:prSet presAssocID="{71B2EA92-F89E-4F3E-A7CE-67E65B067F76}" presName="level" presStyleLbl="node1" presStyleIdx="2" presStyleCnt="7" custScaleY="1715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A0A0F5-F8B9-4994-9D11-F51D92580F07}" type="pres">
      <dgm:prSet presAssocID="{71B2EA92-F89E-4F3E-A7CE-67E65B067F7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7DCFD2-2CD6-4DD9-ADDA-628AAE6132A8}" type="pres">
      <dgm:prSet presAssocID="{B3BC7C97-9D28-4C81-8BC1-4F36AB3567E2}" presName="Name8" presStyleCnt="0"/>
      <dgm:spPr/>
    </dgm:pt>
    <dgm:pt modelId="{11325588-693D-4C6B-AB28-1D4BAA997321}" type="pres">
      <dgm:prSet presAssocID="{B3BC7C97-9D28-4C81-8BC1-4F36AB3567E2}" presName="level" presStyleLbl="node1" presStyleIdx="3" presStyleCnt="7" custScaleY="194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EC9799-1878-4DD8-8E0C-94BFC8B7A12E}" type="pres">
      <dgm:prSet presAssocID="{B3BC7C97-9D28-4C81-8BC1-4F36AB3567E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3F415-2255-4F8D-8B6C-8FEDB5D77CF9}" type="pres">
      <dgm:prSet presAssocID="{8CB685DA-21E7-4C25-81B5-33D1B418C9A1}" presName="Name8" presStyleCnt="0"/>
      <dgm:spPr/>
    </dgm:pt>
    <dgm:pt modelId="{F8F24893-9A56-48BD-94EB-F7A92CF1D475}" type="pres">
      <dgm:prSet presAssocID="{8CB685DA-21E7-4C25-81B5-33D1B418C9A1}" presName="level" presStyleLbl="node1" presStyleIdx="4" presStyleCnt="7" custScaleY="256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F16717-FF4C-4D82-9F8D-02F104E31B0C}" type="pres">
      <dgm:prSet presAssocID="{8CB685DA-21E7-4C25-81B5-33D1B418C9A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778147-879E-4BEB-B24E-11BA4C52EC14}" type="pres">
      <dgm:prSet presAssocID="{C0B573CA-D235-4760-9254-FE66F92A872F}" presName="Name8" presStyleCnt="0"/>
      <dgm:spPr/>
    </dgm:pt>
    <dgm:pt modelId="{14FD74E2-C6A1-4150-9FB2-DD8B497FD036}" type="pres">
      <dgm:prSet presAssocID="{C0B573CA-D235-4760-9254-FE66F92A872F}" presName="level" presStyleLbl="node1" presStyleIdx="5" presStyleCnt="7" custScaleY="221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AE970-2C39-49D7-9C17-D4ED3FC1F98E}" type="pres">
      <dgm:prSet presAssocID="{C0B573CA-D235-4760-9254-FE66F92A87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06909-22DD-4F77-AE36-E79D9EAF5083}" type="pres">
      <dgm:prSet presAssocID="{AD8D9D8F-3ACE-4C52-9145-38CBA54E6B83}" presName="Name8" presStyleCnt="0"/>
      <dgm:spPr/>
    </dgm:pt>
    <dgm:pt modelId="{6179342C-86B3-4B66-9600-97274FE4CC35}" type="pres">
      <dgm:prSet presAssocID="{AD8D9D8F-3ACE-4C52-9145-38CBA54E6B83}" presName="level" presStyleLbl="node1" presStyleIdx="6" presStyleCnt="7" custScaleY="17591" custLinFactNeighborX="-5556" custLinFactNeighborY="-1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C5DCF5-A491-4FC3-977F-ED4030B85560}" type="pres">
      <dgm:prSet presAssocID="{AD8D9D8F-3ACE-4C52-9145-38CBA54E6B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FC5F76-9CE4-4BF8-A644-32A505179909}" srcId="{45C57F98-A429-4366-8B72-7D5D618B9E93}" destId="{80350162-002B-4A86-9019-12D048281BD7}" srcOrd="0" destOrd="0" parTransId="{BD99D954-8127-42CA-8FCA-F33241110956}" sibTransId="{CCDED1D1-3689-440B-9B5D-C338EB947F1B}"/>
    <dgm:cxn modelId="{0D8EA2FA-2F26-4333-B411-61BC054F1B7B}" srcId="{45C57F98-A429-4366-8B72-7D5D618B9E93}" destId="{C0B573CA-D235-4760-9254-FE66F92A872F}" srcOrd="5" destOrd="0" parTransId="{7607486E-F083-4D6A-9CB9-882C05008A52}" sibTransId="{3579D8AD-7DEF-4F38-A4B2-36349416BF6C}"/>
    <dgm:cxn modelId="{BA1C7075-3A41-4898-87DB-F2C192430F63}" type="presOf" srcId="{5BB380B7-3541-49AB-8163-0DCE54224DC4}" destId="{CCC2AC92-34FC-4EC4-AD1A-8A5749D420EB}" srcOrd="0" destOrd="0" presId="urn:microsoft.com/office/officeart/2005/8/layout/pyramid1"/>
    <dgm:cxn modelId="{A30948CC-1E2A-4175-B267-B1ADDEDC6233}" type="presOf" srcId="{45C57F98-A429-4366-8B72-7D5D618B9E93}" destId="{7FD0B13F-743D-4FD1-913F-01842BE2FF4C}" srcOrd="0" destOrd="0" presId="urn:microsoft.com/office/officeart/2005/8/layout/pyramid1"/>
    <dgm:cxn modelId="{D0DF476F-64E8-4911-A2CB-38EAB5823A4B}" type="presOf" srcId="{71B2EA92-F89E-4F3E-A7CE-67E65B067F76}" destId="{17A0A0F5-F8B9-4994-9D11-F51D92580F07}" srcOrd="1" destOrd="0" presId="urn:microsoft.com/office/officeart/2005/8/layout/pyramid1"/>
    <dgm:cxn modelId="{5A21B4BD-8CCF-4A9F-92AA-C91FA15F6D5D}" srcId="{45C57F98-A429-4366-8B72-7D5D618B9E93}" destId="{5BB380B7-3541-49AB-8163-0DCE54224DC4}" srcOrd="1" destOrd="0" parTransId="{E222D39D-55A5-4C46-B2C7-5C95027850C8}" sibTransId="{726FD78C-2802-42DD-9574-E73A51514E29}"/>
    <dgm:cxn modelId="{A48019C9-5613-4CE2-9A02-53C53CEEF5EF}" type="presOf" srcId="{AD8D9D8F-3ACE-4C52-9145-38CBA54E6B83}" destId="{6179342C-86B3-4B66-9600-97274FE4CC35}" srcOrd="0" destOrd="0" presId="urn:microsoft.com/office/officeart/2005/8/layout/pyramid1"/>
    <dgm:cxn modelId="{E0F754F8-20E5-418B-BD1C-5F3BD443907A}" type="presOf" srcId="{C0B573CA-D235-4760-9254-FE66F92A872F}" destId="{EFCAE970-2C39-49D7-9C17-D4ED3FC1F98E}" srcOrd="1" destOrd="0" presId="urn:microsoft.com/office/officeart/2005/8/layout/pyramid1"/>
    <dgm:cxn modelId="{B4101B69-5C49-4AC7-B8DB-3C6392C53E11}" srcId="{45C57F98-A429-4366-8B72-7D5D618B9E93}" destId="{71B2EA92-F89E-4F3E-A7CE-67E65B067F76}" srcOrd="2" destOrd="0" parTransId="{E507295E-46AE-4C2B-9119-9D19A8AFBF41}" sibTransId="{B32535FD-EC38-45BB-9AB2-960890D69D47}"/>
    <dgm:cxn modelId="{A909349E-99A5-4922-8384-1DC6A31FBED1}" type="presOf" srcId="{B3BC7C97-9D28-4C81-8BC1-4F36AB3567E2}" destId="{ADEC9799-1878-4DD8-8E0C-94BFC8B7A12E}" srcOrd="1" destOrd="0" presId="urn:microsoft.com/office/officeart/2005/8/layout/pyramid1"/>
    <dgm:cxn modelId="{F912CB75-1692-4DB7-BEF2-76D07F23DEBC}" type="presOf" srcId="{5BB380B7-3541-49AB-8163-0DCE54224DC4}" destId="{9316DE34-CE3C-4DFC-AE3D-C44485A16E9C}" srcOrd="1" destOrd="0" presId="urn:microsoft.com/office/officeart/2005/8/layout/pyramid1"/>
    <dgm:cxn modelId="{0F8E7027-EA60-4191-B32F-19107403F673}" type="presOf" srcId="{71B2EA92-F89E-4F3E-A7CE-67E65B067F76}" destId="{EBB3C21B-C6C3-41F0-834C-BBA4AF06DDF2}" srcOrd="0" destOrd="0" presId="urn:microsoft.com/office/officeart/2005/8/layout/pyramid1"/>
    <dgm:cxn modelId="{088552A3-0CFD-4247-8B74-41A94DA02236}" srcId="{45C57F98-A429-4366-8B72-7D5D618B9E93}" destId="{AD8D9D8F-3ACE-4C52-9145-38CBA54E6B83}" srcOrd="6" destOrd="0" parTransId="{85D5254C-5B2D-4C20-9165-69290A4404D8}" sibTransId="{D5A8E27A-B658-4863-89FD-FCA60C7DDFFA}"/>
    <dgm:cxn modelId="{922EFFD5-CCFC-4EE8-BE71-162B49918BCE}" type="presOf" srcId="{B3BC7C97-9D28-4C81-8BC1-4F36AB3567E2}" destId="{11325588-693D-4C6B-AB28-1D4BAA997321}" srcOrd="0" destOrd="0" presId="urn:microsoft.com/office/officeart/2005/8/layout/pyramid1"/>
    <dgm:cxn modelId="{149375EC-9E6A-4237-9565-A5EBD79AE398}" type="presOf" srcId="{AD8D9D8F-3ACE-4C52-9145-38CBA54E6B83}" destId="{E5C5DCF5-A491-4FC3-977F-ED4030B85560}" srcOrd="1" destOrd="0" presId="urn:microsoft.com/office/officeart/2005/8/layout/pyramid1"/>
    <dgm:cxn modelId="{A7B924B9-40C8-4C86-A69E-80858095FD99}" type="presOf" srcId="{8CB685DA-21E7-4C25-81B5-33D1B418C9A1}" destId="{4AF16717-FF4C-4D82-9F8D-02F104E31B0C}" srcOrd="1" destOrd="0" presId="urn:microsoft.com/office/officeart/2005/8/layout/pyramid1"/>
    <dgm:cxn modelId="{99C3BA7C-0059-43B5-A7BC-BFCF0DEFB690}" type="presOf" srcId="{80350162-002B-4A86-9019-12D048281BD7}" destId="{6D94CB58-321B-4241-942E-EC428716BB5D}" srcOrd="1" destOrd="0" presId="urn:microsoft.com/office/officeart/2005/8/layout/pyramid1"/>
    <dgm:cxn modelId="{774D2111-E754-4E50-8B27-D567FCA50202}" srcId="{45C57F98-A429-4366-8B72-7D5D618B9E93}" destId="{8CB685DA-21E7-4C25-81B5-33D1B418C9A1}" srcOrd="4" destOrd="0" parTransId="{39991DED-CB69-4998-8194-29D68BD1CAAD}" sibTransId="{DC26E186-1D38-4C72-8DB6-1E46A87F18C1}"/>
    <dgm:cxn modelId="{1F665981-7084-4C91-9F23-E761E6845D08}" srcId="{45C57F98-A429-4366-8B72-7D5D618B9E93}" destId="{B3BC7C97-9D28-4C81-8BC1-4F36AB3567E2}" srcOrd="3" destOrd="0" parTransId="{413B5212-169E-4732-A17B-213B052DE686}" sibTransId="{7BCB7DF4-E309-485D-829F-1981EF5DF965}"/>
    <dgm:cxn modelId="{952FF5B1-B417-4363-B44A-8C7B47C0A437}" type="presOf" srcId="{80350162-002B-4A86-9019-12D048281BD7}" destId="{8B33A46B-8CB3-4CBA-AB46-412D9E16523E}" srcOrd="0" destOrd="0" presId="urn:microsoft.com/office/officeart/2005/8/layout/pyramid1"/>
    <dgm:cxn modelId="{A3EA8743-38B7-4010-A145-1464E9AD823F}" type="presOf" srcId="{C0B573CA-D235-4760-9254-FE66F92A872F}" destId="{14FD74E2-C6A1-4150-9FB2-DD8B497FD036}" srcOrd="0" destOrd="0" presId="urn:microsoft.com/office/officeart/2005/8/layout/pyramid1"/>
    <dgm:cxn modelId="{72C2BF1D-8590-43B3-AAAE-C0AAD2EFA69A}" type="presOf" srcId="{8CB685DA-21E7-4C25-81B5-33D1B418C9A1}" destId="{F8F24893-9A56-48BD-94EB-F7A92CF1D475}" srcOrd="0" destOrd="0" presId="urn:microsoft.com/office/officeart/2005/8/layout/pyramid1"/>
    <dgm:cxn modelId="{8DAE8D37-1BBF-481F-BD37-4F371383FB0C}" type="presParOf" srcId="{7FD0B13F-743D-4FD1-913F-01842BE2FF4C}" destId="{B96CA35C-DF6F-4165-A3FF-C4FF5ED65A6A}" srcOrd="0" destOrd="0" presId="urn:microsoft.com/office/officeart/2005/8/layout/pyramid1"/>
    <dgm:cxn modelId="{A974688F-CFBF-4C57-A52B-B9554D1E2F91}" type="presParOf" srcId="{B96CA35C-DF6F-4165-A3FF-C4FF5ED65A6A}" destId="{8B33A46B-8CB3-4CBA-AB46-412D9E16523E}" srcOrd="0" destOrd="0" presId="urn:microsoft.com/office/officeart/2005/8/layout/pyramid1"/>
    <dgm:cxn modelId="{6C3C0EB6-031E-45D5-8DF3-0AE9BEA25BFD}" type="presParOf" srcId="{B96CA35C-DF6F-4165-A3FF-C4FF5ED65A6A}" destId="{6D94CB58-321B-4241-942E-EC428716BB5D}" srcOrd="1" destOrd="0" presId="urn:microsoft.com/office/officeart/2005/8/layout/pyramid1"/>
    <dgm:cxn modelId="{5833229A-4F4A-4ABB-8EAF-781499060A61}" type="presParOf" srcId="{7FD0B13F-743D-4FD1-913F-01842BE2FF4C}" destId="{4D6EDE9E-E937-4CD1-8DF2-A310BE3567A5}" srcOrd="1" destOrd="0" presId="urn:microsoft.com/office/officeart/2005/8/layout/pyramid1"/>
    <dgm:cxn modelId="{32FE21D3-D879-4402-B90F-4FA5005157BD}" type="presParOf" srcId="{4D6EDE9E-E937-4CD1-8DF2-A310BE3567A5}" destId="{CCC2AC92-34FC-4EC4-AD1A-8A5749D420EB}" srcOrd="0" destOrd="0" presId="urn:microsoft.com/office/officeart/2005/8/layout/pyramid1"/>
    <dgm:cxn modelId="{2051C712-3179-4C0D-8E00-F846B73FFA0B}" type="presParOf" srcId="{4D6EDE9E-E937-4CD1-8DF2-A310BE3567A5}" destId="{9316DE34-CE3C-4DFC-AE3D-C44485A16E9C}" srcOrd="1" destOrd="0" presId="urn:microsoft.com/office/officeart/2005/8/layout/pyramid1"/>
    <dgm:cxn modelId="{6EC2B186-0B99-4F38-9359-9AD748C16B9A}" type="presParOf" srcId="{7FD0B13F-743D-4FD1-913F-01842BE2FF4C}" destId="{6DB49F14-1C06-4AB1-89D1-2CA9D0D92D4D}" srcOrd="2" destOrd="0" presId="urn:microsoft.com/office/officeart/2005/8/layout/pyramid1"/>
    <dgm:cxn modelId="{FD3FF728-1677-4434-9DD2-84989472FCCF}" type="presParOf" srcId="{6DB49F14-1C06-4AB1-89D1-2CA9D0D92D4D}" destId="{EBB3C21B-C6C3-41F0-834C-BBA4AF06DDF2}" srcOrd="0" destOrd="0" presId="urn:microsoft.com/office/officeart/2005/8/layout/pyramid1"/>
    <dgm:cxn modelId="{382B23FE-A6C0-421D-B639-0C0BC59D3295}" type="presParOf" srcId="{6DB49F14-1C06-4AB1-89D1-2CA9D0D92D4D}" destId="{17A0A0F5-F8B9-4994-9D11-F51D92580F07}" srcOrd="1" destOrd="0" presId="urn:microsoft.com/office/officeart/2005/8/layout/pyramid1"/>
    <dgm:cxn modelId="{D75BFB20-A9A7-4FF2-8DCB-B928DF570608}" type="presParOf" srcId="{7FD0B13F-743D-4FD1-913F-01842BE2FF4C}" destId="{7C7DCFD2-2CD6-4DD9-ADDA-628AAE6132A8}" srcOrd="3" destOrd="0" presId="urn:microsoft.com/office/officeart/2005/8/layout/pyramid1"/>
    <dgm:cxn modelId="{58EE1E0D-9DA2-4925-9079-B2FD1A3B46F5}" type="presParOf" srcId="{7C7DCFD2-2CD6-4DD9-ADDA-628AAE6132A8}" destId="{11325588-693D-4C6B-AB28-1D4BAA997321}" srcOrd="0" destOrd="0" presId="urn:microsoft.com/office/officeart/2005/8/layout/pyramid1"/>
    <dgm:cxn modelId="{000C09C6-71AC-440A-BEA6-27886A973E83}" type="presParOf" srcId="{7C7DCFD2-2CD6-4DD9-ADDA-628AAE6132A8}" destId="{ADEC9799-1878-4DD8-8E0C-94BFC8B7A12E}" srcOrd="1" destOrd="0" presId="urn:microsoft.com/office/officeart/2005/8/layout/pyramid1"/>
    <dgm:cxn modelId="{F8921ACF-B11F-468B-9123-026D0B40818D}" type="presParOf" srcId="{7FD0B13F-743D-4FD1-913F-01842BE2FF4C}" destId="{49A3F415-2255-4F8D-8B6C-8FEDB5D77CF9}" srcOrd="4" destOrd="0" presId="urn:microsoft.com/office/officeart/2005/8/layout/pyramid1"/>
    <dgm:cxn modelId="{BAF36C54-2CC4-4608-B974-FE8B4C202DFD}" type="presParOf" srcId="{49A3F415-2255-4F8D-8B6C-8FEDB5D77CF9}" destId="{F8F24893-9A56-48BD-94EB-F7A92CF1D475}" srcOrd="0" destOrd="0" presId="urn:microsoft.com/office/officeart/2005/8/layout/pyramid1"/>
    <dgm:cxn modelId="{230A88FC-7E24-4E2F-913E-99147FC48939}" type="presParOf" srcId="{49A3F415-2255-4F8D-8B6C-8FEDB5D77CF9}" destId="{4AF16717-FF4C-4D82-9F8D-02F104E31B0C}" srcOrd="1" destOrd="0" presId="urn:microsoft.com/office/officeart/2005/8/layout/pyramid1"/>
    <dgm:cxn modelId="{DEDC6C5B-1480-4EDD-AD1F-3AC3DFBDAED1}" type="presParOf" srcId="{7FD0B13F-743D-4FD1-913F-01842BE2FF4C}" destId="{0B778147-879E-4BEB-B24E-11BA4C52EC14}" srcOrd="5" destOrd="0" presId="urn:microsoft.com/office/officeart/2005/8/layout/pyramid1"/>
    <dgm:cxn modelId="{9B6D7098-5731-4AC1-B79B-DEE40C1D8C64}" type="presParOf" srcId="{0B778147-879E-4BEB-B24E-11BA4C52EC14}" destId="{14FD74E2-C6A1-4150-9FB2-DD8B497FD036}" srcOrd="0" destOrd="0" presId="urn:microsoft.com/office/officeart/2005/8/layout/pyramid1"/>
    <dgm:cxn modelId="{140C001E-B8AC-450C-A9EE-06F79DC04E3D}" type="presParOf" srcId="{0B778147-879E-4BEB-B24E-11BA4C52EC14}" destId="{EFCAE970-2C39-49D7-9C17-D4ED3FC1F98E}" srcOrd="1" destOrd="0" presId="urn:microsoft.com/office/officeart/2005/8/layout/pyramid1"/>
    <dgm:cxn modelId="{EF5C595B-19AF-4194-ABDF-47E7CEBA2E2E}" type="presParOf" srcId="{7FD0B13F-743D-4FD1-913F-01842BE2FF4C}" destId="{23406909-22DD-4F77-AE36-E79D9EAF5083}" srcOrd="6" destOrd="0" presId="urn:microsoft.com/office/officeart/2005/8/layout/pyramid1"/>
    <dgm:cxn modelId="{A1E486C8-F14E-4A09-92A2-ED56CEA71974}" type="presParOf" srcId="{23406909-22DD-4F77-AE36-E79D9EAF5083}" destId="{6179342C-86B3-4B66-9600-97274FE4CC35}" srcOrd="0" destOrd="0" presId="urn:microsoft.com/office/officeart/2005/8/layout/pyramid1"/>
    <dgm:cxn modelId="{662A9913-615B-4329-A9FB-20018F77E921}" type="presParOf" srcId="{23406909-22DD-4F77-AE36-E79D9EAF5083}" destId="{E5C5DCF5-A491-4FC3-977F-ED4030B85560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BD85DC-820E-46F6-AB62-62391CB5AD35}" type="doc">
      <dgm:prSet loTypeId="urn:microsoft.com/office/officeart/2005/8/layout/orgChart1" loCatId="hierarchy" qsTypeId="urn:microsoft.com/office/officeart/2005/8/quickstyle/simple3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7E39A3CC-5CA5-4A68-B667-54F53F5286CD}">
      <dgm:prSet phldrT="[Text]" custT="1"/>
      <dgm:spPr/>
      <dgm:t>
        <a:bodyPr/>
        <a:lstStyle/>
        <a:p>
          <a:r>
            <a:rPr lang="lv-LV" sz="1600" b="0" smtClean="0"/>
            <a:t>Paaugstināt darba procesu efektivitāti un produktivitāti.</a:t>
          </a:r>
          <a:endParaRPr lang="en-US" sz="1600" b="0" dirty="0"/>
        </a:p>
      </dgm:t>
    </dgm:pt>
    <dgm:pt modelId="{617D7804-DAC5-4B5D-B373-C2857EE44ECE}" type="parTrans" cxnId="{6B8D710A-0428-4207-AFEA-FADE051A945A}">
      <dgm:prSet/>
      <dgm:spPr/>
      <dgm:t>
        <a:bodyPr/>
        <a:lstStyle/>
        <a:p>
          <a:endParaRPr lang="en-US"/>
        </a:p>
      </dgm:t>
    </dgm:pt>
    <dgm:pt modelId="{E8CF94E5-2E38-4B39-83D1-8052286DED90}" type="sibTrans" cxnId="{6B8D710A-0428-4207-AFEA-FADE051A945A}">
      <dgm:prSet/>
      <dgm:spPr/>
      <dgm:t>
        <a:bodyPr/>
        <a:lstStyle/>
        <a:p>
          <a:endParaRPr lang="en-US"/>
        </a:p>
      </dgm:t>
    </dgm:pt>
    <dgm:pt modelId="{04CCBD2B-040A-404B-975C-867CD3090C6A}">
      <dgm:prSet phldrT="[Text]" custT="1"/>
      <dgm:spPr/>
      <dgm:t>
        <a:bodyPr/>
        <a:lstStyle/>
        <a:p>
          <a:r>
            <a:rPr lang="lv-LV" sz="1600" smtClean="0"/>
            <a:t>Nodrošināt mūsdienīgu cilvēkresursu vadību.</a:t>
          </a:r>
          <a:endParaRPr lang="en-US" sz="1600" dirty="0"/>
        </a:p>
      </dgm:t>
    </dgm:pt>
    <dgm:pt modelId="{D6457A21-572A-4A7A-B36A-A4C963914C55}" type="parTrans" cxnId="{3FA3E3A5-B277-4A4B-BD97-AAAABEFEF816}">
      <dgm:prSet/>
      <dgm:spPr/>
      <dgm:t>
        <a:bodyPr/>
        <a:lstStyle/>
        <a:p>
          <a:endParaRPr lang="en-US"/>
        </a:p>
      </dgm:t>
    </dgm:pt>
    <dgm:pt modelId="{5D505FD7-760E-4057-99E4-895B86A70C3F}" type="sibTrans" cxnId="{3FA3E3A5-B277-4A4B-BD97-AAAABEFEF816}">
      <dgm:prSet/>
      <dgm:spPr/>
      <dgm:t>
        <a:bodyPr/>
        <a:lstStyle/>
        <a:p>
          <a:endParaRPr lang="en-US"/>
        </a:p>
      </dgm:t>
    </dgm:pt>
    <dgm:pt modelId="{1B5EC7DA-D9C6-459F-8575-8662FE6B8C35}">
      <dgm:prSet phldrT="[Text]" custT="1"/>
      <dgm:spPr/>
      <dgm:t>
        <a:bodyPr/>
        <a:lstStyle/>
        <a:p>
          <a:r>
            <a:rPr lang="lv-LV" sz="1600" smtClean="0"/>
            <a:t>Veicināt darbinieku darba izpildes kvalitātes uzlabošanos un darba pienākumiem atbilstošu kvalifikāciju un kompetences.</a:t>
          </a:r>
          <a:endParaRPr lang="en-US" sz="1600" dirty="0"/>
        </a:p>
      </dgm:t>
    </dgm:pt>
    <dgm:pt modelId="{0607D9DE-C9F8-442A-B98A-FBE536F2DD90}" type="parTrans" cxnId="{D9024017-B2F3-45A4-BFC5-C9A050F9BADB}">
      <dgm:prSet/>
      <dgm:spPr/>
      <dgm:t>
        <a:bodyPr/>
        <a:lstStyle/>
        <a:p>
          <a:endParaRPr lang="en-US"/>
        </a:p>
      </dgm:t>
    </dgm:pt>
    <dgm:pt modelId="{067205CB-607A-470D-B132-752310133331}" type="sibTrans" cxnId="{D9024017-B2F3-45A4-BFC5-C9A050F9BADB}">
      <dgm:prSet/>
      <dgm:spPr/>
      <dgm:t>
        <a:bodyPr/>
        <a:lstStyle/>
        <a:p>
          <a:endParaRPr lang="en-US"/>
        </a:p>
      </dgm:t>
    </dgm:pt>
    <dgm:pt modelId="{E8EA2C14-4EE4-4D32-8965-C1752EA844C9}">
      <dgm:prSet phldrT="[Text]" custT="1"/>
      <dgm:spPr/>
      <dgm:t>
        <a:bodyPr/>
        <a:lstStyle/>
        <a:p>
          <a:r>
            <a:rPr lang="lv-LV" sz="1600" smtClean="0"/>
            <a:t>Aktualizēt amatu kompetenču modeļus.</a:t>
          </a:r>
          <a:endParaRPr lang="en-US" sz="1600" dirty="0"/>
        </a:p>
      </dgm:t>
    </dgm:pt>
    <dgm:pt modelId="{2D40DEAD-7008-437F-BC4A-4D0E594C0DB9}" type="parTrans" cxnId="{24FDDDF3-298D-439A-9EE2-24801C06F0FF}">
      <dgm:prSet/>
      <dgm:spPr/>
      <dgm:t>
        <a:bodyPr/>
        <a:lstStyle/>
        <a:p>
          <a:endParaRPr lang="en-US"/>
        </a:p>
      </dgm:t>
    </dgm:pt>
    <dgm:pt modelId="{21AEBF49-A1D7-4A03-B774-295F72BF145A}" type="sibTrans" cxnId="{24FDDDF3-298D-439A-9EE2-24801C06F0FF}">
      <dgm:prSet/>
      <dgm:spPr/>
      <dgm:t>
        <a:bodyPr/>
        <a:lstStyle/>
        <a:p>
          <a:endParaRPr lang="en-US"/>
        </a:p>
      </dgm:t>
    </dgm:pt>
    <dgm:pt modelId="{D574E491-D9A4-44F6-95FC-9F38B589DF49}">
      <dgm:prSet phldrT="[Text]"/>
      <dgm:spPr/>
      <dgm:t>
        <a:bodyPr/>
        <a:lstStyle/>
        <a:p>
          <a:r>
            <a:rPr lang="lv-LV" smtClean="0"/>
            <a:t>Izveidot darba grupu.</a:t>
          </a:r>
          <a:endParaRPr lang="en-US" dirty="0"/>
        </a:p>
      </dgm:t>
    </dgm:pt>
    <dgm:pt modelId="{C78BAABC-5E40-4EDC-8159-EEA00F00B1BC}" type="parTrans" cxnId="{E33C6056-708A-4B50-93A4-07786C8540F7}">
      <dgm:prSet/>
      <dgm:spPr/>
      <dgm:t>
        <a:bodyPr/>
        <a:lstStyle/>
        <a:p>
          <a:endParaRPr lang="en-US"/>
        </a:p>
      </dgm:t>
    </dgm:pt>
    <dgm:pt modelId="{AFA0FE03-87ED-4014-89A8-FB085F8A66B4}" type="sibTrans" cxnId="{E33C6056-708A-4B50-93A4-07786C8540F7}">
      <dgm:prSet/>
      <dgm:spPr/>
      <dgm:t>
        <a:bodyPr/>
        <a:lstStyle/>
        <a:p>
          <a:endParaRPr lang="en-US"/>
        </a:p>
      </dgm:t>
    </dgm:pt>
    <dgm:pt modelId="{47A02186-4D41-405B-B9E8-1F2BBEF4C91B}">
      <dgm:prSet phldrT="[Text]"/>
      <dgm:spPr/>
      <dgm:t>
        <a:bodyPr/>
        <a:lstStyle/>
        <a:p>
          <a:r>
            <a:rPr lang="lv-LV" smtClean="0"/>
            <a:t>Definēt amatu kompetences </a:t>
          </a:r>
          <a:r>
            <a:rPr lang="lv-LV" dirty="0" smtClean="0"/>
            <a:t>u.c.</a:t>
          </a:r>
          <a:endParaRPr lang="en-US" dirty="0"/>
        </a:p>
      </dgm:t>
    </dgm:pt>
    <dgm:pt modelId="{3EB7FF6C-10FA-4E3F-A49F-D01C63859EBF}" type="parTrans" cxnId="{69B08895-5CF4-4E32-885A-02BD84AAE1DE}">
      <dgm:prSet/>
      <dgm:spPr/>
      <dgm:t>
        <a:bodyPr/>
        <a:lstStyle/>
        <a:p>
          <a:endParaRPr lang="en-US"/>
        </a:p>
      </dgm:t>
    </dgm:pt>
    <dgm:pt modelId="{4D02B0DF-CFDE-45AF-A6C6-ABF01B631E1D}" type="sibTrans" cxnId="{69B08895-5CF4-4E32-885A-02BD84AAE1DE}">
      <dgm:prSet/>
      <dgm:spPr/>
      <dgm:t>
        <a:bodyPr/>
        <a:lstStyle/>
        <a:p>
          <a:endParaRPr lang="en-US"/>
        </a:p>
      </dgm:t>
    </dgm:pt>
    <dgm:pt modelId="{8894039D-0A5C-4D1A-AC28-5A7EA86C88B2}" type="pres">
      <dgm:prSet presAssocID="{24BD85DC-820E-46F6-AB62-62391CB5AD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4D4F619-01DC-416D-9B78-8B5B97AC9EDD}" type="pres">
      <dgm:prSet presAssocID="{7E39A3CC-5CA5-4A68-B667-54F53F5286CD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2EF7393-FE74-4E83-94A3-E7E418A628AF}" type="pres">
      <dgm:prSet presAssocID="{7E39A3CC-5CA5-4A68-B667-54F53F5286CD}" presName="rootComposite1" presStyleCnt="0"/>
      <dgm:spPr/>
      <dgm:t>
        <a:bodyPr/>
        <a:lstStyle/>
        <a:p>
          <a:endParaRPr lang="en-US"/>
        </a:p>
      </dgm:t>
    </dgm:pt>
    <dgm:pt modelId="{16989AC9-67A0-4F00-9401-4B99315CB240}" type="pres">
      <dgm:prSet presAssocID="{7E39A3CC-5CA5-4A68-B667-54F53F5286CD}" presName="rootText1" presStyleLbl="node0" presStyleIdx="0" presStyleCnt="1" custScaleX="165163" custScaleY="532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BC6B1D-3D89-42ED-B7DE-E1D968F3C754}" type="pres">
      <dgm:prSet presAssocID="{7E39A3CC-5CA5-4A68-B667-54F53F5286C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476AA2F-6E68-4003-8F91-E7F43A2E3B5D}" type="pres">
      <dgm:prSet presAssocID="{7E39A3CC-5CA5-4A68-B667-54F53F5286CD}" presName="hierChild2" presStyleCnt="0"/>
      <dgm:spPr/>
      <dgm:t>
        <a:bodyPr/>
        <a:lstStyle/>
        <a:p>
          <a:endParaRPr lang="en-US"/>
        </a:p>
      </dgm:t>
    </dgm:pt>
    <dgm:pt modelId="{C368BA1D-DBE0-4E3F-BF3D-BB6A5B50F6FA}" type="pres">
      <dgm:prSet presAssocID="{D6457A21-572A-4A7A-B36A-A4C963914C55}" presName="Name37" presStyleLbl="parChTrans1D2" presStyleIdx="0" presStyleCnt="1"/>
      <dgm:spPr/>
      <dgm:t>
        <a:bodyPr/>
        <a:lstStyle/>
        <a:p>
          <a:endParaRPr lang="en-US"/>
        </a:p>
      </dgm:t>
    </dgm:pt>
    <dgm:pt modelId="{AE4AA783-B559-4D7D-9B7E-7D417A1EB810}" type="pres">
      <dgm:prSet presAssocID="{04CCBD2B-040A-404B-975C-867CD3090C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90FA8B5-46F5-491C-8117-391E6C0EB2C7}" type="pres">
      <dgm:prSet presAssocID="{04CCBD2B-040A-404B-975C-867CD3090C6A}" presName="rootComposite" presStyleCnt="0"/>
      <dgm:spPr/>
      <dgm:t>
        <a:bodyPr/>
        <a:lstStyle/>
        <a:p>
          <a:endParaRPr lang="en-US"/>
        </a:p>
      </dgm:t>
    </dgm:pt>
    <dgm:pt modelId="{C87020CF-891D-4C71-AE8C-FBEE9615A7B2}" type="pres">
      <dgm:prSet presAssocID="{04CCBD2B-040A-404B-975C-867CD3090C6A}" presName="rootText" presStyleLbl="node2" presStyleIdx="0" presStyleCnt="1" custScaleX="104653" custScaleY="359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13FACD-BB2E-4385-991C-98021443367A}" type="pres">
      <dgm:prSet presAssocID="{04CCBD2B-040A-404B-975C-867CD3090C6A}" presName="rootConnector" presStyleLbl="node2" presStyleIdx="0" presStyleCnt="1"/>
      <dgm:spPr/>
      <dgm:t>
        <a:bodyPr/>
        <a:lstStyle/>
        <a:p>
          <a:endParaRPr lang="en-US"/>
        </a:p>
      </dgm:t>
    </dgm:pt>
    <dgm:pt modelId="{1CF1E12B-A5B8-476D-B2FA-517135DECA29}" type="pres">
      <dgm:prSet presAssocID="{04CCBD2B-040A-404B-975C-867CD3090C6A}" presName="hierChild4" presStyleCnt="0"/>
      <dgm:spPr/>
      <dgm:t>
        <a:bodyPr/>
        <a:lstStyle/>
        <a:p>
          <a:endParaRPr lang="en-US"/>
        </a:p>
      </dgm:t>
    </dgm:pt>
    <dgm:pt modelId="{7FB2A00F-943A-46EC-9970-5A6249C28D71}" type="pres">
      <dgm:prSet presAssocID="{0607D9DE-C9F8-442A-B98A-FBE536F2DD90}" presName="Name37" presStyleLbl="parChTrans1D3" presStyleIdx="0" presStyleCnt="1"/>
      <dgm:spPr/>
      <dgm:t>
        <a:bodyPr/>
        <a:lstStyle/>
        <a:p>
          <a:endParaRPr lang="en-US"/>
        </a:p>
      </dgm:t>
    </dgm:pt>
    <dgm:pt modelId="{C4484777-62D1-4ED2-B9C7-46420BD37559}" type="pres">
      <dgm:prSet presAssocID="{1B5EC7DA-D9C6-459F-8575-8662FE6B8C3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C962158-E31B-402B-AC68-7D40C54CA063}" type="pres">
      <dgm:prSet presAssocID="{1B5EC7DA-D9C6-459F-8575-8662FE6B8C35}" presName="rootComposite" presStyleCnt="0"/>
      <dgm:spPr/>
      <dgm:t>
        <a:bodyPr/>
        <a:lstStyle/>
        <a:p>
          <a:endParaRPr lang="en-US"/>
        </a:p>
      </dgm:t>
    </dgm:pt>
    <dgm:pt modelId="{A5DD813C-04EC-42CA-91F4-E778E2BEFB68}" type="pres">
      <dgm:prSet presAssocID="{1B5EC7DA-D9C6-459F-8575-8662FE6B8C35}" presName="rootText" presStyleLbl="node3" presStyleIdx="0" presStyleCnt="1" custScaleX="188948" custScaleY="502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EAF2CE-CAC1-442E-B98D-28B019E439B6}" type="pres">
      <dgm:prSet presAssocID="{1B5EC7DA-D9C6-459F-8575-8662FE6B8C35}" presName="rootConnector" presStyleLbl="node3" presStyleIdx="0" presStyleCnt="1"/>
      <dgm:spPr/>
      <dgm:t>
        <a:bodyPr/>
        <a:lstStyle/>
        <a:p>
          <a:endParaRPr lang="en-US"/>
        </a:p>
      </dgm:t>
    </dgm:pt>
    <dgm:pt modelId="{B68B6E39-A429-4104-9A4A-93E0CCFEDD91}" type="pres">
      <dgm:prSet presAssocID="{1B5EC7DA-D9C6-459F-8575-8662FE6B8C35}" presName="hierChild4" presStyleCnt="0"/>
      <dgm:spPr/>
      <dgm:t>
        <a:bodyPr/>
        <a:lstStyle/>
        <a:p>
          <a:endParaRPr lang="en-US"/>
        </a:p>
      </dgm:t>
    </dgm:pt>
    <dgm:pt modelId="{55015972-7E9A-437D-B8DF-D8B5866D7B5E}" type="pres">
      <dgm:prSet presAssocID="{2D40DEAD-7008-437F-BC4A-4D0E594C0DB9}" presName="Name37" presStyleLbl="parChTrans1D4" presStyleIdx="0" presStyleCnt="3"/>
      <dgm:spPr/>
      <dgm:t>
        <a:bodyPr/>
        <a:lstStyle/>
        <a:p>
          <a:endParaRPr lang="en-US"/>
        </a:p>
      </dgm:t>
    </dgm:pt>
    <dgm:pt modelId="{57319CF2-96D6-47A6-8A20-9F5C75FC0049}" type="pres">
      <dgm:prSet presAssocID="{E8EA2C14-4EE4-4D32-8965-C1752EA844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CE96119-DD28-430A-8BC0-104F777F94B9}" type="pres">
      <dgm:prSet presAssocID="{E8EA2C14-4EE4-4D32-8965-C1752EA844C9}" presName="rootComposite" presStyleCnt="0"/>
      <dgm:spPr/>
      <dgm:t>
        <a:bodyPr/>
        <a:lstStyle/>
        <a:p>
          <a:endParaRPr lang="en-US"/>
        </a:p>
      </dgm:t>
    </dgm:pt>
    <dgm:pt modelId="{E524D433-8C86-49C7-B245-520809D9D3B2}" type="pres">
      <dgm:prSet presAssocID="{E8EA2C14-4EE4-4D32-8965-C1752EA844C9}" presName="rootText" presStyleLbl="node4" presStyleIdx="0" presStyleCnt="3" custScaleX="106868" custScaleY="539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B34487-7D71-49CB-81B8-F7801CFF5D61}" type="pres">
      <dgm:prSet presAssocID="{E8EA2C14-4EE4-4D32-8965-C1752EA844C9}" presName="rootConnector" presStyleLbl="node4" presStyleIdx="0" presStyleCnt="3"/>
      <dgm:spPr/>
      <dgm:t>
        <a:bodyPr/>
        <a:lstStyle/>
        <a:p>
          <a:endParaRPr lang="en-US"/>
        </a:p>
      </dgm:t>
    </dgm:pt>
    <dgm:pt modelId="{F9ED3EA1-DAF1-4930-A30D-C706146E3167}" type="pres">
      <dgm:prSet presAssocID="{E8EA2C14-4EE4-4D32-8965-C1752EA844C9}" presName="hierChild4" presStyleCnt="0"/>
      <dgm:spPr/>
      <dgm:t>
        <a:bodyPr/>
        <a:lstStyle/>
        <a:p>
          <a:endParaRPr lang="en-US"/>
        </a:p>
      </dgm:t>
    </dgm:pt>
    <dgm:pt modelId="{83B5EE25-8097-44FD-8761-86E5B1142CB8}" type="pres">
      <dgm:prSet presAssocID="{C78BAABC-5E40-4EDC-8159-EEA00F00B1BC}" presName="Name37" presStyleLbl="parChTrans1D4" presStyleIdx="1" presStyleCnt="3"/>
      <dgm:spPr/>
      <dgm:t>
        <a:bodyPr/>
        <a:lstStyle/>
        <a:p>
          <a:endParaRPr lang="en-US"/>
        </a:p>
      </dgm:t>
    </dgm:pt>
    <dgm:pt modelId="{10B157B2-6521-4636-8914-F81B73212496}" type="pres">
      <dgm:prSet presAssocID="{D574E491-D9A4-44F6-95FC-9F38B589DF4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953AB99-E167-4629-B77F-1BD370CC6DEE}" type="pres">
      <dgm:prSet presAssocID="{D574E491-D9A4-44F6-95FC-9F38B589DF49}" presName="rootComposite" presStyleCnt="0"/>
      <dgm:spPr/>
      <dgm:t>
        <a:bodyPr/>
        <a:lstStyle/>
        <a:p>
          <a:endParaRPr lang="en-US"/>
        </a:p>
      </dgm:t>
    </dgm:pt>
    <dgm:pt modelId="{5877F16C-FB97-44FC-8E03-CA4087DE685D}" type="pres">
      <dgm:prSet presAssocID="{D574E491-D9A4-44F6-95FC-9F38B589DF49}" presName="rootText" presStyleLbl="node4" presStyleIdx="1" presStyleCnt="3" custScaleX="81817" custScaleY="205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B93CF5-8F80-450F-A792-907CE89CB50C}" type="pres">
      <dgm:prSet presAssocID="{D574E491-D9A4-44F6-95FC-9F38B589DF49}" presName="rootConnector" presStyleLbl="node4" presStyleIdx="1" presStyleCnt="3"/>
      <dgm:spPr/>
      <dgm:t>
        <a:bodyPr/>
        <a:lstStyle/>
        <a:p>
          <a:endParaRPr lang="en-US"/>
        </a:p>
      </dgm:t>
    </dgm:pt>
    <dgm:pt modelId="{EA13316E-3B62-403A-8294-5CF7217CEA80}" type="pres">
      <dgm:prSet presAssocID="{D574E491-D9A4-44F6-95FC-9F38B589DF49}" presName="hierChild4" presStyleCnt="0"/>
      <dgm:spPr/>
      <dgm:t>
        <a:bodyPr/>
        <a:lstStyle/>
        <a:p>
          <a:endParaRPr lang="en-US"/>
        </a:p>
      </dgm:t>
    </dgm:pt>
    <dgm:pt modelId="{7FF2FBD5-9AE6-4303-AE24-52CA761259FD}" type="pres">
      <dgm:prSet presAssocID="{D574E491-D9A4-44F6-95FC-9F38B589DF49}" presName="hierChild5" presStyleCnt="0"/>
      <dgm:spPr/>
      <dgm:t>
        <a:bodyPr/>
        <a:lstStyle/>
        <a:p>
          <a:endParaRPr lang="en-US"/>
        </a:p>
      </dgm:t>
    </dgm:pt>
    <dgm:pt modelId="{3C3285AC-A4BE-46A4-ABD7-FC844F5501FA}" type="pres">
      <dgm:prSet presAssocID="{3EB7FF6C-10FA-4E3F-A49F-D01C63859EBF}" presName="Name37" presStyleLbl="parChTrans1D4" presStyleIdx="2" presStyleCnt="3"/>
      <dgm:spPr/>
      <dgm:t>
        <a:bodyPr/>
        <a:lstStyle/>
        <a:p>
          <a:endParaRPr lang="en-US"/>
        </a:p>
      </dgm:t>
    </dgm:pt>
    <dgm:pt modelId="{C5CEF2A1-6F2D-4E8E-8C07-785738B64282}" type="pres">
      <dgm:prSet presAssocID="{47A02186-4D41-405B-B9E8-1F2BBEF4C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360C0E1-9AC8-49EF-B89A-CE678F08B41E}" type="pres">
      <dgm:prSet presAssocID="{47A02186-4D41-405B-B9E8-1F2BBEF4C91B}" presName="rootComposite" presStyleCnt="0"/>
      <dgm:spPr/>
      <dgm:t>
        <a:bodyPr/>
        <a:lstStyle/>
        <a:p>
          <a:endParaRPr lang="en-US"/>
        </a:p>
      </dgm:t>
    </dgm:pt>
    <dgm:pt modelId="{79594422-61D2-4183-A2B4-44329C486AFB}" type="pres">
      <dgm:prSet presAssocID="{47A02186-4D41-405B-B9E8-1F2BBEF4C91B}" presName="rootText" presStyleLbl="node4" presStyleIdx="2" presStyleCnt="3" custScaleX="83472" custScaleY="180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40DC44-9A94-4C83-9399-024205A6291D}" type="pres">
      <dgm:prSet presAssocID="{47A02186-4D41-405B-B9E8-1F2BBEF4C91B}" presName="rootConnector" presStyleLbl="node4" presStyleIdx="2" presStyleCnt="3"/>
      <dgm:spPr/>
      <dgm:t>
        <a:bodyPr/>
        <a:lstStyle/>
        <a:p>
          <a:endParaRPr lang="en-US"/>
        </a:p>
      </dgm:t>
    </dgm:pt>
    <dgm:pt modelId="{A12B6856-393C-4AC3-B96D-F403C266C4FF}" type="pres">
      <dgm:prSet presAssocID="{47A02186-4D41-405B-B9E8-1F2BBEF4C91B}" presName="hierChild4" presStyleCnt="0"/>
      <dgm:spPr/>
      <dgm:t>
        <a:bodyPr/>
        <a:lstStyle/>
        <a:p>
          <a:endParaRPr lang="en-US"/>
        </a:p>
      </dgm:t>
    </dgm:pt>
    <dgm:pt modelId="{C8A0F96D-5BBA-4AD5-8054-010EB3CE8164}" type="pres">
      <dgm:prSet presAssocID="{47A02186-4D41-405B-B9E8-1F2BBEF4C91B}" presName="hierChild5" presStyleCnt="0"/>
      <dgm:spPr/>
      <dgm:t>
        <a:bodyPr/>
        <a:lstStyle/>
        <a:p>
          <a:endParaRPr lang="en-US"/>
        </a:p>
      </dgm:t>
    </dgm:pt>
    <dgm:pt modelId="{519F6C38-C135-4540-9343-5B7C02FD9ED4}" type="pres">
      <dgm:prSet presAssocID="{E8EA2C14-4EE4-4D32-8965-C1752EA844C9}" presName="hierChild5" presStyleCnt="0"/>
      <dgm:spPr/>
      <dgm:t>
        <a:bodyPr/>
        <a:lstStyle/>
        <a:p>
          <a:endParaRPr lang="en-US"/>
        </a:p>
      </dgm:t>
    </dgm:pt>
    <dgm:pt modelId="{5057B149-2D20-4FB9-AC19-9E63C597B291}" type="pres">
      <dgm:prSet presAssocID="{1B5EC7DA-D9C6-459F-8575-8662FE6B8C35}" presName="hierChild5" presStyleCnt="0"/>
      <dgm:spPr/>
      <dgm:t>
        <a:bodyPr/>
        <a:lstStyle/>
        <a:p>
          <a:endParaRPr lang="en-US"/>
        </a:p>
      </dgm:t>
    </dgm:pt>
    <dgm:pt modelId="{1210DDDE-583C-4304-9A41-93B98B1F8306}" type="pres">
      <dgm:prSet presAssocID="{04CCBD2B-040A-404B-975C-867CD3090C6A}" presName="hierChild5" presStyleCnt="0"/>
      <dgm:spPr/>
      <dgm:t>
        <a:bodyPr/>
        <a:lstStyle/>
        <a:p>
          <a:endParaRPr lang="en-US"/>
        </a:p>
      </dgm:t>
    </dgm:pt>
    <dgm:pt modelId="{D6CA5F54-4712-4818-9A3C-A12AEBAE1DDA}" type="pres">
      <dgm:prSet presAssocID="{7E39A3CC-5CA5-4A68-B667-54F53F5286CD}" presName="hierChild3" presStyleCnt="0"/>
      <dgm:spPr/>
      <dgm:t>
        <a:bodyPr/>
        <a:lstStyle/>
        <a:p>
          <a:endParaRPr lang="en-US"/>
        </a:p>
      </dgm:t>
    </dgm:pt>
  </dgm:ptLst>
  <dgm:cxnLst>
    <dgm:cxn modelId="{9D10DC96-0CF3-455B-ADEA-CEC58C4A3150}" type="presOf" srcId="{7E39A3CC-5CA5-4A68-B667-54F53F5286CD}" destId="{35BC6B1D-3D89-42ED-B7DE-E1D968F3C754}" srcOrd="1" destOrd="0" presId="urn:microsoft.com/office/officeart/2005/8/layout/orgChart1"/>
    <dgm:cxn modelId="{E33C6056-708A-4B50-93A4-07786C8540F7}" srcId="{E8EA2C14-4EE4-4D32-8965-C1752EA844C9}" destId="{D574E491-D9A4-44F6-95FC-9F38B589DF49}" srcOrd="0" destOrd="0" parTransId="{C78BAABC-5E40-4EDC-8159-EEA00F00B1BC}" sibTransId="{AFA0FE03-87ED-4014-89A8-FB085F8A66B4}"/>
    <dgm:cxn modelId="{A5EBC247-951A-4C5E-98EC-DC0BD13C62A4}" type="presOf" srcId="{D574E491-D9A4-44F6-95FC-9F38B589DF49}" destId="{5877F16C-FB97-44FC-8E03-CA4087DE685D}" srcOrd="0" destOrd="0" presId="urn:microsoft.com/office/officeart/2005/8/layout/orgChart1"/>
    <dgm:cxn modelId="{DD122BDB-36E9-4325-9CEC-745D39E14C31}" type="presOf" srcId="{D6457A21-572A-4A7A-B36A-A4C963914C55}" destId="{C368BA1D-DBE0-4E3F-BF3D-BB6A5B50F6FA}" srcOrd="0" destOrd="0" presId="urn:microsoft.com/office/officeart/2005/8/layout/orgChart1"/>
    <dgm:cxn modelId="{ED83FBB1-2906-4044-BC65-3184AEDF543F}" type="presOf" srcId="{7E39A3CC-5CA5-4A68-B667-54F53F5286CD}" destId="{16989AC9-67A0-4F00-9401-4B99315CB240}" srcOrd="0" destOrd="0" presId="urn:microsoft.com/office/officeart/2005/8/layout/orgChart1"/>
    <dgm:cxn modelId="{69B08895-5CF4-4E32-885A-02BD84AAE1DE}" srcId="{E8EA2C14-4EE4-4D32-8965-C1752EA844C9}" destId="{47A02186-4D41-405B-B9E8-1F2BBEF4C91B}" srcOrd="1" destOrd="0" parTransId="{3EB7FF6C-10FA-4E3F-A49F-D01C63859EBF}" sibTransId="{4D02B0DF-CFDE-45AF-A6C6-ABF01B631E1D}"/>
    <dgm:cxn modelId="{084126C8-DCCC-4C35-A3E1-6E9053A9032D}" type="presOf" srcId="{E8EA2C14-4EE4-4D32-8965-C1752EA844C9}" destId="{E524D433-8C86-49C7-B245-520809D9D3B2}" srcOrd="0" destOrd="0" presId="urn:microsoft.com/office/officeart/2005/8/layout/orgChart1"/>
    <dgm:cxn modelId="{BBE39CCE-3F51-45F0-8000-2AC914F7912F}" type="presOf" srcId="{24BD85DC-820E-46F6-AB62-62391CB5AD35}" destId="{8894039D-0A5C-4D1A-AC28-5A7EA86C88B2}" srcOrd="0" destOrd="0" presId="urn:microsoft.com/office/officeart/2005/8/layout/orgChart1"/>
    <dgm:cxn modelId="{2068C96E-665C-45A6-808C-58B074C1E030}" type="presOf" srcId="{1B5EC7DA-D9C6-459F-8575-8662FE6B8C35}" destId="{70EAF2CE-CAC1-442E-B98D-28B019E439B6}" srcOrd="1" destOrd="0" presId="urn:microsoft.com/office/officeart/2005/8/layout/orgChart1"/>
    <dgm:cxn modelId="{32FDC4E6-EB8D-4146-A73E-73063CB5782F}" type="presOf" srcId="{47A02186-4D41-405B-B9E8-1F2BBEF4C91B}" destId="{79594422-61D2-4183-A2B4-44329C486AFB}" srcOrd="0" destOrd="0" presId="urn:microsoft.com/office/officeart/2005/8/layout/orgChart1"/>
    <dgm:cxn modelId="{3FA3E3A5-B277-4A4B-BD97-AAAABEFEF816}" srcId="{7E39A3CC-5CA5-4A68-B667-54F53F5286CD}" destId="{04CCBD2B-040A-404B-975C-867CD3090C6A}" srcOrd="0" destOrd="0" parTransId="{D6457A21-572A-4A7A-B36A-A4C963914C55}" sibTransId="{5D505FD7-760E-4057-99E4-895B86A70C3F}"/>
    <dgm:cxn modelId="{D9024017-B2F3-45A4-BFC5-C9A050F9BADB}" srcId="{04CCBD2B-040A-404B-975C-867CD3090C6A}" destId="{1B5EC7DA-D9C6-459F-8575-8662FE6B8C35}" srcOrd="0" destOrd="0" parTransId="{0607D9DE-C9F8-442A-B98A-FBE536F2DD90}" sibTransId="{067205CB-607A-470D-B132-752310133331}"/>
    <dgm:cxn modelId="{3B077588-9E6F-420D-92E8-92A46476A9F8}" type="presOf" srcId="{2D40DEAD-7008-437F-BC4A-4D0E594C0DB9}" destId="{55015972-7E9A-437D-B8DF-D8B5866D7B5E}" srcOrd="0" destOrd="0" presId="urn:microsoft.com/office/officeart/2005/8/layout/orgChart1"/>
    <dgm:cxn modelId="{E935D437-F901-4DFE-A642-7A4E46956D58}" type="presOf" srcId="{D574E491-D9A4-44F6-95FC-9F38B589DF49}" destId="{83B93CF5-8F80-450F-A792-907CE89CB50C}" srcOrd="1" destOrd="0" presId="urn:microsoft.com/office/officeart/2005/8/layout/orgChart1"/>
    <dgm:cxn modelId="{6B8D710A-0428-4207-AFEA-FADE051A945A}" srcId="{24BD85DC-820E-46F6-AB62-62391CB5AD35}" destId="{7E39A3CC-5CA5-4A68-B667-54F53F5286CD}" srcOrd="0" destOrd="0" parTransId="{617D7804-DAC5-4B5D-B373-C2857EE44ECE}" sibTransId="{E8CF94E5-2E38-4B39-83D1-8052286DED90}"/>
    <dgm:cxn modelId="{0FEFE2E2-4752-4395-9472-C142D3EA139A}" type="presOf" srcId="{C78BAABC-5E40-4EDC-8159-EEA00F00B1BC}" destId="{83B5EE25-8097-44FD-8761-86E5B1142CB8}" srcOrd="0" destOrd="0" presId="urn:microsoft.com/office/officeart/2005/8/layout/orgChart1"/>
    <dgm:cxn modelId="{5C3EFCA5-78DE-4B1D-948B-D8911C090623}" type="presOf" srcId="{3EB7FF6C-10FA-4E3F-A49F-D01C63859EBF}" destId="{3C3285AC-A4BE-46A4-ABD7-FC844F5501FA}" srcOrd="0" destOrd="0" presId="urn:microsoft.com/office/officeart/2005/8/layout/orgChart1"/>
    <dgm:cxn modelId="{2BBAF39A-5D5F-4714-B1B5-376848F071E8}" type="presOf" srcId="{04CCBD2B-040A-404B-975C-867CD3090C6A}" destId="{C87020CF-891D-4C71-AE8C-FBEE9615A7B2}" srcOrd="0" destOrd="0" presId="urn:microsoft.com/office/officeart/2005/8/layout/orgChart1"/>
    <dgm:cxn modelId="{6F692BB8-C27A-4A6D-BB6A-9175A836DEBE}" type="presOf" srcId="{04CCBD2B-040A-404B-975C-867CD3090C6A}" destId="{CF13FACD-BB2E-4385-991C-98021443367A}" srcOrd="1" destOrd="0" presId="urn:microsoft.com/office/officeart/2005/8/layout/orgChart1"/>
    <dgm:cxn modelId="{F5FA98BB-505A-4E3D-8DFA-4FC21F9711E8}" type="presOf" srcId="{47A02186-4D41-405B-B9E8-1F2BBEF4C91B}" destId="{5E40DC44-9A94-4C83-9399-024205A6291D}" srcOrd="1" destOrd="0" presId="urn:microsoft.com/office/officeart/2005/8/layout/orgChart1"/>
    <dgm:cxn modelId="{BFCA86C5-1901-425F-8437-EEAE9A585163}" type="presOf" srcId="{E8EA2C14-4EE4-4D32-8965-C1752EA844C9}" destId="{66B34487-7D71-49CB-81B8-F7801CFF5D61}" srcOrd="1" destOrd="0" presId="urn:microsoft.com/office/officeart/2005/8/layout/orgChart1"/>
    <dgm:cxn modelId="{E54494AD-485A-4B6E-9D38-5009600907A4}" type="presOf" srcId="{1B5EC7DA-D9C6-459F-8575-8662FE6B8C35}" destId="{A5DD813C-04EC-42CA-91F4-E778E2BEFB68}" srcOrd="0" destOrd="0" presId="urn:microsoft.com/office/officeart/2005/8/layout/orgChart1"/>
    <dgm:cxn modelId="{6A0FA1C3-D532-43ED-9DA6-550C196B9D11}" type="presOf" srcId="{0607D9DE-C9F8-442A-B98A-FBE536F2DD90}" destId="{7FB2A00F-943A-46EC-9970-5A6249C28D71}" srcOrd="0" destOrd="0" presId="urn:microsoft.com/office/officeart/2005/8/layout/orgChart1"/>
    <dgm:cxn modelId="{24FDDDF3-298D-439A-9EE2-24801C06F0FF}" srcId="{1B5EC7DA-D9C6-459F-8575-8662FE6B8C35}" destId="{E8EA2C14-4EE4-4D32-8965-C1752EA844C9}" srcOrd="0" destOrd="0" parTransId="{2D40DEAD-7008-437F-BC4A-4D0E594C0DB9}" sibTransId="{21AEBF49-A1D7-4A03-B774-295F72BF145A}"/>
    <dgm:cxn modelId="{94DFC61B-ADEB-45A7-902D-B8DA2629F973}" type="presParOf" srcId="{8894039D-0A5C-4D1A-AC28-5A7EA86C88B2}" destId="{44D4F619-01DC-416D-9B78-8B5B97AC9EDD}" srcOrd="0" destOrd="0" presId="urn:microsoft.com/office/officeart/2005/8/layout/orgChart1"/>
    <dgm:cxn modelId="{51151946-F978-4EF8-9B19-0048F37B2A8E}" type="presParOf" srcId="{44D4F619-01DC-416D-9B78-8B5B97AC9EDD}" destId="{E2EF7393-FE74-4E83-94A3-E7E418A628AF}" srcOrd="0" destOrd="0" presId="urn:microsoft.com/office/officeart/2005/8/layout/orgChart1"/>
    <dgm:cxn modelId="{E6D7C53B-10F2-4D6F-A0F2-6F9ECE642295}" type="presParOf" srcId="{E2EF7393-FE74-4E83-94A3-E7E418A628AF}" destId="{16989AC9-67A0-4F00-9401-4B99315CB240}" srcOrd="0" destOrd="0" presId="urn:microsoft.com/office/officeart/2005/8/layout/orgChart1"/>
    <dgm:cxn modelId="{156CDB8A-9BD5-4A1A-9BD3-301D14EDBA4E}" type="presParOf" srcId="{E2EF7393-FE74-4E83-94A3-E7E418A628AF}" destId="{35BC6B1D-3D89-42ED-B7DE-E1D968F3C754}" srcOrd="1" destOrd="0" presId="urn:microsoft.com/office/officeart/2005/8/layout/orgChart1"/>
    <dgm:cxn modelId="{6B53CEBE-B5A1-43AC-B826-4673184D50BF}" type="presParOf" srcId="{44D4F619-01DC-416D-9B78-8B5B97AC9EDD}" destId="{5476AA2F-6E68-4003-8F91-E7F43A2E3B5D}" srcOrd="1" destOrd="0" presId="urn:microsoft.com/office/officeart/2005/8/layout/orgChart1"/>
    <dgm:cxn modelId="{DCDE22C8-C54A-4681-A42C-43AD5F0BC347}" type="presParOf" srcId="{5476AA2F-6E68-4003-8F91-E7F43A2E3B5D}" destId="{C368BA1D-DBE0-4E3F-BF3D-BB6A5B50F6FA}" srcOrd="0" destOrd="0" presId="urn:microsoft.com/office/officeart/2005/8/layout/orgChart1"/>
    <dgm:cxn modelId="{4ED45BF5-50D9-4D5B-90CB-A25FD18E8794}" type="presParOf" srcId="{5476AA2F-6E68-4003-8F91-E7F43A2E3B5D}" destId="{AE4AA783-B559-4D7D-9B7E-7D417A1EB810}" srcOrd="1" destOrd="0" presId="urn:microsoft.com/office/officeart/2005/8/layout/orgChart1"/>
    <dgm:cxn modelId="{A5C2F034-2D5D-454B-A07A-8D069EFE454B}" type="presParOf" srcId="{AE4AA783-B559-4D7D-9B7E-7D417A1EB810}" destId="{190FA8B5-46F5-491C-8117-391E6C0EB2C7}" srcOrd="0" destOrd="0" presId="urn:microsoft.com/office/officeart/2005/8/layout/orgChart1"/>
    <dgm:cxn modelId="{CF7CBD18-9BEE-4140-9D38-D74B8CE3E22C}" type="presParOf" srcId="{190FA8B5-46F5-491C-8117-391E6C0EB2C7}" destId="{C87020CF-891D-4C71-AE8C-FBEE9615A7B2}" srcOrd="0" destOrd="0" presId="urn:microsoft.com/office/officeart/2005/8/layout/orgChart1"/>
    <dgm:cxn modelId="{6ACEDFBC-EABC-4483-81C4-06D77E88BC86}" type="presParOf" srcId="{190FA8B5-46F5-491C-8117-391E6C0EB2C7}" destId="{CF13FACD-BB2E-4385-991C-98021443367A}" srcOrd="1" destOrd="0" presId="urn:microsoft.com/office/officeart/2005/8/layout/orgChart1"/>
    <dgm:cxn modelId="{C0C64E8D-7472-4783-8A33-577A571113A8}" type="presParOf" srcId="{AE4AA783-B559-4D7D-9B7E-7D417A1EB810}" destId="{1CF1E12B-A5B8-476D-B2FA-517135DECA29}" srcOrd="1" destOrd="0" presId="urn:microsoft.com/office/officeart/2005/8/layout/orgChart1"/>
    <dgm:cxn modelId="{6EA41851-7032-47F5-A09F-4340FF7B72D3}" type="presParOf" srcId="{1CF1E12B-A5B8-476D-B2FA-517135DECA29}" destId="{7FB2A00F-943A-46EC-9970-5A6249C28D71}" srcOrd="0" destOrd="0" presId="urn:microsoft.com/office/officeart/2005/8/layout/orgChart1"/>
    <dgm:cxn modelId="{B7AD8896-DD9C-4610-B79E-FAD6F10F1658}" type="presParOf" srcId="{1CF1E12B-A5B8-476D-B2FA-517135DECA29}" destId="{C4484777-62D1-4ED2-B9C7-46420BD37559}" srcOrd="1" destOrd="0" presId="urn:microsoft.com/office/officeart/2005/8/layout/orgChart1"/>
    <dgm:cxn modelId="{50807FD5-7CD0-4FCC-ADF8-4E7C13C7EF70}" type="presParOf" srcId="{C4484777-62D1-4ED2-B9C7-46420BD37559}" destId="{7C962158-E31B-402B-AC68-7D40C54CA063}" srcOrd="0" destOrd="0" presId="urn:microsoft.com/office/officeart/2005/8/layout/orgChart1"/>
    <dgm:cxn modelId="{5C2DD7B4-C357-4391-8F38-9F1573564873}" type="presParOf" srcId="{7C962158-E31B-402B-AC68-7D40C54CA063}" destId="{A5DD813C-04EC-42CA-91F4-E778E2BEFB68}" srcOrd="0" destOrd="0" presId="urn:microsoft.com/office/officeart/2005/8/layout/orgChart1"/>
    <dgm:cxn modelId="{C5135575-68CE-418D-B834-CD6684807C1A}" type="presParOf" srcId="{7C962158-E31B-402B-AC68-7D40C54CA063}" destId="{70EAF2CE-CAC1-442E-B98D-28B019E439B6}" srcOrd="1" destOrd="0" presId="urn:microsoft.com/office/officeart/2005/8/layout/orgChart1"/>
    <dgm:cxn modelId="{E67BB84A-7B91-4410-A6ED-82C38C4A0723}" type="presParOf" srcId="{C4484777-62D1-4ED2-B9C7-46420BD37559}" destId="{B68B6E39-A429-4104-9A4A-93E0CCFEDD91}" srcOrd="1" destOrd="0" presId="urn:microsoft.com/office/officeart/2005/8/layout/orgChart1"/>
    <dgm:cxn modelId="{9AD2C3B6-39A4-4BDD-A22A-CE33EF0117D8}" type="presParOf" srcId="{B68B6E39-A429-4104-9A4A-93E0CCFEDD91}" destId="{55015972-7E9A-437D-B8DF-D8B5866D7B5E}" srcOrd="0" destOrd="0" presId="urn:microsoft.com/office/officeart/2005/8/layout/orgChart1"/>
    <dgm:cxn modelId="{F8B01326-4A4A-47D2-B8F4-4705183C7F0C}" type="presParOf" srcId="{B68B6E39-A429-4104-9A4A-93E0CCFEDD91}" destId="{57319CF2-96D6-47A6-8A20-9F5C75FC0049}" srcOrd="1" destOrd="0" presId="urn:microsoft.com/office/officeart/2005/8/layout/orgChart1"/>
    <dgm:cxn modelId="{A34AA4E2-CF26-440E-9E85-C94938A7B620}" type="presParOf" srcId="{57319CF2-96D6-47A6-8A20-9F5C75FC0049}" destId="{2CE96119-DD28-430A-8BC0-104F777F94B9}" srcOrd="0" destOrd="0" presId="urn:microsoft.com/office/officeart/2005/8/layout/orgChart1"/>
    <dgm:cxn modelId="{7B6EB76B-9141-467A-B5CB-CB6DB1B6315E}" type="presParOf" srcId="{2CE96119-DD28-430A-8BC0-104F777F94B9}" destId="{E524D433-8C86-49C7-B245-520809D9D3B2}" srcOrd="0" destOrd="0" presId="urn:microsoft.com/office/officeart/2005/8/layout/orgChart1"/>
    <dgm:cxn modelId="{82EB2559-BACF-4BEC-8EE6-17C5F2499992}" type="presParOf" srcId="{2CE96119-DD28-430A-8BC0-104F777F94B9}" destId="{66B34487-7D71-49CB-81B8-F7801CFF5D61}" srcOrd="1" destOrd="0" presId="urn:microsoft.com/office/officeart/2005/8/layout/orgChart1"/>
    <dgm:cxn modelId="{FF5553C9-9955-47E3-976E-C712345F0235}" type="presParOf" srcId="{57319CF2-96D6-47A6-8A20-9F5C75FC0049}" destId="{F9ED3EA1-DAF1-4930-A30D-C706146E3167}" srcOrd="1" destOrd="0" presId="urn:microsoft.com/office/officeart/2005/8/layout/orgChart1"/>
    <dgm:cxn modelId="{B247B73F-8019-49D5-9DF8-5CB296B63B0F}" type="presParOf" srcId="{F9ED3EA1-DAF1-4930-A30D-C706146E3167}" destId="{83B5EE25-8097-44FD-8761-86E5B1142CB8}" srcOrd="0" destOrd="0" presId="urn:microsoft.com/office/officeart/2005/8/layout/orgChart1"/>
    <dgm:cxn modelId="{8F44FDDB-F334-4729-AED9-1A3E13830DC9}" type="presParOf" srcId="{F9ED3EA1-DAF1-4930-A30D-C706146E3167}" destId="{10B157B2-6521-4636-8914-F81B73212496}" srcOrd="1" destOrd="0" presId="urn:microsoft.com/office/officeart/2005/8/layout/orgChart1"/>
    <dgm:cxn modelId="{11299B75-B99E-4B83-BFA2-020E227093A3}" type="presParOf" srcId="{10B157B2-6521-4636-8914-F81B73212496}" destId="{D953AB99-E167-4629-B77F-1BD370CC6DEE}" srcOrd="0" destOrd="0" presId="urn:microsoft.com/office/officeart/2005/8/layout/orgChart1"/>
    <dgm:cxn modelId="{6D351DC1-DCBC-47B8-9563-EAC4E72309F3}" type="presParOf" srcId="{D953AB99-E167-4629-B77F-1BD370CC6DEE}" destId="{5877F16C-FB97-44FC-8E03-CA4087DE685D}" srcOrd="0" destOrd="0" presId="urn:microsoft.com/office/officeart/2005/8/layout/orgChart1"/>
    <dgm:cxn modelId="{3C7ED18C-355F-4438-95CD-DD88D1D4531F}" type="presParOf" srcId="{D953AB99-E167-4629-B77F-1BD370CC6DEE}" destId="{83B93CF5-8F80-450F-A792-907CE89CB50C}" srcOrd="1" destOrd="0" presId="urn:microsoft.com/office/officeart/2005/8/layout/orgChart1"/>
    <dgm:cxn modelId="{C68F78A0-266D-4695-B912-C9F3DA8444CF}" type="presParOf" srcId="{10B157B2-6521-4636-8914-F81B73212496}" destId="{EA13316E-3B62-403A-8294-5CF7217CEA80}" srcOrd="1" destOrd="0" presId="urn:microsoft.com/office/officeart/2005/8/layout/orgChart1"/>
    <dgm:cxn modelId="{43968557-3E5A-44E2-99B6-42333B3BE503}" type="presParOf" srcId="{10B157B2-6521-4636-8914-F81B73212496}" destId="{7FF2FBD5-9AE6-4303-AE24-52CA761259FD}" srcOrd="2" destOrd="0" presId="urn:microsoft.com/office/officeart/2005/8/layout/orgChart1"/>
    <dgm:cxn modelId="{3749764B-72D5-4309-96DD-EA8E9640CBE7}" type="presParOf" srcId="{F9ED3EA1-DAF1-4930-A30D-C706146E3167}" destId="{3C3285AC-A4BE-46A4-ABD7-FC844F5501FA}" srcOrd="2" destOrd="0" presId="urn:microsoft.com/office/officeart/2005/8/layout/orgChart1"/>
    <dgm:cxn modelId="{F4563F42-D2D3-4737-8ED7-9292494226A2}" type="presParOf" srcId="{F9ED3EA1-DAF1-4930-A30D-C706146E3167}" destId="{C5CEF2A1-6F2D-4E8E-8C07-785738B64282}" srcOrd="3" destOrd="0" presId="urn:microsoft.com/office/officeart/2005/8/layout/orgChart1"/>
    <dgm:cxn modelId="{16406377-9D5F-4D89-9316-263AE8481DD3}" type="presParOf" srcId="{C5CEF2A1-6F2D-4E8E-8C07-785738B64282}" destId="{0360C0E1-9AC8-49EF-B89A-CE678F08B41E}" srcOrd="0" destOrd="0" presId="urn:microsoft.com/office/officeart/2005/8/layout/orgChart1"/>
    <dgm:cxn modelId="{6F598F8C-CC73-4CD8-BAEE-4EFE17FFEB57}" type="presParOf" srcId="{0360C0E1-9AC8-49EF-B89A-CE678F08B41E}" destId="{79594422-61D2-4183-A2B4-44329C486AFB}" srcOrd="0" destOrd="0" presId="urn:microsoft.com/office/officeart/2005/8/layout/orgChart1"/>
    <dgm:cxn modelId="{6EF725ED-1841-4755-8E08-9B2DD0C580BA}" type="presParOf" srcId="{0360C0E1-9AC8-49EF-B89A-CE678F08B41E}" destId="{5E40DC44-9A94-4C83-9399-024205A6291D}" srcOrd="1" destOrd="0" presId="urn:microsoft.com/office/officeart/2005/8/layout/orgChart1"/>
    <dgm:cxn modelId="{9E050E4C-B60E-4569-86F6-14C1F5E91C25}" type="presParOf" srcId="{C5CEF2A1-6F2D-4E8E-8C07-785738B64282}" destId="{A12B6856-393C-4AC3-B96D-F403C266C4FF}" srcOrd="1" destOrd="0" presId="urn:microsoft.com/office/officeart/2005/8/layout/orgChart1"/>
    <dgm:cxn modelId="{4966D7E3-EF5E-4DF0-ABF6-9AC85CCDF5E2}" type="presParOf" srcId="{C5CEF2A1-6F2D-4E8E-8C07-785738B64282}" destId="{C8A0F96D-5BBA-4AD5-8054-010EB3CE8164}" srcOrd="2" destOrd="0" presId="urn:microsoft.com/office/officeart/2005/8/layout/orgChart1"/>
    <dgm:cxn modelId="{BA7023BD-A20F-417D-9090-9604477D5AF8}" type="presParOf" srcId="{57319CF2-96D6-47A6-8A20-9F5C75FC0049}" destId="{519F6C38-C135-4540-9343-5B7C02FD9ED4}" srcOrd="2" destOrd="0" presId="urn:microsoft.com/office/officeart/2005/8/layout/orgChart1"/>
    <dgm:cxn modelId="{4FCC7CAC-D47A-4DEB-B1C3-D370F505E05A}" type="presParOf" srcId="{C4484777-62D1-4ED2-B9C7-46420BD37559}" destId="{5057B149-2D20-4FB9-AC19-9E63C597B291}" srcOrd="2" destOrd="0" presId="urn:microsoft.com/office/officeart/2005/8/layout/orgChart1"/>
    <dgm:cxn modelId="{15206A79-06F9-4DBB-9DF5-8D37CD8EA773}" type="presParOf" srcId="{AE4AA783-B559-4D7D-9B7E-7D417A1EB810}" destId="{1210DDDE-583C-4304-9A41-93B98B1F8306}" srcOrd="2" destOrd="0" presId="urn:microsoft.com/office/officeart/2005/8/layout/orgChart1"/>
    <dgm:cxn modelId="{00089CEA-E888-43BD-97A0-6BE6251D56A4}" type="presParOf" srcId="{44D4F619-01DC-416D-9B78-8B5B97AC9EDD}" destId="{D6CA5F54-4712-4818-9A3C-A12AEBAE1DDA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A2441A-B34F-4F11-A8FC-5ED7490079EA}" type="doc">
      <dgm:prSet loTypeId="urn:microsoft.com/office/officeart/2005/8/layout/vList6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lv-LV"/>
        </a:p>
      </dgm:t>
    </dgm:pt>
    <dgm:pt modelId="{8D124388-2831-4A28-AB27-34F33B157E13}">
      <dgm:prSet phldrT="[Text]" custT="1"/>
      <dgm:spPr/>
      <dgm:t>
        <a:bodyPr/>
        <a:lstStyle/>
        <a:p>
          <a:r>
            <a:rPr lang="lv-LV" sz="2600" dirty="0" smtClean="0"/>
            <a:t> 5</a:t>
          </a:r>
          <a:endParaRPr lang="lv-LV" sz="2600" dirty="0"/>
        </a:p>
      </dgm:t>
    </dgm:pt>
    <dgm:pt modelId="{CBF491A0-B055-4A4B-A5C2-532EC60C3ED5}" type="parTrans" cxnId="{4B375D72-0C73-4E15-882E-E939B8FCBDE2}">
      <dgm:prSet/>
      <dgm:spPr/>
      <dgm:t>
        <a:bodyPr/>
        <a:lstStyle/>
        <a:p>
          <a:endParaRPr lang="lv-LV"/>
        </a:p>
      </dgm:t>
    </dgm:pt>
    <dgm:pt modelId="{9842A152-6736-44DB-AE66-7D77D41D8AF8}" type="sibTrans" cxnId="{4B375D72-0C73-4E15-882E-E939B8FCBDE2}">
      <dgm:prSet/>
      <dgm:spPr/>
      <dgm:t>
        <a:bodyPr/>
        <a:lstStyle/>
        <a:p>
          <a:endParaRPr lang="lv-LV"/>
        </a:p>
      </dgm:t>
    </dgm:pt>
    <dgm:pt modelId="{4BC27404-5B33-41B9-9D71-6CE79C61300D}">
      <dgm:prSet phldrT="[Text]" custT="1"/>
      <dgm:spPr/>
      <dgm:t>
        <a:bodyPr anchor="ctr" anchorCtr="0"/>
        <a:lstStyle/>
        <a:p>
          <a:r>
            <a:rPr lang="lv-LV" sz="1600" smtClean="0"/>
            <a:t>Izcili, pārsniedz </a:t>
          </a:r>
          <a:r>
            <a:rPr lang="lv-LV" sz="1600" dirty="0" smtClean="0"/>
            <a:t>prasības</a:t>
          </a:r>
          <a:endParaRPr lang="lv-LV" sz="1600" dirty="0"/>
        </a:p>
      </dgm:t>
    </dgm:pt>
    <dgm:pt modelId="{C5A17027-8936-4AB8-A015-A2A8FDF1434D}" type="parTrans" cxnId="{B88495B1-519F-4EFB-8A56-F5C658E652A4}">
      <dgm:prSet/>
      <dgm:spPr/>
      <dgm:t>
        <a:bodyPr/>
        <a:lstStyle/>
        <a:p>
          <a:endParaRPr lang="lv-LV"/>
        </a:p>
      </dgm:t>
    </dgm:pt>
    <dgm:pt modelId="{7A63DB4D-18E2-4336-9710-B7BAFE029B16}" type="sibTrans" cxnId="{B88495B1-519F-4EFB-8A56-F5C658E652A4}">
      <dgm:prSet/>
      <dgm:spPr/>
      <dgm:t>
        <a:bodyPr/>
        <a:lstStyle/>
        <a:p>
          <a:endParaRPr lang="lv-LV"/>
        </a:p>
      </dgm:t>
    </dgm:pt>
    <dgm:pt modelId="{733FCAF3-4A61-49F8-9C44-1AB9890D67B5}">
      <dgm:prSet phldrT="[Text]" custT="1"/>
      <dgm:spPr/>
      <dgm:t>
        <a:bodyPr/>
        <a:lstStyle/>
        <a:p>
          <a:r>
            <a:rPr lang="lv-LV" sz="2600" smtClean="0"/>
            <a:t>1</a:t>
          </a:r>
          <a:endParaRPr lang="lv-LV" sz="2600" dirty="0"/>
        </a:p>
      </dgm:t>
    </dgm:pt>
    <dgm:pt modelId="{B00037B0-2C8F-4F90-A82A-F3D4D4412EE4}" type="parTrans" cxnId="{4464D439-BE75-4000-8D86-19AB58461344}">
      <dgm:prSet/>
      <dgm:spPr/>
      <dgm:t>
        <a:bodyPr/>
        <a:lstStyle/>
        <a:p>
          <a:endParaRPr lang="lv-LV"/>
        </a:p>
      </dgm:t>
    </dgm:pt>
    <dgm:pt modelId="{81E26A71-1FD0-4674-8061-35EB56A575D7}" type="sibTrans" cxnId="{4464D439-BE75-4000-8D86-19AB58461344}">
      <dgm:prSet/>
      <dgm:spPr/>
      <dgm:t>
        <a:bodyPr/>
        <a:lstStyle/>
        <a:p>
          <a:endParaRPr lang="lv-LV"/>
        </a:p>
      </dgm:t>
    </dgm:pt>
    <dgm:pt modelId="{0CB3E3D0-D0D5-4CBC-A087-7BE207E91FDB}">
      <dgm:prSet phldrT="[Text]" custT="1"/>
      <dgm:spPr/>
      <dgm:t>
        <a:bodyPr anchor="ctr" anchorCtr="0"/>
        <a:lstStyle/>
        <a:p>
          <a:r>
            <a:rPr lang="lv-LV" sz="1600" smtClean="0"/>
            <a:t>Neapmierinoši, neatbilst </a:t>
          </a:r>
          <a:r>
            <a:rPr lang="lv-LV" sz="1600" dirty="0" smtClean="0"/>
            <a:t>prasībām</a:t>
          </a:r>
          <a:endParaRPr lang="lv-LV" sz="1600" dirty="0"/>
        </a:p>
      </dgm:t>
    </dgm:pt>
    <dgm:pt modelId="{D4945043-2BAE-4481-8EBF-671E2E714E21}" type="parTrans" cxnId="{590265BC-254D-4E59-9F38-5A31D843A9E9}">
      <dgm:prSet/>
      <dgm:spPr/>
      <dgm:t>
        <a:bodyPr/>
        <a:lstStyle/>
        <a:p>
          <a:endParaRPr lang="lv-LV"/>
        </a:p>
      </dgm:t>
    </dgm:pt>
    <dgm:pt modelId="{7CB78DB0-B2A3-42E8-8486-1EF75A639738}" type="sibTrans" cxnId="{590265BC-254D-4E59-9F38-5A31D843A9E9}">
      <dgm:prSet/>
      <dgm:spPr/>
      <dgm:t>
        <a:bodyPr/>
        <a:lstStyle/>
        <a:p>
          <a:endParaRPr lang="lv-LV"/>
        </a:p>
      </dgm:t>
    </dgm:pt>
    <dgm:pt modelId="{E175F563-9118-46D8-8C1F-7BC7869C702D}">
      <dgm:prSet custT="1"/>
      <dgm:spPr/>
      <dgm:t>
        <a:bodyPr/>
        <a:lstStyle/>
        <a:p>
          <a:r>
            <a:rPr lang="lv-LV" sz="2600" smtClean="0"/>
            <a:t>2</a:t>
          </a:r>
          <a:endParaRPr lang="lv-LV" sz="2600" dirty="0"/>
        </a:p>
      </dgm:t>
    </dgm:pt>
    <dgm:pt modelId="{D8BF6930-044F-45C4-B142-014403B198E0}" type="parTrans" cxnId="{E70D499C-AE32-4563-9D71-CAA830431C9B}">
      <dgm:prSet/>
      <dgm:spPr/>
      <dgm:t>
        <a:bodyPr/>
        <a:lstStyle/>
        <a:p>
          <a:endParaRPr lang="lv-LV"/>
        </a:p>
      </dgm:t>
    </dgm:pt>
    <dgm:pt modelId="{D1FEAC7B-F7B4-4B3D-90A6-9B1FE1F775A6}" type="sibTrans" cxnId="{E70D499C-AE32-4563-9D71-CAA830431C9B}">
      <dgm:prSet/>
      <dgm:spPr/>
      <dgm:t>
        <a:bodyPr/>
        <a:lstStyle/>
        <a:p>
          <a:endParaRPr lang="lv-LV"/>
        </a:p>
      </dgm:t>
    </dgm:pt>
    <dgm:pt modelId="{EC5798D9-978F-441C-BF86-044E37EDC4B7}">
      <dgm:prSet custT="1"/>
      <dgm:spPr/>
      <dgm:t>
        <a:bodyPr/>
        <a:lstStyle/>
        <a:p>
          <a:r>
            <a:rPr lang="lv-LV" sz="2600" smtClean="0"/>
            <a:t>4</a:t>
          </a:r>
          <a:endParaRPr lang="lv-LV" sz="2600" dirty="0"/>
        </a:p>
      </dgm:t>
    </dgm:pt>
    <dgm:pt modelId="{AD394AF0-A02B-46E0-AE4A-AB9164F88CF2}" type="parTrans" cxnId="{5A91F469-72AF-408A-ADD6-28E89C4E8580}">
      <dgm:prSet/>
      <dgm:spPr/>
      <dgm:t>
        <a:bodyPr/>
        <a:lstStyle/>
        <a:p>
          <a:endParaRPr lang="lv-LV"/>
        </a:p>
      </dgm:t>
    </dgm:pt>
    <dgm:pt modelId="{57F3A847-4BEC-4D80-BC20-61186843A48E}" type="sibTrans" cxnId="{5A91F469-72AF-408A-ADD6-28E89C4E8580}">
      <dgm:prSet/>
      <dgm:spPr/>
      <dgm:t>
        <a:bodyPr/>
        <a:lstStyle/>
        <a:p>
          <a:endParaRPr lang="lv-LV"/>
        </a:p>
      </dgm:t>
    </dgm:pt>
    <dgm:pt modelId="{B5C46EA7-41D3-4F2C-A13C-3153F40A34B2}">
      <dgm:prSet custT="1"/>
      <dgm:spPr/>
      <dgm:t>
        <a:bodyPr/>
        <a:lstStyle/>
        <a:p>
          <a:r>
            <a:rPr lang="lv-LV" sz="2600" smtClean="0"/>
            <a:t>3</a:t>
          </a:r>
          <a:endParaRPr lang="lv-LV" sz="2600" dirty="0"/>
        </a:p>
      </dgm:t>
    </dgm:pt>
    <dgm:pt modelId="{1F28D79D-3555-42FA-BA6E-678A87FF8727}" type="parTrans" cxnId="{7B907852-0A5B-4229-A58F-87CC00328ECE}">
      <dgm:prSet/>
      <dgm:spPr/>
      <dgm:t>
        <a:bodyPr/>
        <a:lstStyle/>
        <a:p>
          <a:endParaRPr lang="lv-LV"/>
        </a:p>
      </dgm:t>
    </dgm:pt>
    <dgm:pt modelId="{90D1861C-5088-4847-84D5-0C6BB9445997}" type="sibTrans" cxnId="{7B907852-0A5B-4229-A58F-87CC00328ECE}">
      <dgm:prSet/>
      <dgm:spPr/>
      <dgm:t>
        <a:bodyPr/>
        <a:lstStyle/>
        <a:p>
          <a:endParaRPr lang="lv-LV"/>
        </a:p>
      </dgm:t>
    </dgm:pt>
    <dgm:pt modelId="{FB51DF03-C627-4EB7-A448-21D98E460F58}">
      <dgm:prSet custT="1"/>
      <dgm:spPr/>
      <dgm:t>
        <a:bodyPr anchor="ctr" anchorCtr="0"/>
        <a:lstStyle/>
        <a:p>
          <a:r>
            <a:rPr lang="lv-LV" sz="1600" smtClean="0"/>
            <a:t>Teicami, daļēji </a:t>
          </a:r>
          <a:r>
            <a:rPr lang="lv-LV" sz="1600" dirty="0" smtClean="0"/>
            <a:t>pārsniedz prasības</a:t>
          </a:r>
          <a:endParaRPr lang="lv-LV" sz="1600" dirty="0"/>
        </a:p>
      </dgm:t>
    </dgm:pt>
    <dgm:pt modelId="{4353E143-2761-4F8A-B013-C6A1B9EF99B9}" type="parTrans" cxnId="{05B4FA47-EAC3-44FE-8B29-AB0A07EBD3E7}">
      <dgm:prSet/>
      <dgm:spPr/>
      <dgm:t>
        <a:bodyPr/>
        <a:lstStyle/>
        <a:p>
          <a:endParaRPr lang="lv-LV"/>
        </a:p>
      </dgm:t>
    </dgm:pt>
    <dgm:pt modelId="{80AA05A3-454B-4E88-BBE0-E2F467D55EB3}" type="sibTrans" cxnId="{05B4FA47-EAC3-44FE-8B29-AB0A07EBD3E7}">
      <dgm:prSet/>
      <dgm:spPr/>
      <dgm:t>
        <a:bodyPr/>
        <a:lstStyle/>
        <a:p>
          <a:endParaRPr lang="lv-LV"/>
        </a:p>
      </dgm:t>
    </dgm:pt>
    <dgm:pt modelId="{5F3B3B3A-8C98-4587-922D-F22FCD149A5A}">
      <dgm:prSet custT="1"/>
      <dgm:spPr/>
      <dgm:t>
        <a:bodyPr anchor="ctr" anchorCtr="0"/>
        <a:lstStyle/>
        <a:p>
          <a:r>
            <a:rPr lang="lv-LV" sz="1600" smtClean="0"/>
            <a:t>Labi, atbilst </a:t>
          </a:r>
          <a:r>
            <a:rPr lang="lv-LV" sz="1600" dirty="0" smtClean="0"/>
            <a:t>prasībām</a:t>
          </a:r>
          <a:endParaRPr lang="lv-LV" sz="1600" dirty="0"/>
        </a:p>
      </dgm:t>
    </dgm:pt>
    <dgm:pt modelId="{CF7946A0-05FD-49C0-A78A-876A95EFC9F5}" type="parTrans" cxnId="{57224D36-85B0-4A6A-A814-70E4994B6208}">
      <dgm:prSet/>
      <dgm:spPr/>
      <dgm:t>
        <a:bodyPr/>
        <a:lstStyle/>
        <a:p>
          <a:endParaRPr lang="lv-LV"/>
        </a:p>
      </dgm:t>
    </dgm:pt>
    <dgm:pt modelId="{6210A6A5-4916-4B8F-A403-2573C203BC6D}" type="sibTrans" cxnId="{57224D36-85B0-4A6A-A814-70E4994B6208}">
      <dgm:prSet/>
      <dgm:spPr/>
      <dgm:t>
        <a:bodyPr/>
        <a:lstStyle/>
        <a:p>
          <a:endParaRPr lang="lv-LV"/>
        </a:p>
      </dgm:t>
    </dgm:pt>
    <dgm:pt modelId="{C9B96615-B036-4ED7-9AB3-6EC7AB09F9F5}">
      <dgm:prSet custT="1"/>
      <dgm:spPr/>
      <dgm:t>
        <a:bodyPr anchor="ctr" anchorCtr="0"/>
        <a:lstStyle/>
        <a:p>
          <a:r>
            <a:rPr lang="lv-LV" sz="1600" smtClean="0"/>
            <a:t>Jāpilnveido, daļēji </a:t>
          </a:r>
          <a:r>
            <a:rPr lang="lv-LV" sz="1600" dirty="0" smtClean="0"/>
            <a:t>atbilst prasībām</a:t>
          </a:r>
          <a:endParaRPr lang="lv-LV" sz="1600" dirty="0"/>
        </a:p>
      </dgm:t>
    </dgm:pt>
    <dgm:pt modelId="{470F2C2A-C90E-40F2-853B-1323955C6884}" type="parTrans" cxnId="{70DCF982-502B-4A9D-AEDF-600E8419EFA5}">
      <dgm:prSet/>
      <dgm:spPr/>
      <dgm:t>
        <a:bodyPr/>
        <a:lstStyle/>
        <a:p>
          <a:endParaRPr lang="lv-LV"/>
        </a:p>
      </dgm:t>
    </dgm:pt>
    <dgm:pt modelId="{7292197F-0C88-4E56-9988-A15A7CDDB524}" type="sibTrans" cxnId="{70DCF982-502B-4A9D-AEDF-600E8419EFA5}">
      <dgm:prSet/>
      <dgm:spPr/>
      <dgm:t>
        <a:bodyPr/>
        <a:lstStyle/>
        <a:p>
          <a:endParaRPr lang="lv-LV"/>
        </a:p>
      </dgm:t>
    </dgm:pt>
    <dgm:pt modelId="{4C874A1F-C566-4300-B12F-63E05BFEAEC7}" type="pres">
      <dgm:prSet presAssocID="{3BA2441A-B34F-4F11-A8FC-5ED7490079E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lv-LV"/>
        </a:p>
      </dgm:t>
    </dgm:pt>
    <dgm:pt modelId="{263DB41F-591D-43CC-9D49-903824B3A48C}" type="pres">
      <dgm:prSet presAssocID="{8D124388-2831-4A28-AB27-34F33B157E13}" presName="linNode" presStyleCnt="0"/>
      <dgm:spPr/>
      <dgm:t>
        <a:bodyPr/>
        <a:lstStyle/>
        <a:p>
          <a:endParaRPr lang="en-US"/>
        </a:p>
      </dgm:t>
    </dgm:pt>
    <dgm:pt modelId="{A0B456C1-7C70-4206-BCE7-C0CB13772BB5}" type="pres">
      <dgm:prSet presAssocID="{8D124388-2831-4A28-AB27-34F33B157E13}" presName="parentShp" presStyleLbl="node1" presStyleIdx="0" presStyleCnt="5" custScaleX="64145" custLinFactX="1059" custLinFactNeighborX="100000" custLinFactNeighborY="483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4C7A407-7DFA-47D7-AF58-0D007B2DCA7F}" type="pres">
      <dgm:prSet presAssocID="{8D124388-2831-4A28-AB27-34F33B157E13}" presName="childShp" presStyleLbl="bgAccFollowNode1" presStyleIdx="0" presStyleCnt="5" custLinFactNeighborX="-64677" custLinFactNeighborY="180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329E1B1-72AB-49CD-8833-EAA4E211D4C4}" type="pres">
      <dgm:prSet presAssocID="{9842A152-6736-44DB-AE66-7D77D41D8AF8}" presName="spacing" presStyleCnt="0"/>
      <dgm:spPr/>
      <dgm:t>
        <a:bodyPr/>
        <a:lstStyle/>
        <a:p>
          <a:endParaRPr lang="en-US"/>
        </a:p>
      </dgm:t>
    </dgm:pt>
    <dgm:pt modelId="{12693570-81A2-4658-8F57-3E55ACD12295}" type="pres">
      <dgm:prSet presAssocID="{EC5798D9-978F-441C-BF86-044E37EDC4B7}" presName="linNode" presStyleCnt="0"/>
      <dgm:spPr/>
      <dgm:t>
        <a:bodyPr/>
        <a:lstStyle/>
        <a:p>
          <a:endParaRPr lang="en-US"/>
        </a:p>
      </dgm:t>
    </dgm:pt>
    <dgm:pt modelId="{0D9403AD-8201-4FCA-86CC-F95D491DD38B}" type="pres">
      <dgm:prSet presAssocID="{EC5798D9-978F-441C-BF86-044E37EDC4B7}" presName="parentShp" presStyleLbl="node1" presStyleIdx="1" presStyleCnt="5" custScaleX="64145" custLinFactX="1527" custLinFactNeighborX="100000" custLinFactNeighborY="357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CE88DF4-C4BB-4F9F-B98A-37F12ADD7235}" type="pres">
      <dgm:prSet presAssocID="{EC5798D9-978F-441C-BF86-044E37EDC4B7}" presName="childShp" presStyleLbl="bgAccFollowNode1" presStyleIdx="1" presStyleCnt="5" custLinFactNeighborX="-63085" custLinFactNeighborY="-478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16C280C-A33B-4C11-8105-A07AC95BF7D4}" type="pres">
      <dgm:prSet presAssocID="{57F3A847-4BEC-4D80-BC20-61186843A48E}" presName="spacing" presStyleCnt="0"/>
      <dgm:spPr/>
      <dgm:t>
        <a:bodyPr/>
        <a:lstStyle/>
        <a:p>
          <a:endParaRPr lang="en-US"/>
        </a:p>
      </dgm:t>
    </dgm:pt>
    <dgm:pt modelId="{458CF4B7-8CE8-42D3-9848-8BD5B382689A}" type="pres">
      <dgm:prSet presAssocID="{B5C46EA7-41D3-4F2C-A13C-3153F40A34B2}" presName="linNode" presStyleCnt="0"/>
      <dgm:spPr/>
      <dgm:t>
        <a:bodyPr/>
        <a:lstStyle/>
        <a:p>
          <a:endParaRPr lang="en-US"/>
        </a:p>
      </dgm:t>
    </dgm:pt>
    <dgm:pt modelId="{E813E235-18AA-4F11-9B83-433FD469C4F7}" type="pres">
      <dgm:prSet presAssocID="{B5C46EA7-41D3-4F2C-A13C-3153F40A34B2}" presName="parentShp" presStyleLbl="node1" presStyleIdx="2" presStyleCnt="5" custScaleX="65132" custLinFactX="3452" custLinFactNeighborX="100000" custLinFactNeighborY="23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F5B9972-B4B7-452C-977E-CFFC49405735}" type="pres">
      <dgm:prSet presAssocID="{B5C46EA7-41D3-4F2C-A13C-3153F40A34B2}" presName="childShp" presStyleLbl="bgAccFollowNode1" presStyleIdx="2" presStyleCnt="5" custLinFactNeighborX="-6517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5A03CA7-1397-4AB9-8A85-A99584394855}" type="pres">
      <dgm:prSet presAssocID="{90D1861C-5088-4847-84D5-0C6BB9445997}" presName="spacing" presStyleCnt="0"/>
      <dgm:spPr/>
      <dgm:t>
        <a:bodyPr/>
        <a:lstStyle/>
        <a:p>
          <a:endParaRPr lang="en-US"/>
        </a:p>
      </dgm:t>
    </dgm:pt>
    <dgm:pt modelId="{4C9E3767-D95B-4BC8-BCD3-7D247B09D811}" type="pres">
      <dgm:prSet presAssocID="{E175F563-9118-46D8-8C1F-7BC7869C702D}" presName="linNode" presStyleCnt="0"/>
      <dgm:spPr/>
      <dgm:t>
        <a:bodyPr/>
        <a:lstStyle/>
        <a:p>
          <a:endParaRPr lang="en-US"/>
        </a:p>
      </dgm:t>
    </dgm:pt>
    <dgm:pt modelId="{F360D753-C053-4211-AC04-EF08358BB1A1}" type="pres">
      <dgm:prSet presAssocID="{E175F563-9118-46D8-8C1F-7BC7869C702D}" presName="parentShp" presStyleLbl="node1" presStyleIdx="3" presStyleCnt="5" custScaleX="64145" custLinFactX="1059" custLinFactNeighborX="100000" custLinFactNeighborY="144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B0E0729-F15F-4EE4-9E93-9D07330B556F}" type="pres">
      <dgm:prSet presAssocID="{E175F563-9118-46D8-8C1F-7BC7869C702D}" presName="childShp" presStyleLbl="bgAccFollowNode1" presStyleIdx="3" presStyleCnt="5" custLinFactNeighborX="-6467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0738CEC-0751-4FD1-A593-7C02B8D94C93}" type="pres">
      <dgm:prSet presAssocID="{D1FEAC7B-F7B4-4B3D-90A6-9B1FE1F775A6}" presName="spacing" presStyleCnt="0"/>
      <dgm:spPr/>
      <dgm:t>
        <a:bodyPr/>
        <a:lstStyle/>
        <a:p>
          <a:endParaRPr lang="en-US"/>
        </a:p>
      </dgm:t>
    </dgm:pt>
    <dgm:pt modelId="{974632F8-3A2A-42E4-880B-3763E730E85E}" type="pres">
      <dgm:prSet presAssocID="{733FCAF3-4A61-49F8-9C44-1AB9890D67B5}" presName="linNode" presStyleCnt="0"/>
      <dgm:spPr/>
      <dgm:t>
        <a:bodyPr/>
        <a:lstStyle/>
        <a:p>
          <a:endParaRPr lang="en-US"/>
        </a:p>
      </dgm:t>
    </dgm:pt>
    <dgm:pt modelId="{47826F6D-2C60-4ABA-BD67-4B2D20ECF34F}" type="pres">
      <dgm:prSet presAssocID="{733FCAF3-4A61-49F8-9C44-1AB9890D67B5}" presName="parentShp" presStyleLbl="node1" presStyleIdx="4" presStyleCnt="5" custScaleX="64145" custLinFactX="1527" custLinFactNeighborX="100000" custLinFactNeighborY="-19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0F574E7-9620-489F-845C-215F53CAACEC}" type="pres">
      <dgm:prSet presAssocID="{733FCAF3-4A61-49F8-9C44-1AB9890D67B5}" presName="childShp" presStyleLbl="bgAccFollowNode1" presStyleIdx="4" presStyleCnt="5" custLinFactNeighborX="-6467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70DCF982-502B-4A9D-AEDF-600E8419EFA5}" srcId="{E175F563-9118-46D8-8C1F-7BC7869C702D}" destId="{C9B96615-B036-4ED7-9AB3-6EC7AB09F9F5}" srcOrd="0" destOrd="0" parTransId="{470F2C2A-C90E-40F2-853B-1323955C6884}" sibTransId="{7292197F-0C88-4E56-9988-A15A7CDDB524}"/>
    <dgm:cxn modelId="{1847566E-FF15-4DC9-959F-29464B207368}" type="presOf" srcId="{8D124388-2831-4A28-AB27-34F33B157E13}" destId="{A0B456C1-7C70-4206-BCE7-C0CB13772BB5}" srcOrd="0" destOrd="0" presId="urn:microsoft.com/office/officeart/2005/8/layout/vList6"/>
    <dgm:cxn modelId="{48A42958-FD1E-46F3-B622-318946CB85BE}" type="presOf" srcId="{C9B96615-B036-4ED7-9AB3-6EC7AB09F9F5}" destId="{2B0E0729-F15F-4EE4-9E93-9D07330B556F}" srcOrd="0" destOrd="0" presId="urn:microsoft.com/office/officeart/2005/8/layout/vList6"/>
    <dgm:cxn modelId="{95277BAA-8696-4AAE-AB6D-0B8550210586}" type="presOf" srcId="{E175F563-9118-46D8-8C1F-7BC7869C702D}" destId="{F360D753-C053-4211-AC04-EF08358BB1A1}" srcOrd="0" destOrd="0" presId="urn:microsoft.com/office/officeart/2005/8/layout/vList6"/>
    <dgm:cxn modelId="{B88495B1-519F-4EFB-8A56-F5C658E652A4}" srcId="{8D124388-2831-4A28-AB27-34F33B157E13}" destId="{4BC27404-5B33-41B9-9D71-6CE79C61300D}" srcOrd="0" destOrd="0" parTransId="{C5A17027-8936-4AB8-A015-A2A8FDF1434D}" sibTransId="{7A63DB4D-18E2-4336-9710-B7BAFE029B16}"/>
    <dgm:cxn modelId="{E70D499C-AE32-4563-9D71-CAA830431C9B}" srcId="{3BA2441A-B34F-4F11-A8FC-5ED7490079EA}" destId="{E175F563-9118-46D8-8C1F-7BC7869C702D}" srcOrd="3" destOrd="0" parTransId="{D8BF6930-044F-45C4-B142-014403B198E0}" sibTransId="{D1FEAC7B-F7B4-4B3D-90A6-9B1FE1F775A6}"/>
    <dgm:cxn modelId="{7B907852-0A5B-4229-A58F-87CC00328ECE}" srcId="{3BA2441A-B34F-4F11-A8FC-5ED7490079EA}" destId="{B5C46EA7-41D3-4F2C-A13C-3153F40A34B2}" srcOrd="2" destOrd="0" parTransId="{1F28D79D-3555-42FA-BA6E-678A87FF8727}" sibTransId="{90D1861C-5088-4847-84D5-0C6BB9445997}"/>
    <dgm:cxn modelId="{4464D439-BE75-4000-8D86-19AB58461344}" srcId="{3BA2441A-B34F-4F11-A8FC-5ED7490079EA}" destId="{733FCAF3-4A61-49F8-9C44-1AB9890D67B5}" srcOrd="4" destOrd="0" parTransId="{B00037B0-2C8F-4F90-A82A-F3D4D4412EE4}" sibTransId="{81E26A71-1FD0-4674-8061-35EB56A575D7}"/>
    <dgm:cxn modelId="{E002994F-F5F5-4ECD-9EFC-38A3D21D5902}" type="presOf" srcId="{EC5798D9-978F-441C-BF86-044E37EDC4B7}" destId="{0D9403AD-8201-4FCA-86CC-F95D491DD38B}" srcOrd="0" destOrd="0" presId="urn:microsoft.com/office/officeart/2005/8/layout/vList6"/>
    <dgm:cxn modelId="{05B4FA47-EAC3-44FE-8B29-AB0A07EBD3E7}" srcId="{EC5798D9-978F-441C-BF86-044E37EDC4B7}" destId="{FB51DF03-C627-4EB7-A448-21D98E460F58}" srcOrd="0" destOrd="0" parTransId="{4353E143-2761-4F8A-B013-C6A1B9EF99B9}" sibTransId="{80AA05A3-454B-4E88-BBE0-E2F467D55EB3}"/>
    <dgm:cxn modelId="{2CC294D7-C3E9-4858-B366-C68237E570E0}" type="presOf" srcId="{3BA2441A-B34F-4F11-A8FC-5ED7490079EA}" destId="{4C874A1F-C566-4300-B12F-63E05BFEAEC7}" srcOrd="0" destOrd="0" presId="urn:microsoft.com/office/officeart/2005/8/layout/vList6"/>
    <dgm:cxn modelId="{BE21AD77-79E9-44AC-93A9-90A165444670}" type="presOf" srcId="{733FCAF3-4A61-49F8-9C44-1AB9890D67B5}" destId="{47826F6D-2C60-4ABA-BD67-4B2D20ECF34F}" srcOrd="0" destOrd="0" presId="urn:microsoft.com/office/officeart/2005/8/layout/vList6"/>
    <dgm:cxn modelId="{52ECF8E9-4DF6-4760-A1CF-049E140B9FCC}" type="presOf" srcId="{FB51DF03-C627-4EB7-A448-21D98E460F58}" destId="{BCE88DF4-C4BB-4F9F-B98A-37F12ADD7235}" srcOrd="0" destOrd="0" presId="urn:microsoft.com/office/officeart/2005/8/layout/vList6"/>
    <dgm:cxn modelId="{B42A2860-1C7B-42C9-8522-43F49B8A2985}" type="presOf" srcId="{B5C46EA7-41D3-4F2C-A13C-3153F40A34B2}" destId="{E813E235-18AA-4F11-9B83-433FD469C4F7}" srcOrd="0" destOrd="0" presId="urn:microsoft.com/office/officeart/2005/8/layout/vList6"/>
    <dgm:cxn modelId="{590265BC-254D-4E59-9F38-5A31D843A9E9}" srcId="{733FCAF3-4A61-49F8-9C44-1AB9890D67B5}" destId="{0CB3E3D0-D0D5-4CBC-A087-7BE207E91FDB}" srcOrd="0" destOrd="0" parTransId="{D4945043-2BAE-4481-8EBF-671E2E714E21}" sibTransId="{7CB78DB0-B2A3-42E8-8486-1EF75A639738}"/>
    <dgm:cxn modelId="{5A91F469-72AF-408A-ADD6-28E89C4E8580}" srcId="{3BA2441A-B34F-4F11-A8FC-5ED7490079EA}" destId="{EC5798D9-978F-441C-BF86-044E37EDC4B7}" srcOrd="1" destOrd="0" parTransId="{AD394AF0-A02B-46E0-AE4A-AB9164F88CF2}" sibTransId="{57F3A847-4BEC-4D80-BC20-61186843A48E}"/>
    <dgm:cxn modelId="{4B375D72-0C73-4E15-882E-E939B8FCBDE2}" srcId="{3BA2441A-B34F-4F11-A8FC-5ED7490079EA}" destId="{8D124388-2831-4A28-AB27-34F33B157E13}" srcOrd="0" destOrd="0" parTransId="{CBF491A0-B055-4A4B-A5C2-532EC60C3ED5}" sibTransId="{9842A152-6736-44DB-AE66-7D77D41D8AF8}"/>
    <dgm:cxn modelId="{E112BF41-256D-4F5B-8747-C33D735EDCD7}" type="presOf" srcId="{4BC27404-5B33-41B9-9D71-6CE79C61300D}" destId="{F4C7A407-7DFA-47D7-AF58-0D007B2DCA7F}" srcOrd="0" destOrd="0" presId="urn:microsoft.com/office/officeart/2005/8/layout/vList6"/>
    <dgm:cxn modelId="{4AAEA326-6B44-43A5-B6F6-1BEAD025A41F}" type="presOf" srcId="{5F3B3B3A-8C98-4587-922D-F22FCD149A5A}" destId="{0F5B9972-B4B7-452C-977E-CFFC49405735}" srcOrd="0" destOrd="0" presId="urn:microsoft.com/office/officeart/2005/8/layout/vList6"/>
    <dgm:cxn modelId="{7C769B51-8F3E-4A23-9FB8-1CB6FB8E966A}" type="presOf" srcId="{0CB3E3D0-D0D5-4CBC-A087-7BE207E91FDB}" destId="{30F574E7-9620-489F-845C-215F53CAACEC}" srcOrd="0" destOrd="0" presId="urn:microsoft.com/office/officeart/2005/8/layout/vList6"/>
    <dgm:cxn modelId="{57224D36-85B0-4A6A-A814-70E4994B6208}" srcId="{B5C46EA7-41D3-4F2C-A13C-3153F40A34B2}" destId="{5F3B3B3A-8C98-4587-922D-F22FCD149A5A}" srcOrd="0" destOrd="0" parTransId="{CF7946A0-05FD-49C0-A78A-876A95EFC9F5}" sibTransId="{6210A6A5-4916-4B8F-A403-2573C203BC6D}"/>
    <dgm:cxn modelId="{18AE7C3B-B913-428A-91F4-D62C4E41DB8A}" type="presParOf" srcId="{4C874A1F-C566-4300-B12F-63E05BFEAEC7}" destId="{263DB41F-591D-43CC-9D49-903824B3A48C}" srcOrd="0" destOrd="0" presId="urn:microsoft.com/office/officeart/2005/8/layout/vList6"/>
    <dgm:cxn modelId="{9516BE28-6C2F-4FC6-B980-44CCDF742DA1}" type="presParOf" srcId="{263DB41F-591D-43CC-9D49-903824B3A48C}" destId="{A0B456C1-7C70-4206-BCE7-C0CB13772BB5}" srcOrd="0" destOrd="0" presId="urn:microsoft.com/office/officeart/2005/8/layout/vList6"/>
    <dgm:cxn modelId="{885020AA-F841-4998-8CAE-A8C1D820B442}" type="presParOf" srcId="{263DB41F-591D-43CC-9D49-903824B3A48C}" destId="{F4C7A407-7DFA-47D7-AF58-0D007B2DCA7F}" srcOrd="1" destOrd="0" presId="urn:microsoft.com/office/officeart/2005/8/layout/vList6"/>
    <dgm:cxn modelId="{7D68A697-44A5-4D6E-B485-DED31A4B0E62}" type="presParOf" srcId="{4C874A1F-C566-4300-B12F-63E05BFEAEC7}" destId="{1329E1B1-72AB-49CD-8833-EAA4E211D4C4}" srcOrd="1" destOrd="0" presId="urn:microsoft.com/office/officeart/2005/8/layout/vList6"/>
    <dgm:cxn modelId="{AA82FFE8-7623-41FE-AA9B-F0059EB95206}" type="presParOf" srcId="{4C874A1F-C566-4300-B12F-63E05BFEAEC7}" destId="{12693570-81A2-4658-8F57-3E55ACD12295}" srcOrd="2" destOrd="0" presId="urn:microsoft.com/office/officeart/2005/8/layout/vList6"/>
    <dgm:cxn modelId="{0492A8C2-6A49-439D-937E-077A978A6B76}" type="presParOf" srcId="{12693570-81A2-4658-8F57-3E55ACD12295}" destId="{0D9403AD-8201-4FCA-86CC-F95D491DD38B}" srcOrd="0" destOrd="0" presId="urn:microsoft.com/office/officeart/2005/8/layout/vList6"/>
    <dgm:cxn modelId="{E58A1187-F90B-41D8-A4EE-7E30D494458F}" type="presParOf" srcId="{12693570-81A2-4658-8F57-3E55ACD12295}" destId="{BCE88DF4-C4BB-4F9F-B98A-37F12ADD7235}" srcOrd="1" destOrd="0" presId="urn:microsoft.com/office/officeart/2005/8/layout/vList6"/>
    <dgm:cxn modelId="{3C22BD51-1B34-41AB-9F19-B45308BE9EDE}" type="presParOf" srcId="{4C874A1F-C566-4300-B12F-63E05BFEAEC7}" destId="{C16C280C-A33B-4C11-8105-A07AC95BF7D4}" srcOrd="3" destOrd="0" presId="urn:microsoft.com/office/officeart/2005/8/layout/vList6"/>
    <dgm:cxn modelId="{D0EBB1EE-67D6-4475-9FEA-D0CF66E542E7}" type="presParOf" srcId="{4C874A1F-C566-4300-B12F-63E05BFEAEC7}" destId="{458CF4B7-8CE8-42D3-9848-8BD5B382689A}" srcOrd="4" destOrd="0" presId="urn:microsoft.com/office/officeart/2005/8/layout/vList6"/>
    <dgm:cxn modelId="{870A85A8-7312-4754-98CF-3DCDA9488AED}" type="presParOf" srcId="{458CF4B7-8CE8-42D3-9848-8BD5B382689A}" destId="{E813E235-18AA-4F11-9B83-433FD469C4F7}" srcOrd="0" destOrd="0" presId="urn:microsoft.com/office/officeart/2005/8/layout/vList6"/>
    <dgm:cxn modelId="{AC1A070A-C133-4F77-9ACE-ABD610A389B6}" type="presParOf" srcId="{458CF4B7-8CE8-42D3-9848-8BD5B382689A}" destId="{0F5B9972-B4B7-452C-977E-CFFC49405735}" srcOrd="1" destOrd="0" presId="urn:microsoft.com/office/officeart/2005/8/layout/vList6"/>
    <dgm:cxn modelId="{BD4B177F-1E92-487C-A4D6-0838FB987383}" type="presParOf" srcId="{4C874A1F-C566-4300-B12F-63E05BFEAEC7}" destId="{A5A03CA7-1397-4AB9-8A85-A99584394855}" srcOrd="5" destOrd="0" presId="urn:microsoft.com/office/officeart/2005/8/layout/vList6"/>
    <dgm:cxn modelId="{6902DABD-7CFB-4A65-98D5-A9CC90D33709}" type="presParOf" srcId="{4C874A1F-C566-4300-B12F-63E05BFEAEC7}" destId="{4C9E3767-D95B-4BC8-BCD3-7D247B09D811}" srcOrd="6" destOrd="0" presId="urn:microsoft.com/office/officeart/2005/8/layout/vList6"/>
    <dgm:cxn modelId="{48AC13FF-A29D-44B7-A3EF-114DBAB0CB4F}" type="presParOf" srcId="{4C9E3767-D95B-4BC8-BCD3-7D247B09D811}" destId="{F360D753-C053-4211-AC04-EF08358BB1A1}" srcOrd="0" destOrd="0" presId="urn:microsoft.com/office/officeart/2005/8/layout/vList6"/>
    <dgm:cxn modelId="{71015323-25CB-48F8-9104-3E0F7B313786}" type="presParOf" srcId="{4C9E3767-D95B-4BC8-BCD3-7D247B09D811}" destId="{2B0E0729-F15F-4EE4-9E93-9D07330B556F}" srcOrd="1" destOrd="0" presId="urn:microsoft.com/office/officeart/2005/8/layout/vList6"/>
    <dgm:cxn modelId="{DBFADE9C-D894-4AC2-AE5A-1B333CEA22FE}" type="presParOf" srcId="{4C874A1F-C566-4300-B12F-63E05BFEAEC7}" destId="{30738CEC-0751-4FD1-A593-7C02B8D94C93}" srcOrd="7" destOrd="0" presId="urn:microsoft.com/office/officeart/2005/8/layout/vList6"/>
    <dgm:cxn modelId="{A1EB6C69-2D02-40EC-B7DB-E9D953955386}" type="presParOf" srcId="{4C874A1F-C566-4300-B12F-63E05BFEAEC7}" destId="{974632F8-3A2A-42E4-880B-3763E730E85E}" srcOrd="8" destOrd="0" presId="urn:microsoft.com/office/officeart/2005/8/layout/vList6"/>
    <dgm:cxn modelId="{5A6A9591-052F-44CE-B1C7-980F2FB5A044}" type="presParOf" srcId="{974632F8-3A2A-42E4-880B-3763E730E85E}" destId="{47826F6D-2C60-4ABA-BD67-4B2D20ECF34F}" srcOrd="0" destOrd="0" presId="urn:microsoft.com/office/officeart/2005/8/layout/vList6"/>
    <dgm:cxn modelId="{26B72053-8AF1-477E-87CE-BBEE010A4533}" type="presParOf" srcId="{974632F8-3A2A-42E4-880B-3763E730E85E}" destId="{30F574E7-9620-489F-845C-215F53CAACEC}" srcOrd="1" destOrd="0" presId="urn:microsoft.com/office/officeart/2005/8/layout/vList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EFB889-48CB-4C1B-BC87-9154EA0FED89}" type="doc">
      <dgm:prSet loTypeId="urn:microsoft.com/office/officeart/2005/8/layout/radial3" loCatId="cycle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lv-LV"/>
        </a:p>
      </dgm:t>
    </dgm:pt>
    <dgm:pt modelId="{F033E815-295F-4C92-9395-C12C4D47B9D8}">
      <dgm:prSet phldrT="[Text]"/>
      <dgm:spPr/>
      <dgm:t>
        <a:bodyPr/>
        <a:lstStyle/>
        <a:p>
          <a:r>
            <a:rPr lang="lv-LV" dirty="0" smtClean="0"/>
            <a:t>Attīstība</a:t>
          </a:r>
          <a:endParaRPr lang="lv-LV" dirty="0"/>
        </a:p>
      </dgm:t>
    </dgm:pt>
    <dgm:pt modelId="{6EB39BA9-E16A-4618-8542-CD1878B29F1C}" type="parTrans" cxnId="{CA5B963C-1A64-4BF6-B498-448455652E76}">
      <dgm:prSet/>
      <dgm:spPr/>
      <dgm:t>
        <a:bodyPr/>
        <a:lstStyle/>
        <a:p>
          <a:endParaRPr lang="lv-LV"/>
        </a:p>
      </dgm:t>
    </dgm:pt>
    <dgm:pt modelId="{C3BB5CC4-D3CA-479E-A6AC-510D3EC4FC6C}" type="sibTrans" cxnId="{CA5B963C-1A64-4BF6-B498-448455652E76}">
      <dgm:prSet/>
      <dgm:spPr/>
      <dgm:t>
        <a:bodyPr/>
        <a:lstStyle/>
        <a:p>
          <a:endParaRPr lang="lv-LV"/>
        </a:p>
      </dgm:t>
    </dgm:pt>
    <dgm:pt modelId="{17D36899-2314-4984-B348-340189D20AE9}">
      <dgm:prSet phldrT="[Text]"/>
      <dgm:spPr/>
      <dgm:t>
        <a:bodyPr/>
        <a:lstStyle/>
        <a:p>
          <a:r>
            <a:rPr lang="lv-LV" b="1" smtClean="0"/>
            <a:t>Vadītājs</a:t>
          </a:r>
          <a:endParaRPr lang="lv-LV" b="1" dirty="0"/>
        </a:p>
      </dgm:t>
    </dgm:pt>
    <dgm:pt modelId="{5F1EDAA8-71E2-4E91-BD98-0BE953CDA99A}" type="parTrans" cxnId="{9A692AEC-BFDD-4886-BFA2-DF7BD24DDBA3}">
      <dgm:prSet/>
      <dgm:spPr/>
      <dgm:t>
        <a:bodyPr/>
        <a:lstStyle/>
        <a:p>
          <a:endParaRPr lang="lv-LV"/>
        </a:p>
      </dgm:t>
    </dgm:pt>
    <dgm:pt modelId="{D073F75A-4FCC-4F4C-A1BD-A7B9864FFB10}" type="sibTrans" cxnId="{9A692AEC-BFDD-4886-BFA2-DF7BD24DDBA3}">
      <dgm:prSet/>
      <dgm:spPr/>
      <dgm:t>
        <a:bodyPr/>
        <a:lstStyle/>
        <a:p>
          <a:endParaRPr lang="lv-LV"/>
        </a:p>
      </dgm:t>
    </dgm:pt>
    <dgm:pt modelId="{CB986B7C-0EB0-4397-AB18-7279660FDD73}">
      <dgm:prSet phldrT="[Text]"/>
      <dgm:spPr>
        <a:solidFill>
          <a:srgbClr val="FF9966">
            <a:alpha val="69804"/>
          </a:srgbClr>
        </a:solidFill>
      </dgm:spPr>
      <dgm:t>
        <a:bodyPr/>
        <a:lstStyle/>
        <a:p>
          <a:r>
            <a:rPr lang="lv-LV" b="1" smtClean="0"/>
            <a:t>Darbinieks</a:t>
          </a:r>
          <a:endParaRPr lang="lv-LV" b="1" dirty="0"/>
        </a:p>
      </dgm:t>
    </dgm:pt>
    <dgm:pt modelId="{26FECA71-BCBC-4270-AD74-485F114E35B6}" type="parTrans" cxnId="{FBCC2177-628B-4F09-8CFB-45521A81B12E}">
      <dgm:prSet/>
      <dgm:spPr/>
      <dgm:t>
        <a:bodyPr/>
        <a:lstStyle/>
        <a:p>
          <a:endParaRPr lang="lv-LV"/>
        </a:p>
      </dgm:t>
    </dgm:pt>
    <dgm:pt modelId="{A3DCFCD2-7382-43D2-BBB1-A99D5DC8B33E}" type="sibTrans" cxnId="{FBCC2177-628B-4F09-8CFB-45521A81B12E}">
      <dgm:prSet/>
      <dgm:spPr/>
      <dgm:t>
        <a:bodyPr/>
        <a:lstStyle/>
        <a:p>
          <a:endParaRPr lang="lv-LV"/>
        </a:p>
      </dgm:t>
    </dgm:pt>
    <dgm:pt modelId="{C777DDA2-5EB6-471C-985B-D5FE1A151468}">
      <dgm:prSet phldrT="[Text]"/>
      <dgm:spPr/>
      <dgm:t>
        <a:bodyPr/>
        <a:lstStyle/>
        <a:p>
          <a:r>
            <a:rPr lang="lv-LV" b="1" smtClean="0"/>
            <a:t>Personāla daļa</a:t>
          </a:r>
          <a:endParaRPr lang="lv-LV" b="1" dirty="0"/>
        </a:p>
      </dgm:t>
    </dgm:pt>
    <dgm:pt modelId="{72E7F751-B500-4B9D-8CE6-EE620FA7DD9A}" type="parTrans" cxnId="{75F2DB93-D6CC-4DE0-8919-62906D4FD61D}">
      <dgm:prSet/>
      <dgm:spPr/>
      <dgm:t>
        <a:bodyPr/>
        <a:lstStyle/>
        <a:p>
          <a:endParaRPr lang="lv-LV"/>
        </a:p>
      </dgm:t>
    </dgm:pt>
    <dgm:pt modelId="{A7AFAD73-DC09-469B-9CFB-7EC69182AF77}" type="sibTrans" cxnId="{75F2DB93-D6CC-4DE0-8919-62906D4FD61D}">
      <dgm:prSet/>
      <dgm:spPr/>
      <dgm:t>
        <a:bodyPr/>
        <a:lstStyle/>
        <a:p>
          <a:endParaRPr lang="lv-LV"/>
        </a:p>
      </dgm:t>
    </dgm:pt>
    <dgm:pt modelId="{B2B55D95-3DC8-4B66-9262-C32DA8A0BB43}" type="pres">
      <dgm:prSet presAssocID="{B6EFB889-48CB-4C1B-BC87-9154EA0FED8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B83C5E20-48BD-48DF-962A-87200B623AEB}" type="pres">
      <dgm:prSet presAssocID="{B6EFB889-48CB-4C1B-BC87-9154EA0FED89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C39F81EE-1F11-4970-9C1E-39EF7223E618}" type="pres">
      <dgm:prSet presAssocID="{F033E815-295F-4C92-9395-C12C4D47B9D8}" presName="centerShape" presStyleLbl="vennNode1" presStyleIdx="0" presStyleCnt="4" custScaleX="93232" custScaleY="93508"/>
      <dgm:spPr/>
      <dgm:t>
        <a:bodyPr/>
        <a:lstStyle/>
        <a:p>
          <a:endParaRPr lang="lv-LV"/>
        </a:p>
      </dgm:t>
    </dgm:pt>
    <dgm:pt modelId="{C7F8F7A6-3844-40F1-AD87-588EDB57AFC5}" type="pres">
      <dgm:prSet presAssocID="{17D36899-2314-4984-B348-340189D20AE9}" presName="node" presStyleLbl="vennNode1" presStyleIdx="1" presStyleCnt="4" custScaleX="133582" custScaleY="12656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D5F9CAB-6AF8-4CCB-AA13-2208D9E9CEDB}" type="pres">
      <dgm:prSet presAssocID="{CB986B7C-0EB0-4397-AB18-7279660FDD73}" presName="node" presStyleLbl="vennNode1" presStyleIdx="2" presStyleCnt="4" custScaleX="134692" custScaleY="124443" custRadScaleRad="101049" custRadScaleInc="-28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D69C556-687F-4226-8D6F-D642BE51412B}" type="pres">
      <dgm:prSet presAssocID="{C777DDA2-5EB6-471C-985B-D5FE1A151468}" presName="node" presStyleLbl="vennNode1" presStyleIdx="3" presStyleCnt="4" custScaleX="125593" custScaleY="12271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75F2DB93-D6CC-4DE0-8919-62906D4FD61D}" srcId="{F033E815-295F-4C92-9395-C12C4D47B9D8}" destId="{C777DDA2-5EB6-471C-985B-D5FE1A151468}" srcOrd="2" destOrd="0" parTransId="{72E7F751-B500-4B9D-8CE6-EE620FA7DD9A}" sibTransId="{A7AFAD73-DC09-469B-9CFB-7EC69182AF77}"/>
    <dgm:cxn modelId="{260E380E-2CE8-49F0-93B6-7A8B117A515D}" type="presOf" srcId="{F033E815-295F-4C92-9395-C12C4D47B9D8}" destId="{C39F81EE-1F11-4970-9C1E-39EF7223E618}" srcOrd="0" destOrd="0" presId="urn:microsoft.com/office/officeart/2005/8/layout/radial3"/>
    <dgm:cxn modelId="{C38076FA-0489-4BB6-AA7F-B1B76A754BA9}" type="presOf" srcId="{17D36899-2314-4984-B348-340189D20AE9}" destId="{C7F8F7A6-3844-40F1-AD87-588EDB57AFC5}" srcOrd="0" destOrd="0" presId="urn:microsoft.com/office/officeart/2005/8/layout/radial3"/>
    <dgm:cxn modelId="{39F5FF06-3ED5-4C02-9CF1-D8AB8C815EB3}" type="presOf" srcId="{CB986B7C-0EB0-4397-AB18-7279660FDD73}" destId="{5D5F9CAB-6AF8-4CCB-AA13-2208D9E9CEDB}" srcOrd="0" destOrd="0" presId="urn:microsoft.com/office/officeart/2005/8/layout/radial3"/>
    <dgm:cxn modelId="{3978F090-DE55-49FF-B91B-D2ECC986004C}" type="presOf" srcId="{B6EFB889-48CB-4C1B-BC87-9154EA0FED89}" destId="{B2B55D95-3DC8-4B66-9262-C32DA8A0BB43}" srcOrd="0" destOrd="0" presId="urn:microsoft.com/office/officeart/2005/8/layout/radial3"/>
    <dgm:cxn modelId="{FE63B6CA-B5AC-44E2-9F39-8E3FB452C207}" type="presOf" srcId="{C777DDA2-5EB6-471C-985B-D5FE1A151468}" destId="{FD69C556-687F-4226-8D6F-D642BE51412B}" srcOrd="0" destOrd="0" presId="urn:microsoft.com/office/officeart/2005/8/layout/radial3"/>
    <dgm:cxn modelId="{9A692AEC-BFDD-4886-BFA2-DF7BD24DDBA3}" srcId="{F033E815-295F-4C92-9395-C12C4D47B9D8}" destId="{17D36899-2314-4984-B348-340189D20AE9}" srcOrd="0" destOrd="0" parTransId="{5F1EDAA8-71E2-4E91-BD98-0BE953CDA99A}" sibTransId="{D073F75A-4FCC-4F4C-A1BD-A7B9864FFB10}"/>
    <dgm:cxn modelId="{CA5B963C-1A64-4BF6-B498-448455652E76}" srcId="{B6EFB889-48CB-4C1B-BC87-9154EA0FED89}" destId="{F033E815-295F-4C92-9395-C12C4D47B9D8}" srcOrd="0" destOrd="0" parTransId="{6EB39BA9-E16A-4618-8542-CD1878B29F1C}" sibTransId="{C3BB5CC4-D3CA-479E-A6AC-510D3EC4FC6C}"/>
    <dgm:cxn modelId="{FBCC2177-628B-4F09-8CFB-45521A81B12E}" srcId="{F033E815-295F-4C92-9395-C12C4D47B9D8}" destId="{CB986B7C-0EB0-4397-AB18-7279660FDD73}" srcOrd="1" destOrd="0" parTransId="{26FECA71-BCBC-4270-AD74-485F114E35B6}" sibTransId="{A3DCFCD2-7382-43D2-BBB1-A99D5DC8B33E}"/>
    <dgm:cxn modelId="{A977F207-4222-4B15-8CD3-7A342F6139DA}" type="presParOf" srcId="{B2B55D95-3DC8-4B66-9262-C32DA8A0BB43}" destId="{B83C5E20-48BD-48DF-962A-87200B623AEB}" srcOrd="0" destOrd="0" presId="urn:microsoft.com/office/officeart/2005/8/layout/radial3"/>
    <dgm:cxn modelId="{C8EF04F2-C179-4DF5-B32D-34E63B04F76E}" type="presParOf" srcId="{B83C5E20-48BD-48DF-962A-87200B623AEB}" destId="{C39F81EE-1F11-4970-9C1E-39EF7223E618}" srcOrd="0" destOrd="0" presId="urn:microsoft.com/office/officeart/2005/8/layout/radial3"/>
    <dgm:cxn modelId="{F6E6F671-160E-4E5B-9991-97DA142C267A}" type="presParOf" srcId="{B83C5E20-48BD-48DF-962A-87200B623AEB}" destId="{C7F8F7A6-3844-40F1-AD87-588EDB57AFC5}" srcOrd="1" destOrd="0" presId="urn:microsoft.com/office/officeart/2005/8/layout/radial3"/>
    <dgm:cxn modelId="{F4A396DB-6A79-4F01-AB8E-EB5E4C8013A2}" type="presParOf" srcId="{B83C5E20-48BD-48DF-962A-87200B623AEB}" destId="{5D5F9CAB-6AF8-4CCB-AA13-2208D9E9CEDB}" srcOrd="2" destOrd="0" presId="urn:microsoft.com/office/officeart/2005/8/layout/radial3"/>
    <dgm:cxn modelId="{1BF4FD9D-8615-4BE8-86DE-D668DB25C46F}" type="presParOf" srcId="{B83C5E20-48BD-48DF-962A-87200B623AEB}" destId="{FD69C556-687F-4226-8D6F-D642BE51412B}" srcOrd="3" destOrd="0" presId="urn:microsoft.com/office/officeart/2005/8/layout/radial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9723A7A-CEA2-42D9-B1E7-A352E60F62EE}" type="datetimeFigureOut">
              <a:rPr lang="en-US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07514"/>
            <a:ext cx="2919413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07514"/>
            <a:ext cx="2919412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2782C50-122E-4CF6-9C5D-7A003F825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0538"/>
          </a:xfrm>
          <a:prstGeom prst="rect">
            <a:avLst/>
          </a:prstGeom>
        </p:spPr>
        <p:txBody>
          <a:bodyPr vert="horz" lIns="91613" tIns="45806" rIns="91613" bIns="45806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16361BB-F1A2-45B7-81A3-226F7662F598}" type="datetimeFigureOut">
              <a:rPr lang="en-US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35013"/>
            <a:ext cx="4900613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13" tIns="45806" rIns="91613" bIns="45806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2" y="4654551"/>
            <a:ext cx="5389562" cy="4410075"/>
          </a:xfrm>
          <a:prstGeom prst="rect">
            <a:avLst/>
          </a:prstGeom>
        </p:spPr>
        <p:txBody>
          <a:bodyPr vert="horz" lIns="91613" tIns="45806" rIns="91613" bIns="4580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07514"/>
            <a:ext cx="2919413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07514"/>
            <a:ext cx="2919412" cy="490537"/>
          </a:xfrm>
          <a:prstGeom prst="rect">
            <a:avLst/>
          </a:prstGeom>
        </p:spPr>
        <p:txBody>
          <a:bodyPr vert="horz" lIns="91613" tIns="45806" rIns="91613" bIns="45806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452FAC-80DF-4128-9138-D33C8B931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2500">
              <a:defRPr/>
            </a:pPr>
            <a:fld id="{49839160-2A41-4446-A028-3067BB281ABE}" type="slidenum">
              <a:rPr lang="lv-LV" smtClean="0"/>
              <a:pPr defTabSz="952500">
                <a:defRPr/>
              </a:pPr>
              <a:t>2</a:t>
            </a:fld>
            <a:endParaRPr lang="lv-LV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2466">
              <a:defRPr/>
            </a:pPr>
            <a:fld id="{113325CA-312D-4FF3-808B-24CBDC588B95}" type="slidenum">
              <a:rPr lang="lv-LV" smtClean="0"/>
              <a:pPr defTabSz="952466">
                <a:defRPr/>
              </a:pPr>
              <a:t>65</a:t>
            </a:fld>
            <a:endParaRPr lang="lv-LV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FC068E-6B1F-48B3-B7D4-049E6FD72530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346CB8-7238-469D-BA43-9651C3836C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B1EFB0-36F7-4087-A5DE-FA83F2F71F38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990802B-03D6-4B98-8445-62FE40F577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3489FB-D441-4385-9677-DD8D52C29A83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28F70B-0F83-47EE-9B4E-815314C5C5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BE32ED-A721-4AA0-9203-2F41A2ECEABB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2EB679-05AC-4DB3-B949-718427441DF7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F0A2AA1-FEEC-414F-90DD-92ADB43F0318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D8A003-2524-4D7B-8FDD-E091B7913A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90A9D-2B69-495C-9BDA-9BD13B570BBC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AE95F4D-9CB1-4E96-BE92-3DBE6BDC1B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4537FA1-10CA-4A2E-863E-E00ADDCF5A55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457389D-9BEE-44FA-AADB-47827952B4CA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D7F36E-9297-40AC-B112-996F7DCBC0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78EC6B-339E-481B-B074-81BBEEE625EC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1086B44-94D0-42D4-9022-ABE56CABBF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8001DA-1DDB-4A72-8000-C45C979D1368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2E0227-18B3-4C76-93BE-C3307A8C4D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5411DCE4-8815-4783-8DA4-BBC89DE02805}" type="datetime1">
              <a:rPr lang="en-US" smtClean="0"/>
              <a:pPr>
                <a:defRPr/>
              </a:pPr>
              <a:t>6/16/2011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B30B876-AFDF-41BA-8C62-206AB90289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77" name="Rectangle 13"/>
          <p:cNvSpPr>
            <a:spLocks noGrp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Ieguldījums Tavā nākotnē</a:t>
            </a:r>
            <a:endParaRPr kumimoji="0" lang="lv-LV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357290" y="3857628"/>
            <a:ext cx="7406640" cy="1752600"/>
          </a:xfrm>
        </p:spPr>
        <p:txBody>
          <a:bodyPr>
            <a:normAutofit fontScale="92500" lnSpcReduction="20000"/>
          </a:bodyPr>
          <a:lstStyle/>
          <a:p>
            <a:pPr algn="ctr">
              <a:defRPr/>
            </a:pPr>
            <a:endParaRPr lang="lv-LV" sz="2000" smtClean="0"/>
          </a:p>
          <a:p>
            <a:pPr algn="ctr">
              <a:defRPr/>
            </a:pPr>
            <a:r>
              <a:rPr lang="lv-LV" sz="2000" b="1" smtClean="0"/>
              <a:t>17.06.2011</a:t>
            </a:r>
            <a:r>
              <a:rPr lang="lv-LV" sz="2000" b="1" smtClean="0"/>
              <a:t>.</a:t>
            </a:r>
          </a:p>
          <a:p>
            <a:pPr algn="ctr">
              <a:defRPr/>
            </a:pPr>
            <a:r>
              <a:rPr lang="lv-LV" sz="2000" smtClean="0"/>
              <a:t>Mācību seminārs tiek organizēts projekta</a:t>
            </a:r>
            <a:r>
              <a:rPr lang="lv-LV" sz="2000" b="1" smtClean="0"/>
              <a:t> „Atbalsts strukturālo reformu ieviešanai valsts pārvaldē”</a:t>
            </a:r>
            <a:r>
              <a:rPr lang="lv-LV" sz="2000" smtClean="0"/>
              <a:t>, identifikācijas Nr. 1DP/1.5.1.1.1./10/IPIA/CFLA/004/002,  5.2. aktivitātes „Valsts pārvaldes darbinieku novērtēšanas sistēmas ieviešana” ietvaros.</a:t>
            </a:r>
            <a:endParaRPr lang="en-US" sz="1900"/>
          </a:p>
        </p:txBody>
      </p:sp>
      <p:sp>
        <p:nvSpPr>
          <p:cNvPr id="819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100">
                <a:latin typeface="Trebuchet MS" pitchFamily="34" charset="0"/>
                <a:ea typeface="Calibri" pitchFamily="34" charset="0"/>
                <a:cs typeface="Times New Roman" pitchFamily="18" charset="0"/>
              </a:rPr>
              <a:t>		</a:t>
            </a:r>
            <a:endParaRPr lang="en-US">
              <a:latin typeface="Trebuchet MS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1928794" y="5929330"/>
            <a:ext cx="6429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v-LV">
                <a:latin typeface="+mn-lt"/>
              </a:rPr>
              <a:t>Projekta īstenošanu 100% apmērā finansē Eiropas Savienība ar Eiropas Sociālā fonda starpniecību. </a:t>
            </a:r>
            <a:endParaRPr lang="en-US">
              <a:latin typeface="+mn-lt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807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" name="Picture 2" descr="es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000108"/>
            <a:ext cx="11525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9" descr="image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000108"/>
            <a:ext cx="17907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" descr="CFLA_logo_M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1000108"/>
            <a:ext cx="11811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4" descr="image00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15140" y="1000108"/>
            <a:ext cx="8858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ctangle 27"/>
          <p:cNvSpPr/>
          <p:nvPr/>
        </p:nvSpPr>
        <p:spPr>
          <a:xfrm>
            <a:off x="1357290" y="2071678"/>
            <a:ext cx="70723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3200" b="1" smtClean="0"/>
              <a:t>VALSTS PĀRVALDES DARBINIEKU NOVĒRTĒŠANAS SISTĒMAS LIETOTĀJU MĀCĪBAS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lv-LV" smtClean="0"/>
              <a:t>Saturiskās problēmas </a:t>
            </a:r>
            <a:endParaRPr lang="en-US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000100" y="1500188"/>
            <a:ext cx="7929618" cy="51435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lv-LV" b="1" smtClean="0"/>
              <a:t>Nepilnīgi vērtēšanas kritēriji</a:t>
            </a:r>
            <a:r>
              <a:rPr lang="lv-LV" smtClean="0"/>
              <a:t>: vērtē mērķu sasniegšanu un kompetences, bet daļa pienākumu ir </a:t>
            </a:r>
            <a:r>
              <a:rPr lang="lv-LV" b="1" smtClean="0"/>
              <a:t>rutīnas, regulāri darbi</a:t>
            </a:r>
          </a:p>
          <a:p>
            <a:pPr eaLnBrk="1" hangingPunct="1">
              <a:spcBef>
                <a:spcPts val="600"/>
              </a:spcBef>
            </a:pPr>
            <a:r>
              <a:rPr lang="lv-LV" b="1" smtClean="0"/>
              <a:t>“Universāls” kompetenču modelis </a:t>
            </a:r>
            <a:r>
              <a:rPr lang="lv-LV" smtClean="0"/>
              <a:t>visām amatu grupām: vērtē visiem amatiem kopīgās kompetences, bet tiek ignorētas specifiskās kompetences, kas ir atšķirīgas dažādām amatu grupām</a:t>
            </a:r>
          </a:p>
          <a:p>
            <a:pPr eaLnBrk="1" hangingPunct="1">
              <a:spcBef>
                <a:spcPts val="600"/>
              </a:spcBef>
            </a:pPr>
            <a:endParaRPr lang="lv-LV" smtClean="0"/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1E91E-83A9-40C5-8A68-B528ED332ED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0"/>
            <a:ext cx="7790712" cy="1214422"/>
          </a:xfrm>
        </p:spPr>
        <p:txBody>
          <a:bodyPr/>
          <a:lstStyle/>
          <a:p>
            <a:pPr>
              <a:defRPr/>
            </a:pPr>
            <a:r>
              <a:rPr lang="lv-LV" smtClean="0"/>
              <a:t>Ieviešanas problēmas</a:t>
            </a:r>
            <a:endParaRPr lang="en-US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00100" y="1214422"/>
            <a:ext cx="8143900" cy="5643578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600"/>
              </a:spcBef>
            </a:pPr>
            <a:r>
              <a:rPr lang="lv-LV" smtClean="0"/>
              <a:t>Vērtēšanas skalas “inflācija” – </a:t>
            </a:r>
            <a:r>
              <a:rPr lang="lv-LV" b="1" smtClean="0"/>
              <a:t>nesamērīgs augsto vērtējumu īpatsvars</a:t>
            </a:r>
          </a:p>
          <a:p>
            <a:pPr eaLnBrk="1" hangingPunct="1">
              <a:spcBef>
                <a:spcPts val="600"/>
              </a:spcBef>
            </a:pPr>
            <a:r>
              <a:rPr lang="lv-LV" smtClean="0"/>
              <a:t>Vērtēšanas prakses un prasību atšķirības iestāžu starpā - bieži novērota formāla pieeja, </a:t>
            </a:r>
            <a:r>
              <a:rPr lang="lv-LV" b="1" smtClean="0"/>
              <a:t>uzsvars uz vērtējuma noteikšanu, nevis snieguma analīzi</a:t>
            </a:r>
            <a:endParaRPr lang="en-US" smtClean="0"/>
          </a:p>
          <a:p>
            <a:pPr>
              <a:spcBef>
                <a:spcPts val="600"/>
              </a:spcBef>
            </a:pPr>
            <a:r>
              <a:rPr lang="lv-LV" b="1" smtClean="0"/>
              <a:t>Komisiju</a:t>
            </a:r>
            <a:r>
              <a:rPr lang="lv-LV" smtClean="0"/>
              <a:t> izmantošana pārrunās</a:t>
            </a:r>
          </a:p>
          <a:p>
            <a:pPr>
              <a:spcBef>
                <a:spcPts val="600"/>
              </a:spcBef>
            </a:pPr>
            <a:r>
              <a:rPr lang="lv-LV" b="1" smtClean="0"/>
              <a:t>Mācību programmu un metodisko materiālu trūkums </a:t>
            </a:r>
            <a:r>
              <a:rPr lang="lv-LV" smtClean="0"/>
              <a:t>par vadītāja lomu darba snieguma vadīšanā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20276-5E89-4622-8DBA-2313C4CE50A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mtClean="0"/>
              <a:t>Aptaujas dalībnieku viedoklis par darbības novērtēšanas sistēmu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/>
              <a:t>2011.gada februārī veiktās aptaujas par darbības novērtēšanas sistēmu rezultāti (1521 respondents)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mtClean="0"/>
              <a:t>Aptaujas dalībnieku komentāri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i="1" smtClean="0"/>
              <a:t>Jāpapildina ar kritērijiem, kas pilnīgāk atspoguļotu katra darbinieka individuālo sniegumu saistībā ar veicamajiem uzdevumiem</a:t>
            </a:r>
          </a:p>
          <a:p>
            <a:r>
              <a:rPr lang="en-US" i="1" smtClean="0"/>
              <a:t>Pārāk liels akcents tiek likts uz personību un prasmēm, nevis darba rezultātiem</a:t>
            </a:r>
            <a:endParaRPr lang="lv-LV" i="1" smtClean="0"/>
          </a:p>
          <a:p>
            <a:r>
              <a:rPr lang="lv-LV" i="1" smtClean="0"/>
              <a:t>Vajadzētu profesionālās prasmes sadalīt daudz sīkāk un tām būtu jāaizņem vismaz 50% no novērtējuma</a:t>
            </a:r>
            <a:endParaRPr lang="en-US" i="1" smtClean="0"/>
          </a:p>
          <a:p>
            <a:endParaRPr lang="en-US" i="1" smtClean="0"/>
          </a:p>
          <a:p>
            <a:endParaRPr lang="en-US" i="1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Aptaujas dalībnieku komentāri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smtClean="0"/>
              <a:t>Kompetences izstrādāt konkrētāk atbilstošai jomai, jo tik vispārīgas neko nedod vērtēšanā.</a:t>
            </a:r>
          </a:p>
          <a:p>
            <a:r>
              <a:rPr lang="lv-LV" i="1" smtClean="0"/>
              <a:t>K</a:t>
            </a:r>
            <a:r>
              <a:rPr lang="en-US" i="1" smtClean="0"/>
              <a:t>ompetences netiek diferencētas starp dažāda profila darbiniekiem. </a:t>
            </a:r>
            <a:r>
              <a:rPr lang="lv-LV" i="1" smtClean="0"/>
              <a:t>Piemēram, v</a:t>
            </a:r>
            <a:r>
              <a:rPr lang="en-US" i="1" smtClean="0"/>
              <a:t>isiem vienād</a:t>
            </a:r>
            <a:r>
              <a:rPr lang="lv-LV" i="1" smtClean="0"/>
              <a:t>ā </a:t>
            </a:r>
            <a:r>
              <a:rPr lang="en-US" i="1" smtClean="0"/>
              <a:t>mērā tiek vērtēta komu</a:t>
            </a:r>
            <a:r>
              <a:rPr lang="lv-LV" i="1" smtClean="0"/>
              <a:t>ni</a:t>
            </a:r>
            <a:r>
              <a:rPr lang="en-US" i="1" smtClean="0"/>
              <a:t>kācijas prasme, lai gan ne visiem darbiniekiem t</a:t>
            </a:r>
            <a:r>
              <a:rPr lang="lv-LV" i="1" smtClean="0"/>
              <a:t>ā</a:t>
            </a:r>
            <a:r>
              <a:rPr lang="en-US" i="1" smtClean="0"/>
              <a:t> ir vienād</a:t>
            </a:r>
            <a:r>
              <a:rPr lang="lv-LV" i="1" smtClean="0"/>
              <a:t>ā</a:t>
            </a:r>
            <a:r>
              <a:rPr lang="en-US" i="1" smtClean="0"/>
              <a:t> mēr</a:t>
            </a:r>
            <a:r>
              <a:rPr lang="lv-LV" i="1" smtClean="0"/>
              <a:t>ā</a:t>
            </a:r>
            <a:r>
              <a:rPr lang="en-US" i="1" smtClean="0"/>
              <a:t> j</a:t>
            </a:r>
            <a:r>
              <a:rPr lang="lv-LV" i="1" smtClean="0"/>
              <a:t>ā</a:t>
            </a:r>
            <a:r>
              <a:rPr lang="en-US" i="1" smtClean="0"/>
              <a:t>pielieto darba veikšanai.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7F36E-9297-40AC-B112-996F7DCBC05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429520" cy="3714760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214678"/>
            <a:ext cx="7286644" cy="3643322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7F36E-9297-40AC-B112-996F7DCBC05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8"/>
            <a:ext cx="7500958" cy="3750479"/>
          </a:xfrm>
          <a:prstGeom prst="rect">
            <a:avLst/>
          </a:prstGeom>
          <a:noFill/>
          <a:ln w="9525">
            <a:solidFill>
              <a:srgbClr val="FFCC99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1143000"/>
          </a:xfrm>
        </p:spPr>
        <p:txBody>
          <a:bodyPr>
            <a:normAutofit fontScale="90000"/>
          </a:bodyPr>
          <a:lstStyle/>
          <a:p>
            <a:pPr>
              <a:defRPr lang="lv-LV"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3600" smtClean="0"/>
              <a:t>K</a:t>
            </a:r>
            <a:r>
              <a:rPr lang="lv-LV" sz="3600" smtClean="0"/>
              <a:t>as dar</a:t>
            </a:r>
            <a:r>
              <a:rPr lang="en-US" sz="3600" smtClean="0"/>
              <a:t>bības novērtēšanas sistēm</a:t>
            </a:r>
            <a:r>
              <a:rPr lang="lv-LV" sz="3600" smtClean="0"/>
              <a:t>ā būtu jāuzlabo?</a:t>
            </a:r>
            <a:endParaRPr lang="en-US" sz="36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0B492-C99A-4865-86AA-DE7311BE3F3A}" type="slidenum">
              <a:rPr lang="lv-LV" smtClean="0"/>
              <a:pPr>
                <a:defRPr/>
              </a:pPr>
              <a:t>17</a:t>
            </a:fld>
            <a:endParaRPr lang="lv-LV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0" y="1357298"/>
          <a:ext cx="91440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152400"/>
            <a:ext cx="7929618" cy="1490650"/>
          </a:xfrm>
        </p:spPr>
        <p:txBody>
          <a:bodyPr>
            <a:normAutofit fontScale="90000"/>
          </a:bodyPr>
          <a:lstStyle/>
          <a:p>
            <a:r>
              <a:rPr lang="en-US" sz="3600" b="1" smtClean="0">
                <a:solidFill>
                  <a:schemeClr val="tx1"/>
                </a:solidFill>
              </a:rPr>
              <a:t>Kādi darbības aspekti būtu jāvērtē papildus esošajiem (uzdevumu izpilde un kompetences)? 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214282" y="1571612"/>
          <a:ext cx="857256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8147902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Tendences Eiropā un pasaulē darba izpildes vadības sistēmu jomā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428736"/>
            <a:ext cx="8215338" cy="5429264"/>
          </a:xfrm>
        </p:spPr>
        <p:txBody>
          <a:bodyPr>
            <a:noAutofit/>
          </a:bodyPr>
          <a:lstStyle/>
          <a:p>
            <a:r>
              <a:rPr lang="lv-LV" sz="2400" smtClean="0"/>
              <a:t>Plaša izplatība, augsta aktualitāte</a:t>
            </a:r>
          </a:p>
          <a:p>
            <a:r>
              <a:rPr lang="lv-LV" sz="2400" smtClean="0"/>
              <a:t>Arvien pieaugošs uzsvars uz darbinieku mērķu noteikšanu atbilstoši iestādes mērķiem</a:t>
            </a:r>
          </a:p>
          <a:p>
            <a:r>
              <a:rPr lang="lv-LV" sz="2400" smtClean="0"/>
              <a:t>Tiek ieviesti IT risinājumi sistēmas atbalstam:</a:t>
            </a:r>
          </a:p>
          <a:p>
            <a:pPr lvl="1"/>
            <a:r>
              <a:rPr lang="lv-LV" sz="2400" smtClean="0"/>
              <a:t>lai minimizētu sistēmas administrēšanai nepieciešamo laiku un dokumentācijas apjomu</a:t>
            </a:r>
          </a:p>
          <a:p>
            <a:pPr lvl="1"/>
            <a:r>
              <a:rPr lang="lv-LV" sz="2400" smtClean="0"/>
              <a:t>papildus iespējas integrēt informāciju dažādos personāla vadības procesos</a:t>
            </a:r>
          </a:p>
          <a:p>
            <a:r>
              <a:rPr lang="lv-LV" sz="2400" smtClean="0"/>
              <a:t>Mazāka koncentrēšanās uz kompetencēm, lielāks uzsvars uz zināšanu un prasmju vadību </a:t>
            </a:r>
          </a:p>
          <a:p>
            <a:r>
              <a:rPr lang="lv-LV" sz="2400" smtClean="0"/>
              <a:t>Augsta aktualitāte 360 grādu vērtēšanai</a:t>
            </a:r>
          </a:p>
          <a:p>
            <a:r>
              <a:rPr lang="lv-LV" sz="2400" smtClean="0"/>
              <a:t>Uzmanīgāka pieeja vērtējuma un atalgojuma sasaistei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1538" y="285728"/>
            <a:ext cx="5572164" cy="2071702"/>
          </a:xfrm>
        </p:spPr>
        <p:txBody>
          <a:bodyPr>
            <a:normAutofit/>
          </a:bodyPr>
          <a:lstStyle/>
          <a:p>
            <a:pPr algn="r"/>
            <a:r>
              <a:rPr lang="lv-LV" sz="4400" smtClean="0">
                <a:cs typeface="Tahoma" pitchFamily="34" charset="0"/>
              </a:rPr>
              <a:t>Iepazīsimies: </a:t>
            </a:r>
            <a:br>
              <a:rPr lang="lv-LV" sz="4400" smtClean="0">
                <a:cs typeface="Tahoma" pitchFamily="34" charset="0"/>
              </a:rPr>
            </a:br>
            <a:r>
              <a:rPr lang="lv-LV" b="1" smtClean="0"/>
              <a:t>Katri </a:t>
            </a:r>
            <a:r>
              <a:rPr lang="lv-LV" b="1" dirty="0" smtClean="0"/>
              <a:t>Vintiša </a:t>
            </a:r>
            <a:endParaRPr lang="en-US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85786" y="2428868"/>
            <a:ext cx="8358214" cy="442913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lv-LV" sz="2400" dirty="0" smtClean="0"/>
              <a:t>LU doktorantūras </a:t>
            </a:r>
            <a:r>
              <a:rPr lang="lv-LV" sz="2400" smtClean="0"/>
              <a:t>studijas vadībzinātnē, LU </a:t>
            </a:r>
            <a:r>
              <a:rPr lang="lv-LV" sz="2400" dirty="0" smtClean="0"/>
              <a:t>maģistra grāds </a:t>
            </a:r>
            <a:r>
              <a:rPr lang="lv-LV" sz="2400" smtClean="0"/>
              <a:t>sabiedrības vadībā, LU </a:t>
            </a:r>
            <a:r>
              <a:rPr lang="lv-LV" sz="2400" dirty="0" smtClean="0"/>
              <a:t>bakalaura grāds psiholoģijā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lv-LV" sz="2400" smtClean="0"/>
              <a:t>Pieredze </a:t>
            </a:r>
            <a:r>
              <a:rPr lang="lv-LV" sz="2400" dirty="0" smtClean="0"/>
              <a:t>stratēģiskajā </a:t>
            </a:r>
            <a:r>
              <a:rPr lang="lv-LV" sz="2400" smtClean="0"/>
              <a:t>personāla vadībā no 1999.gada:</a:t>
            </a:r>
            <a:endParaRPr lang="lv-LV" sz="2400" dirty="0" smtClean="0"/>
          </a:p>
          <a:p>
            <a:pPr lvl="1">
              <a:spcBef>
                <a:spcPts val="600"/>
              </a:spcBef>
              <a:defRPr/>
            </a:pPr>
            <a:r>
              <a:rPr lang="lv-LV" sz="2400" smtClean="0"/>
              <a:t>1999 - 2003 - Valsts </a:t>
            </a:r>
            <a:r>
              <a:rPr lang="lv-LV" sz="2400" dirty="0" smtClean="0"/>
              <a:t>civildienesta pārvalde</a:t>
            </a:r>
            <a:r>
              <a:rPr lang="lv-LV" sz="2400" smtClean="0"/>
              <a:t>, 2003 – 2007 - Valsts </a:t>
            </a:r>
            <a:r>
              <a:rPr lang="lv-LV" sz="2400" dirty="0" smtClean="0"/>
              <a:t>kanceleja – valsts pārvaldes cilvēkresursu attīstības plānošana</a:t>
            </a:r>
            <a:endParaRPr lang="ru-RU" sz="2400" dirty="0" smtClean="0"/>
          </a:p>
          <a:p>
            <a:pPr lvl="1">
              <a:spcBef>
                <a:spcPts val="600"/>
              </a:spcBef>
              <a:defRPr/>
            </a:pPr>
            <a:r>
              <a:rPr lang="lv-LV" sz="2400" smtClean="0"/>
              <a:t>2007 - 2009 </a:t>
            </a:r>
            <a:r>
              <a:rPr lang="lv-LV" sz="2400" dirty="0" smtClean="0"/>
              <a:t>- konsultante SIA “</a:t>
            </a:r>
            <a:r>
              <a:rPr lang="lv-LV" sz="2400" dirty="0" err="1" smtClean="0"/>
              <a:t>Fontes</a:t>
            </a:r>
            <a:r>
              <a:rPr lang="lv-LV" sz="2400" dirty="0" smtClean="0"/>
              <a:t> Latvija”, “</a:t>
            </a:r>
            <a:r>
              <a:rPr lang="lv-LV" sz="2400" dirty="0" err="1" smtClean="0"/>
              <a:t>Fontes</a:t>
            </a:r>
            <a:r>
              <a:rPr lang="lv-LV" sz="2400" dirty="0" smtClean="0"/>
              <a:t> Vadības konsultācijas”</a:t>
            </a:r>
          </a:p>
          <a:p>
            <a:pPr lvl="1">
              <a:spcBef>
                <a:spcPts val="600"/>
              </a:spcBef>
              <a:defRPr/>
            </a:pPr>
            <a:r>
              <a:rPr lang="lv-LV" sz="2400" dirty="0" smtClean="0"/>
              <a:t>No 06.2009. </a:t>
            </a:r>
            <a:r>
              <a:rPr lang="lv-LV" sz="2400" smtClean="0"/>
              <a:t>– valdes locekle SIA </a:t>
            </a:r>
            <a:r>
              <a:rPr lang="lv-LV" sz="2400" dirty="0" smtClean="0"/>
              <a:t>“CREATIVE TECHNOLOGIES” – radoši risinājumi resursu vadībā</a:t>
            </a:r>
          </a:p>
          <a:p>
            <a:pPr>
              <a:spcBef>
                <a:spcPts val="600"/>
              </a:spcBef>
              <a:defRPr/>
            </a:pPr>
            <a:r>
              <a:rPr lang="lv-LV" sz="2400" dirty="0" smtClean="0"/>
              <a:t>Specializācija – atalgojuma un darba izpildes vadības  sistēmu izstrāde</a:t>
            </a:r>
            <a:r>
              <a:rPr lang="lv-LV" sz="2400" smtClean="0"/>
              <a:t>, apmierinātības ar darbu izpēte, kompetenču </a:t>
            </a:r>
            <a:r>
              <a:rPr lang="lv-LV" sz="2400" dirty="0" smtClean="0"/>
              <a:t>modeļu izstrāde un novērtēšana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1F47CC-7443-4FA3-B066-CF4555BBF1C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  <p:pic>
        <p:nvPicPr>
          <p:cNvPr id="6" name="Picture 2" descr="C:\Documents and Settings\katri.vintisa\Desktop\katri-0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285728"/>
            <a:ext cx="157163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4"/>
            <a:ext cx="6400800" cy="2900377"/>
          </a:xfrm>
        </p:spPr>
        <p:txBody>
          <a:bodyPr>
            <a:normAutofit/>
          </a:bodyPr>
          <a:lstStyle/>
          <a:p>
            <a:r>
              <a:rPr lang="lv-LV" smtClean="0"/>
              <a:t>Pilnveidota pieeja </a:t>
            </a:r>
            <a:br>
              <a:rPr lang="lv-LV" smtClean="0"/>
            </a:br>
            <a:r>
              <a:rPr lang="lv-LV" smtClean="0"/>
              <a:t>darba izpildes plānošanai un vadīšanai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Svarīgākais par NEVIS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5410200"/>
          </a:xfrm>
        </p:spPr>
        <p:txBody>
          <a:bodyPr>
            <a:normAutofit/>
          </a:bodyPr>
          <a:lstStyle/>
          <a:p>
            <a:r>
              <a:rPr lang="lv-LV" smtClean="0"/>
              <a:t>NEVIS – novērtēšanas elektroniskās veidlapas informācijas sistēma</a:t>
            </a:r>
          </a:p>
          <a:p>
            <a:r>
              <a:rPr lang="lv-LV" smtClean="0"/>
              <a:t>Web bāzēta IT sistēma, izstrādātājs: SIA “FMS”</a:t>
            </a:r>
          </a:p>
          <a:p>
            <a:r>
              <a:rPr lang="lv-LV" smtClean="0"/>
              <a:t>Sistēmas galvenais administrators – Valsts kanceleja</a:t>
            </a:r>
          </a:p>
          <a:p>
            <a:r>
              <a:rPr lang="lv-LV" smtClean="0"/>
              <a:t>Tiks nodota lietošanā visām valsts iestādēm, kurās tiek veikta nodarbināto darbības novērtēšana atbilstoši MK noteikumiem</a:t>
            </a:r>
          </a:p>
          <a:p>
            <a:pPr>
              <a:buNone/>
            </a:pPr>
            <a:endParaRPr lang="lv-LV" smtClean="0"/>
          </a:p>
          <a:p>
            <a:pPr>
              <a:buNone/>
            </a:pPr>
            <a:endParaRPr lang="lv-LV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Izmaiņu kopsavilkums 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285860"/>
            <a:ext cx="8215338" cy="5572140"/>
          </a:xfrm>
        </p:spPr>
        <p:txBody>
          <a:bodyPr>
            <a:normAutofit/>
          </a:bodyPr>
          <a:lstStyle/>
          <a:p>
            <a:r>
              <a:rPr lang="lv-LV" smtClean="0"/>
              <a:t>Precizēti vērtēšanas kritēriji atbilstoši amatu grupām</a:t>
            </a:r>
          </a:p>
          <a:p>
            <a:r>
              <a:rPr lang="lv-LV" smtClean="0"/>
              <a:t>Skaidri definēts vērtējuma aprēķina algoritms</a:t>
            </a:r>
          </a:p>
          <a:p>
            <a:r>
              <a:rPr lang="lv-LV" smtClean="0"/>
              <a:t>Lielāks uzsvars uz mērķu definēšanu un plānošanas prasmju attīstību</a:t>
            </a:r>
          </a:p>
          <a:p>
            <a:r>
              <a:rPr lang="lv-LV" smtClean="0"/>
              <a:t>Lielāks uzsvars uz atgriezeniskās saites sniegšanas iemaņu attīstību, lai veicinātu un atbalstītu darbinieku izaugsmi un motivāciju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/>
          <a:lstStyle/>
          <a:p>
            <a:r>
              <a:rPr lang="lv-LV" smtClean="0"/>
              <a:t>Izmaiņu kopsavilkums II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/>
          <a:lstStyle/>
          <a:p>
            <a:r>
              <a:rPr lang="lv-LV" smtClean="0"/>
              <a:t>Elektroniskā vide darba plānošanai un vērtēšanai (NEVIS)</a:t>
            </a:r>
          </a:p>
          <a:p>
            <a:r>
              <a:rPr lang="lv-LV" smtClean="0"/>
              <a:t>Paplašinātās (360 grādu) vērtēšanas iespēja</a:t>
            </a:r>
          </a:p>
          <a:p>
            <a:r>
              <a:rPr lang="lv-LV" smtClean="0"/>
              <a:t>Kompetenču vārdnīca  un 5 līmeņu apraksti kompetencēm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/>
          <a:lstStyle/>
          <a:p>
            <a:r>
              <a:rPr lang="lv-LV" smtClean="0"/>
              <a:t>Ieguvumi no izmaiņām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447800"/>
            <a:ext cx="8005026" cy="5410200"/>
          </a:xfrm>
        </p:spPr>
        <p:txBody>
          <a:bodyPr>
            <a:normAutofit/>
          </a:bodyPr>
          <a:lstStyle/>
          <a:p>
            <a:r>
              <a:rPr lang="lv-LV" smtClean="0"/>
              <a:t>Iespēja analizēt </a:t>
            </a:r>
            <a:r>
              <a:rPr lang="lv-LV" b="1" smtClean="0"/>
              <a:t>visus</a:t>
            </a:r>
            <a:r>
              <a:rPr lang="lv-LV" smtClean="0"/>
              <a:t> svarīgākos darba aspektus</a:t>
            </a:r>
          </a:p>
          <a:p>
            <a:r>
              <a:rPr lang="lv-LV" smtClean="0"/>
              <a:t>Iespēja izveidot uzskatāmu </a:t>
            </a:r>
            <a:r>
              <a:rPr lang="lv-LV" b="1" smtClean="0"/>
              <a:t>sasaisti</a:t>
            </a:r>
            <a:r>
              <a:rPr lang="lv-LV" smtClean="0"/>
              <a:t> starp darbinieka un iestādes mērķiem un to izpildi</a:t>
            </a:r>
            <a:endParaRPr lang="lv-LV" b="1" smtClean="0"/>
          </a:p>
          <a:p>
            <a:r>
              <a:rPr lang="lv-LV" b="1" smtClean="0"/>
              <a:t>Mērķtiecīgāka pieeja </a:t>
            </a:r>
            <a:r>
              <a:rPr lang="lv-LV" smtClean="0"/>
              <a:t>prasmju un kompetenču attīstībai un profesionālajai izaugsmei</a:t>
            </a:r>
          </a:p>
          <a:p>
            <a:r>
              <a:rPr lang="lv-LV" b="1" smtClean="0"/>
              <a:t>Rokasgrāmata</a:t>
            </a:r>
            <a:r>
              <a:rPr lang="lv-LV" smtClean="0"/>
              <a:t> un </a:t>
            </a:r>
            <a:r>
              <a:rPr lang="lv-LV" b="1" smtClean="0"/>
              <a:t>treneru</a:t>
            </a:r>
            <a:r>
              <a:rPr lang="lv-LV" smtClean="0"/>
              <a:t> komanda ieviešanas atbalstam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5" y="428604"/>
            <a:ext cx="7515249" cy="10001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lv-LV" sz="3600" smtClean="0">
                <a:latin typeface="+mn-lt"/>
              </a:rPr>
              <a:t>Lai izmaiņas nestu patiesu labumu</a:t>
            </a:r>
            <a:r>
              <a:rPr sz="3600" smtClean="0">
                <a:latin typeface="+mn-lt"/>
              </a:rPr>
              <a:t>:</a:t>
            </a:r>
            <a:endParaRPr sz="3600" dirty="0">
              <a:latin typeface="+mn-lt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000100" y="1285860"/>
            <a:ext cx="8143900" cy="5572140"/>
          </a:xfrm>
        </p:spPr>
        <p:txBody>
          <a:bodyPr/>
          <a:lstStyle/>
          <a:p>
            <a:pPr>
              <a:buNone/>
              <a:defRPr/>
            </a:pPr>
            <a:r>
              <a:rPr lang="lv-LV" sz="2800" smtClean="0">
                <a:solidFill>
                  <a:srgbClr val="FF0000"/>
                </a:solidFill>
              </a:rPr>
              <a:t>Nepietiek vadības rīku izstrādāt, tas ir jālieto</a:t>
            </a:r>
            <a:r>
              <a:rPr lang="lv-LV" sz="2800" smtClean="0"/>
              <a:t>:</a:t>
            </a:r>
          </a:p>
          <a:p>
            <a:pPr>
              <a:defRPr/>
            </a:pPr>
            <a:r>
              <a:rPr lang="lv-LV" sz="2800" smtClean="0"/>
              <a:t>Jāīsteno </a:t>
            </a:r>
            <a:r>
              <a:rPr lang="lv-LV" sz="2800" dirty="0" smtClean="0"/>
              <a:t>strukturētas mācību programmas vadītājiem un darbiniekiem</a:t>
            </a:r>
          </a:p>
          <a:p>
            <a:pPr>
              <a:defRPr/>
            </a:pPr>
            <a:r>
              <a:rPr lang="lv-LV" sz="2800" dirty="0" smtClean="0"/>
              <a:t>Jātrenē iemaņas</a:t>
            </a:r>
            <a:r>
              <a:rPr lang="lv-LV" sz="2800" i="1" dirty="0" smtClean="0"/>
              <a:t> </a:t>
            </a:r>
          </a:p>
          <a:p>
            <a:pPr>
              <a:defRPr/>
            </a:pPr>
            <a:r>
              <a:rPr lang="lv-LV" sz="2800" dirty="0" smtClean="0"/>
              <a:t>Augstākā līmeņa </a:t>
            </a:r>
            <a:r>
              <a:rPr lang="lv-LV" sz="2800" smtClean="0"/>
              <a:t>vadība jārāda </a:t>
            </a:r>
            <a:r>
              <a:rPr lang="lv-LV" sz="2800" dirty="0" smtClean="0"/>
              <a:t>paraugs darbiniekiem </a:t>
            </a:r>
          </a:p>
          <a:p>
            <a:pPr>
              <a:defRPr/>
            </a:pPr>
            <a:r>
              <a:rPr lang="lv-LV" sz="2800" dirty="0" smtClean="0"/>
              <a:t>Nevis </a:t>
            </a:r>
            <a:r>
              <a:rPr lang="lv-LV" sz="2800" i="1" dirty="0" smtClean="0"/>
              <a:t>reizi gadā, </a:t>
            </a:r>
            <a:r>
              <a:rPr lang="lv-LV" sz="2800" dirty="0" smtClean="0"/>
              <a:t>bet </a:t>
            </a:r>
            <a:r>
              <a:rPr lang="lv-LV" sz="2800" i="1" dirty="0" smtClean="0"/>
              <a:t>katru dienu </a:t>
            </a:r>
          </a:p>
          <a:p>
            <a:pPr>
              <a:defRPr/>
            </a:pPr>
            <a:r>
              <a:rPr lang="lv-LV" sz="2800" dirty="0" smtClean="0"/>
              <a:t>Pēc iespējas vienkāršākas procedūras, samazināta birokrātija</a:t>
            </a:r>
          </a:p>
          <a:p>
            <a:pPr>
              <a:defRPr/>
            </a:pPr>
            <a:endParaRPr lang="lv-LV" sz="2400" dirty="0" smtClean="0"/>
          </a:p>
          <a:p>
            <a:pPr>
              <a:buFont typeface="Wingdings" pitchFamily="2" charset="2"/>
              <a:buNone/>
              <a:defRPr/>
            </a:pPr>
            <a:endParaRPr lang="lv-LV" sz="2400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8EBCDB-2FEB-4016-8718-36C7D1228D4C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mtClean="0"/>
              <a:t>Kāpēc mums nepieciešama novērtēšanas sistēma?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/>
              <a:t>Jautājums grupai: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8143900" cy="1500198"/>
          </a:xfrm>
        </p:spPr>
        <p:txBody>
          <a:bodyPr>
            <a:normAutofit fontScale="90000"/>
          </a:bodyPr>
          <a:lstStyle/>
          <a:p>
            <a:r>
              <a:rPr lang="lv-LV" sz="3600" smtClean="0"/>
              <a:t>Darba izpildes plānošanas un novērtēšanas sistēma ir nepieciešama, lai ...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857364"/>
            <a:ext cx="7929618" cy="4429156"/>
          </a:xfrm>
        </p:spPr>
        <p:txBody>
          <a:bodyPr>
            <a:noAutofit/>
          </a:bodyPr>
          <a:lstStyle/>
          <a:p>
            <a:pPr lvl="0"/>
            <a:r>
              <a:rPr lang="lv-LV" sz="2800" smtClean="0"/>
              <a:t>izveidotu </a:t>
            </a:r>
            <a:r>
              <a:rPr lang="lv-LV" sz="2800" u="sng" smtClean="0"/>
              <a:t>sasaisti starp iestādes mērķiem un rezultātiem un nodarbinātā mērķiem un rezultātiem</a:t>
            </a:r>
            <a:r>
              <a:rPr lang="lv-LV" sz="2800" smtClean="0"/>
              <a:t>, veidojot izpratni par katra nodarbinātā ieguldījumu kopējos iestādes rezultātos</a:t>
            </a:r>
            <a:endParaRPr lang="en-US" sz="2800" smtClean="0"/>
          </a:p>
          <a:p>
            <a:pPr lvl="0"/>
            <a:r>
              <a:rPr lang="lv-LV" sz="2800" smtClean="0"/>
              <a:t>radītu iespēju </a:t>
            </a:r>
            <a:r>
              <a:rPr lang="lv-LV" sz="2800" u="sng" smtClean="0"/>
              <a:t>izprast grūtību cēloņus </a:t>
            </a:r>
            <a:r>
              <a:rPr lang="lv-LV" sz="2800" smtClean="0"/>
              <a:t>un palīdzētu koncentrēties uz to novēršanu </a:t>
            </a:r>
            <a:endParaRPr lang="en-US" sz="2800" smtClean="0"/>
          </a:p>
          <a:p>
            <a:pPr lvl="0"/>
            <a:r>
              <a:rPr lang="lv-LV" sz="2800" smtClean="0"/>
              <a:t>veicinātu </a:t>
            </a:r>
            <a:r>
              <a:rPr lang="lv-LV" sz="2800" u="sng" smtClean="0"/>
              <a:t>individuālo atbildību un motivāciju sasniegt labāku darba izpildes kvalitāti</a:t>
            </a:r>
            <a:endParaRPr lang="en-US" sz="28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511288"/>
          </a:xfrm>
        </p:spPr>
        <p:txBody>
          <a:bodyPr>
            <a:noAutofit/>
          </a:bodyPr>
          <a:lstStyle/>
          <a:p>
            <a:r>
              <a:rPr lang="lv-LV" sz="2000" smtClean="0"/>
              <a:t>Papildus tam</a:t>
            </a:r>
            <a:r>
              <a:rPr lang="lv-LV" sz="3600" smtClean="0"/>
              <a:t>, darba izpildes plānošanas un novērtēšanas sistēma ir nepieciešama, lai ...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57364"/>
            <a:ext cx="7862150" cy="4391036"/>
          </a:xfrm>
        </p:spPr>
        <p:txBody>
          <a:bodyPr>
            <a:normAutofit lnSpcReduction="10000"/>
          </a:bodyPr>
          <a:lstStyle/>
          <a:p>
            <a:pPr lvl="0"/>
            <a:r>
              <a:rPr lang="lv-LV" smtClean="0"/>
              <a:t>veidotu </a:t>
            </a:r>
            <a:r>
              <a:rPr lang="lv-LV" u="sng" smtClean="0"/>
              <a:t>konstruktīvu dialogu vadītāju un padoto starpā</a:t>
            </a:r>
            <a:r>
              <a:rPr lang="lv-LV" smtClean="0"/>
              <a:t> par mērķiem un to sasniegšanas iespējām, kā arī mērķu sasniegšanu veicinošajiem un kavējošajiem faktoriem</a:t>
            </a:r>
            <a:endParaRPr lang="en-US" smtClean="0"/>
          </a:p>
          <a:p>
            <a:r>
              <a:rPr lang="lv-LV" smtClean="0"/>
              <a:t>stimulētu </a:t>
            </a:r>
            <a:r>
              <a:rPr lang="lv-LV" u="sng" smtClean="0"/>
              <a:t>vadītāju prasmju attīstību</a:t>
            </a:r>
            <a:r>
              <a:rPr lang="lv-LV" smtClean="0"/>
              <a:t> nodarbināto motivēšanā, atgriezeniskās saites sniegšanā, mērķu noteikšanā, darba izpildes analīzē un vērtēšanā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Mērķu kaskadēšana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/>
              <a:t>Kā definēt individuālos mērķus, pamatojoties uz iestādes stratēģiju un/vai darba plānu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472386" cy="796908"/>
          </a:xfrm>
        </p:spPr>
        <p:txBody>
          <a:bodyPr>
            <a:normAutofit/>
          </a:bodyPr>
          <a:lstStyle/>
          <a:p>
            <a:r>
              <a:rPr lang="lv-LV" smtClean="0"/>
              <a:t>Mācību plāns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00100" y="1214422"/>
          <a:ext cx="7858180" cy="5278368"/>
        </p:xfrm>
        <a:graphic>
          <a:graphicData uri="http://schemas.openxmlformats.org/drawingml/2006/table">
            <a:tbl>
              <a:tblPr/>
              <a:tblGrid>
                <a:gridCol w="2000264"/>
                <a:gridCol w="5857916"/>
              </a:tblGrid>
              <a:tr h="587305">
                <a:tc>
                  <a:txBody>
                    <a:bodyPr/>
                    <a:lstStyle/>
                    <a:p>
                      <a:pPr marL="36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Laiks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Saturs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918683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9:00 – 11:00 vai </a:t>
                      </a:r>
                    </a:p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13:00 – 15:00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Calibri"/>
                          <a:cs typeface="Times New Roman"/>
                        </a:rPr>
                        <a:t>Izmaiņas darbinieku novērtēšanas sistēmā</a:t>
                      </a:r>
                      <a:endParaRPr lang="en-US" sz="220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Calibri"/>
                          <a:cs typeface="Times New Roman"/>
                        </a:rPr>
                        <a:t>Sistēmas elektroniskais atbalsts – NEVIS</a:t>
                      </a: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Calibri"/>
                          <a:cs typeface="Times New Roman"/>
                        </a:rPr>
                        <a:t>Darba izpildes plānošana – individuālo mērķu</a:t>
                      </a:r>
                      <a:r>
                        <a:rPr lang="lv-LV" sz="2200" baseline="0" smtClean="0">
                          <a:latin typeface="+mn-lt"/>
                          <a:ea typeface="Calibri"/>
                          <a:cs typeface="Times New Roman"/>
                        </a:rPr>
                        <a:t> un rezultātu definēšana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1011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11:00 – 11:20</a:t>
                      </a:r>
                    </a:p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vai</a:t>
                      </a:r>
                    </a:p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  <a:r>
                        <a:rPr lang="lv-LV" sz="2200" b="1" baseline="0" smtClean="0">
                          <a:latin typeface="+mn-lt"/>
                          <a:ea typeface="Calibri"/>
                          <a:cs typeface="Times New Roman"/>
                        </a:rPr>
                        <a:t> – 15:20</a:t>
                      </a:r>
                      <a:endParaRPr lang="lv-LV" sz="2200" b="1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Kafijas pauze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675100">
                <a:tc>
                  <a:txBody>
                    <a:bodyPr/>
                    <a:lstStyle/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11:20 – 13:00</a:t>
                      </a:r>
                    </a:p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vai </a:t>
                      </a:r>
                    </a:p>
                    <a:p>
                      <a:pPr marL="360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2200" b="1" smtClean="0">
                          <a:latin typeface="+mn-lt"/>
                          <a:ea typeface="Calibri"/>
                          <a:cs typeface="Times New Roman"/>
                        </a:rPr>
                        <a:t>15:20-17:00</a:t>
                      </a:r>
                      <a:endParaRPr lang="en-US" sz="22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Darba izpildes kritēriju vērtēšana</a:t>
                      </a:r>
                      <a:endParaRPr lang="en-US" sz="220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Pārrunu vadīšana, atgriezeniskās saites sniegšana</a:t>
                      </a:r>
                      <a:endParaRPr lang="en-US" sz="220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360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457200" algn="l"/>
                        </a:tabLst>
                      </a:pPr>
                      <a:r>
                        <a:rPr lang="lv-LV" sz="2200" smtClean="0">
                          <a:latin typeface="+mn-lt"/>
                          <a:ea typeface="Times New Roman"/>
                          <a:cs typeface="Times New Roman"/>
                        </a:rPr>
                        <a:t>Darbinieku attīstība un izaugsme</a:t>
                      </a:r>
                      <a:endParaRPr lang="en-US" sz="2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2471726" cy="1797040"/>
          </a:xfrm>
        </p:spPr>
        <p:txBody>
          <a:bodyPr>
            <a:normAutofit/>
          </a:bodyPr>
          <a:lstStyle/>
          <a:p>
            <a:r>
              <a:rPr lang="lv-LV" smtClean="0"/>
              <a:t>Mērķu kaskāde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0" y="357188"/>
          <a:ext cx="9144000" cy="6500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142976" y="0"/>
          <a:ext cx="8001024" cy="6564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0179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03C8CF-BBEE-4C24-814F-96A4576CDF52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lv-LV" smtClean="0"/>
          </a:p>
        </p:txBody>
      </p:sp>
      <p:sp>
        <p:nvSpPr>
          <p:cNvPr id="5" name="Right Arrow 4"/>
          <p:cNvSpPr/>
          <p:nvPr/>
        </p:nvSpPr>
        <p:spPr>
          <a:xfrm>
            <a:off x="0" y="0"/>
            <a:ext cx="2143125" cy="114298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dirty="0"/>
              <a:t>Stratēģiskais mērķis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0" y="1285860"/>
            <a:ext cx="2285984" cy="1357322"/>
          </a:xfrm>
          <a:prstGeom prst="rightArrow">
            <a:avLst>
              <a:gd name="adj1" fmla="val 34277"/>
              <a:gd name="adj2" fmla="val 50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z="1600" smtClean="0"/>
              <a:t>Departamenta mērķis</a:t>
            </a:r>
            <a:endParaRPr lang="en-US" sz="1600" dirty="0"/>
          </a:p>
        </p:txBody>
      </p:sp>
      <p:sp>
        <p:nvSpPr>
          <p:cNvPr id="7" name="Right Arrow 6"/>
          <p:cNvSpPr/>
          <p:nvPr/>
        </p:nvSpPr>
        <p:spPr>
          <a:xfrm>
            <a:off x="0" y="2643188"/>
            <a:ext cx="2214546" cy="107156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mtClean="0"/>
              <a:t>Nodaļas mērķis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0" y="4071938"/>
            <a:ext cx="2214546" cy="114301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mtClean="0"/>
              <a:t>Darbinieka mērķis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0" y="5429250"/>
            <a:ext cx="2143108" cy="9287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dirty="0"/>
              <a:t>Uzdevumi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9063"/>
            <a:ext cx="9144000" cy="158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Process 11"/>
          <p:cNvSpPr/>
          <p:nvPr/>
        </p:nvSpPr>
        <p:spPr>
          <a:xfrm>
            <a:off x="7143750" y="1214438"/>
            <a:ext cx="1785938" cy="969962"/>
          </a:xfrm>
          <a:prstGeom prst="flowChartProcess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z="2400" dirty="0">
                <a:solidFill>
                  <a:srgbClr val="FF0000"/>
                </a:solidFill>
              </a:rPr>
              <a:t>Stratēģija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7143750" y="4429125"/>
            <a:ext cx="1785938" cy="969963"/>
          </a:xfrm>
          <a:prstGeom prst="flowChartProcess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lv-LV" sz="2400" dirty="0">
                <a:solidFill>
                  <a:srgbClr val="FF0000"/>
                </a:solidFill>
              </a:rPr>
              <a:t>Darba plāns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0"/>
            <a:ext cx="7862150" cy="1142984"/>
          </a:xfrm>
        </p:spPr>
        <p:txBody>
          <a:bodyPr/>
          <a:lstStyle/>
          <a:p>
            <a:r>
              <a:rPr lang="lv-LV" dirty="0" smtClean="0"/>
              <a:t>Kas </a:t>
            </a:r>
            <a:r>
              <a:rPr lang="lv-LV" smtClean="0"/>
              <a:t>ir mērķis 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715016"/>
          </a:xfrm>
        </p:spPr>
        <p:txBody>
          <a:bodyPr>
            <a:normAutofit/>
          </a:bodyPr>
          <a:lstStyle/>
          <a:p>
            <a:r>
              <a:rPr lang="lv-LV" smtClean="0"/>
              <a:t>Darbība, </a:t>
            </a:r>
            <a:r>
              <a:rPr lang="lv-LV" dirty="0" smtClean="0"/>
              <a:t>kas </a:t>
            </a:r>
            <a:r>
              <a:rPr lang="lv-LV" b="1" smtClean="0"/>
              <a:t>virza uz priekšu </a:t>
            </a:r>
            <a:r>
              <a:rPr lang="lv-LV" smtClean="0"/>
              <a:t>indivīdu/komandu/struktūrvienību un izriet no iestādes mērķiem</a:t>
            </a:r>
            <a:endParaRPr lang="lv-LV" dirty="0" smtClean="0"/>
          </a:p>
          <a:p>
            <a:r>
              <a:rPr lang="lv-LV" smtClean="0"/>
              <a:t>Nosacīti </a:t>
            </a:r>
            <a:r>
              <a:rPr lang="lv-LV" b="1" smtClean="0"/>
              <a:t>unikāls</a:t>
            </a:r>
            <a:r>
              <a:rPr lang="lv-LV" smtClean="0"/>
              <a:t> un </a:t>
            </a:r>
            <a:r>
              <a:rPr lang="lv-LV" b="1" smtClean="0"/>
              <a:t>novatorisks</a:t>
            </a:r>
            <a:r>
              <a:rPr lang="lv-LV" smtClean="0"/>
              <a:t>:</a:t>
            </a:r>
          </a:p>
          <a:p>
            <a:pPr lvl="1">
              <a:spcBef>
                <a:spcPts val="600"/>
              </a:spcBef>
            </a:pPr>
            <a:r>
              <a:rPr lang="lv-LV" smtClean="0"/>
              <a:t>jauna prasība</a:t>
            </a:r>
          </a:p>
          <a:p>
            <a:pPr lvl="1">
              <a:spcBef>
                <a:spcPts val="600"/>
              </a:spcBef>
            </a:pPr>
            <a:r>
              <a:rPr lang="lv-LV" smtClean="0"/>
              <a:t>jauns izaicinājums</a:t>
            </a:r>
          </a:p>
          <a:p>
            <a:pPr lvl="1">
              <a:spcBef>
                <a:spcPts val="600"/>
              </a:spcBef>
            </a:pPr>
            <a:r>
              <a:rPr lang="lv-LV" smtClean="0"/>
              <a:t>jauns </a:t>
            </a:r>
            <a:r>
              <a:rPr lang="lv-LV" dirty="0" smtClean="0"/>
              <a:t>pakalpojums </a:t>
            </a:r>
            <a:r>
              <a:rPr lang="lv-LV" smtClean="0"/>
              <a:t>vai uzlabojums esošajā utml.</a:t>
            </a:r>
            <a:endParaRPr lang="lv-LV" dirty="0" smtClean="0"/>
          </a:p>
          <a:p>
            <a:r>
              <a:rPr lang="lv-LV" smtClean="0"/>
              <a:t>Orientēts uz iznākumu – </a:t>
            </a:r>
            <a:r>
              <a:rPr lang="lv-LV" b="1" smtClean="0"/>
              <a:t>rezultātu</a:t>
            </a:r>
            <a:r>
              <a:rPr lang="lv-LV" smtClean="0"/>
              <a:t> (</a:t>
            </a:r>
            <a:r>
              <a:rPr lang="lv-LV" i="1" smtClean="0"/>
              <a:t>ko jūs izdarīsiet un  kas no tā mainīsies</a:t>
            </a:r>
            <a:r>
              <a:rPr lang="lv-LV" smtClean="0"/>
              <a:t>), nevis ieguldījumu vai procesu (</a:t>
            </a:r>
            <a:r>
              <a:rPr lang="lv-LV" i="1" smtClean="0"/>
              <a:t>ko jūs darīsiet</a:t>
            </a:r>
            <a:r>
              <a:rPr lang="lv-LV" smtClean="0"/>
              <a:t>)</a:t>
            </a:r>
            <a:endParaRPr lang="lv-LV" dirty="0" smtClean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44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lv-LV" smtClean="0"/>
              <a:t>Kas ir mērķis 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285860"/>
            <a:ext cx="8215338" cy="5572140"/>
          </a:xfrm>
        </p:spPr>
        <p:txBody>
          <a:bodyPr>
            <a:normAutofit fontScale="92500" lnSpcReduction="20000"/>
          </a:bodyPr>
          <a:lstStyle/>
          <a:p>
            <a:r>
              <a:rPr lang="lv-LV" smtClean="0"/>
              <a:t>Atrodas darbinieka </a:t>
            </a:r>
            <a:r>
              <a:rPr lang="lv-LV" b="1" smtClean="0"/>
              <a:t>ietekmes</a:t>
            </a:r>
            <a:r>
              <a:rPr lang="lv-LV" smtClean="0"/>
              <a:t> un </a:t>
            </a:r>
            <a:r>
              <a:rPr lang="lv-LV" b="1" smtClean="0"/>
              <a:t>atbildības</a:t>
            </a:r>
            <a:r>
              <a:rPr lang="lv-LV" smtClean="0"/>
              <a:t> zonā</a:t>
            </a:r>
            <a:endParaRPr lang="lv-LV" dirty="0" smtClean="0"/>
          </a:p>
          <a:p>
            <a:r>
              <a:rPr lang="lv-LV" dirty="0" smtClean="0"/>
              <a:t>Tam </a:t>
            </a:r>
            <a:r>
              <a:rPr lang="lv-LV" smtClean="0"/>
              <a:t>ir </a:t>
            </a:r>
            <a:r>
              <a:rPr lang="lv-LV" b="1" smtClean="0"/>
              <a:t>būtiska nozīme </a:t>
            </a:r>
            <a:r>
              <a:rPr lang="lv-LV" smtClean="0"/>
              <a:t>un ietekme uz struktūrvienības mērķu sasniegšanu</a:t>
            </a:r>
            <a:endParaRPr lang="lv-LV" dirty="0" smtClean="0"/>
          </a:p>
          <a:p>
            <a:r>
              <a:rPr lang="lv-LV" b="1" smtClean="0"/>
              <a:t>Uzdevumi</a:t>
            </a:r>
            <a:r>
              <a:rPr lang="lv-LV" smtClean="0"/>
              <a:t> ir mērķa sasniegšanai </a:t>
            </a:r>
            <a:r>
              <a:rPr lang="lv-LV" b="1" smtClean="0"/>
              <a:t>pakārtotas darbības </a:t>
            </a:r>
            <a:r>
              <a:rPr lang="lv-LV" smtClean="0"/>
              <a:t>jeb </a:t>
            </a:r>
            <a:r>
              <a:rPr lang="lv-LV" i="1" smtClean="0"/>
              <a:t>soļi, kā nonākat </a:t>
            </a:r>
            <a:r>
              <a:rPr lang="lv-LV" i="1" dirty="0" smtClean="0"/>
              <a:t>līdz mērķim</a:t>
            </a:r>
          </a:p>
          <a:p>
            <a:r>
              <a:rPr lang="lv-LV" b="1" smtClean="0">
                <a:solidFill>
                  <a:srgbClr val="FF0000"/>
                </a:solidFill>
              </a:rPr>
              <a:t>NB!</a:t>
            </a:r>
          </a:p>
          <a:p>
            <a:pPr lvl="1"/>
            <a:r>
              <a:rPr lang="lv-LV" smtClean="0"/>
              <a:t>Mērķis </a:t>
            </a:r>
            <a:r>
              <a:rPr lang="lv-LV" dirty="0" smtClean="0"/>
              <a:t>nav amata </a:t>
            </a:r>
            <a:r>
              <a:rPr lang="lv-LV" smtClean="0"/>
              <a:t>apraksta pienākums, bet mērķi tiek sasniegti, veicot amata pienākumus</a:t>
            </a:r>
          </a:p>
          <a:p>
            <a:pPr lvl="1"/>
            <a:r>
              <a:rPr lang="lv-LV" smtClean="0"/>
              <a:t>Mērķis nav </a:t>
            </a:r>
            <a:r>
              <a:rPr lang="lv-LV" dirty="0" smtClean="0"/>
              <a:t>uzdevums vai </a:t>
            </a:r>
            <a:r>
              <a:rPr lang="lv-LV" smtClean="0"/>
              <a:t>rutīnas darbs: tas ir ilgstošāks laika ziņā un nozīmīgāks ietekmes ziņā</a:t>
            </a:r>
          </a:p>
          <a:p>
            <a:pPr lvl="1"/>
            <a:r>
              <a:rPr lang="lv-LV" smtClean="0"/>
              <a:t>Ja mērķi nav iespējams sadalīt sīkākās darbībās, tas, visdrīzāk, nav mērķis, bet uzdevums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930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pPr eaLnBrk="1" hangingPunct="1">
              <a:buFont typeface="StarSymbol"/>
              <a:buNone/>
              <a:defRPr/>
            </a:pPr>
            <a:r>
              <a:rPr lang="lv-LV" dirty="0"/>
              <a:t>Kā uzrakstīt mērķi</a:t>
            </a:r>
          </a:p>
        </p:txBody>
      </p:sp>
      <p:sp>
        <p:nvSpPr>
          <p:cNvPr id="16387" name="Content Placeholder 2"/>
          <p:cNvSpPr txBox="1">
            <a:spLocks noGrp="1"/>
          </p:cNvSpPr>
          <p:nvPr>
            <p:ph idx="1"/>
          </p:nvPr>
        </p:nvSpPr>
        <p:spPr>
          <a:xfrm>
            <a:off x="1071538" y="1428737"/>
            <a:ext cx="7500990" cy="5000660"/>
          </a:xfrm>
        </p:spPr>
        <p:txBody>
          <a:bodyPr>
            <a:normAutofit lnSpcReduction="10000"/>
          </a:bodyPr>
          <a:lstStyle/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Sākt ar darbības vārdu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Noteikt rezultātu sasniegšanas rādītāju (-s)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Pārliecināties, vai darbinieks var kontrolēt mērķa sasniegšanu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smtClean="0">
                <a:ea typeface="Andale Sans UI"/>
                <a:cs typeface="Tahoma" pitchFamily="34" charset="0"/>
              </a:rPr>
              <a:t>Noteikt  prioritātes (mērķa īpatsvars procentos)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r>
              <a:rPr lang="lv-LV" sz="2800" b="1" smtClean="0">
                <a:solidFill>
                  <a:srgbClr val="FF0000"/>
                </a:solidFill>
                <a:ea typeface="Andale Sans UI"/>
                <a:cs typeface="Tahoma" pitchFamily="34" charset="0"/>
              </a:rPr>
              <a:t>NB! </a:t>
            </a:r>
          </a:p>
          <a:p>
            <a:pPr lvl="1">
              <a:spcBef>
                <a:spcPts val="601"/>
              </a:spcBef>
              <a:spcAft>
                <a:spcPts val="601"/>
              </a:spcAft>
            </a:pPr>
            <a:r>
              <a:rPr lang="lv-LV" sz="2400" smtClean="0">
                <a:ea typeface="Andale Sans UI"/>
                <a:cs typeface="Tahoma" pitchFamily="34" charset="0"/>
              </a:rPr>
              <a:t>Ne vairāk par 10 mērķiem</a:t>
            </a:r>
          </a:p>
          <a:p>
            <a:pPr lvl="1">
              <a:spcBef>
                <a:spcPts val="601"/>
              </a:spcBef>
              <a:spcAft>
                <a:spcPts val="601"/>
              </a:spcAft>
            </a:pPr>
            <a:r>
              <a:rPr lang="lv-LV" sz="2400" smtClean="0">
                <a:ea typeface="Andale Sans UI"/>
                <a:cs typeface="Tahoma" pitchFamily="34" charset="0"/>
              </a:rPr>
              <a:t>Nav pieļaujami mērķi, kuru īpatsvars ir mazāks par 10%</a:t>
            </a:r>
          </a:p>
          <a:p>
            <a:pPr>
              <a:spcBef>
                <a:spcPts val="601"/>
              </a:spcBef>
              <a:spcAft>
                <a:spcPts val="601"/>
              </a:spcAft>
            </a:pPr>
            <a:endParaRPr lang="lv-LV" sz="2800" smtClean="0">
              <a:ea typeface="Andale Sans UI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/>
          <a:lstStyle/>
          <a:p>
            <a:r>
              <a:rPr lang="lv-LV" i="1" smtClean="0"/>
              <a:t>SMART </a:t>
            </a:r>
            <a:r>
              <a:rPr lang="lv-LV" smtClean="0"/>
              <a:t>mērķi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357298"/>
            <a:ext cx="7786742" cy="5500702"/>
          </a:xfrm>
        </p:spPr>
        <p:txBody>
          <a:bodyPr>
            <a:normAutofit fontScale="77500" lnSpcReduction="20000"/>
          </a:bodyPr>
          <a:lstStyle/>
          <a:p>
            <a:r>
              <a:rPr lang="lv-LV" sz="3400" b="1" i="1" smtClean="0"/>
              <a:t>SMART</a:t>
            </a:r>
            <a:r>
              <a:rPr lang="lv-LV" sz="3400" smtClean="0"/>
              <a:t> princips – palīdz novērtēt, vai mērķis ir pareizi formulēts:</a:t>
            </a:r>
            <a:endParaRPr lang="en-US" sz="3400" smtClean="0"/>
          </a:p>
          <a:p>
            <a:pPr algn="ctr">
              <a:buNone/>
            </a:pPr>
            <a:r>
              <a:rPr lang="lv-LV" sz="3400" b="1" smtClean="0"/>
              <a:t>S </a:t>
            </a:r>
            <a:r>
              <a:rPr lang="lv-LV" sz="3400" smtClean="0">
                <a:sym typeface="Wingdings"/>
              </a:rPr>
              <a:t></a:t>
            </a:r>
            <a:r>
              <a:rPr lang="lv-LV" sz="3400" smtClean="0"/>
              <a:t> </a:t>
            </a:r>
            <a:r>
              <a:rPr lang="lv-LV" sz="3400" b="1" smtClean="0"/>
              <a:t>specifiski</a:t>
            </a:r>
            <a:r>
              <a:rPr lang="lv-LV" sz="3400" smtClean="0"/>
              <a:t> un saprotami </a:t>
            </a:r>
            <a:endParaRPr lang="en-US" sz="3400" smtClean="0"/>
          </a:p>
          <a:p>
            <a:pPr algn="ctr">
              <a:buNone/>
            </a:pPr>
            <a:r>
              <a:rPr lang="lv-LV" sz="3400" b="1" smtClean="0"/>
              <a:t>M</a:t>
            </a:r>
            <a:r>
              <a:rPr lang="lv-LV" sz="3400" smtClean="0"/>
              <a:t> </a:t>
            </a:r>
            <a:r>
              <a:rPr lang="lv-LV" sz="3400" smtClean="0">
                <a:sym typeface="Wingdings"/>
              </a:rPr>
              <a:t></a:t>
            </a:r>
            <a:r>
              <a:rPr lang="lv-LV" sz="3400" smtClean="0"/>
              <a:t> </a:t>
            </a:r>
            <a:r>
              <a:rPr lang="lv-LV" sz="3400" b="1" smtClean="0"/>
              <a:t>mērāmi</a:t>
            </a:r>
            <a:r>
              <a:rPr lang="lv-LV" sz="3400" smtClean="0"/>
              <a:t> kvantitatīvi un/vai kvalitatīvi </a:t>
            </a:r>
            <a:endParaRPr lang="en-US" sz="3400" smtClean="0"/>
          </a:p>
          <a:p>
            <a:pPr algn="ctr">
              <a:buNone/>
            </a:pPr>
            <a:r>
              <a:rPr lang="lv-LV" sz="3400" b="1" smtClean="0"/>
              <a:t>A</a:t>
            </a:r>
            <a:r>
              <a:rPr lang="lv-LV" sz="3400" smtClean="0"/>
              <a:t> </a:t>
            </a:r>
            <a:r>
              <a:rPr lang="lv-LV" sz="3400" smtClean="0">
                <a:sym typeface="Wingdings"/>
              </a:rPr>
              <a:t></a:t>
            </a:r>
            <a:r>
              <a:rPr lang="lv-LV" sz="3400" smtClean="0"/>
              <a:t> </a:t>
            </a:r>
            <a:r>
              <a:rPr lang="lv-LV" sz="3400" b="1" smtClean="0"/>
              <a:t>atbilstoši </a:t>
            </a:r>
            <a:r>
              <a:rPr lang="lv-LV" sz="3400" smtClean="0"/>
              <a:t>un sasniedzami </a:t>
            </a:r>
            <a:endParaRPr lang="en-US" sz="3400" smtClean="0"/>
          </a:p>
          <a:p>
            <a:pPr algn="ctr">
              <a:buNone/>
            </a:pPr>
            <a:r>
              <a:rPr lang="lv-LV" sz="3400" b="1" smtClean="0"/>
              <a:t>R</a:t>
            </a:r>
            <a:r>
              <a:rPr lang="lv-LV" sz="3400" smtClean="0"/>
              <a:t> </a:t>
            </a:r>
            <a:r>
              <a:rPr lang="lv-LV" sz="3400" smtClean="0">
                <a:sym typeface="Wingdings"/>
              </a:rPr>
              <a:t></a:t>
            </a:r>
            <a:r>
              <a:rPr lang="lv-LV" sz="3400" smtClean="0"/>
              <a:t> uz </a:t>
            </a:r>
            <a:r>
              <a:rPr lang="lv-LV" sz="3400" b="1" smtClean="0"/>
              <a:t>rezultātu</a:t>
            </a:r>
            <a:r>
              <a:rPr lang="lv-LV" sz="3400" smtClean="0"/>
              <a:t> orientēti </a:t>
            </a:r>
            <a:endParaRPr lang="en-US" sz="3400" smtClean="0"/>
          </a:p>
          <a:p>
            <a:pPr algn="ctr">
              <a:buNone/>
            </a:pPr>
            <a:r>
              <a:rPr lang="lv-LV" sz="3400" b="1" smtClean="0"/>
              <a:t>T</a:t>
            </a:r>
            <a:r>
              <a:rPr lang="lv-LV" sz="3400" smtClean="0"/>
              <a:t> </a:t>
            </a:r>
            <a:r>
              <a:rPr lang="lv-LV" sz="3400" smtClean="0">
                <a:sym typeface="Wingdings"/>
              </a:rPr>
              <a:t></a:t>
            </a:r>
            <a:r>
              <a:rPr lang="lv-LV" sz="3400" smtClean="0"/>
              <a:t> ar atbilstošu laika </a:t>
            </a:r>
            <a:r>
              <a:rPr lang="lv-LV" sz="3400" b="1" smtClean="0"/>
              <a:t>termiņu</a:t>
            </a:r>
            <a:endParaRPr lang="en-US" sz="3400" smtClean="0"/>
          </a:p>
          <a:p>
            <a:pPr>
              <a:buNone/>
            </a:pPr>
            <a:r>
              <a:rPr lang="lv-LV" sz="3400" smtClean="0"/>
              <a:t>Piemēram:</a:t>
            </a:r>
          </a:p>
          <a:p>
            <a:pPr>
              <a:buNone/>
            </a:pPr>
            <a:r>
              <a:rPr lang="lv-LV" sz="3400" i="1" smtClean="0"/>
              <a:t>1.Uzlabot atskaišu kvalitāti, līdz 01.03.2012. samazinot kļūdu skaitu par 50 procentiem.</a:t>
            </a:r>
          </a:p>
          <a:p>
            <a:pPr>
              <a:buNone/>
            </a:pPr>
            <a:r>
              <a:rPr lang="lv-LV" sz="3400" i="1" smtClean="0"/>
              <a:t>2. Līdz 2012. gada 30. jūnijam izstrādāt un ieviest </a:t>
            </a:r>
            <a:r>
              <a:rPr lang="lv-LV" sz="3400" b="1" i="1" smtClean="0"/>
              <a:t>lietotājam ērtu, ātrdarbīgu un drošu</a:t>
            </a:r>
            <a:r>
              <a:rPr lang="lv-LV" sz="3400" i="1" smtClean="0"/>
              <a:t> IT sistēmu.</a:t>
            </a:r>
            <a:endParaRPr lang="en-US" sz="3400" smtClean="0"/>
          </a:p>
          <a:p>
            <a:pPr>
              <a:buNone/>
            </a:pPr>
            <a:r>
              <a:rPr lang="lv-LV" b="1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/>
          <a:lstStyle/>
          <a:p>
            <a:r>
              <a:rPr lang="lv-LV" smtClean="0"/>
              <a:t>Rezultātu rādītāji var būt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214422"/>
            <a:ext cx="7862150" cy="5643578"/>
          </a:xfrm>
        </p:spPr>
        <p:txBody>
          <a:bodyPr>
            <a:normAutofit lnSpcReduction="10000"/>
          </a:bodyPr>
          <a:lstStyle/>
          <a:p>
            <a:r>
              <a:rPr lang="lv-LV" b="1" i="1" smtClean="0"/>
              <a:t>Kvantitatīvi: </a:t>
            </a:r>
            <a:r>
              <a:rPr lang="lv-LV" smtClean="0"/>
              <a:t>skaits, termiņš, apjoms, atbilstība rādītājiem u.c.  </a:t>
            </a:r>
            <a:endParaRPr lang="en-US" smtClean="0"/>
          </a:p>
          <a:p>
            <a:r>
              <a:rPr lang="lv-LV" b="1" i="1" smtClean="0"/>
              <a:t>Aprakstoši:  </a:t>
            </a:r>
            <a:r>
              <a:rPr lang="lv-LV" smtClean="0"/>
              <a:t>atbilstība standartam, paraugam, modelim, prasībām </a:t>
            </a:r>
          </a:p>
          <a:p>
            <a:r>
              <a:rPr lang="lv-LV" b="1" i="1" smtClean="0"/>
              <a:t>Rezultātu formulējums</a:t>
            </a:r>
            <a:r>
              <a:rPr lang="lv-LV" smtClean="0"/>
              <a:t>: pabeigtā formā, piemēram: </a:t>
            </a:r>
          </a:p>
          <a:p>
            <a:pPr lvl="1"/>
            <a:r>
              <a:rPr lang="lv-LV" i="1" smtClean="0"/>
              <a:t>ieviesta sistēma</a:t>
            </a:r>
          </a:p>
          <a:p>
            <a:pPr lvl="1"/>
            <a:r>
              <a:rPr lang="lv-LV" i="1" smtClean="0"/>
              <a:t>izstrādāta instrukcija</a:t>
            </a:r>
          </a:p>
          <a:p>
            <a:pPr lvl="1"/>
            <a:r>
              <a:rPr lang="lv-LV" i="1" smtClean="0"/>
              <a:t>noorganizētas mācības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Mērķu definēšana un aktualizēšana NEVIS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447800"/>
            <a:ext cx="8215338" cy="5410200"/>
          </a:xfrm>
        </p:spPr>
        <p:txBody>
          <a:bodyPr>
            <a:normAutofit/>
          </a:bodyPr>
          <a:lstStyle/>
          <a:p>
            <a:r>
              <a:rPr lang="lv-LV" smtClean="0"/>
              <a:t>Mērķus NEVIS ievada darbinieks </a:t>
            </a:r>
            <a:r>
              <a:rPr lang="lv-LV" b="1" u="sng" smtClean="0"/>
              <a:t>vai</a:t>
            </a:r>
            <a:r>
              <a:rPr lang="lv-LV" smtClean="0"/>
              <a:t> vadītājs, atzīmējot saiti ar augstāka līmeņa mērķi</a:t>
            </a:r>
          </a:p>
          <a:p>
            <a:r>
              <a:rPr lang="lv-LV" smtClean="0"/>
              <a:t>Pārrunās vadītājs un darbinieks </a:t>
            </a:r>
            <a:r>
              <a:rPr lang="lv-LV" b="1" smtClean="0"/>
              <a:t>vienojas</a:t>
            </a:r>
            <a:r>
              <a:rPr lang="lv-LV" smtClean="0"/>
              <a:t> par galīgo mērķu formulējumu, sasniedzamajiem rezultātiem un mērķu relatīvo nozīmību procentos (mērķu svaru)</a:t>
            </a:r>
          </a:p>
          <a:p>
            <a:r>
              <a:rPr lang="lv-LV" smtClean="0"/>
              <a:t>Pusgada pārskatīšanā mērķus un rezultātu rādītājus iespējams </a:t>
            </a:r>
            <a:r>
              <a:rPr lang="lv-LV" b="1" smtClean="0"/>
              <a:t>precizēt</a:t>
            </a:r>
          </a:p>
          <a:p>
            <a:pPr>
              <a:buNone/>
            </a:pP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/>
          </p:cNvSpPr>
          <p:nvPr>
            <p:ph type="title"/>
          </p:nvPr>
        </p:nvSpPr>
        <p:spPr>
          <a:xfrm>
            <a:off x="1071538" y="152656"/>
            <a:ext cx="7615982" cy="1061766"/>
          </a:xfrm>
        </p:spPr>
        <p:txBody>
          <a:bodyPr/>
          <a:lstStyle/>
          <a:p>
            <a:pPr eaLnBrk="1" hangingPunct="1">
              <a:buFont typeface="StarSymbol"/>
              <a:buNone/>
            </a:pPr>
            <a:r>
              <a:rPr lang="lv-LV" smtClean="0">
                <a:cs typeface="Tahoma" pitchFamily="34" charset="0"/>
              </a:rPr>
              <a:t>Mērķu definēšanas piemērs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214554"/>
          <a:ext cx="9143999" cy="321179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256817"/>
                <a:gridCol w="2412459"/>
                <a:gridCol w="2723744"/>
                <a:gridCol w="1750979"/>
              </a:tblGrid>
              <a:tr h="1291558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Darbinieka mērķis</a:t>
                      </a:r>
                      <a:endParaRPr lang="lv-LV" sz="2000" dirty="0"/>
                    </a:p>
                  </a:txBody>
                  <a:tcPr marL="91435" marR="91435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Augstāka līmeņa mērķis</a:t>
                      </a:r>
                      <a:endParaRPr lang="lv-LV" sz="2000" dirty="0"/>
                    </a:p>
                  </a:txBody>
                  <a:tcPr marL="91435" marR="91435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baseline="0" smtClean="0"/>
                        <a:t>Rezultāts</a:t>
                      </a:r>
                      <a:endParaRPr lang="lv-LV" sz="2000" dirty="0"/>
                    </a:p>
                  </a:txBody>
                  <a:tcPr marL="91435" marR="91435" marT="45717" marB="4571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Termiņš</a:t>
                      </a:r>
                      <a:endParaRPr lang="lv-LV" sz="2000" dirty="0"/>
                    </a:p>
                  </a:txBody>
                  <a:tcPr marL="91435" marR="91435" marT="45717" marB="45717" anchor="ctr"/>
                </a:tc>
              </a:tr>
              <a:tr h="1851714">
                <a:tc>
                  <a:txBody>
                    <a:bodyPr/>
                    <a:lstStyle/>
                    <a:p>
                      <a:r>
                        <a:rPr lang="lv-LV" sz="2000" smtClean="0"/>
                        <a:t>Ieviest</a:t>
                      </a:r>
                      <a:r>
                        <a:rPr lang="lv-LV" sz="2000" baseline="0" smtClean="0"/>
                        <a:t> ministrijas sistēmā pilnveidoto d</a:t>
                      </a:r>
                      <a:r>
                        <a:rPr lang="lv-LV" sz="2000" smtClean="0"/>
                        <a:t>arbības novērtēšanas </a:t>
                      </a:r>
                      <a:r>
                        <a:rPr lang="lv-LV" sz="2000" baseline="0" smtClean="0"/>
                        <a:t>sistēmu</a:t>
                      </a:r>
                      <a:endParaRPr lang="lv-LV" sz="20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Nodrošināt</a:t>
                      </a:r>
                      <a:r>
                        <a:rPr lang="lv-LV" sz="2000" baseline="0" smtClean="0"/>
                        <a:t> kvalificētus un motivētus cilvēkresursus</a:t>
                      </a:r>
                      <a:endParaRPr lang="lv-LV" sz="20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lv-LV" sz="2000" smtClean="0"/>
                        <a:t>Apmācīti 100  (99%) vadītāji</a:t>
                      </a:r>
                      <a:endParaRPr lang="lv-LV" sz="20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lv-LV" sz="2000" smtClean="0"/>
                        <a:t>Sniegtas konsultācijas</a:t>
                      </a:r>
                      <a:r>
                        <a:rPr lang="lv-LV" sz="2000" baseline="0" smtClean="0"/>
                        <a:t> vadītājiem  un </a:t>
                      </a:r>
                      <a:r>
                        <a:rPr lang="lv-LV" sz="2000" smtClean="0"/>
                        <a:t>darbiniekiem</a:t>
                      </a:r>
                      <a:endParaRPr lang="lv-LV" sz="20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2011.gada 31. decembris</a:t>
                      </a:r>
                      <a:endParaRPr lang="lv-LV" sz="2000" dirty="0"/>
                    </a:p>
                  </a:txBody>
                  <a:tcPr marL="91435" marR="91435" marT="45717" marB="45717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0" smtClean="0"/>
              <a:t>Mērķu piemēri</a:t>
            </a:r>
            <a:endParaRPr lang="en-US" b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lv-LV" sz="4000" b="1" smtClean="0"/>
              <a:t>Jā</a:t>
            </a:r>
            <a:endParaRPr lang="en-US" sz="4000" b="1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smtClean="0"/>
              <a:t>Nē</a:t>
            </a:r>
            <a:endParaRPr lang="en-US" sz="3200" b="1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lv-LV" smtClean="0"/>
              <a:t>Izstrādāt </a:t>
            </a:r>
            <a:r>
              <a:rPr lang="en-US" smtClean="0"/>
              <a:t>efektīv</a:t>
            </a:r>
            <a:r>
              <a:rPr lang="lv-LV" smtClean="0"/>
              <a:t>as</a:t>
            </a:r>
            <a:r>
              <a:rPr lang="en-US" smtClean="0"/>
              <a:t>, droš</a:t>
            </a:r>
            <a:r>
              <a:rPr lang="lv-LV" smtClean="0"/>
              <a:t>as</a:t>
            </a:r>
            <a:r>
              <a:rPr lang="en-US" smtClean="0"/>
              <a:t> un</a:t>
            </a:r>
            <a:r>
              <a:rPr lang="lv-LV" smtClean="0"/>
              <a:t> iestādes </a:t>
            </a:r>
            <a:r>
              <a:rPr lang="en-US" smtClean="0"/>
              <a:t>vajadzībām atbilstoš</a:t>
            </a:r>
            <a:r>
              <a:rPr lang="lv-LV" smtClean="0"/>
              <a:t>as </a:t>
            </a:r>
            <a:r>
              <a:rPr lang="en-US" smtClean="0"/>
              <a:t>elektronisk</a:t>
            </a:r>
            <a:r>
              <a:rPr lang="lv-LV" smtClean="0"/>
              <a:t>ās</a:t>
            </a:r>
            <a:r>
              <a:rPr lang="en-US" smtClean="0"/>
              <a:t> sistēm</a:t>
            </a:r>
            <a:r>
              <a:rPr lang="lv-LV" smtClean="0"/>
              <a:t>as koncepciju</a:t>
            </a:r>
          </a:p>
          <a:p>
            <a:r>
              <a:rPr lang="lv-LV" smtClean="0"/>
              <a:t>Izstrādāt noteikumu projektu ”...” un iesniegt to apstiprināšanai MK</a:t>
            </a:r>
          </a:p>
          <a:p>
            <a:r>
              <a:rPr lang="lv-LV" smtClean="0"/>
              <a:t>Ieviest kvalitātes vadības sistēmu </a:t>
            </a:r>
          </a:p>
          <a:p>
            <a:endParaRPr lang="lv-LV" smtClean="0"/>
          </a:p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v-LV" smtClean="0"/>
              <a:t>Sagatavot vēstuli (</a:t>
            </a:r>
            <a:r>
              <a:rPr lang="lv-LV" i="1" smtClean="0"/>
              <a:t>uzdevums)</a:t>
            </a:r>
          </a:p>
          <a:p>
            <a:r>
              <a:rPr lang="lv-LV" smtClean="0"/>
              <a:t>Konsultēt klientus (</a:t>
            </a:r>
            <a:r>
              <a:rPr lang="lv-LV" i="1" smtClean="0"/>
              <a:t>pastāvīgi veicams pienākums)</a:t>
            </a:r>
          </a:p>
          <a:p>
            <a:r>
              <a:rPr lang="en-US" smtClean="0"/>
              <a:t>Koordinēt</a:t>
            </a:r>
            <a:r>
              <a:rPr lang="lv-LV" smtClean="0"/>
              <a:t> nodaļas</a:t>
            </a:r>
            <a:r>
              <a:rPr lang="en-US" smtClean="0"/>
              <a:t> ikdienas darbu</a:t>
            </a:r>
            <a:r>
              <a:rPr lang="lv-LV" smtClean="0"/>
              <a:t> (</a:t>
            </a:r>
            <a:r>
              <a:rPr lang="lv-LV" i="1" smtClean="0"/>
              <a:t>pienākums)</a:t>
            </a:r>
            <a:endParaRPr lang="en-US" i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8A003-2524-4D7B-8FDD-E091B7913A4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500063"/>
            <a:ext cx="6678638" cy="771525"/>
          </a:xfrm>
        </p:spPr>
        <p:txBody>
          <a:bodyPr>
            <a:normAutofit/>
          </a:bodyPr>
          <a:lstStyle/>
          <a:p>
            <a:pPr eaLnBrk="1" hangingPunct="1"/>
            <a:r>
              <a:rPr sz="4000" smtClean="0"/>
              <a:t>Mācību mērķi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1285860"/>
            <a:ext cx="7858180" cy="507209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Iepazīstināt </a:t>
            </a:r>
            <a:r>
              <a:rPr lang="lv-LV" sz="2800" smtClean="0"/>
              <a:t>ar izmaiņām darba izpildes novērtēšanas sistēmā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smtClean="0"/>
              <a:t>Iepazīstināt ar sistēmas IT atbalstu NEVIS 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smtClean="0"/>
              <a:t>Attīstīt mērķu noteikšanas un darba izpildes kritēriju vērtēšanas prasmes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smtClean="0"/>
              <a:t> Attīstīt pārrunu vadīšanas un atgriezeniskās saites sniegšanas iemaņas</a:t>
            </a: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lv-LV" sz="2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lv-LV" sz="2400" dirty="0" smtClean="0"/>
          </a:p>
          <a:p>
            <a:pPr eaLnBrk="1" hangingPunct="1">
              <a:lnSpc>
                <a:spcPct val="90000"/>
              </a:lnSpc>
              <a:defRPr/>
            </a:pPr>
            <a:endParaRPr lang="lv-LV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lv-LV" sz="3000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87C4F9-5FC3-4313-9EB4-6D446441995A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lv-LV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lv-LV" smtClean="0"/>
              <a:t>Mērķu plānošana NEVIS</a:t>
            </a:r>
            <a:endParaRPr lang="lv-LV" dirty="0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285720" y="1071546"/>
            <a:ext cx="8858280" cy="5786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023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Mērķu </a:t>
            </a:r>
            <a:r>
              <a:rPr lang="lv-LV" smtClean="0"/>
              <a:t>izpildes pārskatīšana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1628800"/>
            <a:ext cx="8858279" cy="3514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18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Plānošanas uzdevums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Tagad – kafijas pauze</a:t>
            </a:r>
            <a:r>
              <a:rPr lang="lv-LV" smtClean="0">
                <a:sym typeface="Wingdings" pitchFamily="2" charset="2"/>
              </a:rPr>
              <a:t>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2.daļa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/>
          <a:lstStyle/>
          <a:p>
            <a:pPr marL="36000" lvl="0" indent="-342900">
              <a:buFont typeface="Wingdings"/>
              <a:buChar char=""/>
              <a:tabLst>
                <a:tab pos="457200" algn="l"/>
              </a:tabLst>
            </a:pPr>
            <a:r>
              <a:rPr lang="lv-LV" smtClean="0">
                <a:ea typeface="Times New Roman"/>
                <a:cs typeface="Times New Roman"/>
              </a:rPr>
              <a:t>Darba izpildes kritēriju vērtēšana</a:t>
            </a:r>
            <a:endParaRPr lang="en-US" smtClean="0">
              <a:ea typeface="Times New Roman"/>
              <a:cs typeface="Times New Roman"/>
            </a:endParaRPr>
          </a:p>
          <a:p>
            <a:pPr marL="36000" lvl="0" indent="-342900">
              <a:buFont typeface="Wingdings"/>
              <a:buChar char=""/>
              <a:tabLst>
                <a:tab pos="457200" algn="l"/>
              </a:tabLst>
            </a:pPr>
            <a:r>
              <a:rPr lang="lv-LV" smtClean="0">
                <a:ea typeface="Times New Roman"/>
                <a:cs typeface="Times New Roman"/>
              </a:rPr>
              <a:t>Pārrunu vadīšana, atgriezeniskās saites sniegšana</a:t>
            </a:r>
            <a:endParaRPr lang="en-US" smtClean="0">
              <a:ea typeface="Times New Roman"/>
              <a:cs typeface="Times New Roman"/>
            </a:endParaRPr>
          </a:p>
          <a:p>
            <a:pPr marL="36000" lvl="0" indent="-342900">
              <a:buFont typeface="Wingdings"/>
              <a:buChar char=""/>
              <a:tabLst>
                <a:tab pos="457200" algn="l"/>
              </a:tabLst>
            </a:pPr>
            <a:r>
              <a:rPr lang="lv-LV" smtClean="0">
                <a:ea typeface="Times New Roman"/>
                <a:cs typeface="Times New Roman"/>
              </a:rPr>
              <a:t>Darbinieku attīstības un izaugsmes plānošana un vadīšana</a:t>
            </a:r>
            <a:endParaRPr lang="en-US" smtClean="0">
              <a:ea typeface="Times New Roman"/>
              <a:cs typeface="Times New Roman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Darba izpildes kritēriju vērtēšana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pic>
        <p:nvPicPr>
          <p:cNvPr id="6" name="Picture 6" descr="http://www.buzzle.com/img/articleImages/332904-2504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000504"/>
            <a:ext cx="2500330" cy="242889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title"/>
          </p:nvPr>
        </p:nvSpPr>
        <p:spPr>
          <a:xfrm>
            <a:off x="1000100" y="642938"/>
            <a:ext cx="8143900" cy="1143000"/>
          </a:xfrm>
        </p:spPr>
        <p:txBody>
          <a:bodyPr anchor="b">
            <a:noAutofit/>
          </a:bodyPr>
          <a:lstStyle/>
          <a:p>
            <a:pPr eaLnBrk="1" hangingPunct="1"/>
            <a:r>
              <a:rPr sz="4000" smtClean="0"/>
              <a:t>Kritēriji, kuri nosaka darbinieku </a:t>
            </a:r>
            <a:br>
              <a:rPr sz="4000" smtClean="0"/>
            </a:br>
            <a:r>
              <a:rPr sz="4000" smtClean="0"/>
              <a:t>darb</a:t>
            </a:r>
            <a:r>
              <a:rPr lang="lv-LV" sz="4000" smtClean="0"/>
              <a:t>ības</a:t>
            </a:r>
            <a:r>
              <a:rPr sz="4000" smtClean="0"/>
              <a:t> kvalitāti</a:t>
            </a:r>
          </a:p>
        </p:txBody>
      </p:sp>
      <p:sp>
        <p:nvSpPr>
          <p:cNvPr id="70659" name="Content Placeholder 7"/>
          <p:cNvSpPr>
            <a:spLocks noGrp="1"/>
          </p:cNvSpPr>
          <p:nvPr>
            <p:ph sz="half" idx="1"/>
          </p:nvPr>
        </p:nvSpPr>
        <p:spPr>
          <a:xfrm>
            <a:off x="571500" y="2214563"/>
            <a:ext cx="3708400" cy="200025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lv-LV" sz="2400" smtClean="0"/>
              <a:t>Rezultātu sasniegšana </a:t>
            </a:r>
          </a:p>
          <a:p>
            <a:pPr>
              <a:buFont typeface="Wingdings" pitchFamily="2" charset="2"/>
              <a:buChar char="§"/>
            </a:pPr>
            <a:r>
              <a:rPr lang="lv-LV" sz="2400" smtClean="0"/>
              <a:t>Pienākumu izpilde</a:t>
            </a:r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  <a:p>
            <a:endParaRPr lang="lv-LV" smtClean="0"/>
          </a:p>
        </p:txBody>
      </p:sp>
      <p:sp>
        <p:nvSpPr>
          <p:cNvPr id="70660" name="Content Placeholder 8"/>
          <p:cNvSpPr>
            <a:spLocks noGrp="1"/>
          </p:cNvSpPr>
          <p:nvPr>
            <p:ph sz="half" idx="2"/>
          </p:nvPr>
        </p:nvSpPr>
        <p:spPr>
          <a:xfrm>
            <a:off x="4286250" y="2143125"/>
            <a:ext cx="4111625" cy="1857375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lv-LV" sz="2400" smtClean="0"/>
              <a:t>Zināšanas, prasmes un pieredze jeb kvalifikācija</a:t>
            </a:r>
          </a:p>
          <a:p>
            <a:pPr>
              <a:buFont typeface="Wingdings" pitchFamily="2" charset="2"/>
              <a:buChar char="§"/>
            </a:pPr>
            <a:r>
              <a:rPr lang="lv-LV" sz="2400" smtClean="0"/>
              <a:t>Rīcība (kompetences)</a:t>
            </a:r>
          </a:p>
          <a:p>
            <a:pPr algn="ctr">
              <a:buFont typeface="Wingdings" pitchFamily="2" charset="2"/>
              <a:buNone/>
            </a:pPr>
            <a:endParaRPr lang="lv-LV" b="1" i="1" smtClean="0">
              <a:solidFill>
                <a:srgbClr val="C00000"/>
              </a:solidFill>
            </a:endParaRPr>
          </a:p>
        </p:txBody>
      </p:sp>
      <p:sp>
        <p:nvSpPr>
          <p:cNvPr id="70665" name="Slide Number Placeholder 8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EAE64C-A44B-4BF1-A765-E80524A58D1F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lv-LV" smtClean="0"/>
          </a:p>
        </p:txBody>
      </p:sp>
      <p:sp>
        <p:nvSpPr>
          <p:cNvPr id="11" name="TextBox 10"/>
          <p:cNvSpPr txBox="1"/>
          <p:nvPr/>
        </p:nvSpPr>
        <p:spPr>
          <a:xfrm>
            <a:off x="5500688" y="5000625"/>
            <a:ext cx="135731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lv-LV" sz="2800" b="1" dirty="0">
                <a:latin typeface="+mn-lt"/>
                <a:cs typeface="+mn-cs"/>
              </a:rPr>
              <a:t>Kā?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71625" y="5072063"/>
            <a:ext cx="16430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lv-LV" sz="2800" b="1" dirty="0">
                <a:latin typeface="+mn-lt"/>
                <a:cs typeface="+mn-cs"/>
              </a:rPr>
              <a:t>Kas?</a:t>
            </a:r>
          </a:p>
        </p:txBody>
      </p:sp>
      <p:sp>
        <p:nvSpPr>
          <p:cNvPr id="13" name="Down Arrow 12"/>
          <p:cNvSpPr/>
          <p:nvPr/>
        </p:nvSpPr>
        <p:spPr>
          <a:xfrm>
            <a:off x="2143125" y="3643313"/>
            <a:ext cx="484188" cy="9779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lv-LV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5857875" y="3714750"/>
            <a:ext cx="484188" cy="97790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1071538" y="285729"/>
            <a:ext cx="7858180" cy="1214445"/>
          </a:xfrm>
        </p:spPr>
        <p:txBody>
          <a:bodyPr>
            <a:noAutofit/>
          </a:bodyPr>
          <a:lstStyle/>
          <a:p>
            <a:r>
              <a:rPr lang="lv-LV" sz="4000" smtClean="0"/>
              <a:t>Pilnveidotie d</a:t>
            </a:r>
            <a:r>
              <a:rPr sz="4000" smtClean="0"/>
              <a:t>arba izpildes kritēriji</a:t>
            </a:r>
            <a:endParaRPr lang="en-US" sz="4000" smtClean="0"/>
          </a:p>
        </p:txBody>
      </p:sp>
      <p:sp>
        <p:nvSpPr>
          <p:cNvPr id="71710" name="Slide Number Placeholder 8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7000"/>
            <a:ext cx="762000" cy="244475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2C2418-385E-49E2-B0CF-1130FB449D3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571625"/>
          <a:ext cx="9144000" cy="52025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42910"/>
                <a:gridCol w="3143272"/>
                <a:gridCol w="5357818"/>
              </a:tblGrid>
              <a:tr h="494908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Nr.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Kritērijs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Vērtēšanas indikatori</a:t>
                      </a:r>
                      <a:endParaRPr lang="en-US" sz="2000" dirty="0"/>
                    </a:p>
                  </a:txBody>
                  <a:tcPr/>
                </a:tc>
              </a:tr>
              <a:tr h="488328">
                <a:tc gridSpan="3"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REZULTĀTU KRITĒRIJI:</a:t>
                      </a:r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16949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1.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Mērķu </a:t>
                      </a:r>
                      <a:r>
                        <a:rPr lang="lv-LV" sz="2000" dirty="0" smtClean="0"/>
                        <a:t>sasniegšana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Sasniegtais rezultāts, salīdzinājumā </a:t>
                      </a:r>
                      <a:r>
                        <a:rPr lang="lv-LV" sz="2000" smtClean="0"/>
                        <a:t>ar plānoto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2.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2000" kern="1200" dirty="0" smtClean="0"/>
                        <a:t>Amata pienākumu izpilde</a:t>
                      </a:r>
                      <a:endParaRPr lang="en-US" sz="2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Amata pienākumu izpilde atbilstoši amata aprakstā</a:t>
                      </a:r>
                      <a:r>
                        <a:rPr lang="lv-LV" sz="2000" baseline="0" dirty="0" smtClean="0"/>
                        <a:t> ietvertajām prasībām</a:t>
                      </a:r>
                      <a:endParaRPr lang="en-US" sz="2000" dirty="0"/>
                    </a:p>
                  </a:txBody>
                  <a:tcPr anchor="ctr"/>
                </a:tc>
              </a:tr>
              <a:tr h="438905">
                <a:tc gridSpan="3"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IEGULDĪJUMA KRITĒRIJI:</a:t>
                      </a:r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</a:tr>
              <a:tr h="1132731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3.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lv-LV" sz="2000" dirty="0" smtClean="0"/>
                        <a:t>Profesionālās kvalifikācijas</a:t>
                      </a:r>
                      <a:r>
                        <a:rPr lang="lv-LV" sz="2000" baseline="0" dirty="0" smtClean="0"/>
                        <a:t> atbilstība amata prasībām</a:t>
                      </a:r>
                      <a:endParaRPr lang="en-US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Darbinieka</a:t>
                      </a:r>
                      <a:r>
                        <a:rPr lang="lv-LV" sz="2000" baseline="0" dirty="0" smtClean="0"/>
                        <a:t> profesionālā kvalifikācija (izglītība, pieredze, </a:t>
                      </a:r>
                      <a:r>
                        <a:rPr lang="lv-LV" sz="2000" baseline="0" smtClean="0"/>
                        <a:t>profesionālās un vispārējās prasmes</a:t>
                      </a:r>
                      <a:r>
                        <a:rPr lang="lv-LV" sz="2000" baseline="0" dirty="0" smtClean="0"/>
                        <a:t>) atbilstoši amata prasībām</a:t>
                      </a:r>
                      <a:endParaRPr lang="en-US" sz="2000" dirty="0"/>
                    </a:p>
                  </a:txBody>
                  <a:tcPr anchor="ctr"/>
                </a:tc>
              </a:tr>
              <a:tr h="1017938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4.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lv-LV" sz="2000" kern="1200" dirty="0" smtClean="0"/>
                        <a:t>Kompetenču attīstības līmenis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 smtClean="0"/>
                        <a:t>Darbinieka rīcība darba situācijās,</a:t>
                      </a:r>
                      <a:r>
                        <a:rPr lang="lv-LV" sz="2000" baseline="0" dirty="0" smtClean="0"/>
                        <a:t> salīdzinājumā ar kompetenču aprakstiem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1709" name="TextBox 5"/>
          <p:cNvSpPr txBox="1">
            <a:spLocks noChangeArrowheads="1"/>
          </p:cNvSpPr>
          <p:nvPr/>
        </p:nvSpPr>
        <p:spPr bwMode="auto">
          <a:xfrm>
            <a:off x="7858125" y="2928938"/>
            <a:ext cx="642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1071537" y="214290"/>
            <a:ext cx="7586687" cy="1000132"/>
          </a:xfrm>
        </p:spPr>
        <p:txBody>
          <a:bodyPr>
            <a:normAutofit/>
          </a:bodyPr>
          <a:lstStyle/>
          <a:p>
            <a:r>
              <a:rPr lang="lv-LV" sz="4000" smtClean="0"/>
              <a:t>Gandrīz jauna v</a:t>
            </a:r>
            <a:r>
              <a:rPr sz="4000" smtClean="0"/>
              <a:t>ērtēšanas skala</a:t>
            </a:r>
            <a:endParaRPr lang="en-US" sz="400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" y="1258165"/>
          <a:ext cx="9144000" cy="495691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14479"/>
                <a:gridCol w="2526865"/>
                <a:gridCol w="4902656"/>
              </a:tblGrid>
              <a:tr h="1037527">
                <a:tc>
                  <a:txBody>
                    <a:bodyPr/>
                    <a:lstStyle/>
                    <a:p>
                      <a:pPr algn="ctr"/>
                      <a:r>
                        <a:rPr lang="lv-LV" sz="2400" smtClean="0"/>
                        <a:t>Vērtējums</a:t>
                      </a:r>
                      <a:r>
                        <a:rPr lang="lv-LV" sz="2400" baseline="0" smtClean="0"/>
                        <a:t> šobrīd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smtClean="0"/>
                        <a:t>Vērtējums nākotnē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smtClean="0"/>
                        <a:t>Vērtējuma</a:t>
                      </a:r>
                      <a:r>
                        <a:rPr lang="lv-LV" sz="2400" baseline="0" smtClean="0"/>
                        <a:t> skaidrojums</a:t>
                      </a:r>
                      <a:endParaRPr lang="en-US" sz="2400" dirty="0"/>
                    </a:p>
                  </a:txBody>
                  <a:tcPr anchor="ctr"/>
                </a:tc>
              </a:tr>
              <a:tr h="640649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A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Izcili – pārsniedz prasības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Darba izpilde pārsniedz prasības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  <a:tr h="970400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B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Teicami – daļēji pārsniedz prasības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Darba izpilde pārsniedz prasības atsevišķos novērtēšanas perioda posmos vai atsevišķos darba izpildes kritērija aspektos</a:t>
                      </a:r>
                      <a:endParaRPr lang="en-US" sz="2000" dirty="0"/>
                    </a:p>
                  </a:txBody>
                  <a:tcPr/>
                </a:tc>
              </a:tr>
              <a:tr h="672534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C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Labi – atbilst prasībām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Darba izpilde pilnībā atbilst prasībām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  <a:tr h="665409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D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Jāpilnveido – daļēji atbilst prasībām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Darba izpilde neatbilst daļai prasību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  <a:tr h="970400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Neapmierinoši – neatbilst prasībām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kern="1200" smtClean="0"/>
                        <a:t>Darba izpilde neatbilst lielākajai daļai prasību visā novērtēšanas periodā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273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6C64C7-253D-4391-BE3C-6071A9215F30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1538" y="0"/>
            <a:ext cx="7862150" cy="1417320"/>
          </a:xfrm>
        </p:spPr>
        <p:txBody>
          <a:bodyPr>
            <a:normAutofit/>
          </a:bodyPr>
          <a:lstStyle/>
          <a:p>
            <a:r>
              <a:rPr lang="lv-LV" smtClean="0"/>
              <a:t>Kritēriju īpatsvars kopējā vērtējumā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-1" y="1428737"/>
          <a:ext cx="9148548" cy="507209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714349"/>
                <a:gridCol w="2357454"/>
                <a:gridCol w="1357322"/>
                <a:gridCol w="1285884"/>
                <a:gridCol w="1214446"/>
                <a:gridCol w="1252654"/>
                <a:gridCol w="966439"/>
              </a:tblGrid>
              <a:tr h="306763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Nr.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Kritērijs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Kritērija </a:t>
                      </a:r>
                      <a:r>
                        <a:rPr lang="lv-LV" sz="1800" smtClean="0"/>
                        <a:t>īpatsvars (% </a:t>
                      </a:r>
                      <a:r>
                        <a:rPr lang="lv-LV" sz="1800"/>
                        <a:t>no 100)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791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Politikas plānotāji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Politikas ieviesēji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Atbalsta funkciju veicēji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Fiziskā un kvalificētā darba veicēji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lv-LV" sz="1800"/>
                        <a:t>Vadītāji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676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smtClean="0"/>
                        <a:t>REZULTĀTU KRITĒRIJI</a:t>
                      </a:r>
                      <a:endParaRPr lang="en-US" sz="1800" b="1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/>
                        <a:t>Mērķu sasniegšana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40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50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/>
                        <a:t>Amata pienākumu </a:t>
                      </a:r>
                      <a:r>
                        <a:rPr lang="lv-LV" sz="1800" smtClean="0"/>
                        <a:t>izpilde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50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60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306763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smtClean="0"/>
                        <a:t>IEGULDĪJUMA KRITĒRIJI</a:t>
                      </a:r>
                      <a:endParaRPr lang="en-US" sz="1800" b="1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35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 smtClean="0"/>
                        <a:t>Profesionālā kvalifikācija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832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4.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1800" smtClean="0"/>
                        <a:t>Kompetences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20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15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/>
                        <a:t>30</a:t>
                      </a:r>
                      <a:endParaRPr lang="en-US" sz="180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/>
          <a:lstStyle/>
          <a:p>
            <a:pPr>
              <a:defRPr/>
            </a:pPr>
            <a:r>
              <a:rPr lang="lv-LV" smtClean="0"/>
              <a:t>Par ESF projektu</a:t>
            </a:r>
            <a:endParaRPr lang="en-US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000100" y="1428736"/>
            <a:ext cx="7858180" cy="5429264"/>
          </a:xfrm>
        </p:spPr>
        <p:txBody>
          <a:bodyPr>
            <a:normAutofit/>
          </a:bodyPr>
          <a:lstStyle/>
          <a:p>
            <a:pPr algn="just" eaLnBrk="1" hangingPunct="1">
              <a:spcBef>
                <a:spcPts val="600"/>
              </a:spcBef>
            </a:pPr>
            <a:r>
              <a:rPr lang="lv-LV" sz="2800" smtClean="0"/>
              <a:t>Periods: 2011.gada janvāris - jūnijs</a:t>
            </a:r>
          </a:p>
          <a:p>
            <a:pPr algn="just" eaLnBrk="1" hangingPunct="1">
              <a:spcBef>
                <a:spcPts val="600"/>
              </a:spcBef>
            </a:pPr>
            <a:r>
              <a:rPr lang="lv-LV" sz="2800" smtClean="0"/>
              <a:t>Mērķi:</a:t>
            </a:r>
          </a:p>
          <a:p>
            <a:pPr lvl="1">
              <a:spcBef>
                <a:spcPts val="600"/>
              </a:spcBef>
            </a:pPr>
            <a:r>
              <a:rPr lang="lv-LV" sz="2400" smtClean="0"/>
              <a:t>veikt </a:t>
            </a:r>
            <a:r>
              <a:rPr lang="lv-LV" sz="2400" b="1" smtClean="0"/>
              <a:t>saturiskus uzlabojumus </a:t>
            </a:r>
            <a:r>
              <a:rPr lang="lv-LV" sz="2400" smtClean="0"/>
              <a:t>esošajā valsts pārvaldē nodarbināto darba izpildes plānošanas un novērtēšanas sistēmā, </a:t>
            </a:r>
          </a:p>
          <a:p>
            <a:pPr lvl="1">
              <a:spcBef>
                <a:spcPts val="600"/>
              </a:spcBef>
            </a:pPr>
            <a:r>
              <a:rPr lang="lv-LV" sz="2400" smtClean="0"/>
              <a:t>veicināt to </a:t>
            </a:r>
            <a:r>
              <a:rPr lang="lv-LV" sz="2400" b="1" smtClean="0"/>
              <a:t>veiksmīgu ieviešanu</a:t>
            </a:r>
            <a:r>
              <a:rPr lang="lv-LV" sz="2400" smtClean="0"/>
              <a:t>, īstenojot plašu vadītāju un nodarbināto apmācību</a:t>
            </a:r>
          </a:p>
          <a:p>
            <a:pPr lvl="1">
              <a:spcBef>
                <a:spcPts val="600"/>
              </a:spcBef>
            </a:pPr>
            <a:r>
              <a:rPr lang="lv-LV" sz="2400" b="1" smtClean="0"/>
              <a:t>izstrādāt elektronisku sistēmu </a:t>
            </a:r>
            <a:r>
              <a:rPr lang="lv-LV" sz="2400" smtClean="0"/>
              <a:t>darba izpildes plānošanas un novērtēšanas procesa atbalstam, lai nodrošinātu efektīvāku procesa norisi un darba izpildes informācijas izmantošanu citos cilvēkresursu vadības procesos </a:t>
            </a:r>
            <a:endParaRPr lang="lv-LV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64BC06E-B011-4DA3-8432-DF6318B1BB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14291"/>
            <a:ext cx="7786713" cy="1285883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4000" dirty="0" smtClean="0"/>
              <a:t>Vērtējuma koeficienti</a:t>
            </a:r>
            <a:br>
              <a:rPr sz="4000" dirty="0" smtClean="0"/>
            </a:br>
            <a:endParaRPr sz="4000" dirty="0">
              <a:latin typeface="+mn-lt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85720" y="1743076"/>
          <a:ext cx="4786346" cy="46148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4779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F2E7F3-3B35-4FC2-AC97-DA1B585FA89B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lv-LV" smtClean="0"/>
          </a:p>
        </p:txBody>
      </p:sp>
      <p:graphicFrame>
        <p:nvGraphicFramePr>
          <p:cNvPr id="11" name="Group 62"/>
          <p:cNvGraphicFramePr>
            <a:graphicFrameLocks/>
          </p:cNvGraphicFramePr>
          <p:nvPr/>
        </p:nvGraphicFramePr>
        <p:xfrm>
          <a:off x="5072066" y="1214422"/>
          <a:ext cx="3786214" cy="574418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714512"/>
                <a:gridCol w="2071702"/>
              </a:tblGrid>
              <a:tr h="531104">
                <a:tc>
                  <a:txBody>
                    <a:bodyPr/>
                    <a:lstStyle/>
                    <a:p>
                      <a:pPr algn="ctr"/>
                      <a:r>
                        <a:rPr lang="lv-LV" sz="1800" b="1" smtClean="0">
                          <a:latin typeface="+mn-lt"/>
                        </a:rPr>
                        <a:t>Vērtējuma</a:t>
                      </a:r>
                      <a:r>
                        <a:rPr lang="lv-LV" sz="1800" b="1" baseline="0" smtClean="0">
                          <a:latin typeface="+mn-lt"/>
                        </a:rPr>
                        <a:t> summas robežas</a:t>
                      </a:r>
                      <a:endParaRPr lang="lv-LV" sz="1800" b="1" dirty="0"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lv-LV" sz="1800" b="1" smtClean="0"/>
                        <a:t>Atbilstošais vērtējums</a:t>
                      </a:r>
                      <a:endParaRPr lang="lv-LV" sz="1800" b="1" smtClean="0"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8728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4,6 – 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Izcili, pārsniedz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prasības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1124691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3,6 – 4,5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Teicami, daļēji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pārsniedz prasības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78728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2,6 – 3,5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Labi, atbilst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prasībām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1124691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1,6 – 2,5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Jāpilnveido, daļēji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atbilst prasībām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  <a:tr h="64560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v-LV" sz="2000" kern="1200" dirty="0" smtClean="0"/>
                        <a:t>līdz 1,5 </a:t>
                      </a:r>
                      <a:endParaRPr lang="lv-LV" sz="2000" dirty="0">
                        <a:solidFill>
                          <a:schemeClr val="tx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E234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Neapmierinoši, neatbilst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prasībām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lv-LV" smtClean="0"/>
              <a:t>Kā novērtēt mērķu sasniegšanu</a:t>
            </a:r>
            <a:endParaRPr lang="en-US"/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>
          <a:xfrm>
            <a:off x="642910" y="1773238"/>
            <a:ext cx="4286280" cy="5084762"/>
          </a:xfrm>
        </p:spPr>
        <p:txBody>
          <a:bodyPr>
            <a:normAutofit lnSpcReduction="10000"/>
          </a:bodyPr>
          <a:lstStyle/>
          <a:p>
            <a:r>
              <a:rPr lang="lv-LV" smtClean="0"/>
              <a:t>1. </a:t>
            </a:r>
            <a:r>
              <a:rPr lang="lv-LV" b="1" smtClean="0"/>
              <a:t>Darbinieks</a:t>
            </a:r>
            <a:r>
              <a:rPr lang="lv-LV" smtClean="0"/>
              <a:t> atzīmē NEVIS mērķa izpildes statusu:</a:t>
            </a:r>
          </a:p>
          <a:p>
            <a:pPr lvl="1"/>
            <a:r>
              <a:rPr lang="lv-LV" smtClean="0"/>
              <a:t>Neiesākts (0 % izpilde)</a:t>
            </a:r>
          </a:p>
          <a:p>
            <a:pPr lvl="1"/>
            <a:r>
              <a:rPr lang="lv-LV" smtClean="0"/>
              <a:t>Iesākts (30% izpilde)</a:t>
            </a:r>
          </a:p>
          <a:p>
            <a:pPr lvl="1"/>
            <a:r>
              <a:rPr lang="lv-LV" smtClean="0"/>
              <a:t>Daļēji izpildīts (70% izpilde)</a:t>
            </a:r>
          </a:p>
          <a:p>
            <a:pPr lvl="1"/>
            <a:r>
              <a:rPr lang="lv-LV" smtClean="0"/>
              <a:t>Izpildīts (100% izpilde)</a:t>
            </a:r>
          </a:p>
          <a:p>
            <a:pPr lvl="1"/>
            <a:r>
              <a:rPr lang="lv-LV" smtClean="0"/>
              <a:t>Pārsniegts (vairāk kā 100%)</a:t>
            </a:r>
          </a:p>
          <a:p>
            <a:pPr lvl="1"/>
            <a:r>
              <a:rPr lang="lv-LV" smtClean="0"/>
              <a:t>Neaktuāls</a:t>
            </a:r>
          </a:p>
          <a:p>
            <a:pPr lvl="1"/>
            <a:r>
              <a:rPr lang="lv-LV" smtClean="0"/>
              <a:t>Pārcelts uz nākamo periodu</a:t>
            </a:r>
            <a:endParaRPr lang="en-US" smtClean="0"/>
          </a:p>
          <a:p>
            <a:pPr lvl="1"/>
            <a:endParaRPr lang="en-US" smtClean="0"/>
          </a:p>
        </p:txBody>
      </p:sp>
      <p:sp>
        <p:nvSpPr>
          <p:cNvPr id="24580" name="Content Placeholder 4"/>
          <p:cNvSpPr>
            <a:spLocks noGrp="1"/>
          </p:cNvSpPr>
          <p:nvPr>
            <p:ph sz="half" idx="2"/>
          </p:nvPr>
        </p:nvSpPr>
        <p:spPr>
          <a:xfrm>
            <a:off x="4500562" y="1773238"/>
            <a:ext cx="4643438" cy="5084762"/>
          </a:xfrm>
        </p:spPr>
        <p:txBody>
          <a:bodyPr>
            <a:normAutofit lnSpcReduction="10000"/>
          </a:bodyPr>
          <a:lstStyle/>
          <a:p>
            <a:r>
              <a:rPr lang="lv-LV" b="1" smtClean="0"/>
              <a:t>2. Vadītājs</a:t>
            </a:r>
            <a:r>
              <a:rPr lang="lv-LV" smtClean="0"/>
              <a:t> novērtē katra mērķa rezultātu 5 līmeņu skalā:</a:t>
            </a:r>
          </a:p>
          <a:p>
            <a:pPr lvl="1"/>
            <a:r>
              <a:rPr lang="lv-LV" smtClean="0"/>
              <a:t>Izcili (pārsniedz prasības)</a:t>
            </a:r>
          </a:p>
          <a:p>
            <a:pPr lvl="1"/>
            <a:r>
              <a:rPr lang="lv-LV" smtClean="0"/>
              <a:t>Teicami  (daļēji pārsniedz prasības)</a:t>
            </a:r>
          </a:p>
          <a:p>
            <a:pPr lvl="1"/>
            <a:r>
              <a:rPr lang="lv-LV" smtClean="0"/>
              <a:t>Labi (atbilst prasībām)</a:t>
            </a:r>
          </a:p>
          <a:p>
            <a:pPr lvl="1"/>
            <a:r>
              <a:rPr lang="lv-LV" smtClean="0"/>
              <a:t>Jāpilnveido (daļēji atbilst prasībām)</a:t>
            </a:r>
          </a:p>
          <a:p>
            <a:pPr lvl="1"/>
            <a:r>
              <a:rPr lang="lv-LV" smtClean="0"/>
              <a:t>Neapmierinoši (neatbilst prasībām)</a:t>
            </a:r>
            <a:br>
              <a:rPr lang="lv-LV" smtClean="0"/>
            </a:br>
            <a:endParaRPr lang="lv-LV" smtClean="0"/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3BA32A-17B8-4BAC-B0E8-2F6F5F34748C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862150" cy="107157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Mērķu </a:t>
            </a:r>
            <a:r>
              <a:rPr lang="lv-LV" smtClean="0"/>
              <a:t>izpildes novērtēšana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19200"/>
            <a:ext cx="8964487" cy="537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7166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Kā novērtēt amata pienākumu izpildi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/>
          <a:lstStyle/>
          <a:p>
            <a:r>
              <a:rPr lang="lv-LV" smtClean="0"/>
              <a:t>Tiek noteikts </a:t>
            </a:r>
            <a:r>
              <a:rPr lang="lv-LV" b="1" smtClean="0"/>
              <a:t>viens kopējs vērtējums</a:t>
            </a:r>
            <a:r>
              <a:rPr lang="lv-LV" smtClean="0"/>
              <a:t>, nesadalot to pa atsevišķiem pienākumiem</a:t>
            </a:r>
          </a:p>
          <a:p>
            <a:r>
              <a:rPr lang="lv-LV" smtClean="0"/>
              <a:t>Amata pienākumu izpilde jāvērtē, pamatojoties uz prasībām pienākumu izpildei, kuras ir definētas amata aprakstā, kvalitātes sistēmas standartos, ja tādi ir, procedūrās u.c. avotos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994123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 Amata </a:t>
            </a:r>
            <a:r>
              <a:rPr lang="lv-LV" dirty="0"/>
              <a:t>pienākumu </a:t>
            </a:r>
            <a:r>
              <a:rPr lang="lv-LV"/>
              <a:t>izpildes </a:t>
            </a:r>
            <a:r>
              <a:rPr lang="lv-LV" smtClean="0"/>
              <a:t>novērtēšana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268761"/>
            <a:ext cx="8712968" cy="55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4011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Kā novērtēt profesionālo kvalifikāciju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600200"/>
            <a:ext cx="7858180" cy="4972072"/>
          </a:xfrm>
        </p:spPr>
        <p:txBody>
          <a:bodyPr>
            <a:normAutofit fontScale="92500" lnSpcReduction="20000"/>
          </a:bodyPr>
          <a:lstStyle/>
          <a:p>
            <a:r>
              <a:rPr lang="lv-LV" smtClean="0"/>
              <a:t>Vērtē atsevišķi katru apakškritēriju:</a:t>
            </a:r>
          </a:p>
          <a:p>
            <a:pPr lvl="1"/>
            <a:r>
              <a:rPr lang="lv-LV" smtClean="0"/>
              <a:t>izglītības līmeni</a:t>
            </a:r>
          </a:p>
          <a:p>
            <a:pPr lvl="1"/>
            <a:r>
              <a:rPr lang="lv-LV" smtClean="0"/>
              <a:t>profesionālās pieredzes līmeni</a:t>
            </a:r>
          </a:p>
          <a:p>
            <a:pPr lvl="1"/>
            <a:r>
              <a:rPr lang="lv-LV" smtClean="0"/>
              <a:t>profesionālo zināšanu un prasmju līmeni</a:t>
            </a:r>
          </a:p>
          <a:p>
            <a:pPr lvl="1"/>
            <a:r>
              <a:rPr lang="lv-LV" smtClean="0"/>
              <a:t>vispārējo zināšanu un prasmju līmeni</a:t>
            </a:r>
          </a:p>
          <a:p>
            <a:r>
              <a:rPr lang="lv-LV" smtClean="0"/>
              <a:t>Kritērija vērtējumu iegūst, summējot visu apakškritēriju vērtējumu koeficientus un iegūto summu dalot ar vērtējumu skaitu</a:t>
            </a:r>
          </a:p>
          <a:p>
            <a:r>
              <a:rPr lang="lv-LV" smtClean="0"/>
              <a:t>Ja nav mainījušās amata prasības vai nav notikušas būtiskas izmaiņas kvalifikācijā, kritēriju var nevērtēt katru gadu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Profesionālās </a:t>
            </a:r>
            <a:r>
              <a:rPr lang="lv-LV"/>
              <a:t>kvalifikācijas </a:t>
            </a:r>
            <a:r>
              <a:rPr lang="lv-LV" smtClean="0"/>
              <a:t>novērtējums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8712968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402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Kā novērtēt kompetences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5053034"/>
          </a:xfrm>
        </p:spPr>
        <p:txBody>
          <a:bodyPr>
            <a:normAutofit fontScale="92500" lnSpcReduction="10000"/>
          </a:bodyPr>
          <a:lstStyle/>
          <a:p>
            <a:r>
              <a:rPr lang="lv-LV" smtClean="0"/>
              <a:t>Kompetences vērtē, analizējot nodarbinātā snieguma atbilstību amata kompetenču aprakstiem (sk. Kompetenču vārdnīcu)</a:t>
            </a:r>
          </a:p>
          <a:p>
            <a:r>
              <a:rPr lang="lv-LV" smtClean="0"/>
              <a:t>Kompetenču vārdnīcā sniegti apraksti visiem 5 vērtējuma līmeņiem</a:t>
            </a:r>
          </a:p>
          <a:p>
            <a:r>
              <a:rPr lang="lv-LV" smtClean="0"/>
              <a:t>Vērtējot kompetences, analizē, kuram no līmeņiem lielākoties atbilst nodarbinātā rīcība</a:t>
            </a:r>
          </a:p>
          <a:p>
            <a:r>
              <a:rPr lang="lv-LV" smtClean="0"/>
              <a:t>Kompetenču</a:t>
            </a:r>
            <a:r>
              <a:rPr lang="lv-LV" b="1" smtClean="0"/>
              <a:t> </a:t>
            </a:r>
            <a:r>
              <a:rPr lang="lv-LV" smtClean="0"/>
              <a:t>vērtējumu iegūst, summējot vērtējumus un iegūto summu dalot ar vērtējumu skaitu 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Kompetenču novērtēšana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52524"/>
            <a:ext cx="8964488" cy="570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3638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1000099" y="285728"/>
            <a:ext cx="7929619" cy="1143022"/>
          </a:xfrm>
        </p:spPr>
        <p:txBody>
          <a:bodyPr>
            <a:normAutofit fontScale="90000"/>
          </a:bodyPr>
          <a:lstStyle/>
          <a:p>
            <a:r>
              <a:rPr smtClean="0"/>
              <a:t>Kopējais darba izpildes vērtējums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1" y="1643063"/>
            <a:ext cx="7729563" cy="4483100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Kopējo darbinieka darba izpildes vērtējumu iegūst, summējot </a:t>
            </a:r>
            <a:r>
              <a:rPr lang="lv-LV" sz="2800" smtClean="0"/>
              <a:t>kritēriju „Mērķu </a:t>
            </a:r>
            <a:r>
              <a:rPr lang="lv-LV" sz="2800" dirty="0" smtClean="0"/>
              <a:t>sasniegšana”, „Amata pienākumu izpilde”, „Profesionālā kvalifikācija” un „Kompetences” vērtējumus, kuri reizināti </a:t>
            </a:r>
            <a:r>
              <a:rPr lang="lv-LV" sz="2800" smtClean="0"/>
              <a:t>ar kritērija īpatsvara rādītājiem atbilstoši attiecīgajai amatu grupai</a:t>
            </a:r>
          </a:p>
          <a:p>
            <a:pPr>
              <a:defRPr/>
            </a:pPr>
            <a:r>
              <a:rPr lang="lv-LV" sz="2800" smtClean="0"/>
              <a:t>Vērtējums tiek aprēķināts NEVIS!</a:t>
            </a:r>
            <a:endParaRPr lang="en-US" sz="2800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A95009-A3CF-4B60-B278-EAA9A0700A23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smtClean="0"/>
              <a:t>Projekta izpētes fāze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357313"/>
          <a:ext cx="9144000" cy="66169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929454"/>
                <a:gridCol w="2214546"/>
              </a:tblGrid>
              <a:tr h="51957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800" smtClean="0"/>
                        <a:t>Strukturēto interviju sērijas: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3536">
                <a:tc>
                  <a:txBody>
                    <a:bodyPr/>
                    <a:lstStyle/>
                    <a:p>
                      <a:r>
                        <a:rPr lang="lv-LV" sz="2800" smtClean="0"/>
                        <a:t>Augstākā līmeņa ierēdņi – visas ministrijas un Valsts kanceleja + 5 padotības iestādes 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smtClean="0"/>
                        <a:t>19 intervijas</a:t>
                      </a:r>
                      <a:endParaRPr lang="en-US" sz="2800"/>
                    </a:p>
                  </a:txBody>
                  <a:tcPr/>
                </a:tc>
              </a:tr>
              <a:tr h="923536">
                <a:tc>
                  <a:txBody>
                    <a:bodyPr/>
                    <a:lstStyle/>
                    <a:p>
                      <a:r>
                        <a:rPr lang="lv-LV" sz="2800" smtClean="0"/>
                        <a:t>Valsts pārvaldes cilvēkresursu politikas plānotāji 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smtClean="0"/>
                        <a:t>4 intervijas</a:t>
                      </a:r>
                      <a:endParaRPr lang="en-US" sz="2800"/>
                    </a:p>
                  </a:txBody>
                  <a:tcPr/>
                </a:tc>
              </a:tr>
              <a:tr h="886974">
                <a:tc>
                  <a:txBody>
                    <a:bodyPr/>
                    <a:lstStyle/>
                    <a:p>
                      <a:r>
                        <a:rPr lang="lv-LV" sz="2800" baseline="0" smtClean="0"/>
                        <a:t>Sociālo </a:t>
                      </a:r>
                      <a:r>
                        <a:rPr lang="lv-LV" sz="2800" smtClean="0"/>
                        <a:t>partneru, politiskā</a:t>
                      </a:r>
                      <a:r>
                        <a:rPr lang="lv-LV" sz="2800" baseline="0" smtClean="0"/>
                        <a:t> līmeņa</a:t>
                      </a:r>
                      <a:r>
                        <a:rPr lang="lv-LV" sz="2800" smtClean="0"/>
                        <a:t> un analītiķu grupa (sastāvu sk. nākamajā slaidā)</a:t>
                      </a:r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smtClean="0"/>
                        <a:t>12 intervijas</a:t>
                      </a:r>
                      <a:endParaRPr lang="en-US" sz="2800"/>
                    </a:p>
                  </a:txBody>
                  <a:tcPr/>
                </a:tc>
              </a:tr>
              <a:tr h="886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800" smtClean="0"/>
                        <a:t>Labās prakses izpēte ES valstīs ar ilgstošu pieredzi rezultativitātes vadīšanā</a:t>
                      </a:r>
                      <a:endParaRPr lang="en-US" sz="280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smtClean="0"/>
                        <a:t>5</a:t>
                      </a:r>
                      <a:r>
                        <a:rPr lang="lv-LV" sz="2800" baseline="0" smtClean="0"/>
                        <a:t> </a:t>
                      </a:r>
                      <a:r>
                        <a:rPr lang="lv-LV" sz="2800" smtClean="0"/>
                        <a:t>valstis</a:t>
                      </a:r>
                      <a:endParaRPr lang="en-US" sz="2800"/>
                    </a:p>
                  </a:txBody>
                  <a:tcPr/>
                </a:tc>
              </a:tr>
              <a:tr h="519570">
                <a:tc gridSpan="2">
                  <a:txBody>
                    <a:bodyPr/>
                    <a:lstStyle/>
                    <a:p>
                      <a:pPr algn="ctr"/>
                      <a:r>
                        <a:rPr lang="lv-LV" sz="2800" smtClean="0"/>
                        <a:t>Aptauja:</a:t>
                      </a:r>
                      <a:endParaRPr lang="en-US" sz="28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40617">
                <a:tc>
                  <a:txBody>
                    <a:bodyPr/>
                    <a:lstStyle/>
                    <a:p>
                      <a:r>
                        <a:rPr lang="lv-LV" sz="2800" smtClean="0"/>
                        <a:t>Valsts pārvaldes darbinieku elektroniskā aptauja </a:t>
                      </a:r>
                    </a:p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800" smtClean="0"/>
                        <a:t>1520 respondenti</a:t>
                      </a:r>
                      <a:endParaRPr lang="en-US" sz="28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19EA6D-2125-4DCC-9354-30E821B49ED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mtClean="0"/>
              <a:t>Novērtēšanas kopsavilkums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9" y="1412776"/>
            <a:ext cx="8568952" cy="544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8256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099" y="428625"/>
            <a:ext cx="7683525" cy="10509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sz="4000" smtClean="0">
                <a:latin typeface="+mn-lt"/>
              </a:rPr>
              <a:t>Vērtējuma aprēķināšana</a:t>
            </a:r>
            <a:endParaRPr sz="4000">
              <a:latin typeface="+mn-lt"/>
            </a:endParaRPr>
          </a:p>
        </p:txBody>
      </p:sp>
      <p:sp>
        <p:nvSpPr>
          <p:cNvPr id="77852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10665B-4CE2-4BE3-B7AA-2759A2B07DD5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lv-LV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88" y="1643063"/>
          <a:ext cx="8429651" cy="244475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716881"/>
                <a:gridCol w="3712275"/>
                <a:gridCol w="4000495"/>
              </a:tblGrid>
              <a:tr h="6635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Kritēriji</a:t>
                      </a:r>
                      <a:endParaRPr kumimoji="0" lang="lv-LV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Vērtējums</a:t>
                      </a:r>
                      <a:endParaRPr kumimoji="0" lang="lv-LV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Mērķu sasniegšana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Jāpilnveido(2)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kern="1200" dirty="0" smtClean="0"/>
                        <a:t>Amata pienākumu  izpilde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Labi, atbilst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prasībām (3)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2000" kern="1200" dirty="0" smtClean="0"/>
                        <a:t>Profesionālā kvalifikācija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Izcili, pārsniedz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prasības (5)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v-LV" sz="2000" kern="1200" dirty="0" smtClean="0"/>
                        <a:t>Kompetences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Jāpilnveido, daļēji </a:t>
                      </a:r>
                      <a:r>
                        <a:rPr kumimoji="0" lang="lv-LV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atbilst prasībām (2)</a:t>
                      </a:r>
                      <a:endParaRPr kumimoji="0" lang="lv-LV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158" y="4429132"/>
          <a:ext cx="8429684" cy="149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61963"/>
                <a:gridCol w="58677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Amats</a:t>
                      </a:r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smtClean="0"/>
                        <a:t>Vērtējums</a:t>
                      </a:r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5276">
                <a:tc>
                  <a:txBody>
                    <a:bodyPr/>
                    <a:lstStyle/>
                    <a:p>
                      <a:r>
                        <a:rPr lang="lv-LV" sz="2000" smtClean="0"/>
                        <a:t>Politikas plānotājs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2 x 0,4 + 3 x 0,2 + 5 x 0,2 + 2 x 0,2 = 2,8 (labi)</a:t>
                      </a:r>
                      <a:endParaRPr lang="en-US" sz="2000"/>
                    </a:p>
                  </a:txBody>
                  <a:tcPr/>
                </a:tc>
              </a:tr>
              <a:tr h="375276">
                <a:tc>
                  <a:txBody>
                    <a:bodyPr/>
                    <a:lstStyle/>
                    <a:p>
                      <a:r>
                        <a:rPr lang="lv-LV" sz="2000" smtClean="0"/>
                        <a:t>Atbalsta funkcijas veicējs</a:t>
                      </a:r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smtClean="0"/>
                        <a:t>2 x 0,1 + 3 x 0,5 + 5 x 0,25 + 2 x 0,15 =  3,25</a:t>
                      </a:r>
                      <a:r>
                        <a:rPr lang="lv-LV" sz="2000" baseline="0" smtClean="0"/>
                        <a:t> </a:t>
                      </a:r>
                      <a:r>
                        <a:rPr lang="lv-LV" sz="2000" smtClean="0"/>
                        <a:t>(labi)</a:t>
                      </a:r>
                      <a:endParaRPr lang="en-US" sz="20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215338" cy="1143000"/>
          </a:xfrm>
        </p:spPr>
        <p:txBody>
          <a:bodyPr>
            <a:noAutofit/>
          </a:bodyPr>
          <a:lstStyle/>
          <a:p>
            <a:r>
              <a:rPr lang="lv-LV" sz="3600" smtClean="0"/>
              <a:t>Normālā sadalījums princips – </a:t>
            </a:r>
            <a:br>
              <a:rPr lang="lv-LV" sz="3600" smtClean="0"/>
            </a:br>
            <a:r>
              <a:rPr lang="lv-LV" sz="3600" smtClean="0"/>
              <a:t>vērtētāju objektivitātes pārbaude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1643050"/>
            <a:ext cx="7790712" cy="4929222"/>
          </a:xfrm>
        </p:spPr>
        <p:txBody>
          <a:bodyPr/>
          <a:lstStyle/>
          <a:p>
            <a:pPr lvl="0"/>
            <a:r>
              <a:rPr lang="lv-LV" smtClean="0"/>
              <a:t>Lielākajai daļai [~68-70%] darbinieku vērtējumam būtu jābūt vidējā līmenī – </a:t>
            </a:r>
            <a:r>
              <a:rPr lang="lv-LV" b="1" smtClean="0"/>
              <a:t>atbilst prasībām</a:t>
            </a:r>
            <a:endParaRPr lang="en-US" smtClean="0"/>
          </a:p>
          <a:p>
            <a:pPr lvl="0"/>
            <a:r>
              <a:rPr lang="lv-LV" smtClean="0"/>
              <a:t>Analizē kopējo darba izpildes vērtējumu atbilstību normālā sadalījuma principam</a:t>
            </a:r>
            <a:endParaRPr lang="en-US" smtClean="0"/>
          </a:p>
          <a:p>
            <a:pPr lvl="0"/>
            <a:r>
              <a:rPr lang="lv-LV" smtClean="0"/>
              <a:t>Īpaša uzmanība augstākajam un zemākajam vērtējumam</a:t>
            </a:r>
            <a:endParaRPr lang="en-US" smtClean="0"/>
          </a:p>
          <a:p>
            <a:r>
              <a:rPr lang="lv-LV" smtClean="0"/>
              <a:t>Iespēja koriģēt vērtējumu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Normālais sadalījums darba izpildes vērtēšanā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5B4B32-C8B2-4F5E-9B2E-57951DAC54B2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28596" y="2143116"/>
            <a:ext cx="8215370" cy="4429156"/>
            <a:chOff x="2563" y="1392"/>
            <a:chExt cx="3084" cy="1947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563" y="1392"/>
              <a:ext cx="3084" cy="1947"/>
              <a:chOff x="2563" y="1392"/>
              <a:chExt cx="3084" cy="1947"/>
            </a:xfrm>
          </p:grpSpPr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>
                <a:off x="2563" y="1392"/>
                <a:ext cx="3084" cy="1947"/>
                <a:chOff x="2563" y="1392"/>
                <a:chExt cx="3084" cy="1947"/>
              </a:xfrm>
            </p:grpSpPr>
            <p:grpSp>
              <p:nvGrpSpPr>
                <p:cNvPr id="14" name="Group 13"/>
                <p:cNvGrpSpPr>
                  <a:grpSpLocks/>
                </p:cNvGrpSpPr>
                <p:nvPr/>
              </p:nvGrpSpPr>
              <p:grpSpPr bwMode="auto">
                <a:xfrm>
                  <a:off x="2863" y="1498"/>
                  <a:ext cx="2503" cy="1588"/>
                  <a:chOff x="3885" y="4940"/>
                  <a:chExt cx="4291" cy="2289"/>
                </a:xfrm>
              </p:grpSpPr>
              <p:sp>
                <p:nvSpPr>
                  <p:cNvPr id="35" name="Freeform 34"/>
                  <p:cNvSpPr>
                    <a:spLocks/>
                  </p:cNvSpPr>
                  <p:nvPr/>
                </p:nvSpPr>
                <p:spPr bwMode="auto">
                  <a:xfrm>
                    <a:off x="6030" y="4940"/>
                    <a:ext cx="2146" cy="2289"/>
                  </a:xfrm>
                  <a:custGeom>
                    <a:avLst/>
                    <a:gdLst/>
                    <a:ahLst/>
                    <a:cxnLst>
                      <a:cxn ang="0">
                        <a:pos x="0" y="10"/>
                      </a:cxn>
                      <a:cxn ang="0">
                        <a:pos x="1065" y="325"/>
                      </a:cxn>
                      <a:cxn ang="0">
                        <a:pos x="2085" y="1960"/>
                      </a:cxn>
                      <a:cxn ang="0">
                        <a:pos x="3510" y="2440"/>
                      </a:cxn>
                    </a:cxnLst>
                    <a:rect l="0" t="0" r="r" b="b"/>
                    <a:pathLst>
                      <a:path w="3510" h="2440">
                        <a:moveTo>
                          <a:pt x="0" y="10"/>
                        </a:moveTo>
                        <a:cubicBezTo>
                          <a:pt x="359" y="5"/>
                          <a:pt x="718" y="0"/>
                          <a:pt x="1065" y="325"/>
                        </a:cubicBezTo>
                        <a:cubicBezTo>
                          <a:pt x="1412" y="650"/>
                          <a:pt x="1677" y="1607"/>
                          <a:pt x="2085" y="1960"/>
                        </a:cubicBezTo>
                        <a:cubicBezTo>
                          <a:pt x="2493" y="2313"/>
                          <a:pt x="3275" y="2360"/>
                          <a:pt x="3510" y="244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6" name="Freeform 35"/>
                  <p:cNvSpPr>
                    <a:spLocks/>
                  </p:cNvSpPr>
                  <p:nvPr/>
                </p:nvSpPr>
                <p:spPr bwMode="auto">
                  <a:xfrm flipH="1">
                    <a:off x="3885" y="4940"/>
                    <a:ext cx="2145" cy="2288"/>
                  </a:xfrm>
                  <a:custGeom>
                    <a:avLst/>
                    <a:gdLst/>
                    <a:ahLst/>
                    <a:cxnLst>
                      <a:cxn ang="0">
                        <a:pos x="0" y="10"/>
                      </a:cxn>
                      <a:cxn ang="0">
                        <a:pos x="1065" y="325"/>
                      </a:cxn>
                      <a:cxn ang="0">
                        <a:pos x="2085" y="1960"/>
                      </a:cxn>
                      <a:cxn ang="0">
                        <a:pos x="3510" y="2440"/>
                      </a:cxn>
                    </a:cxnLst>
                    <a:rect l="0" t="0" r="r" b="b"/>
                    <a:pathLst>
                      <a:path w="3510" h="2440">
                        <a:moveTo>
                          <a:pt x="0" y="10"/>
                        </a:moveTo>
                        <a:cubicBezTo>
                          <a:pt x="359" y="5"/>
                          <a:pt x="718" y="0"/>
                          <a:pt x="1065" y="325"/>
                        </a:cubicBezTo>
                        <a:cubicBezTo>
                          <a:pt x="1412" y="650"/>
                          <a:pt x="1677" y="1607"/>
                          <a:pt x="2085" y="1960"/>
                        </a:cubicBezTo>
                        <a:cubicBezTo>
                          <a:pt x="2493" y="2313"/>
                          <a:pt x="3275" y="2360"/>
                          <a:pt x="3510" y="244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</p:grpSp>
            <p:sp>
              <p:nvSpPr>
                <p:cNvPr id="15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863" y="1392"/>
                  <a:ext cx="0" cy="16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6" name="Line 12"/>
                <p:cNvSpPr>
                  <a:spLocks noChangeShapeType="1"/>
                </p:cNvSpPr>
                <p:nvPr/>
              </p:nvSpPr>
              <p:spPr bwMode="auto">
                <a:xfrm>
                  <a:off x="2863" y="3085"/>
                  <a:ext cx="278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7" name="Text Box 13"/>
                <p:cNvSpPr txBox="1">
                  <a:spLocks noChangeArrowheads="1"/>
                </p:cNvSpPr>
                <p:nvPr/>
              </p:nvSpPr>
              <p:spPr bwMode="auto">
                <a:xfrm rot="5400000">
                  <a:off x="2148" y="2140"/>
                  <a:ext cx="1026" cy="196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</a:pPr>
                  <a:r>
                    <a:rPr lang="lv-LV" altLang="zh-CN" sz="1600" b="1" smtClean="0">
                      <a:solidFill>
                        <a:srgbClr val="000000"/>
                      </a:solidFill>
                      <a:latin typeface="+mn-lt"/>
                      <a:ea typeface="SimSun" pitchFamily="2" charset="-122"/>
                    </a:rPr>
                    <a:t>Darbinieku skaits</a:t>
                  </a:r>
                  <a:endParaRPr lang="en-GB" sz="1600" b="1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  <p:sp>
              <p:nvSpPr>
                <p:cNvPr id="18" name="Line 14"/>
                <p:cNvSpPr>
                  <a:spLocks noChangeShapeType="1"/>
                </p:cNvSpPr>
                <p:nvPr/>
              </p:nvSpPr>
              <p:spPr bwMode="auto">
                <a:xfrm>
                  <a:off x="3750" y="1690"/>
                  <a:ext cx="0" cy="1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19" name="Line 15"/>
                <p:cNvSpPr>
                  <a:spLocks noChangeShapeType="1"/>
                </p:cNvSpPr>
                <p:nvPr/>
              </p:nvSpPr>
              <p:spPr bwMode="auto">
                <a:xfrm>
                  <a:off x="4484" y="1690"/>
                  <a:ext cx="1" cy="140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117" y="1516"/>
                  <a:ext cx="0" cy="157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1" name="Line 17"/>
                <p:cNvSpPr>
                  <a:spLocks noChangeShapeType="1"/>
                </p:cNvSpPr>
                <p:nvPr/>
              </p:nvSpPr>
              <p:spPr bwMode="auto">
                <a:xfrm>
                  <a:off x="4891" y="2842"/>
                  <a:ext cx="1" cy="2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2" name="Line 18"/>
                <p:cNvSpPr>
                  <a:spLocks noChangeShapeType="1"/>
                </p:cNvSpPr>
                <p:nvPr/>
              </p:nvSpPr>
              <p:spPr bwMode="auto">
                <a:xfrm>
                  <a:off x="3319" y="2842"/>
                  <a:ext cx="0" cy="2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endParaRPr lang="en-US"/>
                </a:p>
              </p:txBody>
            </p:sp>
            <p:sp>
              <p:nvSpPr>
                <p:cNvPr id="2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551" y="3164"/>
                  <a:ext cx="1408" cy="17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Arial" pitchFamily="34" charset="0"/>
                      <a:ea typeface="+mn-ea"/>
                      <a:cs typeface="Arial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</a:pPr>
                  <a:r>
                    <a:rPr lang="lv-LV" altLang="zh-CN" sz="1600" b="1" smtClean="0">
                      <a:solidFill>
                        <a:srgbClr val="000000"/>
                      </a:solidFill>
                      <a:latin typeface="+mn-lt"/>
                      <a:ea typeface="SimSun" pitchFamily="2" charset="-122"/>
                    </a:rPr>
                    <a:t>Darba izpildes vērtējums</a:t>
                  </a:r>
                  <a:endParaRPr lang="en-GB" sz="1600" b="1">
                    <a:solidFill>
                      <a:srgbClr val="000000"/>
                    </a:solidFill>
                    <a:latin typeface="+mn-lt"/>
                  </a:endParaRPr>
                </a:p>
              </p:txBody>
            </p:sp>
            <p:grpSp>
              <p:nvGrpSpPr>
                <p:cNvPr id="24" name="Group 23"/>
                <p:cNvGrpSpPr>
                  <a:grpSpLocks/>
                </p:cNvGrpSpPr>
                <p:nvPr/>
              </p:nvGrpSpPr>
              <p:grpSpPr bwMode="auto">
                <a:xfrm>
                  <a:off x="2890" y="2122"/>
                  <a:ext cx="2441" cy="175"/>
                  <a:chOff x="2890" y="2122"/>
                  <a:chExt cx="2441" cy="175"/>
                </a:xfrm>
              </p:grpSpPr>
              <p:sp>
                <p:nvSpPr>
                  <p:cNvPr id="25" name="Text Box 2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48" y="2122"/>
                    <a:ext cx="324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68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57" y="2122"/>
                    <a:ext cx="293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</a:pPr>
                    <a:endParaRPr lang="en-US" sz="2400" b="0">
                      <a:solidFill>
                        <a:srgbClr val="000000"/>
                      </a:solidFill>
                      <a:cs typeface="Arial" charset="0"/>
                    </a:endParaRPr>
                  </a:p>
                </p:txBody>
              </p:sp>
              <p:sp>
                <p:nvSpPr>
                  <p:cNvPr id="2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367" y="2122"/>
                    <a:ext cx="317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14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 b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8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25" y="2122"/>
                    <a:ext cx="363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14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 b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9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81" y="2122"/>
                    <a:ext cx="294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2</a:t>
                    </a:r>
                    <a:r>
                      <a:rPr lang="en-GB" altLang="zh-CN" sz="1200" smtClean="0">
                        <a:solidFill>
                          <a:srgbClr val="FF0000"/>
                        </a:solidFill>
                        <a:latin typeface="Times New Roman" pitchFamily="18" charset="0"/>
                        <a:ea typeface="SimSun" pitchFamily="2" charset="-122"/>
                      </a:rPr>
                      <a:t>%</a:t>
                    </a:r>
                    <a:endParaRPr lang="en-GB" sz="2400" b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30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6" y="2122"/>
                    <a:ext cx="294" cy="175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pPr algn="ctr">
                      <a:spcBef>
                        <a:spcPct val="0"/>
                      </a:spcBef>
                    </a:pPr>
                    <a:r>
                      <a:rPr lang="lv-LV" altLang="zh-CN" sz="1400" smtClean="0">
                        <a:solidFill>
                          <a:srgbClr val="FF0000"/>
                        </a:solidFill>
                        <a:latin typeface="+mn-lt"/>
                        <a:ea typeface="SimSun" pitchFamily="2" charset="-122"/>
                      </a:rPr>
                      <a:t>2</a:t>
                    </a:r>
                    <a:r>
                      <a:rPr lang="en-GB" altLang="zh-CN" sz="1400" smtClean="0">
                        <a:solidFill>
                          <a:srgbClr val="FF0000"/>
                        </a:solidFill>
                        <a:latin typeface="+mn-lt"/>
                        <a:ea typeface="SimSun" pitchFamily="2" charset="-122"/>
                      </a:rPr>
                      <a:t>%</a:t>
                    </a:r>
                    <a:endParaRPr lang="en-GB" sz="1400" b="0">
                      <a:solidFill>
                        <a:srgbClr val="000000"/>
                      </a:solidFill>
                      <a:latin typeface="+mn-lt"/>
                    </a:endParaRPr>
                  </a:p>
                </p:txBody>
              </p:sp>
              <p:sp>
                <p:nvSpPr>
                  <p:cNvPr id="31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3323" y="2288"/>
                    <a:ext cx="40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2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0" y="2288"/>
                    <a:ext cx="40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4503" y="2288"/>
                    <a:ext cx="406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  <p:sp>
                <p:nvSpPr>
                  <p:cNvPr id="3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4926" y="2288"/>
                    <a:ext cx="405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headEnd type="triangle" w="med" len="med"/>
                    <a:tailEnd type="triangle" w="med" len="med"/>
                  </a:ln>
                </p:spPr>
                <p:txBody>
                  <a:bodyPr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defRPr>
                    </a:lvl9pPr>
                  </a:lstStyle>
                  <a:p>
                    <a:endParaRPr lang="en-US"/>
                  </a:p>
                </p:txBody>
              </p:sp>
            </p:grpSp>
          </p:grpSp>
          <p:sp>
            <p:nvSpPr>
              <p:cNvPr id="13" name="Line 31"/>
              <p:cNvSpPr>
                <a:spLocks noChangeShapeType="1"/>
              </p:cNvSpPr>
              <p:nvPr/>
            </p:nvSpPr>
            <p:spPr bwMode="auto">
              <a:xfrm>
                <a:off x="3758" y="2288"/>
                <a:ext cx="704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2789" y="2774"/>
              <a:ext cx="2586" cy="216"/>
              <a:chOff x="2789" y="2774"/>
              <a:chExt cx="2586" cy="216"/>
            </a:xfrm>
          </p:grpSpPr>
          <p:sp>
            <p:nvSpPr>
              <p:cNvPr id="7" name="Text Box 33"/>
              <p:cNvSpPr txBox="1">
                <a:spLocks noChangeArrowheads="1"/>
              </p:cNvSpPr>
              <p:nvPr/>
            </p:nvSpPr>
            <p:spPr bwMode="auto">
              <a:xfrm>
                <a:off x="4876" y="2855"/>
                <a:ext cx="499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Izcili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8" name="Text Box 34"/>
              <p:cNvSpPr txBox="1">
                <a:spLocks noChangeArrowheads="1"/>
              </p:cNvSpPr>
              <p:nvPr/>
            </p:nvSpPr>
            <p:spPr bwMode="auto">
              <a:xfrm>
                <a:off x="4422" y="2818"/>
                <a:ext cx="545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Teicami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9" name="Text Box 35"/>
              <p:cNvSpPr txBox="1">
                <a:spLocks noChangeArrowheads="1"/>
              </p:cNvSpPr>
              <p:nvPr/>
            </p:nvSpPr>
            <p:spPr bwMode="auto">
              <a:xfrm>
                <a:off x="3833" y="2818"/>
                <a:ext cx="545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Labi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10" name="Text Box 36"/>
              <p:cNvSpPr txBox="1">
                <a:spLocks noChangeArrowheads="1"/>
              </p:cNvSpPr>
              <p:nvPr/>
            </p:nvSpPr>
            <p:spPr bwMode="auto">
              <a:xfrm>
                <a:off x="3311" y="2774"/>
                <a:ext cx="545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Jāpilnveido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  <p:sp>
            <p:nvSpPr>
              <p:cNvPr id="11" name="Text Box 37"/>
              <p:cNvSpPr txBox="1">
                <a:spLocks noChangeArrowheads="1"/>
              </p:cNvSpPr>
              <p:nvPr/>
            </p:nvSpPr>
            <p:spPr bwMode="auto">
              <a:xfrm>
                <a:off x="2789" y="2855"/>
                <a:ext cx="590" cy="1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lv-LV" sz="1400" smtClean="0">
                    <a:solidFill>
                      <a:srgbClr val="000000"/>
                    </a:solidFill>
                    <a:latin typeface="+mn-lt"/>
                    <a:cs typeface="Arial" charset="0"/>
                  </a:rPr>
                  <a:t>Neapmierinoši</a:t>
                </a:r>
                <a:endParaRPr lang="en-GB" sz="1400">
                  <a:solidFill>
                    <a:srgbClr val="000000"/>
                  </a:solidFill>
                  <a:latin typeface="+mn-lt"/>
                  <a:cs typeface="Arial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Vērtēšanas Uzdevums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mtClean="0"/>
              <a:t>Skat. pielikumā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PĀRRUNAS</a:t>
            </a:r>
            <a:r>
              <a:rPr smtClean="0">
                <a:solidFill>
                  <a:schemeClr val="tx2"/>
                </a:solidFill>
              </a:rPr>
              <a:t/>
            </a:r>
            <a:br>
              <a:rPr smtClean="0">
                <a:solidFill>
                  <a:schemeClr val="tx2"/>
                </a:solidFill>
              </a:rPr>
            </a:br>
            <a:endParaRPr lang="en-US" dirty="0"/>
          </a:p>
        </p:txBody>
      </p:sp>
      <p:sp>
        <p:nvSpPr>
          <p:cNvPr id="98308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DBC912-11A2-4D16-9357-9277A93E1760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65</a:t>
            </a:fld>
            <a:endParaRPr lang="lv-LV" smtClean="0"/>
          </a:p>
        </p:txBody>
      </p:sp>
      <p:pic>
        <p:nvPicPr>
          <p:cNvPr id="98307" name="Picture 9" descr="http://www.cuboulderblogs.com/leeds2.0/conversa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286124"/>
            <a:ext cx="433919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928661" y="428604"/>
            <a:ext cx="7729563" cy="1000146"/>
          </a:xfrm>
        </p:spPr>
        <p:txBody>
          <a:bodyPr>
            <a:normAutofit/>
          </a:bodyPr>
          <a:lstStyle/>
          <a:p>
            <a:r>
              <a:rPr lang="en-US" smtClean="0"/>
              <a:t>P</a:t>
            </a:r>
            <a:r>
              <a:rPr smtClean="0"/>
              <a:t>ārrunu mērķi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099" y="1643063"/>
            <a:ext cx="7658125" cy="4483100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Uzlabot vai stiprināt motivāciju</a:t>
            </a:r>
          </a:p>
          <a:p>
            <a:pPr>
              <a:defRPr/>
            </a:pPr>
            <a:r>
              <a:rPr lang="lv-LV" sz="2800" dirty="0" smtClean="0"/>
              <a:t>Uzlabot saprašanos un sadarbību vadītāja un darbinieka starpā</a:t>
            </a:r>
          </a:p>
          <a:p>
            <a:pPr>
              <a:defRPr/>
            </a:pPr>
            <a:r>
              <a:rPr lang="lv-LV" sz="2800" dirty="0" smtClean="0"/>
              <a:t>Uzlabot darbinieka izpratni </a:t>
            </a:r>
            <a:r>
              <a:rPr lang="lv-LV" sz="2800" smtClean="0"/>
              <a:t>par iestādes </a:t>
            </a:r>
            <a:r>
              <a:rPr lang="lv-LV" sz="2800" dirty="0" smtClean="0"/>
              <a:t>mērķiem un viņa lomu to sasniegšanā</a:t>
            </a:r>
          </a:p>
          <a:p>
            <a:pPr>
              <a:defRPr/>
            </a:pPr>
            <a:r>
              <a:rPr lang="lv-LV" sz="2800" dirty="0" smtClean="0"/>
              <a:t>Uzlabot darba izpildi</a:t>
            </a:r>
            <a:endParaRPr lang="en-US" sz="2800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EA0E4A-9616-4E6C-9A8C-7D1AD10D87EB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66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Svarīgākie akcenti pārrunās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/>
          <a:lstStyle/>
          <a:p>
            <a:r>
              <a:rPr lang="lv-LV" smtClean="0"/>
              <a:t>Sagatavoties pārrunām</a:t>
            </a:r>
          </a:p>
          <a:p>
            <a:r>
              <a:rPr lang="lv-LV" smtClean="0"/>
              <a:t>Uzdot pareizos jautājumus</a:t>
            </a:r>
          </a:p>
          <a:p>
            <a:r>
              <a:rPr lang="lv-LV" smtClean="0"/>
              <a:t>Klausīties</a:t>
            </a:r>
          </a:p>
          <a:p>
            <a:r>
              <a:rPr lang="lv-LV" smtClean="0"/>
              <a:t>Sniegt atgriezenisko saiti</a:t>
            </a:r>
          </a:p>
          <a:p>
            <a:r>
              <a:rPr lang="lv-LV" smtClean="0"/>
              <a:t>Risināt problēmjautājumus</a:t>
            </a:r>
          </a:p>
          <a:p>
            <a:pPr algn="r">
              <a:buNone/>
            </a:pPr>
            <a:endParaRPr lang="lv-LV" sz="2400" smtClean="0"/>
          </a:p>
          <a:p>
            <a:pPr algn="r">
              <a:buNone/>
            </a:pPr>
            <a:r>
              <a:rPr lang="lv-LV" sz="2400" smtClean="0"/>
              <a:t>(Armstrong 2011)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>
          <a:xfrm>
            <a:off x="1000099" y="428604"/>
            <a:ext cx="7786743" cy="1000146"/>
          </a:xfrm>
        </p:spPr>
        <p:txBody>
          <a:bodyPr>
            <a:normAutofit/>
          </a:bodyPr>
          <a:lstStyle/>
          <a:p>
            <a:r>
              <a:rPr smtClean="0"/>
              <a:t>Motivējoša pārrunu intervija 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500174"/>
            <a:ext cx="8215338" cy="535782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  <a:defRPr/>
            </a:pPr>
            <a:r>
              <a:rPr lang="lv-LV" sz="2800" dirty="0" smtClean="0"/>
              <a:t>“</a:t>
            </a:r>
            <a:r>
              <a:rPr lang="lv-LV" sz="2800" dirty="0" err="1" smtClean="0"/>
              <a:t>Sendviča</a:t>
            </a:r>
            <a:r>
              <a:rPr lang="lv-LV" sz="2800" dirty="0" smtClean="0"/>
              <a:t>” struktūra:</a:t>
            </a:r>
          </a:p>
          <a:p>
            <a:pPr>
              <a:defRPr/>
            </a:pPr>
            <a:r>
              <a:rPr lang="lv-LV" sz="2800" b="1" dirty="0" smtClean="0"/>
              <a:t>Pozitīvs sākums:</a:t>
            </a:r>
          </a:p>
          <a:p>
            <a:pPr lvl="1">
              <a:defRPr/>
            </a:pPr>
            <a:r>
              <a:rPr lang="lv-LV" dirty="0" smtClean="0"/>
              <a:t>Darba izpildes pozitīvo aspektu izcelšana</a:t>
            </a:r>
          </a:p>
          <a:p>
            <a:pPr lvl="1">
              <a:defRPr/>
            </a:pPr>
            <a:r>
              <a:rPr lang="lv-LV" dirty="0" smtClean="0"/>
              <a:t>Pateicība par darbinieka ieguldījumu</a:t>
            </a:r>
          </a:p>
          <a:p>
            <a:pPr>
              <a:defRPr/>
            </a:pPr>
            <a:r>
              <a:rPr lang="lv-LV" sz="2800" b="1" dirty="0" err="1" smtClean="0"/>
              <a:t>Problēmjautājumu</a:t>
            </a:r>
            <a:r>
              <a:rPr lang="lv-LV" sz="2800" b="1" dirty="0" smtClean="0"/>
              <a:t> pārrunāšana:</a:t>
            </a:r>
          </a:p>
          <a:p>
            <a:pPr lvl="1">
              <a:defRPr/>
            </a:pPr>
            <a:r>
              <a:rPr lang="lv-LV" dirty="0" smtClean="0"/>
              <a:t>Taktiska un delikāta trūkumu analīze, darbinieka argumentu uzklausīšana</a:t>
            </a:r>
          </a:p>
          <a:p>
            <a:pPr lvl="1">
              <a:defRPr/>
            </a:pPr>
            <a:r>
              <a:rPr lang="lv-LV" dirty="0" smtClean="0"/>
              <a:t>Vienošanās par trūkumu novēršanas taktiku</a:t>
            </a:r>
          </a:p>
          <a:p>
            <a:pPr>
              <a:defRPr/>
            </a:pPr>
            <a:r>
              <a:rPr lang="lv-LV" sz="2800" b="1" dirty="0" smtClean="0"/>
              <a:t>Pozitīvs noslēgums:</a:t>
            </a:r>
          </a:p>
          <a:p>
            <a:pPr lvl="1">
              <a:defRPr/>
            </a:pPr>
            <a:r>
              <a:rPr lang="lv-LV" smtClean="0"/>
              <a:t>Apliecināt par uzticēšanos </a:t>
            </a:r>
            <a:r>
              <a:rPr lang="lv-LV" dirty="0" smtClean="0"/>
              <a:t>darbiniekam un </a:t>
            </a:r>
            <a:r>
              <a:rPr lang="lv-LV" smtClean="0"/>
              <a:t>viņa potenciālam</a:t>
            </a:r>
            <a:endParaRPr lang="lv-LV" dirty="0" smtClean="0"/>
          </a:p>
          <a:p>
            <a:pPr lvl="1"/>
            <a:r>
              <a:rPr lang="en-US" smtClean="0"/>
              <a:t>Apliecināt apņemšanos </a:t>
            </a:r>
            <a:r>
              <a:rPr lang="lv-LV" smtClean="0"/>
              <a:t>palīdzēt novērst trūkumus</a:t>
            </a:r>
            <a:endParaRPr lang="en-US" smtClean="0"/>
          </a:p>
          <a:p>
            <a:pPr lvl="2">
              <a:buFont typeface="Arial" charset="0"/>
              <a:buChar char="•"/>
              <a:defRPr/>
            </a:pPr>
            <a:endParaRPr lang="en-US" dirty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8929F7-1660-4E6C-B7D0-FC8E5B2562E5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68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Atgriezeniskās saites sniegšana un saņemšana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Projekta rezultāti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285860"/>
            <a:ext cx="7862150" cy="5572140"/>
          </a:xfrm>
        </p:spPr>
        <p:txBody>
          <a:bodyPr>
            <a:normAutofit fontScale="92500" lnSpcReduction="10000"/>
          </a:bodyPr>
          <a:lstStyle/>
          <a:p>
            <a:r>
              <a:rPr lang="lv-LV" smtClean="0"/>
              <a:t>Izstrādāta </a:t>
            </a:r>
            <a:r>
              <a:rPr lang="lv-LV" b="1" smtClean="0"/>
              <a:t>Kompetenču rokasgrāmatas analīze</a:t>
            </a:r>
            <a:r>
              <a:rPr lang="lv-LV" smtClean="0"/>
              <a:t> un rekomendācijas darbības novērtēšanas sistēmas pilnveidošanai, tajā skaitā amata pienākumu izpildes standarti 5 amatu saimēm</a:t>
            </a:r>
          </a:p>
          <a:p>
            <a:r>
              <a:rPr lang="lv-LV" smtClean="0"/>
              <a:t>Izstrādāta </a:t>
            </a:r>
            <a:r>
              <a:rPr lang="lv-LV" b="1" smtClean="0"/>
              <a:t>Kompetenču vārdnīca </a:t>
            </a:r>
            <a:r>
              <a:rPr lang="lv-LV" smtClean="0"/>
              <a:t>(24 kompetences)</a:t>
            </a:r>
          </a:p>
          <a:p>
            <a:r>
              <a:rPr lang="lv-LV" smtClean="0"/>
              <a:t>Izstrādāta </a:t>
            </a:r>
            <a:r>
              <a:rPr lang="lv-LV" b="1" smtClean="0"/>
              <a:t>Darba izpildes plānošanas un novērtēšanas rokasgrāmata</a:t>
            </a:r>
          </a:p>
          <a:p>
            <a:r>
              <a:rPr lang="lv-LV" smtClean="0"/>
              <a:t>Izstrādāta IT sistēma </a:t>
            </a:r>
            <a:r>
              <a:rPr lang="lv-LV" b="1" smtClean="0"/>
              <a:t>NEVIS</a:t>
            </a:r>
          </a:p>
          <a:p>
            <a:r>
              <a:rPr lang="lv-LV" smtClean="0"/>
              <a:t>Apmācīti </a:t>
            </a:r>
            <a:r>
              <a:rPr lang="lv-LV" b="1" smtClean="0"/>
              <a:t>500</a:t>
            </a:r>
            <a:r>
              <a:rPr lang="lv-LV" smtClean="0"/>
              <a:t> valsts pārvaldē nodarbinātie, tajā skaitā </a:t>
            </a:r>
            <a:r>
              <a:rPr lang="lv-LV" b="1" smtClean="0"/>
              <a:t>50</a:t>
            </a:r>
            <a:r>
              <a:rPr lang="lv-LV" smtClean="0"/>
              <a:t> “treneri”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/>
          <a:lstStyle/>
          <a:p>
            <a:r>
              <a:rPr lang="lv-LV" smtClean="0"/>
              <a:t>Kas ir atgriezeniskā saite?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5124472"/>
          </a:xfrm>
        </p:spPr>
        <p:txBody>
          <a:bodyPr>
            <a:normAutofit lnSpcReduction="10000"/>
          </a:bodyPr>
          <a:lstStyle/>
          <a:p>
            <a:r>
              <a:rPr lang="lv-LV" smtClean="0"/>
              <a:t>Vadītāja, kolēģa vai klienta vērtējums</a:t>
            </a:r>
          </a:p>
          <a:p>
            <a:r>
              <a:rPr lang="lv-LV" smtClean="0"/>
              <a:t>Var būt gan pozitīva, gan negatīva</a:t>
            </a:r>
          </a:p>
          <a:p>
            <a:r>
              <a:rPr lang="lv-LV" smtClean="0"/>
              <a:t>Būtiska darba izpildes vadības procesa daļa gan vadītājam, gan darbiniekam</a:t>
            </a:r>
          </a:p>
          <a:p>
            <a:r>
              <a:rPr lang="lv-LV" b="1" smtClean="0">
                <a:solidFill>
                  <a:srgbClr val="FF0000"/>
                </a:solidFill>
              </a:rPr>
              <a:t>NB!</a:t>
            </a:r>
            <a:r>
              <a:rPr lang="lv-LV" smtClean="0"/>
              <a:t> Tās mērķis – palīdzēt uzlabot darba izpildi, nevis paust attieksmi, darīt zināmu viedokli vai izlādēt uzkrātās emocijas</a:t>
            </a:r>
          </a:p>
          <a:p>
            <a:r>
              <a:rPr lang="lv-LV" smtClean="0"/>
              <a:t>Ja tiek sniegta slikti, var izdarīt vairāk ļaunuma, kā labuma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Atbilstoša vide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285860"/>
            <a:ext cx="8143900" cy="5357850"/>
          </a:xfrm>
        </p:spPr>
        <p:txBody>
          <a:bodyPr>
            <a:normAutofit fontScale="92500" lnSpcReduction="10000"/>
          </a:bodyPr>
          <a:lstStyle/>
          <a:p>
            <a:r>
              <a:rPr lang="lv-LV" smtClean="0"/>
              <a:t>Svarīgi</a:t>
            </a:r>
            <a:r>
              <a:rPr lang="lv-LV" dirty="0" smtClean="0"/>
              <a:t>, lai tai tiktu radīta </a:t>
            </a:r>
            <a:r>
              <a:rPr lang="lv-LV" smtClean="0"/>
              <a:t>atbilstoša vide, </a:t>
            </a:r>
            <a:r>
              <a:rPr lang="lv-LV" dirty="0" smtClean="0"/>
              <a:t>kas veicina atklātu un </a:t>
            </a:r>
            <a:r>
              <a:rPr lang="lv-LV" smtClean="0"/>
              <a:t>godīgu komunikāciju – gan formālo, gan neformālo</a:t>
            </a:r>
          </a:p>
          <a:p>
            <a:pPr lvl="1"/>
            <a:r>
              <a:rPr lang="lv-LV" smtClean="0"/>
              <a:t>veicina atvērtības kultūru</a:t>
            </a:r>
          </a:p>
          <a:p>
            <a:pPr lvl="1"/>
            <a:r>
              <a:rPr lang="lv-LV" smtClean="0"/>
              <a:t>stiprina panākumus</a:t>
            </a:r>
          </a:p>
          <a:p>
            <a:pPr lvl="1"/>
            <a:r>
              <a:rPr lang="lv-LV" smtClean="0"/>
              <a:t>palīdz cilvēkiem attīstīties</a:t>
            </a:r>
          </a:p>
          <a:p>
            <a:pPr lvl="1"/>
            <a:r>
              <a:rPr lang="lv-LV" smtClean="0"/>
              <a:t>veido uzticēšanos</a:t>
            </a:r>
          </a:p>
          <a:p>
            <a:r>
              <a:rPr lang="lv-LV" smtClean="0"/>
              <a:t>Dažreiz cilvēki izvairās sniegt atgriezenisko saiti:</a:t>
            </a:r>
          </a:p>
          <a:p>
            <a:pPr lvl="1"/>
            <a:r>
              <a:rPr lang="lv-LV" smtClean="0"/>
              <a:t>viņi dod mājienus</a:t>
            </a:r>
          </a:p>
          <a:p>
            <a:pPr lvl="1"/>
            <a:r>
              <a:rPr lang="lv-LV" smtClean="0"/>
              <a:t>pasaka tikai daļu no tā, ko vēlas teikt</a:t>
            </a:r>
          </a:p>
          <a:p>
            <a:pPr lvl="1"/>
            <a:r>
              <a:rPr lang="lv-LV" smtClean="0"/>
              <a:t>nesaka neko</a:t>
            </a:r>
          </a:p>
          <a:p>
            <a:pPr lvl="1"/>
            <a:endParaRPr lang="lv-LV" smtClean="0"/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58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/>
          <a:lstStyle/>
          <a:p>
            <a:r>
              <a:rPr lang="lv-LV" smtClean="0"/>
              <a:t>Nepieciešamība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5410200"/>
          </a:xfrm>
        </p:spPr>
        <p:txBody>
          <a:bodyPr>
            <a:normAutofit fontScale="92500" lnSpcReduction="20000"/>
          </a:bodyPr>
          <a:lstStyle/>
          <a:p>
            <a:r>
              <a:rPr lang="lv-LV" smtClean="0"/>
              <a:t>Vairums cilvēku vēlas saņemt atgriezenisko saiti</a:t>
            </a:r>
          </a:p>
          <a:p>
            <a:r>
              <a:rPr lang="lv-LV" smtClean="0"/>
              <a:t>Prasmīgi sniegta atgriezeniskā saite var būt motivējošs faktors, kas stiprina attiecības, nevis tās vājina</a:t>
            </a:r>
          </a:p>
          <a:p>
            <a:r>
              <a:rPr lang="lv-LV" smtClean="0"/>
              <a:t>Ja netiek sniegta konstruktīva atgriezeniskā saite, rezultātā:</a:t>
            </a:r>
          </a:p>
          <a:p>
            <a:pPr lvl="1"/>
            <a:r>
              <a:rPr lang="lv-LV" smtClean="0"/>
              <a:t>var pasliktināties darba izpilde</a:t>
            </a:r>
          </a:p>
          <a:p>
            <a:pPr lvl="1"/>
            <a:r>
              <a:rPr lang="lv-LV" smtClean="0"/>
              <a:t>var rasties problēmas ar pakalpojuma saņēmējiem, sadarbības partneriem, iesaistītajām pusēm</a:t>
            </a:r>
          </a:p>
          <a:p>
            <a:pPr lvl="1"/>
            <a:r>
              <a:rPr lang="lv-LV" smtClean="0"/>
              <a:t>uzticības trūkums</a:t>
            </a:r>
          </a:p>
          <a:p>
            <a:pPr lvl="1"/>
            <a:r>
              <a:rPr lang="lv-LV" smtClean="0"/>
              <a:t>pašcieņas zudums</a:t>
            </a:r>
          </a:p>
          <a:p>
            <a:endParaRPr lang="lv-LV" smtClean="0"/>
          </a:p>
          <a:p>
            <a:endParaRPr lang="lv-LV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/>
          </a:bodyPr>
          <a:lstStyle/>
          <a:p>
            <a:r>
              <a:rPr lang="lv-LV" smtClean="0"/>
              <a:t>Prasmīga atgriezeniskā saite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600200"/>
            <a:ext cx="8001056" cy="5257800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lv-LV" smtClean="0"/>
              <a:t>Sniegta vidē, kurā </a:t>
            </a:r>
            <a:r>
              <a:rPr lang="lv-LV" dirty="0" smtClean="0"/>
              <a:t>cilvēki augstu vērtē viens otru</a:t>
            </a:r>
          </a:p>
          <a:p>
            <a:pPr marL="514350" indent="-514350"/>
            <a:r>
              <a:rPr lang="lv-LV" smtClean="0"/>
              <a:t>Līdzsvars </a:t>
            </a:r>
            <a:r>
              <a:rPr lang="lv-LV" dirty="0" smtClean="0"/>
              <a:t>starp uzslavu un kritiku</a:t>
            </a:r>
          </a:p>
          <a:p>
            <a:pPr marL="514350" indent="-514350"/>
            <a:r>
              <a:rPr lang="lv-LV" smtClean="0"/>
              <a:t>Ieguvums ir saites </a:t>
            </a:r>
            <a:r>
              <a:rPr lang="lv-LV" dirty="0" smtClean="0"/>
              <a:t>saņēmējam, nevis sniedzējam</a:t>
            </a:r>
          </a:p>
          <a:p>
            <a:pPr marL="514350" indent="-514350"/>
            <a:r>
              <a:rPr lang="lv-LV" smtClean="0"/>
              <a:t>Konstruktīva </a:t>
            </a:r>
            <a:r>
              <a:rPr lang="lv-LV" dirty="0" smtClean="0"/>
              <a:t>– </a:t>
            </a:r>
            <a:r>
              <a:rPr lang="lv-LV" smtClean="0"/>
              <a:t>cilvēks ar to var </a:t>
            </a:r>
            <a:r>
              <a:rPr lang="lv-LV" dirty="0" smtClean="0"/>
              <a:t>ar to kaut ko darīt, rīkoties</a:t>
            </a:r>
          </a:p>
          <a:p>
            <a:pPr marL="514350" indent="-514350"/>
            <a:r>
              <a:rPr lang="lv-LV" smtClean="0"/>
              <a:t>Godīga </a:t>
            </a:r>
            <a:r>
              <a:rPr lang="lv-LV" dirty="0" smtClean="0"/>
              <a:t>– faktam jābūt novērotam vai konkrēti izklāstītam</a:t>
            </a:r>
          </a:p>
          <a:p>
            <a:pPr marL="514350" indent="-514350"/>
            <a:r>
              <a:rPr lang="lv-LV" dirty="0" smtClean="0"/>
              <a:t>Jāsniedz ļoti drīz pēc notikuma</a:t>
            </a:r>
          </a:p>
          <a:p>
            <a:pPr marL="514350" indent="-514350"/>
            <a:r>
              <a:rPr lang="lv-LV" dirty="0" smtClean="0"/>
              <a:t>Nekādi </a:t>
            </a:r>
            <a:r>
              <a:rPr lang="lv-LV" smtClean="0"/>
              <a:t>pieņēmumi – jābalstās uz rīcības novērojumu, nevis personības vērtējumu</a:t>
            </a:r>
            <a:endParaRPr lang="lv-LV" dirty="0" smtClean="0"/>
          </a:p>
          <a:p>
            <a:pPr marL="400050" lvl="1" indent="0">
              <a:buNone/>
            </a:pPr>
            <a:endParaRPr lang="lv-LV" dirty="0" smtClean="0"/>
          </a:p>
          <a:p>
            <a:pPr marL="400050" lvl="1" indent="0">
              <a:buNone/>
            </a:pPr>
            <a:endParaRPr lang="lv-LV" dirty="0" smtClean="0"/>
          </a:p>
          <a:p>
            <a:pPr marL="400050" lvl="1" indent="0">
              <a:buNone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075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Konstruktīva kritika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285860"/>
            <a:ext cx="7858180" cy="5572140"/>
          </a:xfrm>
        </p:spPr>
        <p:txBody>
          <a:bodyPr>
            <a:normAutofit/>
          </a:bodyPr>
          <a:lstStyle/>
          <a:p>
            <a:r>
              <a:rPr lang="lv-LV" dirty="0" smtClean="0"/>
              <a:t>Kritika jeb negatīva atgriezeniskā saite tiek </a:t>
            </a:r>
            <a:r>
              <a:rPr lang="lv-LV" smtClean="0"/>
              <a:t>sniegta gadījumos, </a:t>
            </a:r>
            <a:r>
              <a:rPr lang="lv-LV" dirty="0" smtClean="0"/>
              <a:t>kad ir tikusi pieļauta kļūda vai arī indivīds </a:t>
            </a:r>
            <a:r>
              <a:rPr lang="lv-LV" smtClean="0"/>
              <a:t>nestrādā atbilstoši pieņemtajiem standartiem</a:t>
            </a:r>
            <a:endParaRPr lang="lv-LV" dirty="0" smtClean="0"/>
          </a:p>
          <a:p>
            <a:r>
              <a:rPr lang="lv-LV" dirty="0" smtClean="0"/>
              <a:t>Ja organizācija nepieļauj, </a:t>
            </a:r>
            <a:r>
              <a:rPr lang="lv-LV" smtClean="0"/>
              <a:t>ka kļūdas </a:t>
            </a:r>
            <a:r>
              <a:rPr lang="lv-LV" dirty="0" smtClean="0"/>
              <a:t>var būt, tad </a:t>
            </a:r>
            <a:r>
              <a:rPr lang="lv-LV" smtClean="0"/>
              <a:t>veidojas «vainošanas kultūra»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42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Konstruktīvas atgriezeniskās </a:t>
            </a:r>
            <a:r>
              <a:rPr lang="lv-LV" smtClean="0"/>
              <a:t>saites sniegšana 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571612"/>
            <a:ext cx="8005026" cy="4786346"/>
          </a:xfrm>
        </p:spPr>
        <p:txBody>
          <a:bodyPr/>
          <a:lstStyle/>
          <a:p>
            <a:r>
              <a:rPr lang="lv-LV" dirty="0" smtClean="0"/>
              <a:t>Dariet to</a:t>
            </a:r>
          </a:p>
          <a:p>
            <a:pPr lvl="1"/>
            <a:r>
              <a:rPr lang="lv-LV" smtClean="0"/>
              <a:t>piemērotā laikā un vietā</a:t>
            </a:r>
            <a:endParaRPr lang="lv-LV" dirty="0" smtClean="0"/>
          </a:p>
          <a:p>
            <a:pPr lvl="1"/>
            <a:r>
              <a:rPr lang="lv-LV" smtClean="0"/>
              <a:t>klātienē (personīgi)</a:t>
            </a:r>
            <a:endParaRPr lang="lv-LV" dirty="0" smtClean="0"/>
          </a:p>
          <a:p>
            <a:pPr lvl="1"/>
            <a:r>
              <a:rPr lang="lv-LV" smtClean="0"/>
              <a:t>bez citu personu klātbūtnes </a:t>
            </a:r>
            <a:r>
              <a:rPr lang="lv-LV" b="1" smtClean="0"/>
              <a:t>(viens pret vienu)</a:t>
            </a:r>
            <a:endParaRPr lang="lv-LV" b="1" dirty="0" smtClean="0"/>
          </a:p>
          <a:p>
            <a:r>
              <a:rPr lang="lv-LV" smtClean="0"/>
              <a:t>Vienojieties </a:t>
            </a:r>
            <a:r>
              <a:rPr lang="lv-LV" dirty="0" smtClean="0"/>
              <a:t>par faktiem</a:t>
            </a:r>
          </a:p>
          <a:p>
            <a:pPr lvl="1"/>
            <a:r>
              <a:rPr lang="lv-LV" dirty="0" smtClean="0"/>
              <a:t>p</a:t>
            </a:r>
            <a:r>
              <a:rPr lang="lv-LV" smtClean="0"/>
              <a:t>adomājiet par pierādījumiem</a:t>
            </a:r>
            <a:endParaRPr lang="lv-LV" dirty="0" smtClean="0"/>
          </a:p>
          <a:p>
            <a:pPr lvl="1"/>
            <a:r>
              <a:rPr lang="lv-LV" dirty="0" smtClean="0"/>
              <a:t>p</a:t>
            </a:r>
            <a:r>
              <a:rPr lang="lv-LV" smtClean="0"/>
              <a:t>ārbaudiet </a:t>
            </a:r>
            <a:r>
              <a:rPr lang="lv-LV" dirty="0" smtClean="0"/>
              <a:t>un noskaidrojiet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211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Konstruktīvas atgriezeniskās </a:t>
            </a:r>
            <a:r>
              <a:rPr lang="lv-LV"/>
              <a:t>saites </a:t>
            </a:r>
            <a:r>
              <a:rPr lang="lv-LV" smtClean="0"/>
              <a:t>sniegšana 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lnSpcReduction="10000"/>
          </a:bodyPr>
          <a:lstStyle/>
          <a:p>
            <a:r>
              <a:rPr lang="lv-LV" dirty="0" smtClean="0"/>
              <a:t>Jautājiet </a:t>
            </a:r>
            <a:r>
              <a:rPr lang="lv-LV" smtClean="0"/>
              <a:t>un klausieties</a:t>
            </a:r>
            <a:endParaRPr lang="lv-LV" dirty="0" smtClean="0"/>
          </a:p>
          <a:p>
            <a:pPr lvl="1"/>
            <a:r>
              <a:rPr lang="lv-LV" smtClean="0"/>
              <a:t>Izmantojiet atvērtos </a:t>
            </a:r>
            <a:r>
              <a:rPr lang="lv-LV" dirty="0" smtClean="0"/>
              <a:t>jautājumus, lai noskaidrotu vairāk</a:t>
            </a:r>
          </a:p>
          <a:p>
            <a:pPr lvl="1"/>
            <a:r>
              <a:rPr lang="lv-LV" smtClean="0"/>
              <a:t>Lietojiet slēgtos </a:t>
            </a:r>
            <a:r>
              <a:rPr lang="lv-LV" dirty="0" smtClean="0"/>
              <a:t>jautājumus, lai fokusētos uz specifiskiem faktiem</a:t>
            </a:r>
          </a:p>
          <a:p>
            <a:pPr lvl="1"/>
            <a:r>
              <a:rPr lang="lv-LV" smtClean="0"/>
              <a:t>Aktīvi klausieties </a:t>
            </a:r>
            <a:r>
              <a:rPr lang="lv-LV" dirty="0" smtClean="0"/>
              <a:t>un ņemiet vērā neverbālo valodu</a:t>
            </a:r>
            <a:endParaRPr lang="lv-LV" dirty="0"/>
          </a:p>
          <a:p>
            <a:r>
              <a:rPr lang="lv-LV" dirty="0" smtClean="0"/>
              <a:t>Kritizējiet rīcību</a:t>
            </a:r>
          </a:p>
          <a:p>
            <a:pPr lvl="1"/>
            <a:r>
              <a:rPr lang="lv-LV" smtClean="0"/>
              <a:t>Koncentrējieties </a:t>
            </a:r>
            <a:r>
              <a:rPr lang="lv-LV" dirty="0" smtClean="0"/>
              <a:t>uz to, kas ir ticis izdarīts</a:t>
            </a:r>
          </a:p>
          <a:p>
            <a:pPr lvl="1"/>
            <a:r>
              <a:rPr lang="lv-LV" dirty="0" smtClean="0"/>
              <a:t>Domājiet </a:t>
            </a:r>
            <a:r>
              <a:rPr lang="lv-LV" smtClean="0"/>
              <a:t>par rīcību, </a:t>
            </a:r>
            <a:r>
              <a:rPr lang="lv-LV" dirty="0" smtClean="0"/>
              <a:t>nevis personību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53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Konstruktīvas atgriezeniskās </a:t>
            </a:r>
            <a:r>
              <a:rPr lang="lv-LV"/>
              <a:t>saites </a:t>
            </a:r>
            <a:r>
              <a:rPr lang="lv-LV" smtClean="0"/>
              <a:t>sniegšana III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900634"/>
          </a:xfrm>
        </p:spPr>
        <p:txBody>
          <a:bodyPr>
            <a:normAutofit fontScale="85000" lnSpcReduction="10000"/>
          </a:bodyPr>
          <a:lstStyle/>
          <a:p>
            <a:r>
              <a:rPr lang="lv-LV" smtClean="0"/>
              <a:t>Izskaidrojiet, kādēļ </a:t>
            </a:r>
            <a:r>
              <a:rPr lang="lv-LV" dirty="0" smtClean="0"/>
              <a:t>tas </a:t>
            </a:r>
            <a:r>
              <a:rPr lang="lv-LV" smtClean="0"/>
              <a:t>ir svarīgi:</a:t>
            </a:r>
            <a:endParaRPr lang="lv-LV" dirty="0" smtClean="0"/>
          </a:p>
          <a:p>
            <a:pPr lvl="1"/>
            <a:r>
              <a:rPr lang="lv-LV" smtClean="0"/>
              <a:t>tas palīdz </a:t>
            </a:r>
            <a:r>
              <a:rPr lang="lv-LV" dirty="0" smtClean="0"/>
              <a:t>indivīdam izprast savas rīcības nozīmi</a:t>
            </a:r>
            <a:r>
              <a:rPr lang="lv-LV" smtClean="0"/>
              <a:t>, izprast to </a:t>
            </a:r>
            <a:r>
              <a:rPr lang="lv-LV" dirty="0" smtClean="0"/>
              <a:t>kontekstā</a:t>
            </a:r>
          </a:p>
          <a:p>
            <a:pPr lvl="1"/>
            <a:r>
              <a:rPr lang="lv-LV" smtClean="0"/>
              <a:t>visdrīzāk, viņš/viņa </a:t>
            </a:r>
            <a:r>
              <a:rPr lang="lv-LV" dirty="0" smtClean="0"/>
              <a:t>tā vairs nerīkosies nākotnē</a:t>
            </a:r>
          </a:p>
          <a:p>
            <a:r>
              <a:rPr lang="lv-LV" smtClean="0"/>
              <a:t>Vienojieties par tālākajiem soļiem:</a:t>
            </a:r>
            <a:endParaRPr lang="lv-LV" dirty="0" smtClean="0"/>
          </a:p>
          <a:p>
            <a:pPr lvl="1"/>
            <a:r>
              <a:rPr lang="lv-LV" dirty="0" smtClean="0"/>
              <a:t>i</a:t>
            </a:r>
            <a:r>
              <a:rPr lang="lv-LV" smtClean="0"/>
              <a:t>ndivīdam </a:t>
            </a:r>
            <a:r>
              <a:rPr lang="lv-LV" dirty="0" smtClean="0"/>
              <a:t>ir </a:t>
            </a:r>
            <a:r>
              <a:rPr lang="lv-LV" smtClean="0"/>
              <a:t>jābūt “īpašniekam”  </a:t>
            </a:r>
            <a:r>
              <a:rPr lang="lv-LV" dirty="0" smtClean="0"/>
              <a:t>gan problēmai, gan tās atrisinājumam</a:t>
            </a:r>
          </a:p>
          <a:p>
            <a:pPr lvl="1"/>
            <a:r>
              <a:rPr lang="lv-LV" dirty="0" smtClean="0"/>
              <a:t>e</a:t>
            </a:r>
            <a:r>
              <a:rPr lang="lv-LV" smtClean="0"/>
              <a:t>siet </a:t>
            </a:r>
            <a:r>
              <a:rPr lang="lv-LV" dirty="0" smtClean="0"/>
              <a:t>radošs </a:t>
            </a:r>
            <a:r>
              <a:rPr lang="lv-LV" smtClean="0"/>
              <a:t>– var būt </a:t>
            </a:r>
            <a:r>
              <a:rPr lang="lv-LV" dirty="0" smtClean="0"/>
              <a:t>vairāki </a:t>
            </a:r>
            <a:r>
              <a:rPr lang="lv-LV" smtClean="0"/>
              <a:t>problēmas risinājumi</a:t>
            </a:r>
          </a:p>
          <a:p>
            <a:r>
              <a:rPr lang="lv-LV" smtClean="0"/>
              <a:t>Esiet pozitīvs</a:t>
            </a:r>
          </a:p>
          <a:p>
            <a:pPr lvl="1"/>
            <a:r>
              <a:rPr lang="lv-LV" smtClean="0"/>
              <a:t>Koncentrējieties uz nākotni un iedrošiniet veikt uzlabojumus</a:t>
            </a:r>
          </a:p>
          <a:p>
            <a:pPr lvl="1"/>
            <a:r>
              <a:rPr lang="lv-LV" smtClean="0"/>
              <a:t>Piedāvājiet palīdzību un atbalstu, ja nepieciešams</a:t>
            </a:r>
            <a:endParaRPr lang="lv-LV" dirty="0" smtClean="0"/>
          </a:p>
          <a:p>
            <a:pPr marL="457200" lvl="1" indent="0">
              <a:buNone/>
            </a:pPr>
            <a:endParaRPr lang="lv-LV" dirty="0" smtClean="0"/>
          </a:p>
          <a:p>
            <a:pPr lvl="1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354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Veiksmīgas un neveiksmīgas frāzes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976" y="2071678"/>
            <a:ext cx="3657600" cy="1143008"/>
          </a:xfrm>
        </p:spPr>
        <p:txBody>
          <a:bodyPr>
            <a:normAutofit/>
          </a:bodyPr>
          <a:lstStyle/>
          <a:p>
            <a:r>
              <a:rPr lang="lv-LV" smtClean="0"/>
              <a:t>Es jutos </a:t>
            </a:r>
            <a:r>
              <a:rPr lang="lv-LV" dirty="0" smtClean="0"/>
              <a:t>...</a:t>
            </a:r>
          </a:p>
          <a:p>
            <a:r>
              <a:rPr lang="lv-LV" smtClean="0"/>
              <a:t>Kad Tu teici ...</a:t>
            </a:r>
          </a:p>
          <a:p>
            <a:endParaRPr lang="lv-LV" dirty="0" smtClean="0"/>
          </a:p>
          <a:p>
            <a:pPr lvl="1"/>
            <a:endParaRPr lang="lv-LV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143504" y="2143116"/>
            <a:ext cx="3657600" cy="1404934"/>
          </a:xfrm>
        </p:spPr>
        <p:txBody>
          <a:bodyPr>
            <a:normAutofit/>
          </a:bodyPr>
          <a:lstStyle/>
          <a:p>
            <a:r>
              <a:rPr lang="lv-LV" smtClean="0"/>
              <a:t>Tu vienmēr ...</a:t>
            </a:r>
          </a:p>
          <a:p>
            <a:r>
              <a:rPr lang="lv-LV" smtClean="0"/>
              <a:t>Tu nekad 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>
          <a:xfrm>
            <a:off x="214282" y="1357298"/>
            <a:ext cx="4022725" cy="63976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lv-LV" sz="4800" smtClean="0"/>
              <a:t>+</a:t>
            </a:r>
            <a:endParaRPr lang="en-US" sz="480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4294967295"/>
          </p:nvPr>
        </p:nvSpPr>
        <p:spPr>
          <a:xfrm>
            <a:off x="5121275" y="1214422"/>
            <a:ext cx="4022725" cy="63976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lv-LV" sz="4800" smtClean="0"/>
              <a:t>-</a:t>
            </a:r>
            <a:endParaRPr lang="en-US" sz="4800"/>
          </a:p>
        </p:txBody>
      </p:sp>
      <p:sp>
        <p:nvSpPr>
          <p:cNvPr id="9" name="TextBox 8"/>
          <p:cNvSpPr txBox="1"/>
          <p:nvPr/>
        </p:nvSpPr>
        <p:spPr>
          <a:xfrm>
            <a:off x="1000099" y="3857628"/>
            <a:ext cx="778674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lv-LV" sz="2800" b="1" smtClean="0">
                <a:latin typeface="+mn-lt"/>
              </a:rPr>
              <a:t>Piemērs: </a:t>
            </a:r>
          </a:p>
          <a:p>
            <a:pPr marL="0" lvl="1"/>
            <a:r>
              <a:rPr lang="lv-LV" sz="2800" smtClean="0">
                <a:latin typeface="+mn-lt"/>
              </a:rPr>
              <a:t>“Es biju patiesi apjukusi, kad Tu man nedevi nekādu ziņu, kur atrodies, jo es nevarēju paskaidrot apmeklētājam (klientam),  kad Tu būsi atpakaļ.”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6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mtClean="0"/>
              <a:t>Kā uzklausīt atgriezenisko saiti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/>
          </a:bodyPr>
          <a:lstStyle/>
          <a:p>
            <a:pPr lvl="0"/>
            <a:r>
              <a:rPr lang="lv-LV" smtClean="0"/>
              <a:t>Atcerieties, ka mērķis ir mācīties no tās</a:t>
            </a:r>
            <a:endParaRPr lang="en-US" smtClean="0"/>
          </a:p>
          <a:p>
            <a:pPr lvl="0"/>
            <a:r>
              <a:rPr lang="lv-LV" smtClean="0"/>
              <a:t>Neviens nav perfekts un tas ir OK </a:t>
            </a:r>
            <a:endParaRPr lang="en-US" smtClean="0"/>
          </a:p>
          <a:p>
            <a:pPr lvl="0"/>
            <a:r>
              <a:rPr lang="lv-LV" smtClean="0"/>
              <a:t>Pat slikti sniegta atgriezeniskā saite var būt lietderīga, ja jūs to nenoraidāt </a:t>
            </a:r>
            <a:endParaRPr lang="en-US" smtClean="0"/>
          </a:p>
          <a:p>
            <a:pPr lvl="0"/>
            <a:r>
              <a:rPr lang="lv-LV" smtClean="0"/>
              <a:t>Izvairieties no spontānas, tūlītējas reakcijas</a:t>
            </a:r>
            <a:endParaRPr lang="en-US" smtClean="0"/>
          </a:p>
          <a:p>
            <a:r>
              <a:rPr lang="lv-LV" smtClean="0"/>
              <a:t>Lūdziet laiku paskaidrojumiem un pārdomām, ja jūtat, kas tas ir nepieciešams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mtClean="0"/>
              <a:t>Kāpēc nepieciešamas izmaiņas esošajā novērtēšanas sistēmā?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5A1A1-A07F-4940-B010-667E6FE9172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rmAutofit fontScale="90000"/>
          </a:bodyPr>
          <a:lstStyle/>
          <a:p>
            <a:r>
              <a:rPr lang="lv-LV" smtClean="0"/>
              <a:t>Atgriezeniskās saites saņemšana 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285860"/>
            <a:ext cx="7686700" cy="5286412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Mērķis</a:t>
            </a:r>
          </a:p>
          <a:p>
            <a:pPr lvl="1"/>
            <a:r>
              <a:rPr lang="lv-LV" dirty="0" smtClean="0"/>
              <a:t>Mācīties no kritikas</a:t>
            </a:r>
          </a:p>
          <a:p>
            <a:pPr lvl="1"/>
            <a:r>
              <a:rPr lang="lv-LV" dirty="0" smtClean="0"/>
              <a:t>Atgādināt sev, </a:t>
            </a:r>
            <a:r>
              <a:rPr lang="lv-LV" smtClean="0"/>
              <a:t>ka cilvēki </a:t>
            </a:r>
            <a:r>
              <a:rPr lang="lv-LV" dirty="0" smtClean="0"/>
              <a:t>sniedz jums konstruktīvu atgriezenisko saiti, jo vēlas jums palīdzēt uzlabot jūsu darba izpildi</a:t>
            </a:r>
          </a:p>
          <a:p>
            <a:r>
              <a:rPr lang="lv-LV" smtClean="0"/>
              <a:t>Klausieties</a:t>
            </a:r>
            <a:endParaRPr lang="lv-LV" dirty="0" smtClean="0"/>
          </a:p>
          <a:p>
            <a:pPr lvl="1"/>
            <a:r>
              <a:rPr lang="lv-LV" smtClean="0"/>
              <a:t>Centieties </a:t>
            </a:r>
            <a:r>
              <a:rPr lang="lv-LV" dirty="0" smtClean="0"/>
              <a:t>izvairīties no tūlītējas reakcijas</a:t>
            </a:r>
          </a:p>
          <a:p>
            <a:r>
              <a:rPr lang="lv-LV" dirty="0" smtClean="0"/>
              <a:t>Precizējiet</a:t>
            </a:r>
          </a:p>
          <a:p>
            <a:pPr lvl="1"/>
            <a:r>
              <a:rPr lang="lv-LV" dirty="0" smtClean="0"/>
              <a:t>Jautājiet pēc konkrētas informācijas par savu rīcību un darbībām, kas tikušas novērotas</a:t>
            </a:r>
          </a:p>
          <a:p>
            <a:pPr lvl="1"/>
            <a:r>
              <a:rPr lang="lv-LV" dirty="0" smtClean="0"/>
              <a:t>Vai jūs izprotat jūsu rīcības sekas? Ja nē – jautājiet!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304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mtClean="0"/>
              <a:t>Atgriezeniskās saites saņemšana II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829196"/>
          </a:xfrm>
        </p:spPr>
        <p:txBody>
          <a:bodyPr>
            <a:normAutofit lnSpcReduction="10000"/>
          </a:bodyPr>
          <a:lstStyle/>
          <a:p>
            <a:r>
              <a:rPr lang="lv-LV" smtClean="0"/>
              <a:t>Reaģējiet:</a:t>
            </a:r>
            <a:endParaRPr lang="lv-LV" dirty="0" smtClean="0"/>
          </a:p>
          <a:p>
            <a:pPr lvl="1"/>
            <a:r>
              <a:rPr lang="lv-LV" dirty="0" smtClean="0"/>
              <a:t>Ja piekrītat, </a:t>
            </a:r>
            <a:r>
              <a:rPr lang="lv-LV" smtClean="0"/>
              <a:t>tad pasakiet to un sniedziet </a:t>
            </a:r>
            <a:r>
              <a:rPr lang="lv-LV" dirty="0" smtClean="0"/>
              <a:t>savus priekšlikumus uzlabojumiem</a:t>
            </a:r>
          </a:p>
          <a:p>
            <a:pPr lvl="1"/>
            <a:r>
              <a:rPr lang="lv-LV" dirty="0" smtClean="0"/>
              <a:t>Ja nepiekrītat, tad </a:t>
            </a:r>
            <a:r>
              <a:rPr lang="lv-LV" smtClean="0"/>
              <a:t>pasakiet to,  </a:t>
            </a:r>
            <a:r>
              <a:rPr lang="lv-LV" dirty="0" smtClean="0"/>
              <a:t>izskaidrojiet savu nostāju </a:t>
            </a:r>
            <a:r>
              <a:rPr lang="lv-LV" smtClean="0"/>
              <a:t>un apspriediet </a:t>
            </a:r>
            <a:r>
              <a:rPr lang="lv-LV" dirty="0" smtClean="0"/>
              <a:t>situāciju atklāti un godīgi</a:t>
            </a:r>
          </a:p>
          <a:p>
            <a:r>
              <a:rPr lang="lv-LV" smtClean="0"/>
              <a:t>Rīkojieties:</a:t>
            </a:r>
            <a:endParaRPr lang="lv-LV" dirty="0" smtClean="0"/>
          </a:p>
          <a:p>
            <a:pPr lvl="1"/>
            <a:r>
              <a:rPr lang="lv-LV" smtClean="0"/>
              <a:t>Centieties </a:t>
            </a:r>
            <a:r>
              <a:rPr lang="lv-LV" dirty="0" smtClean="0"/>
              <a:t>vienoties par nākamajiem soļiem</a:t>
            </a:r>
          </a:p>
          <a:p>
            <a:pPr lvl="1"/>
            <a:r>
              <a:rPr lang="lv-LV" smtClean="0"/>
              <a:t>Skaidri pasakiet, </a:t>
            </a:r>
            <a:r>
              <a:rPr lang="lv-LV" dirty="0" smtClean="0"/>
              <a:t>kādu </a:t>
            </a:r>
            <a:r>
              <a:rPr lang="lv-LV" smtClean="0"/>
              <a:t>palīdzību jums, iespējams, </a:t>
            </a:r>
            <a:r>
              <a:rPr lang="lv-LV" dirty="0" smtClean="0"/>
              <a:t>vajadzēs, lai veiktu uzlabojumus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678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z="3200" dirty="0" smtClean="0">
                <a:latin typeface="+mn-lt"/>
              </a:rPr>
              <a:t>DARBINIEKU ATTĪSTĪBA</a:t>
            </a:r>
          </a:p>
        </p:txBody>
      </p:sp>
      <p:sp>
        <p:nvSpPr>
          <p:cNvPr id="119816" name="Slide Number Placeholder 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22F078-A27E-4456-B1E1-BACC750C3D13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82</a:t>
            </a:fld>
            <a:endParaRPr lang="lv-LV" smtClean="0"/>
          </a:p>
        </p:txBody>
      </p:sp>
      <p:pic>
        <p:nvPicPr>
          <p:cNvPr id="119811" name="Picture 5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2" name="Picture 7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3" name="Picture 9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4" name="Picture 11" descr="http://l.yimg.com/g/images/spacebal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3538" y="-1630363"/>
            <a:ext cx="4762500" cy="3400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9815" name="Picture 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643314"/>
            <a:ext cx="33147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13" y="642938"/>
            <a:ext cx="7443811" cy="785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smtClean="0">
                <a:latin typeface="+mn-lt"/>
              </a:rPr>
              <a:t>Mērķi</a:t>
            </a:r>
            <a:endParaRPr lang="en-US" dirty="0" smtClean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1537" y="1643063"/>
            <a:ext cx="7586687" cy="4483100"/>
          </a:xfrm>
        </p:spPr>
        <p:txBody>
          <a:bodyPr/>
          <a:lstStyle/>
          <a:p>
            <a:pPr>
              <a:defRPr/>
            </a:pPr>
            <a:r>
              <a:rPr lang="lv-LV" dirty="0" smtClean="0"/>
              <a:t>Attīstīt organizāciju, sekmēt tās mērķu sasniegšanu</a:t>
            </a:r>
          </a:p>
          <a:p>
            <a:pPr>
              <a:defRPr/>
            </a:pPr>
            <a:r>
              <a:rPr lang="lv-LV" dirty="0" smtClean="0"/>
              <a:t>Motivēt darbiniekus, radīt apstākļus viņu potenciāla īstenošanai</a:t>
            </a:r>
            <a:endParaRPr lang="en-US" dirty="0"/>
          </a:p>
        </p:txBody>
      </p:sp>
      <p:sp>
        <p:nvSpPr>
          <p:cNvPr id="120836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DB9629-7A15-463A-B91E-46EFD02DE1C6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83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itle 1"/>
          <p:cNvSpPr>
            <a:spLocks noGrp="1"/>
          </p:cNvSpPr>
          <p:nvPr>
            <p:ph type="title"/>
          </p:nvPr>
        </p:nvSpPr>
        <p:spPr>
          <a:xfrm>
            <a:off x="1000099" y="642938"/>
            <a:ext cx="7658125" cy="785812"/>
          </a:xfrm>
        </p:spPr>
        <p:txBody>
          <a:bodyPr>
            <a:normAutofit/>
          </a:bodyPr>
          <a:lstStyle/>
          <a:p>
            <a:r>
              <a:rPr smtClean="0"/>
              <a:t>Kas motivē darbiniekus?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9" y="1643063"/>
            <a:ext cx="7586686" cy="4483100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Rīcības brīvība un autonomija </a:t>
            </a:r>
            <a:r>
              <a:rPr lang="lv-LV" sz="2800" smtClean="0"/>
              <a:t>darba veikšanā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Izaugsmes un mācīšanās iespējas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Augsts izaicinājuma līmenis darbā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Interesants darba saturs</a:t>
            </a:r>
            <a:endParaRPr lang="en-US" sz="2800" dirty="0" smtClean="0"/>
          </a:p>
          <a:p>
            <a:pPr>
              <a:defRPr/>
            </a:pPr>
            <a:r>
              <a:rPr lang="lv-LV" sz="2800" dirty="0" smtClean="0"/>
              <a:t>Atzinība par sasniegumiem</a:t>
            </a:r>
          </a:p>
          <a:p>
            <a:pPr>
              <a:defRPr/>
            </a:pPr>
            <a:r>
              <a:rPr lang="lv-LV" sz="2800" dirty="0" smtClean="0"/>
              <a:t>Iniciatīvas iespēja</a:t>
            </a:r>
            <a:endParaRPr lang="en-US" sz="2800" dirty="0" smtClean="0"/>
          </a:p>
          <a:p>
            <a:pPr algn="r">
              <a:buFont typeface="Wingdings" pitchFamily="2" charset="2"/>
              <a:buNone/>
              <a:defRPr/>
            </a:pPr>
            <a:endParaRPr lang="lv-LV" sz="2000" dirty="0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BC9BDD-2FF7-4D8A-A22C-34C59DA17CA1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84</a:t>
            </a:fld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>
          <a:xfrm>
            <a:off x="1071537" y="642938"/>
            <a:ext cx="7586687" cy="785812"/>
          </a:xfrm>
        </p:spPr>
        <p:txBody>
          <a:bodyPr>
            <a:normAutofit/>
          </a:bodyPr>
          <a:lstStyle/>
          <a:p>
            <a:r>
              <a:rPr smtClean="0"/>
              <a:t>Kas attīsta darbiniekus?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928661" y="1643063"/>
            <a:ext cx="7729563" cy="3357562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Izaicinošs darbs</a:t>
            </a:r>
          </a:p>
          <a:p>
            <a:pPr>
              <a:defRPr/>
            </a:pPr>
            <a:r>
              <a:rPr lang="lv-LV" sz="2800" smtClean="0"/>
              <a:t>Vadītāji </a:t>
            </a:r>
            <a:r>
              <a:rPr lang="lv-LV" sz="2800" dirty="0" smtClean="0"/>
              <a:t>un kolēģi</a:t>
            </a:r>
          </a:p>
          <a:p>
            <a:pPr>
              <a:defRPr/>
            </a:pPr>
            <a:r>
              <a:rPr lang="lv-LV" sz="2800" dirty="0" smtClean="0"/>
              <a:t>Grūtības</a:t>
            </a:r>
          </a:p>
          <a:p>
            <a:pPr>
              <a:defRPr/>
            </a:pPr>
            <a:r>
              <a:rPr lang="lv-LV" sz="2800" dirty="0" smtClean="0"/>
              <a:t>Ārpusdarba aktivitātes</a:t>
            </a:r>
          </a:p>
          <a:p>
            <a:pPr>
              <a:defRPr/>
            </a:pPr>
            <a:r>
              <a:rPr lang="lv-LV" sz="2800" dirty="0" smtClean="0"/>
              <a:t>Mācību programmas</a:t>
            </a:r>
          </a:p>
          <a:p>
            <a:pPr>
              <a:defRPr/>
            </a:pPr>
            <a:endParaRPr lang="lv-LV" sz="2400" dirty="0" smtClean="0"/>
          </a:p>
          <a:p>
            <a:pPr>
              <a:defRPr/>
            </a:pPr>
            <a:endParaRPr lang="lv-LV" sz="2400" dirty="0" smtClean="0"/>
          </a:p>
          <a:p>
            <a:pPr>
              <a:defRPr/>
            </a:pPr>
            <a:endParaRPr lang="lv-LV" sz="2400" dirty="0" smtClean="0"/>
          </a:p>
          <a:p>
            <a:pPr algn="r">
              <a:defRPr/>
            </a:pPr>
            <a:endParaRPr lang="lv-LV" sz="2400" dirty="0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C0C640-E132-4223-9BFA-130424D4C557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85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"/>
          <p:cNvSpPr>
            <a:spLocks noGrp="1"/>
          </p:cNvSpPr>
          <p:nvPr>
            <p:ph type="title"/>
          </p:nvPr>
        </p:nvSpPr>
        <p:spPr>
          <a:xfrm>
            <a:off x="1071537" y="357166"/>
            <a:ext cx="7586687" cy="1214446"/>
          </a:xfrm>
        </p:spPr>
        <p:txBody>
          <a:bodyPr>
            <a:noAutofit/>
          </a:bodyPr>
          <a:lstStyle/>
          <a:p>
            <a:r>
              <a:rPr smtClean="0"/>
              <a:t>Efektīvs attīstības plāns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>
          <a:xfrm>
            <a:off x="1000100" y="1600200"/>
            <a:ext cx="7572400" cy="4924425"/>
          </a:xfrm>
        </p:spPr>
        <p:txBody>
          <a:bodyPr/>
          <a:lstStyle/>
          <a:p>
            <a:pPr>
              <a:defRPr/>
            </a:pPr>
            <a:r>
              <a:rPr lang="lv-LV" sz="2800" dirty="0" smtClean="0"/>
              <a:t>Kādas zināšanas, prasmes vai kompetences jāattīsta?</a:t>
            </a:r>
          </a:p>
          <a:p>
            <a:pPr>
              <a:defRPr/>
            </a:pPr>
            <a:r>
              <a:rPr lang="lv-LV" sz="2800" dirty="0" smtClean="0"/>
              <a:t>Kāds labums </a:t>
            </a:r>
            <a:r>
              <a:rPr lang="lv-LV" sz="2800" smtClean="0"/>
              <a:t>būs iestādei?</a:t>
            </a:r>
            <a:endParaRPr lang="lv-LV" sz="2800" dirty="0" smtClean="0"/>
          </a:p>
          <a:p>
            <a:pPr>
              <a:defRPr/>
            </a:pPr>
            <a:r>
              <a:rPr lang="lv-LV" sz="2800" dirty="0" smtClean="0"/>
              <a:t>Kāds labums būs  darbiniekam?</a:t>
            </a:r>
          </a:p>
          <a:p>
            <a:pPr>
              <a:defRPr/>
            </a:pPr>
            <a:r>
              <a:rPr lang="lv-LV" sz="2800" dirty="0" smtClean="0"/>
              <a:t>Kā mērīsim, vai mācību mērķis ir sasniegts?</a:t>
            </a:r>
          </a:p>
          <a:p>
            <a:pPr>
              <a:defRPr/>
            </a:pPr>
            <a:r>
              <a:rPr lang="lv-LV" sz="2800" dirty="0" smtClean="0"/>
              <a:t>Darbinieka pašanalīze un datu ievākšana</a:t>
            </a:r>
          </a:p>
          <a:p>
            <a:pPr>
              <a:defRPr/>
            </a:pPr>
            <a:r>
              <a:rPr lang="lv-LV" sz="2800" dirty="0" smtClean="0"/>
              <a:t>Izpildes termiņš (gads ir pārāk ilgs laiks!)</a:t>
            </a:r>
          </a:p>
          <a:p>
            <a:pPr>
              <a:defRPr/>
            </a:pPr>
            <a:r>
              <a:rPr lang="lv-LV" sz="2800" dirty="0" smtClean="0"/>
              <a:t>Rīcības plāns, vēlams, nedēļu griezumā</a:t>
            </a:r>
          </a:p>
          <a:p>
            <a:pPr>
              <a:defRPr/>
            </a:pPr>
            <a:r>
              <a:rPr lang="lv-LV" sz="2800" dirty="0" smtClean="0"/>
              <a:t>Attīstības plāna efektivitātes novērtējums</a:t>
            </a:r>
          </a:p>
          <a:p>
            <a:pPr>
              <a:defRPr/>
            </a:pPr>
            <a:endParaRPr lang="lv-LV" dirty="0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538913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3F0E8C-3366-4BD6-923F-8D11871CF736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86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7" y="636588"/>
            <a:ext cx="6534175" cy="560387"/>
          </a:xfrm>
        </p:spPr>
        <p:txBody>
          <a:bodyPr>
            <a:noAutofit/>
          </a:bodyPr>
          <a:lstStyle/>
          <a:p>
            <a:pPr>
              <a:defRPr/>
            </a:pPr>
            <a:r>
              <a:rPr dirty="0" smtClean="0">
                <a:latin typeface="+mn-lt"/>
              </a:rPr>
              <a:t>Attīstības </a:t>
            </a:r>
            <a:r>
              <a:rPr smtClean="0">
                <a:latin typeface="+mn-lt"/>
              </a:rPr>
              <a:t>darbības I</a:t>
            </a:r>
            <a:endParaRPr dirty="0" smtClean="0">
              <a:latin typeface="+mn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071538" y="1643063"/>
            <a:ext cx="7500990" cy="4845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Semināri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Kursi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Konferences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Tiešā vadītāja ievirze un padomi, trenēšana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Īpaši noteiktu uzdevumu izpilde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Prezentāciju gatavošana un vadīšana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Sistemātiska gadījumu analīze (mācīšanās no pagātnes)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Īpaši atlasītas profesionālās literatūras lasīšana</a:t>
            </a:r>
          </a:p>
          <a:p>
            <a:pPr eaLnBrk="1" hangingPunct="1">
              <a:lnSpc>
                <a:spcPct val="90000"/>
              </a:lnSpc>
              <a:defRPr/>
            </a:pPr>
            <a:endParaRPr lang="lv-LV" sz="2200" dirty="0" smtClean="0"/>
          </a:p>
        </p:txBody>
      </p:sp>
      <p:sp>
        <p:nvSpPr>
          <p:cNvPr id="12800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5503C-6D27-4E4B-A11B-F28E3105CE4F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87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5" y="636588"/>
            <a:ext cx="6462737" cy="560387"/>
          </a:xfrm>
        </p:spPr>
        <p:txBody>
          <a:bodyPr>
            <a:noAutofit/>
          </a:bodyPr>
          <a:lstStyle/>
          <a:p>
            <a:pPr>
              <a:defRPr/>
            </a:pPr>
            <a:r>
              <a:rPr dirty="0" smtClean="0"/>
              <a:t>Attīstības </a:t>
            </a:r>
            <a:r>
              <a:rPr smtClean="0"/>
              <a:t>darbības </a:t>
            </a:r>
            <a:r>
              <a:rPr lang="lv-LV" smtClean="0">
                <a:latin typeface="+mn-lt"/>
              </a:rPr>
              <a:t>I</a:t>
            </a:r>
            <a:r>
              <a:rPr smtClean="0">
                <a:latin typeface="+mn-lt"/>
              </a:rPr>
              <a:t>I</a:t>
            </a:r>
            <a:endParaRPr dirty="0" smtClean="0">
              <a:latin typeface="+mn-lt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1214414" y="1655763"/>
            <a:ext cx="7429524" cy="4845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lv-LV" sz="2800" dirty="0" smtClean="0"/>
              <a:t>Plānota darba pienākumu vai amata maiņa (rotācija)</a:t>
            </a:r>
          </a:p>
          <a:p>
            <a:pPr eaLnBrk="1" hangingPunct="1">
              <a:defRPr/>
            </a:pPr>
            <a:r>
              <a:rPr lang="lv-LV" sz="2800" dirty="0" smtClean="0"/>
              <a:t>Papildus pienākumu uzņemšanās</a:t>
            </a:r>
          </a:p>
          <a:p>
            <a:pPr eaLnBrk="1" hangingPunct="1">
              <a:defRPr/>
            </a:pPr>
            <a:r>
              <a:rPr lang="lv-LV" sz="2800" dirty="0" smtClean="0"/>
              <a:t>Pieredzes apmaiņas tikšanās ar kolēģiem</a:t>
            </a:r>
          </a:p>
          <a:p>
            <a:pPr eaLnBrk="1" hangingPunct="1">
              <a:defRPr/>
            </a:pPr>
            <a:r>
              <a:rPr lang="lv-LV" sz="2800" dirty="0" smtClean="0"/>
              <a:t>Labākās prakses pārņemšana</a:t>
            </a:r>
          </a:p>
          <a:p>
            <a:pPr eaLnBrk="1" hangingPunct="1">
              <a:defRPr/>
            </a:pPr>
            <a:r>
              <a:rPr lang="lv-LV" sz="2800" dirty="0" smtClean="0"/>
              <a:t>Informatīvas tikšanās ar klientiem</a:t>
            </a:r>
          </a:p>
          <a:p>
            <a:pPr eaLnBrk="1" hangingPunct="1">
              <a:defRPr/>
            </a:pPr>
            <a:r>
              <a:rPr lang="lv-LV" sz="2800" dirty="0" smtClean="0"/>
              <a:t>Akadēmiskās mācības</a:t>
            </a:r>
          </a:p>
          <a:p>
            <a:pPr eaLnBrk="1" hangingPunct="1">
              <a:defRPr/>
            </a:pPr>
            <a:r>
              <a:rPr lang="lv-LV" sz="2800" dirty="0" smtClean="0"/>
              <a:t>Tālmācība</a:t>
            </a:r>
          </a:p>
          <a:p>
            <a:pPr eaLnBrk="1" hangingPunct="1">
              <a:defRPr/>
            </a:pPr>
            <a:r>
              <a:rPr lang="lv-LV" sz="2800" dirty="0" smtClean="0"/>
              <a:t>E-mācības</a:t>
            </a:r>
          </a:p>
          <a:p>
            <a:pPr eaLnBrk="1" hangingPunct="1">
              <a:lnSpc>
                <a:spcPct val="90000"/>
              </a:lnSpc>
              <a:defRPr/>
            </a:pPr>
            <a:endParaRPr lang="lv-LV" sz="2200" dirty="0" smtClean="0"/>
          </a:p>
        </p:txBody>
      </p:sp>
      <p:sp>
        <p:nvSpPr>
          <p:cNvPr id="12902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3AEF6E-DE92-4E71-A04F-F072A7CD2F96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88</a:t>
            </a:fld>
            <a:endParaRPr lang="lv-LV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Mācību </a:t>
            </a:r>
            <a:r>
              <a:rPr lang="lv-LV" dirty="0"/>
              <a:t>un </a:t>
            </a:r>
            <a:r>
              <a:rPr lang="lv-LV"/>
              <a:t>attīstības </a:t>
            </a:r>
            <a:r>
              <a:rPr lang="lv-LV" smtClean="0"/>
              <a:t>vajadzības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271588"/>
            <a:ext cx="8712968" cy="5253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6242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lv-LV" smtClean="0"/>
              <a:t>Konteksts</a:t>
            </a:r>
            <a:endParaRPr lang="en-US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928662" y="1357297"/>
            <a:ext cx="7929618" cy="5500703"/>
          </a:xfrm>
        </p:spPr>
        <p:txBody>
          <a:bodyPr>
            <a:normAutofit fontScale="85000" lnSpcReduction="20000"/>
          </a:bodyPr>
          <a:lstStyle/>
          <a:p>
            <a:r>
              <a:rPr lang="lv-LV" sz="3300" smtClean="0"/>
              <a:t>Ierēdņu darba rezultātu vērtēšana uzsākta 2001.gadā ar mērķi </a:t>
            </a:r>
            <a:r>
              <a:rPr lang="lv-LV" sz="3300" b="1" smtClean="0"/>
              <a:t>veicināt cilvēkresursu izaugsmi un attīstību</a:t>
            </a:r>
          </a:p>
          <a:p>
            <a:r>
              <a:rPr lang="lv-LV" sz="3300" smtClean="0"/>
              <a:t>2007.gadā tika izveidota sasaiste starp novērtēšanas rezultātiem un vairākiem atalgojuma elementiem, </a:t>
            </a:r>
            <a:r>
              <a:rPr lang="lv-LV" sz="3300" b="1" smtClean="0"/>
              <a:t>nepārskatot un nepārveidojot novērtēšanas sistēmu pēc būtības</a:t>
            </a:r>
          </a:p>
          <a:p>
            <a:r>
              <a:rPr lang="lv-LV" sz="3300" smtClean="0"/>
              <a:t>Darba izpildes novērtēšanas sistēmu pārskatīšana un pielāgošana aktuālajai situācijai nepieciešama ne retāk kā ik pēc </a:t>
            </a:r>
            <a:r>
              <a:rPr lang="lv-LV" sz="3300" b="1" smtClean="0"/>
              <a:t>3-4 gadiem</a:t>
            </a:r>
          </a:p>
          <a:p>
            <a:pPr>
              <a:buFont typeface="Wingdings 2" pitchFamily="18" charset="2"/>
              <a:buNone/>
            </a:pPr>
            <a:endParaRPr lang="lv-LV" b="1" smtClean="0">
              <a:solidFill>
                <a:srgbClr val="FF0000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lv-LV" b="1" smtClean="0">
                <a:solidFill>
                  <a:srgbClr val="FF0000"/>
                </a:solidFill>
              </a:rPr>
              <a:t>	</a:t>
            </a:r>
            <a:endParaRPr lang="lv-LV" smtClean="0">
              <a:solidFill>
                <a:srgbClr val="FF0000"/>
              </a:solidFill>
            </a:endParaRP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C28FE-15EC-4D65-B083-272D907E6B8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Profesionālās </a:t>
            </a:r>
            <a:r>
              <a:rPr lang="lv-LV"/>
              <a:t>izaugsmes </a:t>
            </a:r>
            <a:r>
              <a:rPr lang="lv-LV" smtClean="0"/>
              <a:t>plānošana NEVIS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1340768"/>
            <a:ext cx="8712968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4612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099" y="357166"/>
            <a:ext cx="7658125" cy="10715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sz="3600" dirty="0" smtClean="0">
                <a:latin typeface="+mn-lt"/>
              </a:rPr>
              <a:t>Kas atbild par attīstību?</a:t>
            </a:r>
            <a:endParaRPr lang="en-US" sz="3600" dirty="0" smtClean="0">
              <a:latin typeface="+mn-lt"/>
            </a:endParaRPr>
          </a:p>
        </p:txBody>
      </p:sp>
      <p:sp>
        <p:nvSpPr>
          <p:cNvPr id="130058" name="Slide Number Placeholder 9"/>
          <p:cNvSpPr>
            <a:spLocks noGrp="1"/>
          </p:cNvSpPr>
          <p:nvPr>
            <p:ph type="sldNum" sz="quarter" idx="12"/>
          </p:nvPr>
        </p:nvSpPr>
        <p:spPr bwMode="auto">
          <a:xfrm>
            <a:off x="8229600" y="6473825"/>
            <a:ext cx="758825" cy="2476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E64B2F-9B3A-4400-B4AF-C6366FE7CEB5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91</a:t>
            </a:fld>
            <a:endParaRPr lang="lv-LV" smtClean="0"/>
          </a:p>
        </p:txBody>
      </p:sp>
      <p:graphicFrame>
        <p:nvGraphicFramePr>
          <p:cNvPr id="12" name="Diagram 11"/>
          <p:cNvGraphicFramePr/>
          <p:nvPr/>
        </p:nvGraphicFramePr>
        <p:xfrm>
          <a:off x="1071538" y="1928802"/>
          <a:ext cx="5500726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43500" y="1714500"/>
            <a:ext cx="3286125" cy="2216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 palīdzēt darbiniekiem saprast, kas tieši jāattīsta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palīdzēt darbiniekam izstrādāt attīstības plānu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atbalstīt/finansēt plānu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radīt attīstības iespējas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pārliecināties par rezultātu</a:t>
            </a:r>
          </a:p>
          <a:p>
            <a:pPr>
              <a:defRPr/>
            </a:pPr>
            <a:endParaRPr lang="lv-LV" sz="1600" dirty="0">
              <a:cs typeface="+mn-cs"/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4786313" y="1714500"/>
            <a:ext cx="441325" cy="1857375"/>
          </a:xfrm>
          <a:prstGeom prst="leftBrace">
            <a:avLst>
              <a:gd name="adj1" fmla="val 8333"/>
              <a:gd name="adj2" fmla="val 4919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  <p:sp>
        <p:nvSpPr>
          <p:cNvPr id="6" name="TextBox 5"/>
          <p:cNvSpPr txBox="1"/>
          <p:nvPr/>
        </p:nvSpPr>
        <p:spPr>
          <a:xfrm>
            <a:off x="214313" y="3000375"/>
            <a:ext cx="2286000" cy="1784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izstrādāt mācību plānus 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palīdzēt noorganizēt mācības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analizēt mācību efektivitāti</a:t>
            </a:r>
          </a:p>
          <a:p>
            <a:pPr>
              <a:defRPr/>
            </a:pPr>
            <a:endParaRPr lang="lv-LV" sz="1600" dirty="0">
              <a:cs typeface="+mn-cs"/>
            </a:endParaRPr>
          </a:p>
        </p:txBody>
      </p:sp>
      <p:sp>
        <p:nvSpPr>
          <p:cNvPr id="7" name="Left Brace 6"/>
          <p:cNvSpPr/>
          <p:nvPr/>
        </p:nvSpPr>
        <p:spPr>
          <a:xfrm rot="16200000">
            <a:off x="1029494" y="3471069"/>
            <a:ext cx="441325" cy="2071687"/>
          </a:xfrm>
          <a:prstGeom prst="leftBrace">
            <a:avLst>
              <a:gd name="adj1" fmla="val 8333"/>
              <a:gd name="adj2" fmla="val 4919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  <p:sp>
        <p:nvSpPr>
          <p:cNvPr id="8" name="TextBox 7"/>
          <p:cNvSpPr txBox="1"/>
          <p:nvPr/>
        </p:nvSpPr>
        <p:spPr>
          <a:xfrm>
            <a:off x="6500813" y="4249738"/>
            <a:ext cx="2428875" cy="2108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rūpīgi pārdomāt, kādas prasmes jāattīsta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centīgi pilnveidot attīstāmās sfēras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lūgt atgriezenisko saikni par progresu</a:t>
            </a:r>
          </a:p>
          <a:p>
            <a:pPr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lv-LV" sz="1400" dirty="0">
                <a:latin typeface="+mn-lt"/>
                <a:cs typeface="+mn-cs"/>
              </a:rPr>
              <a:t> izvērtēt mācību efektivitāti</a:t>
            </a:r>
            <a:endParaRPr lang="lv-LV" sz="1400" dirty="0">
              <a:cs typeface="+mn-cs"/>
            </a:endParaRPr>
          </a:p>
        </p:txBody>
      </p:sp>
      <p:sp>
        <p:nvSpPr>
          <p:cNvPr id="9" name="Left Brace 8"/>
          <p:cNvSpPr/>
          <p:nvPr/>
        </p:nvSpPr>
        <p:spPr>
          <a:xfrm>
            <a:off x="6273800" y="4214813"/>
            <a:ext cx="441325" cy="2058987"/>
          </a:xfrm>
          <a:prstGeom prst="leftBrace">
            <a:avLst>
              <a:gd name="adj1" fmla="val 8333"/>
              <a:gd name="adj2" fmla="val 49192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lv-LV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/>
          </a:bodyPr>
          <a:lstStyle/>
          <a:p>
            <a:r>
              <a:rPr lang="lv-LV" sz="3600" smtClean="0"/>
              <a:t>Vidēja līmeņa vadītāju loma procesā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62" y="1285860"/>
            <a:ext cx="7929618" cy="5286412"/>
          </a:xfrm>
        </p:spPr>
        <p:txBody>
          <a:bodyPr>
            <a:normAutofit lnSpcReduction="10000"/>
          </a:bodyPr>
          <a:lstStyle/>
          <a:p>
            <a:r>
              <a:rPr lang="lv-LV" b="1" smtClean="0"/>
              <a:t>Centrālā</a:t>
            </a:r>
            <a:r>
              <a:rPr lang="lv-LV" smtClean="0"/>
              <a:t> </a:t>
            </a:r>
            <a:r>
              <a:rPr lang="lv-LV" b="1" smtClean="0"/>
              <a:t>loma</a:t>
            </a:r>
            <a:r>
              <a:rPr lang="lv-LV" smtClean="0"/>
              <a:t> procesā - Jūs savienojat  augstākās vadības vīziju ar reālo dzīvi</a:t>
            </a:r>
          </a:p>
          <a:p>
            <a:r>
              <a:rPr lang="lv-LV" smtClean="0"/>
              <a:t>Galvenais ir </a:t>
            </a:r>
            <a:r>
              <a:rPr lang="lv-LV" b="1" smtClean="0"/>
              <a:t>dialogs</a:t>
            </a:r>
            <a:r>
              <a:rPr lang="lv-LV" smtClean="0"/>
              <a:t> vadītāja un darbinieka starpā, nevis veidlapas aizpildīšana</a:t>
            </a:r>
          </a:p>
          <a:p>
            <a:r>
              <a:rPr lang="lv-LV" smtClean="0"/>
              <a:t>Svarīga ir Jūsu sagatavotība pārrunu vadīšanai un </a:t>
            </a:r>
            <a:r>
              <a:rPr lang="lv-LV" b="1" smtClean="0"/>
              <a:t>atgriezeniskās saites </a:t>
            </a:r>
            <a:r>
              <a:rPr lang="lv-LV" smtClean="0"/>
              <a:t>sniegšanas iemaņu attīstīšana</a:t>
            </a:r>
          </a:p>
          <a:p>
            <a:r>
              <a:rPr lang="lv-LV" b="1" smtClean="0"/>
              <a:t>Stiprinot un atbalstot vadītājus, ieguvēja ir visa organizācija!</a:t>
            </a:r>
          </a:p>
          <a:p>
            <a:pPr>
              <a:buFont typeface="Wingdings" pitchFamily="2" charset="2"/>
              <a:buNone/>
            </a:pPr>
            <a:endParaRPr lang="lv-LV" sz="2400" smtClean="0"/>
          </a:p>
          <a:p>
            <a:endParaRPr lang="lv-LV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642918"/>
            <a:ext cx="7933588" cy="5857916"/>
          </a:xfrm>
        </p:spPr>
        <p:txBody>
          <a:bodyPr>
            <a:normAutofit fontScale="85000" lnSpcReduction="10000"/>
          </a:bodyPr>
          <a:lstStyle/>
          <a:p>
            <a:r>
              <a:rPr lang="en-US" b="1" smtClean="0"/>
              <a:t>FIRST AND FOREMOST JOB AS A LEADER IS TO TAKE CHARGE OF YOUR OWN ENERGY AND THEN HELP ORCHESTRATE THE ENERGY OF THOSE AROUND YOU.</a:t>
            </a:r>
            <a:endParaRPr lang="en-US" smtClean="0"/>
          </a:p>
          <a:p>
            <a:pPr>
              <a:buNone/>
            </a:pPr>
            <a:r>
              <a:rPr lang="en-US" b="1" smtClean="0"/>
              <a:t> </a:t>
            </a:r>
            <a:endParaRPr lang="en-US" smtClean="0"/>
          </a:p>
          <a:p>
            <a:pPr algn="r">
              <a:buNone/>
            </a:pPr>
            <a:r>
              <a:rPr lang="en-US" b="1" smtClean="0"/>
              <a:t>Peter F. Drucker</a:t>
            </a:r>
            <a:endParaRPr lang="en-US" smtClean="0"/>
          </a:p>
          <a:p>
            <a:pPr>
              <a:buNone/>
            </a:pPr>
            <a:r>
              <a:rPr lang="en-US" b="1" smtClean="0"/>
              <a:t> </a:t>
            </a:r>
            <a:endParaRPr lang="en-US" smtClean="0"/>
          </a:p>
          <a:p>
            <a:r>
              <a:rPr lang="lv-LV" b="1" smtClean="0"/>
              <a:t>LĪDERA PRIMĀRAIS UN GALVENAIS DARBS IR PĀRVALDĪT SAVU ENERĢIJU UN TAD - PALĪDZĒT PĀRVALDĪT TO CILVĒKU ENERĢIJU, KURI ATRODAS AP JUMS.</a:t>
            </a:r>
            <a:endParaRPr lang="en-US" smtClean="0"/>
          </a:p>
          <a:p>
            <a:pPr>
              <a:buNone/>
            </a:pPr>
            <a:r>
              <a:rPr lang="en-US" b="1" smtClean="0"/>
              <a:t> </a:t>
            </a:r>
            <a:endParaRPr lang="en-US" smtClean="0"/>
          </a:p>
          <a:p>
            <a:pPr algn="r">
              <a:buNone/>
            </a:pPr>
            <a:r>
              <a:rPr lang="en-US" b="1" smtClean="0"/>
              <a:t>Pīters F. Drakers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B21FA-72E5-4D86-B1C0-07A59EBE783B}" type="slidenum">
              <a:rPr lang="en-US" smtClean="0"/>
              <a:pPr>
                <a:defRPr/>
              </a:pPr>
              <a:t>93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b="1" smtClean="0"/>
              <a:t>Veiksmi!</a:t>
            </a:r>
            <a:endParaRPr lang="en-US" b="1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/>
          <a:lstStyle/>
          <a:p>
            <a:r>
              <a:rPr lang="lv-LV" smtClean="0"/>
              <a:t>Augsta darba izpilde – tas ir ceļojums, nevis ceļamērķis. Novēlam Jums patīkamu ceļojumu!</a:t>
            </a:r>
            <a:endParaRPr lang="en-US"/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A92C7D-34FB-4C87-AC44-29A26A9AE750}" type="slidenum">
              <a:rPr lang="lv-LV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94</a:t>
            </a:fld>
            <a:endParaRPr lang="lv-LV" smtClean="0"/>
          </a:p>
        </p:txBody>
      </p:sp>
      <p:pic>
        <p:nvPicPr>
          <p:cNvPr id="55300" name="Picture 4" descr="http://abovethelaw.com/2010/02/23/bar%20exam%20success%20good%20luc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286124"/>
            <a:ext cx="4476781" cy="335758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6048</TotalTime>
  <Words>3677</Words>
  <Application>Microsoft Office PowerPoint</Application>
  <PresentationFormat>On-screen Show (4:3)</PresentationFormat>
  <Paragraphs>735</Paragraphs>
  <Slides>94</Slides>
  <Notes>2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94</vt:i4>
      </vt:variant>
    </vt:vector>
  </HeadingPairs>
  <TitlesOfParts>
    <vt:vector size="95" baseType="lpstr">
      <vt:lpstr>Solstice</vt:lpstr>
      <vt:lpstr>Ieguldījums Tavā nākotnē</vt:lpstr>
      <vt:lpstr>Iepazīsimies:  Katri Vintiša </vt:lpstr>
      <vt:lpstr>Mācību plāns</vt:lpstr>
      <vt:lpstr>Mācību mērķi</vt:lpstr>
      <vt:lpstr>Par ESF projektu</vt:lpstr>
      <vt:lpstr>Projekta izpētes fāze</vt:lpstr>
      <vt:lpstr>Projekta rezultāti</vt:lpstr>
      <vt:lpstr>Kāpēc nepieciešamas izmaiņas esošajā novērtēšanas sistēmā?</vt:lpstr>
      <vt:lpstr>Konteksts</vt:lpstr>
      <vt:lpstr>Saturiskās problēmas </vt:lpstr>
      <vt:lpstr>Ieviešanas problēmas</vt:lpstr>
      <vt:lpstr>Aptaujas dalībnieku viedoklis par darbības novērtēšanas sistēmu</vt:lpstr>
      <vt:lpstr>Aptaujas dalībnieku komentāri</vt:lpstr>
      <vt:lpstr>Aptaujas dalībnieku komentāri</vt:lpstr>
      <vt:lpstr>Slide 15</vt:lpstr>
      <vt:lpstr>Slide 16</vt:lpstr>
      <vt:lpstr>Kas darbības novērtēšanas sistēmā būtu jāuzlabo?</vt:lpstr>
      <vt:lpstr>Kādi darbības aspekti būtu jāvērtē papildus esošajiem (uzdevumu izpilde un kompetences)? </vt:lpstr>
      <vt:lpstr>Tendences Eiropā un pasaulē darba izpildes vadības sistēmu jomā</vt:lpstr>
      <vt:lpstr>Pilnveidota pieeja  darba izpildes plānošanai un vadīšanai</vt:lpstr>
      <vt:lpstr>Svarīgākais par NEVIS</vt:lpstr>
      <vt:lpstr>Izmaiņu kopsavilkums I</vt:lpstr>
      <vt:lpstr>Izmaiņu kopsavilkums II</vt:lpstr>
      <vt:lpstr>Ieguvumi no izmaiņām</vt:lpstr>
      <vt:lpstr>Lai izmaiņas nestu patiesu labumu:</vt:lpstr>
      <vt:lpstr>Kāpēc mums nepieciešama novērtēšanas sistēma?</vt:lpstr>
      <vt:lpstr>Darba izpildes plānošanas un novērtēšanas sistēma ir nepieciešama, lai ...</vt:lpstr>
      <vt:lpstr>Papildus tam, darba izpildes plānošanas un novērtēšanas sistēma ir nepieciešama, lai ...</vt:lpstr>
      <vt:lpstr>Mērķu kaskadēšana</vt:lpstr>
      <vt:lpstr>Mērķu kaskāde</vt:lpstr>
      <vt:lpstr>Slide 31</vt:lpstr>
      <vt:lpstr>Kas ir mērķis I</vt:lpstr>
      <vt:lpstr>Kas ir mērķis II</vt:lpstr>
      <vt:lpstr>Kā uzrakstīt mērķi</vt:lpstr>
      <vt:lpstr>SMART mērķi</vt:lpstr>
      <vt:lpstr>Rezultātu rādītāji var būt</vt:lpstr>
      <vt:lpstr>Mērķu definēšana un aktualizēšana NEVIS</vt:lpstr>
      <vt:lpstr>Mērķu definēšanas piemērs</vt:lpstr>
      <vt:lpstr>Mērķu piemēri</vt:lpstr>
      <vt:lpstr>Mērķu plānošana NEVIS</vt:lpstr>
      <vt:lpstr>Mērķu izpildes pārskatīšana NEVIS</vt:lpstr>
      <vt:lpstr>Plānošanas uzdevums</vt:lpstr>
      <vt:lpstr>Tagad – kafijas pauze</vt:lpstr>
      <vt:lpstr>2.daļa</vt:lpstr>
      <vt:lpstr>Darba izpildes kritēriju vērtēšana</vt:lpstr>
      <vt:lpstr>Kritēriji, kuri nosaka darbinieku  darbības kvalitāti</vt:lpstr>
      <vt:lpstr>Pilnveidotie darba izpildes kritēriji</vt:lpstr>
      <vt:lpstr>Gandrīz jauna vērtēšanas skala</vt:lpstr>
      <vt:lpstr>Kritēriju īpatsvars kopējā vērtējumā</vt:lpstr>
      <vt:lpstr>Vērtējuma koeficienti </vt:lpstr>
      <vt:lpstr>Kā novērtēt mērķu sasniegšanu</vt:lpstr>
      <vt:lpstr>Mērķu izpildes novērtēšana NEVIS</vt:lpstr>
      <vt:lpstr>Kā novērtēt amata pienākumu izpildi</vt:lpstr>
      <vt:lpstr> Amata pienākumu izpildes novērtēšana NEVIS</vt:lpstr>
      <vt:lpstr>Kā novērtēt profesionālo kvalifikāciju</vt:lpstr>
      <vt:lpstr>Profesionālās kvalifikācijas novērtējums NEVIS</vt:lpstr>
      <vt:lpstr>Kā novērtēt kompetences</vt:lpstr>
      <vt:lpstr>Kompetenču novērtēšana NEVIS</vt:lpstr>
      <vt:lpstr>Kopējais darba izpildes vērtējums</vt:lpstr>
      <vt:lpstr>Novērtēšanas kopsavilkums NEVIS</vt:lpstr>
      <vt:lpstr>Vērtējuma aprēķināšana</vt:lpstr>
      <vt:lpstr>Normālā sadalījums princips –  vērtētāju objektivitātes pārbaude</vt:lpstr>
      <vt:lpstr>Normālais sadalījums darba izpildes vērtēšanā</vt:lpstr>
      <vt:lpstr>Vērtēšanas Uzdevums</vt:lpstr>
      <vt:lpstr>PĀRRUNAS </vt:lpstr>
      <vt:lpstr>Pārrunu mērķi</vt:lpstr>
      <vt:lpstr>Svarīgākie akcenti pārrunās</vt:lpstr>
      <vt:lpstr>Motivējoša pārrunu intervija </vt:lpstr>
      <vt:lpstr>Atgriezeniskās saites sniegšana un saņemšana</vt:lpstr>
      <vt:lpstr>Kas ir atgriezeniskā saite?</vt:lpstr>
      <vt:lpstr>Atbilstoša vide</vt:lpstr>
      <vt:lpstr>Nepieciešamība</vt:lpstr>
      <vt:lpstr>Prasmīga atgriezeniskā saite</vt:lpstr>
      <vt:lpstr>Konstruktīva kritika</vt:lpstr>
      <vt:lpstr>Konstruktīvas atgriezeniskās saites sniegšana I</vt:lpstr>
      <vt:lpstr>Konstruktīvas atgriezeniskās saites sniegšana II</vt:lpstr>
      <vt:lpstr>Konstruktīvas atgriezeniskās saites sniegšana III</vt:lpstr>
      <vt:lpstr>Veiksmīgas un neveiksmīgas frāzes</vt:lpstr>
      <vt:lpstr>Kā uzklausīt atgriezenisko saiti</vt:lpstr>
      <vt:lpstr>Atgriezeniskās saites saņemšana I</vt:lpstr>
      <vt:lpstr>Atgriezeniskās saites saņemšana II</vt:lpstr>
      <vt:lpstr>DARBINIEKU ATTĪSTĪBA</vt:lpstr>
      <vt:lpstr>Mērķi</vt:lpstr>
      <vt:lpstr>Kas motivē darbiniekus?</vt:lpstr>
      <vt:lpstr>Kas attīsta darbiniekus?</vt:lpstr>
      <vt:lpstr>Efektīvs attīstības plāns</vt:lpstr>
      <vt:lpstr>Attīstības darbības I</vt:lpstr>
      <vt:lpstr>Attīstības darbības II</vt:lpstr>
      <vt:lpstr>Mācību un attīstības vajadzības NEVIS</vt:lpstr>
      <vt:lpstr>Profesionālās izaugsmes plānošana NEVIS</vt:lpstr>
      <vt:lpstr>Kas atbild par attīstību?</vt:lpstr>
      <vt:lpstr>Vidēja līmeņa vadītāju loma procesā</vt:lpstr>
      <vt:lpstr>Slide 93</vt:lpstr>
      <vt:lpstr>Veiksmi!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research on challenges  for public sector human resource development in economic downturn</dc:title>
  <dc:creator>KATRI</dc:creator>
  <cp:lastModifiedBy>Your User Name</cp:lastModifiedBy>
  <cp:revision>729</cp:revision>
  <dcterms:created xsi:type="dcterms:W3CDTF">2010-02-02T20:05:00Z</dcterms:created>
  <dcterms:modified xsi:type="dcterms:W3CDTF">2011-06-16T19:47:45Z</dcterms:modified>
</cp:coreProperties>
</file>