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68" r:id="rId6"/>
    <p:sldId id="265" r:id="rId7"/>
    <p:sldId id="258" r:id="rId8"/>
    <p:sldId id="262" r:id="rId9"/>
    <p:sldId id="264" r:id="rId10"/>
    <p:sldId id="263" r:id="rId11"/>
    <p:sldId id="266" r:id="rId12"/>
    <p:sldId id="269" r:id="rId13"/>
    <p:sldId id="267" r:id="rId14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0C63-C161-4675-9200-C987A985FC3A}" type="datetimeFigureOut">
              <a:rPr lang="lv-LV" smtClean="0"/>
              <a:t>14.09.2015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523-EA87-4617-85AB-0EC40E6311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38404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0C63-C161-4675-9200-C987A985FC3A}" type="datetimeFigureOut">
              <a:rPr lang="lv-LV" smtClean="0"/>
              <a:t>14.09.2015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523-EA87-4617-85AB-0EC40E6311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4500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0C63-C161-4675-9200-C987A985FC3A}" type="datetimeFigureOut">
              <a:rPr lang="lv-LV" smtClean="0"/>
              <a:t>14.09.2015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523-EA87-4617-85AB-0EC40E6311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8529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0C63-C161-4675-9200-C987A985FC3A}" type="datetimeFigureOut">
              <a:rPr lang="lv-LV" smtClean="0"/>
              <a:t>14.09.2015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523-EA87-4617-85AB-0EC40E6311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09276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0C63-C161-4675-9200-C987A985FC3A}" type="datetimeFigureOut">
              <a:rPr lang="lv-LV" smtClean="0"/>
              <a:t>14.09.2015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523-EA87-4617-85AB-0EC40E6311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98513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0C63-C161-4675-9200-C987A985FC3A}" type="datetimeFigureOut">
              <a:rPr lang="lv-LV" smtClean="0"/>
              <a:t>14.09.2015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523-EA87-4617-85AB-0EC40E6311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80716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0C63-C161-4675-9200-C987A985FC3A}" type="datetimeFigureOut">
              <a:rPr lang="lv-LV" smtClean="0"/>
              <a:t>14.09.2015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523-EA87-4617-85AB-0EC40E6311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0239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0C63-C161-4675-9200-C987A985FC3A}" type="datetimeFigureOut">
              <a:rPr lang="lv-LV" smtClean="0"/>
              <a:t>14.09.2015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523-EA87-4617-85AB-0EC40E6311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34640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0C63-C161-4675-9200-C987A985FC3A}" type="datetimeFigureOut">
              <a:rPr lang="lv-LV" smtClean="0"/>
              <a:t>14.09.2015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523-EA87-4617-85AB-0EC40E6311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26486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0C63-C161-4675-9200-C987A985FC3A}" type="datetimeFigureOut">
              <a:rPr lang="lv-LV" smtClean="0"/>
              <a:t>14.09.2015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523-EA87-4617-85AB-0EC40E6311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32093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0C63-C161-4675-9200-C987A985FC3A}" type="datetimeFigureOut">
              <a:rPr lang="lv-LV" smtClean="0"/>
              <a:t>14.09.2015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523-EA87-4617-85AB-0EC40E6311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69827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A0C63-C161-4675-9200-C987A985FC3A}" type="datetimeFigureOut">
              <a:rPr lang="lv-LV" smtClean="0"/>
              <a:t>14.09.2015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D4523-EA87-4617-85AB-0EC40E63111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4404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Administratīvā procesa likuma ieviešanas ietekmes izvērtējums un efektivizēšanas priekšlikumi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861048"/>
            <a:ext cx="6400800" cy="1752600"/>
          </a:xfrm>
        </p:spPr>
        <p:txBody>
          <a:bodyPr/>
          <a:lstStyle/>
          <a:p>
            <a:endParaRPr lang="lv-LV" dirty="0" smtClean="0"/>
          </a:p>
          <a:p>
            <a:r>
              <a:rPr lang="lv-LV" dirty="0" smtClean="0"/>
              <a:t>Gatis Litvins</a:t>
            </a:r>
          </a:p>
          <a:p>
            <a:r>
              <a:rPr lang="lv-LV" dirty="0" smtClean="0"/>
              <a:t>28.11.2013.</a:t>
            </a:r>
            <a:endParaRPr lang="lv-LV" dirty="0"/>
          </a:p>
        </p:txBody>
      </p:sp>
      <p:pic>
        <p:nvPicPr>
          <p:cNvPr id="1026" name="Picture 2" descr="http://www.mk.gov.lv/file/files/ESfondi/kanc%20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808093"/>
            <a:ext cx="4536504" cy="788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537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b="1" dirty="0"/>
              <a:t>Divpakāpju un trīspakāpju </a:t>
            </a:r>
            <a:r>
              <a:rPr lang="lv-LV" sz="3200" b="1" dirty="0" smtClean="0"/>
              <a:t/>
            </a:r>
            <a:br>
              <a:rPr lang="lv-LV" sz="3200" b="1" dirty="0" smtClean="0"/>
            </a:br>
            <a:r>
              <a:rPr lang="lv-LV" sz="3200" b="1" dirty="0" smtClean="0"/>
              <a:t>administratīvo </a:t>
            </a:r>
            <a:r>
              <a:rPr lang="lv-LV" sz="3200" b="1" dirty="0"/>
              <a:t>tiesu </a:t>
            </a:r>
            <a:r>
              <a:rPr lang="lv-LV" sz="3200" b="1" dirty="0" smtClean="0"/>
              <a:t>modelis</a:t>
            </a:r>
            <a:endParaRPr lang="lv-LV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/>
          </a:bodyPr>
          <a:lstStyle/>
          <a:p>
            <a:pPr algn="just"/>
            <a:r>
              <a:rPr lang="lv-LV" sz="2000" dirty="0"/>
              <a:t>Eiropas Cilvēktiesību </a:t>
            </a:r>
            <a:r>
              <a:rPr lang="lv-LV" sz="2000" dirty="0" smtClean="0"/>
              <a:t>un pamatbrīvību aizsardzības konvencija </a:t>
            </a:r>
            <a:r>
              <a:rPr lang="lv-LV" sz="2000" b="1" dirty="0"/>
              <a:t>neietver prasību </a:t>
            </a:r>
            <a:r>
              <a:rPr lang="lv-LV" sz="2000" dirty="0"/>
              <a:t>valstij</a:t>
            </a:r>
            <a:r>
              <a:rPr lang="lv-LV" sz="2000" b="1" dirty="0"/>
              <a:t> obligāti </a:t>
            </a:r>
            <a:r>
              <a:rPr lang="lv-LV" sz="2000" dirty="0"/>
              <a:t>nodrošināt lietas izskatīšanu vairākās instancēs. </a:t>
            </a:r>
            <a:endParaRPr lang="lv-LV" sz="2000" dirty="0" smtClean="0"/>
          </a:p>
          <a:p>
            <a:pPr algn="just"/>
            <a:r>
              <a:rPr lang="lv-LV" sz="2000" dirty="0"/>
              <a:t>Vienlaikus vismaz divu instanču pastāvēšana </a:t>
            </a:r>
            <a:r>
              <a:rPr lang="lv-LV" sz="2000" b="1" dirty="0"/>
              <a:t>ir ieteicama</a:t>
            </a:r>
            <a:r>
              <a:rPr lang="lv-LV" sz="2000" dirty="0"/>
              <a:t>, no kurām vismaz pirmajai ir jābūt apveltītai ar pilnu faktu izziņas kompetenci, savukārt augstākajai jābūt atbildīgai par tiesu prakses vienveidību</a:t>
            </a:r>
            <a:r>
              <a:rPr lang="lv-LV" sz="2000" dirty="0" smtClean="0"/>
              <a:t>.</a:t>
            </a:r>
          </a:p>
          <a:p>
            <a:pPr algn="just"/>
            <a:r>
              <a:rPr lang="lv-LV" sz="2000" dirty="0" smtClean="0"/>
              <a:t>Latvijā ir salīdzinoši augsts pārsūdzēto </a:t>
            </a:r>
            <a:r>
              <a:rPr lang="lv-LV" sz="2000" dirty="0"/>
              <a:t>spriedumu un arī </a:t>
            </a:r>
            <a:r>
              <a:rPr lang="lv-LV" sz="2000" dirty="0" smtClean="0"/>
              <a:t>grozīto</a:t>
            </a:r>
            <a:r>
              <a:rPr lang="lv-LV" sz="2000" dirty="0"/>
              <a:t>/ atcelto spriedumu </a:t>
            </a:r>
            <a:r>
              <a:rPr lang="lv-LV" sz="2000" dirty="0" smtClean="0"/>
              <a:t>īpatsvars.</a:t>
            </a:r>
          </a:p>
          <a:p>
            <a:pPr algn="just"/>
            <a:r>
              <a:rPr lang="lv-LV" sz="2000" dirty="0"/>
              <a:t>Saskaņā ar formālo </a:t>
            </a:r>
            <a:r>
              <a:rPr lang="lv-LV" sz="2000" b="1" dirty="0"/>
              <a:t>loģiku vienas instances likvidēšana</a:t>
            </a:r>
            <a:r>
              <a:rPr lang="lv-LV" sz="2000" dirty="0"/>
              <a:t>, ja to pavada resursu papildinājums saskaņā ar iespējamu slodzes pieaugumu citās instancēs, protams, tīri aritmētiski samazina kopīgo laiku par tik, cik aizņēma process likvidētajā instancē. </a:t>
            </a:r>
            <a:endParaRPr lang="lv-LV" sz="2000" dirty="0" smtClean="0"/>
          </a:p>
          <a:p>
            <a:pPr algn="just"/>
            <a:r>
              <a:rPr lang="lv-LV" sz="2000" dirty="0" smtClean="0"/>
              <a:t>Šāda </a:t>
            </a:r>
            <a:r>
              <a:rPr lang="lv-LV" sz="2000" dirty="0"/>
              <a:t>reforma varētu būt pieļaujama līdz </a:t>
            </a:r>
            <a:r>
              <a:rPr lang="lv-LV" sz="2000" b="1" dirty="0"/>
              <a:t>ar kvazitiesu izv</a:t>
            </a:r>
            <a:r>
              <a:rPr lang="lv-LV" sz="2000" dirty="0"/>
              <a:t>eidi, kuru piekritībā nonāktu sūdzības par lielāko daļu valsts un pašvaldības lēmumu un darbību. 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8034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/>
            <a:r>
              <a:rPr lang="lv-LV" sz="3200" b="1" dirty="0">
                <a:latin typeface="+mj-lt"/>
              </a:rPr>
              <a:t>Tiesu prakses </a:t>
            </a:r>
            <a:r>
              <a:rPr lang="lv-LV" sz="3200" b="1" dirty="0" smtClean="0">
                <a:latin typeface="+mj-lt"/>
              </a:rPr>
              <a:t>vienveidīgums un </a:t>
            </a:r>
            <a:br>
              <a:rPr lang="lv-LV" sz="3200" b="1" dirty="0" smtClean="0">
                <a:latin typeface="+mj-lt"/>
              </a:rPr>
            </a:br>
            <a:r>
              <a:rPr lang="lv-LV" sz="3200" b="1" dirty="0" smtClean="0">
                <a:latin typeface="+mj-lt"/>
              </a:rPr>
              <a:t>tiesvedības efektivitāte</a:t>
            </a:r>
            <a:endParaRPr lang="lv-LV" sz="3200" b="1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/>
          </a:bodyPr>
          <a:lstStyle/>
          <a:p>
            <a:r>
              <a:rPr lang="lv-LV" sz="2400" dirty="0" smtClean="0"/>
              <a:t>Tiesnešu un tiesas darbinieku tālākizglītība</a:t>
            </a:r>
          </a:p>
          <a:p>
            <a:r>
              <a:rPr lang="lv-LV" sz="2400" dirty="0" smtClean="0"/>
              <a:t>Prakses apkopojumi</a:t>
            </a:r>
          </a:p>
          <a:p>
            <a:r>
              <a:rPr lang="lv-LV" sz="2400" dirty="0" smtClean="0"/>
              <a:t>Augstākās tiesas Judikatūras nodaļa/ speciāls pētniecības centrs</a:t>
            </a:r>
          </a:p>
          <a:p>
            <a:r>
              <a:rPr lang="lv-LV" sz="2400" dirty="0" smtClean="0"/>
              <a:t>Tiesnešu sapulces</a:t>
            </a:r>
          </a:p>
          <a:p>
            <a:r>
              <a:rPr lang="lv-LV" sz="2400" dirty="0" smtClean="0"/>
              <a:t>Tiesnešu </a:t>
            </a:r>
            <a:r>
              <a:rPr lang="lv-LV" sz="2400" dirty="0"/>
              <a:t>kopsapulce</a:t>
            </a:r>
          </a:p>
          <a:p>
            <a:endParaRPr lang="lv-LV" sz="1600" dirty="0"/>
          </a:p>
          <a:p>
            <a:pPr marL="0" indent="0">
              <a:buNone/>
            </a:pPr>
            <a:endParaRPr lang="lv-LV" sz="1600" dirty="0"/>
          </a:p>
          <a:p>
            <a:pPr marL="0" indent="0">
              <a:buNone/>
            </a:pPr>
            <a:endParaRPr lang="lv-LV" sz="16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1829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lvl="2" algn="ctr"/>
            <a:r>
              <a:rPr lang="lv-LV" sz="3200" b="1" dirty="0">
                <a:latin typeface="+mj-lt"/>
              </a:rPr>
              <a:t>Tiesas nodarīto zaudējumu atlīdzinājums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pPr algn="just"/>
            <a:r>
              <a:rPr lang="lv-LV" sz="2400" dirty="0"/>
              <a:t>Satversmes 92</a:t>
            </a:r>
            <a:r>
              <a:rPr lang="lv-LV" sz="2400" dirty="0" smtClean="0"/>
              <a:t>. panta </a:t>
            </a:r>
            <a:r>
              <a:rPr lang="lv-LV" sz="2400" dirty="0"/>
              <a:t>trešais teikums paredz personai, kura uzskata, ka tiesa, realizējot tiesu varu, ar savu rīcību ir aizskārusi tās tiesības, vērsties ar prasību pret valsti par kaitējuma </a:t>
            </a:r>
            <a:r>
              <a:rPr lang="lv-LV" sz="2400" dirty="0" smtClean="0"/>
              <a:t>atlīdzināšanu (piem., nesapratīga tiesvedības ilguma un </a:t>
            </a:r>
            <a:r>
              <a:rPr lang="lv-LV" sz="2400" dirty="0"/>
              <a:t>tiesu </a:t>
            </a:r>
            <a:r>
              <a:rPr lang="lv-LV" sz="2400" dirty="0" smtClean="0"/>
              <a:t>nodarītā kaitējuma gadījumā). </a:t>
            </a:r>
          </a:p>
          <a:p>
            <a:pPr algn="just"/>
            <a:r>
              <a:rPr lang="lv-LV" sz="2400" dirty="0" smtClean="0"/>
              <a:t>Taču </a:t>
            </a:r>
            <a:r>
              <a:rPr lang="lv-LV" sz="2400" dirty="0"/>
              <a:t>likumdevējs nav noregulējis šī personas tiesību aizsardzības līdzekļa praktiskās īstenošanas priekšnoteikumus. Šobrīd nav noteikts, nedz institucionālais modelis šādu sūdzību izskatīšanai, nedz priekšnoteikumus valsts atbildības konstatēšanai</a:t>
            </a:r>
            <a:r>
              <a:rPr lang="lv-LV" sz="2400" dirty="0" smtClean="0"/>
              <a:t>.</a:t>
            </a:r>
            <a:r>
              <a:rPr lang="lv-LV" sz="2400" dirty="0"/>
              <a:t> </a:t>
            </a:r>
          </a:p>
          <a:p>
            <a:pPr marL="0" indent="0">
              <a:buNone/>
            </a:pPr>
            <a:endParaRPr lang="lv-LV" sz="16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7766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484784"/>
            <a:ext cx="8229600" cy="1143000"/>
          </a:xfrm>
        </p:spPr>
        <p:txBody>
          <a:bodyPr>
            <a:normAutofit/>
          </a:bodyPr>
          <a:lstStyle/>
          <a:p>
            <a:pPr lvl="2" algn="ctr"/>
            <a:r>
              <a:rPr lang="lv-LV" sz="3200" b="1" dirty="0" smtClean="0">
                <a:latin typeface="+mn-lt"/>
              </a:rPr>
              <a:t>Paldies!</a:t>
            </a:r>
            <a:endParaRPr lang="lv-LV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455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>
            <a:normAutofit/>
          </a:bodyPr>
          <a:lstStyle/>
          <a:p>
            <a:pPr algn="just"/>
            <a:r>
              <a:rPr lang="lv-LV" sz="2800" dirty="0" smtClean="0">
                <a:latin typeface="+mj-lt"/>
              </a:rPr>
              <a:t>Izpildītājs: Personu apvienība SIA </a:t>
            </a:r>
            <a:r>
              <a:rPr lang="lv-LV" sz="2800" dirty="0">
                <a:latin typeface="+mj-lt"/>
              </a:rPr>
              <a:t>„SAFEGE Baltija” un Sabiedriskās politikas centrs „PROVIDUS”</a:t>
            </a:r>
          </a:p>
          <a:p>
            <a:pPr algn="just"/>
            <a:r>
              <a:rPr lang="lv-LV" sz="2800" dirty="0">
                <a:latin typeface="+mj-lt"/>
              </a:rPr>
              <a:t>Pētījumu izstrādāja autoru grupa: </a:t>
            </a:r>
            <a:r>
              <a:rPr lang="lv-LV" sz="2800" dirty="0" smtClean="0">
                <a:latin typeface="+mj-lt"/>
              </a:rPr>
              <a:t>Valts </a:t>
            </a:r>
            <a:r>
              <a:rPr lang="lv-LV" sz="2800" dirty="0">
                <a:latin typeface="+mj-lt"/>
              </a:rPr>
              <a:t>Kalniņš, </a:t>
            </a:r>
            <a:r>
              <a:rPr lang="lv-LV" sz="2800" dirty="0" smtClean="0">
                <a:latin typeface="+mj-lt"/>
              </a:rPr>
              <a:t>Gatis Litvins, Edvīns </a:t>
            </a:r>
            <a:r>
              <a:rPr lang="lv-LV" sz="2800" dirty="0">
                <a:latin typeface="+mj-lt"/>
              </a:rPr>
              <a:t>Danovskis, Kristīne Aperāne, Agnese Lešinska, Līga Neilande, Kristīne Kore un Iveta Baltiņa. </a:t>
            </a:r>
          </a:p>
        </p:txBody>
      </p:sp>
    </p:spTree>
    <p:extLst>
      <p:ext uri="{BB962C8B-B14F-4D97-AF65-F5344CB8AC3E}">
        <p14:creationId xmlns:p14="http://schemas.microsoft.com/office/powerpoint/2010/main" val="260798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b="1" dirty="0" smtClean="0"/>
              <a:t>Alternatīvo strīdu risināšanas līdzekļi</a:t>
            </a:r>
            <a:endParaRPr lang="lv-LV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r>
              <a:rPr lang="lv-LV" sz="2400" b="1" dirty="0" smtClean="0"/>
              <a:t>Apstrīdēšana</a:t>
            </a:r>
            <a:r>
              <a:rPr lang="lv-LV" sz="2400" dirty="0" smtClean="0"/>
              <a:t> augstākā iestādē</a:t>
            </a:r>
          </a:p>
          <a:p>
            <a:r>
              <a:rPr lang="lv-LV" sz="2400" b="1" dirty="0"/>
              <a:t>Kvazitiesa</a:t>
            </a:r>
            <a:r>
              <a:rPr lang="lv-LV" sz="2400" dirty="0"/>
              <a:t> – alternatīva apstrīdēšanai vai administratīvajai tiesai</a:t>
            </a:r>
            <a:endParaRPr lang="lv-LV" sz="2400" dirty="0" smtClean="0"/>
          </a:p>
          <a:p>
            <a:r>
              <a:rPr lang="lv-LV" sz="2400" b="1" dirty="0"/>
              <a:t>Šķīrējtiesas</a:t>
            </a:r>
            <a:r>
              <a:rPr lang="lv-LV" sz="2400" dirty="0"/>
              <a:t> ierobežotā izmantošana administratīvajā </a:t>
            </a:r>
            <a:r>
              <a:rPr lang="lv-LV" sz="2400" dirty="0" smtClean="0"/>
              <a:t>procesā</a:t>
            </a:r>
          </a:p>
          <a:p>
            <a:r>
              <a:rPr lang="lv-LV" sz="2400" b="1" dirty="0"/>
              <a:t>Ombuds</a:t>
            </a:r>
            <a:r>
              <a:rPr lang="lv-LV" sz="2400" dirty="0"/>
              <a:t> - pagājušā gadsimta konstitucionālā </a:t>
            </a:r>
            <a:r>
              <a:rPr lang="lv-LV" sz="2400" dirty="0" smtClean="0"/>
              <a:t>veiksme</a:t>
            </a:r>
          </a:p>
          <a:p>
            <a:r>
              <a:rPr lang="lv-LV" sz="2400" b="1" dirty="0"/>
              <a:t>Mediācija</a:t>
            </a:r>
            <a:r>
              <a:rPr lang="lv-LV" sz="2400" dirty="0"/>
              <a:t> </a:t>
            </a:r>
            <a:r>
              <a:rPr lang="lv-LV" sz="2400" dirty="0" smtClean="0"/>
              <a:t>un </a:t>
            </a:r>
            <a:r>
              <a:rPr lang="lv-LV" sz="2400" b="1" dirty="0" smtClean="0"/>
              <a:t>samierināšana</a:t>
            </a:r>
            <a:r>
              <a:rPr lang="lv-LV" sz="2400" dirty="0" smtClean="0"/>
              <a:t> administratīvā </a:t>
            </a:r>
            <a:r>
              <a:rPr lang="lv-LV" sz="2400" dirty="0"/>
              <a:t>procesa ideālā modeļa </a:t>
            </a:r>
            <a:r>
              <a:rPr lang="lv-LV" sz="2400" dirty="0" smtClean="0"/>
              <a:t>sasniegšanai</a:t>
            </a:r>
          </a:p>
          <a:p>
            <a:r>
              <a:rPr lang="lv-LV" sz="2400" b="1" dirty="0" smtClean="0"/>
              <a:t>Administratīvais līgums </a:t>
            </a:r>
            <a:r>
              <a:rPr lang="lv-LV" sz="2400" dirty="0" smtClean="0"/>
              <a:t>– nenovērtētā preventīvā un izlīguma funkcija</a:t>
            </a:r>
          </a:p>
          <a:p>
            <a:r>
              <a:rPr lang="lv-LV" sz="2400" b="1" dirty="0" smtClean="0"/>
              <a:t>Prokurora</a:t>
            </a:r>
            <a:r>
              <a:rPr lang="lv-LV" sz="2400" dirty="0" smtClean="0"/>
              <a:t> </a:t>
            </a:r>
            <a:r>
              <a:rPr lang="lv-LV" sz="2400" dirty="0"/>
              <a:t>ierobežotā loma administratīvajā </a:t>
            </a:r>
            <a:r>
              <a:rPr lang="lv-LV" sz="2400" dirty="0" smtClean="0"/>
              <a:t>procesā</a:t>
            </a:r>
          </a:p>
        </p:txBody>
      </p:sp>
    </p:spTree>
    <p:extLst>
      <p:ext uri="{BB962C8B-B14F-4D97-AF65-F5344CB8AC3E}">
        <p14:creationId xmlns:p14="http://schemas.microsoft.com/office/powerpoint/2010/main" val="414395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b="1" dirty="0" smtClean="0"/>
              <a:t>Šķēršļi</a:t>
            </a:r>
            <a:r>
              <a:rPr lang="lv-LV" sz="3200" b="1" dirty="0"/>
              <a:t>, kas attiecas uz iestādes lēmumu apstrīdēšanu un pārsūdzēšanu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/>
          </a:bodyPr>
          <a:lstStyle/>
          <a:p>
            <a:r>
              <a:rPr lang="lv-LV" sz="1800" dirty="0" smtClean="0"/>
              <a:t>Visbiežākie </a:t>
            </a:r>
            <a:r>
              <a:rPr lang="lv-LV" sz="1800" b="1" dirty="0"/>
              <a:t>šķēršļi</a:t>
            </a:r>
            <a:r>
              <a:rPr lang="lv-LV" sz="1800" dirty="0"/>
              <a:t>, kas liek fiziskām personām atturēties no </a:t>
            </a:r>
            <a:r>
              <a:rPr lang="lv-LV" sz="1800" b="1" dirty="0"/>
              <a:t>iestādes</a:t>
            </a:r>
            <a:r>
              <a:rPr lang="lv-LV" sz="1800" dirty="0"/>
              <a:t> lēmumu tālākas apstrīdēšanas un pārsūdzēšanas, ir:</a:t>
            </a:r>
          </a:p>
          <a:p>
            <a:pPr marL="0" indent="0">
              <a:buNone/>
            </a:pPr>
            <a:r>
              <a:rPr lang="lv-LV" sz="1800" dirty="0"/>
              <a:t>1) sarežģītas tiesību </a:t>
            </a:r>
            <a:r>
              <a:rPr lang="lv-LV" sz="1800" dirty="0" smtClean="0"/>
              <a:t>normas</a:t>
            </a:r>
            <a:endParaRPr lang="lv-LV" sz="1800" dirty="0"/>
          </a:p>
          <a:p>
            <a:pPr marL="0" indent="0">
              <a:buNone/>
            </a:pPr>
            <a:r>
              <a:rPr lang="lv-LV" sz="1800" dirty="0"/>
              <a:t>2) vairāku līmeņu apstrīdēšanas/pārsūdzēšanas </a:t>
            </a:r>
            <a:r>
              <a:rPr lang="lv-LV" sz="1800" dirty="0" smtClean="0"/>
              <a:t>kārtība</a:t>
            </a:r>
            <a:endParaRPr lang="lv-LV" sz="1800" dirty="0"/>
          </a:p>
          <a:p>
            <a:pPr marL="0" indent="0">
              <a:buNone/>
            </a:pPr>
            <a:r>
              <a:rPr lang="lv-LV" sz="1800" dirty="0"/>
              <a:t>3) juridiski sarežģīti uzrakstīti </a:t>
            </a:r>
            <a:r>
              <a:rPr lang="lv-LV" sz="1800" dirty="0" smtClean="0"/>
              <a:t>lēmumi</a:t>
            </a:r>
          </a:p>
          <a:p>
            <a:r>
              <a:rPr lang="lv-LV" sz="1800" dirty="0" smtClean="0"/>
              <a:t>Juridiskajām personām  galvenie </a:t>
            </a:r>
            <a:r>
              <a:rPr lang="lv-LV" sz="1800" dirty="0"/>
              <a:t>šķēršļi ir:</a:t>
            </a:r>
          </a:p>
          <a:p>
            <a:pPr marL="0" indent="0">
              <a:buNone/>
            </a:pPr>
            <a:r>
              <a:rPr lang="lv-LV" sz="1800" dirty="0"/>
              <a:t>1) apstrīdēto lēmumu izskatīšanas </a:t>
            </a:r>
            <a:r>
              <a:rPr lang="lv-LV" sz="1800" dirty="0" smtClean="0"/>
              <a:t>ātrums</a:t>
            </a:r>
            <a:endParaRPr lang="lv-LV" sz="1800" dirty="0"/>
          </a:p>
          <a:p>
            <a:pPr marL="0" indent="0">
              <a:buNone/>
            </a:pPr>
            <a:r>
              <a:rPr lang="lv-LV" sz="1800" dirty="0"/>
              <a:t>2) iestādes iekšējā darba </a:t>
            </a:r>
            <a:r>
              <a:rPr lang="lv-LV" sz="1800" dirty="0" smtClean="0"/>
              <a:t>organizācija</a:t>
            </a:r>
            <a:endParaRPr lang="lv-LV" sz="1800" dirty="0"/>
          </a:p>
          <a:p>
            <a:pPr marL="0" indent="0">
              <a:buNone/>
            </a:pPr>
            <a:r>
              <a:rPr lang="lv-LV" sz="1800" dirty="0"/>
              <a:t>3) sarežģītas tiesību </a:t>
            </a:r>
            <a:r>
              <a:rPr lang="lv-LV" sz="1800" dirty="0" smtClean="0"/>
              <a:t>normas</a:t>
            </a:r>
            <a:endParaRPr lang="lv-LV" sz="1800" dirty="0"/>
          </a:p>
          <a:p>
            <a:r>
              <a:rPr lang="lv-LV" sz="1800" dirty="0" smtClean="0"/>
              <a:t>Visbiežākie </a:t>
            </a:r>
            <a:r>
              <a:rPr lang="lv-LV" sz="1800" dirty="0"/>
              <a:t>iemesli, kas attur gan fiziskās, gan juridiskās personas no </a:t>
            </a:r>
            <a:r>
              <a:rPr lang="lv-LV" sz="1800" b="1" dirty="0"/>
              <a:t>tiesas nolēmumu </a:t>
            </a:r>
            <a:r>
              <a:rPr lang="lv-LV" sz="1800" dirty="0"/>
              <a:t>pārsūdzēšanas </a:t>
            </a:r>
            <a:r>
              <a:rPr lang="lv-LV" sz="1800" dirty="0" smtClean="0"/>
              <a:t>ir</a:t>
            </a:r>
            <a:endParaRPr lang="lv-LV" sz="1800" dirty="0"/>
          </a:p>
          <a:p>
            <a:pPr marL="0" indent="0">
              <a:buNone/>
            </a:pPr>
            <a:r>
              <a:rPr lang="lv-LV" sz="1800" dirty="0"/>
              <a:t>1) tiesvedības </a:t>
            </a:r>
            <a:r>
              <a:rPr lang="lv-LV" sz="1800" dirty="0" smtClean="0"/>
              <a:t>ilgums</a:t>
            </a:r>
            <a:endParaRPr lang="lv-LV" sz="1800" dirty="0"/>
          </a:p>
          <a:p>
            <a:pPr marL="0" indent="0">
              <a:buNone/>
            </a:pPr>
            <a:r>
              <a:rPr lang="lv-LV" sz="1800" dirty="0"/>
              <a:t>2) zemāku tiesu instanču pieļautās </a:t>
            </a:r>
            <a:r>
              <a:rPr lang="lv-LV" sz="1800" dirty="0" smtClean="0"/>
              <a:t>kļūdas</a:t>
            </a:r>
            <a:endParaRPr lang="lv-LV" sz="1800" dirty="0"/>
          </a:p>
          <a:p>
            <a:pPr marL="0" indent="0">
              <a:buNone/>
            </a:pPr>
            <a:r>
              <a:rPr lang="lv-LV" sz="1800" dirty="0"/>
              <a:t>3) sarežģīta pārsūdzības </a:t>
            </a:r>
            <a:r>
              <a:rPr lang="lv-LV" sz="1800" dirty="0" smtClean="0"/>
              <a:t>kārtība</a:t>
            </a:r>
            <a:endParaRPr lang="lv-LV" sz="1800" dirty="0"/>
          </a:p>
          <a:p>
            <a:pPr marL="0" indent="0">
              <a:buNone/>
            </a:pPr>
            <a:r>
              <a:rPr lang="lv-LV" sz="1800" dirty="0"/>
              <a:t>4) par vērā ņemamu šķērsli tiek uzskatīta arī valsts </a:t>
            </a:r>
            <a:r>
              <a:rPr lang="lv-LV" sz="1800" dirty="0" smtClean="0"/>
              <a:t>nodeva</a:t>
            </a:r>
            <a:endParaRPr lang="lv-LV" sz="18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266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lv-LV" sz="3200" b="1" dirty="0" smtClean="0"/>
              <a:t>Valsts nodrošinātā juridiskā palīdzība</a:t>
            </a:r>
            <a:endParaRPr lang="lv-LV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lv-LV" sz="4200" dirty="0" smtClean="0"/>
              <a:t>Mērķis – taisnīga, tiesiska un efektīva procesa nodrošināšana </a:t>
            </a:r>
          </a:p>
          <a:p>
            <a:pPr algn="just"/>
            <a:r>
              <a:rPr lang="lv-LV" sz="4200" dirty="0" smtClean="0"/>
              <a:t>(1) Fiziskai un (2) juridiskai personai nodrošināt līdztiesīgas iespējas savu tiesību īstenošanā un aizsardzībā, neatkarīgi no dažādiem objektīviem šķēršļiem</a:t>
            </a:r>
          </a:p>
          <a:p>
            <a:pPr algn="just"/>
            <a:r>
              <a:rPr lang="lv-LV" sz="4200" dirty="0" smtClean="0"/>
              <a:t>Valsts nodrošinātajai juridiskajai palīdzībai (kopumā) atvēlētais finansējums Eiropā 2010. gadā bija vidēji 6,8 €, Latvijā - 0,4€ uz vienu iedzīvotāju.</a:t>
            </a:r>
          </a:p>
          <a:p>
            <a:pPr algn="just"/>
            <a:r>
              <a:rPr lang="lv-LV" sz="4200" dirty="0" smtClean="0"/>
              <a:t>Šobrīd administratīvajās lietās valsts nodrošināto juridisko palīdzību garantē tikai ar tiesas procesu saistītajos gadījumos, turklāt tikai vienā konkrētā lietu kategorijā, kurā šāds pienākums izriet no starptautiskajām saistībām. </a:t>
            </a:r>
          </a:p>
          <a:p>
            <a:pPr algn="just"/>
            <a:r>
              <a:rPr lang="lv-LV" sz="4200" dirty="0" smtClean="0"/>
              <a:t>Valsts </a:t>
            </a:r>
            <a:r>
              <a:rPr lang="lv-LV" sz="4200" dirty="0"/>
              <a:t>nodrošinātā juridiskā palīdzība ir nepieciešama administratīvajā procesā iestādē un tiesā un to nosaka apstāklis, ka </a:t>
            </a:r>
            <a:r>
              <a:rPr lang="lv-LV" sz="4200" b="1" dirty="0" smtClean="0"/>
              <a:t>objektīvās izmeklēšanas un labas pārvaldības principi </a:t>
            </a:r>
            <a:r>
              <a:rPr lang="lv-LV" sz="4200" i="1" dirty="0" smtClean="0"/>
              <a:t>de facto  </a:t>
            </a:r>
            <a:r>
              <a:rPr lang="lv-LV" sz="4200" dirty="0" smtClean="0"/>
              <a:t>ne </a:t>
            </a:r>
            <a:r>
              <a:rPr lang="lv-LV" sz="4200" dirty="0"/>
              <a:t>visos gadījumos kompensē šādas palīdzības nepieciešamību. </a:t>
            </a:r>
            <a:endParaRPr lang="lv-LV" sz="4200" dirty="0" smtClean="0"/>
          </a:p>
          <a:p>
            <a:pPr algn="just"/>
            <a:r>
              <a:rPr lang="lv-LV" sz="4200" dirty="0" smtClean="0"/>
              <a:t>Nepieciešamību pamatojošie apstākļi:</a:t>
            </a:r>
          </a:p>
          <a:p>
            <a:pPr lvl="1" algn="just"/>
            <a:r>
              <a:rPr lang="lv-LV" sz="3800" dirty="0" smtClean="0"/>
              <a:t>cilvēku </a:t>
            </a:r>
            <a:r>
              <a:rPr lang="lv-LV" sz="3800" dirty="0"/>
              <a:t>nespēju izprast juridisko valodu, kādā tiek sastādīti iestādes un tiesas lēmumi, </a:t>
            </a:r>
            <a:endParaRPr lang="lv-LV" sz="3800" dirty="0" smtClean="0"/>
          </a:p>
          <a:p>
            <a:pPr lvl="1" algn="just"/>
            <a:r>
              <a:rPr lang="lv-LV" sz="3800" dirty="0" smtClean="0"/>
              <a:t>zemā </a:t>
            </a:r>
            <a:r>
              <a:rPr lang="lv-LV" sz="3800" dirty="0"/>
              <a:t>sabiedrības uzticība valsts pārvaldei, </a:t>
            </a:r>
            <a:endParaRPr lang="lv-LV" sz="3800" dirty="0" smtClean="0"/>
          </a:p>
          <a:p>
            <a:pPr lvl="1" algn="just"/>
            <a:r>
              <a:rPr lang="lv-LV" sz="3800" dirty="0" smtClean="0"/>
              <a:t>juridikās </a:t>
            </a:r>
            <a:r>
              <a:rPr lang="lv-LV" sz="3800" dirty="0"/>
              <a:t>palīdzības mazā pieejamība (piem., nav attīstīta </a:t>
            </a:r>
            <a:r>
              <a:rPr lang="lv-LV" sz="3800" i="1" dirty="0"/>
              <a:t>pro bono </a:t>
            </a:r>
            <a:r>
              <a:rPr lang="lv-LV" sz="3800" dirty="0"/>
              <a:t>sistēma), </a:t>
            </a:r>
            <a:endParaRPr lang="lv-LV" sz="3800" dirty="0" smtClean="0"/>
          </a:p>
          <a:p>
            <a:pPr lvl="1" algn="just"/>
            <a:r>
              <a:rPr lang="lv-LV" sz="3800" dirty="0" smtClean="0"/>
              <a:t>lielais </a:t>
            </a:r>
            <a:r>
              <a:rPr lang="lv-LV" sz="3800" dirty="0"/>
              <a:t>normatīvo aktus skaits un sarežģītība, </a:t>
            </a:r>
            <a:endParaRPr lang="lv-LV" sz="3800" dirty="0" smtClean="0"/>
          </a:p>
          <a:p>
            <a:pPr lvl="1" algn="just"/>
            <a:r>
              <a:rPr lang="lv-LV" sz="3800" dirty="0" smtClean="0"/>
              <a:t>vispērājo </a:t>
            </a:r>
            <a:r>
              <a:rPr lang="lv-LV" sz="3800" dirty="0"/>
              <a:t>tiesību principu lielā nozīme, speciālu zināšanu  nepieciešamība to izpratnē un piemērošanā.</a:t>
            </a:r>
          </a:p>
          <a:p>
            <a:pPr algn="just"/>
            <a:r>
              <a:rPr lang="lv-LV" sz="4200" dirty="0"/>
              <a:t>Valsts nodrošinātās juridiskās palīdzības likumā jānosaka, ka valsts nodrošinātā juridiskā palīdzība ir pieejama, tomēr katrā gadījumā vērtējama </a:t>
            </a:r>
            <a:r>
              <a:rPr lang="lv-LV" sz="4200" dirty="0" smtClean="0"/>
              <a:t>(1) lietas </a:t>
            </a:r>
            <a:r>
              <a:rPr lang="lv-LV" sz="4200" dirty="0"/>
              <a:t>sarežģītība, </a:t>
            </a:r>
            <a:r>
              <a:rPr lang="lv-LV" sz="4200" dirty="0" smtClean="0"/>
              <a:t>(2) personas </a:t>
            </a:r>
            <a:r>
              <a:rPr lang="lv-LV" sz="4200" dirty="0"/>
              <a:t>spējas, </a:t>
            </a:r>
            <a:r>
              <a:rPr lang="lv-LV" sz="4200" dirty="0" smtClean="0"/>
              <a:t>(3) lietas </a:t>
            </a:r>
            <a:r>
              <a:rPr lang="lv-LV" sz="4200" dirty="0"/>
              <a:t>nozīmība un </a:t>
            </a:r>
            <a:r>
              <a:rPr lang="lv-LV" sz="4200" dirty="0" smtClean="0"/>
              <a:t>(4) personas </a:t>
            </a:r>
            <a:r>
              <a:rPr lang="lv-LV" sz="4200" dirty="0"/>
              <a:t>ienākumi un mantiskais stāvoklis.</a:t>
            </a:r>
            <a:endParaRPr lang="lv-LV" sz="4200" dirty="0" smtClean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888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lv-LV" sz="3200" b="1" dirty="0" smtClean="0"/>
              <a:t>Neizskatīto </a:t>
            </a:r>
            <a:r>
              <a:rPr lang="lv-LV" sz="3200" b="1" dirty="0"/>
              <a:t>lietu skaitu </a:t>
            </a:r>
            <a:r>
              <a:rPr lang="lv-LV" sz="3200" b="1" dirty="0" smtClean="0"/>
              <a:t>uzkrājumu samazināša </a:t>
            </a:r>
            <a:endParaRPr lang="lv-LV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r>
              <a:rPr lang="lv-LV" sz="2400" dirty="0"/>
              <a:t>Pagaidu tiesnesis</a:t>
            </a:r>
          </a:p>
          <a:p>
            <a:r>
              <a:rPr lang="lv-LV" sz="2400" dirty="0" smtClean="0"/>
              <a:t>Jaunākais tiesnesis</a:t>
            </a:r>
          </a:p>
          <a:p>
            <a:r>
              <a:rPr lang="lv-LV" sz="2400" dirty="0" smtClean="0"/>
              <a:t>Paplašināt esošo tiesnešu palīgu skaitu </a:t>
            </a:r>
          </a:p>
          <a:p>
            <a:r>
              <a:rPr lang="lv-LV" sz="2400" dirty="0" smtClean="0"/>
              <a:t>Informēt </a:t>
            </a:r>
            <a:r>
              <a:rPr lang="lv-LV" sz="2400" dirty="0"/>
              <a:t>pieteicēju un atbildētāju par risinājumiem </a:t>
            </a:r>
            <a:endParaRPr lang="lv-LV" sz="2400" dirty="0" smtClean="0"/>
          </a:p>
          <a:p>
            <a:pPr marL="0" indent="0">
              <a:buNone/>
            </a:pPr>
            <a:endParaRPr lang="lv-LV" sz="1600" dirty="0"/>
          </a:p>
          <a:p>
            <a:pPr marL="0" indent="0">
              <a:buNone/>
            </a:pPr>
            <a:endParaRPr lang="lv-LV" sz="16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70841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b="1" dirty="0" smtClean="0"/>
              <a:t>Administratīvo aktu </a:t>
            </a:r>
            <a:br>
              <a:rPr lang="lv-LV" sz="3200" b="1" dirty="0" smtClean="0"/>
            </a:br>
            <a:r>
              <a:rPr lang="lv-LV" sz="3200" b="1" dirty="0" smtClean="0"/>
              <a:t>pārsūdzības pakļautības maiņa</a:t>
            </a:r>
            <a:endParaRPr lang="lv-LV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/>
          </a:bodyPr>
          <a:lstStyle/>
          <a:p>
            <a:pPr algn="just"/>
            <a:r>
              <a:rPr lang="lv-LV" sz="2000" dirty="0"/>
              <a:t>Administratīvi akti, kas saskaņā ar tiesību normu nodibina, groza vai izbeidz privāttiesiskas </a:t>
            </a:r>
            <a:r>
              <a:rPr lang="lv-LV" sz="2000" dirty="0" smtClean="0"/>
              <a:t>attiecības - </a:t>
            </a:r>
            <a:r>
              <a:rPr lang="lv-LV" sz="2000" b="1" dirty="0" smtClean="0"/>
              <a:t>pirmpirkuma </a:t>
            </a:r>
            <a:r>
              <a:rPr lang="lv-LV" sz="2000" b="1" dirty="0"/>
              <a:t>tiesību izmantošanu un bāriņtiesas lēmums par aprūpes tiesību </a:t>
            </a:r>
            <a:r>
              <a:rPr lang="lv-LV" sz="2000" b="1" dirty="0" smtClean="0"/>
              <a:t>atņemšanu.</a:t>
            </a:r>
            <a:endParaRPr lang="lv-LV" sz="2000" dirty="0" smtClean="0"/>
          </a:p>
          <a:p>
            <a:pPr algn="just"/>
            <a:r>
              <a:rPr lang="lv-LV" sz="2000" dirty="0"/>
              <a:t>Administratīvi akti par privāttiesisku attiecību reģistrāciju ir īpaša administratīvo aktu grupa, kurā ietverami lēmumi, ko </a:t>
            </a:r>
            <a:r>
              <a:rPr lang="lv-LV" sz="2000" dirty="0" smtClean="0"/>
              <a:t>pieņem, piem., </a:t>
            </a:r>
            <a:r>
              <a:rPr lang="lv-LV" sz="2000" b="1" dirty="0" smtClean="0"/>
              <a:t>Uzņēmumu </a:t>
            </a:r>
            <a:r>
              <a:rPr lang="lv-LV" sz="2000" b="1" dirty="0"/>
              <a:t>reģistrs un Patentu valde</a:t>
            </a:r>
            <a:r>
              <a:rPr lang="lv-LV" sz="2000" dirty="0"/>
              <a:t>. </a:t>
            </a:r>
            <a:r>
              <a:rPr lang="lv-LV" sz="2000" dirty="0" smtClean="0"/>
              <a:t> </a:t>
            </a:r>
          </a:p>
          <a:p>
            <a:pPr algn="just"/>
            <a:r>
              <a:rPr lang="lv-LV" sz="2000" b="1" dirty="0"/>
              <a:t>Atlīdzinājuma prasījumi administratīvo pārkāpumu </a:t>
            </a:r>
            <a:r>
              <a:rPr lang="lv-LV" sz="2000" b="1" dirty="0" smtClean="0"/>
              <a:t>lietās</a:t>
            </a:r>
            <a:r>
              <a:rPr lang="lv-LV" sz="2000" b="1" i="1" dirty="0" smtClean="0"/>
              <a:t> </a:t>
            </a:r>
            <a:r>
              <a:rPr lang="lv-LV" sz="2000" i="1" dirty="0" smtClean="0"/>
              <a:t>- </a:t>
            </a:r>
            <a:r>
              <a:rPr lang="lv-LV" sz="2000" dirty="0" smtClean="0"/>
              <a:t>zaudējumu un nemantiskā kaitējuma atlīdzināšana jāskata vienotā procesā vispērējās jurisdikcijas tiesā</a:t>
            </a:r>
          </a:p>
          <a:p>
            <a:pPr algn="just"/>
            <a:r>
              <a:rPr lang="lv-LV" sz="2000" b="1" dirty="0"/>
              <a:t>Atlīdzinājuma prasījumi saskaņā ar likumu „Par izziņas izdarītāja, prokurora vai tiesneša nelikumīgas vai nepamatotas rīcības rezultātā nodarīto zaudējumu atlīdzināšanu</a:t>
            </a:r>
            <a:r>
              <a:rPr lang="lv-LV" sz="2000" b="1" dirty="0" smtClean="0"/>
              <a:t>”</a:t>
            </a:r>
            <a:r>
              <a:rPr lang="lv-LV" sz="2000" dirty="0" smtClean="0"/>
              <a:t>  - </a:t>
            </a:r>
            <a:r>
              <a:rPr lang="lv-LV" sz="2000" dirty="0"/>
              <a:t>zaudējumu </a:t>
            </a:r>
            <a:r>
              <a:rPr lang="lv-LV" sz="2000" dirty="0" smtClean="0"/>
              <a:t>un nemantiskā </a:t>
            </a:r>
            <a:r>
              <a:rPr lang="lv-LV" sz="2000" dirty="0"/>
              <a:t>kaitējuma </a:t>
            </a:r>
            <a:r>
              <a:rPr lang="lv-LV" sz="2000" dirty="0" smtClean="0"/>
              <a:t>atlīdzināšana jāskata </a:t>
            </a:r>
            <a:r>
              <a:rPr lang="lv-LV" sz="2000" dirty="0"/>
              <a:t>vienotā </a:t>
            </a:r>
            <a:r>
              <a:rPr lang="lv-LV" sz="2000" dirty="0" smtClean="0"/>
              <a:t>procesā administratīvajā tiesā</a:t>
            </a:r>
            <a:endParaRPr lang="lv-LV" dirty="0" smtClean="0"/>
          </a:p>
          <a:p>
            <a:pPr algn="just"/>
            <a:r>
              <a:rPr lang="lv-LV" sz="2000" dirty="0" smtClean="0"/>
              <a:t>U.c.</a:t>
            </a:r>
          </a:p>
        </p:txBody>
      </p:sp>
    </p:spTree>
    <p:extLst>
      <p:ext uri="{BB962C8B-B14F-4D97-AF65-F5344CB8AC3E}">
        <p14:creationId xmlns:p14="http://schemas.microsoft.com/office/powerpoint/2010/main" val="139618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lv-LV" sz="3200" b="1" dirty="0"/>
              <a:t>Diferencētas valsts nodevas </a:t>
            </a:r>
            <a:r>
              <a:rPr lang="lv-LV" sz="3200" b="1" dirty="0" smtClean="0"/>
              <a:t>ieviešanas</a:t>
            </a:r>
            <a:endParaRPr lang="lv-LV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txBody>
          <a:bodyPr>
            <a:normAutofit lnSpcReduction="10000"/>
          </a:bodyPr>
          <a:lstStyle/>
          <a:p>
            <a:pPr algn="just"/>
            <a:r>
              <a:rPr lang="lv-LV" sz="2000" b="1" dirty="0"/>
              <a:t>Bezmaksas </a:t>
            </a:r>
            <a:r>
              <a:rPr lang="lv-LV" sz="2000" dirty="0"/>
              <a:t>administratīvās tiesas process </a:t>
            </a:r>
            <a:r>
              <a:rPr lang="lv-LV" sz="2000" dirty="0" smtClean="0"/>
              <a:t> (Zviedrijā</a:t>
            </a:r>
            <a:r>
              <a:rPr lang="lv-LV" sz="2000" dirty="0"/>
              <a:t>, </a:t>
            </a:r>
            <a:r>
              <a:rPr lang="lv-LV" sz="2000" dirty="0" smtClean="0"/>
              <a:t>Luksemburgā, Francijā). </a:t>
            </a:r>
          </a:p>
          <a:p>
            <a:pPr algn="just"/>
            <a:r>
              <a:rPr lang="lv-LV" sz="2000" dirty="0" smtClean="0"/>
              <a:t>Par </a:t>
            </a:r>
            <a:r>
              <a:rPr lang="lv-LV" sz="2000" dirty="0"/>
              <a:t>katras darbības veikšanu </a:t>
            </a:r>
            <a:r>
              <a:rPr lang="lv-LV" sz="2000" dirty="0" smtClean="0"/>
              <a:t>- </a:t>
            </a:r>
            <a:r>
              <a:rPr lang="lv-LV" sz="2000" b="1" dirty="0" smtClean="0"/>
              <a:t>fiksēta valsts nodevas summa.</a:t>
            </a:r>
          </a:p>
          <a:p>
            <a:pPr algn="just"/>
            <a:r>
              <a:rPr lang="lv-LV" sz="2000" b="1" dirty="0"/>
              <a:t>Procentuālas nodevas </a:t>
            </a:r>
            <a:r>
              <a:rPr lang="lv-LV" sz="2000" dirty="0" smtClean="0"/>
              <a:t>(Vācija, Igaunija, Polija). </a:t>
            </a:r>
          </a:p>
          <a:p>
            <a:pPr algn="just"/>
            <a:r>
              <a:rPr lang="lv-LV" sz="2000" b="1" dirty="0" smtClean="0"/>
              <a:t>Nodevu diferenciācia </a:t>
            </a:r>
            <a:r>
              <a:rPr lang="lv-LV" sz="2000" dirty="0" smtClean="0"/>
              <a:t>uz likuma vai tiesneša, tiesas lēmuma pamata.</a:t>
            </a:r>
          </a:p>
          <a:p>
            <a:pPr marL="0" indent="0" algn="just">
              <a:buNone/>
            </a:pPr>
            <a:endParaRPr lang="lv-LV" sz="2000" dirty="0" smtClean="0"/>
          </a:p>
          <a:p>
            <a:pPr algn="just"/>
            <a:r>
              <a:rPr lang="lv-LV" sz="2000" b="1" dirty="0" smtClean="0"/>
              <a:t>Pazeminātas nodevas </a:t>
            </a:r>
            <a:r>
              <a:rPr lang="lv-LV" sz="2000" dirty="0" smtClean="0"/>
              <a:t>ārvalstīs:</a:t>
            </a:r>
          </a:p>
          <a:p>
            <a:pPr algn="just">
              <a:buFont typeface="+mj-lt"/>
              <a:buAutoNum type="arabicPeriod"/>
            </a:pPr>
            <a:r>
              <a:rPr lang="lv-LV" sz="2000" dirty="0" smtClean="0"/>
              <a:t>sociālo </a:t>
            </a:r>
            <a:r>
              <a:rPr lang="lv-LV" sz="2000" dirty="0"/>
              <a:t>un nodokļu tiesību jomās, </a:t>
            </a:r>
            <a:endParaRPr lang="lv-LV" sz="2000" dirty="0" smtClean="0"/>
          </a:p>
          <a:p>
            <a:pPr algn="just">
              <a:buFont typeface="+mj-lt"/>
              <a:buAutoNum type="arabicPeriod"/>
            </a:pPr>
            <a:r>
              <a:rPr lang="lv-LV" sz="2000" dirty="0" smtClean="0"/>
              <a:t>pensionāriem</a:t>
            </a:r>
            <a:r>
              <a:rPr lang="lv-LV" sz="2000" dirty="0"/>
              <a:t>, </a:t>
            </a:r>
            <a:endParaRPr lang="lv-LV" sz="2000" dirty="0" smtClean="0"/>
          </a:p>
          <a:p>
            <a:pPr algn="just">
              <a:buFont typeface="+mj-lt"/>
              <a:buAutoNum type="arabicPeriod"/>
            </a:pPr>
            <a:r>
              <a:rPr lang="lv-LV" sz="2000" dirty="0" smtClean="0"/>
              <a:t>nepilngadīgiem</a:t>
            </a:r>
            <a:r>
              <a:rPr lang="lv-LV" sz="2000" dirty="0"/>
              <a:t>, </a:t>
            </a:r>
            <a:endParaRPr lang="lv-LV" sz="2000" dirty="0" smtClean="0"/>
          </a:p>
          <a:p>
            <a:pPr algn="just">
              <a:buFont typeface="+mj-lt"/>
              <a:buAutoNum type="arabicPeriod"/>
            </a:pPr>
            <a:r>
              <a:rPr lang="lv-LV" sz="2000" dirty="0" smtClean="0"/>
              <a:t>lietās </a:t>
            </a:r>
            <a:r>
              <a:rPr lang="lv-LV" sz="2000" dirty="0"/>
              <a:t>par būtiskiem personu tiesību un interešu aizskārumiem, </a:t>
            </a:r>
            <a:endParaRPr lang="lv-LV" sz="2000" dirty="0" smtClean="0"/>
          </a:p>
          <a:p>
            <a:pPr algn="just">
              <a:buFont typeface="+mj-lt"/>
              <a:buAutoNum type="arabicPeriod"/>
            </a:pPr>
            <a:r>
              <a:rPr lang="lv-LV" sz="2000" dirty="0" smtClean="0"/>
              <a:t>elektroniski </a:t>
            </a:r>
            <a:r>
              <a:rPr lang="lv-LV" sz="2000" dirty="0"/>
              <a:t>iesniegtiem pieteikumiem, </a:t>
            </a:r>
            <a:endParaRPr lang="lv-LV" sz="2000" dirty="0" smtClean="0"/>
          </a:p>
          <a:p>
            <a:pPr algn="just">
              <a:buFont typeface="+mj-lt"/>
              <a:buAutoNum type="arabicPeriod"/>
            </a:pPr>
            <a:r>
              <a:rPr lang="lv-LV" sz="2000" dirty="0" smtClean="0"/>
              <a:t>civildienesta </a:t>
            </a:r>
            <a:r>
              <a:rPr lang="lv-LV" sz="2000" dirty="0"/>
              <a:t>ierēdņiem lietās par civildienesta attiecībām.</a:t>
            </a:r>
          </a:p>
          <a:p>
            <a:pPr algn="just"/>
            <a:r>
              <a:rPr lang="lv-LV" sz="2000" b="1" dirty="0" smtClean="0"/>
              <a:t>Paaugstinātas nodevas </a:t>
            </a:r>
            <a:r>
              <a:rPr lang="lv-LV" sz="2000" dirty="0" smtClean="0"/>
              <a:t>-  personām</a:t>
            </a:r>
            <a:r>
              <a:rPr lang="lv-LV" sz="2000" dirty="0"/>
              <a:t>, kuru darbības veids ir saimnieciskā darbība, </a:t>
            </a:r>
            <a:r>
              <a:rPr lang="lv-LV" sz="2000" dirty="0" smtClean="0"/>
              <a:t>komercdarbība </a:t>
            </a:r>
            <a:r>
              <a:rPr lang="lv-LV" sz="2000" dirty="0"/>
              <a:t>lietās par nodokļiem, soda naudām un citiem </a:t>
            </a:r>
            <a:r>
              <a:rPr lang="lv-LV" sz="2000" dirty="0" smtClean="0"/>
              <a:t>maksājumiem + lietās </a:t>
            </a:r>
            <a:r>
              <a:rPr lang="lv-LV" sz="2000" dirty="0"/>
              <a:t>par atlīdzinājuma piešķiršanu.</a:t>
            </a:r>
          </a:p>
          <a:p>
            <a:endParaRPr lang="lv-LV" sz="1600" b="1" dirty="0" smtClean="0"/>
          </a:p>
          <a:p>
            <a:endParaRPr lang="lv-LV" sz="1600" dirty="0"/>
          </a:p>
          <a:p>
            <a:endParaRPr lang="lv-LV" sz="1600" dirty="0"/>
          </a:p>
          <a:p>
            <a:pPr marL="0" indent="0">
              <a:buNone/>
            </a:pPr>
            <a:endParaRPr lang="lv-LV" sz="16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4556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lv-LV" sz="3200" b="1" dirty="0" smtClean="0"/>
              <a:t>Pārsūdzības atļauja apelācijas instancē</a:t>
            </a:r>
            <a:endParaRPr lang="lv-LV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/>
          </a:bodyPr>
          <a:lstStyle/>
          <a:p>
            <a:pPr algn="just"/>
            <a:r>
              <a:rPr lang="lv-LV" sz="2000" dirty="0" smtClean="0"/>
              <a:t>Latvijas APL 301.</a:t>
            </a:r>
            <a:r>
              <a:rPr lang="lv-LV" sz="2000" baseline="30000" dirty="0" smtClean="0"/>
              <a:t>1</a:t>
            </a:r>
            <a:r>
              <a:rPr lang="lv-LV" sz="2000" dirty="0" smtClean="0"/>
              <a:t> panta pirmā daļa:  apelācijas tiesvedību var atteikties ierosināt, ja jautājumā par apelācijas sūdzībā norādīto konkrēto materiālo vai procesuālo tiesību normu pārkāpumiem </a:t>
            </a:r>
            <a:r>
              <a:rPr lang="lv-LV" sz="2000" b="1" dirty="0" smtClean="0"/>
              <a:t>attiecībā uz šo tiesību normu piemērošanu un interpretāciju citās līdzīgās lietās ir izveidojusies judikatūra un pārsūdzētais spriedums atbilst tai. </a:t>
            </a:r>
            <a:endParaRPr lang="lv-LV" sz="2000" b="1" dirty="0"/>
          </a:p>
          <a:p>
            <a:pPr algn="just"/>
            <a:r>
              <a:rPr lang="lv-LV" sz="2000" dirty="0" smtClean="0"/>
              <a:t>Ārvalstīs tiesa vērtē </a:t>
            </a:r>
            <a:r>
              <a:rPr lang="lv-LV" sz="2000" dirty="0"/>
              <a:t>šādus kritērijus:</a:t>
            </a:r>
          </a:p>
          <a:p>
            <a:pPr lvl="0" algn="just">
              <a:buFont typeface="+mj-lt"/>
              <a:buAutoNum type="arabicPeriod"/>
            </a:pPr>
            <a:r>
              <a:rPr lang="lv-LV" sz="2000" dirty="0"/>
              <a:t>tiek apspriests svarīgs tiesību jautājums vai lai veidotu izpratni tiesību normas piemērošanai citās lietās;</a:t>
            </a:r>
          </a:p>
          <a:p>
            <a:pPr lvl="0" algn="just">
              <a:buFont typeface="+mj-lt"/>
              <a:buAutoNum type="arabicPeriod"/>
            </a:pPr>
            <a:r>
              <a:rPr lang="lv-LV" sz="2000" dirty="0"/>
              <a:t>apelācijas instances tiesai ir pamats taisīt pretēju nolēmumu;</a:t>
            </a:r>
          </a:p>
          <a:p>
            <a:pPr lvl="0" algn="just">
              <a:buFont typeface="+mj-lt"/>
              <a:buAutoNum type="arabicPeriod"/>
            </a:pPr>
            <a:r>
              <a:rPr lang="lv-LV" sz="2000" dirty="0"/>
              <a:t>ja lieta ir sarežģīta no faktiskā vai tiesiskā viedokļa;</a:t>
            </a:r>
          </a:p>
          <a:p>
            <a:pPr lvl="0" algn="just">
              <a:buFont typeface="+mj-lt"/>
              <a:buAutoNum type="arabicPeriod"/>
            </a:pPr>
            <a:r>
              <a:rPr lang="lv-LV" sz="2000" dirty="0"/>
              <a:t>īpaši iemesli nolēmuma pārvērtēšanai;</a:t>
            </a:r>
          </a:p>
          <a:p>
            <a:pPr lvl="0" algn="just">
              <a:buFont typeface="+mj-lt"/>
              <a:buAutoNum type="arabicPeriod"/>
            </a:pPr>
            <a:r>
              <a:rPr lang="lv-LV" sz="2000" dirty="0"/>
              <a:t>ja lietai ir principiāla nozīme;</a:t>
            </a:r>
          </a:p>
          <a:p>
            <a:pPr lvl="0" algn="just">
              <a:buFont typeface="+mj-lt"/>
              <a:buAutoNum type="arabicPeriod"/>
            </a:pPr>
            <a:r>
              <a:rPr lang="lv-LV" sz="2000" dirty="0"/>
              <a:t>ja pirmās instances spriedums ir pretējs apgabala, augstākās tiesas, augstāko tiesu kopējā senāta vai konstitucionālās tiesas spriedumiem.</a:t>
            </a:r>
          </a:p>
          <a:p>
            <a:pPr marL="0" indent="0">
              <a:buNone/>
            </a:pPr>
            <a:endParaRPr lang="lv-LV" sz="16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8034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314</TotalTime>
  <Words>1031</Words>
  <Application>Microsoft Office PowerPoint</Application>
  <PresentationFormat>On-screen Show (4:3)</PresentationFormat>
  <Paragraphs>97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Administratīvā procesa likuma ieviešanas ietekmes izvērtējums un efektivizēšanas priekšlikumi</vt:lpstr>
      <vt:lpstr>PowerPoint Presentation</vt:lpstr>
      <vt:lpstr>Alternatīvo strīdu risināšanas līdzekļi</vt:lpstr>
      <vt:lpstr>Šķēršļi, kas attiecas uz iestādes lēmumu apstrīdēšanu un pārsūdzēšanu</vt:lpstr>
      <vt:lpstr>Valsts nodrošinātā juridiskā palīdzība</vt:lpstr>
      <vt:lpstr>Neizskatīto lietu skaitu uzkrājumu samazināša </vt:lpstr>
      <vt:lpstr>Administratīvo aktu  pārsūdzības pakļautības maiņa</vt:lpstr>
      <vt:lpstr>Diferencētas valsts nodevas ieviešanas</vt:lpstr>
      <vt:lpstr>Pārsūdzības atļauja apelācijas instancē</vt:lpstr>
      <vt:lpstr>Divpakāpju un trīspakāpju  administratīvo tiesu modelis</vt:lpstr>
      <vt:lpstr>Tiesu prakses vienveidīgums un  tiesvedības efektivitāte</vt:lpstr>
      <vt:lpstr>Tiesas nodarīto zaudējumu atlīdzinājums</vt:lpstr>
      <vt:lpstr>Paldies!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viesis</dc:creator>
  <cp:lastModifiedBy>Zane Fridrihsberga</cp:lastModifiedBy>
  <cp:revision>33</cp:revision>
  <dcterms:created xsi:type="dcterms:W3CDTF">2013-11-25T06:23:14Z</dcterms:created>
  <dcterms:modified xsi:type="dcterms:W3CDTF">2015-09-14T07:32:39Z</dcterms:modified>
</cp:coreProperties>
</file>