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94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viewProps.xml" ContentType="application/vnd.openxmlformats-officedocument.presentationml.viewProps+xml"/>
  <Override PartName="/ppt/diagrams/colors4.xml" ContentType="application/vnd.openxmlformats-officedocument.drawingml.diagramColor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3.xml" ContentType="application/vnd.openxmlformats-officedocument.presentationml.notes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s/slide9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Default Extension="gif" ContentType="image/gif"/>
  <Override PartName="/ppt/slides/slide89.xml" ContentType="application/vnd.openxmlformats-officedocument.presentationml.slide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slides/slide87.xml" ContentType="application/vnd.openxmlformats-officedocument.presentationml.slide+xml"/>
  <Override PartName="/ppt/handoutMasters/handoutMaster1.xml" ContentType="application/vnd.openxmlformats-officedocument.presentationml.handoutMaster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slides/slide79.xml" ContentType="application/vnd.openxmlformats-officedocument.presentationml.slide+xml"/>
  <Override PartName="/ppt/diagrams/colors6.xml" ContentType="application/vnd.openxmlformats-officedocument.drawingml.diagramColors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s/slide93.xml" ContentType="application/vnd.openxmlformats-officedocument.presentationml.slide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98" r:id="rId1"/>
  </p:sldMasterIdLst>
  <p:notesMasterIdLst>
    <p:notesMasterId r:id="rId96"/>
  </p:notesMasterIdLst>
  <p:handoutMasterIdLst>
    <p:handoutMasterId r:id="rId97"/>
  </p:handoutMasterIdLst>
  <p:sldIdLst>
    <p:sldId id="256" r:id="rId2"/>
    <p:sldId id="432" r:id="rId3"/>
    <p:sldId id="430" r:id="rId4"/>
    <p:sldId id="435" r:id="rId5"/>
    <p:sldId id="522" r:id="rId6"/>
    <p:sldId id="556" r:id="rId7"/>
    <p:sldId id="557" r:id="rId8"/>
    <p:sldId id="309" r:id="rId9"/>
    <p:sldId id="349" r:id="rId10"/>
    <p:sldId id="436" r:id="rId11"/>
    <p:sldId id="437" r:id="rId12"/>
    <p:sldId id="438" r:id="rId13"/>
    <p:sldId id="439" r:id="rId14"/>
    <p:sldId id="408" r:id="rId15"/>
    <p:sldId id="412" r:id="rId16"/>
    <p:sldId id="363" r:id="rId17"/>
    <p:sldId id="375" r:id="rId18"/>
    <p:sldId id="442" r:id="rId19"/>
    <p:sldId id="460" r:id="rId20"/>
    <p:sldId id="440" r:id="rId21"/>
    <p:sldId id="441" r:id="rId22"/>
    <p:sldId id="450" r:id="rId23"/>
    <p:sldId id="455" r:id="rId24"/>
    <p:sldId id="448" r:id="rId25"/>
    <p:sldId id="449" r:id="rId26"/>
    <p:sldId id="461" r:id="rId27"/>
    <p:sldId id="444" r:id="rId28"/>
    <p:sldId id="452" r:id="rId29"/>
    <p:sldId id="458" r:id="rId30"/>
    <p:sldId id="529" r:id="rId31"/>
    <p:sldId id="531" r:id="rId32"/>
    <p:sldId id="445" r:id="rId33"/>
    <p:sldId id="459" r:id="rId34"/>
    <p:sldId id="523" r:id="rId35"/>
    <p:sldId id="524" r:id="rId36"/>
    <p:sldId id="457" r:id="rId37"/>
    <p:sldId id="558" r:id="rId38"/>
    <p:sldId id="462" r:id="rId39"/>
    <p:sldId id="463" r:id="rId40"/>
    <p:sldId id="464" r:id="rId41"/>
    <p:sldId id="465" r:id="rId42"/>
    <p:sldId id="466" r:id="rId43"/>
    <p:sldId id="467" r:id="rId44"/>
    <p:sldId id="447" r:id="rId45"/>
    <p:sldId id="559" r:id="rId46"/>
    <p:sldId id="560" r:id="rId47"/>
    <p:sldId id="472" r:id="rId48"/>
    <p:sldId id="561" r:id="rId49"/>
    <p:sldId id="473" r:id="rId50"/>
    <p:sldId id="563" r:id="rId51"/>
    <p:sldId id="474" r:id="rId52"/>
    <p:sldId id="562" r:id="rId53"/>
    <p:sldId id="471" r:id="rId54"/>
    <p:sldId id="566" r:id="rId55"/>
    <p:sldId id="475" r:id="rId56"/>
    <p:sldId id="525" r:id="rId57"/>
    <p:sldId id="526" r:id="rId58"/>
    <p:sldId id="527" r:id="rId59"/>
    <p:sldId id="478" r:id="rId60"/>
    <p:sldId id="479" r:id="rId61"/>
    <p:sldId id="513" r:id="rId62"/>
    <p:sldId id="517" r:id="rId63"/>
    <p:sldId id="532" r:id="rId64"/>
    <p:sldId id="544" r:id="rId65"/>
    <p:sldId id="533" r:id="rId66"/>
    <p:sldId id="534" r:id="rId67"/>
    <p:sldId id="535" r:id="rId68"/>
    <p:sldId id="536" r:id="rId69"/>
    <p:sldId id="537" r:id="rId70"/>
    <p:sldId id="538" r:id="rId71"/>
    <p:sldId id="539" r:id="rId72"/>
    <p:sldId id="545" r:id="rId73"/>
    <p:sldId id="546" r:id="rId74"/>
    <p:sldId id="555" r:id="rId75"/>
    <p:sldId id="547" r:id="rId76"/>
    <p:sldId id="548" r:id="rId77"/>
    <p:sldId id="499" r:id="rId78"/>
    <p:sldId id="500" r:id="rId79"/>
    <p:sldId id="501" r:id="rId80"/>
    <p:sldId id="502" r:id="rId81"/>
    <p:sldId id="503" r:id="rId82"/>
    <p:sldId id="504" r:id="rId83"/>
    <p:sldId id="505" r:id="rId84"/>
    <p:sldId id="507" r:id="rId85"/>
    <p:sldId id="508" r:id="rId86"/>
    <p:sldId id="564" r:id="rId87"/>
    <p:sldId id="565" r:id="rId88"/>
    <p:sldId id="509" r:id="rId89"/>
    <p:sldId id="572" r:id="rId90"/>
    <p:sldId id="567" r:id="rId91"/>
    <p:sldId id="568" r:id="rId92"/>
    <p:sldId id="570" r:id="rId93"/>
    <p:sldId id="573" r:id="rId94"/>
    <p:sldId id="512" r:id="rId95"/>
  </p:sldIdLst>
  <p:sldSz cx="9144000" cy="6858000" type="screen4x3"/>
  <p:notesSz cx="6735763" cy="9799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CC99"/>
    <a:srgbClr val="CC6600"/>
    <a:srgbClr val="00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0236" autoAdjust="0"/>
    <p:restoredTop sz="94660"/>
  </p:normalViewPr>
  <p:slideViewPr>
    <p:cSldViewPr>
      <p:cViewPr>
        <p:scale>
          <a:sx n="50" d="100"/>
          <a:sy n="50" d="100"/>
        </p:scale>
        <p:origin x="-948" y="-4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97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viewProps" Target="viewProps.xml"/><Relationship Id="rId10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KATRI\Desktop\Aptauja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KATRI\Desktop\VK\Aptaujas%20dati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0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Sheet3!$C$3</c:f>
              <c:strCache>
                <c:ptCount val="1"/>
                <c:pt idx="0">
                  <c:v>Kopā</c:v>
                </c:pt>
              </c:strCache>
            </c:strRef>
          </c:tx>
          <c:spPr>
            <a:solidFill>
              <a:srgbClr val="92D050"/>
            </a:solidFill>
          </c:spPr>
          <c:dLbls>
            <c:txPr>
              <a:bodyPr/>
              <a:lstStyle/>
              <a:p>
                <a:pPr>
                  <a:defRPr>
                    <a:solidFill>
                      <a:schemeClr val="bg1">
                        <a:lumMod val="95000"/>
                      </a:schemeClr>
                    </a:solidFill>
                  </a:defRPr>
                </a:pPr>
                <a:endParaRPr lang="en-US"/>
              </a:p>
            </c:txPr>
            <c:dLblPos val="inEnd"/>
            <c:showVal val="1"/>
          </c:dLbls>
          <c:cat>
            <c:strRef>
              <c:f>Sheet3!$B$4:$B$13</c:f>
              <c:strCache>
                <c:ptCount val="10"/>
                <c:pt idx="1">
                  <c:v>Uzdevumu un sasniedzamo rezultātu noteikšana</c:v>
                </c:pt>
                <c:pt idx="2">
                  <c:v>Skaidrība par manu ieguldījumu iestādes stratēģijas īstenošanā</c:v>
                </c:pt>
                <c:pt idx="3">
                  <c:v>Pārrunu process</c:v>
                </c:pt>
                <c:pt idx="4">
                  <c:v>Mācību un profesionālās attīstības plānošana</c:v>
                </c:pt>
                <c:pt idx="5">
                  <c:v>Karjeras izaugsmes plānošana</c:v>
                </c:pt>
                <c:pt idx="6">
                  <c:v>Atlīdzības noteikšana</c:v>
                </c:pt>
                <c:pt idx="7">
                  <c:v>Vērtēšanas kritēriji</c:v>
                </c:pt>
                <c:pt idx="8">
                  <c:v>Vērtēšanas algoritms</c:v>
                </c:pt>
                <c:pt idx="9">
                  <c:v>Cits</c:v>
                </c:pt>
              </c:strCache>
            </c:strRef>
          </c:cat>
          <c:val>
            <c:numRef>
              <c:f>Sheet3!$C$4:$C$13</c:f>
              <c:numCache>
                <c:formatCode>0%</c:formatCode>
                <c:ptCount val="10"/>
                <c:pt idx="1">
                  <c:v>0.27</c:v>
                </c:pt>
                <c:pt idx="2">
                  <c:v>0.19000000000000017</c:v>
                </c:pt>
                <c:pt idx="3">
                  <c:v>0.18000000000000024</c:v>
                </c:pt>
                <c:pt idx="4">
                  <c:v>0.44000000000000034</c:v>
                </c:pt>
                <c:pt idx="5">
                  <c:v>0.32000000000000156</c:v>
                </c:pt>
                <c:pt idx="6">
                  <c:v>0.49000000000000032</c:v>
                </c:pt>
                <c:pt idx="7">
                  <c:v>0.38000000000000156</c:v>
                </c:pt>
                <c:pt idx="8">
                  <c:v>0.24000000000000021</c:v>
                </c:pt>
                <c:pt idx="9">
                  <c:v>4.000000000000007E-2</c:v>
                </c:pt>
              </c:numCache>
            </c:numRef>
          </c:val>
        </c:ser>
        <c:axId val="56747136"/>
        <c:axId val="56748672"/>
      </c:barChart>
      <c:catAx>
        <c:axId val="56747136"/>
        <c:scaling>
          <c:orientation val="minMax"/>
        </c:scaling>
        <c:axPos val="l"/>
        <c:tickLblPos val="nextTo"/>
        <c:txPr>
          <a:bodyPr/>
          <a:lstStyle/>
          <a:p>
            <a:pPr>
              <a:defRPr lang="lv-LV" sz="1400"/>
            </a:pPr>
            <a:endParaRPr lang="en-US"/>
          </a:p>
        </c:txPr>
        <c:crossAx val="56748672"/>
        <c:crosses val="autoZero"/>
        <c:auto val="1"/>
        <c:lblAlgn val="ctr"/>
        <c:lblOffset val="100"/>
      </c:catAx>
      <c:valAx>
        <c:axId val="56748672"/>
        <c:scaling>
          <c:orientation val="minMax"/>
        </c:scaling>
        <c:axPos val="b"/>
        <c:majorGridlines/>
        <c:numFmt formatCode="0%" sourceLinked="0"/>
        <c:majorTickMark val="in"/>
        <c:minorTickMark val="in"/>
        <c:tickLblPos val="nextTo"/>
        <c:txPr>
          <a:bodyPr/>
          <a:lstStyle/>
          <a:p>
            <a:pPr>
              <a:defRPr lang="lv-LV"/>
            </a:pPr>
            <a:endParaRPr lang="en-US"/>
          </a:p>
        </c:txPr>
        <c:crossAx val="56747136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0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Sheet1!$B$1:$B$2</c:f>
              <c:strCache>
                <c:ptCount val="1"/>
                <c:pt idx="0">
                  <c:v>Kādi darbības aspekti būtu jāvērtē papildus esošajiem (uzdevumu izpilde un kompetences)? Kopā</c:v>
                </c:pt>
              </c:strCache>
            </c:strRef>
          </c:tx>
          <c:spPr>
            <a:solidFill>
              <a:srgbClr val="92D050"/>
            </a:solidFill>
          </c:spPr>
          <c:dLbls>
            <c:dLbl>
              <c:idx val="0"/>
              <c:layout/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dLblPos val="inEnd"/>
              <c:showVal val="1"/>
            </c:dLbl>
            <c:dLbl>
              <c:idx val="1"/>
              <c:layout/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dLblPos val="inEnd"/>
              <c:showVal val="1"/>
            </c:dLbl>
            <c:dLbl>
              <c:idx val="2"/>
              <c:layout/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dLblPos val="inEnd"/>
              <c:showVal val="1"/>
            </c:dLbl>
            <c:dLbl>
              <c:idx val="3"/>
              <c:layout/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dLblPos val="inEnd"/>
              <c:showVal val="1"/>
            </c:dLbl>
            <c:delete val="1"/>
          </c:dLbls>
          <c:cat>
            <c:strRef>
              <c:f>Sheet1!$A$3:$A$26</c:f>
              <c:strCache>
                <c:ptCount val="4"/>
                <c:pt idx="0">
                  <c:v>Amata pienākumu izpilde atbilstoši kvalitātes standartiem</c:v>
                </c:pt>
                <c:pt idx="1">
                  <c:v>Amata kvalifikācijas prasības</c:v>
                </c:pt>
                <c:pt idx="2">
                  <c:v>Papildu kompetences</c:v>
                </c:pt>
                <c:pt idx="3">
                  <c:v>Citas kompetences</c:v>
                </c:pt>
              </c:strCache>
            </c:strRef>
          </c:cat>
          <c:val>
            <c:numRef>
              <c:f>Sheet1!$B$3:$B$26</c:f>
              <c:numCache>
                <c:formatCode>0%</c:formatCode>
                <c:ptCount val="4"/>
                <c:pt idx="0">
                  <c:v>0.4</c:v>
                </c:pt>
                <c:pt idx="1">
                  <c:v>0.4</c:v>
                </c:pt>
                <c:pt idx="2">
                  <c:v>0.66000000000000281</c:v>
                </c:pt>
                <c:pt idx="3">
                  <c:v>0.05</c:v>
                </c:pt>
              </c:numCache>
            </c:numRef>
          </c:val>
        </c:ser>
        <c:ser>
          <c:idx val="1"/>
          <c:order val="1"/>
          <c:tx>
            <c:strRef>
              <c:f>Sheet1!$C$1:$C$2</c:f>
              <c:strCache>
                <c:ptCount val="1"/>
                <c:pt idx="0">
                  <c:v>Kādi darbības aspekti būtu jāvērtē papildus esošajiem (uzdevumu izpilde un kompetences)? Augstākajā valsts tiešās pārvaldes iestādē</c:v>
                </c:pt>
              </c:strCache>
            </c:strRef>
          </c:tx>
          <c:cat>
            <c:strRef>
              <c:f>Sheet1!$A$3:$A$26</c:f>
              <c:strCache>
                <c:ptCount val="4"/>
                <c:pt idx="0">
                  <c:v>Amata pienākumu izpilde atbilstoši kvalitātes standartiem</c:v>
                </c:pt>
                <c:pt idx="1">
                  <c:v>Amata kvalifikācijas prasības</c:v>
                </c:pt>
                <c:pt idx="2">
                  <c:v>Papildu kompetences</c:v>
                </c:pt>
                <c:pt idx="3">
                  <c:v>Citas kompetences</c:v>
                </c:pt>
              </c:strCache>
            </c:strRef>
          </c:cat>
          <c:val>
            <c:numRef>
              <c:f>Sheet1!$C$3:$C$26</c:f>
            </c:numRef>
          </c:val>
        </c:ser>
        <c:ser>
          <c:idx val="2"/>
          <c:order val="2"/>
          <c:tx>
            <c:strRef>
              <c:f>Sheet1!$D$1:$D$2</c:f>
              <c:strCache>
                <c:ptCount val="1"/>
                <c:pt idx="0">
                  <c:v>Kādi darbības aspekti būtu jāvērtē papildus esošajiem (uzdevumu izpilde un kompetences)? Padotības iestādē</c:v>
                </c:pt>
              </c:strCache>
            </c:strRef>
          </c:tx>
          <c:cat>
            <c:strRef>
              <c:f>Sheet1!$A$3:$A$26</c:f>
              <c:strCache>
                <c:ptCount val="4"/>
                <c:pt idx="0">
                  <c:v>Amata pienākumu izpilde atbilstoši kvalitātes standartiem</c:v>
                </c:pt>
                <c:pt idx="1">
                  <c:v>Amata kvalifikācijas prasības</c:v>
                </c:pt>
                <c:pt idx="2">
                  <c:v>Papildu kompetences</c:v>
                </c:pt>
                <c:pt idx="3">
                  <c:v>Citas kompetences</c:v>
                </c:pt>
              </c:strCache>
            </c:strRef>
          </c:cat>
          <c:val>
            <c:numRef>
              <c:f>Sheet1!$D$3:$D$26</c:f>
            </c:numRef>
          </c:val>
        </c:ser>
        <c:ser>
          <c:idx val="3"/>
          <c:order val="3"/>
          <c:tx>
            <c:strRef>
              <c:f>Sheet1!$E$1:$E$2</c:f>
              <c:strCache>
                <c:ptCount val="1"/>
                <c:pt idx="0">
                  <c:v>Kādi darbības aspekti būtu jāvērtē papildus esošajiem (uzdevumu izpilde un kompetences)? Vidējā līmeņa vadītāji</c:v>
                </c:pt>
              </c:strCache>
            </c:strRef>
          </c:tx>
          <c:cat>
            <c:strRef>
              <c:f>Sheet1!$A$3:$A$26</c:f>
              <c:strCache>
                <c:ptCount val="4"/>
                <c:pt idx="0">
                  <c:v>Amata pienākumu izpilde atbilstoši kvalitātes standartiem</c:v>
                </c:pt>
                <c:pt idx="1">
                  <c:v>Amata kvalifikācijas prasības</c:v>
                </c:pt>
                <c:pt idx="2">
                  <c:v>Papildu kompetences</c:v>
                </c:pt>
                <c:pt idx="3">
                  <c:v>Citas kompetences</c:v>
                </c:pt>
              </c:strCache>
            </c:strRef>
          </c:cat>
          <c:val>
            <c:numRef>
              <c:f>Sheet1!$E$3:$E$26</c:f>
            </c:numRef>
          </c:val>
        </c:ser>
        <c:ser>
          <c:idx val="4"/>
          <c:order val="4"/>
          <c:tx>
            <c:strRef>
              <c:f>Sheet1!$F$1:$F$2</c:f>
              <c:strCache>
                <c:ptCount val="1"/>
                <c:pt idx="0">
                  <c:v>Kādi darbības aspekti būtu jāvērtē papildus esošajiem (uzdevumu izpilde un kompetences)? Zemākā līmeņa vadītāji</c:v>
                </c:pt>
              </c:strCache>
            </c:strRef>
          </c:tx>
          <c:cat>
            <c:strRef>
              <c:f>Sheet1!$A$3:$A$26</c:f>
              <c:strCache>
                <c:ptCount val="4"/>
                <c:pt idx="0">
                  <c:v>Amata pienākumu izpilde atbilstoši kvalitātes standartiem</c:v>
                </c:pt>
                <c:pt idx="1">
                  <c:v>Amata kvalifikācijas prasības</c:v>
                </c:pt>
                <c:pt idx="2">
                  <c:v>Papildu kompetences</c:v>
                </c:pt>
                <c:pt idx="3">
                  <c:v>Citas kompetences</c:v>
                </c:pt>
              </c:strCache>
            </c:strRef>
          </c:cat>
          <c:val>
            <c:numRef>
              <c:f>Sheet1!$F$3:$F$26</c:f>
            </c:numRef>
          </c:val>
        </c:ser>
        <c:ser>
          <c:idx val="5"/>
          <c:order val="5"/>
          <c:tx>
            <c:strRef>
              <c:f>Sheet1!$G$1:$G$2</c:f>
              <c:strCache>
                <c:ptCount val="1"/>
                <c:pt idx="0">
                  <c:v>Kādi darbības aspekti būtu jāvērtē papildus esošajiem (uzdevumu izpilde un kompetences)? Speciālisti</c:v>
                </c:pt>
              </c:strCache>
            </c:strRef>
          </c:tx>
          <c:cat>
            <c:strRef>
              <c:f>Sheet1!$A$3:$A$26</c:f>
              <c:strCache>
                <c:ptCount val="4"/>
                <c:pt idx="0">
                  <c:v>Amata pienākumu izpilde atbilstoši kvalitātes standartiem</c:v>
                </c:pt>
                <c:pt idx="1">
                  <c:v>Amata kvalifikācijas prasības</c:v>
                </c:pt>
                <c:pt idx="2">
                  <c:v>Papildu kompetences</c:v>
                </c:pt>
                <c:pt idx="3">
                  <c:v>Citas kompetences</c:v>
                </c:pt>
              </c:strCache>
            </c:strRef>
          </c:cat>
          <c:val>
            <c:numRef>
              <c:f>Sheet1!$G$3:$G$26</c:f>
            </c:numRef>
          </c:val>
        </c:ser>
        <c:ser>
          <c:idx val="6"/>
          <c:order val="6"/>
          <c:tx>
            <c:strRef>
              <c:f>Sheet1!$H$1:$H$2</c:f>
              <c:strCache>
                <c:ptCount val="1"/>
                <c:pt idx="0">
                  <c:v>Kādi darbības aspekti būtu jāvērtē papildus esošajiem (uzdevumu izpilde un kompetences)? Pamat- struktūrvienībā</c:v>
                </c:pt>
              </c:strCache>
            </c:strRef>
          </c:tx>
          <c:cat>
            <c:strRef>
              <c:f>Sheet1!$A$3:$A$26</c:f>
              <c:strCache>
                <c:ptCount val="4"/>
                <c:pt idx="0">
                  <c:v>Amata pienākumu izpilde atbilstoši kvalitātes standartiem</c:v>
                </c:pt>
                <c:pt idx="1">
                  <c:v>Amata kvalifikācijas prasības</c:v>
                </c:pt>
                <c:pt idx="2">
                  <c:v>Papildu kompetences</c:v>
                </c:pt>
                <c:pt idx="3">
                  <c:v>Citas kompetences</c:v>
                </c:pt>
              </c:strCache>
            </c:strRef>
          </c:cat>
          <c:val>
            <c:numRef>
              <c:f>Sheet1!$H$3:$H$26</c:f>
            </c:numRef>
          </c:val>
        </c:ser>
        <c:ser>
          <c:idx val="7"/>
          <c:order val="7"/>
          <c:tx>
            <c:strRef>
              <c:f>Sheet1!$I$1:$I$2</c:f>
              <c:strCache>
                <c:ptCount val="1"/>
                <c:pt idx="0">
                  <c:v>Kādi darbības aspekti būtu jāvērtē papildus esošajiem (uzdevumu izpilde un kompetences)? Atbalsta struktūrvienībā</c:v>
                </c:pt>
              </c:strCache>
            </c:strRef>
          </c:tx>
          <c:cat>
            <c:strRef>
              <c:f>Sheet1!$A$3:$A$26</c:f>
              <c:strCache>
                <c:ptCount val="4"/>
                <c:pt idx="0">
                  <c:v>Amata pienākumu izpilde atbilstoši kvalitātes standartiem</c:v>
                </c:pt>
                <c:pt idx="1">
                  <c:v>Amata kvalifikācijas prasības</c:v>
                </c:pt>
                <c:pt idx="2">
                  <c:v>Papildu kompetences</c:v>
                </c:pt>
                <c:pt idx="3">
                  <c:v>Citas kompetences</c:v>
                </c:pt>
              </c:strCache>
            </c:strRef>
          </c:cat>
          <c:val>
            <c:numRef>
              <c:f>Sheet1!$I$3:$I$26</c:f>
            </c:numRef>
          </c:val>
        </c:ser>
        <c:axId val="57018240"/>
        <c:axId val="57019776"/>
      </c:barChart>
      <c:catAx>
        <c:axId val="57018240"/>
        <c:scaling>
          <c:orientation val="minMax"/>
        </c:scaling>
        <c:axPos val="l"/>
        <c:tickLblPos val="nextTo"/>
        <c:crossAx val="57019776"/>
        <c:crosses val="autoZero"/>
        <c:auto val="1"/>
        <c:lblAlgn val="ctr"/>
        <c:lblOffset val="100"/>
      </c:catAx>
      <c:valAx>
        <c:axId val="57019776"/>
        <c:scaling>
          <c:orientation val="minMax"/>
        </c:scaling>
        <c:axPos val="b"/>
        <c:majorGridlines/>
        <c:numFmt formatCode="0%" sourceLinked="1"/>
        <c:tickLblPos val="nextTo"/>
        <c:crossAx val="57018240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A6B9842-A604-4BB4-B312-F7B09867D6D4}" type="doc">
      <dgm:prSet loTypeId="urn:microsoft.com/office/officeart/2005/8/layout/venn2" loCatId="relationship" qsTypeId="urn:microsoft.com/office/officeart/2005/8/quickstyle/simple1" qsCatId="simple" csTypeId="urn:microsoft.com/office/officeart/2005/8/colors/accent3_4" csCatId="accent3" phldr="1"/>
      <dgm:spPr/>
      <dgm:t>
        <a:bodyPr/>
        <a:lstStyle/>
        <a:p>
          <a:endParaRPr lang="en-US"/>
        </a:p>
      </dgm:t>
    </dgm:pt>
    <dgm:pt modelId="{9F8A7707-7BB0-4C72-8154-0F86FD7B398F}">
      <dgm:prSet phldrT="[Text]" custT="1"/>
      <dgm:spPr/>
      <dgm:t>
        <a:bodyPr/>
        <a:lstStyle/>
        <a:p>
          <a:r>
            <a:rPr lang="lv-LV" sz="1600" dirty="0" smtClean="0"/>
            <a:t>Līderība</a:t>
          </a:r>
          <a:endParaRPr lang="en-US" sz="1600" dirty="0"/>
        </a:p>
      </dgm:t>
    </dgm:pt>
    <dgm:pt modelId="{6A5CF37A-F4BF-4752-92B1-31F4CD3E3C6B}" type="parTrans" cxnId="{1BDE9883-1E85-4700-95C1-757314D9C3D5}">
      <dgm:prSet/>
      <dgm:spPr/>
      <dgm:t>
        <a:bodyPr/>
        <a:lstStyle/>
        <a:p>
          <a:endParaRPr lang="en-US"/>
        </a:p>
      </dgm:t>
    </dgm:pt>
    <dgm:pt modelId="{531D0936-A403-42FC-92A2-9494306BE948}" type="sibTrans" cxnId="{1BDE9883-1E85-4700-95C1-757314D9C3D5}">
      <dgm:prSet/>
      <dgm:spPr/>
      <dgm:t>
        <a:bodyPr/>
        <a:lstStyle/>
        <a:p>
          <a:endParaRPr lang="en-US"/>
        </a:p>
      </dgm:t>
    </dgm:pt>
    <dgm:pt modelId="{48617133-F83C-45EC-AE45-C4B769DB3F05}">
      <dgm:prSet phldrT="[Text]" custT="1"/>
      <dgm:spPr/>
      <dgm:t>
        <a:bodyPr/>
        <a:lstStyle/>
        <a:p>
          <a:r>
            <a:rPr lang="lv-LV" sz="1400" dirty="0" smtClean="0"/>
            <a:t>Vadīšana</a:t>
          </a:r>
          <a:endParaRPr lang="en-US" sz="1400" dirty="0"/>
        </a:p>
      </dgm:t>
    </dgm:pt>
    <dgm:pt modelId="{F90F4FB4-3899-470A-B0E8-27F5B4DB3C25}" type="parTrans" cxnId="{8619DB50-C35E-4E00-996C-940300BB1C09}">
      <dgm:prSet/>
      <dgm:spPr/>
      <dgm:t>
        <a:bodyPr/>
        <a:lstStyle/>
        <a:p>
          <a:endParaRPr lang="en-US"/>
        </a:p>
      </dgm:t>
    </dgm:pt>
    <dgm:pt modelId="{0F11DD19-2988-42A9-9F8D-D2C620FD1330}" type="sibTrans" cxnId="{8619DB50-C35E-4E00-996C-940300BB1C09}">
      <dgm:prSet/>
      <dgm:spPr/>
      <dgm:t>
        <a:bodyPr/>
        <a:lstStyle/>
        <a:p>
          <a:endParaRPr lang="en-US"/>
        </a:p>
      </dgm:t>
    </dgm:pt>
    <dgm:pt modelId="{9E9151DE-5F1A-4ADB-801B-D1E515DB6193}">
      <dgm:prSet phldrT="[Text]" custT="1"/>
      <dgm:spPr/>
      <dgm:t>
        <a:bodyPr/>
        <a:lstStyle/>
        <a:p>
          <a:r>
            <a:rPr lang="lv-LV" sz="1400" dirty="0" smtClean="0"/>
            <a:t>Novērtēšana</a:t>
          </a:r>
          <a:endParaRPr lang="en-US" sz="1400" dirty="0"/>
        </a:p>
      </dgm:t>
    </dgm:pt>
    <dgm:pt modelId="{583CA5B5-2531-48C8-937B-7F82E065F5D4}" type="parTrans" cxnId="{6D31DD23-2C2E-434E-9847-6CB9FD6B0FBD}">
      <dgm:prSet/>
      <dgm:spPr/>
      <dgm:t>
        <a:bodyPr/>
        <a:lstStyle/>
        <a:p>
          <a:endParaRPr lang="en-US"/>
        </a:p>
      </dgm:t>
    </dgm:pt>
    <dgm:pt modelId="{642797CD-FE3E-432B-AEB1-FDBB4CFA0B3A}" type="sibTrans" cxnId="{6D31DD23-2C2E-434E-9847-6CB9FD6B0FBD}">
      <dgm:prSet/>
      <dgm:spPr/>
      <dgm:t>
        <a:bodyPr/>
        <a:lstStyle/>
        <a:p>
          <a:endParaRPr lang="en-US"/>
        </a:p>
      </dgm:t>
    </dgm:pt>
    <dgm:pt modelId="{DDFC24D4-84A9-48F0-AF8A-39C36BF7AFC8}" type="pres">
      <dgm:prSet presAssocID="{8A6B9842-A604-4BB4-B312-F7B09867D6D4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7C2F024-1562-4B8B-9DC1-7CD2E0EF4E46}" type="pres">
      <dgm:prSet presAssocID="{8A6B9842-A604-4BB4-B312-F7B09867D6D4}" presName="comp1" presStyleCnt="0"/>
      <dgm:spPr/>
      <dgm:t>
        <a:bodyPr/>
        <a:lstStyle/>
        <a:p>
          <a:endParaRPr lang="en-US"/>
        </a:p>
      </dgm:t>
    </dgm:pt>
    <dgm:pt modelId="{B87BE286-C2CD-48EA-B04D-B0648F107B11}" type="pres">
      <dgm:prSet presAssocID="{8A6B9842-A604-4BB4-B312-F7B09867D6D4}" presName="circle1" presStyleLbl="node1" presStyleIdx="0" presStyleCnt="3" custLinFactNeighborX="878" custLinFactNeighborY="-1463"/>
      <dgm:spPr/>
      <dgm:t>
        <a:bodyPr/>
        <a:lstStyle/>
        <a:p>
          <a:endParaRPr lang="en-US"/>
        </a:p>
      </dgm:t>
    </dgm:pt>
    <dgm:pt modelId="{488DC9DF-8D76-4A50-9A1C-D8B579101C61}" type="pres">
      <dgm:prSet presAssocID="{8A6B9842-A604-4BB4-B312-F7B09867D6D4}" presName="c1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26E46D-0D2A-4E48-9CB1-568DE1B0ACB0}" type="pres">
      <dgm:prSet presAssocID="{8A6B9842-A604-4BB4-B312-F7B09867D6D4}" presName="comp2" presStyleCnt="0"/>
      <dgm:spPr/>
      <dgm:t>
        <a:bodyPr/>
        <a:lstStyle/>
        <a:p>
          <a:endParaRPr lang="en-US"/>
        </a:p>
      </dgm:t>
    </dgm:pt>
    <dgm:pt modelId="{D568D9A4-67BB-4751-BFBD-29645786994A}" type="pres">
      <dgm:prSet presAssocID="{8A6B9842-A604-4BB4-B312-F7B09867D6D4}" presName="circle2" presStyleLbl="node1" presStyleIdx="1" presStyleCnt="3" custLinFactNeighborX="2047" custLinFactNeighborY="0"/>
      <dgm:spPr/>
      <dgm:t>
        <a:bodyPr/>
        <a:lstStyle/>
        <a:p>
          <a:endParaRPr lang="en-US"/>
        </a:p>
      </dgm:t>
    </dgm:pt>
    <dgm:pt modelId="{7A7BC122-9FA5-461A-BE65-E26698A8ACC1}" type="pres">
      <dgm:prSet presAssocID="{8A6B9842-A604-4BB4-B312-F7B09867D6D4}" presName="c2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547A594-414D-42C5-A274-C98E3E751F24}" type="pres">
      <dgm:prSet presAssocID="{8A6B9842-A604-4BB4-B312-F7B09867D6D4}" presName="comp3" presStyleCnt="0"/>
      <dgm:spPr/>
      <dgm:t>
        <a:bodyPr/>
        <a:lstStyle/>
        <a:p>
          <a:endParaRPr lang="en-US"/>
        </a:p>
      </dgm:t>
    </dgm:pt>
    <dgm:pt modelId="{480E193D-8C9A-4033-985D-033175D1F920}" type="pres">
      <dgm:prSet presAssocID="{8A6B9842-A604-4BB4-B312-F7B09867D6D4}" presName="circle3" presStyleLbl="node1" presStyleIdx="2" presStyleCnt="3" custLinFactNeighborX="781"/>
      <dgm:spPr/>
      <dgm:t>
        <a:bodyPr/>
        <a:lstStyle/>
        <a:p>
          <a:endParaRPr lang="en-US"/>
        </a:p>
      </dgm:t>
    </dgm:pt>
    <dgm:pt modelId="{AE93FC7D-4CCA-4A7F-BB05-6A8DCB2B98D2}" type="pres">
      <dgm:prSet presAssocID="{8A6B9842-A604-4BB4-B312-F7B09867D6D4}" presName="c3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0244CF4-1416-4304-9135-F4CE569EB5B2}" type="presOf" srcId="{9F8A7707-7BB0-4C72-8154-0F86FD7B398F}" destId="{B87BE286-C2CD-48EA-B04D-B0648F107B11}" srcOrd="0" destOrd="0" presId="urn:microsoft.com/office/officeart/2005/8/layout/venn2"/>
    <dgm:cxn modelId="{AA4D271C-03C4-4AFE-BCF7-5EA1D816C5AB}" type="presOf" srcId="{9F8A7707-7BB0-4C72-8154-0F86FD7B398F}" destId="{488DC9DF-8D76-4A50-9A1C-D8B579101C61}" srcOrd="1" destOrd="0" presId="urn:microsoft.com/office/officeart/2005/8/layout/venn2"/>
    <dgm:cxn modelId="{B3516A21-9358-41E7-987A-412D413AB342}" type="presOf" srcId="{48617133-F83C-45EC-AE45-C4B769DB3F05}" destId="{7A7BC122-9FA5-461A-BE65-E26698A8ACC1}" srcOrd="1" destOrd="0" presId="urn:microsoft.com/office/officeart/2005/8/layout/venn2"/>
    <dgm:cxn modelId="{1BDE9883-1E85-4700-95C1-757314D9C3D5}" srcId="{8A6B9842-A604-4BB4-B312-F7B09867D6D4}" destId="{9F8A7707-7BB0-4C72-8154-0F86FD7B398F}" srcOrd="0" destOrd="0" parTransId="{6A5CF37A-F4BF-4752-92B1-31F4CD3E3C6B}" sibTransId="{531D0936-A403-42FC-92A2-9494306BE948}"/>
    <dgm:cxn modelId="{8619DB50-C35E-4E00-996C-940300BB1C09}" srcId="{8A6B9842-A604-4BB4-B312-F7B09867D6D4}" destId="{48617133-F83C-45EC-AE45-C4B769DB3F05}" srcOrd="1" destOrd="0" parTransId="{F90F4FB4-3899-470A-B0E8-27F5B4DB3C25}" sibTransId="{0F11DD19-2988-42A9-9F8D-D2C620FD1330}"/>
    <dgm:cxn modelId="{FBF389F8-126B-46D7-8611-314E5C36814A}" type="presOf" srcId="{9E9151DE-5F1A-4ADB-801B-D1E515DB6193}" destId="{480E193D-8C9A-4033-985D-033175D1F920}" srcOrd="0" destOrd="0" presId="urn:microsoft.com/office/officeart/2005/8/layout/venn2"/>
    <dgm:cxn modelId="{60FC2351-2575-4A78-B591-D4544140E628}" type="presOf" srcId="{8A6B9842-A604-4BB4-B312-F7B09867D6D4}" destId="{DDFC24D4-84A9-48F0-AF8A-39C36BF7AFC8}" srcOrd="0" destOrd="0" presId="urn:microsoft.com/office/officeart/2005/8/layout/venn2"/>
    <dgm:cxn modelId="{CC74CDB4-3DD7-4825-9CEE-F3C0A40A44B6}" type="presOf" srcId="{48617133-F83C-45EC-AE45-C4B769DB3F05}" destId="{D568D9A4-67BB-4751-BFBD-29645786994A}" srcOrd="0" destOrd="0" presId="urn:microsoft.com/office/officeart/2005/8/layout/venn2"/>
    <dgm:cxn modelId="{6D31DD23-2C2E-434E-9847-6CB9FD6B0FBD}" srcId="{8A6B9842-A604-4BB4-B312-F7B09867D6D4}" destId="{9E9151DE-5F1A-4ADB-801B-D1E515DB6193}" srcOrd="2" destOrd="0" parTransId="{583CA5B5-2531-48C8-937B-7F82E065F5D4}" sibTransId="{642797CD-FE3E-432B-AEB1-FDBB4CFA0B3A}"/>
    <dgm:cxn modelId="{ED44140C-0BE6-491B-9D94-A0EF41E29A8B}" type="presOf" srcId="{9E9151DE-5F1A-4ADB-801B-D1E515DB6193}" destId="{AE93FC7D-4CCA-4A7F-BB05-6A8DCB2B98D2}" srcOrd="1" destOrd="0" presId="urn:microsoft.com/office/officeart/2005/8/layout/venn2"/>
    <dgm:cxn modelId="{C033EB30-81B3-4651-9D1E-48420AE8EF73}" type="presParOf" srcId="{DDFC24D4-84A9-48F0-AF8A-39C36BF7AFC8}" destId="{F7C2F024-1562-4B8B-9DC1-7CD2E0EF4E46}" srcOrd="0" destOrd="0" presId="urn:microsoft.com/office/officeart/2005/8/layout/venn2"/>
    <dgm:cxn modelId="{E7A6A4A8-5717-43E7-B719-3046E3CA20E6}" type="presParOf" srcId="{F7C2F024-1562-4B8B-9DC1-7CD2E0EF4E46}" destId="{B87BE286-C2CD-48EA-B04D-B0648F107B11}" srcOrd="0" destOrd="0" presId="urn:microsoft.com/office/officeart/2005/8/layout/venn2"/>
    <dgm:cxn modelId="{8F62D3A3-D8E6-4321-94A9-5C7B444C182F}" type="presParOf" srcId="{F7C2F024-1562-4B8B-9DC1-7CD2E0EF4E46}" destId="{488DC9DF-8D76-4A50-9A1C-D8B579101C61}" srcOrd="1" destOrd="0" presId="urn:microsoft.com/office/officeart/2005/8/layout/venn2"/>
    <dgm:cxn modelId="{2ECC6AE7-4763-48EA-B2C1-0C2548F0E039}" type="presParOf" srcId="{DDFC24D4-84A9-48F0-AF8A-39C36BF7AFC8}" destId="{8926E46D-0D2A-4E48-9CB1-568DE1B0ACB0}" srcOrd="1" destOrd="0" presId="urn:microsoft.com/office/officeart/2005/8/layout/venn2"/>
    <dgm:cxn modelId="{7E075F17-71DC-4F08-9CB4-B5A096891606}" type="presParOf" srcId="{8926E46D-0D2A-4E48-9CB1-568DE1B0ACB0}" destId="{D568D9A4-67BB-4751-BFBD-29645786994A}" srcOrd="0" destOrd="0" presId="urn:microsoft.com/office/officeart/2005/8/layout/venn2"/>
    <dgm:cxn modelId="{0E970314-BA81-448D-93F8-918EA84F7E91}" type="presParOf" srcId="{8926E46D-0D2A-4E48-9CB1-568DE1B0ACB0}" destId="{7A7BC122-9FA5-461A-BE65-E26698A8ACC1}" srcOrd="1" destOrd="0" presId="urn:microsoft.com/office/officeart/2005/8/layout/venn2"/>
    <dgm:cxn modelId="{EE16C9E4-4B0D-4D18-9C68-CAC372FF810B}" type="presParOf" srcId="{DDFC24D4-84A9-48F0-AF8A-39C36BF7AFC8}" destId="{F547A594-414D-42C5-A274-C98E3E751F24}" srcOrd="2" destOrd="0" presId="urn:microsoft.com/office/officeart/2005/8/layout/venn2"/>
    <dgm:cxn modelId="{F8451280-92CE-4ED7-8E2B-395448089722}" type="presParOf" srcId="{F547A594-414D-42C5-A274-C98E3E751F24}" destId="{480E193D-8C9A-4033-985D-033175D1F920}" srcOrd="0" destOrd="0" presId="urn:microsoft.com/office/officeart/2005/8/layout/venn2"/>
    <dgm:cxn modelId="{EDC04B56-24C7-4D85-A44C-DCB63FB22D37}" type="presParOf" srcId="{F547A594-414D-42C5-A274-C98E3E751F24}" destId="{AE93FC7D-4CCA-4A7F-BB05-6A8DCB2B98D2}" srcOrd="1" destOrd="0" presId="urn:microsoft.com/office/officeart/2005/8/layout/venn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EAC4036-622B-44A2-88BF-913DF70B45E3}" type="doc">
      <dgm:prSet loTypeId="urn:microsoft.com/office/officeart/2005/8/layout/radial1" loCatId="relationship" qsTypeId="urn:microsoft.com/office/officeart/2005/8/quickstyle/simple3" qsCatId="simple" csTypeId="urn:microsoft.com/office/officeart/2005/8/colors/colorful3" csCatId="colorful" phldr="1"/>
      <dgm:spPr/>
    </dgm:pt>
    <dgm:pt modelId="{DF7D8042-F7F5-4FA7-9344-0E7F87404572}" type="pres">
      <dgm:prSet presAssocID="{BEAC4036-622B-44A2-88BF-913DF70B45E3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</dgm:ptLst>
  <dgm:cxnLst>
    <dgm:cxn modelId="{FEB4A6F3-C7F0-47CF-BE25-749B09E28152}" type="presOf" srcId="{BEAC4036-622B-44A2-88BF-913DF70B45E3}" destId="{DF7D8042-F7F5-4FA7-9344-0E7F87404572}" srcOrd="0" destOrd="0" presId="urn:microsoft.com/office/officeart/2005/8/layout/radial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EAC4036-622B-44A2-88BF-913DF70B45E3}" type="doc">
      <dgm:prSet loTypeId="urn:microsoft.com/office/officeart/2005/8/layout/radial1" loCatId="relationship" qsTypeId="urn:microsoft.com/office/officeart/2005/8/quickstyle/simple3" qsCatId="simple" csTypeId="urn:microsoft.com/office/officeart/2005/8/colors/accent3_5" csCatId="accent3" phldr="1"/>
      <dgm:spPr/>
    </dgm:pt>
    <dgm:pt modelId="{ADA297D1-B60B-4BAD-B2BF-88DB6F544D6D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lv-LV" b="1" i="0" u="none" strike="noStrike" cap="none" normalizeH="0" baseline="0" dirty="0" smtClean="0">
              <a:ln/>
              <a:effectLst/>
              <a:latin typeface="Arial" charset="0"/>
            </a:rPr>
            <a:t>Misija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lv-LV" b="1" i="0" u="none" strike="noStrike" cap="none" normalizeH="0" baseline="0" dirty="0" smtClean="0">
              <a:ln/>
              <a:effectLst/>
              <a:latin typeface="Arial" charset="0"/>
            </a:rPr>
            <a:t>Vīzija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lv-LV" b="1" i="0" u="none" strike="noStrike" cap="none" normalizeH="0" baseline="0" dirty="0" smtClean="0">
              <a:ln/>
              <a:effectLst/>
              <a:latin typeface="Arial" charset="0"/>
            </a:rPr>
            <a:t>Stratēģija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lv-LV" b="1" i="0" u="none" strike="noStrike" cap="none" normalizeH="0" baseline="0" dirty="0" smtClean="0">
              <a:ln/>
              <a:effectLst/>
              <a:latin typeface="Arial" charset="0"/>
            </a:rPr>
            <a:t>Vērtības</a:t>
          </a:r>
        </a:p>
      </dgm:t>
    </dgm:pt>
    <dgm:pt modelId="{84F92988-33CB-415C-9FCE-49F584BBC6A2}" type="parTrans" cxnId="{C2984955-5856-4141-8B2C-02873BDAE0E6}">
      <dgm:prSet/>
      <dgm:spPr/>
      <dgm:t>
        <a:bodyPr/>
        <a:lstStyle/>
        <a:p>
          <a:pPr algn="ctr" rtl="0"/>
          <a:endParaRPr lang="lv-LV"/>
        </a:p>
      </dgm:t>
    </dgm:pt>
    <dgm:pt modelId="{2DD266CE-5D75-4FF2-89C4-C8515C79E3AC}" type="sibTrans" cxnId="{C2984955-5856-4141-8B2C-02873BDAE0E6}">
      <dgm:prSet/>
      <dgm:spPr/>
      <dgm:t>
        <a:bodyPr/>
        <a:lstStyle/>
        <a:p>
          <a:pPr algn="ctr" rtl="0"/>
          <a:endParaRPr lang="lv-LV"/>
        </a:p>
      </dgm:t>
    </dgm:pt>
    <dgm:pt modelId="{17872B2C-1A72-49F9-AB55-893A2BD775BB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lv-LV" b="1" i="0" u="none" strike="noStrike" cap="none" normalizeH="0" baseline="0" dirty="0" smtClean="0">
              <a:ln/>
              <a:effectLst/>
              <a:latin typeface="Arial" charset="0"/>
            </a:rPr>
            <a:t>Darba izpildes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lv-LV" b="1" i="0" u="none" strike="noStrike" cap="none" normalizeH="0" baseline="0" dirty="0" smtClean="0">
              <a:ln/>
              <a:effectLst/>
              <a:latin typeface="Arial" charset="0"/>
            </a:rPr>
            <a:t>plānošana</a:t>
          </a:r>
        </a:p>
      </dgm:t>
    </dgm:pt>
    <dgm:pt modelId="{1F22890A-CC32-46ED-9F52-840C1BE232CD}" type="parTrans" cxnId="{056941FB-4C9C-4054-9E4C-7F79E90C31F1}">
      <dgm:prSet/>
      <dgm:spPr/>
      <dgm:t>
        <a:bodyPr/>
        <a:lstStyle/>
        <a:p>
          <a:pPr algn="ctr" rtl="0"/>
          <a:endParaRPr lang="lv-LV" dirty="0"/>
        </a:p>
      </dgm:t>
    </dgm:pt>
    <dgm:pt modelId="{E5B03A15-D526-4DC6-80FB-10E93EE6B05A}" type="sibTrans" cxnId="{056941FB-4C9C-4054-9E4C-7F79E90C31F1}">
      <dgm:prSet/>
      <dgm:spPr/>
      <dgm:t>
        <a:bodyPr/>
        <a:lstStyle/>
        <a:p>
          <a:pPr algn="ctr" rtl="0"/>
          <a:endParaRPr lang="lv-LV"/>
        </a:p>
      </dgm:t>
    </dgm:pt>
    <dgm:pt modelId="{8B0D4A0D-5032-42FA-A626-FF35224407DB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lv-LV" b="1" i="0" u="none" strike="noStrike" cap="none" normalizeH="0" baseline="0" dirty="0" smtClean="0">
              <a:ln/>
              <a:effectLst/>
              <a:latin typeface="Arial" charset="0"/>
            </a:rPr>
            <a:t>Darba izpilde</a:t>
          </a:r>
        </a:p>
      </dgm:t>
    </dgm:pt>
    <dgm:pt modelId="{89D7B0F6-12C3-49F9-A1D1-8F1DD83268F4}" type="parTrans" cxnId="{41BE9576-8DBE-4947-990F-80CFFB89AB27}">
      <dgm:prSet/>
      <dgm:spPr/>
      <dgm:t>
        <a:bodyPr/>
        <a:lstStyle/>
        <a:p>
          <a:pPr algn="ctr" rtl="0"/>
          <a:endParaRPr lang="lv-LV" dirty="0"/>
        </a:p>
      </dgm:t>
    </dgm:pt>
    <dgm:pt modelId="{83175F06-C957-4153-A135-B338900ACF22}" type="sibTrans" cxnId="{41BE9576-8DBE-4947-990F-80CFFB89AB27}">
      <dgm:prSet/>
      <dgm:spPr/>
      <dgm:t>
        <a:bodyPr/>
        <a:lstStyle/>
        <a:p>
          <a:pPr algn="ctr" rtl="0"/>
          <a:endParaRPr lang="lv-LV"/>
        </a:p>
      </dgm:t>
    </dgm:pt>
    <dgm:pt modelId="{27A4B820-06E5-4460-A4B6-43F6501A9F3A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lv-LV" b="1" i="0" u="none" strike="noStrike" cap="none" normalizeH="0" baseline="0" dirty="0" smtClean="0">
              <a:ln/>
              <a:effectLst/>
              <a:latin typeface="Arial" charset="0"/>
            </a:rPr>
            <a:t>Darba izpildes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lv-LV" b="1" i="0" u="none" strike="noStrike" cap="none" normalizeH="0" baseline="0" dirty="0" smtClean="0">
              <a:ln/>
              <a:effectLst/>
              <a:latin typeface="Arial" charset="0"/>
            </a:rPr>
            <a:t>vērtēšana</a:t>
          </a:r>
        </a:p>
      </dgm:t>
    </dgm:pt>
    <dgm:pt modelId="{F658CE24-B651-452C-9BBC-3D7E9668107E}" type="parTrans" cxnId="{F786138E-F24C-44D2-9C79-E6AF5BCC9CDA}">
      <dgm:prSet/>
      <dgm:spPr/>
      <dgm:t>
        <a:bodyPr/>
        <a:lstStyle/>
        <a:p>
          <a:pPr algn="ctr" rtl="0"/>
          <a:endParaRPr lang="lv-LV" dirty="0"/>
        </a:p>
      </dgm:t>
    </dgm:pt>
    <dgm:pt modelId="{1B7FE82F-B40A-4796-A3C4-88FC0B524AEF}" type="sibTrans" cxnId="{F786138E-F24C-44D2-9C79-E6AF5BCC9CDA}">
      <dgm:prSet/>
      <dgm:spPr/>
      <dgm:t>
        <a:bodyPr/>
        <a:lstStyle/>
        <a:p>
          <a:pPr algn="ctr" rtl="0"/>
          <a:endParaRPr lang="lv-LV"/>
        </a:p>
      </dgm:t>
    </dgm:pt>
    <dgm:pt modelId="{29CA022D-AFE3-4DB1-BB10-27FAC34D7964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lv-LV" b="1" i="0" u="none" strike="noStrike" cap="none" normalizeH="0" baseline="0" dirty="0" smtClean="0">
              <a:ln/>
              <a:effectLst/>
              <a:latin typeface="Arial" charset="0"/>
            </a:rPr>
            <a:t>Pārrunas</a:t>
          </a:r>
        </a:p>
      </dgm:t>
    </dgm:pt>
    <dgm:pt modelId="{940CB609-BF44-42A0-B949-C0CCD354F6CA}" type="parTrans" cxnId="{479A1045-383B-4157-89A5-16C116837158}">
      <dgm:prSet/>
      <dgm:spPr/>
      <dgm:t>
        <a:bodyPr/>
        <a:lstStyle/>
        <a:p>
          <a:pPr algn="ctr" rtl="0"/>
          <a:endParaRPr lang="lv-LV" dirty="0"/>
        </a:p>
      </dgm:t>
    </dgm:pt>
    <dgm:pt modelId="{FDF1F81B-9F95-4D6F-8A79-8D42DA88CE4F}" type="sibTrans" cxnId="{479A1045-383B-4157-89A5-16C116837158}">
      <dgm:prSet/>
      <dgm:spPr/>
      <dgm:t>
        <a:bodyPr/>
        <a:lstStyle/>
        <a:p>
          <a:pPr algn="ctr" rtl="0"/>
          <a:endParaRPr lang="lv-LV"/>
        </a:p>
      </dgm:t>
    </dgm:pt>
    <dgm:pt modelId="{DF7D8042-F7F5-4FA7-9344-0E7F87404572}" type="pres">
      <dgm:prSet presAssocID="{BEAC4036-622B-44A2-88BF-913DF70B45E3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EA454CD0-67BD-400C-AE16-8CF28D000E2B}" type="pres">
      <dgm:prSet presAssocID="{ADA297D1-B60B-4BAD-B2BF-88DB6F544D6D}" presName="centerShape" presStyleLbl="node0" presStyleIdx="0" presStyleCnt="1"/>
      <dgm:spPr/>
      <dgm:t>
        <a:bodyPr/>
        <a:lstStyle/>
        <a:p>
          <a:endParaRPr lang="lv-LV"/>
        </a:p>
      </dgm:t>
    </dgm:pt>
    <dgm:pt modelId="{BF5DC216-BDC0-43EE-9FFE-5A7C1A59237D}" type="pres">
      <dgm:prSet presAssocID="{1F22890A-CC32-46ED-9F52-840C1BE232CD}" presName="Name9" presStyleLbl="parChTrans1D2" presStyleIdx="0" presStyleCnt="4"/>
      <dgm:spPr/>
      <dgm:t>
        <a:bodyPr/>
        <a:lstStyle/>
        <a:p>
          <a:endParaRPr lang="lv-LV"/>
        </a:p>
      </dgm:t>
    </dgm:pt>
    <dgm:pt modelId="{B5D69019-A38D-4379-9E4C-AB4A566810F5}" type="pres">
      <dgm:prSet presAssocID="{1F22890A-CC32-46ED-9F52-840C1BE232CD}" presName="connTx" presStyleLbl="parChTrans1D2" presStyleIdx="0" presStyleCnt="4"/>
      <dgm:spPr/>
      <dgm:t>
        <a:bodyPr/>
        <a:lstStyle/>
        <a:p>
          <a:endParaRPr lang="lv-LV"/>
        </a:p>
      </dgm:t>
    </dgm:pt>
    <dgm:pt modelId="{8D797CBC-A263-4922-B8EC-76B456E42165}" type="pres">
      <dgm:prSet presAssocID="{17872B2C-1A72-49F9-AB55-893A2BD775BB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C5BCEA39-B1FF-49D0-8990-A629EF891CC7}" type="pres">
      <dgm:prSet presAssocID="{89D7B0F6-12C3-49F9-A1D1-8F1DD83268F4}" presName="Name9" presStyleLbl="parChTrans1D2" presStyleIdx="1" presStyleCnt="4"/>
      <dgm:spPr/>
      <dgm:t>
        <a:bodyPr/>
        <a:lstStyle/>
        <a:p>
          <a:endParaRPr lang="lv-LV"/>
        </a:p>
      </dgm:t>
    </dgm:pt>
    <dgm:pt modelId="{9B178361-8041-415B-9BBD-E83CF9A8CECF}" type="pres">
      <dgm:prSet presAssocID="{89D7B0F6-12C3-49F9-A1D1-8F1DD83268F4}" presName="connTx" presStyleLbl="parChTrans1D2" presStyleIdx="1" presStyleCnt="4"/>
      <dgm:spPr/>
      <dgm:t>
        <a:bodyPr/>
        <a:lstStyle/>
        <a:p>
          <a:endParaRPr lang="lv-LV"/>
        </a:p>
      </dgm:t>
    </dgm:pt>
    <dgm:pt modelId="{30C5B799-C496-4191-B2A9-101BAF2AC49E}" type="pres">
      <dgm:prSet presAssocID="{8B0D4A0D-5032-42FA-A626-FF35224407DB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D987E2AE-9252-4871-A862-0748F2D9757E}" type="pres">
      <dgm:prSet presAssocID="{F658CE24-B651-452C-9BBC-3D7E9668107E}" presName="Name9" presStyleLbl="parChTrans1D2" presStyleIdx="2" presStyleCnt="4"/>
      <dgm:spPr/>
      <dgm:t>
        <a:bodyPr/>
        <a:lstStyle/>
        <a:p>
          <a:endParaRPr lang="lv-LV"/>
        </a:p>
      </dgm:t>
    </dgm:pt>
    <dgm:pt modelId="{257971F9-CF63-472A-A49D-AABDD75C40B1}" type="pres">
      <dgm:prSet presAssocID="{F658CE24-B651-452C-9BBC-3D7E9668107E}" presName="connTx" presStyleLbl="parChTrans1D2" presStyleIdx="2" presStyleCnt="4"/>
      <dgm:spPr/>
      <dgm:t>
        <a:bodyPr/>
        <a:lstStyle/>
        <a:p>
          <a:endParaRPr lang="lv-LV"/>
        </a:p>
      </dgm:t>
    </dgm:pt>
    <dgm:pt modelId="{DD40C24A-D138-4CB8-92C6-D4D5825D983B}" type="pres">
      <dgm:prSet presAssocID="{27A4B820-06E5-4460-A4B6-43F6501A9F3A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BEE3E7FA-F9DB-49D2-BED6-194DDC8AC5C7}" type="pres">
      <dgm:prSet presAssocID="{940CB609-BF44-42A0-B949-C0CCD354F6CA}" presName="Name9" presStyleLbl="parChTrans1D2" presStyleIdx="3" presStyleCnt="4"/>
      <dgm:spPr/>
      <dgm:t>
        <a:bodyPr/>
        <a:lstStyle/>
        <a:p>
          <a:endParaRPr lang="lv-LV"/>
        </a:p>
      </dgm:t>
    </dgm:pt>
    <dgm:pt modelId="{00A99996-6D9C-4AD8-9594-45FF71528CBE}" type="pres">
      <dgm:prSet presAssocID="{940CB609-BF44-42A0-B949-C0CCD354F6CA}" presName="connTx" presStyleLbl="parChTrans1D2" presStyleIdx="3" presStyleCnt="4"/>
      <dgm:spPr/>
      <dgm:t>
        <a:bodyPr/>
        <a:lstStyle/>
        <a:p>
          <a:endParaRPr lang="lv-LV"/>
        </a:p>
      </dgm:t>
    </dgm:pt>
    <dgm:pt modelId="{9BA0E668-3F16-4CE3-BDE9-E9E3AF037777}" type="pres">
      <dgm:prSet presAssocID="{29CA022D-AFE3-4DB1-BB10-27FAC34D7964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</dgm:ptLst>
  <dgm:cxnLst>
    <dgm:cxn modelId="{41BE9576-8DBE-4947-990F-80CFFB89AB27}" srcId="{ADA297D1-B60B-4BAD-B2BF-88DB6F544D6D}" destId="{8B0D4A0D-5032-42FA-A626-FF35224407DB}" srcOrd="1" destOrd="0" parTransId="{89D7B0F6-12C3-49F9-A1D1-8F1DD83268F4}" sibTransId="{83175F06-C957-4153-A135-B338900ACF22}"/>
    <dgm:cxn modelId="{056941FB-4C9C-4054-9E4C-7F79E90C31F1}" srcId="{ADA297D1-B60B-4BAD-B2BF-88DB6F544D6D}" destId="{17872B2C-1A72-49F9-AB55-893A2BD775BB}" srcOrd="0" destOrd="0" parTransId="{1F22890A-CC32-46ED-9F52-840C1BE232CD}" sibTransId="{E5B03A15-D526-4DC6-80FB-10E93EE6B05A}"/>
    <dgm:cxn modelId="{C505EB6E-EF00-488E-AC65-7629A7B303AD}" type="presOf" srcId="{17872B2C-1A72-49F9-AB55-893A2BD775BB}" destId="{8D797CBC-A263-4922-B8EC-76B456E42165}" srcOrd="0" destOrd="0" presId="urn:microsoft.com/office/officeart/2005/8/layout/radial1"/>
    <dgm:cxn modelId="{6D3ECC1B-E81E-4935-8831-2424D9FBC347}" type="presOf" srcId="{29CA022D-AFE3-4DB1-BB10-27FAC34D7964}" destId="{9BA0E668-3F16-4CE3-BDE9-E9E3AF037777}" srcOrd="0" destOrd="0" presId="urn:microsoft.com/office/officeart/2005/8/layout/radial1"/>
    <dgm:cxn modelId="{FAA7E46F-8FFD-4CE4-96B7-B1EE6D1BB0AD}" type="presOf" srcId="{F658CE24-B651-452C-9BBC-3D7E9668107E}" destId="{257971F9-CF63-472A-A49D-AABDD75C40B1}" srcOrd="1" destOrd="0" presId="urn:microsoft.com/office/officeart/2005/8/layout/radial1"/>
    <dgm:cxn modelId="{C52E5DB7-CD7B-47CA-9C19-DD765B645BC7}" type="presOf" srcId="{8B0D4A0D-5032-42FA-A626-FF35224407DB}" destId="{30C5B799-C496-4191-B2A9-101BAF2AC49E}" srcOrd="0" destOrd="0" presId="urn:microsoft.com/office/officeart/2005/8/layout/radial1"/>
    <dgm:cxn modelId="{A55CC606-159B-4177-B6FE-DD2E260B47C6}" type="presOf" srcId="{1F22890A-CC32-46ED-9F52-840C1BE232CD}" destId="{B5D69019-A38D-4379-9E4C-AB4A566810F5}" srcOrd="1" destOrd="0" presId="urn:microsoft.com/office/officeart/2005/8/layout/radial1"/>
    <dgm:cxn modelId="{2F80D87D-BFA4-460D-9701-59AA0DC2208A}" type="presOf" srcId="{89D7B0F6-12C3-49F9-A1D1-8F1DD83268F4}" destId="{9B178361-8041-415B-9BBD-E83CF9A8CECF}" srcOrd="1" destOrd="0" presId="urn:microsoft.com/office/officeart/2005/8/layout/radial1"/>
    <dgm:cxn modelId="{F786138E-F24C-44D2-9C79-E6AF5BCC9CDA}" srcId="{ADA297D1-B60B-4BAD-B2BF-88DB6F544D6D}" destId="{27A4B820-06E5-4460-A4B6-43F6501A9F3A}" srcOrd="2" destOrd="0" parTransId="{F658CE24-B651-452C-9BBC-3D7E9668107E}" sibTransId="{1B7FE82F-B40A-4796-A3C4-88FC0B524AEF}"/>
    <dgm:cxn modelId="{C2984955-5856-4141-8B2C-02873BDAE0E6}" srcId="{BEAC4036-622B-44A2-88BF-913DF70B45E3}" destId="{ADA297D1-B60B-4BAD-B2BF-88DB6F544D6D}" srcOrd="0" destOrd="0" parTransId="{84F92988-33CB-415C-9FCE-49F584BBC6A2}" sibTransId="{2DD266CE-5D75-4FF2-89C4-C8515C79E3AC}"/>
    <dgm:cxn modelId="{545E036A-58D3-40C5-A11B-9BDCF31199A1}" type="presOf" srcId="{BEAC4036-622B-44A2-88BF-913DF70B45E3}" destId="{DF7D8042-F7F5-4FA7-9344-0E7F87404572}" srcOrd="0" destOrd="0" presId="urn:microsoft.com/office/officeart/2005/8/layout/radial1"/>
    <dgm:cxn modelId="{2E389C79-F9BC-44AD-8447-D1C0CB3DD48D}" type="presOf" srcId="{940CB609-BF44-42A0-B949-C0CCD354F6CA}" destId="{00A99996-6D9C-4AD8-9594-45FF71528CBE}" srcOrd="1" destOrd="0" presId="urn:microsoft.com/office/officeart/2005/8/layout/radial1"/>
    <dgm:cxn modelId="{19C54C25-F61B-489D-998B-C6D842510492}" type="presOf" srcId="{F658CE24-B651-452C-9BBC-3D7E9668107E}" destId="{D987E2AE-9252-4871-A862-0748F2D9757E}" srcOrd="0" destOrd="0" presId="urn:microsoft.com/office/officeart/2005/8/layout/radial1"/>
    <dgm:cxn modelId="{B737E602-E5AB-472E-BC78-D471AB6F7DF4}" type="presOf" srcId="{27A4B820-06E5-4460-A4B6-43F6501A9F3A}" destId="{DD40C24A-D138-4CB8-92C6-D4D5825D983B}" srcOrd="0" destOrd="0" presId="urn:microsoft.com/office/officeart/2005/8/layout/radial1"/>
    <dgm:cxn modelId="{431720C0-40C8-4D2E-B3FC-34936F22237E}" type="presOf" srcId="{ADA297D1-B60B-4BAD-B2BF-88DB6F544D6D}" destId="{EA454CD0-67BD-400C-AE16-8CF28D000E2B}" srcOrd="0" destOrd="0" presId="urn:microsoft.com/office/officeart/2005/8/layout/radial1"/>
    <dgm:cxn modelId="{BAF25F9B-C97E-4686-81AC-6D9687851AAC}" type="presOf" srcId="{1F22890A-CC32-46ED-9F52-840C1BE232CD}" destId="{BF5DC216-BDC0-43EE-9FFE-5A7C1A59237D}" srcOrd="0" destOrd="0" presId="urn:microsoft.com/office/officeart/2005/8/layout/radial1"/>
    <dgm:cxn modelId="{40E58FDE-7AA4-49EB-9D38-503649BBD021}" type="presOf" srcId="{89D7B0F6-12C3-49F9-A1D1-8F1DD83268F4}" destId="{C5BCEA39-B1FF-49D0-8990-A629EF891CC7}" srcOrd="0" destOrd="0" presId="urn:microsoft.com/office/officeart/2005/8/layout/radial1"/>
    <dgm:cxn modelId="{479A1045-383B-4157-89A5-16C116837158}" srcId="{ADA297D1-B60B-4BAD-B2BF-88DB6F544D6D}" destId="{29CA022D-AFE3-4DB1-BB10-27FAC34D7964}" srcOrd="3" destOrd="0" parTransId="{940CB609-BF44-42A0-B949-C0CCD354F6CA}" sibTransId="{FDF1F81B-9F95-4D6F-8A79-8D42DA88CE4F}"/>
    <dgm:cxn modelId="{4F58AD0B-309D-434D-8E4F-60C03D9CCE5A}" type="presOf" srcId="{940CB609-BF44-42A0-B949-C0CCD354F6CA}" destId="{BEE3E7FA-F9DB-49D2-BED6-194DDC8AC5C7}" srcOrd="0" destOrd="0" presId="urn:microsoft.com/office/officeart/2005/8/layout/radial1"/>
    <dgm:cxn modelId="{9BC5ABCB-2471-4388-AC0D-E95629F26C67}" type="presParOf" srcId="{DF7D8042-F7F5-4FA7-9344-0E7F87404572}" destId="{EA454CD0-67BD-400C-AE16-8CF28D000E2B}" srcOrd="0" destOrd="0" presId="urn:microsoft.com/office/officeart/2005/8/layout/radial1"/>
    <dgm:cxn modelId="{9F2A3FF2-6648-4017-A2A7-D5D5F28D2A25}" type="presParOf" srcId="{DF7D8042-F7F5-4FA7-9344-0E7F87404572}" destId="{BF5DC216-BDC0-43EE-9FFE-5A7C1A59237D}" srcOrd="1" destOrd="0" presId="urn:microsoft.com/office/officeart/2005/8/layout/radial1"/>
    <dgm:cxn modelId="{BEB8C209-A302-4D29-8B5C-9EFD3ECA033C}" type="presParOf" srcId="{BF5DC216-BDC0-43EE-9FFE-5A7C1A59237D}" destId="{B5D69019-A38D-4379-9E4C-AB4A566810F5}" srcOrd="0" destOrd="0" presId="urn:microsoft.com/office/officeart/2005/8/layout/radial1"/>
    <dgm:cxn modelId="{C1BA83E8-64B1-47A5-AB4D-98D5CCA3F0F0}" type="presParOf" srcId="{DF7D8042-F7F5-4FA7-9344-0E7F87404572}" destId="{8D797CBC-A263-4922-B8EC-76B456E42165}" srcOrd="2" destOrd="0" presId="urn:microsoft.com/office/officeart/2005/8/layout/radial1"/>
    <dgm:cxn modelId="{CCA80651-15F5-4461-9228-C5A310F44E05}" type="presParOf" srcId="{DF7D8042-F7F5-4FA7-9344-0E7F87404572}" destId="{C5BCEA39-B1FF-49D0-8990-A629EF891CC7}" srcOrd="3" destOrd="0" presId="urn:microsoft.com/office/officeart/2005/8/layout/radial1"/>
    <dgm:cxn modelId="{6EDA56EC-0449-4474-8DC4-CF3BA92D21CD}" type="presParOf" srcId="{C5BCEA39-B1FF-49D0-8990-A629EF891CC7}" destId="{9B178361-8041-415B-9BBD-E83CF9A8CECF}" srcOrd="0" destOrd="0" presId="urn:microsoft.com/office/officeart/2005/8/layout/radial1"/>
    <dgm:cxn modelId="{F34A0398-A676-4AD3-B99A-A5C47FE7709E}" type="presParOf" srcId="{DF7D8042-F7F5-4FA7-9344-0E7F87404572}" destId="{30C5B799-C496-4191-B2A9-101BAF2AC49E}" srcOrd="4" destOrd="0" presId="urn:microsoft.com/office/officeart/2005/8/layout/radial1"/>
    <dgm:cxn modelId="{D2CDA053-090E-4CAA-917D-9B47E1D82147}" type="presParOf" srcId="{DF7D8042-F7F5-4FA7-9344-0E7F87404572}" destId="{D987E2AE-9252-4871-A862-0748F2D9757E}" srcOrd="5" destOrd="0" presId="urn:microsoft.com/office/officeart/2005/8/layout/radial1"/>
    <dgm:cxn modelId="{064EF1DB-E2C8-4A72-94E8-639D03317527}" type="presParOf" srcId="{D987E2AE-9252-4871-A862-0748F2D9757E}" destId="{257971F9-CF63-472A-A49D-AABDD75C40B1}" srcOrd="0" destOrd="0" presId="urn:microsoft.com/office/officeart/2005/8/layout/radial1"/>
    <dgm:cxn modelId="{346058ED-6AA1-4412-9932-94119E8E284F}" type="presParOf" srcId="{DF7D8042-F7F5-4FA7-9344-0E7F87404572}" destId="{DD40C24A-D138-4CB8-92C6-D4D5825D983B}" srcOrd="6" destOrd="0" presId="urn:microsoft.com/office/officeart/2005/8/layout/radial1"/>
    <dgm:cxn modelId="{CADEC930-2BE8-40EF-A340-AD5F621BA3C8}" type="presParOf" srcId="{DF7D8042-F7F5-4FA7-9344-0E7F87404572}" destId="{BEE3E7FA-F9DB-49D2-BED6-194DDC8AC5C7}" srcOrd="7" destOrd="0" presId="urn:microsoft.com/office/officeart/2005/8/layout/radial1"/>
    <dgm:cxn modelId="{96772E54-BF8A-486B-9A4D-4602E29C6E95}" type="presParOf" srcId="{BEE3E7FA-F9DB-49D2-BED6-194DDC8AC5C7}" destId="{00A99996-6D9C-4AD8-9594-45FF71528CBE}" srcOrd="0" destOrd="0" presId="urn:microsoft.com/office/officeart/2005/8/layout/radial1"/>
    <dgm:cxn modelId="{26140D3B-C7F2-4FFD-A300-4279D1E69093}" type="presParOf" srcId="{DF7D8042-F7F5-4FA7-9344-0E7F87404572}" destId="{9BA0E668-3F16-4CE3-BDE9-E9E3AF037777}" srcOrd="8" destOrd="0" presId="urn:microsoft.com/office/officeart/2005/8/layout/radial1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5C57F98-A429-4366-8B72-7D5D618B9E93}" type="doc">
      <dgm:prSet loTypeId="urn:microsoft.com/office/officeart/2005/8/layout/pyramid1" loCatId="pyramid" qsTypeId="urn:microsoft.com/office/officeart/2005/8/quickstyle/simple3" qsCatId="simple" csTypeId="urn:microsoft.com/office/officeart/2005/8/colors/accent3_3" csCatId="accent3" phldr="1"/>
      <dgm:spPr/>
    </dgm:pt>
    <dgm:pt modelId="{80350162-002B-4A86-9019-12D048281BD7}">
      <dgm:prSet phldrT="[Text]" custT="1"/>
      <dgm:spPr/>
      <dgm:t>
        <a:bodyPr/>
        <a:lstStyle/>
        <a:p>
          <a:pPr algn="ctr"/>
          <a:r>
            <a:rPr lang="lv-LV" sz="1600" b="1" smtClean="0">
              <a:latin typeface="+mn-lt"/>
              <a:cs typeface="Times New Roman" pitchFamily="18"/>
            </a:rPr>
            <a:t>Mūsu  </a:t>
          </a:r>
        </a:p>
        <a:p>
          <a:pPr algn="ctr"/>
          <a:r>
            <a:rPr lang="lv-LV" sz="1600" b="1" smtClean="0">
              <a:latin typeface="+mn-lt"/>
              <a:cs typeface="Times New Roman" pitchFamily="18"/>
            </a:rPr>
            <a:t>misija:</a:t>
          </a:r>
        </a:p>
        <a:p>
          <a:pPr algn="ctr"/>
          <a:r>
            <a:rPr lang="lv-LV" sz="1600" b="1" smtClean="0">
              <a:latin typeface="+mn-lt"/>
              <a:cs typeface="Times New Roman" pitchFamily="18"/>
            </a:rPr>
            <a:t> </a:t>
          </a:r>
          <a:r>
            <a:rPr lang="lv-LV" sz="1600" smtClean="0">
              <a:latin typeface="+mn-lt"/>
              <a:cs typeface="Times New Roman" pitchFamily="18"/>
            </a:rPr>
            <a:t>Kāpēc mēs </a:t>
          </a:r>
        </a:p>
        <a:p>
          <a:pPr algn="ctr"/>
          <a:r>
            <a:rPr lang="lv-LV" sz="1600" smtClean="0">
              <a:latin typeface="+mn-lt"/>
              <a:cs typeface="Times New Roman" pitchFamily="18"/>
            </a:rPr>
            <a:t>eksistējam?</a:t>
          </a:r>
          <a:endParaRPr lang="en-US" sz="1600">
            <a:latin typeface="+mn-lt"/>
          </a:endParaRPr>
        </a:p>
      </dgm:t>
    </dgm:pt>
    <dgm:pt modelId="{BD99D954-8127-42CA-8FCA-F33241110956}" type="parTrans" cxnId="{46FC5F76-9CE4-4BF8-A644-32A505179909}">
      <dgm:prSet/>
      <dgm:spPr/>
      <dgm:t>
        <a:bodyPr/>
        <a:lstStyle/>
        <a:p>
          <a:pPr algn="ctr"/>
          <a:endParaRPr lang="en-US"/>
        </a:p>
      </dgm:t>
    </dgm:pt>
    <dgm:pt modelId="{CCDED1D1-3689-440B-9B5D-C338EB947F1B}" type="sibTrans" cxnId="{46FC5F76-9CE4-4BF8-A644-32A505179909}">
      <dgm:prSet/>
      <dgm:spPr/>
      <dgm:t>
        <a:bodyPr/>
        <a:lstStyle/>
        <a:p>
          <a:pPr algn="ctr"/>
          <a:endParaRPr lang="en-US"/>
        </a:p>
      </dgm:t>
    </dgm:pt>
    <dgm:pt modelId="{5BB380B7-3541-49AB-8163-0DCE54224DC4}">
      <dgm:prSet phldrT="[Text]" custT="1"/>
      <dgm:spPr/>
      <dgm:t>
        <a:bodyPr/>
        <a:lstStyle/>
        <a:p>
          <a:pPr algn="ctr"/>
          <a:r>
            <a:rPr lang="lv-LV" sz="1600" b="1" smtClean="0">
              <a:latin typeface="+mn-lt"/>
              <a:cs typeface="Times New Roman" pitchFamily="18"/>
            </a:rPr>
            <a:t>Mūsu vērtības:</a:t>
          </a:r>
        </a:p>
        <a:p>
          <a:pPr algn="ctr"/>
          <a:r>
            <a:rPr lang="lv-LV" sz="1600" b="1" smtClean="0">
              <a:latin typeface="+mn-lt"/>
              <a:cs typeface="Times New Roman" pitchFamily="18"/>
            </a:rPr>
            <a:t> </a:t>
          </a:r>
          <a:r>
            <a:rPr lang="lv-LV" sz="1600" smtClean="0">
              <a:latin typeface="+mn-lt"/>
              <a:cs typeface="Times New Roman" pitchFamily="18"/>
            </a:rPr>
            <a:t>Kas mums ir nozīmīgs?</a:t>
          </a:r>
          <a:endParaRPr lang="en-US" sz="1600">
            <a:latin typeface="+mn-lt"/>
          </a:endParaRPr>
        </a:p>
      </dgm:t>
    </dgm:pt>
    <dgm:pt modelId="{E222D39D-55A5-4C46-B2C7-5C95027850C8}" type="parTrans" cxnId="{5A21B4BD-8CCF-4A9F-92AA-C91FA15F6D5D}">
      <dgm:prSet/>
      <dgm:spPr/>
      <dgm:t>
        <a:bodyPr/>
        <a:lstStyle/>
        <a:p>
          <a:pPr algn="ctr"/>
          <a:endParaRPr lang="en-US"/>
        </a:p>
      </dgm:t>
    </dgm:pt>
    <dgm:pt modelId="{726FD78C-2802-42DD-9574-E73A51514E29}" type="sibTrans" cxnId="{5A21B4BD-8CCF-4A9F-92AA-C91FA15F6D5D}">
      <dgm:prSet/>
      <dgm:spPr/>
      <dgm:t>
        <a:bodyPr/>
        <a:lstStyle/>
        <a:p>
          <a:pPr algn="ctr"/>
          <a:endParaRPr lang="en-US"/>
        </a:p>
      </dgm:t>
    </dgm:pt>
    <dgm:pt modelId="{71B2EA92-F89E-4F3E-A7CE-67E65B067F76}">
      <dgm:prSet phldrT="[Text]" custT="1"/>
      <dgm:spPr/>
      <dgm:t>
        <a:bodyPr/>
        <a:lstStyle/>
        <a:p>
          <a:pPr algn="ctr"/>
          <a:r>
            <a:rPr lang="lv-LV" sz="1600" b="1" smtClean="0">
              <a:latin typeface="+mn-lt"/>
              <a:cs typeface="Times New Roman" pitchFamily="18"/>
            </a:rPr>
            <a:t>Mūsu mērķis:</a:t>
          </a:r>
          <a:endParaRPr lang="en-GB" sz="1600" b="1" smtClean="0">
            <a:latin typeface="+mn-lt"/>
            <a:cs typeface="Times New Roman" pitchFamily="18"/>
          </a:endParaRPr>
        </a:p>
        <a:p>
          <a:pPr algn="ctr"/>
          <a:r>
            <a:rPr lang="lv-LV" sz="1600" smtClean="0">
              <a:latin typeface="+mn-lt"/>
              <a:cs typeface="Times New Roman" pitchFamily="18"/>
            </a:rPr>
            <a:t>Ko mēs darām?</a:t>
          </a:r>
          <a:endParaRPr lang="en-US" sz="1600">
            <a:latin typeface="+mn-lt"/>
          </a:endParaRPr>
        </a:p>
      </dgm:t>
    </dgm:pt>
    <dgm:pt modelId="{E507295E-46AE-4C2B-9119-9D19A8AFBF41}" type="parTrans" cxnId="{B4101B69-5C49-4AC7-B8DB-3C6392C53E11}">
      <dgm:prSet/>
      <dgm:spPr/>
      <dgm:t>
        <a:bodyPr/>
        <a:lstStyle/>
        <a:p>
          <a:pPr algn="ctr"/>
          <a:endParaRPr lang="en-US"/>
        </a:p>
      </dgm:t>
    </dgm:pt>
    <dgm:pt modelId="{B32535FD-EC38-45BB-9AB2-960890D69D47}" type="sibTrans" cxnId="{B4101B69-5C49-4AC7-B8DB-3C6392C53E11}">
      <dgm:prSet/>
      <dgm:spPr/>
      <dgm:t>
        <a:bodyPr/>
        <a:lstStyle/>
        <a:p>
          <a:pPr algn="ctr"/>
          <a:endParaRPr lang="en-US"/>
        </a:p>
      </dgm:t>
    </dgm:pt>
    <dgm:pt modelId="{B3BC7C97-9D28-4C81-8BC1-4F36AB3567E2}">
      <dgm:prSet phldrT="[Text]" custT="1"/>
      <dgm:spPr/>
      <dgm:t>
        <a:bodyPr/>
        <a:lstStyle/>
        <a:p>
          <a:pPr algn="ctr"/>
          <a:r>
            <a:rPr lang="lv-LV" sz="1600" b="1" smtClean="0">
              <a:latin typeface="+mn-lt"/>
              <a:cs typeface="Times New Roman" pitchFamily="18"/>
            </a:rPr>
            <a:t>Mūsu sasniedzamie rezultāti: </a:t>
          </a:r>
        </a:p>
        <a:p>
          <a:pPr algn="ctr"/>
          <a:r>
            <a:rPr lang="lv-LV" sz="1600" smtClean="0">
              <a:latin typeface="+mn-lt"/>
              <a:cs typeface="Times New Roman" pitchFamily="18"/>
            </a:rPr>
            <a:t>Ko mēs vēlamies sasniegt?</a:t>
          </a:r>
          <a:endParaRPr lang="en-US" sz="1600">
            <a:latin typeface="+mn-lt"/>
          </a:endParaRPr>
        </a:p>
      </dgm:t>
    </dgm:pt>
    <dgm:pt modelId="{413B5212-169E-4732-A17B-213B052DE686}" type="parTrans" cxnId="{1F665981-7084-4C91-9F23-E761E6845D08}">
      <dgm:prSet/>
      <dgm:spPr/>
      <dgm:t>
        <a:bodyPr/>
        <a:lstStyle/>
        <a:p>
          <a:pPr algn="ctr"/>
          <a:endParaRPr lang="en-US"/>
        </a:p>
      </dgm:t>
    </dgm:pt>
    <dgm:pt modelId="{7BCB7DF4-E309-485D-829F-1981EF5DF965}" type="sibTrans" cxnId="{1F665981-7084-4C91-9F23-E761E6845D08}">
      <dgm:prSet/>
      <dgm:spPr/>
      <dgm:t>
        <a:bodyPr/>
        <a:lstStyle/>
        <a:p>
          <a:pPr algn="ctr"/>
          <a:endParaRPr lang="en-US"/>
        </a:p>
      </dgm:t>
    </dgm:pt>
    <dgm:pt modelId="{8CB685DA-21E7-4C25-81B5-33D1B418C9A1}">
      <dgm:prSet custT="1"/>
      <dgm:spPr/>
      <dgm:t>
        <a:bodyPr/>
        <a:lstStyle/>
        <a:p>
          <a:pPr algn="ctr"/>
          <a:r>
            <a:rPr lang="lv-LV" sz="1600" b="1" smtClean="0">
              <a:latin typeface="+mn-lt"/>
              <a:cs typeface="Times New Roman" pitchFamily="18"/>
            </a:rPr>
            <a:t>Mūsu plāns un stratēģija: </a:t>
          </a:r>
        </a:p>
        <a:p>
          <a:pPr algn="ctr"/>
          <a:r>
            <a:rPr lang="lv-LV" sz="1600" smtClean="0">
              <a:latin typeface="+mn-lt"/>
              <a:cs typeface="Times New Roman" pitchFamily="18"/>
            </a:rPr>
            <a:t>Kā mēs sasniegsim savus mērķus?</a:t>
          </a:r>
          <a:endParaRPr lang="en-GB" sz="1600" dirty="0">
            <a:latin typeface="+mn-lt"/>
            <a:cs typeface="Times New Roman" pitchFamily="18"/>
          </a:endParaRPr>
        </a:p>
      </dgm:t>
    </dgm:pt>
    <dgm:pt modelId="{39991DED-CB69-4998-8194-29D68BD1CAAD}" type="parTrans" cxnId="{774D2111-E754-4E50-8B27-D567FCA50202}">
      <dgm:prSet/>
      <dgm:spPr/>
      <dgm:t>
        <a:bodyPr/>
        <a:lstStyle/>
        <a:p>
          <a:pPr algn="ctr"/>
          <a:endParaRPr lang="en-US"/>
        </a:p>
      </dgm:t>
    </dgm:pt>
    <dgm:pt modelId="{DC26E186-1D38-4C72-8DB6-1E46A87F18C1}" type="sibTrans" cxnId="{774D2111-E754-4E50-8B27-D567FCA50202}">
      <dgm:prSet/>
      <dgm:spPr/>
      <dgm:t>
        <a:bodyPr/>
        <a:lstStyle/>
        <a:p>
          <a:pPr algn="ctr"/>
          <a:endParaRPr lang="en-US"/>
        </a:p>
      </dgm:t>
    </dgm:pt>
    <dgm:pt modelId="{C0B573CA-D235-4760-9254-FE66F92A872F}">
      <dgm:prSet custT="1"/>
      <dgm:spPr/>
      <dgm:t>
        <a:bodyPr/>
        <a:lstStyle/>
        <a:p>
          <a:pPr algn="ctr"/>
          <a:r>
            <a:rPr lang="lv-LV" sz="1600" b="1" smtClean="0">
              <a:latin typeface="+mn-lt"/>
              <a:cs typeface="Times New Roman" pitchFamily="18"/>
            </a:rPr>
            <a:t>Struktūrvienības mērķi: </a:t>
          </a:r>
        </a:p>
        <a:p>
          <a:pPr algn="ctr"/>
          <a:r>
            <a:rPr lang="lv-LV" sz="1600" smtClean="0">
              <a:latin typeface="+mn-lt"/>
              <a:cs typeface="Times New Roman" pitchFamily="18"/>
            </a:rPr>
            <a:t>Kas mums kolektīvi (struktūrvienībai, komandai) ir jāpaveic?</a:t>
          </a:r>
          <a:endParaRPr lang="en-GB" sz="1600" dirty="0">
            <a:latin typeface="+mn-lt"/>
            <a:cs typeface="Times New Roman" pitchFamily="18"/>
          </a:endParaRPr>
        </a:p>
      </dgm:t>
    </dgm:pt>
    <dgm:pt modelId="{7607486E-F083-4D6A-9CB9-882C05008A52}" type="parTrans" cxnId="{0D8EA2FA-2F26-4333-B411-61BC054F1B7B}">
      <dgm:prSet/>
      <dgm:spPr/>
      <dgm:t>
        <a:bodyPr/>
        <a:lstStyle/>
        <a:p>
          <a:pPr algn="ctr"/>
          <a:endParaRPr lang="en-US"/>
        </a:p>
      </dgm:t>
    </dgm:pt>
    <dgm:pt modelId="{3579D8AD-7DEF-4F38-A4B2-36349416BF6C}" type="sibTrans" cxnId="{0D8EA2FA-2F26-4333-B411-61BC054F1B7B}">
      <dgm:prSet/>
      <dgm:spPr/>
      <dgm:t>
        <a:bodyPr/>
        <a:lstStyle/>
        <a:p>
          <a:pPr algn="ctr"/>
          <a:endParaRPr lang="en-US"/>
        </a:p>
      </dgm:t>
    </dgm:pt>
    <dgm:pt modelId="{AD8D9D8F-3ACE-4C52-9145-38CBA54E6B83}">
      <dgm:prSet custT="1"/>
      <dgm:spPr/>
      <dgm:t>
        <a:bodyPr/>
        <a:lstStyle/>
        <a:p>
          <a:pPr algn="ctr"/>
          <a:r>
            <a:rPr lang="lv-LV" sz="1600" b="1" smtClean="0">
              <a:latin typeface="+mn-lt"/>
              <a:cs typeface="Times New Roman" pitchFamily="18"/>
            </a:rPr>
            <a:t>Individuālie mērķi: </a:t>
          </a:r>
          <a:r>
            <a:rPr lang="lv-LV" sz="1600" smtClean="0">
              <a:latin typeface="+mn-lt"/>
              <a:cs typeface="Times New Roman" pitchFamily="18"/>
            </a:rPr>
            <a:t>Kas ir jādara man?</a:t>
          </a:r>
          <a:endParaRPr lang="en-GB" sz="1600" dirty="0">
            <a:latin typeface="+mn-lt"/>
            <a:cs typeface="Times New Roman" pitchFamily="18"/>
          </a:endParaRPr>
        </a:p>
      </dgm:t>
    </dgm:pt>
    <dgm:pt modelId="{85D5254C-5B2D-4C20-9165-69290A4404D8}" type="parTrans" cxnId="{088552A3-0CFD-4247-8B74-41A94DA02236}">
      <dgm:prSet/>
      <dgm:spPr/>
      <dgm:t>
        <a:bodyPr/>
        <a:lstStyle/>
        <a:p>
          <a:pPr algn="ctr"/>
          <a:endParaRPr lang="en-US"/>
        </a:p>
      </dgm:t>
    </dgm:pt>
    <dgm:pt modelId="{D5A8E27A-B658-4863-89FD-FCA60C7DDFFA}" type="sibTrans" cxnId="{088552A3-0CFD-4247-8B74-41A94DA02236}">
      <dgm:prSet/>
      <dgm:spPr/>
      <dgm:t>
        <a:bodyPr/>
        <a:lstStyle/>
        <a:p>
          <a:pPr algn="ctr"/>
          <a:endParaRPr lang="en-US"/>
        </a:p>
      </dgm:t>
    </dgm:pt>
    <dgm:pt modelId="{7FD0B13F-743D-4FD1-913F-01842BE2FF4C}" type="pres">
      <dgm:prSet presAssocID="{45C57F98-A429-4366-8B72-7D5D618B9E93}" presName="Name0" presStyleCnt="0">
        <dgm:presLayoutVars>
          <dgm:dir/>
          <dgm:animLvl val="lvl"/>
          <dgm:resizeHandles val="exact"/>
        </dgm:presLayoutVars>
      </dgm:prSet>
      <dgm:spPr/>
    </dgm:pt>
    <dgm:pt modelId="{B96CA35C-DF6F-4165-A3FF-C4FF5ED65A6A}" type="pres">
      <dgm:prSet presAssocID="{80350162-002B-4A86-9019-12D048281BD7}" presName="Name8" presStyleCnt="0"/>
      <dgm:spPr/>
    </dgm:pt>
    <dgm:pt modelId="{8B33A46B-8CB3-4CBA-AB46-412D9E16523E}" type="pres">
      <dgm:prSet presAssocID="{80350162-002B-4A86-9019-12D048281BD7}" presName="level" presStyleLbl="node1" presStyleIdx="0" presStyleCnt="7" custScaleY="4712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94CB58-321B-4241-942E-EC428716BB5D}" type="pres">
      <dgm:prSet presAssocID="{80350162-002B-4A86-9019-12D048281BD7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6EDE9E-E937-4CD1-8DF2-A310BE3567A5}" type="pres">
      <dgm:prSet presAssocID="{5BB380B7-3541-49AB-8163-0DCE54224DC4}" presName="Name8" presStyleCnt="0"/>
      <dgm:spPr/>
    </dgm:pt>
    <dgm:pt modelId="{CCC2AC92-34FC-4EC4-AD1A-8A5749D420EB}" type="pres">
      <dgm:prSet presAssocID="{5BB380B7-3541-49AB-8163-0DCE54224DC4}" presName="level" presStyleLbl="node1" presStyleIdx="1" presStyleCnt="7" custScaleY="2272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16DE34-CE3C-4DFC-AE3D-C44485A16E9C}" type="pres">
      <dgm:prSet presAssocID="{5BB380B7-3541-49AB-8163-0DCE54224DC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B49F14-1C06-4AB1-89D1-2CA9D0D92D4D}" type="pres">
      <dgm:prSet presAssocID="{71B2EA92-F89E-4F3E-A7CE-67E65B067F76}" presName="Name8" presStyleCnt="0"/>
      <dgm:spPr/>
    </dgm:pt>
    <dgm:pt modelId="{EBB3C21B-C6C3-41F0-834C-BBA4AF06DDF2}" type="pres">
      <dgm:prSet presAssocID="{71B2EA92-F89E-4F3E-A7CE-67E65B067F76}" presName="level" presStyleLbl="node1" presStyleIdx="2" presStyleCnt="7" custScaleY="1715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A0A0F5-F8B9-4994-9D11-F51D92580F07}" type="pres">
      <dgm:prSet presAssocID="{71B2EA92-F89E-4F3E-A7CE-67E65B067F76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7DCFD2-2CD6-4DD9-ADDA-628AAE6132A8}" type="pres">
      <dgm:prSet presAssocID="{B3BC7C97-9D28-4C81-8BC1-4F36AB3567E2}" presName="Name8" presStyleCnt="0"/>
      <dgm:spPr/>
    </dgm:pt>
    <dgm:pt modelId="{11325588-693D-4C6B-AB28-1D4BAA997321}" type="pres">
      <dgm:prSet presAssocID="{B3BC7C97-9D28-4C81-8BC1-4F36AB3567E2}" presName="level" presStyleLbl="node1" presStyleIdx="3" presStyleCnt="7" custScaleY="1948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EC9799-1878-4DD8-8E0C-94BFC8B7A12E}" type="pres">
      <dgm:prSet presAssocID="{B3BC7C97-9D28-4C81-8BC1-4F36AB3567E2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A3F415-2255-4F8D-8B6C-8FEDB5D77CF9}" type="pres">
      <dgm:prSet presAssocID="{8CB685DA-21E7-4C25-81B5-33D1B418C9A1}" presName="Name8" presStyleCnt="0"/>
      <dgm:spPr/>
    </dgm:pt>
    <dgm:pt modelId="{F8F24893-9A56-48BD-94EB-F7A92CF1D475}" type="pres">
      <dgm:prSet presAssocID="{8CB685DA-21E7-4C25-81B5-33D1B418C9A1}" presName="level" presStyleLbl="node1" presStyleIdx="4" presStyleCnt="7" custScaleY="2561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AF16717-FF4C-4D82-9F8D-02F104E31B0C}" type="pres">
      <dgm:prSet presAssocID="{8CB685DA-21E7-4C25-81B5-33D1B418C9A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B778147-879E-4BEB-B24E-11BA4C52EC14}" type="pres">
      <dgm:prSet presAssocID="{C0B573CA-D235-4760-9254-FE66F92A872F}" presName="Name8" presStyleCnt="0"/>
      <dgm:spPr/>
    </dgm:pt>
    <dgm:pt modelId="{14FD74E2-C6A1-4150-9FB2-DD8B497FD036}" type="pres">
      <dgm:prSet presAssocID="{C0B573CA-D235-4760-9254-FE66F92A872F}" presName="level" presStyleLbl="node1" presStyleIdx="5" presStyleCnt="7" custScaleY="2214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CAE970-2C39-49D7-9C17-D4ED3FC1F98E}" type="pres">
      <dgm:prSet presAssocID="{C0B573CA-D235-4760-9254-FE66F92A872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406909-22DD-4F77-AE36-E79D9EAF5083}" type="pres">
      <dgm:prSet presAssocID="{AD8D9D8F-3ACE-4C52-9145-38CBA54E6B83}" presName="Name8" presStyleCnt="0"/>
      <dgm:spPr/>
    </dgm:pt>
    <dgm:pt modelId="{6179342C-86B3-4B66-9600-97274FE4CC35}" type="pres">
      <dgm:prSet presAssocID="{AD8D9D8F-3ACE-4C52-9145-38CBA54E6B83}" presName="level" presStyleLbl="node1" presStyleIdx="6" presStyleCnt="7" custScaleY="17591" custLinFactNeighborX="-5556" custLinFactNeighborY="-18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C5DCF5-A491-4FC3-977F-ED4030B85560}" type="pres">
      <dgm:prSet presAssocID="{AD8D9D8F-3ACE-4C52-9145-38CBA54E6B8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6FC5F76-9CE4-4BF8-A644-32A505179909}" srcId="{45C57F98-A429-4366-8B72-7D5D618B9E93}" destId="{80350162-002B-4A86-9019-12D048281BD7}" srcOrd="0" destOrd="0" parTransId="{BD99D954-8127-42CA-8FCA-F33241110956}" sibTransId="{CCDED1D1-3689-440B-9B5D-C338EB947F1B}"/>
    <dgm:cxn modelId="{0D8EA2FA-2F26-4333-B411-61BC054F1B7B}" srcId="{45C57F98-A429-4366-8B72-7D5D618B9E93}" destId="{C0B573CA-D235-4760-9254-FE66F92A872F}" srcOrd="5" destOrd="0" parTransId="{7607486E-F083-4D6A-9CB9-882C05008A52}" sibTransId="{3579D8AD-7DEF-4F38-A4B2-36349416BF6C}"/>
    <dgm:cxn modelId="{BA1C7075-3A41-4898-87DB-F2C192430F63}" type="presOf" srcId="{5BB380B7-3541-49AB-8163-0DCE54224DC4}" destId="{CCC2AC92-34FC-4EC4-AD1A-8A5749D420EB}" srcOrd="0" destOrd="0" presId="urn:microsoft.com/office/officeart/2005/8/layout/pyramid1"/>
    <dgm:cxn modelId="{A30948CC-1E2A-4175-B267-B1ADDEDC6233}" type="presOf" srcId="{45C57F98-A429-4366-8B72-7D5D618B9E93}" destId="{7FD0B13F-743D-4FD1-913F-01842BE2FF4C}" srcOrd="0" destOrd="0" presId="urn:microsoft.com/office/officeart/2005/8/layout/pyramid1"/>
    <dgm:cxn modelId="{D0DF476F-64E8-4911-A2CB-38EAB5823A4B}" type="presOf" srcId="{71B2EA92-F89E-4F3E-A7CE-67E65B067F76}" destId="{17A0A0F5-F8B9-4994-9D11-F51D92580F07}" srcOrd="1" destOrd="0" presId="urn:microsoft.com/office/officeart/2005/8/layout/pyramid1"/>
    <dgm:cxn modelId="{5A21B4BD-8CCF-4A9F-92AA-C91FA15F6D5D}" srcId="{45C57F98-A429-4366-8B72-7D5D618B9E93}" destId="{5BB380B7-3541-49AB-8163-0DCE54224DC4}" srcOrd="1" destOrd="0" parTransId="{E222D39D-55A5-4C46-B2C7-5C95027850C8}" sibTransId="{726FD78C-2802-42DD-9574-E73A51514E29}"/>
    <dgm:cxn modelId="{A48019C9-5613-4CE2-9A02-53C53CEEF5EF}" type="presOf" srcId="{AD8D9D8F-3ACE-4C52-9145-38CBA54E6B83}" destId="{6179342C-86B3-4B66-9600-97274FE4CC35}" srcOrd="0" destOrd="0" presId="urn:microsoft.com/office/officeart/2005/8/layout/pyramid1"/>
    <dgm:cxn modelId="{E0F754F8-20E5-418B-BD1C-5F3BD443907A}" type="presOf" srcId="{C0B573CA-D235-4760-9254-FE66F92A872F}" destId="{EFCAE970-2C39-49D7-9C17-D4ED3FC1F98E}" srcOrd="1" destOrd="0" presId="urn:microsoft.com/office/officeart/2005/8/layout/pyramid1"/>
    <dgm:cxn modelId="{B4101B69-5C49-4AC7-B8DB-3C6392C53E11}" srcId="{45C57F98-A429-4366-8B72-7D5D618B9E93}" destId="{71B2EA92-F89E-4F3E-A7CE-67E65B067F76}" srcOrd="2" destOrd="0" parTransId="{E507295E-46AE-4C2B-9119-9D19A8AFBF41}" sibTransId="{B32535FD-EC38-45BB-9AB2-960890D69D47}"/>
    <dgm:cxn modelId="{A909349E-99A5-4922-8384-1DC6A31FBED1}" type="presOf" srcId="{B3BC7C97-9D28-4C81-8BC1-4F36AB3567E2}" destId="{ADEC9799-1878-4DD8-8E0C-94BFC8B7A12E}" srcOrd="1" destOrd="0" presId="urn:microsoft.com/office/officeart/2005/8/layout/pyramid1"/>
    <dgm:cxn modelId="{F912CB75-1692-4DB7-BEF2-76D07F23DEBC}" type="presOf" srcId="{5BB380B7-3541-49AB-8163-0DCE54224DC4}" destId="{9316DE34-CE3C-4DFC-AE3D-C44485A16E9C}" srcOrd="1" destOrd="0" presId="urn:microsoft.com/office/officeart/2005/8/layout/pyramid1"/>
    <dgm:cxn modelId="{0F8E7027-EA60-4191-B32F-19107403F673}" type="presOf" srcId="{71B2EA92-F89E-4F3E-A7CE-67E65B067F76}" destId="{EBB3C21B-C6C3-41F0-834C-BBA4AF06DDF2}" srcOrd="0" destOrd="0" presId="urn:microsoft.com/office/officeart/2005/8/layout/pyramid1"/>
    <dgm:cxn modelId="{088552A3-0CFD-4247-8B74-41A94DA02236}" srcId="{45C57F98-A429-4366-8B72-7D5D618B9E93}" destId="{AD8D9D8F-3ACE-4C52-9145-38CBA54E6B83}" srcOrd="6" destOrd="0" parTransId="{85D5254C-5B2D-4C20-9165-69290A4404D8}" sibTransId="{D5A8E27A-B658-4863-89FD-FCA60C7DDFFA}"/>
    <dgm:cxn modelId="{922EFFD5-CCFC-4EE8-BE71-162B49918BCE}" type="presOf" srcId="{B3BC7C97-9D28-4C81-8BC1-4F36AB3567E2}" destId="{11325588-693D-4C6B-AB28-1D4BAA997321}" srcOrd="0" destOrd="0" presId="urn:microsoft.com/office/officeart/2005/8/layout/pyramid1"/>
    <dgm:cxn modelId="{149375EC-9E6A-4237-9565-A5EBD79AE398}" type="presOf" srcId="{AD8D9D8F-3ACE-4C52-9145-38CBA54E6B83}" destId="{E5C5DCF5-A491-4FC3-977F-ED4030B85560}" srcOrd="1" destOrd="0" presId="urn:microsoft.com/office/officeart/2005/8/layout/pyramid1"/>
    <dgm:cxn modelId="{A7B924B9-40C8-4C86-A69E-80858095FD99}" type="presOf" srcId="{8CB685DA-21E7-4C25-81B5-33D1B418C9A1}" destId="{4AF16717-FF4C-4D82-9F8D-02F104E31B0C}" srcOrd="1" destOrd="0" presId="urn:microsoft.com/office/officeart/2005/8/layout/pyramid1"/>
    <dgm:cxn modelId="{99C3BA7C-0059-43B5-A7BC-BFCF0DEFB690}" type="presOf" srcId="{80350162-002B-4A86-9019-12D048281BD7}" destId="{6D94CB58-321B-4241-942E-EC428716BB5D}" srcOrd="1" destOrd="0" presId="urn:microsoft.com/office/officeart/2005/8/layout/pyramid1"/>
    <dgm:cxn modelId="{774D2111-E754-4E50-8B27-D567FCA50202}" srcId="{45C57F98-A429-4366-8B72-7D5D618B9E93}" destId="{8CB685DA-21E7-4C25-81B5-33D1B418C9A1}" srcOrd="4" destOrd="0" parTransId="{39991DED-CB69-4998-8194-29D68BD1CAAD}" sibTransId="{DC26E186-1D38-4C72-8DB6-1E46A87F18C1}"/>
    <dgm:cxn modelId="{1F665981-7084-4C91-9F23-E761E6845D08}" srcId="{45C57F98-A429-4366-8B72-7D5D618B9E93}" destId="{B3BC7C97-9D28-4C81-8BC1-4F36AB3567E2}" srcOrd="3" destOrd="0" parTransId="{413B5212-169E-4732-A17B-213B052DE686}" sibTransId="{7BCB7DF4-E309-485D-829F-1981EF5DF965}"/>
    <dgm:cxn modelId="{952FF5B1-B417-4363-B44A-8C7B47C0A437}" type="presOf" srcId="{80350162-002B-4A86-9019-12D048281BD7}" destId="{8B33A46B-8CB3-4CBA-AB46-412D9E16523E}" srcOrd="0" destOrd="0" presId="urn:microsoft.com/office/officeart/2005/8/layout/pyramid1"/>
    <dgm:cxn modelId="{A3EA8743-38B7-4010-A145-1464E9AD823F}" type="presOf" srcId="{C0B573CA-D235-4760-9254-FE66F92A872F}" destId="{14FD74E2-C6A1-4150-9FB2-DD8B497FD036}" srcOrd="0" destOrd="0" presId="urn:microsoft.com/office/officeart/2005/8/layout/pyramid1"/>
    <dgm:cxn modelId="{72C2BF1D-8590-43B3-AAAE-C0AAD2EFA69A}" type="presOf" srcId="{8CB685DA-21E7-4C25-81B5-33D1B418C9A1}" destId="{F8F24893-9A56-48BD-94EB-F7A92CF1D475}" srcOrd="0" destOrd="0" presId="urn:microsoft.com/office/officeart/2005/8/layout/pyramid1"/>
    <dgm:cxn modelId="{8DAE8D37-1BBF-481F-BD37-4F371383FB0C}" type="presParOf" srcId="{7FD0B13F-743D-4FD1-913F-01842BE2FF4C}" destId="{B96CA35C-DF6F-4165-A3FF-C4FF5ED65A6A}" srcOrd="0" destOrd="0" presId="urn:microsoft.com/office/officeart/2005/8/layout/pyramid1"/>
    <dgm:cxn modelId="{A974688F-CFBF-4C57-A52B-B9554D1E2F91}" type="presParOf" srcId="{B96CA35C-DF6F-4165-A3FF-C4FF5ED65A6A}" destId="{8B33A46B-8CB3-4CBA-AB46-412D9E16523E}" srcOrd="0" destOrd="0" presId="urn:microsoft.com/office/officeart/2005/8/layout/pyramid1"/>
    <dgm:cxn modelId="{6C3C0EB6-031E-45D5-8DF3-0AE9BEA25BFD}" type="presParOf" srcId="{B96CA35C-DF6F-4165-A3FF-C4FF5ED65A6A}" destId="{6D94CB58-321B-4241-942E-EC428716BB5D}" srcOrd="1" destOrd="0" presId="urn:microsoft.com/office/officeart/2005/8/layout/pyramid1"/>
    <dgm:cxn modelId="{5833229A-4F4A-4ABB-8EAF-781499060A61}" type="presParOf" srcId="{7FD0B13F-743D-4FD1-913F-01842BE2FF4C}" destId="{4D6EDE9E-E937-4CD1-8DF2-A310BE3567A5}" srcOrd="1" destOrd="0" presId="urn:microsoft.com/office/officeart/2005/8/layout/pyramid1"/>
    <dgm:cxn modelId="{32FE21D3-D879-4402-B90F-4FA5005157BD}" type="presParOf" srcId="{4D6EDE9E-E937-4CD1-8DF2-A310BE3567A5}" destId="{CCC2AC92-34FC-4EC4-AD1A-8A5749D420EB}" srcOrd="0" destOrd="0" presId="urn:microsoft.com/office/officeart/2005/8/layout/pyramid1"/>
    <dgm:cxn modelId="{2051C712-3179-4C0D-8E00-F846B73FFA0B}" type="presParOf" srcId="{4D6EDE9E-E937-4CD1-8DF2-A310BE3567A5}" destId="{9316DE34-CE3C-4DFC-AE3D-C44485A16E9C}" srcOrd="1" destOrd="0" presId="urn:microsoft.com/office/officeart/2005/8/layout/pyramid1"/>
    <dgm:cxn modelId="{6EC2B186-0B99-4F38-9359-9AD748C16B9A}" type="presParOf" srcId="{7FD0B13F-743D-4FD1-913F-01842BE2FF4C}" destId="{6DB49F14-1C06-4AB1-89D1-2CA9D0D92D4D}" srcOrd="2" destOrd="0" presId="urn:microsoft.com/office/officeart/2005/8/layout/pyramid1"/>
    <dgm:cxn modelId="{FD3FF728-1677-4434-9DD2-84989472FCCF}" type="presParOf" srcId="{6DB49F14-1C06-4AB1-89D1-2CA9D0D92D4D}" destId="{EBB3C21B-C6C3-41F0-834C-BBA4AF06DDF2}" srcOrd="0" destOrd="0" presId="urn:microsoft.com/office/officeart/2005/8/layout/pyramid1"/>
    <dgm:cxn modelId="{382B23FE-A6C0-421D-B639-0C0BC59D3295}" type="presParOf" srcId="{6DB49F14-1C06-4AB1-89D1-2CA9D0D92D4D}" destId="{17A0A0F5-F8B9-4994-9D11-F51D92580F07}" srcOrd="1" destOrd="0" presId="urn:microsoft.com/office/officeart/2005/8/layout/pyramid1"/>
    <dgm:cxn modelId="{D75BFB20-A9A7-4FF2-8DCB-B928DF570608}" type="presParOf" srcId="{7FD0B13F-743D-4FD1-913F-01842BE2FF4C}" destId="{7C7DCFD2-2CD6-4DD9-ADDA-628AAE6132A8}" srcOrd="3" destOrd="0" presId="urn:microsoft.com/office/officeart/2005/8/layout/pyramid1"/>
    <dgm:cxn modelId="{58EE1E0D-9DA2-4925-9079-B2FD1A3B46F5}" type="presParOf" srcId="{7C7DCFD2-2CD6-4DD9-ADDA-628AAE6132A8}" destId="{11325588-693D-4C6B-AB28-1D4BAA997321}" srcOrd="0" destOrd="0" presId="urn:microsoft.com/office/officeart/2005/8/layout/pyramid1"/>
    <dgm:cxn modelId="{000C09C6-71AC-440A-BEA6-27886A973E83}" type="presParOf" srcId="{7C7DCFD2-2CD6-4DD9-ADDA-628AAE6132A8}" destId="{ADEC9799-1878-4DD8-8E0C-94BFC8B7A12E}" srcOrd="1" destOrd="0" presId="urn:microsoft.com/office/officeart/2005/8/layout/pyramid1"/>
    <dgm:cxn modelId="{F8921ACF-B11F-468B-9123-026D0B40818D}" type="presParOf" srcId="{7FD0B13F-743D-4FD1-913F-01842BE2FF4C}" destId="{49A3F415-2255-4F8D-8B6C-8FEDB5D77CF9}" srcOrd="4" destOrd="0" presId="urn:microsoft.com/office/officeart/2005/8/layout/pyramid1"/>
    <dgm:cxn modelId="{BAF36C54-2CC4-4608-B974-FE8B4C202DFD}" type="presParOf" srcId="{49A3F415-2255-4F8D-8B6C-8FEDB5D77CF9}" destId="{F8F24893-9A56-48BD-94EB-F7A92CF1D475}" srcOrd="0" destOrd="0" presId="urn:microsoft.com/office/officeart/2005/8/layout/pyramid1"/>
    <dgm:cxn modelId="{230A88FC-7E24-4E2F-913E-99147FC48939}" type="presParOf" srcId="{49A3F415-2255-4F8D-8B6C-8FEDB5D77CF9}" destId="{4AF16717-FF4C-4D82-9F8D-02F104E31B0C}" srcOrd="1" destOrd="0" presId="urn:microsoft.com/office/officeart/2005/8/layout/pyramid1"/>
    <dgm:cxn modelId="{DEDC6C5B-1480-4EDD-AD1F-3AC3DFBDAED1}" type="presParOf" srcId="{7FD0B13F-743D-4FD1-913F-01842BE2FF4C}" destId="{0B778147-879E-4BEB-B24E-11BA4C52EC14}" srcOrd="5" destOrd="0" presId="urn:microsoft.com/office/officeart/2005/8/layout/pyramid1"/>
    <dgm:cxn modelId="{9B6D7098-5731-4AC1-B79B-DEE40C1D8C64}" type="presParOf" srcId="{0B778147-879E-4BEB-B24E-11BA4C52EC14}" destId="{14FD74E2-C6A1-4150-9FB2-DD8B497FD036}" srcOrd="0" destOrd="0" presId="urn:microsoft.com/office/officeart/2005/8/layout/pyramid1"/>
    <dgm:cxn modelId="{140C001E-B8AC-450C-A9EE-06F79DC04E3D}" type="presParOf" srcId="{0B778147-879E-4BEB-B24E-11BA4C52EC14}" destId="{EFCAE970-2C39-49D7-9C17-D4ED3FC1F98E}" srcOrd="1" destOrd="0" presId="urn:microsoft.com/office/officeart/2005/8/layout/pyramid1"/>
    <dgm:cxn modelId="{EF5C595B-19AF-4194-ABDF-47E7CEBA2E2E}" type="presParOf" srcId="{7FD0B13F-743D-4FD1-913F-01842BE2FF4C}" destId="{23406909-22DD-4F77-AE36-E79D9EAF5083}" srcOrd="6" destOrd="0" presId="urn:microsoft.com/office/officeart/2005/8/layout/pyramid1"/>
    <dgm:cxn modelId="{A1E486C8-F14E-4A09-92A2-ED56CEA71974}" type="presParOf" srcId="{23406909-22DD-4F77-AE36-E79D9EAF5083}" destId="{6179342C-86B3-4B66-9600-97274FE4CC35}" srcOrd="0" destOrd="0" presId="urn:microsoft.com/office/officeart/2005/8/layout/pyramid1"/>
    <dgm:cxn modelId="{662A9913-615B-4329-A9FB-20018F77E921}" type="presParOf" srcId="{23406909-22DD-4F77-AE36-E79D9EAF5083}" destId="{E5C5DCF5-A491-4FC3-977F-ED4030B85560}" srcOrd="1" destOrd="0" presId="urn:microsoft.com/office/officeart/2005/8/layout/pyramid1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BA2441A-B34F-4F11-A8FC-5ED7490079EA}" type="doc">
      <dgm:prSet loTypeId="urn:microsoft.com/office/officeart/2005/8/layout/vList6" loCatId="list" qsTypeId="urn:microsoft.com/office/officeart/2005/8/quickstyle/simple1" qsCatId="simple" csTypeId="urn:microsoft.com/office/officeart/2005/8/colors/accent3_4" csCatId="accent3" phldr="1"/>
      <dgm:spPr/>
      <dgm:t>
        <a:bodyPr/>
        <a:lstStyle/>
        <a:p>
          <a:endParaRPr lang="lv-LV"/>
        </a:p>
      </dgm:t>
    </dgm:pt>
    <dgm:pt modelId="{8D124388-2831-4A28-AB27-34F33B157E13}">
      <dgm:prSet phldrT="[Text]" custT="1"/>
      <dgm:spPr/>
      <dgm:t>
        <a:bodyPr/>
        <a:lstStyle/>
        <a:p>
          <a:r>
            <a:rPr lang="lv-LV" sz="2600" dirty="0" smtClean="0"/>
            <a:t> 5</a:t>
          </a:r>
          <a:endParaRPr lang="lv-LV" sz="2600" dirty="0"/>
        </a:p>
      </dgm:t>
    </dgm:pt>
    <dgm:pt modelId="{CBF491A0-B055-4A4B-A5C2-532EC60C3ED5}" type="parTrans" cxnId="{4B375D72-0C73-4E15-882E-E939B8FCBDE2}">
      <dgm:prSet/>
      <dgm:spPr/>
      <dgm:t>
        <a:bodyPr/>
        <a:lstStyle/>
        <a:p>
          <a:endParaRPr lang="lv-LV"/>
        </a:p>
      </dgm:t>
    </dgm:pt>
    <dgm:pt modelId="{9842A152-6736-44DB-AE66-7D77D41D8AF8}" type="sibTrans" cxnId="{4B375D72-0C73-4E15-882E-E939B8FCBDE2}">
      <dgm:prSet/>
      <dgm:spPr/>
      <dgm:t>
        <a:bodyPr/>
        <a:lstStyle/>
        <a:p>
          <a:endParaRPr lang="lv-LV"/>
        </a:p>
      </dgm:t>
    </dgm:pt>
    <dgm:pt modelId="{4BC27404-5B33-41B9-9D71-6CE79C61300D}">
      <dgm:prSet phldrT="[Text]" custT="1"/>
      <dgm:spPr/>
      <dgm:t>
        <a:bodyPr anchor="ctr" anchorCtr="0"/>
        <a:lstStyle/>
        <a:p>
          <a:r>
            <a:rPr lang="lv-LV" sz="1600" smtClean="0"/>
            <a:t>Izcili, pārsniedz </a:t>
          </a:r>
          <a:r>
            <a:rPr lang="lv-LV" sz="1600" dirty="0" smtClean="0"/>
            <a:t>prasības</a:t>
          </a:r>
          <a:endParaRPr lang="lv-LV" sz="1600" dirty="0"/>
        </a:p>
      </dgm:t>
    </dgm:pt>
    <dgm:pt modelId="{C5A17027-8936-4AB8-A015-A2A8FDF1434D}" type="parTrans" cxnId="{B88495B1-519F-4EFB-8A56-F5C658E652A4}">
      <dgm:prSet/>
      <dgm:spPr/>
      <dgm:t>
        <a:bodyPr/>
        <a:lstStyle/>
        <a:p>
          <a:endParaRPr lang="lv-LV"/>
        </a:p>
      </dgm:t>
    </dgm:pt>
    <dgm:pt modelId="{7A63DB4D-18E2-4336-9710-B7BAFE029B16}" type="sibTrans" cxnId="{B88495B1-519F-4EFB-8A56-F5C658E652A4}">
      <dgm:prSet/>
      <dgm:spPr/>
      <dgm:t>
        <a:bodyPr/>
        <a:lstStyle/>
        <a:p>
          <a:endParaRPr lang="lv-LV"/>
        </a:p>
      </dgm:t>
    </dgm:pt>
    <dgm:pt modelId="{733FCAF3-4A61-49F8-9C44-1AB9890D67B5}">
      <dgm:prSet phldrT="[Text]" custT="1"/>
      <dgm:spPr/>
      <dgm:t>
        <a:bodyPr/>
        <a:lstStyle/>
        <a:p>
          <a:r>
            <a:rPr lang="lv-LV" sz="2600" smtClean="0"/>
            <a:t>1</a:t>
          </a:r>
          <a:endParaRPr lang="lv-LV" sz="2600" dirty="0"/>
        </a:p>
      </dgm:t>
    </dgm:pt>
    <dgm:pt modelId="{B00037B0-2C8F-4F90-A82A-F3D4D4412EE4}" type="parTrans" cxnId="{4464D439-BE75-4000-8D86-19AB58461344}">
      <dgm:prSet/>
      <dgm:spPr/>
      <dgm:t>
        <a:bodyPr/>
        <a:lstStyle/>
        <a:p>
          <a:endParaRPr lang="lv-LV"/>
        </a:p>
      </dgm:t>
    </dgm:pt>
    <dgm:pt modelId="{81E26A71-1FD0-4674-8061-35EB56A575D7}" type="sibTrans" cxnId="{4464D439-BE75-4000-8D86-19AB58461344}">
      <dgm:prSet/>
      <dgm:spPr/>
      <dgm:t>
        <a:bodyPr/>
        <a:lstStyle/>
        <a:p>
          <a:endParaRPr lang="lv-LV"/>
        </a:p>
      </dgm:t>
    </dgm:pt>
    <dgm:pt modelId="{0CB3E3D0-D0D5-4CBC-A087-7BE207E91FDB}">
      <dgm:prSet phldrT="[Text]" custT="1"/>
      <dgm:spPr/>
      <dgm:t>
        <a:bodyPr anchor="ctr" anchorCtr="0"/>
        <a:lstStyle/>
        <a:p>
          <a:r>
            <a:rPr lang="lv-LV" sz="1600" smtClean="0"/>
            <a:t>Neapmierinoši, neatbilst </a:t>
          </a:r>
          <a:r>
            <a:rPr lang="lv-LV" sz="1600" dirty="0" smtClean="0"/>
            <a:t>prasībām</a:t>
          </a:r>
          <a:endParaRPr lang="lv-LV" sz="1600" dirty="0"/>
        </a:p>
      </dgm:t>
    </dgm:pt>
    <dgm:pt modelId="{D4945043-2BAE-4481-8EBF-671E2E714E21}" type="parTrans" cxnId="{590265BC-254D-4E59-9F38-5A31D843A9E9}">
      <dgm:prSet/>
      <dgm:spPr/>
      <dgm:t>
        <a:bodyPr/>
        <a:lstStyle/>
        <a:p>
          <a:endParaRPr lang="lv-LV"/>
        </a:p>
      </dgm:t>
    </dgm:pt>
    <dgm:pt modelId="{7CB78DB0-B2A3-42E8-8486-1EF75A639738}" type="sibTrans" cxnId="{590265BC-254D-4E59-9F38-5A31D843A9E9}">
      <dgm:prSet/>
      <dgm:spPr/>
      <dgm:t>
        <a:bodyPr/>
        <a:lstStyle/>
        <a:p>
          <a:endParaRPr lang="lv-LV"/>
        </a:p>
      </dgm:t>
    </dgm:pt>
    <dgm:pt modelId="{E175F563-9118-46D8-8C1F-7BC7869C702D}">
      <dgm:prSet custT="1"/>
      <dgm:spPr/>
      <dgm:t>
        <a:bodyPr/>
        <a:lstStyle/>
        <a:p>
          <a:r>
            <a:rPr lang="lv-LV" sz="2600" smtClean="0"/>
            <a:t>2</a:t>
          </a:r>
          <a:endParaRPr lang="lv-LV" sz="2600" dirty="0"/>
        </a:p>
      </dgm:t>
    </dgm:pt>
    <dgm:pt modelId="{D8BF6930-044F-45C4-B142-014403B198E0}" type="parTrans" cxnId="{E70D499C-AE32-4563-9D71-CAA830431C9B}">
      <dgm:prSet/>
      <dgm:spPr/>
      <dgm:t>
        <a:bodyPr/>
        <a:lstStyle/>
        <a:p>
          <a:endParaRPr lang="lv-LV"/>
        </a:p>
      </dgm:t>
    </dgm:pt>
    <dgm:pt modelId="{D1FEAC7B-F7B4-4B3D-90A6-9B1FE1F775A6}" type="sibTrans" cxnId="{E70D499C-AE32-4563-9D71-CAA830431C9B}">
      <dgm:prSet/>
      <dgm:spPr/>
      <dgm:t>
        <a:bodyPr/>
        <a:lstStyle/>
        <a:p>
          <a:endParaRPr lang="lv-LV"/>
        </a:p>
      </dgm:t>
    </dgm:pt>
    <dgm:pt modelId="{EC5798D9-978F-441C-BF86-044E37EDC4B7}">
      <dgm:prSet custT="1"/>
      <dgm:spPr/>
      <dgm:t>
        <a:bodyPr/>
        <a:lstStyle/>
        <a:p>
          <a:r>
            <a:rPr lang="lv-LV" sz="2600" smtClean="0"/>
            <a:t>4</a:t>
          </a:r>
          <a:endParaRPr lang="lv-LV" sz="2600" dirty="0"/>
        </a:p>
      </dgm:t>
    </dgm:pt>
    <dgm:pt modelId="{AD394AF0-A02B-46E0-AE4A-AB9164F88CF2}" type="parTrans" cxnId="{5A91F469-72AF-408A-ADD6-28E89C4E8580}">
      <dgm:prSet/>
      <dgm:spPr/>
      <dgm:t>
        <a:bodyPr/>
        <a:lstStyle/>
        <a:p>
          <a:endParaRPr lang="lv-LV"/>
        </a:p>
      </dgm:t>
    </dgm:pt>
    <dgm:pt modelId="{57F3A847-4BEC-4D80-BC20-61186843A48E}" type="sibTrans" cxnId="{5A91F469-72AF-408A-ADD6-28E89C4E8580}">
      <dgm:prSet/>
      <dgm:spPr/>
      <dgm:t>
        <a:bodyPr/>
        <a:lstStyle/>
        <a:p>
          <a:endParaRPr lang="lv-LV"/>
        </a:p>
      </dgm:t>
    </dgm:pt>
    <dgm:pt modelId="{B5C46EA7-41D3-4F2C-A13C-3153F40A34B2}">
      <dgm:prSet custT="1"/>
      <dgm:spPr/>
      <dgm:t>
        <a:bodyPr/>
        <a:lstStyle/>
        <a:p>
          <a:r>
            <a:rPr lang="lv-LV" sz="2600" smtClean="0"/>
            <a:t>3</a:t>
          </a:r>
          <a:endParaRPr lang="lv-LV" sz="2600" dirty="0"/>
        </a:p>
      </dgm:t>
    </dgm:pt>
    <dgm:pt modelId="{1F28D79D-3555-42FA-BA6E-678A87FF8727}" type="parTrans" cxnId="{7B907852-0A5B-4229-A58F-87CC00328ECE}">
      <dgm:prSet/>
      <dgm:spPr/>
      <dgm:t>
        <a:bodyPr/>
        <a:lstStyle/>
        <a:p>
          <a:endParaRPr lang="lv-LV"/>
        </a:p>
      </dgm:t>
    </dgm:pt>
    <dgm:pt modelId="{90D1861C-5088-4847-84D5-0C6BB9445997}" type="sibTrans" cxnId="{7B907852-0A5B-4229-A58F-87CC00328ECE}">
      <dgm:prSet/>
      <dgm:spPr/>
      <dgm:t>
        <a:bodyPr/>
        <a:lstStyle/>
        <a:p>
          <a:endParaRPr lang="lv-LV"/>
        </a:p>
      </dgm:t>
    </dgm:pt>
    <dgm:pt modelId="{FB51DF03-C627-4EB7-A448-21D98E460F58}">
      <dgm:prSet custT="1"/>
      <dgm:spPr/>
      <dgm:t>
        <a:bodyPr anchor="ctr" anchorCtr="0"/>
        <a:lstStyle/>
        <a:p>
          <a:r>
            <a:rPr lang="lv-LV" sz="1600" smtClean="0"/>
            <a:t>Teicami, daļēji </a:t>
          </a:r>
          <a:r>
            <a:rPr lang="lv-LV" sz="1600" dirty="0" smtClean="0"/>
            <a:t>pārsniedz prasības</a:t>
          </a:r>
          <a:endParaRPr lang="lv-LV" sz="1600" dirty="0"/>
        </a:p>
      </dgm:t>
    </dgm:pt>
    <dgm:pt modelId="{4353E143-2761-4F8A-B013-C6A1B9EF99B9}" type="parTrans" cxnId="{05B4FA47-EAC3-44FE-8B29-AB0A07EBD3E7}">
      <dgm:prSet/>
      <dgm:spPr/>
      <dgm:t>
        <a:bodyPr/>
        <a:lstStyle/>
        <a:p>
          <a:endParaRPr lang="lv-LV"/>
        </a:p>
      </dgm:t>
    </dgm:pt>
    <dgm:pt modelId="{80AA05A3-454B-4E88-BBE0-E2F467D55EB3}" type="sibTrans" cxnId="{05B4FA47-EAC3-44FE-8B29-AB0A07EBD3E7}">
      <dgm:prSet/>
      <dgm:spPr/>
      <dgm:t>
        <a:bodyPr/>
        <a:lstStyle/>
        <a:p>
          <a:endParaRPr lang="lv-LV"/>
        </a:p>
      </dgm:t>
    </dgm:pt>
    <dgm:pt modelId="{5F3B3B3A-8C98-4587-922D-F22FCD149A5A}">
      <dgm:prSet custT="1"/>
      <dgm:spPr/>
      <dgm:t>
        <a:bodyPr anchor="ctr" anchorCtr="0"/>
        <a:lstStyle/>
        <a:p>
          <a:r>
            <a:rPr lang="lv-LV" sz="1600" smtClean="0"/>
            <a:t>Labi, atbilst </a:t>
          </a:r>
          <a:r>
            <a:rPr lang="lv-LV" sz="1600" dirty="0" smtClean="0"/>
            <a:t>prasībām</a:t>
          </a:r>
          <a:endParaRPr lang="lv-LV" sz="1600" dirty="0"/>
        </a:p>
      </dgm:t>
    </dgm:pt>
    <dgm:pt modelId="{CF7946A0-05FD-49C0-A78A-876A95EFC9F5}" type="parTrans" cxnId="{57224D36-85B0-4A6A-A814-70E4994B6208}">
      <dgm:prSet/>
      <dgm:spPr/>
      <dgm:t>
        <a:bodyPr/>
        <a:lstStyle/>
        <a:p>
          <a:endParaRPr lang="lv-LV"/>
        </a:p>
      </dgm:t>
    </dgm:pt>
    <dgm:pt modelId="{6210A6A5-4916-4B8F-A403-2573C203BC6D}" type="sibTrans" cxnId="{57224D36-85B0-4A6A-A814-70E4994B6208}">
      <dgm:prSet/>
      <dgm:spPr/>
      <dgm:t>
        <a:bodyPr/>
        <a:lstStyle/>
        <a:p>
          <a:endParaRPr lang="lv-LV"/>
        </a:p>
      </dgm:t>
    </dgm:pt>
    <dgm:pt modelId="{C9B96615-B036-4ED7-9AB3-6EC7AB09F9F5}">
      <dgm:prSet custT="1"/>
      <dgm:spPr/>
      <dgm:t>
        <a:bodyPr anchor="ctr" anchorCtr="0"/>
        <a:lstStyle/>
        <a:p>
          <a:r>
            <a:rPr lang="lv-LV" sz="1600" smtClean="0"/>
            <a:t>Jāpilnveido, daļēji </a:t>
          </a:r>
          <a:r>
            <a:rPr lang="lv-LV" sz="1600" dirty="0" smtClean="0"/>
            <a:t>atbilst prasībām</a:t>
          </a:r>
          <a:endParaRPr lang="lv-LV" sz="1600" dirty="0"/>
        </a:p>
      </dgm:t>
    </dgm:pt>
    <dgm:pt modelId="{470F2C2A-C90E-40F2-853B-1323955C6884}" type="parTrans" cxnId="{70DCF982-502B-4A9D-AEDF-600E8419EFA5}">
      <dgm:prSet/>
      <dgm:spPr/>
      <dgm:t>
        <a:bodyPr/>
        <a:lstStyle/>
        <a:p>
          <a:endParaRPr lang="lv-LV"/>
        </a:p>
      </dgm:t>
    </dgm:pt>
    <dgm:pt modelId="{7292197F-0C88-4E56-9988-A15A7CDDB524}" type="sibTrans" cxnId="{70DCF982-502B-4A9D-AEDF-600E8419EFA5}">
      <dgm:prSet/>
      <dgm:spPr/>
      <dgm:t>
        <a:bodyPr/>
        <a:lstStyle/>
        <a:p>
          <a:endParaRPr lang="lv-LV"/>
        </a:p>
      </dgm:t>
    </dgm:pt>
    <dgm:pt modelId="{4C874A1F-C566-4300-B12F-63E05BFEAEC7}" type="pres">
      <dgm:prSet presAssocID="{3BA2441A-B34F-4F11-A8FC-5ED7490079EA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lv-LV"/>
        </a:p>
      </dgm:t>
    </dgm:pt>
    <dgm:pt modelId="{263DB41F-591D-43CC-9D49-903824B3A48C}" type="pres">
      <dgm:prSet presAssocID="{8D124388-2831-4A28-AB27-34F33B157E13}" presName="linNode" presStyleCnt="0"/>
      <dgm:spPr/>
      <dgm:t>
        <a:bodyPr/>
        <a:lstStyle/>
        <a:p>
          <a:endParaRPr lang="en-US"/>
        </a:p>
      </dgm:t>
    </dgm:pt>
    <dgm:pt modelId="{A0B456C1-7C70-4206-BCE7-C0CB13772BB5}" type="pres">
      <dgm:prSet presAssocID="{8D124388-2831-4A28-AB27-34F33B157E13}" presName="parentShp" presStyleLbl="node1" presStyleIdx="0" presStyleCnt="5" custScaleX="64145" custLinFactX="1059" custLinFactNeighborX="100000" custLinFactNeighborY="4833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F4C7A407-7DFA-47D7-AF58-0D007B2DCA7F}" type="pres">
      <dgm:prSet presAssocID="{8D124388-2831-4A28-AB27-34F33B157E13}" presName="childShp" presStyleLbl="bgAccFollowNode1" presStyleIdx="0" presStyleCnt="5" custLinFactNeighborX="-64677" custLinFactNeighborY="1802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1329E1B1-72AB-49CD-8833-EAA4E211D4C4}" type="pres">
      <dgm:prSet presAssocID="{9842A152-6736-44DB-AE66-7D77D41D8AF8}" presName="spacing" presStyleCnt="0"/>
      <dgm:spPr/>
      <dgm:t>
        <a:bodyPr/>
        <a:lstStyle/>
        <a:p>
          <a:endParaRPr lang="en-US"/>
        </a:p>
      </dgm:t>
    </dgm:pt>
    <dgm:pt modelId="{12693570-81A2-4658-8F57-3E55ACD12295}" type="pres">
      <dgm:prSet presAssocID="{EC5798D9-978F-441C-BF86-044E37EDC4B7}" presName="linNode" presStyleCnt="0"/>
      <dgm:spPr/>
      <dgm:t>
        <a:bodyPr/>
        <a:lstStyle/>
        <a:p>
          <a:endParaRPr lang="en-US"/>
        </a:p>
      </dgm:t>
    </dgm:pt>
    <dgm:pt modelId="{0D9403AD-8201-4FCA-86CC-F95D491DD38B}" type="pres">
      <dgm:prSet presAssocID="{EC5798D9-978F-441C-BF86-044E37EDC4B7}" presName="parentShp" presStyleLbl="node1" presStyleIdx="1" presStyleCnt="5" custScaleX="64145" custLinFactX="1527" custLinFactNeighborX="100000" custLinFactNeighborY="3576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BCE88DF4-C4BB-4F9F-B98A-37F12ADD7235}" type="pres">
      <dgm:prSet presAssocID="{EC5798D9-978F-441C-BF86-044E37EDC4B7}" presName="childShp" presStyleLbl="bgAccFollowNode1" presStyleIdx="1" presStyleCnt="5" custLinFactNeighborX="-63085" custLinFactNeighborY="-4789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C16C280C-A33B-4C11-8105-A07AC95BF7D4}" type="pres">
      <dgm:prSet presAssocID="{57F3A847-4BEC-4D80-BC20-61186843A48E}" presName="spacing" presStyleCnt="0"/>
      <dgm:spPr/>
      <dgm:t>
        <a:bodyPr/>
        <a:lstStyle/>
        <a:p>
          <a:endParaRPr lang="en-US"/>
        </a:p>
      </dgm:t>
    </dgm:pt>
    <dgm:pt modelId="{458CF4B7-8CE8-42D3-9848-8BD5B382689A}" type="pres">
      <dgm:prSet presAssocID="{B5C46EA7-41D3-4F2C-A13C-3153F40A34B2}" presName="linNode" presStyleCnt="0"/>
      <dgm:spPr/>
      <dgm:t>
        <a:bodyPr/>
        <a:lstStyle/>
        <a:p>
          <a:endParaRPr lang="en-US"/>
        </a:p>
      </dgm:t>
    </dgm:pt>
    <dgm:pt modelId="{E813E235-18AA-4F11-9B83-433FD469C4F7}" type="pres">
      <dgm:prSet presAssocID="{B5C46EA7-41D3-4F2C-A13C-3153F40A34B2}" presName="parentShp" presStyleLbl="node1" presStyleIdx="2" presStyleCnt="5" custScaleX="65132" custLinFactX="3452" custLinFactNeighborX="100000" custLinFactNeighborY="2320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0F5B9972-B4B7-452C-977E-CFFC49405735}" type="pres">
      <dgm:prSet presAssocID="{B5C46EA7-41D3-4F2C-A13C-3153F40A34B2}" presName="childShp" presStyleLbl="bgAccFollowNode1" presStyleIdx="2" presStyleCnt="5" custLinFactNeighborX="-65170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A5A03CA7-1397-4AB9-8A85-A99584394855}" type="pres">
      <dgm:prSet presAssocID="{90D1861C-5088-4847-84D5-0C6BB9445997}" presName="spacing" presStyleCnt="0"/>
      <dgm:spPr/>
      <dgm:t>
        <a:bodyPr/>
        <a:lstStyle/>
        <a:p>
          <a:endParaRPr lang="en-US"/>
        </a:p>
      </dgm:t>
    </dgm:pt>
    <dgm:pt modelId="{4C9E3767-D95B-4BC8-BCD3-7D247B09D811}" type="pres">
      <dgm:prSet presAssocID="{E175F563-9118-46D8-8C1F-7BC7869C702D}" presName="linNode" presStyleCnt="0"/>
      <dgm:spPr/>
      <dgm:t>
        <a:bodyPr/>
        <a:lstStyle/>
        <a:p>
          <a:endParaRPr lang="en-US"/>
        </a:p>
      </dgm:t>
    </dgm:pt>
    <dgm:pt modelId="{F360D753-C053-4211-AC04-EF08358BB1A1}" type="pres">
      <dgm:prSet presAssocID="{E175F563-9118-46D8-8C1F-7BC7869C702D}" presName="parentShp" presStyleLbl="node1" presStyleIdx="3" presStyleCnt="5" custScaleX="64145" custLinFactX="1059" custLinFactNeighborX="100000" custLinFactNeighborY="1441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2B0E0729-F15F-4EE4-9E93-9D07330B556F}" type="pres">
      <dgm:prSet presAssocID="{E175F563-9118-46D8-8C1F-7BC7869C702D}" presName="childShp" presStyleLbl="bgAccFollowNode1" presStyleIdx="3" presStyleCnt="5" custLinFactNeighborX="-64677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30738CEC-0751-4FD1-A593-7C02B8D94C93}" type="pres">
      <dgm:prSet presAssocID="{D1FEAC7B-F7B4-4B3D-90A6-9B1FE1F775A6}" presName="spacing" presStyleCnt="0"/>
      <dgm:spPr/>
      <dgm:t>
        <a:bodyPr/>
        <a:lstStyle/>
        <a:p>
          <a:endParaRPr lang="en-US"/>
        </a:p>
      </dgm:t>
    </dgm:pt>
    <dgm:pt modelId="{974632F8-3A2A-42E4-880B-3763E730E85E}" type="pres">
      <dgm:prSet presAssocID="{733FCAF3-4A61-49F8-9C44-1AB9890D67B5}" presName="linNode" presStyleCnt="0"/>
      <dgm:spPr/>
      <dgm:t>
        <a:bodyPr/>
        <a:lstStyle/>
        <a:p>
          <a:endParaRPr lang="en-US"/>
        </a:p>
      </dgm:t>
    </dgm:pt>
    <dgm:pt modelId="{47826F6D-2C60-4ABA-BD67-4B2D20ECF34F}" type="pres">
      <dgm:prSet presAssocID="{733FCAF3-4A61-49F8-9C44-1AB9890D67B5}" presName="parentShp" presStyleLbl="node1" presStyleIdx="4" presStyleCnt="5" custScaleX="64145" custLinFactX="1527" custLinFactNeighborX="100000" custLinFactNeighborY="-194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30F574E7-9620-489F-845C-215F53CAACEC}" type="pres">
      <dgm:prSet presAssocID="{733FCAF3-4A61-49F8-9C44-1AB9890D67B5}" presName="childShp" presStyleLbl="bgAccFollowNode1" presStyleIdx="4" presStyleCnt="5" custLinFactNeighborX="-64677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</dgm:ptLst>
  <dgm:cxnLst>
    <dgm:cxn modelId="{70DCF982-502B-4A9D-AEDF-600E8419EFA5}" srcId="{E175F563-9118-46D8-8C1F-7BC7869C702D}" destId="{C9B96615-B036-4ED7-9AB3-6EC7AB09F9F5}" srcOrd="0" destOrd="0" parTransId="{470F2C2A-C90E-40F2-853B-1323955C6884}" sibTransId="{7292197F-0C88-4E56-9988-A15A7CDDB524}"/>
    <dgm:cxn modelId="{1847566E-FF15-4DC9-959F-29464B207368}" type="presOf" srcId="{8D124388-2831-4A28-AB27-34F33B157E13}" destId="{A0B456C1-7C70-4206-BCE7-C0CB13772BB5}" srcOrd="0" destOrd="0" presId="urn:microsoft.com/office/officeart/2005/8/layout/vList6"/>
    <dgm:cxn modelId="{48A42958-FD1E-46F3-B622-318946CB85BE}" type="presOf" srcId="{C9B96615-B036-4ED7-9AB3-6EC7AB09F9F5}" destId="{2B0E0729-F15F-4EE4-9E93-9D07330B556F}" srcOrd="0" destOrd="0" presId="urn:microsoft.com/office/officeart/2005/8/layout/vList6"/>
    <dgm:cxn modelId="{95277BAA-8696-4AAE-AB6D-0B8550210586}" type="presOf" srcId="{E175F563-9118-46D8-8C1F-7BC7869C702D}" destId="{F360D753-C053-4211-AC04-EF08358BB1A1}" srcOrd="0" destOrd="0" presId="urn:microsoft.com/office/officeart/2005/8/layout/vList6"/>
    <dgm:cxn modelId="{B88495B1-519F-4EFB-8A56-F5C658E652A4}" srcId="{8D124388-2831-4A28-AB27-34F33B157E13}" destId="{4BC27404-5B33-41B9-9D71-6CE79C61300D}" srcOrd="0" destOrd="0" parTransId="{C5A17027-8936-4AB8-A015-A2A8FDF1434D}" sibTransId="{7A63DB4D-18E2-4336-9710-B7BAFE029B16}"/>
    <dgm:cxn modelId="{E70D499C-AE32-4563-9D71-CAA830431C9B}" srcId="{3BA2441A-B34F-4F11-A8FC-5ED7490079EA}" destId="{E175F563-9118-46D8-8C1F-7BC7869C702D}" srcOrd="3" destOrd="0" parTransId="{D8BF6930-044F-45C4-B142-014403B198E0}" sibTransId="{D1FEAC7B-F7B4-4B3D-90A6-9B1FE1F775A6}"/>
    <dgm:cxn modelId="{7B907852-0A5B-4229-A58F-87CC00328ECE}" srcId="{3BA2441A-B34F-4F11-A8FC-5ED7490079EA}" destId="{B5C46EA7-41D3-4F2C-A13C-3153F40A34B2}" srcOrd="2" destOrd="0" parTransId="{1F28D79D-3555-42FA-BA6E-678A87FF8727}" sibTransId="{90D1861C-5088-4847-84D5-0C6BB9445997}"/>
    <dgm:cxn modelId="{4464D439-BE75-4000-8D86-19AB58461344}" srcId="{3BA2441A-B34F-4F11-A8FC-5ED7490079EA}" destId="{733FCAF3-4A61-49F8-9C44-1AB9890D67B5}" srcOrd="4" destOrd="0" parTransId="{B00037B0-2C8F-4F90-A82A-F3D4D4412EE4}" sibTransId="{81E26A71-1FD0-4674-8061-35EB56A575D7}"/>
    <dgm:cxn modelId="{E002994F-F5F5-4ECD-9EFC-38A3D21D5902}" type="presOf" srcId="{EC5798D9-978F-441C-BF86-044E37EDC4B7}" destId="{0D9403AD-8201-4FCA-86CC-F95D491DD38B}" srcOrd="0" destOrd="0" presId="urn:microsoft.com/office/officeart/2005/8/layout/vList6"/>
    <dgm:cxn modelId="{05B4FA47-EAC3-44FE-8B29-AB0A07EBD3E7}" srcId="{EC5798D9-978F-441C-BF86-044E37EDC4B7}" destId="{FB51DF03-C627-4EB7-A448-21D98E460F58}" srcOrd="0" destOrd="0" parTransId="{4353E143-2761-4F8A-B013-C6A1B9EF99B9}" sibTransId="{80AA05A3-454B-4E88-BBE0-E2F467D55EB3}"/>
    <dgm:cxn modelId="{2CC294D7-C3E9-4858-B366-C68237E570E0}" type="presOf" srcId="{3BA2441A-B34F-4F11-A8FC-5ED7490079EA}" destId="{4C874A1F-C566-4300-B12F-63E05BFEAEC7}" srcOrd="0" destOrd="0" presId="urn:microsoft.com/office/officeart/2005/8/layout/vList6"/>
    <dgm:cxn modelId="{BE21AD77-79E9-44AC-93A9-90A165444670}" type="presOf" srcId="{733FCAF3-4A61-49F8-9C44-1AB9890D67B5}" destId="{47826F6D-2C60-4ABA-BD67-4B2D20ECF34F}" srcOrd="0" destOrd="0" presId="urn:microsoft.com/office/officeart/2005/8/layout/vList6"/>
    <dgm:cxn modelId="{52ECF8E9-4DF6-4760-A1CF-049E140B9FCC}" type="presOf" srcId="{FB51DF03-C627-4EB7-A448-21D98E460F58}" destId="{BCE88DF4-C4BB-4F9F-B98A-37F12ADD7235}" srcOrd="0" destOrd="0" presId="urn:microsoft.com/office/officeart/2005/8/layout/vList6"/>
    <dgm:cxn modelId="{B42A2860-1C7B-42C9-8522-43F49B8A2985}" type="presOf" srcId="{B5C46EA7-41D3-4F2C-A13C-3153F40A34B2}" destId="{E813E235-18AA-4F11-9B83-433FD469C4F7}" srcOrd="0" destOrd="0" presId="urn:microsoft.com/office/officeart/2005/8/layout/vList6"/>
    <dgm:cxn modelId="{590265BC-254D-4E59-9F38-5A31D843A9E9}" srcId="{733FCAF3-4A61-49F8-9C44-1AB9890D67B5}" destId="{0CB3E3D0-D0D5-4CBC-A087-7BE207E91FDB}" srcOrd="0" destOrd="0" parTransId="{D4945043-2BAE-4481-8EBF-671E2E714E21}" sibTransId="{7CB78DB0-B2A3-42E8-8486-1EF75A639738}"/>
    <dgm:cxn modelId="{5A91F469-72AF-408A-ADD6-28E89C4E8580}" srcId="{3BA2441A-B34F-4F11-A8FC-5ED7490079EA}" destId="{EC5798D9-978F-441C-BF86-044E37EDC4B7}" srcOrd="1" destOrd="0" parTransId="{AD394AF0-A02B-46E0-AE4A-AB9164F88CF2}" sibTransId="{57F3A847-4BEC-4D80-BC20-61186843A48E}"/>
    <dgm:cxn modelId="{4B375D72-0C73-4E15-882E-E939B8FCBDE2}" srcId="{3BA2441A-B34F-4F11-A8FC-5ED7490079EA}" destId="{8D124388-2831-4A28-AB27-34F33B157E13}" srcOrd="0" destOrd="0" parTransId="{CBF491A0-B055-4A4B-A5C2-532EC60C3ED5}" sibTransId="{9842A152-6736-44DB-AE66-7D77D41D8AF8}"/>
    <dgm:cxn modelId="{E112BF41-256D-4F5B-8747-C33D735EDCD7}" type="presOf" srcId="{4BC27404-5B33-41B9-9D71-6CE79C61300D}" destId="{F4C7A407-7DFA-47D7-AF58-0D007B2DCA7F}" srcOrd="0" destOrd="0" presId="urn:microsoft.com/office/officeart/2005/8/layout/vList6"/>
    <dgm:cxn modelId="{4AAEA326-6B44-43A5-B6F6-1BEAD025A41F}" type="presOf" srcId="{5F3B3B3A-8C98-4587-922D-F22FCD149A5A}" destId="{0F5B9972-B4B7-452C-977E-CFFC49405735}" srcOrd="0" destOrd="0" presId="urn:microsoft.com/office/officeart/2005/8/layout/vList6"/>
    <dgm:cxn modelId="{7C769B51-8F3E-4A23-9FB8-1CB6FB8E966A}" type="presOf" srcId="{0CB3E3D0-D0D5-4CBC-A087-7BE207E91FDB}" destId="{30F574E7-9620-489F-845C-215F53CAACEC}" srcOrd="0" destOrd="0" presId="urn:microsoft.com/office/officeart/2005/8/layout/vList6"/>
    <dgm:cxn modelId="{57224D36-85B0-4A6A-A814-70E4994B6208}" srcId="{B5C46EA7-41D3-4F2C-A13C-3153F40A34B2}" destId="{5F3B3B3A-8C98-4587-922D-F22FCD149A5A}" srcOrd="0" destOrd="0" parTransId="{CF7946A0-05FD-49C0-A78A-876A95EFC9F5}" sibTransId="{6210A6A5-4916-4B8F-A403-2573C203BC6D}"/>
    <dgm:cxn modelId="{18AE7C3B-B913-428A-91F4-D62C4E41DB8A}" type="presParOf" srcId="{4C874A1F-C566-4300-B12F-63E05BFEAEC7}" destId="{263DB41F-591D-43CC-9D49-903824B3A48C}" srcOrd="0" destOrd="0" presId="urn:microsoft.com/office/officeart/2005/8/layout/vList6"/>
    <dgm:cxn modelId="{9516BE28-6C2F-4FC6-B980-44CCDF742DA1}" type="presParOf" srcId="{263DB41F-591D-43CC-9D49-903824B3A48C}" destId="{A0B456C1-7C70-4206-BCE7-C0CB13772BB5}" srcOrd="0" destOrd="0" presId="urn:microsoft.com/office/officeart/2005/8/layout/vList6"/>
    <dgm:cxn modelId="{885020AA-F841-4998-8CAE-A8C1D820B442}" type="presParOf" srcId="{263DB41F-591D-43CC-9D49-903824B3A48C}" destId="{F4C7A407-7DFA-47D7-AF58-0D007B2DCA7F}" srcOrd="1" destOrd="0" presId="urn:microsoft.com/office/officeart/2005/8/layout/vList6"/>
    <dgm:cxn modelId="{7D68A697-44A5-4D6E-B485-DED31A4B0E62}" type="presParOf" srcId="{4C874A1F-C566-4300-B12F-63E05BFEAEC7}" destId="{1329E1B1-72AB-49CD-8833-EAA4E211D4C4}" srcOrd="1" destOrd="0" presId="urn:microsoft.com/office/officeart/2005/8/layout/vList6"/>
    <dgm:cxn modelId="{AA82FFE8-7623-41FE-AA9B-F0059EB95206}" type="presParOf" srcId="{4C874A1F-C566-4300-B12F-63E05BFEAEC7}" destId="{12693570-81A2-4658-8F57-3E55ACD12295}" srcOrd="2" destOrd="0" presId="urn:microsoft.com/office/officeart/2005/8/layout/vList6"/>
    <dgm:cxn modelId="{0492A8C2-6A49-439D-937E-077A978A6B76}" type="presParOf" srcId="{12693570-81A2-4658-8F57-3E55ACD12295}" destId="{0D9403AD-8201-4FCA-86CC-F95D491DD38B}" srcOrd="0" destOrd="0" presId="urn:microsoft.com/office/officeart/2005/8/layout/vList6"/>
    <dgm:cxn modelId="{E58A1187-F90B-41D8-A4EE-7E30D494458F}" type="presParOf" srcId="{12693570-81A2-4658-8F57-3E55ACD12295}" destId="{BCE88DF4-C4BB-4F9F-B98A-37F12ADD7235}" srcOrd="1" destOrd="0" presId="urn:microsoft.com/office/officeart/2005/8/layout/vList6"/>
    <dgm:cxn modelId="{3C22BD51-1B34-41AB-9F19-B45308BE9EDE}" type="presParOf" srcId="{4C874A1F-C566-4300-B12F-63E05BFEAEC7}" destId="{C16C280C-A33B-4C11-8105-A07AC95BF7D4}" srcOrd="3" destOrd="0" presId="urn:microsoft.com/office/officeart/2005/8/layout/vList6"/>
    <dgm:cxn modelId="{D0EBB1EE-67D6-4475-9FEA-D0CF66E542E7}" type="presParOf" srcId="{4C874A1F-C566-4300-B12F-63E05BFEAEC7}" destId="{458CF4B7-8CE8-42D3-9848-8BD5B382689A}" srcOrd="4" destOrd="0" presId="urn:microsoft.com/office/officeart/2005/8/layout/vList6"/>
    <dgm:cxn modelId="{870A85A8-7312-4754-98CF-3DCDA9488AED}" type="presParOf" srcId="{458CF4B7-8CE8-42D3-9848-8BD5B382689A}" destId="{E813E235-18AA-4F11-9B83-433FD469C4F7}" srcOrd="0" destOrd="0" presId="urn:microsoft.com/office/officeart/2005/8/layout/vList6"/>
    <dgm:cxn modelId="{AC1A070A-C133-4F77-9ACE-ABD610A389B6}" type="presParOf" srcId="{458CF4B7-8CE8-42D3-9848-8BD5B382689A}" destId="{0F5B9972-B4B7-452C-977E-CFFC49405735}" srcOrd="1" destOrd="0" presId="urn:microsoft.com/office/officeart/2005/8/layout/vList6"/>
    <dgm:cxn modelId="{BD4B177F-1E92-487C-A4D6-0838FB987383}" type="presParOf" srcId="{4C874A1F-C566-4300-B12F-63E05BFEAEC7}" destId="{A5A03CA7-1397-4AB9-8A85-A99584394855}" srcOrd="5" destOrd="0" presId="urn:microsoft.com/office/officeart/2005/8/layout/vList6"/>
    <dgm:cxn modelId="{6902DABD-7CFB-4A65-98D5-A9CC90D33709}" type="presParOf" srcId="{4C874A1F-C566-4300-B12F-63E05BFEAEC7}" destId="{4C9E3767-D95B-4BC8-BCD3-7D247B09D811}" srcOrd="6" destOrd="0" presId="urn:microsoft.com/office/officeart/2005/8/layout/vList6"/>
    <dgm:cxn modelId="{48AC13FF-A29D-44B7-A3EF-114DBAB0CB4F}" type="presParOf" srcId="{4C9E3767-D95B-4BC8-BCD3-7D247B09D811}" destId="{F360D753-C053-4211-AC04-EF08358BB1A1}" srcOrd="0" destOrd="0" presId="urn:microsoft.com/office/officeart/2005/8/layout/vList6"/>
    <dgm:cxn modelId="{71015323-25CB-48F8-9104-3E0F7B313786}" type="presParOf" srcId="{4C9E3767-D95B-4BC8-BCD3-7D247B09D811}" destId="{2B0E0729-F15F-4EE4-9E93-9D07330B556F}" srcOrd="1" destOrd="0" presId="urn:microsoft.com/office/officeart/2005/8/layout/vList6"/>
    <dgm:cxn modelId="{DBFADE9C-D894-4AC2-AE5A-1B333CEA22FE}" type="presParOf" srcId="{4C874A1F-C566-4300-B12F-63E05BFEAEC7}" destId="{30738CEC-0751-4FD1-A593-7C02B8D94C93}" srcOrd="7" destOrd="0" presId="urn:microsoft.com/office/officeart/2005/8/layout/vList6"/>
    <dgm:cxn modelId="{A1EB6C69-2D02-40EC-B7DB-E9D953955386}" type="presParOf" srcId="{4C874A1F-C566-4300-B12F-63E05BFEAEC7}" destId="{974632F8-3A2A-42E4-880B-3763E730E85E}" srcOrd="8" destOrd="0" presId="urn:microsoft.com/office/officeart/2005/8/layout/vList6"/>
    <dgm:cxn modelId="{5A6A9591-052F-44CE-B1C7-980F2FB5A044}" type="presParOf" srcId="{974632F8-3A2A-42E4-880B-3763E730E85E}" destId="{47826F6D-2C60-4ABA-BD67-4B2D20ECF34F}" srcOrd="0" destOrd="0" presId="urn:microsoft.com/office/officeart/2005/8/layout/vList6"/>
    <dgm:cxn modelId="{26B72053-8AF1-477E-87CE-BBEE010A4533}" type="presParOf" srcId="{974632F8-3A2A-42E4-880B-3763E730E85E}" destId="{30F574E7-9620-489F-845C-215F53CAACEC}" srcOrd="1" destOrd="0" presId="urn:microsoft.com/office/officeart/2005/8/layout/vList6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6EFB889-48CB-4C1B-BC87-9154EA0FED89}" type="doc">
      <dgm:prSet loTypeId="urn:microsoft.com/office/officeart/2005/8/layout/radial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F033E815-295F-4C92-9395-C12C4D47B9D8}">
      <dgm:prSet phldrT="[Text]"/>
      <dgm:spPr>
        <a:solidFill>
          <a:srgbClr val="92D050">
            <a:alpha val="50000"/>
          </a:srgbClr>
        </a:solidFill>
      </dgm:spPr>
      <dgm:t>
        <a:bodyPr/>
        <a:lstStyle/>
        <a:p>
          <a:r>
            <a:rPr lang="lv-LV" dirty="0" smtClean="0"/>
            <a:t>Attīstība</a:t>
          </a:r>
          <a:endParaRPr lang="lv-LV" dirty="0"/>
        </a:p>
      </dgm:t>
    </dgm:pt>
    <dgm:pt modelId="{6EB39BA9-E16A-4618-8542-CD1878B29F1C}" type="parTrans" cxnId="{CA5B963C-1A64-4BF6-B498-448455652E76}">
      <dgm:prSet/>
      <dgm:spPr/>
      <dgm:t>
        <a:bodyPr/>
        <a:lstStyle/>
        <a:p>
          <a:endParaRPr lang="lv-LV"/>
        </a:p>
      </dgm:t>
    </dgm:pt>
    <dgm:pt modelId="{C3BB5CC4-D3CA-479E-A6AC-510D3EC4FC6C}" type="sibTrans" cxnId="{CA5B963C-1A64-4BF6-B498-448455652E76}">
      <dgm:prSet/>
      <dgm:spPr/>
      <dgm:t>
        <a:bodyPr/>
        <a:lstStyle/>
        <a:p>
          <a:endParaRPr lang="lv-LV"/>
        </a:p>
      </dgm:t>
    </dgm:pt>
    <dgm:pt modelId="{17D36899-2314-4984-B348-340189D20AE9}">
      <dgm:prSet phldrT="[Text]"/>
      <dgm:spPr>
        <a:gradFill flip="none" rotWithShape="0">
          <a:gsLst>
            <a:gs pos="0">
              <a:srgbClr val="92D050">
                <a:tint val="66000"/>
                <a:satMod val="160000"/>
              </a:srgbClr>
            </a:gs>
            <a:gs pos="50000">
              <a:srgbClr val="92D050">
                <a:tint val="44500"/>
                <a:satMod val="160000"/>
              </a:srgbClr>
            </a:gs>
            <a:gs pos="100000">
              <a:srgbClr val="92D050">
                <a:tint val="23500"/>
                <a:satMod val="160000"/>
              </a:srgbClr>
            </a:gs>
          </a:gsLst>
          <a:lin ang="5400000" scaled="1"/>
          <a:tileRect/>
        </a:gradFill>
      </dgm:spPr>
      <dgm:t>
        <a:bodyPr/>
        <a:lstStyle/>
        <a:p>
          <a:r>
            <a:rPr lang="lv-LV" b="1" dirty="0" smtClean="0">
              <a:solidFill>
                <a:srgbClr val="000000"/>
              </a:solidFill>
            </a:rPr>
            <a:t>Vadītājs</a:t>
          </a:r>
          <a:endParaRPr lang="lv-LV" b="1" dirty="0">
            <a:solidFill>
              <a:srgbClr val="000000"/>
            </a:solidFill>
          </a:endParaRPr>
        </a:p>
      </dgm:t>
    </dgm:pt>
    <dgm:pt modelId="{5F1EDAA8-71E2-4E91-BD98-0BE953CDA99A}" type="parTrans" cxnId="{9A692AEC-BFDD-4886-BFA2-DF7BD24DDBA3}">
      <dgm:prSet/>
      <dgm:spPr/>
      <dgm:t>
        <a:bodyPr/>
        <a:lstStyle/>
        <a:p>
          <a:endParaRPr lang="lv-LV"/>
        </a:p>
      </dgm:t>
    </dgm:pt>
    <dgm:pt modelId="{D073F75A-4FCC-4F4C-A1BD-A7B9864FFB10}" type="sibTrans" cxnId="{9A692AEC-BFDD-4886-BFA2-DF7BD24DDBA3}">
      <dgm:prSet/>
      <dgm:spPr/>
      <dgm:t>
        <a:bodyPr/>
        <a:lstStyle/>
        <a:p>
          <a:endParaRPr lang="lv-LV"/>
        </a:p>
      </dgm:t>
    </dgm:pt>
    <dgm:pt modelId="{CB986B7C-0EB0-4397-AB18-7279660FDD73}">
      <dgm:prSet phldrT="[Text]"/>
      <dgm:spPr>
        <a:gradFill flip="none" rotWithShape="0">
          <a:gsLst>
            <a:gs pos="0">
              <a:srgbClr val="92D050">
                <a:tint val="66000"/>
                <a:satMod val="160000"/>
              </a:srgbClr>
            </a:gs>
            <a:gs pos="50000">
              <a:srgbClr val="92D050">
                <a:tint val="44500"/>
                <a:satMod val="160000"/>
              </a:srgbClr>
            </a:gs>
            <a:gs pos="100000">
              <a:srgbClr val="92D050">
                <a:tint val="23500"/>
                <a:satMod val="160000"/>
              </a:srgbClr>
            </a:gs>
          </a:gsLst>
          <a:lin ang="10800000" scaled="1"/>
          <a:tileRect/>
        </a:gradFill>
      </dgm:spPr>
      <dgm:t>
        <a:bodyPr/>
        <a:lstStyle/>
        <a:p>
          <a:r>
            <a:rPr lang="lv-LV" b="1" dirty="0" smtClean="0">
              <a:solidFill>
                <a:srgbClr val="000000"/>
              </a:solidFill>
            </a:rPr>
            <a:t>Darbinieks</a:t>
          </a:r>
          <a:endParaRPr lang="lv-LV" b="1" dirty="0">
            <a:solidFill>
              <a:srgbClr val="000000"/>
            </a:solidFill>
          </a:endParaRPr>
        </a:p>
      </dgm:t>
    </dgm:pt>
    <dgm:pt modelId="{26FECA71-BCBC-4270-AD74-485F114E35B6}" type="parTrans" cxnId="{FBCC2177-628B-4F09-8CFB-45521A81B12E}">
      <dgm:prSet/>
      <dgm:spPr/>
      <dgm:t>
        <a:bodyPr/>
        <a:lstStyle/>
        <a:p>
          <a:endParaRPr lang="lv-LV"/>
        </a:p>
      </dgm:t>
    </dgm:pt>
    <dgm:pt modelId="{A3DCFCD2-7382-43D2-BBB1-A99D5DC8B33E}" type="sibTrans" cxnId="{FBCC2177-628B-4F09-8CFB-45521A81B12E}">
      <dgm:prSet/>
      <dgm:spPr/>
      <dgm:t>
        <a:bodyPr/>
        <a:lstStyle/>
        <a:p>
          <a:endParaRPr lang="lv-LV"/>
        </a:p>
      </dgm:t>
    </dgm:pt>
    <dgm:pt modelId="{C777DDA2-5EB6-471C-985B-D5FE1A151468}">
      <dgm:prSet phldrT="[Text]"/>
      <dgm:spPr>
        <a:gradFill flip="none" rotWithShape="0">
          <a:gsLst>
            <a:gs pos="0">
              <a:srgbClr val="92D050">
                <a:tint val="66000"/>
                <a:satMod val="160000"/>
              </a:srgbClr>
            </a:gs>
            <a:gs pos="50000">
              <a:srgbClr val="92D050">
                <a:tint val="44500"/>
                <a:satMod val="160000"/>
              </a:srgbClr>
            </a:gs>
            <a:gs pos="100000">
              <a:srgbClr val="92D050">
                <a:tint val="23500"/>
                <a:satMod val="160000"/>
              </a:srgbClr>
            </a:gs>
          </a:gsLst>
          <a:path path="circle">
            <a:fillToRect t="100000" r="100000"/>
          </a:path>
          <a:tileRect l="-100000" b="-100000"/>
        </a:gradFill>
      </dgm:spPr>
      <dgm:t>
        <a:bodyPr/>
        <a:lstStyle/>
        <a:p>
          <a:r>
            <a:rPr lang="lv-LV" b="1" dirty="0" smtClean="0">
              <a:solidFill>
                <a:srgbClr val="000000"/>
              </a:solidFill>
            </a:rPr>
            <a:t>Personāla daļa</a:t>
          </a:r>
          <a:endParaRPr lang="lv-LV" b="1" dirty="0">
            <a:solidFill>
              <a:srgbClr val="000000"/>
            </a:solidFill>
          </a:endParaRPr>
        </a:p>
      </dgm:t>
    </dgm:pt>
    <dgm:pt modelId="{72E7F751-B500-4B9D-8CE6-EE620FA7DD9A}" type="parTrans" cxnId="{75F2DB93-D6CC-4DE0-8919-62906D4FD61D}">
      <dgm:prSet/>
      <dgm:spPr/>
      <dgm:t>
        <a:bodyPr/>
        <a:lstStyle/>
        <a:p>
          <a:endParaRPr lang="lv-LV"/>
        </a:p>
      </dgm:t>
    </dgm:pt>
    <dgm:pt modelId="{A7AFAD73-DC09-469B-9CFB-7EC69182AF77}" type="sibTrans" cxnId="{75F2DB93-D6CC-4DE0-8919-62906D4FD61D}">
      <dgm:prSet/>
      <dgm:spPr/>
      <dgm:t>
        <a:bodyPr/>
        <a:lstStyle/>
        <a:p>
          <a:endParaRPr lang="lv-LV"/>
        </a:p>
      </dgm:t>
    </dgm:pt>
    <dgm:pt modelId="{B2B55D95-3DC8-4B66-9262-C32DA8A0BB43}" type="pres">
      <dgm:prSet presAssocID="{B6EFB889-48CB-4C1B-BC87-9154EA0FED89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lv-LV"/>
        </a:p>
      </dgm:t>
    </dgm:pt>
    <dgm:pt modelId="{B83C5E20-48BD-48DF-962A-87200B623AEB}" type="pres">
      <dgm:prSet presAssocID="{B6EFB889-48CB-4C1B-BC87-9154EA0FED89}" presName="radial" presStyleCnt="0">
        <dgm:presLayoutVars>
          <dgm:animLvl val="ctr"/>
        </dgm:presLayoutVars>
      </dgm:prSet>
      <dgm:spPr/>
    </dgm:pt>
    <dgm:pt modelId="{C39F81EE-1F11-4970-9C1E-39EF7223E618}" type="pres">
      <dgm:prSet presAssocID="{F033E815-295F-4C92-9395-C12C4D47B9D8}" presName="centerShape" presStyleLbl="vennNode1" presStyleIdx="0" presStyleCnt="4" custScaleX="93232" custScaleY="93508"/>
      <dgm:spPr/>
      <dgm:t>
        <a:bodyPr/>
        <a:lstStyle/>
        <a:p>
          <a:endParaRPr lang="lv-LV"/>
        </a:p>
      </dgm:t>
    </dgm:pt>
    <dgm:pt modelId="{C7F8F7A6-3844-40F1-AD87-588EDB57AFC5}" type="pres">
      <dgm:prSet presAssocID="{17D36899-2314-4984-B348-340189D20AE9}" presName="node" presStyleLbl="vennNode1" presStyleIdx="1" presStyleCnt="4" custScaleX="133582" custScaleY="116730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5D5F9CAB-6AF8-4CCB-AA13-2208D9E9CEDB}" type="pres">
      <dgm:prSet presAssocID="{CB986B7C-0EB0-4397-AB18-7279660FDD73}" presName="node" presStyleLbl="vennNode1" presStyleIdx="2" presStyleCnt="4" custScaleX="134692" custScaleY="103438" custRadScaleRad="101049" custRadScaleInc="-286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FD69C556-687F-4226-8D6F-D642BE51412B}" type="pres">
      <dgm:prSet presAssocID="{C777DDA2-5EB6-471C-985B-D5FE1A151468}" presName="node" presStyleLbl="vennNode1" presStyleIdx="3" presStyleCnt="4" custScaleX="125593" custScaleY="111153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</dgm:ptLst>
  <dgm:cxnLst>
    <dgm:cxn modelId="{75F2DB93-D6CC-4DE0-8919-62906D4FD61D}" srcId="{F033E815-295F-4C92-9395-C12C4D47B9D8}" destId="{C777DDA2-5EB6-471C-985B-D5FE1A151468}" srcOrd="2" destOrd="0" parTransId="{72E7F751-B500-4B9D-8CE6-EE620FA7DD9A}" sibTransId="{A7AFAD73-DC09-469B-9CFB-7EC69182AF77}"/>
    <dgm:cxn modelId="{260E380E-2CE8-49F0-93B6-7A8B117A515D}" type="presOf" srcId="{F033E815-295F-4C92-9395-C12C4D47B9D8}" destId="{C39F81EE-1F11-4970-9C1E-39EF7223E618}" srcOrd="0" destOrd="0" presId="urn:microsoft.com/office/officeart/2005/8/layout/radial3"/>
    <dgm:cxn modelId="{C38076FA-0489-4BB6-AA7F-B1B76A754BA9}" type="presOf" srcId="{17D36899-2314-4984-B348-340189D20AE9}" destId="{C7F8F7A6-3844-40F1-AD87-588EDB57AFC5}" srcOrd="0" destOrd="0" presId="urn:microsoft.com/office/officeart/2005/8/layout/radial3"/>
    <dgm:cxn modelId="{39F5FF06-3ED5-4C02-9CF1-D8AB8C815EB3}" type="presOf" srcId="{CB986B7C-0EB0-4397-AB18-7279660FDD73}" destId="{5D5F9CAB-6AF8-4CCB-AA13-2208D9E9CEDB}" srcOrd="0" destOrd="0" presId="urn:microsoft.com/office/officeart/2005/8/layout/radial3"/>
    <dgm:cxn modelId="{3978F090-DE55-49FF-B91B-D2ECC986004C}" type="presOf" srcId="{B6EFB889-48CB-4C1B-BC87-9154EA0FED89}" destId="{B2B55D95-3DC8-4B66-9262-C32DA8A0BB43}" srcOrd="0" destOrd="0" presId="urn:microsoft.com/office/officeart/2005/8/layout/radial3"/>
    <dgm:cxn modelId="{FE63B6CA-B5AC-44E2-9F39-8E3FB452C207}" type="presOf" srcId="{C777DDA2-5EB6-471C-985B-D5FE1A151468}" destId="{FD69C556-687F-4226-8D6F-D642BE51412B}" srcOrd="0" destOrd="0" presId="urn:microsoft.com/office/officeart/2005/8/layout/radial3"/>
    <dgm:cxn modelId="{9A692AEC-BFDD-4886-BFA2-DF7BD24DDBA3}" srcId="{F033E815-295F-4C92-9395-C12C4D47B9D8}" destId="{17D36899-2314-4984-B348-340189D20AE9}" srcOrd="0" destOrd="0" parTransId="{5F1EDAA8-71E2-4E91-BD98-0BE953CDA99A}" sibTransId="{D073F75A-4FCC-4F4C-A1BD-A7B9864FFB10}"/>
    <dgm:cxn modelId="{CA5B963C-1A64-4BF6-B498-448455652E76}" srcId="{B6EFB889-48CB-4C1B-BC87-9154EA0FED89}" destId="{F033E815-295F-4C92-9395-C12C4D47B9D8}" srcOrd="0" destOrd="0" parTransId="{6EB39BA9-E16A-4618-8542-CD1878B29F1C}" sibTransId="{C3BB5CC4-D3CA-479E-A6AC-510D3EC4FC6C}"/>
    <dgm:cxn modelId="{FBCC2177-628B-4F09-8CFB-45521A81B12E}" srcId="{F033E815-295F-4C92-9395-C12C4D47B9D8}" destId="{CB986B7C-0EB0-4397-AB18-7279660FDD73}" srcOrd="1" destOrd="0" parTransId="{26FECA71-BCBC-4270-AD74-485F114E35B6}" sibTransId="{A3DCFCD2-7382-43D2-BBB1-A99D5DC8B33E}"/>
    <dgm:cxn modelId="{A977F207-4222-4B15-8CD3-7A342F6139DA}" type="presParOf" srcId="{B2B55D95-3DC8-4B66-9262-C32DA8A0BB43}" destId="{B83C5E20-48BD-48DF-962A-87200B623AEB}" srcOrd="0" destOrd="0" presId="urn:microsoft.com/office/officeart/2005/8/layout/radial3"/>
    <dgm:cxn modelId="{C8EF04F2-C179-4DF5-B32D-34E63B04F76E}" type="presParOf" srcId="{B83C5E20-48BD-48DF-962A-87200B623AEB}" destId="{C39F81EE-1F11-4970-9C1E-39EF7223E618}" srcOrd="0" destOrd="0" presId="urn:microsoft.com/office/officeart/2005/8/layout/radial3"/>
    <dgm:cxn modelId="{F6E6F671-160E-4E5B-9991-97DA142C267A}" type="presParOf" srcId="{B83C5E20-48BD-48DF-962A-87200B623AEB}" destId="{C7F8F7A6-3844-40F1-AD87-588EDB57AFC5}" srcOrd="1" destOrd="0" presId="urn:microsoft.com/office/officeart/2005/8/layout/radial3"/>
    <dgm:cxn modelId="{F4A396DB-6A79-4F01-AB8E-EB5E4C8013A2}" type="presParOf" srcId="{B83C5E20-48BD-48DF-962A-87200B623AEB}" destId="{5D5F9CAB-6AF8-4CCB-AA13-2208D9E9CEDB}" srcOrd="2" destOrd="0" presId="urn:microsoft.com/office/officeart/2005/8/layout/radial3"/>
    <dgm:cxn modelId="{1BF4FD9D-8615-4BE8-86DE-D668DB25C46F}" type="presParOf" srcId="{B83C5E20-48BD-48DF-962A-87200B623AEB}" destId="{FD69C556-687F-4226-8D6F-D642BE51412B}" srcOrd="3" destOrd="0" presId="urn:microsoft.com/office/officeart/2005/8/layout/radial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9413" cy="490538"/>
          </a:xfrm>
          <a:prstGeom prst="rect">
            <a:avLst/>
          </a:prstGeom>
        </p:spPr>
        <p:txBody>
          <a:bodyPr vert="horz" lIns="91613" tIns="45806" rIns="91613" bIns="45806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0538"/>
          </a:xfrm>
          <a:prstGeom prst="rect">
            <a:avLst/>
          </a:prstGeom>
        </p:spPr>
        <p:txBody>
          <a:bodyPr vert="horz" lIns="91613" tIns="45806" rIns="91613" bIns="45806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9723A7A-CEA2-42D9-B1E7-A352E60F62EE}" type="datetimeFigureOut">
              <a:rPr lang="en-US"/>
              <a:pPr>
                <a:defRPr/>
              </a:pPr>
              <a:t>6/10/2011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307514"/>
            <a:ext cx="2919413" cy="490537"/>
          </a:xfrm>
          <a:prstGeom prst="rect">
            <a:avLst/>
          </a:prstGeom>
        </p:spPr>
        <p:txBody>
          <a:bodyPr vert="horz" lIns="91613" tIns="45806" rIns="91613" bIns="45806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4763" y="9307514"/>
            <a:ext cx="2919412" cy="490537"/>
          </a:xfrm>
          <a:prstGeom prst="rect">
            <a:avLst/>
          </a:prstGeom>
        </p:spPr>
        <p:txBody>
          <a:bodyPr vert="horz" lIns="91613" tIns="45806" rIns="91613" bIns="45806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02782C50-122E-4CF6-9C5D-7A003F8257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9413" cy="490538"/>
          </a:xfrm>
          <a:prstGeom prst="rect">
            <a:avLst/>
          </a:prstGeom>
        </p:spPr>
        <p:txBody>
          <a:bodyPr vert="horz" lIns="91613" tIns="45806" rIns="91613" bIns="45806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0538"/>
          </a:xfrm>
          <a:prstGeom prst="rect">
            <a:avLst/>
          </a:prstGeom>
        </p:spPr>
        <p:txBody>
          <a:bodyPr vert="horz" lIns="91613" tIns="45806" rIns="91613" bIns="45806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16361BB-F1A2-45B7-81A3-226F7662F598}" type="datetimeFigureOut">
              <a:rPr lang="en-US"/>
              <a:pPr>
                <a:defRPr/>
              </a:pPr>
              <a:t>6/10/2011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35013"/>
            <a:ext cx="4900613" cy="36750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13" tIns="45806" rIns="91613" bIns="45806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2" y="4654551"/>
            <a:ext cx="5389562" cy="4410075"/>
          </a:xfrm>
          <a:prstGeom prst="rect">
            <a:avLst/>
          </a:prstGeom>
        </p:spPr>
        <p:txBody>
          <a:bodyPr vert="horz" lIns="91613" tIns="45806" rIns="91613" bIns="45806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307514"/>
            <a:ext cx="2919413" cy="490537"/>
          </a:xfrm>
          <a:prstGeom prst="rect">
            <a:avLst/>
          </a:prstGeom>
        </p:spPr>
        <p:txBody>
          <a:bodyPr vert="horz" lIns="91613" tIns="45806" rIns="91613" bIns="45806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4763" y="9307514"/>
            <a:ext cx="2919412" cy="490537"/>
          </a:xfrm>
          <a:prstGeom prst="rect">
            <a:avLst/>
          </a:prstGeom>
        </p:spPr>
        <p:txBody>
          <a:bodyPr vert="horz" lIns="91613" tIns="45806" rIns="91613" bIns="45806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D452FAC-80DF-4128-9138-D33C8B9319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899025" cy="3675062"/>
          </a:xfrm>
        </p:spPr>
      </p:sp>
      <p:sp>
        <p:nvSpPr>
          <p:cNvPr id="19459" name="Notes Placeholder 2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numCol="1">
            <a:prstTxWarp prst="textNoShape">
              <a:avLst/>
            </a:prstTxWarp>
          </a:bodyPr>
          <a:lstStyle/>
          <a:p>
            <a:pPr eaLnBrk="1"/>
            <a:endParaRPr lang="en-US" smtClean="0">
              <a:latin typeface="Arial" pitchFamily="34" charset="0"/>
              <a:ea typeface="Arial Unicode MS" pitchFamily="34" charset="-128"/>
            </a:endParaRPr>
          </a:p>
        </p:txBody>
      </p:sp>
      <p:sp>
        <p:nvSpPr>
          <p:cNvPr id="4" name="Slide Number Placeholder 3"/>
          <p:cNvSpPr txBox="1"/>
          <p:nvPr/>
        </p:nvSpPr>
        <p:spPr>
          <a:xfrm>
            <a:off x="3813053" y="9309108"/>
            <a:ext cx="2922711" cy="49053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/>
          <a:p>
            <a:pPr algn="r" defTabSz="945080"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DBA5A88A-F6F9-45BE-B35E-5AEBEE33C286}" type="slidenum">
              <a:rPr lang="lv-LV" sz="1300" kern="0">
                <a:solidFill>
                  <a:srgbClr val="000000"/>
                </a:solidFill>
                <a:latin typeface="Arial"/>
                <a:ea typeface="Arial Unicode MS" pitchFamily="2"/>
                <a:cs typeface="Tahoma" pitchFamily="2"/>
              </a:rPr>
              <a:pPr algn="r" defTabSz="945080" fontAlgn="auto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2</a:t>
            </a:fld>
            <a:endParaRPr lang="lv-LV" sz="1300" kern="0">
              <a:solidFill>
                <a:srgbClr val="000000"/>
              </a:solidFill>
              <a:latin typeface="Arial"/>
              <a:ea typeface="Arial Unicode MS" pitchFamily="2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41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94212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52500">
              <a:defRPr/>
            </a:pPr>
            <a:fld id="{49839160-2A41-4446-A028-3067BB281ABE}" type="slidenum">
              <a:rPr lang="lv-LV" smtClean="0"/>
              <a:pPr defTabSz="952500">
                <a:defRPr/>
              </a:pPr>
              <a:t>3</a:t>
            </a:fld>
            <a:endParaRPr lang="lv-LV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92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90116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52466">
              <a:defRPr/>
            </a:pPr>
            <a:fld id="{113325CA-312D-4FF3-808B-24CBDC588B95}" type="slidenum">
              <a:rPr lang="lv-LV" smtClean="0"/>
              <a:pPr defTabSz="952466">
                <a:defRPr/>
              </a:pPr>
              <a:t>59</a:t>
            </a:fld>
            <a:endParaRPr lang="lv-LV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0FC068E-6B1F-48B3-B7D4-049E6FD72530}" type="datetime1">
              <a:rPr lang="en-US" smtClean="0"/>
              <a:pPr>
                <a:defRPr/>
              </a:pPr>
              <a:t>6/10/2011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346CB8-7238-469D-BA43-9651C3836C7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B1EFB0-36F7-4087-A5DE-FA83F2F71F38}" type="datetime1">
              <a:rPr lang="en-US" smtClean="0"/>
              <a:pPr>
                <a:defRPr/>
              </a:pPr>
              <a:t>6/10/2011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90802B-03D6-4B98-8445-62FE40F577B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3489FB-D441-4385-9677-DD8D52C29A83}" type="datetime1">
              <a:rPr lang="en-US" smtClean="0"/>
              <a:pPr>
                <a:defRPr/>
              </a:pPr>
              <a:t>6/10/2011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28F70B-0F83-47EE-9B4E-815314C5C57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BE32ED-A721-4AA0-9203-2F41A2ECEABB}" type="datetime1">
              <a:rPr lang="en-US" smtClean="0"/>
              <a:pPr>
                <a:defRPr/>
              </a:pPr>
              <a:t>6/10/2011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B21FA-72E5-4D86-B1C0-07A59EBE783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B2EB679-05AC-4DB3-B949-718427441DF7}" type="datetime1">
              <a:rPr lang="en-US" smtClean="0"/>
              <a:pPr>
                <a:defRPr/>
              </a:pPr>
              <a:t>6/10/2011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B5A1A1-A07F-4940-B010-667E6FE9172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0A2AA1-FEEC-414F-90DD-92ADB43F0318}" type="datetime1">
              <a:rPr lang="en-US" smtClean="0"/>
              <a:pPr>
                <a:defRPr/>
              </a:pPr>
              <a:t>6/10/2011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D8A003-2524-4D7B-8FDD-E091B7913A4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7790A9D-2B69-495C-9BDA-9BD13B570BBC}" type="datetime1">
              <a:rPr lang="en-US" smtClean="0"/>
              <a:pPr>
                <a:defRPr/>
              </a:pPr>
              <a:t>6/10/2011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E95F4D-9CB1-4E96-BE92-3DBE6BDC1B1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4537FA1-10CA-4A2E-863E-E00ADDCF5A55}" type="datetime1">
              <a:rPr lang="en-US" smtClean="0"/>
              <a:pPr>
                <a:defRPr/>
              </a:pPr>
              <a:t>6/10/2011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5B4B32-C8B2-4F5E-9B2E-57951DAC54B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457389D-9BEE-44FA-AADB-47827952B4CA}" type="datetime1">
              <a:rPr lang="en-US" smtClean="0"/>
              <a:pPr>
                <a:defRPr/>
              </a:pPr>
              <a:t>6/10/2011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D7F36E-9297-40AC-B112-996F7DCBC05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78EC6B-339E-481B-B074-81BBEEE625EC}" type="datetime1">
              <a:rPr lang="en-US" smtClean="0"/>
              <a:pPr>
                <a:defRPr/>
              </a:pPr>
              <a:t>6/10/2011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086B44-94D0-42D4-9022-ABE56CABBF5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8001DA-1DDB-4A72-8000-C45C979D1368}" type="datetime1">
              <a:rPr lang="en-US" smtClean="0"/>
              <a:pPr>
                <a:defRPr/>
              </a:pPr>
              <a:t>6/10/2011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2E0227-18B3-4C76-93BE-C3307A8C4D5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411DCE4-8815-4783-8DA4-BBC89DE02805}" type="datetime1">
              <a:rPr lang="en-US" smtClean="0"/>
              <a:pPr>
                <a:defRPr/>
              </a:pPr>
              <a:t>6/10/2011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B30B876-AFDF-41BA-8C62-206AB902899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9" r:id="rId1"/>
    <p:sldLayoutId id="2147484000" r:id="rId2"/>
    <p:sldLayoutId id="2147484001" r:id="rId3"/>
    <p:sldLayoutId id="2147484002" r:id="rId4"/>
    <p:sldLayoutId id="2147484003" r:id="rId5"/>
    <p:sldLayoutId id="2147484004" r:id="rId6"/>
    <p:sldLayoutId id="2147484005" r:id="rId7"/>
    <p:sldLayoutId id="2147484006" r:id="rId8"/>
    <p:sldLayoutId id="2147484007" r:id="rId9"/>
    <p:sldLayoutId id="2147484008" r:id="rId10"/>
    <p:sldLayoutId id="214748400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3.xml"/><Relationship Id="rId3" Type="http://schemas.openxmlformats.org/officeDocument/2006/relationships/diagramLayout" Target="../diagrams/layout2.xml"/><Relationship Id="rId7" Type="http://schemas.openxmlformats.org/officeDocument/2006/relationships/diagramLayout" Target="../diagrams/layout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3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Relationship Id="rId9" Type="http://schemas.openxmlformats.org/officeDocument/2006/relationships/diagramColors" Target="../diagrams/colors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3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gif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77" name="Rectangle 13"/>
          <p:cNvSpPr>
            <a:spLocks noGrp="1" noChangeArrowheads="1"/>
          </p:cNvSpPr>
          <p:nvPr>
            <p:ph type="ctrTitle"/>
          </p:nvPr>
        </p:nvSpPr>
        <p:spPr bwMode="auto">
          <a:xfrm>
            <a:off x="0" y="1714488"/>
            <a:ext cx="91440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v-LV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Ieguldījums Tavā nākotnē</a:t>
            </a:r>
            <a:endParaRPr kumimoji="0" lang="lv-LV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</p:txBody>
      </p:sp>
      <p:sp>
        <p:nvSpPr>
          <p:cNvPr id="10" name="Subtitle 9"/>
          <p:cNvSpPr>
            <a:spLocks noGrp="1"/>
          </p:cNvSpPr>
          <p:nvPr>
            <p:ph type="subTitle" idx="1"/>
          </p:nvPr>
        </p:nvSpPr>
        <p:spPr>
          <a:xfrm>
            <a:off x="500034" y="3857628"/>
            <a:ext cx="8220076" cy="2000264"/>
          </a:xfrm>
        </p:spPr>
        <p:txBody>
          <a:bodyPr>
            <a:normAutofit lnSpcReduction="10000"/>
          </a:bodyPr>
          <a:lstStyle/>
          <a:p>
            <a:pPr algn="ctr">
              <a:defRPr/>
            </a:pPr>
            <a:endParaRPr lang="lv-LV" sz="2000" smtClean="0"/>
          </a:p>
          <a:p>
            <a:pPr algn="ctr">
              <a:defRPr/>
            </a:pPr>
            <a:r>
              <a:rPr lang="lv-LV" sz="2000" smtClean="0"/>
              <a:t>09. un 10.06.2011.</a:t>
            </a:r>
          </a:p>
          <a:p>
            <a:pPr>
              <a:defRPr/>
            </a:pPr>
            <a:r>
              <a:rPr lang="lv-LV" sz="2000" smtClean="0"/>
              <a:t>Mācību seminārs tiek organizēts projekta</a:t>
            </a:r>
            <a:r>
              <a:rPr lang="lv-LV" sz="2000" b="1" smtClean="0"/>
              <a:t> „Atbalsts strukturālo reformu ieviešanai valsta </a:t>
            </a:r>
            <a:r>
              <a:rPr lang="lv-LV" sz="2000" b="1" smtClean="0"/>
              <a:t>pārvaldē”</a:t>
            </a:r>
            <a:r>
              <a:rPr lang="lv-LV" sz="2000" smtClean="0"/>
              <a:t>, </a:t>
            </a:r>
            <a:r>
              <a:rPr lang="lv-LV" sz="2000" smtClean="0"/>
              <a:t>identifikācijas Nr. 1DP/1.5.1.1.1./10/IPIA/CFLA/004/002,  5.2. aktivitātes „Valsts pārvaldes darbinieku novērtēšanas sistēmas ieviešana” ietvaros.</a:t>
            </a:r>
            <a:endParaRPr lang="en-US" sz="1900"/>
          </a:p>
        </p:txBody>
      </p:sp>
      <p:sp>
        <p:nvSpPr>
          <p:cNvPr id="8196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100">
                <a:latin typeface="Trebuchet MS" pitchFamily="34" charset="0"/>
                <a:ea typeface="Calibri" pitchFamily="34" charset="0"/>
                <a:cs typeface="Times New Roman" pitchFamily="18" charset="0"/>
              </a:rPr>
              <a:t>		</a:t>
            </a:r>
            <a:endParaRPr lang="en-US">
              <a:latin typeface="Trebuchet MS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8197" name="Rectangle 6"/>
          <p:cNvSpPr>
            <a:spLocks noChangeArrowheads="1"/>
          </p:cNvSpPr>
          <p:nvPr/>
        </p:nvSpPr>
        <p:spPr bwMode="auto">
          <a:xfrm>
            <a:off x="1357290" y="5929330"/>
            <a:ext cx="642937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lv-LV">
                <a:latin typeface="+mn-lt"/>
              </a:rPr>
              <a:t>Projekta īstenošanu 100% apmērā finansē Eiropas Savienība ar Eiropas Sociālā fonda starpniecību. </a:t>
            </a:r>
            <a:endParaRPr lang="en-US">
              <a:latin typeface="+mn-lt"/>
            </a:endParaRPr>
          </a:p>
        </p:txBody>
      </p:sp>
      <p:sp>
        <p:nvSpPr>
          <p:cNvPr id="8806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807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3" name="Picture 2" descr="esf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90" y="1000108"/>
            <a:ext cx="115252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Picture 9" descr="image00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00364" y="1000108"/>
            <a:ext cx="1790700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Picture 3" descr="CFLA_logo_M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14942" y="1000108"/>
            <a:ext cx="11811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4" descr="image00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15140" y="1000108"/>
            <a:ext cx="885825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Rectangle 27"/>
          <p:cNvSpPr/>
          <p:nvPr/>
        </p:nvSpPr>
        <p:spPr>
          <a:xfrm>
            <a:off x="857224" y="2428868"/>
            <a:ext cx="721523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v-LV" sz="3200" b="1" smtClean="0"/>
              <a:t>VALSTS PĀRVALDES DARBINIEKU NOVĒRTĒŠANAS SISTĒMAS LIETOTĀJU MĀCĪBAS</a:t>
            </a:r>
            <a:endParaRPr lang="en-US" sz="3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Kāpēc nepieciešamas izmaiņas esošajā novērtēšanas sistēmā?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B5A1A1-A07F-4940-B010-667E6FE9172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lv-LV" b="1" smtClean="0"/>
              <a:t>Konteksts</a:t>
            </a:r>
            <a:endParaRPr lang="en-US" b="1"/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285750" y="1571625"/>
            <a:ext cx="8643938" cy="5286375"/>
          </a:xfrm>
        </p:spPr>
        <p:txBody>
          <a:bodyPr>
            <a:normAutofit/>
          </a:bodyPr>
          <a:lstStyle/>
          <a:p>
            <a:r>
              <a:rPr lang="lv-LV" smtClean="0"/>
              <a:t>Ierēdņu darba rezultātu vērtēšana uzsākta 2001.gadā ar mērķi </a:t>
            </a:r>
            <a:r>
              <a:rPr lang="lv-LV" u="sng" smtClean="0"/>
              <a:t>veicināt cilvēkresursu izaugsmi un attīstību</a:t>
            </a:r>
            <a:endParaRPr lang="lv-LV" b="1" u="sng" smtClean="0"/>
          </a:p>
          <a:p>
            <a:r>
              <a:rPr lang="lv-LV" smtClean="0"/>
              <a:t>2007.gadā tika izveidota sasaiste starp novērtēšanas rezultātiem un vairākiem atalgojuma elementiem, </a:t>
            </a:r>
            <a:r>
              <a:rPr lang="lv-LV" u="sng" smtClean="0"/>
              <a:t>nepārskatot un nepārveidojot novērtēšanas sistēmu pēc būtības</a:t>
            </a:r>
          </a:p>
          <a:p>
            <a:pPr>
              <a:buFont typeface="Wingdings 2" pitchFamily="18" charset="2"/>
              <a:buNone/>
            </a:pPr>
            <a:endParaRPr lang="lv-LV" b="1" smtClean="0">
              <a:solidFill>
                <a:srgbClr val="FF0000"/>
              </a:solidFill>
            </a:endParaRPr>
          </a:p>
          <a:p>
            <a:pPr>
              <a:buFont typeface="Wingdings 2" pitchFamily="18" charset="2"/>
              <a:buNone/>
            </a:pPr>
            <a:r>
              <a:rPr lang="lv-LV" b="1" smtClean="0">
                <a:solidFill>
                  <a:srgbClr val="FF0000"/>
                </a:solidFill>
              </a:rPr>
              <a:t>	</a:t>
            </a:r>
            <a:endParaRPr lang="lv-LV" smtClean="0">
              <a:solidFill>
                <a:srgbClr val="FF0000"/>
              </a:solidFill>
            </a:endParaRPr>
          </a:p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AC28FE-15EC-4D65-B083-272D907E6B83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lv-LV" b="1" smtClean="0"/>
              <a:t>Saturiskās problēmas </a:t>
            </a:r>
            <a:endParaRPr lang="en-US" b="1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285720" y="1500188"/>
            <a:ext cx="8643998" cy="5143500"/>
          </a:xfrm>
        </p:spPr>
        <p:txBody>
          <a:bodyPr/>
          <a:lstStyle/>
          <a:p>
            <a:pPr eaLnBrk="1" hangingPunct="1">
              <a:spcBef>
                <a:spcPts val="600"/>
              </a:spcBef>
            </a:pPr>
            <a:r>
              <a:rPr lang="lv-LV" smtClean="0"/>
              <a:t>Nepilnīgi vērtēšanas kritēriji: vērtē mērķu sasniegšanu un kompetences, bet daļa pienākumu ir </a:t>
            </a:r>
            <a:r>
              <a:rPr lang="lv-LV" b="1" smtClean="0"/>
              <a:t>rutīnas, regulāri darbi</a:t>
            </a:r>
          </a:p>
          <a:p>
            <a:pPr eaLnBrk="1" hangingPunct="1">
              <a:spcBef>
                <a:spcPts val="600"/>
              </a:spcBef>
            </a:pPr>
            <a:r>
              <a:rPr lang="lv-LV" b="1" smtClean="0"/>
              <a:t>“Universāls” kompetenču modelis </a:t>
            </a:r>
            <a:r>
              <a:rPr lang="lv-LV" smtClean="0"/>
              <a:t>visām amatu grupām: vērtē visiem amatiem kopīgās kompetences, bet tiek ignorētas specifiskās kompetences, kas ir atšķirīgas dažādām amatu grupām</a:t>
            </a:r>
          </a:p>
          <a:p>
            <a:pPr eaLnBrk="1" hangingPunct="1">
              <a:spcBef>
                <a:spcPts val="600"/>
              </a:spcBef>
            </a:pPr>
            <a:endParaRPr lang="lv-LV" smtClean="0"/>
          </a:p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91E91E-83A9-40C5-8A68-B528ED332ED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lv-LV" b="1" smtClean="0"/>
              <a:t>Ieviešanas problēmas</a:t>
            </a:r>
            <a:endParaRPr lang="en-US" b="1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0" y="1428750"/>
            <a:ext cx="9144000" cy="5429250"/>
          </a:xfrm>
        </p:spPr>
        <p:txBody>
          <a:bodyPr/>
          <a:lstStyle/>
          <a:p>
            <a:pPr eaLnBrk="1" hangingPunct="1">
              <a:spcBef>
                <a:spcPts val="600"/>
              </a:spcBef>
            </a:pPr>
            <a:r>
              <a:rPr lang="lv-LV" smtClean="0"/>
              <a:t>Vērtēšanas skalas “inflācija” – </a:t>
            </a:r>
            <a:r>
              <a:rPr lang="lv-LV" b="1" smtClean="0"/>
              <a:t>nesamērīgs augsto vērtējumu īpatsvars</a:t>
            </a:r>
          </a:p>
          <a:p>
            <a:pPr eaLnBrk="1" hangingPunct="1">
              <a:spcBef>
                <a:spcPts val="600"/>
              </a:spcBef>
            </a:pPr>
            <a:r>
              <a:rPr lang="lv-LV" smtClean="0"/>
              <a:t>Vērtēšanas prakses un prasību atšķirības iestāžu starpā - bieži novērota formāla pieeja, </a:t>
            </a:r>
            <a:r>
              <a:rPr lang="lv-LV" b="1" smtClean="0"/>
              <a:t>uzsvars uz vērtējuma noteikšanu, nevis snieguma analīzi</a:t>
            </a:r>
            <a:endParaRPr lang="en-US" smtClean="0"/>
          </a:p>
          <a:p>
            <a:pPr>
              <a:spcBef>
                <a:spcPts val="600"/>
              </a:spcBef>
            </a:pPr>
            <a:r>
              <a:rPr lang="lv-LV" smtClean="0"/>
              <a:t>Zems </a:t>
            </a:r>
            <a:r>
              <a:rPr lang="lv-LV" b="1" smtClean="0"/>
              <a:t>vadītprasmju</a:t>
            </a:r>
            <a:r>
              <a:rPr lang="lv-LV" smtClean="0"/>
              <a:t> attīstības līmenis</a:t>
            </a:r>
          </a:p>
          <a:p>
            <a:pPr>
              <a:spcBef>
                <a:spcPts val="600"/>
              </a:spcBef>
            </a:pPr>
            <a:r>
              <a:rPr lang="lv-LV" b="1" smtClean="0"/>
              <a:t>Komisiju</a:t>
            </a:r>
            <a:r>
              <a:rPr lang="lv-LV" smtClean="0"/>
              <a:t> izmantošana pārrunās</a:t>
            </a:r>
          </a:p>
          <a:p>
            <a:pPr>
              <a:spcBef>
                <a:spcPts val="600"/>
              </a:spcBef>
            </a:pPr>
            <a:r>
              <a:rPr lang="lv-LV" b="1" smtClean="0"/>
              <a:t>Mācību programmu un metodisko materiālu trūkums </a:t>
            </a:r>
            <a:r>
              <a:rPr lang="lv-LV" smtClean="0"/>
              <a:t>par vadītāja lomu darba snieguma vadīšanā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D20276-5E89-4622-8DBA-2313C4CE50A5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D7F36E-9297-40AC-B112-996F7DCBC05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pic>
        <p:nvPicPr>
          <p:cNvPr id="890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7429520" cy="3714760"/>
          </a:xfrm>
          <a:prstGeom prst="rect">
            <a:avLst/>
          </a:prstGeom>
          <a:noFill/>
          <a:ln w="9525">
            <a:solidFill>
              <a:srgbClr val="FFCC99"/>
            </a:solidFill>
            <a:miter lim="800000"/>
            <a:headEnd/>
            <a:tailEnd/>
          </a:ln>
          <a:effectLst/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57356" y="3214678"/>
            <a:ext cx="7286644" cy="3643322"/>
          </a:xfrm>
          <a:prstGeom prst="rect">
            <a:avLst/>
          </a:prstGeom>
          <a:noFill/>
          <a:ln w="9525">
            <a:solidFill>
              <a:srgbClr val="FFCC99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D7F36E-9297-40AC-B112-996F7DCBC05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pic>
        <p:nvPicPr>
          <p:cNvPr id="9318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1714488"/>
            <a:ext cx="7500958" cy="3750479"/>
          </a:xfrm>
          <a:prstGeom prst="rect">
            <a:avLst/>
          </a:prstGeom>
          <a:noFill/>
          <a:ln w="9525">
            <a:solidFill>
              <a:srgbClr val="FFCC99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 lang="lv-LV" sz="216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3600" smtClean="0"/>
              <a:t>K</a:t>
            </a:r>
            <a:r>
              <a:rPr lang="lv-LV" sz="3600" smtClean="0"/>
              <a:t>as dar</a:t>
            </a:r>
            <a:r>
              <a:rPr lang="en-US" sz="3600" smtClean="0"/>
              <a:t>bības novērtēšanas sistēm</a:t>
            </a:r>
            <a:r>
              <a:rPr lang="lv-LV" sz="3600" smtClean="0"/>
              <a:t>ā būtu jāuzlabo?</a:t>
            </a:r>
            <a:endParaRPr lang="en-US" sz="360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40B492-C99A-4865-86AA-DE7311BE3F3A}" type="slidenum">
              <a:rPr lang="lv-LV" smtClean="0"/>
              <a:pPr>
                <a:defRPr/>
              </a:pPr>
              <a:t>16</a:t>
            </a:fld>
            <a:endParaRPr lang="lv-LV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0" y="1357298"/>
          <a:ext cx="9144000" cy="55007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152400"/>
            <a:ext cx="8643998" cy="1490650"/>
          </a:xfrm>
        </p:spPr>
        <p:txBody>
          <a:bodyPr>
            <a:normAutofit fontScale="90000"/>
          </a:bodyPr>
          <a:lstStyle/>
          <a:p>
            <a:r>
              <a:rPr lang="en-US" sz="3600" b="1" smtClean="0"/>
              <a:t>Kādi darbības aspekti būtu jāvērtē papildus esošajiem (uzdevumu izpilde un kompetences)? </a:t>
            </a:r>
            <a:r>
              <a:rPr lang="en-US" b="1" smtClean="0"/>
              <a:t/>
            </a:r>
            <a:br>
              <a:rPr lang="en-US" b="1" smtClean="0"/>
            </a:br>
            <a:endParaRPr lang="en-US" b="1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5B4B32-C8B2-4F5E-9B2E-57951DAC54B2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graphicFrame>
        <p:nvGraphicFramePr>
          <p:cNvPr id="4" name="Chart 3"/>
          <p:cNvGraphicFramePr/>
          <p:nvPr/>
        </p:nvGraphicFramePr>
        <p:xfrm>
          <a:off x="214282" y="1571612"/>
          <a:ext cx="8572560" cy="48577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b="1" smtClean="0"/>
              <a:t>Tendences Eiropā un pasaulē darbības novērtēšanas jomā</a:t>
            </a:r>
            <a:endParaRPr lang="en-US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01080" cy="4972072"/>
          </a:xfrm>
        </p:spPr>
        <p:txBody>
          <a:bodyPr>
            <a:normAutofit fontScale="85000" lnSpcReduction="10000"/>
          </a:bodyPr>
          <a:lstStyle/>
          <a:p>
            <a:r>
              <a:rPr lang="lv-LV" smtClean="0"/>
              <a:t>Plaša izplatība, augsta aktualitāte</a:t>
            </a:r>
          </a:p>
          <a:p>
            <a:r>
              <a:rPr lang="lv-LV" smtClean="0"/>
              <a:t>Arvien pieaugošs uzsvars uz darbinieku mērķu noteikšanu atbilstoši iestādes mērķiem</a:t>
            </a:r>
          </a:p>
          <a:p>
            <a:r>
              <a:rPr lang="lv-LV" smtClean="0"/>
              <a:t>Tiek ieviesti IT risinājumi sistēmas atbalstam:</a:t>
            </a:r>
          </a:p>
          <a:p>
            <a:pPr lvl="1"/>
            <a:r>
              <a:rPr lang="lv-LV" smtClean="0"/>
              <a:t>lai minimizētu sistēmas administrēšanai nepieciešamo laiku un dokumentācijas apjomu</a:t>
            </a:r>
          </a:p>
          <a:p>
            <a:pPr lvl="1"/>
            <a:r>
              <a:rPr lang="lv-LV" smtClean="0"/>
              <a:t>papildus iespējas integrēt informāciju dažādos personāla vadības procesos</a:t>
            </a:r>
          </a:p>
          <a:p>
            <a:r>
              <a:rPr lang="lv-LV" smtClean="0"/>
              <a:t>Mazāka koncentrēšanās uz kompetencēm, lielāks uzsvars uz zināšanu un prasmju vadību </a:t>
            </a:r>
          </a:p>
          <a:p>
            <a:r>
              <a:rPr lang="lv-LV" smtClean="0"/>
              <a:t>Augsta aktualitāte 360 grādu vērtēšanai</a:t>
            </a:r>
          </a:p>
          <a:p>
            <a:r>
              <a:rPr lang="lv-LV" smtClean="0"/>
              <a:t>Uzmanīgāka pieeja vērtējuma un atalgojuma sasaistei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B21FA-72E5-4D86-B1C0-07A59EBE783B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b="1" smtClean="0"/>
              <a:t>Svarīgākais par NEVIS</a:t>
            </a:r>
            <a:endParaRPr lang="en-US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smtClean="0"/>
              <a:t>NEVIS – novērtēšanas elektroniskās veidlapas informācijas sistēma</a:t>
            </a:r>
          </a:p>
          <a:p>
            <a:r>
              <a:rPr lang="lv-LV" smtClean="0"/>
              <a:t>Web bāzēta IT sistēma, izstrādātājs: SIA “FMS”</a:t>
            </a:r>
          </a:p>
          <a:p>
            <a:r>
              <a:rPr lang="lv-LV" smtClean="0"/>
              <a:t>Sistēmas struktūra un funkcionalitāte izveidota atbilstoši MK noteikumu projektam</a:t>
            </a:r>
          </a:p>
          <a:p>
            <a:pPr>
              <a:buNone/>
            </a:pPr>
            <a:endParaRPr lang="lv-LV" smtClean="0"/>
          </a:p>
          <a:p>
            <a:pPr>
              <a:buNone/>
            </a:pPr>
            <a:endParaRPr lang="lv-LV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B21FA-72E5-4D86-B1C0-07A59EBE783B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 txBox="1">
            <a:spLocks noGrp="1"/>
          </p:cNvSpPr>
          <p:nvPr>
            <p:ph type="title"/>
          </p:nvPr>
        </p:nvSpPr>
        <p:spPr>
          <a:xfrm>
            <a:off x="2214546" y="275070"/>
            <a:ext cx="6429420" cy="1142039"/>
          </a:xfrm>
        </p:spPr>
        <p:txBody>
          <a:bodyPr/>
          <a:lstStyle/>
          <a:p>
            <a:pPr algn="l" eaLnBrk="1">
              <a:buFont typeface="StarSymbol"/>
              <a:buNone/>
            </a:pPr>
            <a:r>
              <a:rPr lang="lv-LV" sz="3000">
                <a:cs typeface="Tahoma" pitchFamily="34" charset="0"/>
              </a:rPr>
              <a:t>Iepazīsimies!</a:t>
            </a:r>
          </a:p>
        </p:txBody>
      </p:sp>
      <p:sp>
        <p:nvSpPr>
          <p:cNvPr id="3" name="Rectangle 3"/>
          <p:cNvSpPr txBox="1">
            <a:spLocks noGrp="1"/>
          </p:cNvSpPr>
          <p:nvPr>
            <p:ph idx="1"/>
          </p:nvPr>
        </p:nvSpPr>
        <p:spPr>
          <a:xfrm>
            <a:off x="456480" y="1604328"/>
            <a:ext cx="8687520" cy="5253671"/>
          </a:xfrm>
        </p:spPr>
        <p:txBody>
          <a:bodyPr>
            <a:normAutofit fontScale="92500" lnSpcReduction="10000"/>
          </a:bodyPr>
          <a:lstStyle/>
          <a:p>
            <a:pPr marL="391866" indent="-293899" algn="ctr">
              <a:lnSpc>
                <a:spcPct val="80000"/>
              </a:lnSpc>
              <a:spcBef>
                <a:spcPts val="0"/>
              </a:spcBef>
              <a:spcAft>
                <a:spcPts val="1284"/>
              </a:spcAft>
              <a:buNone/>
              <a:defRPr/>
            </a:pPr>
            <a:r>
              <a:rPr lang="lv-LV" sz="4800" b="1" dirty="0"/>
              <a:t>Agita Kalviņa</a:t>
            </a:r>
          </a:p>
          <a:p>
            <a:pPr marL="391866" indent="-293899" algn="ctr">
              <a:lnSpc>
                <a:spcPct val="80000"/>
              </a:lnSpc>
              <a:spcBef>
                <a:spcPts val="0"/>
              </a:spcBef>
              <a:spcAft>
                <a:spcPts val="1284"/>
              </a:spcAft>
              <a:buNone/>
              <a:defRPr/>
            </a:pPr>
            <a:endParaRPr lang="lv-LV" sz="2000" dirty="0"/>
          </a:p>
          <a:p>
            <a:pPr marL="391866" indent="-293899">
              <a:lnSpc>
                <a:spcPct val="80000"/>
              </a:lnSpc>
              <a:spcBef>
                <a:spcPts val="544"/>
              </a:spcBef>
              <a:spcAft>
                <a:spcPts val="1284"/>
              </a:spcAft>
              <a:defRPr/>
            </a:pPr>
            <a:r>
              <a:rPr lang="lv-LV" sz="2000" dirty="0"/>
              <a:t>LU, Ekonomikas un Vadības fakultāte, Vadībzinātnes doktora studiju programma</a:t>
            </a:r>
          </a:p>
          <a:p>
            <a:pPr marL="391866" indent="-293899">
              <a:lnSpc>
                <a:spcPct val="80000"/>
              </a:lnSpc>
              <a:spcBef>
                <a:spcPts val="544"/>
              </a:spcBef>
              <a:spcAft>
                <a:spcPts val="1284"/>
              </a:spcAft>
              <a:defRPr/>
            </a:pPr>
            <a:r>
              <a:rPr lang="lv-LV" sz="2000" dirty="0"/>
              <a:t>Eurofakultāte</a:t>
            </a:r>
          </a:p>
          <a:p>
            <a:pPr marL="391866" indent="-293899">
              <a:lnSpc>
                <a:spcPct val="80000"/>
              </a:lnSpc>
              <a:spcBef>
                <a:spcPts val="544"/>
              </a:spcBef>
              <a:spcAft>
                <a:spcPts val="1284"/>
              </a:spcAft>
              <a:defRPr/>
            </a:pPr>
            <a:r>
              <a:rPr lang="lv-LV" sz="2000" dirty="0"/>
              <a:t>LU, Svešvalodu fakultāte</a:t>
            </a:r>
          </a:p>
          <a:p>
            <a:pPr marL="391866" indent="-293899">
              <a:lnSpc>
                <a:spcPct val="80000"/>
              </a:lnSpc>
              <a:spcBef>
                <a:spcPts val="0"/>
              </a:spcBef>
              <a:spcAft>
                <a:spcPts val="1284"/>
              </a:spcAft>
              <a:defRPr/>
            </a:pPr>
            <a:r>
              <a:rPr lang="lv-LV" sz="2000" dirty="0"/>
              <a:t>14 gadu pieredze organizāciju stratēģiskajā planošana un vadība  </a:t>
            </a:r>
          </a:p>
          <a:p>
            <a:pPr marL="391866" indent="-293899">
              <a:lnSpc>
                <a:spcPct val="80000"/>
              </a:lnSpc>
              <a:spcBef>
                <a:spcPts val="0"/>
              </a:spcBef>
              <a:spcAft>
                <a:spcPts val="1284"/>
              </a:spcAft>
              <a:defRPr/>
            </a:pPr>
            <a:r>
              <a:rPr lang="lv-LV" sz="2000" dirty="0"/>
              <a:t>Konsultante, Personāla pārvaldības maģistra programmas vadītāja, RISEBA  </a:t>
            </a:r>
            <a:endParaRPr lang="ru-RU" sz="2000" dirty="0"/>
          </a:p>
          <a:p>
            <a:pPr marL="783733" lvl="1" indent="-261244">
              <a:lnSpc>
                <a:spcPct val="80000"/>
              </a:lnSpc>
              <a:spcBef>
                <a:spcPts val="544"/>
              </a:spcBef>
              <a:spcAft>
                <a:spcPts val="1030"/>
              </a:spcAft>
              <a:defRPr/>
            </a:pPr>
            <a:r>
              <a:rPr lang="lv-LV" sz="2000" dirty="0"/>
              <a:t>Fontes Vadības konsultācijas vecākā konsultante,</a:t>
            </a:r>
          </a:p>
          <a:p>
            <a:pPr marL="783733" lvl="1" indent="-261244">
              <a:lnSpc>
                <a:spcPct val="80000"/>
              </a:lnSpc>
              <a:spcBef>
                <a:spcPts val="544"/>
              </a:spcBef>
              <a:spcAft>
                <a:spcPts val="1030"/>
              </a:spcAft>
              <a:defRPr/>
            </a:pPr>
            <a:r>
              <a:rPr lang="lv-LV" sz="2000" dirty="0"/>
              <a:t>Britu padome - HR pārmaiņu vadības programmas vadītāja, direktore</a:t>
            </a:r>
          </a:p>
          <a:p>
            <a:pPr marL="783733" lvl="1" indent="-261244">
              <a:lnSpc>
                <a:spcPct val="80000"/>
              </a:lnSpc>
              <a:spcBef>
                <a:spcPts val="544"/>
              </a:spcBef>
              <a:spcAft>
                <a:spcPts val="1030"/>
              </a:spcAft>
              <a:defRPr/>
            </a:pPr>
            <a:r>
              <a:rPr lang="lv-LV" sz="2000" dirty="0"/>
              <a:t>ES, bilaterālo projektu vadība organizaciju attīstības, stratēgiskās vadibas un pārmaiņu vadības jomās</a:t>
            </a:r>
          </a:p>
          <a:p>
            <a:pPr marL="97966" indent="0">
              <a:lnSpc>
                <a:spcPct val="80000"/>
              </a:lnSpc>
              <a:spcBef>
                <a:spcPts val="0"/>
              </a:spcBef>
              <a:spcAft>
                <a:spcPts val="1284"/>
              </a:spcAft>
              <a:buNone/>
              <a:defRPr/>
            </a:pPr>
            <a:r>
              <a:rPr lang="lv-LV" sz="2000" dirty="0"/>
              <a:t>Fokuss – stratēģiskās plānošanas, pārmaiņu vadības, procesu efektivizācijas projekti, darba izpildes vadības un darba samaksas sistēmu izstrāde, kompetenču modeļu izstrāde un novērtēšana, vadītāju apmācības</a:t>
            </a:r>
          </a:p>
        </p:txBody>
      </p:sp>
      <p:pic>
        <p:nvPicPr>
          <p:cNvPr id="3076" name="Picture 2" descr="E:\Personal no desktop\Bildes\agita-055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721" y="162738"/>
            <a:ext cx="1569600" cy="22034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B21FA-72E5-4D86-B1C0-07A59EBE783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Jauna pieeja darbības novērtēšanai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B5A1A1-A07F-4940-B010-667E6FE9172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b="1" smtClean="0"/>
              <a:t>Izmaiņu kopsavilkums</a:t>
            </a:r>
            <a:endParaRPr lang="en-US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 fontScale="85000" lnSpcReduction="10000"/>
          </a:bodyPr>
          <a:lstStyle/>
          <a:p>
            <a:r>
              <a:rPr lang="lv-LV" smtClean="0"/>
              <a:t>Precizēti vērtēšanas kritēriji atbilstoši amatu grupām</a:t>
            </a:r>
          </a:p>
          <a:p>
            <a:r>
              <a:rPr lang="lv-LV" smtClean="0"/>
              <a:t>Skaidri definēts vērtējuma aprēķina algoritms</a:t>
            </a:r>
          </a:p>
          <a:p>
            <a:r>
              <a:rPr lang="lv-LV" smtClean="0"/>
              <a:t>Lielāks uzsvars uz mērķu un uzdevumu definēšanu un plānošanas prasmju attīstību</a:t>
            </a:r>
          </a:p>
          <a:p>
            <a:r>
              <a:rPr lang="lv-LV" smtClean="0"/>
              <a:t>Lielāks uzsvars uz atgriezeniskās saites sniegšanas iemaņu attīstību</a:t>
            </a:r>
          </a:p>
          <a:p>
            <a:r>
              <a:rPr lang="lv-LV" smtClean="0"/>
              <a:t>Elektroniskā vide darba plānošanai un vērtēšanai (NEVIS)</a:t>
            </a:r>
          </a:p>
          <a:p>
            <a:r>
              <a:rPr lang="lv-LV" smtClean="0"/>
              <a:t>Paplašinātās (360 grādu) vērtēšanas iespēja</a:t>
            </a:r>
          </a:p>
          <a:p>
            <a:r>
              <a:rPr lang="lv-LV" smtClean="0"/>
              <a:t>Kompetenču vārdnīca  un 5 līmeņu apraksti kompetencēm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B21FA-72E5-4D86-B1C0-07A59EBE783B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357188" y="928670"/>
            <a:ext cx="3854450" cy="3643331"/>
          </a:xfrm>
        </p:spPr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lv-LV" sz="2000" b="1" smtClean="0"/>
              <a:t>Darba izpildes novērtēšana 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lv-LV" sz="2000" b="1" smtClean="0"/>
              <a:t>(angļu val.: </a:t>
            </a:r>
            <a:r>
              <a:rPr lang="lv-LV" sz="2000" b="1" i="1" smtClean="0"/>
              <a:t>performance appraisal</a:t>
            </a:r>
            <a:r>
              <a:rPr lang="lv-LV" sz="2000" b="1" smtClean="0"/>
              <a:t>)</a:t>
            </a:r>
          </a:p>
          <a:p>
            <a:pPr>
              <a:lnSpc>
                <a:spcPct val="80000"/>
              </a:lnSpc>
              <a:buFontTx/>
              <a:buNone/>
            </a:pPr>
            <a:endParaRPr lang="lv-LV" sz="1800" smtClean="0"/>
          </a:p>
          <a:p>
            <a:pPr>
              <a:lnSpc>
                <a:spcPct val="80000"/>
              </a:lnSpc>
            </a:pPr>
            <a:r>
              <a:rPr lang="lv-LV" sz="1800" smtClean="0"/>
              <a:t>Vadītāja vērtējums </a:t>
            </a:r>
          </a:p>
          <a:p>
            <a:pPr>
              <a:lnSpc>
                <a:spcPct val="80000"/>
              </a:lnSpc>
            </a:pPr>
            <a:r>
              <a:rPr lang="lv-LV" sz="1800" smtClean="0"/>
              <a:t>Pārrunas reizi gadā</a:t>
            </a:r>
          </a:p>
          <a:p>
            <a:pPr>
              <a:lnSpc>
                <a:spcPct val="80000"/>
              </a:lnSpc>
            </a:pPr>
            <a:r>
              <a:rPr lang="lv-LV" sz="1800" smtClean="0"/>
              <a:t>Monolīta sistēma</a:t>
            </a:r>
          </a:p>
          <a:p>
            <a:pPr>
              <a:lnSpc>
                <a:spcPct val="80000"/>
              </a:lnSpc>
            </a:pPr>
            <a:r>
              <a:rPr lang="lv-LV" sz="1800" smtClean="0"/>
              <a:t>Bieži – birokrātiska, formāla  sistēma</a:t>
            </a:r>
          </a:p>
          <a:p>
            <a:pPr>
              <a:lnSpc>
                <a:spcPct val="80000"/>
              </a:lnSpc>
            </a:pPr>
            <a:r>
              <a:rPr lang="lv-LV" sz="1800" b="1" smtClean="0"/>
              <a:t>Īpašnieks – Personāla nodaļa</a:t>
            </a:r>
          </a:p>
          <a:p>
            <a:pPr>
              <a:lnSpc>
                <a:spcPct val="80000"/>
              </a:lnSpc>
              <a:buFontTx/>
              <a:buNone/>
            </a:pPr>
            <a:endParaRPr lang="lv-LV" sz="1800" smtClean="0"/>
          </a:p>
        </p:txBody>
      </p:sp>
      <p:sp>
        <p:nvSpPr>
          <p:cNvPr id="29699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286250" y="1000108"/>
            <a:ext cx="4643438" cy="3500455"/>
          </a:xfrm>
        </p:spPr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lv-LV" sz="2000" b="1" smtClean="0"/>
              <a:t>Darba izpildes vadīšana 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lv-LV" sz="2000" b="1" smtClean="0"/>
              <a:t>(angļu val.: </a:t>
            </a:r>
            <a:r>
              <a:rPr lang="lv-LV" sz="2000" b="1" i="1" smtClean="0"/>
              <a:t>performance management</a:t>
            </a:r>
            <a:r>
              <a:rPr lang="lv-LV" sz="2000" b="1" smtClean="0"/>
              <a:t>)</a:t>
            </a:r>
          </a:p>
          <a:p>
            <a:pPr>
              <a:lnSpc>
                <a:spcPct val="80000"/>
              </a:lnSpc>
              <a:buFontTx/>
              <a:buNone/>
            </a:pPr>
            <a:endParaRPr lang="lv-LV" sz="1800" smtClean="0"/>
          </a:p>
          <a:p>
            <a:pPr>
              <a:lnSpc>
                <a:spcPct val="80000"/>
              </a:lnSpc>
            </a:pPr>
            <a:r>
              <a:rPr lang="lv-LV" sz="1800" smtClean="0"/>
              <a:t>Vienots snieguma izvērtēšanas process dialoga veidā</a:t>
            </a:r>
          </a:p>
          <a:p>
            <a:pPr>
              <a:lnSpc>
                <a:spcPct val="80000"/>
              </a:lnSpc>
            </a:pPr>
            <a:r>
              <a:rPr lang="lv-LV" sz="1800" smtClean="0"/>
              <a:t>Pastāvīgs process ar vienu vai divām tikšanās reizēm gadā</a:t>
            </a:r>
          </a:p>
          <a:p>
            <a:pPr>
              <a:lnSpc>
                <a:spcPct val="80000"/>
              </a:lnSpc>
            </a:pPr>
            <a:r>
              <a:rPr lang="lv-LV" sz="1800" smtClean="0"/>
              <a:t>Elastīga sistēma</a:t>
            </a:r>
          </a:p>
          <a:p>
            <a:pPr>
              <a:lnSpc>
                <a:spcPct val="80000"/>
              </a:lnSpc>
            </a:pPr>
            <a:r>
              <a:rPr lang="lv-LV" sz="1800" smtClean="0"/>
              <a:t>Uzsvars uz mērķiem, vērtībām un uzvedību</a:t>
            </a:r>
          </a:p>
          <a:p>
            <a:pPr>
              <a:lnSpc>
                <a:spcPct val="80000"/>
              </a:lnSpc>
            </a:pPr>
            <a:r>
              <a:rPr lang="lv-LV" sz="1800" smtClean="0"/>
              <a:t>Minimāls dokumentācijas daudzums</a:t>
            </a:r>
          </a:p>
          <a:p>
            <a:pPr>
              <a:lnSpc>
                <a:spcPct val="80000"/>
              </a:lnSpc>
            </a:pPr>
            <a:r>
              <a:rPr lang="lv-LV" sz="1800" b="1" smtClean="0"/>
              <a:t>Īpašnieks – vadītāji</a:t>
            </a:r>
          </a:p>
          <a:p>
            <a:pPr>
              <a:lnSpc>
                <a:spcPct val="80000"/>
              </a:lnSpc>
              <a:buFontTx/>
              <a:buNone/>
            </a:pPr>
            <a:endParaRPr lang="lv-LV" sz="1800" smtClean="0"/>
          </a:p>
        </p:txBody>
      </p:sp>
      <p:sp>
        <p:nvSpPr>
          <p:cNvPr id="29700" name="Rectangle 7"/>
          <p:cNvSpPr>
            <a:spLocks noGrp="1" noChangeArrowheads="1"/>
          </p:cNvSpPr>
          <p:nvPr>
            <p:ph type="title"/>
          </p:nvPr>
        </p:nvSpPr>
        <p:spPr>
          <a:xfrm>
            <a:off x="285720" y="0"/>
            <a:ext cx="8643998" cy="1214422"/>
          </a:xfrm>
        </p:spPr>
        <p:txBody>
          <a:bodyPr>
            <a:noAutofit/>
          </a:bodyPr>
          <a:lstStyle/>
          <a:p>
            <a:r>
              <a:rPr sz="3600" b="1" smtClean="0"/>
              <a:t>Darba izpildes </a:t>
            </a:r>
            <a:r>
              <a:rPr sz="3600" b="1" i="1" smtClean="0"/>
              <a:t>novērtēšana </a:t>
            </a:r>
            <a:r>
              <a:rPr sz="3600" b="1" smtClean="0"/>
              <a:t>vai </a:t>
            </a:r>
            <a:r>
              <a:rPr sz="3600" b="1" i="1" smtClean="0"/>
              <a:t>vadīšana?</a:t>
            </a:r>
          </a:p>
        </p:txBody>
      </p:sp>
      <p:sp>
        <p:nvSpPr>
          <p:cNvPr id="29701" name="Rectangle 4"/>
          <p:cNvSpPr>
            <a:spLocks noChangeArrowheads="1"/>
          </p:cNvSpPr>
          <p:nvPr/>
        </p:nvSpPr>
        <p:spPr bwMode="auto">
          <a:xfrm>
            <a:off x="7143750" y="4929188"/>
            <a:ext cx="16256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609600" indent="-609600" algn="r">
              <a:lnSpc>
                <a:spcPct val="90000"/>
              </a:lnSpc>
            </a:pPr>
            <a:r>
              <a:rPr lang="lv-LV" sz="1400" i="1"/>
              <a:t>(Armstrong, 2006)</a:t>
            </a:r>
          </a:p>
        </p:txBody>
      </p:sp>
      <p:sp>
        <p:nvSpPr>
          <p:cNvPr id="29702" name="Slide Number Placeholder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B9727AB-F276-4631-982E-E35DC5268E5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en-US" smtClean="0"/>
          </a:p>
        </p:txBody>
      </p:sp>
      <p:graphicFrame>
        <p:nvGraphicFramePr>
          <p:cNvPr id="8" name="Diagram 7"/>
          <p:cNvGraphicFramePr/>
          <p:nvPr/>
        </p:nvGraphicFramePr>
        <p:xfrm>
          <a:off x="785786" y="3643314"/>
          <a:ext cx="5286412" cy="32146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3"/>
          <p:cNvSpPr txBox="1"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>
            <a:normAutofit fontScale="90000"/>
          </a:bodyPr>
          <a:lstStyle/>
          <a:p>
            <a:pPr>
              <a:buFont typeface="StarSymbol"/>
              <a:buNone/>
            </a:pPr>
            <a:r>
              <a:rPr lang="lv-LV" b="1" smtClean="0">
                <a:cs typeface="Tahoma" pitchFamily="34" charset="0"/>
              </a:rPr>
              <a:t>Ilgtspējīgu organizāciju veiksmes stāsts</a:t>
            </a:r>
          </a:p>
        </p:txBody>
      </p:sp>
      <p:sp>
        <p:nvSpPr>
          <p:cNvPr id="6147" name="Content Placeholder 4"/>
          <p:cNvSpPr txBox="1">
            <a:spLocks noGrp="1"/>
          </p:cNvSpPr>
          <p:nvPr>
            <p:ph idx="1"/>
          </p:nvPr>
        </p:nvSpPr>
        <p:spPr>
          <a:xfrm>
            <a:off x="456480" y="1404148"/>
            <a:ext cx="8229600" cy="5355922"/>
          </a:xfrm>
        </p:spPr>
        <p:txBody>
          <a:bodyPr>
            <a:normAutofit lnSpcReduction="10000"/>
          </a:bodyPr>
          <a:lstStyle/>
          <a:p>
            <a:r>
              <a:rPr lang="lv-LV" smtClean="0">
                <a:ea typeface="Andale Sans UI"/>
                <a:cs typeface="Tahoma" pitchFamily="34" charset="0"/>
              </a:rPr>
              <a:t>Līderība</a:t>
            </a:r>
          </a:p>
          <a:p>
            <a:pPr marL="673930" lvl="1" indent="-259204"/>
            <a:r>
              <a:rPr lang="lv-LV" smtClean="0">
                <a:ea typeface="Andale Sans UI"/>
                <a:cs typeface="Tahoma" pitchFamily="34" charset="0"/>
              </a:rPr>
              <a:t>Vadītāju spēja vadīt stratēģiskās plānošanas procesu un pārmaiņas</a:t>
            </a:r>
          </a:p>
          <a:p>
            <a:r>
              <a:rPr lang="lv-LV" smtClean="0">
                <a:ea typeface="Andale Sans UI"/>
                <a:cs typeface="Tahoma" pitchFamily="34" charset="0"/>
              </a:rPr>
              <a:t>Mērķu sasaiste</a:t>
            </a:r>
          </a:p>
          <a:p>
            <a:pPr marL="673930" lvl="1" indent="-259204"/>
            <a:r>
              <a:rPr lang="lv-LV" smtClean="0">
                <a:ea typeface="Andale Sans UI"/>
                <a:cs typeface="Tahoma" pitchFamily="34" charset="0"/>
              </a:rPr>
              <a:t>Mērķu sasaiste no augstāka līdz zemākajam līmenim, vadītāju personīgā atbildība par mērķu izpildi </a:t>
            </a:r>
          </a:p>
          <a:p>
            <a:r>
              <a:rPr lang="lv-LV" smtClean="0">
                <a:ea typeface="Andale Sans UI"/>
                <a:cs typeface="Tahoma" pitchFamily="34" charset="0"/>
              </a:rPr>
              <a:t>Iesaistīšanās</a:t>
            </a:r>
          </a:p>
          <a:p>
            <a:pPr marL="673930" lvl="1" indent="-259204"/>
            <a:r>
              <a:rPr lang="lv-LV" smtClean="0">
                <a:ea typeface="Andale Sans UI"/>
                <a:cs typeface="Tahoma" pitchFamily="34" charset="0"/>
              </a:rPr>
              <a:t>Darbinieki iesaistās kopējo komandas, struktūrvienības un iestādes mērķu sasniegšanā</a:t>
            </a:r>
          </a:p>
          <a:p>
            <a:endParaRPr lang="lv-LV" smtClean="0">
              <a:latin typeface="Thorndale"/>
              <a:ea typeface="Andale Sans UI"/>
              <a:cs typeface="Tahoma" pitchFamily="34" charset="0"/>
            </a:endParaRPr>
          </a:p>
          <a:p>
            <a:endParaRPr lang="lv-LV" smtClean="0">
              <a:latin typeface="Thorndale"/>
              <a:ea typeface="Andale Sans UI"/>
              <a:cs typeface="Tahom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B21FA-72E5-4D86-B1C0-07A59EBE783B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428625" y="285728"/>
            <a:ext cx="8229600" cy="1143022"/>
          </a:xfrm>
        </p:spPr>
        <p:txBody>
          <a:bodyPr>
            <a:normAutofit/>
          </a:bodyPr>
          <a:lstStyle/>
          <a:p>
            <a:r>
              <a:rPr b="1" smtClean="0"/>
              <a:t>Pretestība </a:t>
            </a:r>
            <a:r>
              <a:rPr lang="en-US" b="1" smtClean="0"/>
              <a:t>–</a:t>
            </a:r>
            <a:r>
              <a:rPr b="1" smtClean="0"/>
              <a:t> kāpēc?</a:t>
            </a:r>
            <a:endParaRPr lang="en-US" b="1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" y="1357298"/>
            <a:ext cx="8501063" cy="5500702"/>
          </a:xfrm>
        </p:spPr>
        <p:txBody>
          <a:bodyPr/>
          <a:lstStyle/>
          <a:p>
            <a:pPr>
              <a:defRPr/>
            </a:pPr>
            <a:r>
              <a:rPr lang="lv-LV" sz="2800" smtClean="0"/>
              <a:t>Jauna </a:t>
            </a:r>
            <a:r>
              <a:rPr lang="lv-LV" sz="2800" dirty="0" smtClean="0"/>
              <a:t>pieeja vadīšanai ir </a:t>
            </a:r>
            <a:r>
              <a:rPr lang="lv-LV" sz="2800" smtClean="0"/>
              <a:t>nozīmīgas pārmaiņas</a:t>
            </a:r>
            <a:endParaRPr lang="lv-LV" sz="2800" dirty="0" smtClean="0"/>
          </a:p>
          <a:p>
            <a:pPr>
              <a:defRPr/>
            </a:pPr>
            <a:r>
              <a:rPr lang="lv-LV" sz="2800" dirty="0" smtClean="0"/>
              <a:t>Jaunas kultūras ieviešana prasa laiku un piepūli</a:t>
            </a:r>
          </a:p>
          <a:p>
            <a:pPr>
              <a:defRPr/>
            </a:pPr>
            <a:r>
              <a:rPr lang="lv-LV" sz="2800" dirty="0" smtClean="0"/>
              <a:t>Pārmaiņas ne vienmēr izdodas, jo:</a:t>
            </a:r>
          </a:p>
          <a:p>
            <a:pPr lvl="1">
              <a:defRPr/>
            </a:pPr>
            <a:r>
              <a:rPr lang="lv-LV" dirty="0" smtClean="0"/>
              <a:t>Cilvēkiem ir ērtāk darīt lietas </a:t>
            </a:r>
            <a:r>
              <a:rPr lang="lv-LV" smtClean="0"/>
              <a:t>pierastā veidā</a:t>
            </a:r>
          </a:p>
          <a:p>
            <a:pPr lvl="1">
              <a:defRPr/>
            </a:pPr>
            <a:r>
              <a:rPr lang="lv-LV" smtClean="0"/>
              <a:t>Uzsvars </a:t>
            </a:r>
            <a:r>
              <a:rPr lang="lv-LV" dirty="0" smtClean="0"/>
              <a:t>uz rezultātiem un pierādījumiem par izpildi var būt biedējošs</a:t>
            </a:r>
          </a:p>
          <a:p>
            <a:pPr lvl="1">
              <a:defRPr/>
            </a:pPr>
            <a:r>
              <a:rPr lang="lv-LV" dirty="0" smtClean="0"/>
              <a:t>Ja sistēma nav integrēta ar citām </a:t>
            </a:r>
            <a:r>
              <a:rPr lang="lv-LV" smtClean="0"/>
              <a:t>sistēmām iestādē </a:t>
            </a:r>
            <a:r>
              <a:rPr lang="lv-LV" dirty="0" smtClean="0"/>
              <a:t>un budžeta lēmumiem, tā neiedzīvojas</a:t>
            </a:r>
          </a:p>
          <a:p>
            <a:pPr>
              <a:defRPr/>
            </a:pPr>
            <a:endParaRPr lang="lv-LV" dirty="0" smtClean="0"/>
          </a:p>
          <a:p>
            <a:pPr>
              <a:defRPr/>
            </a:pPr>
            <a:endParaRPr lang="en-US" dirty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10"/>
          </p:nvPr>
        </p:nvSpPr>
        <p:spPr bwMode="auto">
          <a:xfrm>
            <a:off x="8229600" y="6473825"/>
            <a:ext cx="758825" cy="24765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79F0CB2-4748-49E3-A38F-F8049A79DD3B}" type="slidenum">
              <a:rPr lang="lv-LV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</a:t>
            </a:fld>
            <a:endParaRPr lang="lv-LV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428625" y="642938"/>
            <a:ext cx="8229600" cy="785812"/>
          </a:xfrm>
        </p:spPr>
        <p:txBody>
          <a:bodyPr>
            <a:normAutofit/>
          </a:bodyPr>
          <a:lstStyle/>
          <a:p>
            <a:r>
              <a:rPr sz="4000" b="1" smtClean="0"/>
              <a:t>Tipiskākās kļūdas pārmaiņu vadīšanā</a:t>
            </a:r>
            <a:endParaRPr lang="en-US" sz="4000" b="1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5018087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  <a:defRPr/>
            </a:pPr>
            <a:r>
              <a:rPr lang="lv-LV" sz="2800" dirty="0" smtClean="0"/>
              <a:t>Mēs cenšamies nozīmīgas pārmaiņas ieviest pārāk steidzīgi</a:t>
            </a:r>
            <a:endParaRPr lang="en-GB" sz="2800" dirty="0" smtClean="0"/>
          </a:p>
          <a:p>
            <a:pPr marL="457200" indent="-457200">
              <a:buFont typeface="+mj-lt"/>
              <a:buAutoNum type="arabicPeriod"/>
              <a:defRPr/>
            </a:pPr>
            <a:r>
              <a:rPr lang="lv-LV" sz="2800" smtClean="0"/>
              <a:t>Mums </a:t>
            </a:r>
            <a:r>
              <a:rPr lang="lv-LV" sz="2800" dirty="0" smtClean="0"/>
              <a:t>liekas, ka visi uztver lietas tāpat kā mēs</a:t>
            </a:r>
            <a:endParaRPr lang="en-GB" sz="2800" dirty="0" smtClean="0"/>
          </a:p>
          <a:p>
            <a:pPr marL="457200" indent="-457200">
              <a:buFont typeface="+mj-lt"/>
              <a:buAutoNum type="arabicPeriod"/>
              <a:defRPr/>
            </a:pPr>
            <a:r>
              <a:rPr lang="lv-LV" sz="2800" dirty="0" smtClean="0"/>
              <a:t>Mēs nepalīdzam cilvēkiem saprast, uz kurieni organizācija virzās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lv-LV" sz="2800" dirty="0" smtClean="0"/>
              <a:t>Mēs nekad nekomunicējam pietiekoši daudz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lv-LV" sz="2800" dirty="0" smtClean="0"/>
              <a:t>Mēs aizmirstam, ka katrs darbinieks uztver pārmaiņas atšķirīgi</a:t>
            </a:r>
          </a:p>
          <a:p>
            <a:pPr algn="r">
              <a:buFont typeface="Wingdings" pitchFamily="2" charset="2"/>
              <a:buNone/>
              <a:defRPr/>
            </a:pPr>
            <a:r>
              <a:rPr lang="lv-LV" sz="2400" dirty="0" smtClean="0"/>
              <a:t>(</a:t>
            </a:r>
            <a:r>
              <a:rPr lang="lv-LV" sz="2400" dirty="0" err="1" smtClean="0"/>
              <a:t>Andrew</a:t>
            </a:r>
            <a:r>
              <a:rPr lang="lv-LV" sz="2400" dirty="0" smtClean="0"/>
              <a:t> </a:t>
            </a:r>
            <a:r>
              <a:rPr lang="lv-LV" sz="2400" dirty="0" err="1" smtClean="0"/>
              <a:t>Mayo</a:t>
            </a:r>
            <a:r>
              <a:rPr lang="lv-LV" sz="2400" dirty="0" smtClean="0"/>
              <a:t>, 2006)</a:t>
            </a:r>
            <a:endParaRPr lang="en-GB" sz="2400" dirty="0" smtClean="0"/>
          </a:p>
          <a:p>
            <a:pPr>
              <a:defRPr/>
            </a:pPr>
            <a:endParaRPr lang="en-GB" sz="1800" dirty="0" smtClean="0"/>
          </a:p>
          <a:p>
            <a:pPr>
              <a:defRPr/>
            </a:pPr>
            <a:endParaRPr lang="en-GB" sz="1800" dirty="0" smtClean="0"/>
          </a:p>
          <a:p>
            <a:pPr>
              <a:defRPr/>
            </a:pPr>
            <a:endParaRPr lang="en-GB" sz="1800" dirty="0" smtClean="0"/>
          </a:p>
          <a:p>
            <a:pPr>
              <a:defRPr/>
            </a:pPr>
            <a:endParaRPr lang="en-GB" sz="1800" dirty="0" smtClean="0"/>
          </a:p>
          <a:p>
            <a:pPr>
              <a:defRPr/>
            </a:pPr>
            <a:endParaRPr lang="lv-LV" sz="1800" dirty="0" smtClean="0">
              <a:solidFill>
                <a:srgbClr val="CC3300"/>
              </a:solidFill>
            </a:endParaRPr>
          </a:p>
          <a:p>
            <a:pPr>
              <a:defRPr/>
            </a:pPr>
            <a:endParaRPr lang="en-GB" sz="1800" dirty="0" smtClean="0"/>
          </a:p>
          <a:p>
            <a:pPr>
              <a:defRPr/>
            </a:pPr>
            <a:endParaRPr lang="en-GB" sz="1800" i="1" dirty="0" smtClean="0">
              <a:solidFill>
                <a:srgbClr val="CC3300"/>
              </a:solidFill>
            </a:endParaRPr>
          </a:p>
          <a:p>
            <a:pPr>
              <a:defRPr/>
            </a:pPr>
            <a:endParaRPr lang="en-US" dirty="0"/>
          </a:p>
        </p:txBody>
      </p:sp>
      <p:sp>
        <p:nvSpPr>
          <p:cNvPr id="27652" name="Slide Number Placeholder 4"/>
          <p:cNvSpPr>
            <a:spLocks noGrp="1"/>
          </p:cNvSpPr>
          <p:nvPr>
            <p:ph type="sldNum" sz="quarter" idx="10"/>
          </p:nvPr>
        </p:nvSpPr>
        <p:spPr bwMode="auto">
          <a:xfrm>
            <a:off x="8229600" y="6473825"/>
            <a:ext cx="758825" cy="24765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0828D8E-CD5E-4320-A3E9-16D4FF6E6CA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</a:t>
            </a:fld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b="1" smtClean="0"/>
              <a:t>Novērtēšanas sistēmas mērķi</a:t>
            </a:r>
            <a:endParaRPr lang="en-US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29642" cy="4900634"/>
          </a:xfrm>
        </p:spPr>
        <p:txBody>
          <a:bodyPr>
            <a:normAutofit fontScale="85000" lnSpcReduction="10000"/>
          </a:bodyPr>
          <a:lstStyle/>
          <a:p>
            <a:r>
              <a:rPr lang="lv-LV" smtClean="0"/>
              <a:t>Noteikt uz rezultātu sasniegšanu vērstus individuālos mērķus, kas atbilst struktūrvienības un iestādes mērķiem</a:t>
            </a:r>
            <a:endParaRPr lang="en-US" smtClean="0"/>
          </a:p>
          <a:p>
            <a:r>
              <a:rPr lang="lv-LV" smtClean="0"/>
              <a:t>Novērtēt nodarbinātā darba izpildi atbilstoši novērtēšanas kritērijiem</a:t>
            </a:r>
            <a:endParaRPr lang="en-US" smtClean="0"/>
          </a:p>
          <a:p>
            <a:r>
              <a:rPr lang="lv-LV" smtClean="0"/>
              <a:t>Noteikt nodarbinātā mācību un attīstības vajadzības </a:t>
            </a:r>
            <a:endParaRPr lang="en-US" smtClean="0"/>
          </a:p>
          <a:p>
            <a:r>
              <a:rPr lang="lv-LV" smtClean="0"/>
              <a:t>Noteikt nodarbinātā profesionālās izaugsmes iespējas</a:t>
            </a:r>
            <a:endParaRPr lang="en-US" smtClean="0"/>
          </a:p>
          <a:p>
            <a:r>
              <a:rPr lang="lv-LV" smtClean="0"/>
              <a:t>Aktualizēt amata pienākumus</a:t>
            </a:r>
            <a:endParaRPr lang="en-US" smtClean="0"/>
          </a:p>
          <a:p>
            <a:r>
              <a:rPr lang="lv-LV" smtClean="0"/>
              <a:t>Piedāvāt virzienus sarunai starp nodarbināto un viņa tiešo vadītāju (turpmāk – vadītājs) un nodrošināt regulāru atgriezenisko saiti par darba izpildi</a:t>
            </a:r>
            <a:endParaRPr lang="en-US" smtClean="0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B21FA-72E5-4D86-B1C0-07A59EBE783B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Mērķu kaskadēšana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v-LV" smtClean="0"/>
              <a:t>Kā definēt mērķus, pamatojoties uz iestādes stratēģiju un/vai darba plānu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B5A1A1-A07F-4940-B010-667E6FE9172A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357166"/>
            <a:ext cx="8229600" cy="1071584"/>
          </a:xfrm>
        </p:spPr>
        <p:txBody>
          <a:bodyPr>
            <a:noAutofit/>
          </a:bodyPr>
          <a:lstStyle/>
          <a:p>
            <a:r>
              <a:rPr sz="4000" b="1" smtClean="0"/>
              <a:t>Darba izpildes plānošanas un vērtēšanas cikls</a:t>
            </a:r>
          </a:p>
        </p:txBody>
      </p:sp>
      <p:sp>
        <p:nvSpPr>
          <p:cNvPr id="53251" name="Text Box 22"/>
          <p:cNvSpPr txBox="1">
            <a:spLocks noChangeArrowheads="1"/>
          </p:cNvSpPr>
          <p:nvPr/>
        </p:nvSpPr>
        <p:spPr bwMode="auto">
          <a:xfrm>
            <a:off x="5651500" y="1865313"/>
            <a:ext cx="10080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3252" name="Arc 41"/>
          <p:cNvSpPr>
            <a:spLocks/>
          </p:cNvSpPr>
          <p:nvPr/>
        </p:nvSpPr>
        <p:spPr bwMode="auto">
          <a:xfrm rot="10800000" flipH="1">
            <a:off x="4787900" y="4581525"/>
            <a:ext cx="1152525" cy="1223963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 type="arrow" w="med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Diagram 6"/>
          <p:cNvGrpSpPr>
            <a:grpSpLocks noChangeAspect="1"/>
          </p:cNvGrpSpPr>
          <p:nvPr/>
        </p:nvGrpSpPr>
        <p:grpSpPr bwMode="auto">
          <a:xfrm>
            <a:off x="355600" y="1498600"/>
            <a:ext cx="7704138" cy="5038725"/>
            <a:chOff x="224" y="944"/>
            <a:chExt cx="4853" cy="3174"/>
          </a:xfrm>
        </p:grpSpPr>
        <p:graphicFrame>
          <p:nvGraphicFramePr>
            <p:cNvPr id="18" name="Diagram 17"/>
            <p:cNvGraphicFramePr/>
            <p:nvPr/>
          </p:nvGraphicFramePr>
          <p:xfrm>
            <a:off x="224" y="944"/>
            <a:ext cx="4853" cy="3174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53267" name="Arc 37"/>
            <p:cNvSpPr>
              <a:spLocks/>
            </p:cNvSpPr>
            <p:nvPr/>
          </p:nvSpPr>
          <p:spPr bwMode="auto">
            <a:xfrm>
              <a:off x="3016" y="1434"/>
              <a:ext cx="726" cy="72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arrow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3254" name="Rectangle 24"/>
          <p:cNvSpPr>
            <a:spLocks noChangeArrowheads="1"/>
          </p:cNvSpPr>
          <p:nvPr/>
        </p:nvSpPr>
        <p:spPr bwMode="auto">
          <a:xfrm>
            <a:off x="1258888" y="1773238"/>
            <a:ext cx="1152525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lv-LV" sz="1400" i="1"/>
              <a:t>Kas?</a:t>
            </a:r>
          </a:p>
          <a:p>
            <a:r>
              <a:rPr lang="lv-LV" sz="1400"/>
              <a:t>Mērķi</a:t>
            </a:r>
          </a:p>
          <a:p>
            <a:r>
              <a:rPr lang="lv-LV" sz="1400"/>
              <a:t>Standarti</a:t>
            </a:r>
          </a:p>
          <a:p>
            <a:r>
              <a:rPr lang="lv-LV" sz="1400"/>
              <a:t>Rezultāti</a:t>
            </a:r>
          </a:p>
        </p:txBody>
      </p:sp>
      <p:sp>
        <p:nvSpPr>
          <p:cNvPr id="53255" name="Rectangle 25"/>
          <p:cNvSpPr>
            <a:spLocks noChangeArrowheads="1"/>
          </p:cNvSpPr>
          <p:nvPr/>
        </p:nvSpPr>
        <p:spPr bwMode="auto">
          <a:xfrm>
            <a:off x="5867400" y="1773238"/>
            <a:ext cx="1131888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lv-LV" sz="1400"/>
          </a:p>
          <a:p>
            <a:r>
              <a:rPr lang="lv-LV" sz="1400" i="1"/>
              <a:t>Kā?</a:t>
            </a:r>
          </a:p>
          <a:p>
            <a:r>
              <a:rPr lang="lv-LV" sz="1400"/>
              <a:t>Rīcība</a:t>
            </a:r>
          </a:p>
          <a:p>
            <a:r>
              <a:rPr lang="lv-LV" sz="1400"/>
              <a:t>Prasmes</a:t>
            </a:r>
          </a:p>
          <a:p>
            <a:r>
              <a:rPr lang="lv-LV" sz="1400"/>
              <a:t>Attieksme</a:t>
            </a:r>
          </a:p>
          <a:p>
            <a:endParaRPr lang="lv-LV"/>
          </a:p>
        </p:txBody>
      </p:sp>
      <p:sp>
        <p:nvSpPr>
          <p:cNvPr id="53256" name="Rectangle 26"/>
          <p:cNvSpPr>
            <a:spLocks noChangeArrowheads="1"/>
          </p:cNvSpPr>
          <p:nvPr/>
        </p:nvSpPr>
        <p:spPr bwMode="auto">
          <a:xfrm>
            <a:off x="1187450" y="5373688"/>
            <a:ext cx="1274763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lv-LV" sz="1200" i="1"/>
              <a:t>Novērtējums</a:t>
            </a:r>
          </a:p>
          <a:p>
            <a:r>
              <a:rPr lang="lv-LV" sz="1200"/>
              <a:t>Stiprās,</a:t>
            </a:r>
          </a:p>
          <a:p>
            <a:r>
              <a:rPr lang="lv-LV" sz="1200"/>
              <a:t>vājās puses</a:t>
            </a:r>
          </a:p>
          <a:p>
            <a:r>
              <a:rPr lang="lv-LV" sz="1200"/>
              <a:t>Atalgojums</a:t>
            </a:r>
          </a:p>
          <a:p>
            <a:r>
              <a:rPr lang="lv-LV" sz="1200"/>
              <a:t>Potenciāls</a:t>
            </a:r>
          </a:p>
        </p:txBody>
      </p:sp>
      <p:sp>
        <p:nvSpPr>
          <p:cNvPr id="53257" name="Rectangle 27"/>
          <p:cNvSpPr>
            <a:spLocks noChangeArrowheads="1"/>
          </p:cNvSpPr>
          <p:nvPr/>
        </p:nvSpPr>
        <p:spPr bwMode="auto">
          <a:xfrm>
            <a:off x="5795963" y="5373688"/>
            <a:ext cx="1295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lv-LV" sz="1200" i="1"/>
              <a:t>Coaching</a:t>
            </a:r>
          </a:p>
          <a:p>
            <a:r>
              <a:rPr lang="lv-LV" sz="1200"/>
              <a:t>Mācības </a:t>
            </a:r>
          </a:p>
          <a:p>
            <a:r>
              <a:rPr lang="lv-LV" sz="1200"/>
              <a:t>Attīstība</a:t>
            </a:r>
          </a:p>
          <a:p>
            <a:r>
              <a:rPr lang="lv-LV" sz="1200"/>
              <a:t>Karjeras </a:t>
            </a:r>
          </a:p>
          <a:p>
            <a:r>
              <a:rPr lang="lv-LV" sz="1200"/>
              <a:t>plānošana</a:t>
            </a:r>
          </a:p>
        </p:txBody>
      </p:sp>
      <p:sp>
        <p:nvSpPr>
          <p:cNvPr id="53258" name="Line 31"/>
          <p:cNvSpPr>
            <a:spLocks noChangeShapeType="1"/>
          </p:cNvSpPr>
          <p:nvPr/>
        </p:nvSpPr>
        <p:spPr bwMode="auto">
          <a:xfrm>
            <a:off x="4787900" y="2276475"/>
            <a:ext cx="1079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3259" name="Line 32"/>
          <p:cNvSpPr>
            <a:spLocks noChangeShapeType="1"/>
          </p:cNvSpPr>
          <p:nvPr/>
        </p:nvSpPr>
        <p:spPr bwMode="auto">
          <a:xfrm flipH="1">
            <a:off x="2411413" y="2276475"/>
            <a:ext cx="12239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3260" name="Line 34"/>
          <p:cNvSpPr>
            <a:spLocks noChangeShapeType="1"/>
          </p:cNvSpPr>
          <p:nvPr/>
        </p:nvSpPr>
        <p:spPr bwMode="auto">
          <a:xfrm>
            <a:off x="4787900" y="5805488"/>
            <a:ext cx="1008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3261" name="Line 35"/>
          <p:cNvSpPr>
            <a:spLocks noChangeShapeType="1"/>
          </p:cNvSpPr>
          <p:nvPr/>
        </p:nvSpPr>
        <p:spPr bwMode="auto">
          <a:xfrm flipH="1">
            <a:off x="2484438" y="5805488"/>
            <a:ext cx="11509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3262" name="Arc 42"/>
          <p:cNvSpPr>
            <a:spLocks/>
          </p:cNvSpPr>
          <p:nvPr/>
        </p:nvSpPr>
        <p:spPr bwMode="auto">
          <a:xfrm flipH="1" flipV="1">
            <a:off x="2411413" y="4581525"/>
            <a:ext cx="1223962" cy="1223963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 type="arrow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63" name="Arc 43"/>
          <p:cNvSpPr>
            <a:spLocks/>
          </p:cNvSpPr>
          <p:nvPr/>
        </p:nvSpPr>
        <p:spPr bwMode="auto">
          <a:xfrm rot="10800000" flipV="1">
            <a:off x="2484438" y="2276475"/>
            <a:ext cx="1079500" cy="1152525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 type="arrow" w="med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0" name="Diagram 19"/>
          <p:cNvGraphicFramePr/>
          <p:nvPr/>
        </p:nvGraphicFramePr>
        <p:xfrm>
          <a:off x="285720" y="1651000"/>
          <a:ext cx="7929618" cy="5038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53265" name="Slide Number Placeholder 18"/>
          <p:cNvSpPr>
            <a:spLocks noGrp="1"/>
          </p:cNvSpPr>
          <p:nvPr>
            <p:ph type="sldNum" sz="quarter" idx="10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12F929B-79CE-408C-95A2-DB48E423BF3A}" type="slidenum">
              <a:rPr lang="lv-LV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28</a:t>
            </a:fld>
            <a:endParaRPr lang="lv-LV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2471726" cy="1797040"/>
          </a:xfrm>
        </p:spPr>
        <p:txBody>
          <a:bodyPr>
            <a:normAutofit/>
          </a:bodyPr>
          <a:lstStyle/>
          <a:p>
            <a:r>
              <a:rPr lang="lv-LV" smtClean="0"/>
              <a:t>Mērķu kaskāde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B21FA-72E5-4D86-B1C0-07A59EBE783B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4294967295"/>
          </p:nvPr>
        </p:nvGraphicFramePr>
        <p:xfrm>
          <a:off x="0" y="357188"/>
          <a:ext cx="9144000" cy="67865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928794" y="928670"/>
            <a:ext cx="5715040" cy="1428760"/>
          </a:xfrm>
        </p:spPr>
        <p:txBody>
          <a:bodyPr>
            <a:normAutofit/>
          </a:bodyPr>
          <a:lstStyle/>
          <a:p>
            <a:r>
              <a:rPr lang="lv-LV" b="1" smtClean="0"/>
              <a:t>Katri </a:t>
            </a:r>
            <a:r>
              <a:rPr lang="lv-LV" b="1" dirty="0" smtClean="0"/>
              <a:t>Vintiša </a:t>
            </a:r>
            <a:endParaRPr lang="en-US" b="1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428596" y="2428868"/>
            <a:ext cx="8429684" cy="4214841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spcBef>
                <a:spcPts val="600"/>
              </a:spcBef>
              <a:defRPr/>
            </a:pPr>
            <a:r>
              <a:rPr lang="lv-LV" sz="2400" dirty="0" smtClean="0"/>
              <a:t>LU doktorantūras </a:t>
            </a:r>
            <a:r>
              <a:rPr lang="lv-LV" sz="2400" smtClean="0"/>
              <a:t>studijas vadībzinātnē, LU </a:t>
            </a:r>
            <a:r>
              <a:rPr lang="lv-LV" sz="2400" dirty="0" smtClean="0"/>
              <a:t>maģistra grāds </a:t>
            </a:r>
            <a:r>
              <a:rPr lang="lv-LV" sz="2400" smtClean="0"/>
              <a:t>sabiedrības vadībā, LU </a:t>
            </a:r>
            <a:r>
              <a:rPr lang="lv-LV" sz="2400" dirty="0" smtClean="0"/>
              <a:t>bakalaura grāds psiholoģijā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lv-LV" sz="2400" smtClean="0"/>
              <a:t>Pieredze </a:t>
            </a:r>
            <a:r>
              <a:rPr lang="lv-LV" sz="2400" dirty="0" smtClean="0"/>
              <a:t>stratēģiskajā </a:t>
            </a:r>
            <a:r>
              <a:rPr lang="lv-LV" sz="2400" smtClean="0"/>
              <a:t>personāla vadībā no 1999.gada:</a:t>
            </a:r>
            <a:endParaRPr lang="lv-LV" sz="2400" dirty="0" smtClean="0"/>
          </a:p>
          <a:p>
            <a:pPr lvl="1">
              <a:spcBef>
                <a:spcPts val="600"/>
              </a:spcBef>
              <a:defRPr/>
            </a:pPr>
            <a:r>
              <a:rPr lang="lv-LV" sz="2400" smtClean="0"/>
              <a:t>1999 - 2003 - Valsts </a:t>
            </a:r>
            <a:r>
              <a:rPr lang="lv-LV" sz="2400" dirty="0" smtClean="0"/>
              <a:t>civildienesta pārvalde</a:t>
            </a:r>
            <a:r>
              <a:rPr lang="lv-LV" sz="2400" smtClean="0"/>
              <a:t>, 2003 – 2007 - Valsts </a:t>
            </a:r>
            <a:r>
              <a:rPr lang="lv-LV" sz="2400" dirty="0" smtClean="0"/>
              <a:t>kanceleja – valsts pārvaldes cilvēkresursu attīstības plānošana</a:t>
            </a:r>
            <a:endParaRPr lang="ru-RU" sz="2400" dirty="0" smtClean="0"/>
          </a:p>
          <a:p>
            <a:pPr lvl="1">
              <a:spcBef>
                <a:spcPts val="600"/>
              </a:spcBef>
              <a:defRPr/>
            </a:pPr>
            <a:r>
              <a:rPr lang="lv-LV" sz="2400" smtClean="0"/>
              <a:t>2007 - 2009 </a:t>
            </a:r>
            <a:r>
              <a:rPr lang="lv-LV" sz="2400" dirty="0" smtClean="0"/>
              <a:t>- konsultante SIA “</a:t>
            </a:r>
            <a:r>
              <a:rPr lang="lv-LV" sz="2400" dirty="0" err="1" smtClean="0"/>
              <a:t>Fontes</a:t>
            </a:r>
            <a:r>
              <a:rPr lang="lv-LV" sz="2400" dirty="0" smtClean="0"/>
              <a:t> Latvija”, “</a:t>
            </a:r>
            <a:r>
              <a:rPr lang="lv-LV" sz="2400" dirty="0" err="1" smtClean="0"/>
              <a:t>Fontes</a:t>
            </a:r>
            <a:r>
              <a:rPr lang="lv-LV" sz="2400" dirty="0" smtClean="0"/>
              <a:t> Vadības konsultācijas”</a:t>
            </a:r>
          </a:p>
          <a:p>
            <a:pPr lvl="1">
              <a:spcBef>
                <a:spcPts val="600"/>
              </a:spcBef>
              <a:defRPr/>
            </a:pPr>
            <a:r>
              <a:rPr lang="lv-LV" sz="2400" dirty="0" smtClean="0"/>
              <a:t>No 06.2009. </a:t>
            </a:r>
            <a:r>
              <a:rPr lang="lv-LV" sz="2400" smtClean="0"/>
              <a:t>– valdes locekle SIA </a:t>
            </a:r>
            <a:r>
              <a:rPr lang="lv-LV" sz="2400" dirty="0" smtClean="0"/>
              <a:t>“CREATIVE TECHNOLOGIES” – radoši risinājumi resursu vadībā</a:t>
            </a:r>
          </a:p>
          <a:p>
            <a:pPr>
              <a:spcBef>
                <a:spcPts val="600"/>
              </a:spcBef>
              <a:defRPr/>
            </a:pPr>
            <a:r>
              <a:rPr lang="lv-LV" sz="2400" dirty="0" smtClean="0"/>
              <a:t>Specializācija – atalgojuma un darba izpildes vadības  sistēmu izstrāde</a:t>
            </a:r>
            <a:r>
              <a:rPr lang="lv-LV" sz="2400" smtClean="0"/>
              <a:t>, apmierinātības ar darbu izpēte, kompetenču </a:t>
            </a:r>
            <a:r>
              <a:rPr lang="lv-LV" sz="2400" dirty="0" smtClean="0"/>
              <a:t>modeļu izstrāde un novērtēšana</a:t>
            </a:r>
          </a:p>
        </p:txBody>
      </p:sp>
      <p:sp>
        <p:nvSpPr>
          <p:cNvPr id="13315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71F47CC-7443-4FA3-B066-CF4555BBF1C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smtClean="0"/>
          </a:p>
        </p:txBody>
      </p:sp>
      <p:pic>
        <p:nvPicPr>
          <p:cNvPr id="6" name="Picture 2" descr="C:\Documents and Settings\katri.vintisa\Desktop\katri-04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285728"/>
            <a:ext cx="1571636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b="1" dirty="0" smtClean="0"/>
              <a:t>Kas </a:t>
            </a:r>
            <a:r>
              <a:rPr lang="lv-LV" b="1" smtClean="0"/>
              <a:t>ir mērķis I</a:t>
            </a:r>
            <a:endParaRPr lang="lv-LV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143536"/>
          </a:xfrm>
        </p:spPr>
        <p:txBody>
          <a:bodyPr>
            <a:normAutofit fontScale="92500" lnSpcReduction="20000"/>
          </a:bodyPr>
          <a:lstStyle/>
          <a:p>
            <a:r>
              <a:rPr lang="lv-LV" smtClean="0"/>
              <a:t>Darbība, </a:t>
            </a:r>
            <a:r>
              <a:rPr lang="lv-LV" dirty="0" smtClean="0"/>
              <a:t>kas </a:t>
            </a:r>
            <a:r>
              <a:rPr lang="lv-LV" smtClean="0"/>
              <a:t>virza indivīdu/komandu/struktūrvienību </a:t>
            </a:r>
            <a:r>
              <a:rPr lang="lv-LV" dirty="0" smtClean="0"/>
              <a:t>uz priekšu </a:t>
            </a:r>
            <a:r>
              <a:rPr lang="lv-LV" smtClean="0"/>
              <a:t>un izriet no iestādes mērķiem</a:t>
            </a:r>
            <a:endParaRPr lang="lv-LV" dirty="0" smtClean="0"/>
          </a:p>
          <a:p>
            <a:r>
              <a:rPr lang="lv-LV" smtClean="0"/>
              <a:t>Nosacīti </a:t>
            </a:r>
            <a:r>
              <a:rPr lang="lv-LV" i="1" smtClean="0"/>
              <a:t>unikāls</a:t>
            </a:r>
            <a:r>
              <a:rPr lang="lv-LV" smtClean="0"/>
              <a:t> un </a:t>
            </a:r>
            <a:r>
              <a:rPr lang="lv-LV" i="1" smtClean="0"/>
              <a:t>novatorisks</a:t>
            </a:r>
            <a:r>
              <a:rPr lang="lv-LV" smtClean="0"/>
              <a:t>:</a:t>
            </a:r>
          </a:p>
          <a:p>
            <a:pPr lvl="1"/>
            <a:r>
              <a:rPr lang="lv-LV" smtClean="0"/>
              <a:t>jauna prasība</a:t>
            </a:r>
          </a:p>
          <a:p>
            <a:pPr lvl="1"/>
            <a:r>
              <a:rPr lang="lv-LV" smtClean="0"/>
              <a:t>jauns izaicinājums</a:t>
            </a:r>
          </a:p>
          <a:p>
            <a:pPr lvl="1"/>
            <a:r>
              <a:rPr lang="lv-LV" smtClean="0"/>
              <a:t>jauns </a:t>
            </a:r>
            <a:r>
              <a:rPr lang="lv-LV" dirty="0" smtClean="0"/>
              <a:t>pakalpojums </a:t>
            </a:r>
            <a:r>
              <a:rPr lang="lv-LV" smtClean="0"/>
              <a:t>vai uzlabojums esošajā utml.</a:t>
            </a:r>
            <a:endParaRPr lang="lv-LV" dirty="0" smtClean="0"/>
          </a:p>
          <a:p>
            <a:r>
              <a:rPr lang="lv-LV" dirty="0" smtClean="0"/>
              <a:t>Definēts tā, ka ir skaidrs, </a:t>
            </a:r>
            <a:r>
              <a:rPr lang="lv-LV" b="1" dirty="0" smtClean="0"/>
              <a:t>kādēļ</a:t>
            </a:r>
            <a:r>
              <a:rPr lang="lv-LV" dirty="0" smtClean="0"/>
              <a:t> tas ir svarīgs, </a:t>
            </a:r>
            <a:r>
              <a:rPr lang="lv-LV" smtClean="0"/>
              <a:t>nevis tikai, </a:t>
            </a:r>
            <a:r>
              <a:rPr lang="lv-LV" b="1" dirty="0" smtClean="0"/>
              <a:t>kas</a:t>
            </a:r>
            <a:r>
              <a:rPr lang="lv-LV" dirty="0" smtClean="0"/>
              <a:t> tas ir</a:t>
            </a:r>
          </a:p>
          <a:p>
            <a:r>
              <a:rPr lang="lv-LV" smtClean="0"/>
              <a:t>Orientēts uz iznākumu – rezultātu (</a:t>
            </a:r>
            <a:r>
              <a:rPr lang="lv-LV" i="1" smtClean="0"/>
              <a:t>ko jūs izdarīsiet un  kas no tā mainīsies</a:t>
            </a:r>
            <a:r>
              <a:rPr lang="lv-LV" smtClean="0"/>
              <a:t>), nevis ieguldījumu vai procesu (</a:t>
            </a:r>
            <a:r>
              <a:rPr lang="lv-LV" i="1" smtClean="0"/>
              <a:t>ko jūs darīsiet</a:t>
            </a:r>
            <a:r>
              <a:rPr lang="lv-LV" smtClean="0"/>
              <a:t>)</a:t>
            </a:r>
            <a:endParaRPr lang="lv-LV" dirty="0" smtClean="0"/>
          </a:p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B21FA-72E5-4D86-B1C0-07A59EBE783B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31448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b="1" smtClean="0"/>
              <a:t>Kas ir mērķis II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60"/>
            <a:ext cx="8329642" cy="5572140"/>
          </a:xfrm>
        </p:spPr>
        <p:txBody>
          <a:bodyPr>
            <a:normAutofit fontScale="85000" lnSpcReduction="20000"/>
          </a:bodyPr>
          <a:lstStyle/>
          <a:p>
            <a:r>
              <a:rPr lang="lv-LV" smtClean="0"/>
              <a:t>Atrodas darbinieka ietekmes un atbildības zonā</a:t>
            </a:r>
            <a:endParaRPr lang="lv-LV" dirty="0" smtClean="0"/>
          </a:p>
          <a:p>
            <a:r>
              <a:rPr lang="lv-LV" dirty="0" smtClean="0"/>
              <a:t>Tam </a:t>
            </a:r>
            <a:r>
              <a:rPr lang="lv-LV" smtClean="0"/>
              <a:t>ir būtiska nozīme un ietekme uz struktūrvienības mērķu sasniegšanu</a:t>
            </a:r>
            <a:endParaRPr lang="lv-LV" dirty="0" smtClean="0"/>
          </a:p>
          <a:p>
            <a:r>
              <a:rPr lang="lv-LV" smtClean="0"/>
              <a:t>Rezultātu formulējums: pabeigtā formā, piemēram: </a:t>
            </a:r>
            <a:r>
              <a:rPr lang="lv-LV" i="1" smtClean="0"/>
              <a:t>īstenota sistēma, ieviesta instrukcija, noorganizētas </a:t>
            </a:r>
            <a:r>
              <a:rPr lang="lv-LV" i="1" dirty="0" smtClean="0"/>
              <a:t>mācības</a:t>
            </a:r>
          </a:p>
          <a:p>
            <a:r>
              <a:rPr lang="lv-LV" b="1" smtClean="0"/>
              <a:t>Uzdevumi</a:t>
            </a:r>
            <a:r>
              <a:rPr lang="lv-LV" smtClean="0"/>
              <a:t> ir mērķa sasniegšanai </a:t>
            </a:r>
            <a:r>
              <a:rPr lang="lv-LV" b="1" smtClean="0"/>
              <a:t>pakārtotas darbības </a:t>
            </a:r>
            <a:r>
              <a:rPr lang="lv-LV" smtClean="0"/>
              <a:t>jeb </a:t>
            </a:r>
            <a:r>
              <a:rPr lang="lv-LV" i="1" smtClean="0"/>
              <a:t>soļi, kā nonākat </a:t>
            </a:r>
            <a:r>
              <a:rPr lang="lv-LV" i="1" dirty="0" smtClean="0"/>
              <a:t>līdz mērķim</a:t>
            </a:r>
          </a:p>
          <a:p>
            <a:r>
              <a:rPr lang="lv-LV" b="1" smtClean="0">
                <a:solidFill>
                  <a:srgbClr val="FF0000"/>
                </a:solidFill>
              </a:rPr>
              <a:t>NB!</a:t>
            </a:r>
          </a:p>
          <a:p>
            <a:pPr lvl="1"/>
            <a:r>
              <a:rPr lang="lv-LV" smtClean="0"/>
              <a:t>Mērķis </a:t>
            </a:r>
            <a:r>
              <a:rPr lang="lv-LV" dirty="0" smtClean="0"/>
              <a:t>nav amata </a:t>
            </a:r>
            <a:r>
              <a:rPr lang="lv-LV" smtClean="0"/>
              <a:t>apraksta pienākums, bet mērķi tiek sasniegti, veicot amata pienākumus</a:t>
            </a:r>
          </a:p>
          <a:p>
            <a:pPr lvl="1"/>
            <a:r>
              <a:rPr lang="lv-LV" smtClean="0"/>
              <a:t>Mērķis nav </a:t>
            </a:r>
            <a:r>
              <a:rPr lang="lv-LV" dirty="0" smtClean="0"/>
              <a:t>uzdevums vai </a:t>
            </a:r>
            <a:r>
              <a:rPr lang="lv-LV" smtClean="0"/>
              <a:t>rutīnas darbs: tas ir ilgstošāks laika ziņā un nozīmīgāks ietekmes ziņā</a:t>
            </a:r>
          </a:p>
          <a:p>
            <a:pPr lvl="1"/>
            <a:r>
              <a:rPr lang="lv-LV" smtClean="0"/>
              <a:t>Ja mērķi nav iespējams sadalīt sīkākās darbībās, tas, visdrīzāk, nav mērķis, bet uzdevums</a:t>
            </a:r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B21FA-72E5-4D86-B1C0-07A59EBE783B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59306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lv-LV" b="1" smtClean="0"/>
              <a:t>Mērķu definēšana</a:t>
            </a:r>
            <a:endParaRPr lang="en-US" b="1"/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285750" y="1643063"/>
            <a:ext cx="8572500" cy="5214937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lv-LV" sz="2800" smtClean="0"/>
              <a:t>Darbinieka mērķi izriet no struktūrvienības mērķiem, kuri kaskādes veidā izriet no iestādes stratēģijas un/vai darba plāna</a:t>
            </a:r>
          </a:p>
          <a:p>
            <a:pPr>
              <a:spcBef>
                <a:spcPts val="600"/>
              </a:spcBef>
            </a:pPr>
            <a:r>
              <a:rPr lang="lv-LV" sz="2800" smtClean="0"/>
              <a:t>Plānošanas periodā katram vadītājam ir jāpārrunā ar darbiniekiem, kas struktūrvienībai ir jāpaveic nākamajā periodā un kā darbi tiks sadalīti</a:t>
            </a:r>
          </a:p>
          <a:p>
            <a:pPr>
              <a:spcBef>
                <a:spcPts val="600"/>
              </a:spcBef>
            </a:pPr>
            <a:r>
              <a:rPr lang="lv-LV" sz="2800" smtClean="0"/>
              <a:t>Elektroniskajā sistēmā tiek veidota saite starp augstāka līmeņa mērķiem un darbinieka mērķiem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1B0C38-2887-406B-AEAB-565FF143B710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buFont typeface="StarSymbol"/>
              <a:buNone/>
              <a:defRPr/>
            </a:pPr>
            <a:r>
              <a:rPr lang="lv-LV" b="1" dirty="0"/>
              <a:t>Kā uzrakstīt mērķi</a:t>
            </a:r>
          </a:p>
        </p:txBody>
      </p:sp>
      <p:sp>
        <p:nvSpPr>
          <p:cNvPr id="16387" name="Content Placeholder 2"/>
          <p:cNvSpPr txBox="1">
            <a:spLocks noGrp="1"/>
          </p:cNvSpPr>
          <p:nvPr>
            <p:ph idx="1"/>
          </p:nvPr>
        </p:nvSpPr>
        <p:spPr>
          <a:xfrm>
            <a:off x="457920" y="1833313"/>
            <a:ext cx="8114608" cy="4596083"/>
          </a:xfrm>
        </p:spPr>
        <p:txBody>
          <a:bodyPr>
            <a:normAutofit/>
          </a:bodyPr>
          <a:lstStyle/>
          <a:p>
            <a:pPr>
              <a:spcBef>
                <a:spcPts val="601"/>
              </a:spcBef>
              <a:spcAft>
                <a:spcPts val="601"/>
              </a:spcAft>
            </a:pPr>
            <a:r>
              <a:rPr lang="lv-LV" sz="2800" smtClean="0">
                <a:ea typeface="Andale Sans UI"/>
                <a:cs typeface="Tahoma" pitchFamily="34" charset="0"/>
              </a:rPr>
              <a:t>Sākt ar darbības vārdu</a:t>
            </a:r>
          </a:p>
          <a:p>
            <a:pPr>
              <a:spcBef>
                <a:spcPts val="601"/>
              </a:spcBef>
              <a:spcAft>
                <a:spcPts val="601"/>
              </a:spcAft>
            </a:pPr>
            <a:r>
              <a:rPr lang="lv-LV" sz="2800" smtClean="0">
                <a:ea typeface="Andale Sans UI"/>
                <a:cs typeface="Tahoma" pitchFamily="34" charset="0"/>
              </a:rPr>
              <a:t>Noteikt rezultātu sasniegšanas rādītāju</a:t>
            </a:r>
          </a:p>
          <a:p>
            <a:pPr>
              <a:spcBef>
                <a:spcPts val="601"/>
              </a:spcBef>
              <a:spcAft>
                <a:spcPts val="601"/>
              </a:spcAft>
            </a:pPr>
            <a:r>
              <a:rPr lang="lv-LV" sz="2800" smtClean="0">
                <a:ea typeface="Andale Sans UI"/>
                <a:cs typeface="Tahoma" pitchFamily="34" charset="0"/>
              </a:rPr>
              <a:t>Pārliecināties, vai darbinieks var kontrolēt mērķa sasniegšanu</a:t>
            </a:r>
          </a:p>
          <a:p>
            <a:pPr>
              <a:spcBef>
                <a:spcPts val="601"/>
              </a:spcBef>
              <a:spcAft>
                <a:spcPts val="601"/>
              </a:spcAft>
            </a:pPr>
            <a:r>
              <a:rPr lang="lv-LV" sz="2800" smtClean="0">
                <a:ea typeface="Andale Sans UI"/>
                <a:cs typeface="Tahoma" pitchFamily="34" charset="0"/>
              </a:rPr>
              <a:t>Noteikt  prioritātes (mērķa svars procentos)</a:t>
            </a:r>
          </a:p>
          <a:p>
            <a:pPr>
              <a:spcBef>
                <a:spcPts val="601"/>
              </a:spcBef>
              <a:spcAft>
                <a:spcPts val="601"/>
              </a:spcAft>
            </a:pPr>
            <a:r>
              <a:rPr lang="lv-LV" sz="2800" b="1" smtClean="0">
                <a:solidFill>
                  <a:srgbClr val="FF0000"/>
                </a:solidFill>
                <a:ea typeface="Andale Sans UI"/>
                <a:cs typeface="Tahoma" pitchFamily="34" charset="0"/>
              </a:rPr>
              <a:t>NB! </a:t>
            </a:r>
          </a:p>
          <a:p>
            <a:pPr lvl="1">
              <a:spcBef>
                <a:spcPts val="601"/>
              </a:spcBef>
              <a:spcAft>
                <a:spcPts val="601"/>
              </a:spcAft>
            </a:pPr>
            <a:r>
              <a:rPr lang="lv-LV" sz="2400" smtClean="0">
                <a:ea typeface="Andale Sans UI"/>
                <a:cs typeface="Tahoma" pitchFamily="34" charset="0"/>
              </a:rPr>
              <a:t>Ne vairāk par 10 mērķiem</a:t>
            </a:r>
          </a:p>
          <a:p>
            <a:pPr lvl="1">
              <a:spcBef>
                <a:spcPts val="601"/>
              </a:spcBef>
              <a:spcAft>
                <a:spcPts val="601"/>
              </a:spcAft>
            </a:pPr>
            <a:r>
              <a:rPr lang="lv-LV" sz="2400" smtClean="0">
                <a:ea typeface="Andale Sans UI"/>
                <a:cs typeface="Tahoma" pitchFamily="34" charset="0"/>
              </a:rPr>
              <a:t>Nav pieļaujami mērķi, kuru svars ir mazāks par 10%</a:t>
            </a:r>
          </a:p>
          <a:p>
            <a:pPr>
              <a:spcBef>
                <a:spcPts val="601"/>
              </a:spcBef>
              <a:spcAft>
                <a:spcPts val="601"/>
              </a:spcAft>
            </a:pPr>
            <a:endParaRPr lang="lv-LV" sz="2800" smtClean="0">
              <a:ea typeface="Andale Sans UI"/>
              <a:cs typeface="Tahom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B21FA-72E5-4D86-B1C0-07A59EBE783B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b="1" i="1" smtClean="0"/>
              <a:t>SMART </a:t>
            </a:r>
            <a:r>
              <a:rPr lang="lv-LV" b="1" smtClean="0"/>
              <a:t>mērķi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lv-LV" b="1" i="1" smtClean="0"/>
              <a:t>SMART</a:t>
            </a:r>
            <a:r>
              <a:rPr lang="lv-LV" smtClean="0"/>
              <a:t> princips – palīdz novērtēt, vai mērķis ir pareizi formulēts, bet nepasaka, vai tas ir atbilstošs stratēģijai vai nē</a:t>
            </a:r>
            <a:endParaRPr lang="en-US" smtClean="0"/>
          </a:p>
          <a:p>
            <a:pPr algn="ctr">
              <a:buNone/>
            </a:pPr>
            <a:r>
              <a:rPr lang="lv-LV" b="1" smtClean="0"/>
              <a:t>S </a:t>
            </a:r>
            <a:r>
              <a:rPr lang="lv-LV" smtClean="0">
                <a:sym typeface="Wingdings"/>
              </a:rPr>
              <a:t></a:t>
            </a:r>
            <a:r>
              <a:rPr lang="lv-LV" smtClean="0"/>
              <a:t> </a:t>
            </a:r>
            <a:r>
              <a:rPr lang="lv-LV" b="1" smtClean="0"/>
              <a:t>specifiski</a:t>
            </a:r>
            <a:r>
              <a:rPr lang="lv-LV" smtClean="0"/>
              <a:t> un saprotami </a:t>
            </a:r>
            <a:endParaRPr lang="en-US" smtClean="0"/>
          </a:p>
          <a:p>
            <a:pPr algn="ctr">
              <a:buNone/>
            </a:pPr>
            <a:r>
              <a:rPr lang="lv-LV" b="1" smtClean="0"/>
              <a:t>M</a:t>
            </a:r>
            <a:r>
              <a:rPr lang="lv-LV" smtClean="0"/>
              <a:t> </a:t>
            </a:r>
            <a:r>
              <a:rPr lang="lv-LV" smtClean="0">
                <a:sym typeface="Wingdings"/>
              </a:rPr>
              <a:t></a:t>
            </a:r>
            <a:r>
              <a:rPr lang="lv-LV" smtClean="0"/>
              <a:t> </a:t>
            </a:r>
            <a:r>
              <a:rPr lang="lv-LV" b="1" smtClean="0"/>
              <a:t>mērāmi</a:t>
            </a:r>
            <a:r>
              <a:rPr lang="lv-LV" smtClean="0"/>
              <a:t> kvantitatīvi un/vai kvalitatīvi </a:t>
            </a:r>
            <a:endParaRPr lang="en-US" smtClean="0"/>
          </a:p>
          <a:p>
            <a:pPr algn="ctr">
              <a:buNone/>
            </a:pPr>
            <a:r>
              <a:rPr lang="lv-LV" b="1" smtClean="0"/>
              <a:t>A</a:t>
            </a:r>
            <a:r>
              <a:rPr lang="lv-LV" smtClean="0"/>
              <a:t> </a:t>
            </a:r>
            <a:r>
              <a:rPr lang="lv-LV" smtClean="0">
                <a:sym typeface="Wingdings"/>
              </a:rPr>
              <a:t></a:t>
            </a:r>
            <a:r>
              <a:rPr lang="lv-LV" smtClean="0"/>
              <a:t> </a:t>
            </a:r>
            <a:r>
              <a:rPr lang="lv-LV" b="1" smtClean="0"/>
              <a:t>atbilstoši </a:t>
            </a:r>
            <a:r>
              <a:rPr lang="lv-LV" smtClean="0"/>
              <a:t>un sasniedzami </a:t>
            </a:r>
            <a:endParaRPr lang="en-US" smtClean="0"/>
          </a:p>
          <a:p>
            <a:pPr algn="ctr">
              <a:buNone/>
            </a:pPr>
            <a:r>
              <a:rPr lang="lv-LV" b="1" smtClean="0"/>
              <a:t>R</a:t>
            </a:r>
            <a:r>
              <a:rPr lang="lv-LV" smtClean="0"/>
              <a:t> </a:t>
            </a:r>
            <a:r>
              <a:rPr lang="lv-LV" smtClean="0">
                <a:sym typeface="Wingdings"/>
              </a:rPr>
              <a:t></a:t>
            </a:r>
            <a:r>
              <a:rPr lang="lv-LV" smtClean="0"/>
              <a:t> uz </a:t>
            </a:r>
            <a:r>
              <a:rPr lang="lv-LV" b="1" smtClean="0"/>
              <a:t>rezultātu</a:t>
            </a:r>
            <a:r>
              <a:rPr lang="lv-LV" smtClean="0"/>
              <a:t> orientēti </a:t>
            </a:r>
            <a:endParaRPr lang="en-US" smtClean="0"/>
          </a:p>
          <a:p>
            <a:pPr algn="ctr">
              <a:buNone/>
            </a:pPr>
            <a:r>
              <a:rPr lang="lv-LV" b="1" smtClean="0"/>
              <a:t>T</a:t>
            </a:r>
            <a:r>
              <a:rPr lang="lv-LV" smtClean="0"/>
              <a:t> </a:t>
            </a:r>
            <a:r>
              <a:rPr lang="lv-LV" smtClean="0">
                <a:sym typeface="Wingdings"/>
              </a:rPr>
              <a:t></a:t>
            </a:r>
            <a:r>
              <a:rPr lang="lv-LV" smtClean="0"/>
              <a:t> ar atbilstošu laika </a:t>
            </a:r>
            <a:r>
              <a:rPr lang="lv-LV" b="1" smtClean="0"/>
              <a:t>termiņu</a:t>
            </a:r>
            <a:endParaRPr lang="en-US" smtClean="0"/>
          </a:p>
          <a:p>
            <a:pPr>
              <a:buNone/>
            </a:pPr>
            <a:r>
              <a:rPr lang="lv-LV" smtClean="0"/>
              <a:t>Piemēram:</a:t>
            </a:r>
            <a:endParaRPr lang="en-US" smtClean="0"/>
          </a:p>
          <a:p>
            <a:pPr>
              <a:buNone/>
            </a:pPr>
            <a:r>
              <a:rPr lang="lv-LV" i="1" smtClean="0"/>
              <a:t>Uzlabot atskaišu kvalitāti, līdz 01.03.2012. samazinot kļūdu skaitu par 50 procentiem.</a:t>
            </a:r>
            <a:r>
              <a:rPr lang="lv-LV" b="1" smtClean="0"/>
              <a:t>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B21FA-72E5-4D86-B1C0-07A59EBE783B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b="1" smtClean="0"/>
              <a:t>Rezultātu rādītāji var būt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b="1" i="1" smtClean="0"/>
              <a:t>Kvantitatīvi: </a:t>
            </a:r>
            <a:r>
              <a:rPr lang="lv-LV" smtClean="0"/>
              <a:t>skaits, termiņš, apjoms, atbilstība rādītājiem u.c.  </a:t>
            </a:r>
            <a:endParaRPr lang="en-US" smtClean="0"/>
          </a:p>
          <a:p>
            <a:r>
              <a:rPr lang="lv-LV" b="1" i="1" smtClean="0"/>
              <a:t>Aprakstoši:  </a:t>
            </a:r>
            <a:r>
              <a:rPr lang="lv-LV" smtClean="0"/>
              <a:t>atbilstība standartam, paraugam, modelim, prasībām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B21FA-72E5-4D86-B1C0-07A59EBE783B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 txBox="1">
            <a:spLocks noGrp="1"/>
          </p:cNvSpPr>
          <p:nvPr>
            <p:ph type="title"/>
          </p:nvPr>
        </p:nvSpPr>
        <p:spPr>
          <a:xfrm>
            <a:off x="456480" y="152656"/>
            <a:ext cx="8231040" cy="838168"/>
          </a:xfrm>
        </p:spPr>
        <p:txBody>
          <a:bodyPr/>
          <a:lstStyle/>
          <a:p>
            <a:pPr eaLnBrk="1" hangingPunct="1">
              <a:buFont typeface="StarSymbol"/>
              <a:buNone/>
            </a:pPr>
            <a:r>
              <a:rPr lang="lv-LV" b="1" smtClean="0">
                <a:cs typeface="Tahoma" pitchFamily="34" charset="0"/>
              </a:rPr>
              <a:t>Mērķu definēšanas piemērs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57158" y="2214554"/>
          <a:ext cx="8429682" cy="238369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80517"/>
                <a:gridCol w="2224001"/>
                <a:gridCol w="2510969"/>
                <a:gridCol w="1614195"/>
              </a:tblGrid>
              <a:tr h="979452">
                <a:tc>
                  <a:txBody>
                    <a:bodyPr/>
                    <a:lstStyle/>
                    <a:p>
                      <a:pPr algn="ctr"/>
                      <a:r>
                        <a:rPr lang="lv-LV" sz="1800" smtClean="0"/>
                        <a:t>Darbinieka mērķis</a:t>
                      </a:r>
                      <a:endParaRPr lang="lv-LV" sz="1800" dirty="0"/>
                    </a:p>
                  </a:txBody>
                  <a:tcPr marL="91435" marR="91435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800" smtClean="0"/>
                        <a:t>Augstāka līmeņa mērķis</a:t>
                      </a:r>
                      <a:endParaRPr lang="lv-LV" sz="1800" dirty="0"/>
                    </a:p>
                  </a:txBody>
                  <a:tcPr marL="91435" marR="91435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800" baseline="0" smtClean="0"/>
                        <a:t>Rezultāts</a:t>
                      </a:r>
                      <a:endParaRPr lang="lv-LV" sz="1800" dirty="0"/>
                    </a:p>
                  </a:txBody>
                  <a:tcPr marL="91435" marR="91435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800" dirty="0" smtClean="0"/>
                        <a:t>Termiņš</a:t>
                      </a:r>
                      <a:endParaRPr lang="lv-LV" sz="1800" dirty="0"/>
                    </a:p>
                  </a:txBody>
                  <a:tcPr marL="91435" marR="91435" marT="45717" marB="45717" anchor="ctr"/>
                </a:tc>
              </a:tr>
              <a:tr h="1404246">
                <a:tc>
                  <a:txBody>
                    <a:bodyPr/>
                    <a:lstStyle/>
                    <a:p>
                      <a:r>
                        <a:rPr lang="lv-LV" sz="1600" smtClean="0"/>
                        <a:t>Ieviest</a:t>
                      </a:r>
                      <a:r>
                        <a:rPr lang="lv-LV" sz="1600" baseline="0" smtClean="0"/>
                        <a:t> ministrijas sistēmā pilnveidoto d</a:t>
                      </a:r>
                      <a:r>
                        <a:rPr lang="lv-LV" sz="1600" smtClean="0"/>
                        <a:t>arbības novērtēšanas </a:t>
                      </a:r>
                      <a:r>
                        <a:rPr lang="lv-LV" sz="1600" baseline="0" smtClean="0"/>
                        <a:t>sistēmu</a:t>
                      </a:r>
                      <a:endParaRPr lang="lv-LV" sz="1600" dirty="0"/>
                    </a:p>
                  </a:txBody>
                  <a:tcPr marL="91435" marR="91435" marT="45717" marB="45717"/>
                </a:tc>
                <a:tc>
                  <a:txBody>
                    <a:bodyPr/>
                    <a:lstStyle/>
                    <a:p>
                      <a:r>
                        <a:rPr lang="lv-LV" sz="1600" smtClean="0"/>
                        <a:t>Nodrošināt</a:t>
                      </a:r>
                      <a:r>
                        <a:rPr lang="lv-LV" sz="1600" baseline="0" smtClean="0"/>
                        <a:t> kvalificētus un motivētus cilvēkresursus</a:t>
                      </a:r>
                      <a:endParaRPr lang="lv-LV" sz="1600" dirty="0"/>
                    </a:p>
                  </a:txBody>
                  <a:tcPr marL="91435" marR="91435" marT="45717" marB="45717"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lv-LV" sz="1600" smtClean="0"/>
                        <a:t>Apmācīti 100  (99%) vadītāji</a:t>
                      </a:r>
                      <a:endParaRPr lang="lv-LV" sz="1600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lv-LV" sz="1600" smtClean="0"/>
                        <a:t>Sniegtas </a:t>
                      </a:r>
                      <a:r>
                        <a:rPr lang="lv-LV" sz="1600" smtClean="0"/>
                        <a:t>konsultācijas</a:t>
                      </a:r>
                      <a:r>
                        <a:rPr lang="lv-LV" sz="1600" baseline="0" smtClean="0"/>
                        <a:t> </a:t>
                      </a:r>
                      <a:r>
                        <a:rPr lang="lv-LV" sz="1600" baseline="0" smtClean="0"/>
                        <a:t>vadītājiem  un </a:t>
                      </a:r>
                      <a:r>
                        <a:rPr lang="lv-LV" sz="1600" smtClean="0"/>
                        <a:t>darbiniekiem</a:t>
                      </a:r>
                      <a:endParaRPr lang="lv-LV" sz="1600" dirty="0"/>
                    </a:p>
                  </a:txBody>
                  <a:tcPr marL="91435" marR="91435" marT="45717" marB="45717"/>
                </a:tc>
                <a:tc>
                  <a:txBody>
                    <a:bodyPr/>
                    <a:lstStyle/>
                    <a:p>
                      <a:r>
                        <a:rPr lang="lv-LV" sz="1600" smtClean="0"/>
                        <a:t>2011.gada 31. decembris</a:t>
                      </a:r>
                      <a:endParaRPr lang="lv-LV" sz="1600" dirty="0"/>
                    </a:p>
                  </a:txBody>
                  <a:tcPr marL="91435" marR="91435" marT="45717" marB="45717"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B21FA-72E5-4D86-B1C0-07A59EBE783B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lv-LV" smtClean="0"/>
              <a:t>Mērķu plānošana NEVIS</a:t>
            </a:r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B21FA-72E5-4D86-B1C0-07A59EBE783B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pic>
        <p:nvPicPr>
          <p:cNvPr id="2052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980728"/>
            <a:ext cx="8568951" cy="5760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280238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Darba izpildes novērtēšana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v-LV" smtClean="0"/>
              <a:t>Kritēriji un to vērtēšanas pieeja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B5A1A1-A07F-4940-B010-667E6FE9172A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  <p:pic>
        <p:nvPicPr>
          <p:cNvPr id="6" name="Picture 6" descr="http://www.buzzle.com/img/articleImages/332904-2504-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64" y="500042"/>
            <a:ext cx="3333750" cy="333375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title"/>
          </p:nvPr>
        </p:nvSpPr>
        <p:spPr>
          <a:xfrm>
            <a:off x="500063" y="642938"/>
            <a:ext cx="7858151" cy="1143000"/>
          </a:xfrm>
        </p:spPr>
        <p:txBody>
          <a:bodyPr anchor="b">
            <a:noAutofit/>
          </a:bodyPr>
          <a:lstStyle/>
          <a:p>
            <a:pPr eaLnBrk="1" hangingPunct="1"/>
            <a:r>
              <a:rPr sz="4000" b="1" smtClean="0"/>
              <a:t>Kritēriji, kuri nosaka darbinieku </a:t>
            </a:r>
            <a:br>
              <a:rPr sz="4000" b="1" smtClean="0"/>
            </a:br>
            <a:r>
              <a:rPr sz="4000" b="1" smtClean="0"/>
              <a:t>darb</a:t>
            </a:r>
            <a:r>
              <a:rPr lang="lv-LV" sz="4000" b="1" smtClean="0"/>
              <a:t>ības</a:t>
            </a:r>
            <a:r>
              <a:rPr sz="4000" b="1" smtClean="0"/>
              <a:t> kvalitāti</a:t>
            </a:r>
          </a:p>
        </p:txBody>
      </p:sp>
      <p:sp>
        <p:nvSpPr>
          <p:cNvPr id="70659" name="Content Placeholder 7"/>
          <p:cNvSpPr>
            <a:spLocks noGrp="1"/>
          </p:cNvSpPr>
          <p:nvPr>
            <p:ph sz="half" idx="1"/>
          </p:nvPr>
        </p:nvSpPr>
        <p:spPr>
          <a:xfrm>
            <a:off x="571500" y="2214563"/>
            <a:ext cx="3708400" cy="2000250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lv-LV" sz="2400" smtClean="0"/>
              <a:t>Rezultātu sasniegšana </a:t>
            </a:r>
          </a:p>
          <a:p>
            <a:pPr>
              <a:buFont typeface="Wingdings" pitchFamily="2" charset="2"/>
              <a:buChar char="§"/>
            </a:pPr>
            <a:r>
              <a:rPr lang="lv-LV" sz="2400" smtClean="0"/>
              <a:t>Pienākumu izpilde</a:t>
            </a:r>
          </a:p>
          <a:p>
            <a:endParaRPr lang="lv-LV" smtClean="0"/>
          </a:p>
          <a:p>
            <a:endParaRPr lang="lv-LV" smtClean="0"/>
          </a:p>
          <a:p>
            <a:endParaRPr lang="lv-LV" smtClean="0"/>
          </a:p>
          <a:p>
            <a:endParaRPr lang="lv-LV" smtClean="0"/>
          </a:p>
          <a:p>
            <a:endParaRPr lang="lv-LV" smtClean="0"/>
          </a:p>
          <a:p>
            <a:endParaRPr lang="lv-LV" smtClean="0"/>
          </a:p>
          <a:p>
            <a:endParaRPr lang="lv-LV" smtClean="0"/>
          </a:p>
          <a:p>
            <a:endParaRPr lang="lv-LV" smtClean="0"/>
          </a:p>
          <a:p>
            <a:endParaRPr lang="lv-LV" smtClean="0"/>
          </a:p>
          <a:p>
            <a:endParaRPr lang="lv-LV" smtClean="0"/>
          </a:p>
          <a:p>
            <a:endParaRPr lang="lv-LV" smtClean="0"/>
          </a:p>
          <a:p>
            <a:endParaRPr lang="lv-LV" smtClean="0"/>
          </a:p>
          <a:p>
            <a:endParaRPr lang="lv-LV" smtClean="0"/>
          </a:p>
          <a:p>
            <a:endParaRPr lang="lv-LV" smtClean="0"/>
          </a:p>
          <a:p>
            <a:endParaRPr lang="lv-LV" smtClean="0"/>
          </a:p>
          <a:p>
            <a:endParaRPr lang="lv-LV" smtClean="0"/>
          </a:p>
        </p:txBody>
      </p:sp>
      <p:sp>
        <p:nvSpPr>
          <p:cNvPr id="70660" name="Content Placeholder 8"/>
          <p:cNvSpPr>
            <a:spLocks noGrp="1"/>
          </p:cNvSpPr>
          <p:nvPr>
            <p:ph sz="half" idx="2"/>
          </p:nvPr>
        </p:nvSpPr>
        <p:spPr>
          <a:xfrm>
            <a:off x="4286250" y="2143125"/>
            <a:ext cx="4111625" cy="1857375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lv-LV" sz="2400" smtClean="0"/>
              <a:t>Zināšanas, prasmes un pieredze jeb kvalifikācija</a:t>
            </a:r>
          </a:p>
          <a:p>
            <a:pPr>
              <a:buFont typeface="Wingdings" pitchFamily="2" charset="2"/>
              <a:buChar char="§"/>
            </a:pPr>
            <a:r>
              <a:rPr lang="lv-LV" sz="2400" smtClean="0"/>
              <a:t>Rīcība (kompetences)</a:t>
            </a:r>
          </a:p>
          <a:p>
            <a:pPr algn="ctr">
              <a:buFont typeface="Wingdings" pitchFamily="2" charset="2"/>
              <a:buNone/>
            </a:pPr>
            <a:endParaRPr lang="lv-LV" b="1" i="1" smtClean="0">
              <a:solidFill>
                <a:srgbClr val="C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500688" y="5000625"/>
            <a:ext cx="1357312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lv-LV" sz="2800" b="1" dirty="0">
                <a:latin typeface="+mn-lt"/>
                <a:cs typeface="+mn-cs"/>
              </a:rPr>
              <a:t>Kā?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571625" y="5072063"/>
            <a:ext cx="1643063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lv-LV" sz="2800" b="1" dirty="0">
                <a:latin typeface="+mn-lt"/>
                <a:cs typeface="+mn-cs"/>
              </a:rPr>
              <a:t>Kas?</a:t>
            </a:r>
          </a:p>
        </p:txBody>
      </p:sp>
      <p:sp>
        <p:nvSpPr>
          <p:cNvPr id="13" name="Down Arrow 12"/>
          <p:cNvSpPr/>
          <p:nvPr/>
        </p:nvSpPr>
        <p:spPr>
          <a:xfrm>
            <a:off x="2143125" y="3643313"/>
            <a:ext cx="484188" cy="977900"/>
          </a:xfrm>
          <a:prstGeom prst="downArrow">
            <a:avLst/>
          </a:prstGeom>
          <a:solidFill>
            <a:srgbClr val="92D050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lv-LV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4" name="Down Arrow 13"/>
          <p:cNvSpPr/>
          <p:nvPr/>
        </p:nvSpPr>
        <p:spPr>
          <a:xfrm>
            <a:off x="5857875" y="3714750"/>
            <a:ext cx="484188" cy="977900"/>
          </a:xfrm>
          <a:prstGeom prst="downArrow">
            <a:avLst/>
          </a:prstGeom>
          <a:solidFill>
            <a:srgbClr val="92D050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lv-LV"/>
          </a:p>
        </p:txBody>
      </p:sp>
      <p:sp>
        <p:nvSpPr>
          <p:cNvPr id="70665" name="Slide Number Placeholder 8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4EAE64C-A44B-4BF1-A765-E80524A58D1F}" type="slidenum">
              <a:rPr lang="lv-LV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39</a:t>
            </a:fld>
            <a:endParaRPr lang="lv-LV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r>
              <a:rPr lang="lv-LV" b="1" smtClean="0"/>
              <a:t>Mācību plāns</a:t>
            </a:r>
            <a:endParaRPr lang="en-US" b="1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5B4B32-C8B2-4F5E-9B2E-57951DAC54B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85720" y="1214422"/>
          <a:ext cx="8572560" cy="5211273"/>
        </p:xfrm>
        <a:graphic>
          <a:graphicData uri="http://schemas.openxmlformats.org/drawingml/2006/table">
            <a:tbl>
              <a:tblPr/>
              <a:tblGrid>
                <a:gridCol w="1897184"/>
                <a:gridCol w="6675376"/>
              </a:tblGrid>
              <a:tr h="502268">
                <a:tc>
                  <a:txBody>
                    <a:bodyPr/>
                    <a:lstStyle/>
                    <a:p>
                      <a:pPr marL="360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Laiks</a:t>
                      </a: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360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Saturs</a:t>
                      </a: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</a:tr>
              <a:tr h="1640874">
                <a:tc>
                  <a:txBody>
                    <a:bodyPr/>
                    <a:lstStyle/>
                    <a:p>
                      <a:pPr marL="360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2200" b="1" smtClean="0">
                          <a:latin typeface="+mn-lt"/>
                          <a:ea typeface="Calibri"/>
                          <a:cs typeface="Times New Roman"/>
                        </a:rPr>
                        <a:t>9:15 – 11:00</a:t>
                      </a:r>
                      <a:endParaRPr lang="en-US" sz="22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000" lvl="0" indent="-3429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457200" algn="l"/>
                        </a:tabLst>
                      </a:pPr>
                      <a:r>
                        <a:rPr lang="lv-LV" sz="2200" smtClean="0">
                          <a:latin typeface="+mn-lt"/>
                          <a:ea typeface="Calibri"/>
                          <a:cs typeface="Times New Roman"/>
                        </a:rPr>
                        <a:t>Darbības novērtēšanas sistēma – mērķis, uzdevumi, izmantošana</a:t>
                      </a:r>
                      <a:endParaRPr lang="en-US" sz="220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36000" lvl="0" indent="-3429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457200" algn="l"/>
                        </a:tabLst>
                      </a:pPr>
                      <a:r>
                        <a:rPr lang="lv-LV" sz="2200" smtClean="0">
                          <a:latin typeface="+mn-lt"/>
                          <a:ea typeface="Calibri"/>
                          <a:cs typeface="Times New Roman"/>
                        </a:rPr>
                        <a:t>Mācību vadītāju loma un uzdevumi sistēmas ieviešanā</a:t>
                      </a:r>
                    </a:p>
                    <a:p>
                      <a:pPr marL="36000" lvl="0" indent="-3429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457200" algn="l"/>
                        </a:tabLst>
                      </a:pPr>
                      <a:r>
                        <a:rPr lang="lv-LV" sz="2200" smtClean="0">
                          <a:latin typeface="+mn-lt"/>
                          <a:ea typeface="Calibri"/>
                          <a:cs typeface="Times New Roman"/>
                        </a:rPr>
                        <a:t>Sistēmas elektroniskais atbalsts - NEVIS</a:t>
                      </a:r>
                      <a:endParaRPr lang="en-US" sz="22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268">
                <a:tc>
                  <a:txBody>
                    <a:bodyPr/>
                    <a:lstStyle/>
                    <a:p>
                      <a:pPr marL="360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2200" b="1" smtClean="0">
                          <a:latin typeface="+mn-lt"/>
                          <a:ea typeface="Calibri"/>
                          <a:cs typeface="Times New Roman"/>
                        </a:rPr>
                        <a:t>11:00 – 11:20</a:t>
                      </a:r>
                      <a:endParaRPr lang="en-US" sz="22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2200" b="1" smtClean="0">
                          <a:latin typeface="+mn-lt"/>
                          <a:ea typeface="Calibri"/>
                          <a:cs typeface="Times New Roman"/>
                        </a:rPr>
                        <a:t>Kafijas pauze</a:t>
                      </a:r>
                      <a:endParaRPr lang="en-US" sz="22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</a:tr>
              <a:tr h="844198">
                <a:tc>
                  <a:txBody>
                    <a:bodyPr/>
                    <a:lstStyle/>
                    <a:p>
                      <a:pPr marL="360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2200" b="1" smtClean="0">
                          <a:latin typeface="+mn-lt"/>
                          <a:ea typeface="Calibri"/>
                          <a:cs typeface="Times New Roman"/>
                        </a:rPr>
                        <a:t>11:20 – 13:00</a:t>
                      </a:r>
                      <a:endParaRPr lang="en-US" sz="22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000" lvl="0" indent="-3429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457200" algn="l"/>
                        </a:tabLst>
                      </a:pPr>
                      <a:r>
                        <a:rPr lang="lv-LV" sz="2200" smtClean="0">
                          <a:latin typeface="+mn-lt"/>
                          <a:ea typeface="Times New Roman"/>
                          <a:cs typeface="Times New Roman"/>
                        </a:rPr>
                        <a:t>Mērķu kaskadēšana</a:t>
                      </a:r>
                      <a:endParaRPr lang="en-US" sz="2200" smtClean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36000" lvl="0" indent="-3429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457200" algn="l"/>
                        </a:tabLst>
                      </a:pPr>
                      <a:r>
                        <a:rPr lang="lv-LV" sz="2200" smtClean="0">
                          <a:latin typeface="+mn-lt"/>
                          <a:ea typeface="Times New Roman"/>
                          <a:cs typeface="Times New Roman"/>
                        </a:rPr>
                        <a:t>Individuālo mērķu</a:t>
                      </a:r>
                      <a:r>
                        <a:rPr lang="lv-LV" sz="2200" baseline="0" smtClean="0">
                          <a:latin typeface="+mn-lt"/>
                          <a:ea typeface="Times New Roman"/>
                          <a:cs typeface="Times New Roman"/>
                        </a:rPr>
                        <a:t> definēšana</a:t>
                      </a:r>
                      <a:endParaRPr lang="en-US" sz="2200" smtClean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anchor="ctr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268">
                <a:tc>
                  <a:txBody>
                    <a:bodyPr/>
                    <a:lstStyle/>
                    <a:p>
                      <a:pPr marL="360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2200" b="1" smtClean="0">
                          <a:latin typeface="+mn-lt"/>
                          <a:ea typeface="Calibri"/>
                          <a:cs typeface="Times New Roman"/>
                        </a:rPr>
                        <a:t>13:00 – 14:00</a:t>
                      </a:r>
                      <a:endParaRPr lang="en-US" sz="22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36000" indent="-2286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2200" b="1" smtClean="0">
                          <a:latin typeface="+mn-lt"/>
                          <a:ea typeface="Times New Roman"/>
                          <a:cs typeface="Times New Roman"/>
                        </a:rPr>
                        <a:t>Pusdienu pārtraukums</a:t>
                      </a:r>
                      <a:endParaRPr lang="en-US" sz="22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anchor="ctr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</a:tr>
              <a:tr h="1219397">
                <a:tc>
                  <a:txBody>
                    <a:bodyPr/>
                    <a:lstStyle/>
                    <a:p>
                      <a:pPr marL="360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2200" b="1" smtClean="0">
                          <a:latin typeface="+mn-lt"/>
                          <a:ea typeface="Calibri"/>
                          <a:cs typeface="Times New Roman"/>
                        </a:rPr>
                        <a:t>14:00 – 16:30</a:t>
                      </a:r>
                      <a:endParaRPr lang="en-US" sz="22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000" lvl="0" indent="-3429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457200" algn="l"/>
                        </a:tabLst>
                      </a:pPr>
                      <a:r>
                        <a:rPr lang="lv-LV" sz="2200" smtClean="0">
                          <a:latin typeface="+mn-lt"/>
                          <a:ea typeface="Times New Roman"/>
                          <a:cs typeface="Times New Roman"/>
                        </a:rPr>
                        <a:t>Darba izpildes kritēriju vērtēšana</a:t>
                      </a:r>
                      <a:endParaRPr lang="en-US" sz="2200" smtClean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36000" lvl="0" indent="-3429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457200" algn="l"/>
                        </a:tabLst>
                      </a:pPr>
                      <a:r>
                        <a:rPr lang="lv-LV" sz="2200" smtClean="0">
                          <a:latin typeface="+mn-lt"/>
                          <a:ea typeface="Times New Roman"/>
                          <a:cs typeface="Times New Roman"/>
                        </a:rPr>
                        <a:t>Pārrunu vadīšana, atgriezeniskās saites sniegšana</a:t>
                      </a:r>
                      <a:endParaRPr lang="en-US" sz="2200" smtClean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36000" lvl="0" indent="-3429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457200" algn="l"/>
                        </a:tabLst>
                      </a:pPr>
                      <a:r>
                        <a:rPr lang="lv-LV" sz="2200" smtClean="0">
                          <a:latin typeface="+mn-lt"/>
                          <a:ea typeface="Times New Roman"/>
                          <a:cs typeface="Times New Roman"/>
                        </a:rPr>
                        <a:t>Darbinieku attīstība un izaugsme</a:t>
                      </a:r>
                      <a:endParaRPr lang="en-US" sz="22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anchor="ctr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itle 1"/>
          <p:cNvSpPr>
            <a:spLocks noGrp="1"/>
          </p:cNvSpPr>
          <p:nvPr>
            <p:ph type="title"/>
          </p:nvPr>
        </p:nvSpPr>
        <p:spPr>
          <a:xfrm>
            <a:off x="457200" y="285729"/>
            <a:ext cx="8186766" cy="1214445"/>
          </a:xfrm>
        </p:spPr>
        <p:txBody>
          <a:bodyPr>
            <a:noAutofit/>
          </a:bodyPr>
          <a:lstStyle/>
          <a:p>
            <a:r>
              <a:rPr sz="4000" b="1" smtClean="0"/>
              <a:t>Darba izpildes kritēriji un to vērtēšana</a:t>
            </a:r>
            <a:endParaRPr lang="en-US" sz="4000" b="1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0" y="1571625"/>
          <a:ext cx="9144000" cy="501845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42910"/>
                <a:gridCol w="3143272"/>
                <a:gridCol w="5357818"/>
              </a:tblGrid>
              <a:tr h="494908">
                <a:tc>
                  <a:txBody>
                    <a:bodyPr/>
                    <a:lstStyle/>
                    <a:p>
                      <a:pPr algn="ctr"/>
                      <a:r>
                        <a:rPr lang="lv-LV" sz="2000" dirty="0" smtClean="0"/>
                        <a:t>Nr.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000" dirty="0" smtClean="0"/>
                        <a:t>Kritērijs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000" dirty="0" smtClean="0"/>
                        <a:t>Vērtēšanas indikatori</a:t>
                      </a:r>
                      <a:endParaRPr lang="en-US" sz="2000" dirty="0"/>
                    </a:p>
                  </a:txBody>
                  <a:tcPr/>
                </a:tc>
              </a:tr>
              <a:tr h="488328">
                <a:tc gridSpan="3">
                  <a:txBody>
                    <a:bodyPr/>
                    <a:lstStyle/>
                    <a:p>
                      <a:pPr algn="ctr"/>
                      <a:r>
                        <a:rPr lang="lv-LV" sz="2000" b="1" smtClean="0"/>
                        <a:t>REZULTĀTU KRITĒRIJI:</a:t>
                      </a:r>
                      <a:endParaRPr lang="en-US" sz="20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516949">
                <a:tc>
                  <a:txBody>
                    <a:bodyPr/>
                    <a:lstStyle/>
                    <a:p>
                      <a:pPr algn="ctr"/>
                      <a:r>
                        <a:rPr lang="lv-LV" sz="2000" dirty="0" smtClean="0"/>
                        <a:t>1.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lv-LV" sz="2000" smtClean="0"/>
                        <a:t>Mērķu </a:t>
                      </a:r>
                      <a:r>
                        <a:rPr lang="lv-LV" sz="2000" dirty="0" smtClean="0"/>
                        <a:t>sasniegšana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000" dirty="0" smtClean="0"/>
                        <a:t>Sasniegtais rezultāts, salīdzinājumā </a:t>
                      </a:r>
                      <a:r>
                        <a:rPr lang="lv-LV" sz="2000" smtClean="0"/>
                        <a:t>ar plānoto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928694">
                <a:tc>
                  <a:txBody>
                    <a:bodyPr/>
                    <a:lstStyle/>
                    <a:p>
                      <a:pPr algn="ctr"/>
                      <a:r>
                        <a:rPr lang="lv-LV" sz="2000" dirty="0" smtClean="0"/>
                        <a:t>2.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v-LV" sz="2000" kern="1200" dirty="0" smtClean="0"/>
                        <a:t>Amata pienākumu izpilde</a:t>
                      </a:r>
                      <a:endParaRPr lang="en-US" sz="2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000" dirty="0" smtClean="0"/>
                        <a:t>Amata pienākumu izpilde atbilstoši amata aprakstā</a:t>
                      </a:r>
                      <a:r>
                        <a:rPr lang="lv-LV" sz="2000" baseline="0" dirty="0" smtClean="0"/>
                        <a:t> ietvertajām prasībām</a:t>
                      </a:r>
                      <a:endParaRPr lang="en-US" sz="2000" dirty="0"/>
                    </a:p>
                  </a:txBody>
                  <a:tcPr anchor="ctr"/>
                </a:tc>
              </a:tr>
              <a:tr h="438905">
                <a:tc gridSpan="3">
                  <a:txBody>
                    <a:bodyPr/>
                    <a:lstStyle/>
                    <a:p>
                      <a:pPr algn="ctr"/>
                      <a:r>
                        <a:rPr lang="lv-LV" sz="2000" b="1" smtClean="0"/>
                        <a:t>IEGULDĪJUMA KRITĒRIJI:</a:t>
                      </a:r>
                      <a:endParaRPr lang="en-US" sz="20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/>
                </a:tc>
              </a:tr>
              <a:tr h="1132731">
                <a:tc>
                  <a:txBody>
                    <a:bodyPr/>
                    <a:lstStyle/>
                    <a:p>
                      <a:pPr algn="ctr"/>
                      <a:r>
                        <a:rPr lang="lv-LV" sz="2000" dirty="0" smtClean="0"/>
                        <a:t>3.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lv-LV" sz="2000" dirty="0" smtClean="0"/>
                        <a:t>Profesionālās kvalifikācijas</a:t>
                      </a:r>
                      <a:r>
                        <a:rPr lang="lv-LV" sz="2000" baseline="0" dirty="0" smtClean="0"/>
                        <a:t> atbilstība amata prasībām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000" dirty="0" smtClean="0"/>
                        <a:t>Darbinieka</a:t>
                      </a:r>
                      <a:r>
                        <a:rPr lang="lv-LV" sz="2000" baseline="0" dirty="0" smtClean="0"/>
                        <a:t> profesionālā kvalifikācija (izglītība, pieredze, </a:t>
                      </a:r>
                      <a:r>
                        <a:rPr lang="lv-LV" sz="2000" baseline="0" smtClean="0"/>
                        <a:t>profesionālās un vispārējās prasmes</a:t>
                      </a:r>
                      <a:r>
                        <a:rPr lang="lv-LV" sz="2000" baseline="0" dirty="0" smtClean="0"/>
                        <a:t>) atbilstoši amata prasībām</a:t>
                      </a:r>
                      <a:endParaRPr lang="en-US" sz="2000" dirty="0"/>
                    </a:p>
                  </a:txBody>
                  <a:tcPr anchor="ctr"/>
                </a:tc>
              </a:tr>
              <a:tr h="1017938">
                <a:tc>
                  <a:txBody>
                    <a:bodyPr/>
                    <a:lstStyle/>
                    <a:p>
                      <a:pPr algn="ctr"/>
                      <a:r>
                        <a:rPr lang="lv-LV" sz="2000" dirty="0" smtClean="0"/>
                        <a:t>4.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lv-LV" sz="2000" kern="1200" dirty="0" smtClean="0"/>
                        <a:t>Kompetenču attīstības līmenis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000" dirty="0" smtClean="0"/>
                        <a:t>Darbinieka rīcība darba situācijās,</a:t>
                      </a:r>
                      <a:r>
                        <a:rPr lang="lv-LV" sz="2000" baseline="0" dirty="0" smtClean="0"/>
                        <a:t> salīdzinājumā ar kompetenču aprakstiem</a:t>
                      </a:r>
                      <a:endParaRPr lang="en-US" sz="20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1709" name="TextBox 5"/>
          <p:cNvSpPr txBox="1">
            <a:spLocks noChangeArrowheads="1"/>
          </p:cNvSpPr>
          <p:nvPr/>
        </p:nvSpPr>
        <p:spPr bwMode="auto">
          <a:xfrm>
            <a:off x="7858125" y="2928938"/>
            <a:ext cx="6429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71710" name="Slide Number Placeholder 8"/>
          <p:cNvSpPr>
            <a:spLocks noGrp="1"/>
          </p:cNvSpPr>
          <p:nvPr>
            <p:ph type="sldNum" sz="quarter" idx="10"/>
          </p:nvPr>
        </p:nvSpPr>
        <p:spPr bwMode="auto">
          <a:xfrm>
            <a:off x="8229600" y="6477000"/>
            <a:ext cx="762000" cy="244475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52C2418-385E-49E2-B0CF-1130FB449D3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40</a:t>
            </a:fld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itle 1"/>
          <p:cNvSpPr>
            <a:spLocks noGrp="1"/>
          </p:cNvSpPr>
          <p:nvPr>
            <p:ph type="title"/>
          </p:nvPr>
        </p:nvSpPr>
        <p:spPr>
          <a:xfrm>
            <a:off x="428625" y="214290"/>
            <a:ext cx="8229600" cy="1000132"/>
          </a:xfrm>
        </p:spPr>
        <p:txBody>
          <a:bodyPr>
            <a:normAutofit/>
          </a:bodyPr>
          <a:lstStyle/>
          <a:p>
            <a:r>
              <a:rPr sz="4000" b="1" smtClean="0"/>
              <a:t>Vērtēšanas skala</a:t>
            </a:r>
            <a:endParaRPr lang="en-US" sz="4000" b="1" smtClean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" y="1258165"/>
          <a:ext cx="9144000" cy="495691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00165"/>
                <a:gridCol w="2741179"/>
                <a:gridCol w="4902656"/>
              </a:tblGrid>
              <a:tr h="1037527">
                <a:tc>
                  <a:txBody>
                    <a:bodyPr/>
                    <a:lstStyle/>
                    <a:p>
                      <a:pPr algn="ctr"/>
                      <a:r>
                        <a:rPr lang="lv-LV" sz="2400" smtClean="0"/>
                        <a:t>Vērtējums</a:t>
                      </a:r>
                      <a:r>
                        <a:rPr lang="lv-LV" sz="2400" baseline="0" smtClean="0"/>
                        <a:t> šobrīd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400" smtClean="0"/>
                        <a:t>Vērtējums nākotnē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400" smtClean="0"/>
                        <a:t>Vērtējuma</a:t>
                      </a:r>
                      <a:r>
                        <a:rPr lang="lv-LV" sz="2400" baseline="0" smtClean="0"/>
                        <a:t> skaidrojums</a:t>
                      </a:r>
                      <a:endParaRPr lang="en-US" sz="2400" dirty="0"/>
                    </a:p>
                  </a:txBody>
                  <a:tcPr anchor="ctr"/>
                </a:tc>
              </a:tr>
              <a:tr h="640649">
                <a:tc>
                  <a:txBody>
                    <a:bodyPr/>
                    <a:lstStyle/>
                    <a:p>
                      <a:pPr algn="ctr"/>
                      <a:r>
                        <a:rPr lang="lv-LV" sz="2000" smtClean="0"/>
                        <a:t>A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Izcili – pārsniedz prasības 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Darba izpilde pārsniedz prasības visā novērtēšanas periodā</a:t>
                      </a:r>
                      <a:endParaRPr lang="en-US" sz="2000" dirty="0"/>
                    </a:p>
                  </a:txBody>
                  <a:tcPr/>
                </a:tc>
              </a:tr>
              <a:tr h="970400">
                <a:tc>
                  <a:txBody>
                    <a:bodyPr/>
                    <a:lstStyle/>
                    <a:p>
                      <a:pPr algn="ctr"/>
                      <a:r>
                        <a:rPr lang="lv-LV" sz="2000" smtClean="0"/>
                        <a:t>B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Teicami – daļēji pārsniedz prasības 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Darba izpilde pārsniedz prasības atsevišķos novērtēšanas perioda posmos vai atsevišķos darba izpildes kritērija aspektos</a:t>
                      </a:r>
                      <a:endParaRPr lang="en-US" sz="2000" dirty="0"/>
                    </a:p>
                  </a:txBody>
                  <a:tcPr/>
                </a:tc>
              </a:tr>
              <a:tr h="672534">
                <a:tc>
                  <a:txBody>
                    <a:bodyPr/>
                    <a:lstStyle/>
                    <a:p>
                      <a:pPr algn="ctr"/>
                      <a:r>
                        <a:rPr lang="lv-LV" sz="2000" smtClean="0"/>
                        <a:t>C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Labi – atbilst prasībām 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Darba izpilde pilnībā atbilst prasībām visā novērtēšanas periodā</a:t>
                      </a:r>
                      <a:endParaRPr lang="en-US" sz="2000" dirty="0"/>
                    </a:p>
                  </a:txBody>
                  <a:tcPr/>
                </a:tc>
              </a:tr>
              <a:tr h="665409">
                <a:tc>
                  <a:txBody>
                    <a:bodyPr/>
                    <a:lstStyle/>
                    <a:p>
                      <a:pPr algn="ctr"/>
                      <a:r>
                        <a:rPr lang="lv-LV" sz="2000" smtClean="0"/>
                        <a:t>D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Jāpilnveido – daļēji atbilst prasībām 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Darba izpilde neatbilst daļai prasību visā novērtēšanas periodā</a:t>
                      </a:r>
                      <a:endParaRPr lang="en-US" sz="2000" dirty="0"/>
                    </a:p>
                  </a:txBody>
                  <a:tcPr/>
                </a:tc>
              </a:tr>
              <a:tr h="970400">
                <a:tc>
                  <a:txBody>
                    <a:bodyPr/>
                    <a:lstStyle/>
                    <a:p>
                      <a:pPr algn="ctr"/>
                      <a:r>
                        <a:rPr lang="lv-LV" sz="2000" smtClean="0"/>
                        <a:t>E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Neapmierinoši – neatbilst prasībām 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Darba izpilde neatbilst lielākajai daļai prasību visā novērtēšanas periodā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2730" name="Slide Number Placeholder 3"/>
          <p:cNvSpPr>
            <a:spLocks noGrp="1"/>
          </p:cNvSpPr>
          <p:nvPr>
            <p:ph type="sldNum" sz="quarter" idx="10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56C64C7-253D-4391-BE3C-6071A9215F30}" type="slidenum">
              <a:rPr lang="lv-LV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41</a:t>
            </a:fld>
            <a:endParaRPr lang="lv-LV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b="1" smtClean="0"/>
              <a:t>Kritēriju svars dažādām amatu grupām</a:t>
            </a:r>
            <a:endParaRPr lang="en-US" b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B21FA-72E5-4D86-B1C0-07A59EBE783B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28596" y="1428737"/>
          <a:ext cx="8501122" cy="4853583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714380"/>
                <a:gridCol w="2286016"/>
                <a:gridCol w="1214446"/>
                <a:gridCol w="1214446"/>
                <a:gridCol w="1071570"/>
                <a:gridCol w="1071570"/>
                <a:gridCol w="928694"/>
              </a:tblGrid>
              <a:tr h="306763"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lv-LV" sz="1800"/>
                        <a:t>Nr.</a:t>
                      </a:r>
                      <a:endParaRPr lang="en-US" sz="180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lv-LV" sz="1800"/>
                        <a:t>Kritērijs</a:t>
                      </a:r>
                      <a:endParaRPr lang="en-US" sz="180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gridSpan="5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lv-LV" sz="1800"/>
                        <a:t>Kritērija relatīvā nozīmība (% no 100)</a:t>
                      </a:r>
                      <a:endParaRPr lang="en-US" sz="180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7918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lv-LV" sz="1800"/>
                        <a:t>Politikas plānotāji</a:t>
                      </a:r>
                      <a:endParaRPr lang="en-US" sz="180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lv-LV" sz="1800"/>
                        <a:t>Politikas ieviesēji</a:t>
                      </a:r>
                      <a:endParaRPr lang="en-US" sz="180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lv-LV" sz="1800"/>
                        <a:t>Atbalsta funkciju veicēji</a:t>
                      </a:r>
                      <a:endParaRPr lang="en-US" sz="180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lv-LV" sz="1800"/>
                        <a:t>Fiziskā un kvalificētā darba veicēji</a:t>
                      </a:r>
                      <a:endParaRPr lang="en-US" sz="180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lv-LV" sz="1800"/>
                        <a:t>Vadītāji</a:t>
                      </a:r>
                      <a:endParaRPr lang="en-US" sz="180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6763">
                <a:tc grid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800" b="1" smtClean="0"/>
                        <a:t>REZULTĀTU KRITĒRIJI</a:t>
                      </a:r>
                      <a:endParaRPr lang="en-US" sz="1800" b="1"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135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800"/>
                        <a:t>1.</a:t>
                      </a:r>
                      <a:endParaRPr lang="en-US" sz="180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lv-LV" sz="1800"/>
                        <a:t>Mērķu sasniegšana</a:t>
                      </a:r>
                      <a:endParaRPr lang="en-US" sz="180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800"/>
                        <a:t>40</a:t>
                      </a:r>
                      <a:endParaRPr lang="en-US" sz="180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800"/>
                        <a:t>30</a:t>
                      </a:r>
                      <a:endParaRPr lang="en-US" sz="180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800"/>
                        <a:t>10</a:t>
                      </a:r>
                      <a:endParaRPr lang="en-US" sz="180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800"/>
                        <a:t>0</a:t>
                      </a:r>
                      <a:endParaRPr lang="en-US" sz="180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800"/>
                        <a:t>50</a:t>
                      </a:r>
                      <a:endParaRPr lang="en-US" sz="180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6135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800"/>
                        <a:t>2.</a:t>
                      </a:r>
                      <a:endParaRPr lang="en-US" sz="180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lv-LV" sz="1800"/>
                        <a:t>Amata pienākumu </a:t>
                      </a:r>
                      <a:r>
                        <a:rPr lang="lv-LV" sz="1800" smtClean="0"/>
                        <a:t>izpilde</a:t>
                      </a:r>
                      <a:endParaRPr lang="en-US" sz="180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800"/>
                        <a:t>20</a:t>
                      </a:r>
                      <a:endParaRPr lang="en-US" sz="180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800"/>
                        <a:t>30</a:t>
                      </a:r>
                      <a:endParaRPr lang="en-US" sz="180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800"/>
                        <a:t>50</a:t>
                      </a:r>
                      <a:endParaRPr lang="en-US" sz="180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800"/>
                        <a:t>60</a:t>
                      </a:r>
                      <a:endParaRPr lang="en-US" sz="180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800"/>
                        <a:t>10</a:t>
                      </a:r>
                      <a:endParaRPr lang="en-US" sz="180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306763">
                <a:tc grid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800" b="1" smtClean="0"/>
                        <a:t>IEGULDĪJUMA KRITĒRIJI</a:t>
                      </a:r>
                      <a:endParaRPr lang="en-US" sz="1800" b="1"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135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800"/>
                        <a:t>3.</a:t>
                      </a:r>
                      <a:endParaRPr lang="en-US" sz="180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lv-LV" sz="1800" smtClean="0"/>
                        <a:t>Profesionālā kvalifikācija</a:t>
                      </a:r>
                      <a:endParaRPr lang="en-US" sz="180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800"/>
                        <a:t>20</a:t>
                      </a:r>
                      <a:endParaRPr lang="en-US" sz="180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800"/>
                        <a:t>25</a:t>
                      </a:r>
                      <a:endParaRPr lang="en-US" sz="180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800"/>
                        <a:t>25</a:t>
                      </a:r>
                      <a:endParaRPr lang="en-US" sz="180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800"/>
                        <a:t>25</a:t>
                      </a:r>
                      <a:endParaRPr lang="en-US" sz="180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800"/>
                        <a:t>10</a:t>
                      </a:r>
                      <a:endParaRPr lang="en-US" sz="180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6135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800"/>
                        <a:t>4.</a:t>
                      </a:r>
                      <a:endParaRPr lang="en-US" sz="180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lv-LV" sz="1800" smtClean="0"/>
                        <a:t>Kompetences</a:t>
                      </a:r>
                      <a:endParaRPr lang="en-US" sz="180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800"/>
                        <a:t>20</a:t>
                      </a:r>
                      <a:endParaRPr lang="en-US" sz="180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800"/>
                        <a:t>15</a:t>
                      </a:r>
                      <a:endParaRPr lang="en-US" sz="180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800"/>
                        <a:t>15</a:t>
                      </a:r>
                      <a:endParaRPr lang="en-US" sz="180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800"/>
                        <a:t>15</a:t>
                      </a:r>
                      <a:endParaRPr lang="en-US" sz="180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800"/>
                        <a:t>30</a:t>
                      </a:r>
                      <a:endParaRPr lang="en-US" sz="180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50" y="214291"/>
            <a:ext cx="8501063" cy="1285883"/>
          </a:xfrm>
        </p:spPr>
        <p:txBody>
          <a:bodyPr>
            <a:noAutofit/>
          </a:bodyPr>
          <a:lstStyle/>
          <a:p>
            <a:pPr>
              <a:defRPr/>
            </a:pPr>
            <a:r>
              <a:rPr sz="4000" b="1" dirty="0" smtClean="0"/>
              <a:t>Vērtējuma koeficienti</a:t>
            </a:r>
            <a:r>
              <a:rPr sz="4000" dirty="0" smtClean="0"/>
              <a:t/>
            </a:r>
            <a:br>
              <a:rPr sz="4000" dirty="0" smtClean="0"/>
            </a:br>
            <a:endParaRPr sz="4000" dirty="0">
              <a:latin typeface="+mn-lt"/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285720" y="1743076"/>
          <a:ext cx="4786346" cy="46148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1" name="Group 62"/>
          <p:cNvGraphicFramePr>
            <a:graphicFrameLocks/>
          </p:cNvGraphicFramePr>
          <p:nvPr/>
        </p:nvGraphicFramePr>
        <p:xfrm>
          <a:off x="5072066" y="1214422"/>
          <a:ext cx="3786214" cy="5360892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2000264"/>
                <a:gridCol w="1785950"/>
              </a:tblGrid>
              <a:tr h="531104">
                <a:tc>
                  <a:txBody>
                    <a:bodyPr/>
                    <a:lstStyle/>
                    <a:p>
                      <a:pPr algn="ctr"/>
                      <a:r>
                        <a:rPr lang="lv-LV" sz="1800" b="1" dirty="0" smtClean="0"/>
                        <a:t>Vērtējums</a:t>
                      </a:r>
                      <a:endParaRPr lang="lv-LV" sz="1800" b="1" dirty="0"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E234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lv-LV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Koeficients</a:t>
                      </a:r>
                      <a:endParaRPr kumimoji="0" lang="lv-LV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</a:tr>
              <a:tr h="7872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E234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lv-LV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Izcili, pārsniedz </a:t>
                      </a:r>
                      <a:r>
                        <a:rPr kumimoji="0" lang="lv-LV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prasības</a:t>
                      </a:r>
                      <a:endParaRPr kumimoji="0" lang="lv-LV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lv-LV" sz="2000" kern="1200" dirty="0" smtClean="0"/>
                        <a:t>4,6 – 5 </a:t>
                      </a:r>
                      <a:endParaRPr lang="lv-LV" sz="2000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1246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E234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lv-LV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Teicami, daļēji </a:t>
                      </a:r>
                      <a:r>
                        <a:rPr kumimoji="0" lang="lv-LV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pārsniedz prasības</a:t>
                      </a:r>
                      <a:endParaRPr kumimoji="0" lang="lv-LV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lv-LV" sz="2000" kern="1200" dirty="0" smtClean="0"/>
                        <a:t>3,6 – 4,5 </a:t>
                      </a:r>
                      <a:endParaRPr lang="lv-LV" sz="2000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872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E234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lv-LV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Labi, atbilst </a:t>
                      </a:r>
                      <a:r>
                        <a:rPr kumimoji="0" lang="lv-LV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prasībām</a:t>
                      </a:r>
                      <a:endParaRPr kumimoji="0" lang="lv-LV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lv-LV" sz="2000" kern="1200" dirty="0" smtClean="0"/>
                        <a:t>2,6 – 3,5 </a:t>
                      </a:r>
                      <a:endParaRPr lang="lv-LV" sz="2000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1246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E234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lv-LV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Jāpilnveido, daļēji </a:t>
                      </a:r>
                      <a:r>
                        <a:rPr kumimoji="0" lang="lv-LV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atbilst prasībām</a:t>
                      </a:r>
                      <a:endParaRPr kumimoji="0" lang="lv-LV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lv-LV" sz="2000" kern="1200" dirty="0" smtClean="0"/>
                        <a:t>1,6 – 2,5 </a:t>
                      </a:r>
                      <a:endParaRPr lang="lv-LV" sz="2000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456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BE234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lv-LV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Neapmierinoši, neatbilst </a:t>
                      </a:r>
                      <a:r>
                        <a:rPr kumimoji="0" lang="lv-LV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prasībām</a:t>
                      </a:r>
                      <a:endParaRPr kumimoji="0" lang="lv-LV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lv-LV" sz="2000" kern="1200" dirty="0" smtClean="0"/>
                        <a:t>līdz 1,5 </a:t>
                      </a:r>
                      <a:endParaRPr lang="lv-LV" sz="2000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74779" name="Slide Number Placeholder 4"/>
          <p:cNvSpPr>
            <a:spLocks noGrp="1"/>
          </p:cNvSpPr>
          <p:nvPr>
            <p:ph type="sldNum" sz="quarter" idx="10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0F2E7F3-3B35-4FC2-AC97-DA1B585FA89B}" type="slidenum">
              <a:rPr lang="lv-LV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43</a:t>
            </a:fld>
            <a:endParaRPr lang="lv-LV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lv-LV" b="1" smtClean="0"/>
              <a:t>Kā novērtēt mērķu sasniegšanu</a:t>
            </a:r>
            <a:endParaRPr lang="en-US" b="1"/>
          </a:p>
        </p:txBody>
      </p:sp>
      <p:sp>
        <p:nvSpPr>
          <p:cNvPr id="24579" name="Content Placeholder 2"/>
          <p:cNvSpPr>
            <a:spLocks noGrp="1"/>
          </p:cNvSpPr>
          <p:nvPr>
            <p:ph sz="half" idx="1"/>
          </p:nvPr>
        </p:nvSpPr>
        <p:spPr>
          <a:xfrm>
            <a:off x="285750" y="1773238"/>
            <a:ext cx="4429125" cy="4624387"/>
          </a:xfrm>
        </p:spPr>
        <p:txBody>
          <a:bodyPr>
            <a:normAutofit lnSpcReduction="10000"/>
          </a:bodyPr>
          <a:lstStyle/>
          <a:p>
            <a:r>
              <a:rPr lang="lv-LV" smtClean="0"/>
              <a:t>Izpildes statuss, kuru sistēmā atzīmē </a:t>
            </a:r>
            <a:r>
              <a:rPr lang="lv-LV" b="1" smtClean="0"/>
              <a:t>darbinieks</a:t>
            </a:r>
            <a:r>
              <a:rPr lang="lv-LV" smtClean="0"/>
              <a:t>:</a:t>
            </a:r>
          </a:p>
          <a:p>
            <a:pPr lvl="1"/>
            <a:r>
              <a:rPr lang="lv-LV" smtClean="0"/>
              <a:t>Neiesākts (0 % izpilde)</a:t>
            </a:r>
          </a:p>
          <a:p>
            <a:pPr lvl="1"/>
            <a:r>
              <a:rPr lang="lv-LV" smtClean="0"/>
              <a:t>Iesākts (30% izpilde)</a:t>
            </a:r>
          </a:p>
          <a:p>
            <a:pPr lvl="1"/>
            <a:r>
              <a:rPr lang="lv-LV" smtClean="0"/>
              <a:t>Daļēji izpildīts (70% izpilde)</a:t>
            </a:r>
          </a:p>
          <a:p>
            <a:pPr lvl="1"/>
            <a:r>
              <a:rPr lang="lv-LV" smtClean="0"/>
              <a:t>Izpildīts (100% izpilde)</a:t>
            </a:r>
          </a:p>
          <a:p>
            <a:pPr lvl="1"/>
            <a:r>
              <a:rPr lang="lv-LV" smtClean="0"/>
              <a:t>Pārsniegts (vairāk kā 100%)</a:t>
            </a:r>
          </a:p>
          <a:p>
            <a:pPr lvl="1"/>
            <a:r>
              <a:rPr lang="lv-LV" smtClean="0"/>
              <a:t>Neaktuāls</a:t>
            </a:r>
          </a:p>
          <a:p>
            <a:pPr lvl="1"/>
            <a:r>
              <a:rPr lang="lv-LV" smtClean="0"/>
              <a:t>Pārcelts uz nākamo periodu</a:t>
            </a:r>
            <a:endParaRPr lang="en-US" smtClean="0"/>
          </a:p>
          <a:p>
            <a:pPr lvl="1"/>
            <a:endParaRPr lang="en-US" smtClean="0"/>
          </a:p>
        </p:txBody>
      </p:sp>
      <p:sp>
        <p:nvSpPr>
          <p:cNvPr id="24580" name="Content Placeholder 4"/>
          <p:cNvSpPr>
            <a:spLocks noGrp="1"/>
          </p:cNvSpPr>
          <p:nvPr>
            <p:ph sz="half" idx="2"/>
          </p:nvPr>
        </p:nvSpPr>
        <p:spPr>
          <a:xfrm>
            <a:off x="4357688" y="1773238"/>
            <a:ext cx="4329112" cy="4799012"/>
          </a:xfrm>
        </p:spPr>
        <p:txBody>
          <a:bodyPr>
            <a:normAutofit lnSpcReduction="10000"/>
          </a:bodyPr>
          <a:lstStyle/>
          <a:p>
            <a:r>
              <a:rPr lang="lv-LV" b="1" smtClean="0"/>
              <a:t>Vadītājs</a:t>
            </a:r>
            <a:r>
              <a:rPr lang="lv-LV" smtClean="0"/>
              <a:t> novērtē katra mērķa sasniegšanas līmeni 5 līmeņu skalā:</a:t>
            </a:r>
          </a:p>
          <a:p>
            <a:pPr lvl="1"/>
            <a:r>
              <a:rPr lang="lv-LV" smtClean="0"/>
              <a:t>Izcili (pārsniedz prasības)</a:t>
            </a:r>
          </a:p>
          <a:p>
            <a:pPr lvl="1"/>
            <a:r>
              <a:rPr lang="lv-LV" smtClean="0"/>
              <a:t>Teicami  (daļēji pārsniedz prasības)</a:t>
            </a:r>
          </a:p>
          <a:p>
            <a:pPr lvl="1"/>
            <a:r>
              <a:rPr lang="lv-LV" smtClean="0"/>
              <a:t>Labi (atbilst prasībām)</a:t>
            </a:r>
          </a:p>
          <a:p>
            <a:pPr lvl="1"/>
            <a:r>
              <a:rPr lang="lv-LV" smtClean="0"/>
              <a:t>Jāpilnveido (daļēji atbilst prasībām)</a:t>
            </a:r>
          </a:p>
          <a:p>
            <a:pPr lvl="1"/>
            <a:r>
              <a:rPr lang="lv-LV" smtClean="0"/>
              <a:t>Neapmierinoši (neatbilst prasībām)</a:t>
            </a:r>
            <a:br>
              <a:rPr lang="lv-LV" smtClean="0"/>
            </a:br>
            <a:endParaRPr lang="lv-LV" smtClean="0"/>
          </a:p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3BA32A-17B8-4BAC-B0E8-2F6F5F34748C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b="1" dirty="0" smtClean="0"/>
              <a:t>Mērķu </a:t>
            </a:r>
            <a:r>
              <a:rPr lang="lv-LV" b="1" smtClean="0"/>
              <a:t>izpildes pārskatīšana NEVIS</a:t>
            </a:r>
            <a:endParaRPr lang="lv-LV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B21FA-72E5-4D86-B1C0-07A59EBE783B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628800"/>
            <a:ext cx="9143999" cy="446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081872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b="1" dirty="0" smtClean="0"/>
              <a:t>Mērķu </a:t>
            </a:r>
            <a:r>
              <a:rPr lang="lv-LV" b="1" smtClean="0"/>
              <a:t>izpildes novērtēšana NEVIS</a:t>
            </a:r>
            <a:endParaRPr lang="lv-LV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B21FA-72E5-4D86-B1C0-07A59EBE783B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1219200"/>
            <a:ext cx="8964487" cy="5378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971667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b="1" smtClean="0"/>
              <a:t>Kā novērtēt amata pienākumu izpildi</a:t>
            </a:r>
            <a:endParaRPr lang="en-US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smtClean="0"/>
              <a:t>Tiek noteikts </a:t>
            </a:r>
            <a:r>
              <a:rPr lang="lv-LV" b="1" smtClean="0"/>
              <a:t>viens kopējs vērtējums</a:t>
            </a:r>
            <a:r>
              <a:rPr lang="lv-LV" smtClean="0"/>
              <a:t>, nesadalot to pa atsevišķiem pienākumiem</a:t>
            </a:r>
          </a:p>
          <a:p>
            <a:r>
              <a:rPr lang="lv-LV" smtClean="0"/>
              <a:t>Amata pienākumu izpilde jāvērtē, pamatojoties uz prasībām pienākumu izpildei, kuri ir definēti amata aprakstā, kvalitātes sistēmas standartos, ja tādi ir, procedūrās u.c. avotos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B21FA-72E5-4D86-B1C0-07A59EBE783B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3"/>
          </a:xfrm>
        </p:spPr>
        <p:txBody>
          <a:bodyPr>
            <a:normAutofit fontScale="90000"/>
          </a:bodyPr>
          <a:lstStyle/>
          <a:p>
            <a:r>
              <a:rPr lang="lv-LV" dirty="0" smtClean="0"/>
              <a:t> </a:t>
            </a:r>
            <a:r>
              <a:rPr lang="lv-LV" b="1" dirty="0" smtClean="0"/>
              <a:t>Amata </a:t>
            </a:r>
            <a:r>
              <a:rPr lang="lv-LV" b="1" dirty="0"/>
              <a:t>pienākumu </a:t>
            </a:r>
            <a:r>
              <a:rPr lang="lv-LV" b="1"/>
              <a:t>izpildes </a:t>
            </a:r>
            <a:r>
              <a:rPr lang="lv-LV" b="1" smtClean="0"/>
              <a:t>novērtēšana NEVIS</a:t>
            </a:r>
            <a:endParaRPr lang="lv-LV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B21FA-72E5-4D86-B1C0-07A59EBE783B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1" y="1268761"/>
            <a:ext cx="8712968" cy="5589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140118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b="1" smtClean="0"/>
              <a:t>Kā novērtēt profesionālo kvalifikāciju</a:t>
            </a:r>
            <a:endParaRPr lang="en-US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 fontScale="92500" lnSpcReduction="10000"/>
          </a:bodyPr>
          <a:lstStyle/>
          <a:p>
            <a:r>
              <a:rPr lang="lv-LV" smtClean="0"/>
              <a:t>Vērtē atsevišķi katru apakškritēriju</a:t>
            </a:r>
          </a:p>
          <a:p>
            <a:pPr lvl="1"/>
            <a:r>
              <a:rPr lang="lv-LV" smtClean="0"/>
              <a:t>Izglītības līmeni</a:t>
            </a:r>
          </a:p>
          <a:p>
            <a:pPr lvl="1"/>
            <a:r>
              <a:rPr lang="lv-LV" smtClean="0"/>
              <a:t>Profesionālās pieredzes līmeni</a:t>
            </a:r>
          </a:p>
          <a:p>
            <a:pPr lvl="1"/>
            <a:r>
              <a:rPr lang="lv-LV" smtClean="0"/>
              <a:t>Profesionālo zināšanu un prasmju līmeni</a:t>
            </a:r>
          </a:p>
          <a:p>
            <a:pPr lvl="1"/>
            <a:r>
              <a:rPr lang="lv-LV" smtClean="0"/>
              <a:t>Vispārējo zināšanu un prasmju līmeni</a:t>
            </a:r>
          </a:p>
          <a:p>
            <a:r>
              <a:rPr lang="lv-LV" smtClean="0"/>
              <a:t>Kritērija vērtējumu iegūst, summējot visu apakškritēriju vērtējumu koeficientus un iegūto summu dalot ar vērtējumu skaitu</a:t>
            </a:r>
          </a:p>
          <a:p>
            <a:r>
              <a:rPr lang="lv-LV" smtClean="0"/>
              <a:t>Ja nav mainījušās amata prasības vai nav notikušas būtiskas izmaiņas kvalifikācijā, kritēriju var nevērtēt katru gadu</a:t>
            </a:r>
            <a:endParaRPr lang="en-US" smtClean="0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B21FA-72E5-4D86-B1C0-07A59EBE783B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42938" y="500063"/>
            <a:ext cx="7035800" cy="771525"/>
          </a:xfrm>
        </p:spPr>
        <p:txBody>
          <a:bodyPr>
            <a:normAutofit/>
          </a:bodyPr>
          <a:lstStyle/>
          <a:p>
            <a:pPr eaLnBrk="1" hangingPunct="1"/>
            <a:r>
              <a:rPr sz="4000" b="1" smtClean="0"/>
              <a:t>Mācību mērķi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500188"/>
            <a:ext cx="8175625" cy="4643437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lv-LV" sz="28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lv-LV" sz="2800" dirty="0" smtClean="0"/>
              <a:t>Iepazīstināt </a:t>
            </a:r>
            <a:r>
              <a:rPr lang="lv-LV" sz="2800" smtClean="0"/>
              <a:t>ar izmaiņām darba </a:t>
            </a:r>
            <a:r>
              <a:rPr lang="lv-LV" sz="2800" dirty="0" smtClean="0"/>
              <a:t>izpildes plānošanas </a:t>
            </a:r>
            <a:r>
              <a:rPr lang="lv-LV" sz="2800" smtClean="0"/>
              <a:t>un novērtēšanas sistēmā</a:t>
            </a:r>
            <a:endParaRPr lang="lv-LV" sz="28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lv-LV" sz="2800" smtClean="0"/>
              <a:t>Sagatavot trenerus tālākai zināšanu un prasmju nodošanai par darba izpildes plānošanu un un vērtēšanu </a:t>
            </a:r>
            <a:endParaRPr lang="lv-LV" sz="28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lv-LV" sz="2800" dirty="0" smtClean="0"/>
              <a:t>Iepazīstināt </a:t>
            </a:r>
            <a:r>
              <a:rPr lang="lv-LV" sz="2800" smtClean="0"/>
              <a:t>ar sistēmas IT atbalstu NEVIS </a:t>
            </a:r>
            <a:endParaRPr lang="lv-LV" sz="28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lv-LV" sz="2800" dirty="0" smtClean="0"/>
              <a:t>Trenēt pārrunu </a:t>
            </a:r>
            <a:r>
              <a:rPr lang="lv-LV" sz="2800" smtClean="0"/>
              <a:t>vadīšanas un atgriezeniskās saites sniegšanas prasmes</a:t>
            </a:r>
            <a:endParaRPr lang="lv-LV" sz="2800" dirty="0" smtClean="0"/>
          </a:p>
          <a:p>
            <a:pPr eaLnBrk="1" hangingPunct="1">
              <a:lnSpc>
                <a:spcPct val="90000"/>
              </a:lnSpc>
              <a:defRPr/>
            </a:pPr>
            <a:endParaRPr lang="lv-LV" sz="2800" dirty="0" smtClean="0"/>
          </a:p>
          <a:p>
            <a:pPr eaLnBrk="1" hangingPunct="1">
              <a:lnSpc>
                <a:spcPct val="90000"/>
              </a:lnSpc>
              <a:defRPr/>
            </a:pPr>
            <a:endParaRPr lang="lv-LV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lv-LV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lv-LV" sz="300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10"/>
          </p:nvPr>
        </p:nvSpPr>
        <p:spPr bwMode="auto">
          <a:xfrm>
            <a:off x="8229600" y="6473825"/>
            <a:ext cx="758825" cy="24765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487C4F9-5FC3-4313-9EB4-6D446441995A}" type="slidenum">
              <a:rPr lang="lv-LV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lv-LV" smtClean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b="1" dirty="0" smtClean="0"/>
              <a:t>Profesionālās </a:t>
            </a:r>
            <a:r>
              <a:rPr lang="lv-LV" b="1"/>
              <a:t>kvalifikācijas </a:t>
            </a:r>
            <a:r>
              <a:rPr lang="lv-LV" b="1" smtClean="0"/>
              <a:t>novērtējums NEVIS</a:t>
            </a:r>
            <a:endParaRPr lang="lv-LV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B21FA-72E5-4D86-B1C0-07A59EBE783B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1628800"/>
            <a:ext cx="8712968" cy="5112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94028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b="1" smtClean="0"/>
              <a:t>Kā novērtēt kompetences</a:t>
            </a:r>
            <a:endParaRPr lang="en-US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lv-LV" smtClean="0"/>
              <a:t>Kompetences vērtē, analizējot nodarbinātā snieguma atbilstību amata kompetenču aprakstiem (sk. Kompetenču vārdnīcu)</a:t>
            </a:r>
          </a:p>
          <a:p>
            <a:r>
              <a:rPr lang="lv-LV" smtClean="0"/>
              <a:t>Kompetenču vārdnīcā sniegti apraksti visiem 5 vērtējuma līmeņiem</a:t>
            </a:r>
          </a:p>
          <a:p>
            <a:r>
              <a:rPr lang="lv-LV" smtClean="0"/>
              <a:t>Vērtējot kompetences, analizē, kuram no līmeņiem lielākoties atbilst nodarbinātā rīcība</a:t>
            </a:r>
          </a:p>
          <a:p>
            <a:r>
              <a:rPr lang="lv-LV" smtClean="0"/>
              <a:t>Kompetenču</a:t>
            </a:r>
            <a:r>
              <a:rPr lang="lv-LV" b="1" smtClean="0"/>
              <a:t> </a:t>
            </a:r>
            <a:r>
              <a:rPr lang="lv-LV" smtClean="0"/>
              <a:t>vērtējumu iegūst, summējot vērtējumus un iegūto summu dalot ar vērtējumu skaitu </a:t>
            </a:r>
            <a:endParaRPr lang="en-US" smtClean="0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B21FA-72E5-4D86-B1C0-07A59EBE783B}" type="slidenum">
              <a:rPr lang="en-US" smtClean="0"/>
              <a:pPr>
                <a:defRPr/>
              </a:pPr>
              <a:t>51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b="1" smtClean="0"/>
              <a:t>Kompetenču novērtēšana NEVIS</a:t>
            </a:r>
            <a:endParaRPr lang="lv-LV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B21FA-72E5-4D86-B1C0-07A59EBE783B}" type="slidenum">
              <a:rPr lang="en-US" smtClean="0"/>
              <a:pPr>
                <a:defRPr/>
              </a:pPr>
              <a:t>52</a:t>
            </a:fld>
            <a:endParaRPr lang="en-US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lv-LV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52524"/>
            <a:ext cx="8964488" cy="57054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136380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itle 1"/>
          <p:cNvSpPr>
            <a:spLocks noGrp="1"/>
          </p:cNvSpPr>
          <p:nvPr>
            <p:ph type="title"/>
          </p:nvPr>
        </p:nvSpPr>
        <p:spPr>
          <a:xfrm>
            <a:off x="428625" y="642938"/>
            <a:ext cx="8229600" cy="785812"/>
          </a:xfrm>
        </p:spPr>
        <p:txBody>
          <a:bodyPr>
            <a:normAutofit/>
          </a:bodyPr>
          <a:lstStyle/>
          <a:p>
            <a:r>
              <a:rPr b="1" smtClean="0"/>
              <a:t>Kopējais darba izpildes vērtējums</a:t>
            </a:r>
            <a:endParaRPr lang="en-US" b="1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" y="1643063"/>
            <a:ext cx="8229600" cy="4483100"/>
          </a:xfrm>
        </p:spPr>
        <p:txBody>
          <a:bodyPr/>
          <a:lstStyle/>
          <a:p>
            <a:pPr>
              <a:defRPr/>
            </a:pPr>
            <a:r>
              <a:rPr lang="lv-LV" sz="2800" dirty="0" smtClean="0"/>
              <a:t>Kopējo darbinieka darba izpildes vērtējumu iegūst, summējot </a:t>
            </a:r>
            <a:r>
              <a:rPr lang="lv-LV" sz="2800" smtClean="0"/>
              <a:t>kritēriju „Mērķu </a:t>
            </a:r>
            <a:r>
              <a:rPr lang="lv-LV" sz="2800" dirty="0" smtClean="0"/>
              <a:t>sasniegšana”, „Amata pienākumu izpilde”, „Profesionālā kvalifikācija” un „Kompetences” vērtējumus, kuri reizināti </a:t>
            </a:r>
            <a:r>
              <a:rPr lang="lv-LV" sz="2800" smtClean="0"/>
              <a:t>ar kritērija īpatsvara rādītājiem atbilstoši attiecīgajai amatu grupai</a:t>
            </a:r>
          </a:p>
          <a:p>
            <a:pPr>
              <a:defRPr/>
            </a:pPr>
            <a:r>
              <a:rPr lang="lv-LV" sz="2800" smtClean="0"/>
              <a:t>Vērtējums tiek aprēķināts NEVIS!</a:t>
            </a:r>
            <a:endParaRPr lang="en-US" sz="2800" dirty="0"/>
          </a:p>
        </p:txBody>
      </p:sp>
      <p:sp>
        <p:nvSpPr>
          <p:cNvPr id="76804" name="Slide Number Placeholder 3"/>
          <p:cNvSpPr>
            <a:spLocks noGrp="1"/>
          </p:cNvSpPr>
          <p:nvPr>
            <p:ph type="sldNum" sz="quarter" idx="10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1A95009-A3CF-4B60-B278-EAA9A0700A23}" type="slidenum">
              <a:rPr lang="lv-LV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53</a:t>
            </a:fld>
            <a:endParaRPr lang="lv-LV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b="1" smtClean="0"/>
              <a:t>Novērtēšanas kopsavilkums NEVIS</a:t>
            </a:r>
            <a:endParaRPr lang="lv-LV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B21FA-72E5-4D86-B1C0-07A59EBE783B}" type="slidenum">
              <a:rPr lang="en-US" smtClean="0"/>
              <a:pPr>
                <a:defRPr/>
              </a:pPr>
              <a:t>54</a:t>
            </a:fld>
            <a:endParaRPr lang="en-US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9" y="1412776"/>
            <a:ext cx="8568952" cy="5445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182562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63" y="428625"/>
            <a:ext cx="8183562" cy="105092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sz="4000" b="1" smtClean="0">
                <a:latin typeface="+mn-lt"/>
              </a:rPr>
              <a:t>Vērtējuma aprēķināšana</a:t>
            </a:r>
            <a:endParaRPr sz="4000" b="1">
              <a:latin typeface="+mn-lt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357188" y="1643063"/>
          <a:ext cx="8429651" cy="2444750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716881"/>
                <a:gridCol w="3712275"/>
                <a:gridCol w="4000495"/>
              </a:tblGrid>
              <a:tr h="66357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Kritēriji</a:t>
                      </a:r>
                      <a:endParaRPr kumimoji="0" lang="lv-LV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Vērtējums</a:t>
                      </a:r>
                      <a:endParaRPr kumimoji="0" lang="lv-LV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1.</a:t>
                      </a:r>
                      <a:endParaRPr kumimoji="0" lang="lv-LV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Mērķu sasniegšana</a:t>
                      </a:r>
                      <a:endParaRPr kumimoji="0" lang="lv-LV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Jāpilnveido(2)</a:t>
                      </a:r>
                      <a:endParaRPr kumimoji="0" lang="lv-LV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solidFill>
                      <a:schemeClr val="bg1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2.</a:t>
                      </a:r>
                      <a:endParaRPr kumimoji="0" lang="lv-LV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2000" kern="1200" dirty="0" smtClean="0"/>
                        <a:t>Amata pienākumu  izpilde</a:t>
                      </a:r>
                      <a:endParaRPr kumimoji="0" lang="lv-LV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Labi, atbilst </a:t>
                      </a:r>
                      <a:r>
                        <a:rPr kumimoji="0" lang="lv-LV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prasībām (3)</a:t>
                      </a:r>
                      <a:endParaRPr kumimoji="0" lang="lv-LV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solidFill>
                      <a:schemeClr val="bg1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3.</a:t>
                      </a:r>
                      <a:endParaRPr kumimoji="0" lang="lv-LV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v-LV" sz="2000" kern="1200" dirty="0" smtClean="0"/>
                        <a:t>Profesionālā kvalifikācija</a:t>
                      </a:r>
                      <a:endParaRPr kumimoji="0" lang="lv-LV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Izcili, pārsniedz </a:t>
                      </a:r>
                      <a:r>
                        <a:rPr kumimoji="0" lang="lv-LV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prasības (5)</a:t>
                      </a:r>
                      <a:endParaRPr kumimoji="0" lang="lv-LV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solidFill>
                      <a:schemeClr val="bg1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4.</a:t>
                      </a:r>
                      <a:endParaRPr kumimoji="0" lang="lv-LV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v-LV" sz="2000" kern="1200" dirty="0" smtClean="0"/>
                        <a:t>Kompetences</a:t>
                      </a:r>
                      <a:endParaRPr kumimoji="0" lang="lv-LV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Jāpilnveido, daļēji </a:t>
                      </a:r>
                      <a:r>
                        <a:rPr kumimoji="0" lang="lv-LV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atbilst prasībām (2)</a:t>
                      </a:r>
                      <a:endParaRPr kumimoji="0" lang="lv-LV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7852" name="Slide Number Placeholder 5"/>
          <p:cNvSpPr>
            <a:spLocks noGrp="1"/>
          </p:cNvSpPr>
          <p:nvPr>
            <p:ph type="sldNum" sz="quarter" idx="10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510665B-4CE2-4BE3-B7AA-2759A2B07DD5}" type="slidenum">
              <a:rPr lang="lv-LV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55</a:t>
            </a:fld>
            <a:endParaRPr lang="lv-LV" smtClean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857224" y="4429132"/>
          <a:ext cx="7715304" cy="14935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344847"/>
                <a:gridCol w="537045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v-LV" sz="2000" smtClean="0"/>
                        <a:t>Amats</a:t>
                      </a:r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000" smtClean="0"/>
                        <a:t>Vērtējums</a:t>
                      </a:r>
                      <a:endParaRPr lang="en-US" sz="2000"/>
                    </a:p>
                  </a:txBody>
                  <a:tcPr/>
                </a:tc>
              </a:tr>
              <a:tr h="375276">
                <a:tc>
                  <a:txBody>
                    <a:bodyPr/>
                    <a:lstStyle/>
                    <a:p>
                      <a:r>
                        <a:rPr lang="lv-LV" sz="2000" smtClean="0"/>
                        <a:t>Politikas plānotājs</a:t>
                      </a:r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2000" smtClean="0"/>
                        <a:t>2 x </a:t>
                      </a:r>
                      <a:r>
                        <a:rPr lang="lv-LV" sz="2000" smtClean="0">
                          <a:solidFill>
                            <a:srgbClr val="FF0000"/>
                          </a:solidFill>
                        </a:rPr>
                        <a:t>0,4</a:t>
                      </a:r>
                      <a:r>
                        <a:rPr lang="lv-LV" sz="2000" smtClean="0"/>
                        <a:t> + 3 x </a:t>
                      </a:r>
                      <a:r>
                        <a:rPr lang="lv-LV" sz="2000" smtClean="0">
                          <a:solidFill>
                            <a:srgbClr val="FF0000"/>
                          </a:solidFill>
                        </a:rPr>
                        <a:t>0,2</a:t>
                      </a:r>
                      <a:r>
                        <a:rPr lang="lv-LV" sz="2000" smtClean="0"/>
                        <a:t> + 5 x </a:t>
                      </a:r>
                      <a:r>
                        <a:rPr lang="lv-LV" sz="2000" smtClean="0">
                          <a:solidFill>
                            <a:srgbClr val="FF0000"/>
                          </a:solidFill>
                        </a:rPr>
                        <a:t>0,2 </a:t>
                      </a:r>
                      <a:r>
                        <a:rPr lang="lv-LV" sz="2000" smtClean="0"/>
                        <a:t>+ 2 x </a:t>
                      </a:r>
                      <a:r>
                        <a:rPr lang="lv-LV" sz="2000" smtClean="0">
                          <a:solidFill>
                            <a:srgbClr val="FF0000"/>
                          </a:solidFill>
                        </a:rPr>
                        <a:t>0,2</a:t>
                      </a:r>
                      <a:r>
                        <a:rPr lang="lv-LV" sz="2000" smtClean="0"/>
                        <a:t> = 2,8 (labi)</a:t>
                      </a:r>
                      <a:endParaRPr lang="en-US" sz="2000"/>
                    </a:p>
                  </a:txBody>
                  <a:tcPr/>
                </a:tc>
              </a:tr>
              <a:tr h="375276">
                <a:tc>
                  <a:txBody>
                    <a:bodyPr/>
                    <a:lstStyle/>
                    <a:p>
                      <a:r>
                        <a:rPr lang="lv-LV" sz="2000" smtClean="0"/>
                        <a:t>Atbalsta funkcijas veicējs</a:t>
                      </a:r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2000" smtClean="0"/>
                        <a:t>2 x </a:t>
                      </a:r>
                      <a:r>
                        <a:rPr lang="lv-LV" sz="2000" smtClean="0">
                          <a:solidFill>
                            <a:srgbClr val="FF0000"/>
                          </a:solidFill>
                        </a:rPr>
                        <a:t>0,1</a:t>
                      </a:r>
                      <a:r>
                        <a:rPr lang="lv-LV" sz="2000" smtClean="0"/>
                        <a:t> + 3 x </a:t>
                      </a:r>
                      <a:r>
                        <a:rPr lang="lv-LV" sz="2000" smtClean="0">
                          <a:solidFill>
                            <a:srgbClr val="FF0000"/>
                          </a:solidFill>
                        </a:rPr>
                        <a:t>0,5</a:t>
                      </a:r>
                      <a:r>
                        <a:rPr lang="lv-LV" sz="2000" smtClean="0"/>
                        <a:t> + 5 x </a:t>
                      </a:r>
                      <a:r>
                        <a:rPr lang="lv-LV" sz="2000" smtClean="0">
                          <a:solidFill>
                            <a:srgbClr val="FF0000"/>
                          </a:solidFill>
                        </a:rPr>
                        <a:t>0,25</a:t>
                      </a:r>
                      <a:r>
                        <a:rPr lang="lv-LV" sz="2000" smtClean="0"/>
                        <a:t> + 2 x </a:t>
                      </a:r>
                      <a:r>
                        <a:rPr lang="lv-LV" sz="2000" smtClean="0">
                          <a:solidFill>
                            <a:srgbClr val="FF0000"/>
                          </a:solidFill>
                        </a:rPr>
                        <a:t>0,15</a:t>
                      </a:r>
                      <a:r>
                        <a:rPr lang="lv-LV" sz="2000" smtClean="0"/>
                        <a:t> =  3,25</a:t>
                      </a:r>
                      <a:r>
                        <a:rPr lang="lv-LV" sz="2000" baseline="0" smtClean="0"/>
                        <a:t> </a:t>
                      </a:r>
                      <a:r>
                        <a:rPr lang="lv-LV" sz="2000" smtClean="0"/>
                        <a:t>(labi)</a:t>
                      </a:r>
                      <a:endParaRPr lang="en-US" sz="200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b="1" smtClean="0"/>
              <a:t>Normālā sadalījums princips – </a:t>
            </a:r>
            <a:br>
              <a:rPr lang="lv-LV" b="1" smtClean="0"/>
            </a:br>
            <a:r>
              <a:rPr lang="lv-LV" b="1" smtClean="0"/>
              <a:t>vērtētāju objektivitāte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 smtClean="0"/>
              <a:t>Lielākajai daļai [~68-70%] darbinieku kritēriju vērtējumam būtu jābūt vidējā līmenī – </a:t>
            </a:r>
            <a:r>
              <a:rPr lang="lv-LV" b="1" smtClean="0"/>
              <a:t>atbilst prasībām</a:t>
            </a:r>
            <a:endParaRPr lang="en-US" smtClean="0"/>
          </a:p>
          <a:p>
            <a:pPr lvl="0"/>
            <a:r>
              <a:rPr lang="lv-LV" smtClean="0"/>
              <a:t>Analizē kopējo darba izpildes vērtējumu atbilstību normālā sadalījuma principam</a:t>
            </a:r>
            <a:endParaRPr lang="en-US" smtClean="0"/>
          </a:p>
          <a:p>
            <a:pPr lvl="0"/>
            <a:r>
              <a:rPr lang="lv-LV" smtClean="0"/>
              <a:t>Īpaša uzmanība augstākajam un zemākajam vērtējumam</a:t>
            </a:r>
            <a:endParaRPr lang="en-US" smtClean="0"/>
          </a:p>
          <a:p>
            <a:r>
              <a:rPr lang="lv-LV" smtClean="0"/>
              <a:t>Iespēja koriģēt vērtējumu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B21FA-72E5-4D86-B1C0-07A59EBE783B}" type="slidenum">
              <a:rPr lang="en-US" smtClean="0"/>
              <a:pPr>
                <a:defRPr/>
              </a:pPr>
              <a:t>56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b="1" smtClean="0"/>
              <a:t>Normālais sadalījums darba izpildes vērtēšanā</a:t>
            </a:r>
            <a:endParaRPr lang="en-US" b="1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5B4B32-C8B2-4F5E-9B2E-57951DAC54B2}" type="slidenum">
              <a:rPr lang="en-US" smtClean="0"/>
              <a:pPr>
                <a:defRPr/>
              </a:pPr>
              <a:t>57</a:t>
            </a:fld>
            <a:endParaRPr lang="en-US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428596" y="2143116"/>
            <a:ext cx="8215370" cy="4429156"/>
            <a:chOff x="2563" y="1392"/>
            <a:chExt cx="3084" cy="1947"/>
          </a:xfrm>
        </p:grpSpPr>
        <p:grpSp>
          <p:nvGrpSpPr>
            <p:cNvPr id="5" name="Group 4"/>
            <p:cNvGrpSpPr>
              <a:grpSpLocks/>
            </p:cNvGrpSpPr>
            <p:nvPr/>
          </p:nvGrpSpPr>
          <p:grpSpPr bwMode="auto">
            <a:xfrm>
              <a:off x="2563" y="1392"/>
              <a:ext cx="3084" cy="1947"/>
              <a:chOff x="2563" y="1392"/>
              <a:chExt cx="3084" cy="1947"/>
            </a:xfrm>
          </p:grpSpPr>
          <p:grpSp>
            <p:nvGrpSpPr>
              <p:cNvPr id="12" name="Group 11"/>
              <p:cNvGrpSpPr>
                <a:grpSpLocks/>
              </p:cNvGrpSpPr>
              <p:nvPr/>
            </p:nvGrpSpPr>
            <p:grpSpPr bwMode="auto">
              <a:xfrm>
                <a:off x="2563" y="1392"/>
                <a:ext cx="3084" cy="1947"/>
                <a:chOff x="2563" y="1392"/>
                <a:chExt cx="3084" cy="1947"/>
              </a:xfrm>
            </p:grpSpPr>
            <p:grpSp>
              <p:nvGrpSpPr>
                <p:cNvPr id="14" name="Group 13"/>
                <p:cNvGrpSpPr>
                  <a:grpSpLocks/>
                </p:cNvGrpSpPr>
                <p:nvPr/>
              </p:nvGrpSpPr>
              <p:grpSpPr bwMode="auto">
                <a:xfrm>
                  <a:off x="2863" y="1498"/>
                  <a:ext cx="2503" cy="1588"/>
                  <a:chOff x="3885" y="4940"/>
                  <a:chExt cx="4291" cy="2289"/>
                </a:xfrm>
              </p:grpSpPr>
              <p:sp>
                <p:nvSpPr>
                  <p:cNvPr id="35" name="Freeform 34"/>
                  <p:cNvSpPr>
                    <a:spLocks/>
                  </p:cNvSpPr>
                  <p:nvPr/>
                </p:nvSpPr>
                <p:spPr bwMode="auto">
                  <a:xfrm>
                    <a:off x="6030" y="4940"/>
                    <a:ext cx="2146" cy="2289"/>
                  </a:xfrm>
                  <a:custGeom>
                    <a:avLst/>
                    <a:gdLst/>
                    <a:ahLst/>
                    <a:cxnLst>
                      <a:cxn ang="0">
                        <a:pos x="0" y="10"/>
                      </a:cxn>
                      <a:cxn ang="0">
                        <a:pos x="1065" y="325"/>
                      </a:cxn>
                      <a:cxn ang="0">
                        <a:pos x="2085" y="1960"/>
                      </a:cxn>
                      <a:cxn ang="0">
                        <a:pos x="3510" y="2440"/>
                      </a:cxn>
                    </a:cxnLst>
                    <a:rect l="0" t="0" r="r" b="b"/>
                    <a:pathLst>
                      <a:path w="3510" h="2440">
                        <a:moveTo>
                          <a:pt x="0" y="10"/>
                        </a:moveTo>
                        <a:cubicBezTo>
                          <a:pt x="359" y="5"/>
                          <a:pt x="718" y="0"/>
                          <a:pt x="1065" y="325"/>
                        </a:cubicBezTo>
                        <a:cubicBezTo>
                          <a:pt x="1412" y="650"/>
                          <a:pt x="1677" y="1607"/>
                          <a:pt x="2085" y="1960"/>
                        </a:cubicBezTo>
                        <a:cubicBezTo>
                          <a:pt x="2493" y="2313"/>
                          <a:pt x="3275" y="2360"/>
                          <a:pt x="3510" y="2440"/>
                        </a:cubicBezTo>
                      </a:path>
                    </a:pathLst>
                  </a:cu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>
                    <a:defPPr>
                      <a:defRPr lang="en-US"/>
                    </a:defPPr>
                    <a:lvl1pPr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1pPr>
                    <a:lvl2pPr marL="4572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2pPr>
                    <a:lvl3pPr marL="9144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3pPr>
                    <a:lvl4pPr marL="13716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4pPr>
                    <a:lvl5pPr marL="18288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5pPr>
                    <a:lvl6pPr marL="22860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6pPr>
                    <a:lvl7pPr marL="27432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7pPr>
                    <a:lvl8pPr marL="32004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8pPr>
                    <a:lvl9pPr marL="36576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9pPr>
                  </a:lstStyle>
                  <a:p>
                    <a:endParaRPr lang="en-US"/>
                  </a:p>
                </p:txBody>
              </p:sp>
              <p:sp>
                <p:nvSpPr>
                  <p:cNvPr id="36" name="Freeform 35"/>
                  <p:cNvSpPr>
                    <a:spLocks/>
                  </p:cNvSpPr>
                  <p:nvPr/>
                </p:nvSpPr>
                <p:spPr bwMode="auto">
                  <a:xfrm flipH="1">
                    <a:off x="3885" y="4940"/>
                    <a:ext cx="2145" cy="2288"/>
                  </a:xfrm>
                  <a:custGeom>
                    <a:avLst/>
                    <a:gdLst/>
                    <a:ahLst/>
                    <a:cxnLst>
                      <a:cxn ang="0">
                        <a:pos x="0" y="10"/>
                      </a:cxn>
                      <a:cxn ang="0">
                        <a:pos x="1065" y="325"/>
                      </a:cxn>
                      <a:cxn ang="0">
                        <a:pos x="2085" y="1960"/>
                      </a:cxn>
                      <a:cxn ang="0">
                        <a:pos x="3510" y="2440"/>
                      </a:cxn>
                    </a:cxnLst>
                    <a:rect l="0" t="0" r="r" b="b"/>
                    <a:pathLst>
                      <a:path w="3510" h="2440">
                        <a:moveTo>
                          <a:pt x="0" y="10"/>
                        </a:moveTo>
                        <a:cubicBezTo>
                          <a:pt x="359" y="5"/>
                          <a:pt x="718" y="0"/>
                          <a:pt x="1065" y="325"/>
                        </a:cubicBezTo>
                        <a:cubicBezTo>
                          <a:pt x="1412" y="650"/>
                          <a:pt x="1677" y="1607"/>
                          <a:pt x="2085" y="1960"/>
                        </a:cubicBezTo>
                        <a:cubicBezTo>
                          <a:pt x="2493" y="2313"/>
                          <a:pt x="3275" y="2360"/>
                          <a:pt x="3510" y="2440"/>
                        </a:cubicBezTo>
                      </a:path>
                    </a:pathLst>
                  </a:cu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>
                    <a:defPPr>
                      <a:defRPr lang="en-US"/>
                    </a:defPPr>
                    <a:lvl1pPr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1pPr>
                    <a:lvl2pPr marL="4572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2pPr>
                    <a:lvl3pPr marL="9144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3pPr>
                    <a:lvl4pPr marL="13716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4pPr>
                    <a:lvl5pPr marL="18288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5pPr>
                    <a:lvl6pPr marL="22860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6pPr>
                    <a:lvl7pPr marL="27432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7pPr>
                    <a:lvl8pPr marL="32004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8pPr>
                    <a:lvl9pPr marL="36576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9pPr>
                  </a:lstStyle>
                  <a:p>
                    <a:endParaRPr lang="en-US"/>
                  </a:p>
                </p:txBody>
              </p:sp>
            </p:grpSp>
            <p:sp>
              <p:nvSpPr>
                <p:cNvPr id="15" name="Line 11"/>
                <p:cNvSpPr>
                  <a:spLocks noChangeShapeType="1"/>
                </p:cNvSpPr>
                <p:nvPr/>
              </p:nvSpPr>
              <p:spPr bwMode="auto">
                <a:xfrm flipV="1">
                  <a:off x="2863" y="1392"/>
                  <a:ext cx="0" cy="169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>
                  <a:defPPr>
                    <a:defRPr lang="en-US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5pPr>
                  <a:lvl6pPr marL="22860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6pPr>
                  <a:lvl7pPr marL="27432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7pPr>
                  <a:lvl8pPr marL="32004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8pPr>
                  <a:lvl9pPr marL="36576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6" name="Line 12"/>
                <p:cNvSpPr>
                  <a:spLocks noChangeShapeType="1"/>
                </p:cNvSpPr>
                <p:nvPr/>
              </p:nvSpPr>
              <p:spPr bwMode="auto">
                <a:xfrm>
                  <a:off x="2863" y="3085"/>
                  <a:ext cx="2784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>
                  <a:defPPr>
                    <a:defRPr lang="en-US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5pPr>
                  <a:lvl6pPr marL="22860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6pPr>
                  <a:lvl7pPr marL="27432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7pPr>
                  <a:lvl8pPr marL="32004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8pPr>
                  <a:lvl9pPr marL="36576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7" name="Text Box 13"/>
                <p:cNvSpPr txBox="1">
                  <a:spLocks noChangeArrowheads="1"/>
                </p:cNvSpPr>
                <p:nvPr/>
              </p:nvSpPr>
              <p:spPr bwMode="auto">
                <a:xfrm rot="5400000">
                  <a:off x="2148" y="2140"/>
                  <a:ext cx="1026" cy="196"/>
                </a:xfrm>
                <a:prstGeom prst="rect">
                  <a:avLst/>
                </a:prstGeom>
                <a:solidFill>
                  <a:srgbClr val="FFFFFF">
                    <a:alpha val="0"/>
                  </a:srgbClr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>
                  <a:defPPr>
                    <a:defRPr lang="en-US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5pPr>
                  <a:lvl6pPr marL="22860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6pPr>
                  <a:lvl7pPr marL="27432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7pPr>
                  <a:lvl8pPr marL="32004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8pPr>
                  <a:lvl9pPr marL="36576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</a:pPr>
                  <a:r>
                    <a:rPr lang="lv-LV" altLang="zh-CN" sz="1600" b="1" smtClean="0">
                      <a:solidFill>
                        <a:srgbClr val="000000"/>
                      </a:solidFill>
                      <a:latin typeface="+mn-lt"/>
                      <a:ea typeface="SimSun" pitchFamily="2" charset="-122"/>
                    </a:rPr>
                    <a:t>Darbinieku skaits</a:t>
                  </a:r>
                  <a:endParaRPr lang="en-GB" sz="1600" b="1">
                    <a:solidFill>
                      <a:srgbClr val="000000"/>
                    </a:solidFill>
                    <a:latin typeface="+mn-lt"/>
                  </a:endParaRPr>
                </a:p>
              </p:txBody>
            </p:sp>
            <p:sp>
              <p:nvSpPr>
                <p:cNvPr id="18" name="Line 14"/>
                <p:cNvSpPr>
                  <a:spLocks noChangeShapeType="1"/>
                </p:cNvSpPr>
                <p:nvPr/>
              </p:nvSpPr>
              <p:spPr bwMode="auto">
                <a:xfrm>
                  <a:off x="3750" y="1690"/>
                  <a:ext cx="0" cy="140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dash"/>
                  <a:round/>
                  <a:headEnd/>
                  <a:tailEnd/>
                </a:ln>
              </p:spPr>
              <p:txBody>
                <a:bodyPr/>
                <a:lstStyle>
                  <a:defPPr>
                    <a:defRPr lang="en-US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5pPr>
                  <a:lvl6pPr marL="22860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6pPr>
                  <a:lvl7pPr marL="27432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7pPr>
                  <a:lvl8pPr marL="32004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8pPr>
                  <a:lvl9pPr marL="36576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9" name="Line 15"/>
                <p:cNvSpPr>
                  <a:spLocks noChangeShapeType="1"/>
                </p:cNvSpPr>
                <p:nvPr/>
              </p:nvSpPr>
              <p:spPr bwMode="auto">
                <a:xfrm>
                  <a:off x="4484" y="1690"/>
                  <a:ext cx="1" cy="140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dash"/>
                  <a:round/>
                  <a:headEnd/>
                  <a:tailEnd/>
                </a:ln>
              </p:spPr>
              <p:txBody>
                <a:bodyPr/>
                <a:lstStyle>
                  <a:defPPr>
                    <a:defRPr lang="en-US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5pPr>
                  <a:lvl6pPr marL="22860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6pPr>
                  <a:lvl7pPr marL="27432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7pPr>
                  <a:lvl8pPr marL="32004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8pPr>
                  <a:lvl9pPr marL="36576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20" name="Line 16"/>
                <p:cNvSpPr>
                  <a:spLocks noChangeShapeType="1"/>
                </p:cNvSpPr>
                <p:nvPr/>
              </p:nvSpPr>
              <p:spPr bwMode="auto">
                <a:xfrm>
                  <a:off x="4117" y="1516"/>
                  <a:ext cx="0" cy="157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dash"/>
                  <a:round/>
                  <a:headEnd/>
                  <a:tailEnd/>
                </a:ln>
              </p:spPr>
              <p:txBody>
                <a:bodyPr/>
                <a:lstStyle>
                  <a:defPPr>
                    <a:defRPr lang="en-US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5pPr>
                  <a:lvl6pPr marL="22860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6pPr>
                  <a:lvl7pPr marL="27432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7pPr>
                  <a:lvl8pPr marL="32004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8pPr>
                  <a:lvl9pPr marL="36576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21" name="Line 17"/>
                <p:cNvSpPr>
                  <a:spLocks noChangeShapeType="1"/>
                </p:cNvSpPr>
                <p:nvPr/>
              </p:nvSpPr>
              <p:spPr bwMode="auto">
                <a:xfrm>
                  <a:off x="4891" y="2842"/>
                  <a:ext cx="1" cy="25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dash"/>
                  <a:round/>
                  <a:headEnd/>
                  <a:tailEnd/>
                </a:ln>
              </p:spPr>
              <p:txBody>
                <a:bodyPr/>
                <a:lstStyle>
                  <a:defPPr>
                    <a:defRPr lang="en-US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5pPr>
                  <a:lvl6pPr marL="22860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6pPr>
                  <a:lvl7pPr marL="27432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7pPr>
                  <a:lvl8pPr marL="32004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8pPr>
                  <a:lvl9pPr marL="36576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22" name="Line 18"/>
                <p:cNvSpPr>
                  <a:spLocks noChangeShapeType="1"/>
                </p:cNvSpPr>
                <p:nvPr/>
              </p:nvSpPr>
              <p:spPr bwMode="auto">
                <a:xfrm>
                  <a:off x="3319" y="2842"/>
                  <a:ext cx="0" cy="25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dash"/>
                  <a:round/>
                  <a:headEnd/>
                  <a:tailEnd/>
                </a:ln>
              </p:spPr>
              <p:txBody>
                <a:bodyPr/>
                <a:lstStyle>
                  <a:defPPr>
                    <a:defRPr lang="en-US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5pPr>
                  <a:lvl6pPr marL="22860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6pPr>
                  <a:lvl7pPr marL="27432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7pPr>
                  <a:lvl8pPr marL="32004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8pPr>
                  <a:lvl9pPr marL="36576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23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3551" y="3164"/>
                  <a:ext cx="1408" cy="175"/>
                </a:xfrm>
                <a:prstGeom prst="rect">
                  <a:avLst/>
                </a:prstGeom>
                <a:solidFill>
                  <a:srgbClr val="FFFFFF">
                    <a:alpha val="0"/>
                  </a:srgbClr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>
                  <a:defPPr>
                    <a:defRPr lang="en-US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5pPr>
                  <a:lvl6pPr marL="22860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6pPr>
                  <a:lvl7pPr marL="27432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7pPr>
                  <a:lvl8pPr marL="32004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8pPr>
                  <a:lvl9pPr marL="3657600" algn="l" defTabSz="914400" rtl="0" eaLnBrk="1" latinLnBrk="0" hangingPunct="1">
                    <a:defRPr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</a:pPr>
                  <a:r>
                    <a:rPr lang="lv-LV" altLang="zh-CN" sz="1600" b="1" smtClean="0">
                      <a:solidFill>
                        <a:srgbClr val="000000"/>
                      </a:solidFill>
                      <a:latin typeface="+mn-lt"/>
                      <a:ea typeface="SimSun" pitchFamily="2" charset="-122"/>
                    </a:rPr>
                    <a:t>Darba izpildes vērtējums</a:t>
                  </a:r>
                  <a:endParaRPr lang="en-GB" sz="1600" b="1">
                    <a:solidFill>
                      <a:srgbClr val="000000"/>
                    </a:solidFill>
                    <a:latin typeface="+mn-lt"/>
                  </a:endParaRPr>
                </a:p>
              </p:txBody>
            </p:sp>
            <p:grpSp>
              <p:nvGrpSpPr>
                <p:cNvPr id="24" name="Group 23"/>
                <p:cNvGrpSpPr>
                  <a:grpSpLocks/>
                </p:cNvGrpSpPr>
                <p:nvPr/>
              </p:nvGrpSpPr>
              <p:grpSpPr bwMode="auto">
                <a:xfrm>
                  <a:off x="2890" y="2122"/>
                  <a:ext cx="2441" cy="175"/>
                  <a:chOff x="2890" y="2122"/>
                  <a:chExt cx="2441" cy="175"/>
                </a:xfrm>
              </p:grpSpPr>
              <p:sp>
                <p:nvSpPr>
                  <p:cNvPr id="25" name="Text Box 2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948" y="2122"/>
                    <a:ext cx="324" cy="175"/>
                  </a:xfrm>
                  <a:prstGeom prst="rect">
                    <a:avLst/>
                  </a:prstGeom>
                  <a:solidFill>
                    <a:srgbClr val="FFFFFF">
                      <a:alpha val="0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>
                    <a:defPPr>
                      <a:defRPr lang="en-US"/>
                    </a:defPPr>
                    <a:lvl1pPr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1pPr>
                    <a:lvl2pPr marL="4572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2pPr>
                    <a:lvl3pPr marL="9144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3pPr>
                    <a:lvl4pPr marL="13716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4pPr>
                    <a:lvl5pPr marL="18288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5pPr>
                    <a:lvl6pPr marL="22860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6pPr>
                    <a:lvl7pPr marL="27432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7pPr>
                    <a:lvl8pPr marL="32004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8pPr>
                    <a:lvl9pPr marL="36576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9pPr>
                  </a:lstStyle>
                  <a:p>
                    <a:pPr>
                      <a:spcBef>
                        <a:spcPct val="0"/>
                      </a:spcBef>
                    </a:pPr>
                    <a:r>
                      <a:rPr lang="lv-LV" altLang="zh-CN" sz="1200" smtClean="0">
                        <a:solidFill>
                          <a:srgbClr val="FF0000"/>
                        </a:solidFill>
                        <a:latin typeface="Times New Roman" pitchFamily="18" charset="0"/>
                        <a:ea typeface="SimSun" pitchFamily="2" charset="-122"/>
                      </a:rPr>
                      <a:t>68</a:t>
                    </a:r>
                    <a:r>
                      <a:rPr lang="en-GB" altLang="zh-CN" sz="1200" smtClean="0">
                        <a:solidFill>
                          <a:srgbClr val="FF0000"/>
                        </a:solidFill>
                        <a:latin typeface="Times New Roman" pitchFamily="18" charset="0"/>
                        <a:ea typeface="SimSun" pitchFamily="2" charset="-122"/>
                      </a:rPr>
                      <a:t>%</a:t>
                    </a:r>
                    <a:endParaRPr lang="en-GB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6" name="Text Box 2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157" y="2122"/>
                    <a:ext cx="293" cy="175"/>
                  </a:xfrm>
                  <a:prstGeom prst="rect">
                    <a:avLst/>
                  </a:prstGeom>
                  <a:solidFill>
                    <a:srgbClr val="FFFFFF">
                      <a:alpha val="0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>
                    <a:defPPr>
                      <a:defRPr lang="en-US"/>
                    </a:defPPr>
                    <a:lvl1pPr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1pPr>
                    <a:lvl2pPr marL="4572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2pPr>
                    <a:lvl3pPr marL="9144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3pPr>
                    <a:lvl4pPr marL="13716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4pPr>
                    <a:lvl5pPr marL="18288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5pPr>
                    <a:lvl6pPr marL="22860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6pPr>
                    <a:lvl7pPr marL="27432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7pPr>
                    <a:lvl8pPr marL="32004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8pPr>
                    <a:lvl9pPr marL="36576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9pPr>
                  </a:lstStyle>
                  <a:p>
                    <a:pPr>
                      <a:spcBef>
                        <a:spcPct val="0"/>
                      </a:spcBef>
                    </a:pPr>
                    <a:endParaRPr lang="en-US" sz="2400" b="0">
                      <a:solidFill>
                        <a:srgbClr val="000000"/>
                      </a:solidFill>
                      <a:cs typeface="Arial" charset="0"/>
                    </a:endParaRPr>
                  </a:p>
                </p:txBody>
              </p:sp>
              <p:sp>
                <p:nvSpPr>
                  <p:cNvPr id="27" name="Text Box 2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367" y="2122"/>
                    <a:ext cx="317" cy="175"/>
                  </a:xfrm>
                  <a:prstGeom prst="rect">
                    <a:avLst/>
                  </a:prstGeom>
                  <a:solidFill>
                    <a:srgbClr val="FFFFFF">
                      <a:alpha val="0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>
                    <a:defPPr>
                      <a:defRPr lang="en-US"/>
                    </a:defPPr>
                    <a:lvl1pPr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1pPr>
                    <a:lvl2pPr marL="4572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2pPr>
                    <a:lvl3pPr marL="9144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3pPr>
                    <a:lvl4pPr marL="13716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4pPr>
                    <a:lvl5pPr marL="18288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5pPr>
                    <a:lvl6pPr marL="22860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6pPr>
                    <a:lvl7pPr marL="27432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7pPr>
                    <a:lvl8pPr marL="32004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8pPr>
                    <a:lvl9pPr marL="36576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9pPr>
                  </a:lstStyle>
                  <a:p>
                    <a:pPr algn="ctr">
                      <a:spcBef>
                        <a:spcPct val="0"/>
                      </a:spcBef>
                    </a:pPr>
                    <a:r>
                      <a:rPr lang="lv-LV" altLang="zh-CN" sz="1200" smtClean="0">
                        <a:solidFill>
                          <a:srgbClr val="FF0000"/>
                        </a:solidFill>
                        <a:latin typeface="Times New Roman" pitchFamily="18" charset="0"/>
                        <a:ea typeface="SimSun" pitchFamily="2" charset="-122"/>
                      </a:rPr>
                      <a:t>14</a:t>
                    </a:r>
                    <a:r>
                      <a:rPr lang="en-GB" altLang="zh-CN" sz="1200" smtClean="0">
                        <a:solidFill>
                          <a:srgbClr val="FF0000"/>
                        </a:solidFill>
                        <a:latin typeface="Times New Roman" pitchFamily="18" charset="0"/>
                        <a:ea typeface="SimSun" pitchFamily="2" charset="-122"/>
                      </a:rPr>
                      <a:t>%</a:t>
                    </a:r>
                    <a:endParaRPr lang="en-GB" sz="2400" b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8" name="Text Box 2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525" y="2122"/>
                    <a:ext cx="363" cy="175"/>
                  </a:xfrm>
                  <a:prstGeom prst="rect">
                    <a:avLst/>
                  </a:prstGeom>
                  <a:solidFill>
                    <a:srgbClr val="FFFFFF">
                      <a:alpha val="0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>
                    <a:defPPr>
                      <a:defRPr lang="en-US"/>
                    </a:defPPr>
                    <a:lvl1pPr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1pPr>
                    <a:lvl2pPr marL="4572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2pPr>
                    <a:lvl3pPr marL="9144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3pPr>
                    <a:lvl4pPr marL="13716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4pPr>
                    <a:lvl5pPr marL="18288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5pPr>
                    <a:lvl6pPr marL="22860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6pPr>
                    <a:lvl7pPr marL="27432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7pPr>
                    <a:lvl8pPr marL="32004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8pPr>
                    <a:lvl9pPr marL="36576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9pPr>
                  </a:lstStyle>
                  <a:p>
                    <a:pPr algn="ctr">
                      <a:spcBef>
                        <a:spcPct val="0"/>
                      </a:spcBef>
                    </a:pPr>
                    <a:r>
                      <a:rPr lang="lv-LV" altLang="zh-CN" sz="1200" smtClean="0">
                        <a:solidFill>
                          <a:srgbClr val="FF0000"/>
                        </a:solidFill>
                        <a:latin typeface="Times New Roman" pitchFamily="18" charset="0"/>
                        <a:ea typeface="SimSun" pitchFamily="2" charset="-122"/>
                      </a:rPr>
                      <a:t>14</a:t>
                    </a:r>
                    <a:r>
                      <a:rPr lang="en-GB" altLang="zh-CN" sz="1200" smtClean="0">
                        <a:solidFill>
                          <a:srgbClr val="FF0000"/>
                        </a:solidFill>
                        <a:latin typeface="Times New Roman" pitchFamily="18" charset="0"/>
                        <a:ea typeface="SimSun" pitchFamily="2" charset="-122"/>
                      </a:rPr>
                      <a:t>%</a:t>
                    </a:r>
                    <a:endParaRPr lang="en-GB" sz="2400" b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9" name="Text Box 2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981" y="2122"/>
                    <a:ext cx="294" cy="175"/>
                  </a:xfrm>
                  <a:prstGeom prst="rect">
                    <a:avLst/>
                  </a:prstGeom>
                  <a:solidFill>
                    <a:srgbClr val="FFFFFF">
                      <a:alpha val="0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>
                    <a:defPPr>
                      <a:defRPr lang="en-US"/>
                    </a:defPPr>
                    <a:lvl1pPr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1pPr>
                    <a:lvl2pPr marL="4572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2pPr>
                    <a:lvl3pPr marL="9144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3pPr>
                    <a:lvl4pPr marL="13716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4pPr>
                    <a:lvl5pPr marL="18288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5pPr>
                    <a:lvl6pPr marL="22860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6pPr>
                    <a:lvl7pPr marL="27432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7pPr>
                    <a:lvl8pPr marL="32004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8pPr>
                    <a:lvl9pPr marL="36576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9pPr>
                  </a:lstStyle>
                  <a:p>
                    <a:pPr algn="ctr">
                      <a:spcBef>
                        <a:spcPct val="0"/>
                      </a:spcBef>
                    </a:pPr>
                    <a:r>
                      <a:rPr lang="lv-LV" altLang="zh-CN" sz="1200" smtClean="0">
                        <a:solidFill>
                          <a:srgbClr val="FF0000"/>
                        </a:solidFill>
                        <a:latin typeface="Times New Roman" pitchFamily="18" charset="0"/>
                        <a:ea typeface="SimSun" pitchFamily="2" charset="-122"/>
                      </a:rPr>
                      <a:t>2</a:t>
                    </a:r>
                    <a:r>
                      <a:rPr lang="en-GB" altLang="zh-CN" sz="1200" smtClean="0">
                        <a:solidFill>
                          <a:srgbClr val="FF0000"/>
                        </a:solidFill>
                        <a:latin typeface="Times New Roman" pitchFamily="18" charset="0"/>
                        <a:ea typeface="SimSun" pitchFamily="2" charset="-122"/>
                      </a:rPr>
                      <a:t>%</a:t>
                    </a:r>
                    <a:endParaRPr lang="en-GB" sz="2400" b="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30" name="Text Box 2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46" y="2122"/>
                    <a:ext cx="294" cy="175"/>
                  </a:xfrm>
                  <a:prstGeom prst="rect">
                    <a:avLst/>
                  </a:prstGeom>
                  <a:solidFill>
                    <a:srgbClr val="FFFFFF">
                      <a:alpha val="0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>
                    <a:defPPr>
                      <a:defRPr lang="en-US"/>
                    </a:defPPr>
                    <a:lvl1pPr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1pPr>
                    <a:lvl2pPr marL="4572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2pPr>
                    <a:lvl3pPr marL="9144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3pPr>
                    <a:lvl4pPr marL="13716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4pPr>
                    <a:lvl5pPr marL="18288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5pPr>
                    <a:lvl6pPr marL="22860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6pPr>
                    <a:lvl7pPr marL="27432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7pPr>
                    <a:lvl8pPr marL="32004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8pPr>
                    <a:lvl9pPr marL="36576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9pPr>
                  </a:lstStyle>
                  <a:p>
                    <a:pPr algn="ctr">
                      <a:spcBef>
                        <a:spcPct val="0"/>
                      </a:spcBef>
                    </a:pPr>
                    <a:r>
                      <a:rPr lang="lv-LV" altLang="zh-CN" sz="1400" smtClean="0">
                        <a:solidFill>
                          <a:srgbClr val="FF0000"/>
                        </a:solidFill>
                        <a:latin typeface="+mn-lt"/>
                        <a:ea typeface="SimSun" pitchFamily="2" charset="-122"/>
                      </a:rPr>
                      <a:t>2</a:t>
                    </a:r>
                    <a:r>
                      <a:rPr lang="en-GB" altLang="zh-CN" sz="1400" smtClean="0">
                        <a:solidFill>
                          <a:srgbClr val="FF0000"/>
                        </a:solidFill>
                        <a:latin typeface="+mn-lt"/>
                        <a:ea typeface="SimSun" pitchFamily="2" charset="-122"/>
                      </a:rPr>
                      <a:t>%</a:t>
                    </a:r>
                    <a:endParaRPr lang="en-GB" sz="1400" b="0">
                      <a:solidFill>
                        <a:srgbClr val="000000"/>
                      </a:solidFill>
                      <a:latin typeface="+mn-lt"/>
                    </a:endParaRPr>
                  </a:p>
                </p:txBody>
              </p:sp>
              <p:sp>
                <p:nvSpPr>
                  <p:cNvPr id="31" name="Line 27"/>
                  <p:cNvSpPr>
                    <a:spLocks noChangeShapeType="1"/>
                  </p:cNvSpPr>
                  <p:nvPr/>
                </p:nvSpPr>
                <p:spPr bwMode="auto">
                  <a:xfrm>
                    <a:off x="3323" y="2288"/>
                    <a:ext cx="405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FF0000"/>
                    </a:solidFill>
                    <a:round/>
                    <a:headEnd type="triangle" w="med" len="med"/>
                    <a:tailEnd type="triangle" w="med" len="med"/>
                  </a:ln>
                </p:spPr>
                <p:txBody>
                  <a:bodyPr/>
                  <a:lstStyle>
                    <a:defPPr>
                      <a:defRPr lang="en-US"/>
                    </a:defPPr>
                    <a:lvl1pPr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1pPr>
                    <a:lvl2pPr marL="4572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2pPr>
                    <a:lvl3pPr marL="9144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3pPr>
                    <a:lvl4pPr marL="13716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4pPr>
                    <a:lvl5pPr marL="18288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5pPr>
                    <a:lvl6pPr marL="22860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6pPr>
                    <a:lvl7pPr marL="27432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7pPr>
                    <a:lvl8pPr marL="32004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8pPr>
                    <a:lvl9pPr marL="36576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9pPr>
                  </a:lstStyle>
                  <a:p>
                    <a:endParaRPr lang="en-US"/>
                  </a:p>
                </p:txBody>
              </p:sp>
              <p:sp>
                <p:nvSpPr>
                  <p:cNvPr id="32" name="Line 28"/>
                  <p:cNvSpPr>
                    <a:spLocks noChangeShapeType="1"/>
                  </p:cNvSpPr>
                  <p:nvPr/>
                </p:nvSpPr>
                <p:spPr bwMode="auto">
                  <a:xfrm>
                    <a:off x="2890" y="2288"/>
                    <a:ext cx="405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FF0000"/>
                    </a:solidFill>
                    <a:round/>
                    <a:headEnd type="triangle" w="med" len="med"/>
                    <a:tailEnd type="triangle" w="med" len="med"/>
                  </a:ln>
                </p:spPr>
                <p:txBody>
                  <a:bodyPr/>
                  <a:lstStyle>
                    <a:defPPr>
                      <a:defRPr lang="en-US"/>
                    </a:defPPr>
                    <a:lvl1pPr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1pPr>
                    <a:lvl2pPr marL="4572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2pPr>
                    <a:lvl3pPr marL="9144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3pPr>
                    <a:lvl4pPr marL="13716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4pPr>
                    <a:lvl5pPr marL="18288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5pPr>
                    <a:lvl6pPr marL="22860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6pPr>
                    <a:lvl7pPr marL="27432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7pPr>
                    <a:lvl8pPr marL="32004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8pPr>
                    <a:lvl9pPr marL="36576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9pPr>
                  </a:lstStyle>
                  <a:p>
                    <a:endParaRPr lang="en-US"/>
                  </a:p>
                </p:txBody>
              </p:sp>
              <p:sp>
                <p:nvSpPr>
                  <p:cNvPr id="33" name="Line 29"/>
                  <p:cNvSpPr>
                    <a:spLocks noChangeShapeType="1"/>
                  </p:cNvSpPr>
                  <p:nvPr/>
                </p:nvSpPr>
                <p:spPr bwMode="auto">
                  <a:xfrm>
                    <a:off x="4503" y="2288"/>
                    <a:ext cx="406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FF0000"/>
                    </a:solidFill>
                    <a:round/>
                    <a:headEnd type="triangle" w="med" len="med"/>
                    <a:tailEnd type="triangle" w="med" len="med"/>
                  </a:ln>
                </p:spPr>
                <p:txBody>
                  <a:bodyPr/>
                  <a:lstStyle>
                    <a:defPPr>
                      <a:defRPr lang="en-US"/>
                    </a:defPPr>
                    <a:lvl1pPr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1pPr>
                    <a:lvl2pPr marL="4572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2pPr>
                    <a:lvl3pPr marL="9144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3pPr>
                    <a:lvl4pPr marL="13716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4pPr>
                    <a:lvl5pPr marL="18288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5pPr>
                    <a:lvl6pPr marL="22860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6pPr>
                    <a:lvl7pPr marL="27432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7pPr>
                    <a:lvl8pPr marL="32004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8pPr>
                    <a:lvl9pPr marL="36576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9pPr>
                  </a:lstStyle>
                  <a:p>
                    <a:endParaRPr lang="en-US"/>
                  </a:p>
                </p:txBody>
              </p:sp>
              <p:sp>
                <p:nvSpPr>
                  <p:cNvPr id="34" name="Line 30"/>
                  <p:cNvSpPr>
                    <a:spLocks noChangeShapeType="1"/>
                  </p:cNvSpPr>
                  <p:nvPr/>
                </p:nvSpPr>
                <p:spPr bwMode="auto">
                  <a:xfrm>
                    <a:off x="4926" y="2288"/>
                    <a:ext cx="405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FF0000"/>
                    </a:solidFill>
                    <a:round/>
                    <a:headEnd type="triangle" w="med" len="med"/>
                    <a:tailEnd type="triangle" w="med" len="med"/>
                  </a:ln>
                </p:spPr>
                <p:txBody>
                  <a:bodyPr/>
                  <a:lstStyle>
                    <a:defPPr>
                      <a:defRPr lang="en-US"/>
                    </a:defPPr>
                    <a:lvl1pPr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1pPr>
                    <a:lvl2pPr marL="4572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2pPr>
                    <a:lvl3pPr marL="9144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3pPr>
                    <a:lvl4pPr marL="13716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4pPr>
                    <a:lvl5pPr marL="18288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5pPr>
                    <a:lvl6pPr marL="22860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6pPr>
                    <a:lvl7pPr marL="27432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7pPr>
                    <a:lvl8pPr marL="32004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8pPr>
                    <a:lvl9pPr marL="3657600" algn="l" defTabSz="914400" rtl="0" eaLnBrk="1" latinLnBrk="0" hangingPunct="1">
                      <a:defRPr kern="120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lvl9pPr>
                  </a:lstStyle>
                  <a:p>
                    <a:endParaRPr lang="en-US"/>
                  </a:p>
                </p:txBody>
              </p:sp>
            </p:grpSp>
          </p:grpSp>
          <p:sp>
            <p:nvSpPr>
              <p:cNvPr id="13" name="Line 31"/>
              <p:cNvSpPr>
                <a:spLocks noChangeShapeType="1"/>
              </p:cNvSpPr>
              <p:nvPr/>
            </p:nvSpPr>
            <p:spPr bwMode="auto">
              <a:xfrm>
                <a:off x="3758" y="2288"/>
                <a:ext cx="704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 type="triangle" w="med" len="med"/>
                <a:tailEnd type="triangle" w="med" len="med"/>
              </a:ln>
            </p:spPr>
            <p:txBody>
              <a:bodyPr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9pPr>
              </a:lstStyle>
              <a:p>
                <a:endParaRPr lang="en-US"/>
              </a:p>
            </p:txBody>
          </p:sp>
        </p:grpSp>
        <p:grpSp>
          <p:nvGrpSpPr>
            <p:cNvPr id="6" name="Group 5"/>
            <p:cNvGrpSpPr>
              <a:grpSpLocks/>
            </p:cNvGrpSpPr>
            <p:nvPr/>
          </p:nvGrpSpPr>
          <p:grpSpPr bwMode="auto">
            <a:xfrm>
              <a:off x="2789" y="2774"/>
              <a:ext cx="2586" cy="216"/>
              <a:chOff x="2789" y="2774"/>
              <a:chExt cx="2586" cy="216"/>
            </a:xfrm>
          </p:grpSpPr>
          <p:sp>
            <p:nvSpPr>
              <p:cNvPr id="7" name="Text Box 33"/>
              <p:cNvSpPr txBox="1">
                <a:spLocks noChangeArrowheads="1"/>
              </p:cNvSpPr>
              <p:nvPr/>
            </p:nvSpPr>
            <p:spPr bwMode="auto">
              <a:xfrm>
                <a:off x="4876" y="2855"/>
                <a:ext cx="499" cy="1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lv-LV" sz="1400" smtClean="0">
                    <a:solidFill>
                      <a:srgbClr val="000000"/>
                    </a:solidFill>
                    <a:latin typeface="+mn-lt"/>
                    <a:cs typeface="Arial" charset="0"/>
                  </a:rPr>
                  <a:t>Izcili</a:t>
                </a:r>
                <a:endParaRPr lang="en-GB" sz="1400">
                  <a:solidFill>
                    <a:srgbClr val="000000"/>
                  </a:solidFill>
                  <a:latin typeface="+mn-lt"/>
                  <a:cs typeface="Arial" charset="0"/>
                </a:endParaRPr>
              </a:p>
            </p:txBody>
          </p:sp>
          <p:sp>
            <p:nvSpPr>
              <p:cNvPr id="8" name="Text Box 34"/>
              <p:cNvSpPr txBox="1">
                <a:spLocks noChangeArrowheads="1"/>
              </p:cNvSpPr>
              <p:nvPr/>
            </p:nvSpPr>
            <p:spPr bwMode="auto">
              <a:xfrm>
                <a:off x="4422" y="2818"/>
                <a:ext cx="545" cy="1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lv-LV" sz="1400" smtClean="0">
                    <a:solidFill>
                      <a:srgbClr val="000000"/>
                    </a:solidFill>
                    <a:latin typeface="+mn-lt"/>
                    <a:cs typeface="Arial" charset="0"/>
                  </a:rPr>
                  <a:t>Teicami</a:t>
                </a:r>
                <a:endParaRPr lang="en-GB" sz="1400">
                  <a:solidFill>
                    <a:srgbClr val="000000"/>
                  </a:solidFill>
                  <a:latin typeface="+mn-lt"/>
                  <a:cs typeface="Arial" charset="0"/>
                </a:endParaRPr>
              </a:p>
            </p:txBody>
          </p:sp>
          <p:sp>
            <p:nvSpPr>
              <p:cNvPr id="9" name="Text Box 35"/>
              <p:cNvSpPr txBox="1">
                <a:spLocks noChangeArrowheads="1"/>
              </p:cNvSpPr>
              <p:nvPr/>
            </p:nvSpPr>
            <p:spPr bwMode="auto">
              <a:xfrm>
                <a:off x="3833" y="2818"/>
                <a:ext cx="545" cy="1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lv-LV" sz="1400" smtClean="0">
                    <a:solidFill>
                      <a:srgbClr val="000000"/>
                    </a:solidFill>
                    <a:latin typeface="+mn-lt"/>
                    <a:cs typeface="Arial" charset="0"/>
                  </a:rPr>
                  <a:t>Labi</a:t>
                </a:r>
                <a:endParaRPr lang="en-GB" sz="1400">
                  <a:solidFill>
                    <a:srgbClr val="000000"/>
                  </a:solidFill>
                  <a:latin typeface="+mn-lt"/>
                  <a:cs typeface="Arial" charset="0"/>
                </a:endParaRPr>
              </a:p>
            </p:txBody>
          </p:sp>
          <p:sp>
            <p:nvSpPr>
              <p:cNvPr id="10" name="Text Box 36"/>
              <p:cNvSpPr txBox="1">
                <a:spLocks noChangeArrowheads="1"/>
              </p:cNvSpPr>
              <p:nvPr/>
            </p:nvSpPr>
            <p:spPr bwMode="auto">
              <a:xfrm>
                <a:off x="3311" y="2774"/>
                <a:ext cx="545" cy="1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lv-LV" sz="1400" smtClean="0">
                    <a:solidFill>
                      <a:srgbClr val="000000"/>
                    </a:solidFill>
                    <a:latin typeface="+mn-lt"/>
                    <a:cs typeface="Arial" charset="0"/>
                  </a:rPr>
                  <a:t>Jāpilnveido</a:t>
                </a:r>
                <a:endParaRPr lang="en-GB" sz="1400">
                  <a:solidFill>
                    <a:srgbClr val="000000"/>
                  </a:solidFill>
                  <a:latin typeface="+mn-lt"/>
                  <a:cs typeface="Arial" charset="0"/>
                </a:endParaRPr>
              </a:p>
            </p:txBody>
          </p:sp>
          <p:sp>
            <p:nvSpPr>
              <p:cNvPr id="11" name="Text Box 37"/>
              <p:cNvSpPr txBox="1">
                <a:spLocks noChangeArrowheads="1"/>
              </p:cNvSpPr>
              <p:nvPr/>
            </p:nvSpPr>
            <p:spPr bwMode="auto">
              <a:xfrm>
                <a:off x="2789" y="2855"/>
                <a:ext cx="590" cy="1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lv-LV" sz="1400" smtClean="0">
                    <a:solidFill>
                      <a:srgbClr val="000000"/>
                    </a:solidFill>
                    <a:latin typeface="+mn-lt"/>
                    <a:cs typeface="Arial" charset="0"/>
                  </a:rPr>
                  <a:t>Neapmierinoši</a:t>
                </a:r>
                <a:endParaRPr lang="en-GB" sz="1400">
                  <a:solidFill>
                    <a:srgbClr val="000000"/>
                  </a:solidFill>
                  <a:latin typeface="+mn-lt"/>
                  <a:cs typeface="Arial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b="1" smtClean="0"/>
              <a:t>Izmaiņas iestādes vadītāju vērtēšanas kārtībā 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lv-LV" smtClean="0"/>
              <a:t>360 grādu vērtēšanas modifikācija</a:t>
            </a:r>
            <a:endParaRPr lang="en-US" smtClean="0"/>
          </a:p>
          <a:p>
            <a:pPr lvl="0"/>
            <a:r>
              <a:rPr lang="lv-LV" smtClean="0"/>
              <a:t>Vērtētāju lomā – padotie, kolēģi (citi augstākā līmeņa vadītāji), sadarbības partneri, tajā skaitā nevalstisko organizāciju pārstāvji, klienti (sarakstu veido Ministru kabineta loceklis pēc personāla vadības speciālista ieteikuma</a:t>
            </a:r>
            <a:endParaRPr lang="en-US" smtClean="0"/>
          </a:p>
          <a:p>
            <a:pPr lvl="0"/>
            <a:r>
              <a:rPr lang="lv-LV" smtClean="0"/>
              <a:t>Veic pēc izvēles (nav obligāta)</a:t>
            </a:r>
            <a:endParaRPr lang="en-US" smtClean="0"/>
          </a:p>
          <a:p>
            <a:pPr lvl="0"/>
            <a:r>
              <a:rPr lang="lv-LV" smtClean="0"/>
              <a:t>Veic pirms ikgadējās darba izpildes novērtēšanas</a:t>
            </a:r>
            <a:endParaRPr lang="en-US" smtClean="0"/>
          </a:p>
          <a:p>
            <a:pPr lvl="0"/>
            <a:r>
              <a:rPr lang="lv-LV" smtClean="0"/>
              <a:t>Vērtēšanas rezultātus izskata un ņem vērā vērtēšanas komisija </a:t>
            </a:r>
            <a:endParaRPr lang="en-US" smtClean="0"/>
          </a:p>
          <a:p>
            <a:r>
              <a:rPr lang="lv-LV" smtClean="0"/>
              <a:t>Iespējams vērtēt jebkuras kompetences, kuras ir iekļautas Kompetenču vārdnīcā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B21FA-72E5-4D86-B1C0-07A59EBE783B}" type="slidenum">
              <a:rPr lang="en-US" smtClean="0"/>
              <a:pPr>
                <a:defRPr/>
              </a:pPr>
              <a:t>58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smtClean="0"/>
              <a:t>PĀRRUNAS</a:t>
            </a:r>
            <a:r>
              <a:rPr smtClean="0">
                <a:solidFill>
                  <a:schemeClr val="tx2"/>
                </a:solidFill>
              </a:rPr>
              <a:t/>
            </a:r>
            <a:br>
              <a:rPr smtClean="0">
                <a:solidFill>
                  <a:schemeClr val="tx2"/>
                </a:solidFill>
              </a:rPr>
            </a:br>
            <a:endParaRPr lang="en-US" dirty="0"/>
          </a:p>
        </p:txBody>
      </p:sp>
      <p:sp>
        <p:nvSpPr>
          <p:cNvPr id="98308" name="Slide Number Placeholder 4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FDBC912-11A2-4D16-9357-9277A93E1760}" type="slidenum">
              <a:rPr lang="lv-LV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59</a:t>
            </a:fld>
            <a:endParaRPr lang="lv-LV" smtClean="0"/>
          </a:p>
        </p:txBody>
      </p:sp>
      <p:pic>
        <p:nvPicPr>
          <p:cNvPr id="98307" name="Picture 9" descr="http://www.cuboulderblogs.com/leeds2.0/conversation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71688" y="1143000"/>
            <a:ext cx="4762500" cy="321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b="1" smtClean="0"/>
              <a:t>Treneru loma sistēmas ieviešanā I</a:t>
            </a:r>
            <a:endParaRPr lang="en-US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401080" cy="5214974"/>
          </a:xfrm>
        </p:spPr>
        <p:txBody>
          <a:bodyPr>
            <a:normAutofit lnSpcReduction="10000"/>
          </a:bodyPr>
          <a:lstStyle/>
          <a:p>
            <a:r>
              <a:rPr lang="lv-LV" smtClean="0"/>
              <a:t>Zināšanu un prasmju kaskadēšana (nodošana  kolēģiem iestādēs)</a:t>
            </a:r>
          </a:p>
          <a:p>
            <a:r>
              <a:rPr lang="lv-LV" smtClean="0"/>
              <a:t>Sistēmas mērķu un vērtību iedzīvināšana – treneris kā </a:t>
            </a:r>
            <a:r>
              <a:rPr lang="lv-LV" i="1" smtClean="0"/>
              <a:t>pārmaiņu aģents</a:t>
            </a:r>
          </a:p>
          <a:p>
            <a:r>
              <a:rPr lang="lv-LV" smtClean="0"/>
              <a:t>Konsultācijas un praktisks atbalsts vadītājiem un darbiniekiem iestādēs</a:t>
            </a:r>
          </a:p>
          <a:p>
            <a:r>
              <a:rPr lang="lv-LV" b="1" smtClean="0">
                <a:solidFill>
                  <a:srgbClr val="FF0000"/>
                </a:solidFill>
              </a:rPr>
              <a:t>NB! </a:t>
            </a:r>
          </a:p>
          <a:p>
            <a:pPr lvl="1"/>
            <a:r>
              <a:rPr lang="lv-LV" smtClean="0"/>
              <a:t>Neapmācīti vadītāji vērtēt un vadīt pārrunas nedrīkst!</a:t>
            </a:r>
          </a:p>
          <a:p>
            <a:pPr lvl="1"/>
            <a:r>
              <a:rPr lang="lv-LV" smtClean="0"/>
              <a:t>Svarīga ir arī darbinieku izglītošana, jo nezināšana vairo bailes un pretestību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B21FA-72E5-4D86-B1C0-07A59EBE783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Title 1"/>
          <p:cNvSpPr>
            <a:spLocks noGrp="1"/>
          </p:cNvSpPr>
          <p:nvPr>
            <p:ph type="title"/>
          </p:nvPr>
        </p:nvSpPr>
        <p:spPr>
          <a:xfrm>
            <a:off x="428625" y="642938"/>
            <a:ext cx="8229600" cy="785812"/>
          </a:xfrm>
        </p:spPr>
        <p:txBody>
          <a:bodyPr>
            <a:normAutofit/>
          </a:bodyPr>
          <a:lstStyle/>
          <a:p>
            <a:r>
              <a:rPr lang="en-US" b="1" smtClean="0"/>
              <a:t>P</a:t>
            </a:r>
            <a:r>
              <a:rPr b="1" smtClean="0"/>
              <a:t>ārrunu mērķi</a:t>
            </a:r>
            <a:endParaRPr lang="en-US" b="1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" y="1643063"/>
            <a:ext cx="8229600" cy="4483100"/>
          </a:xfrm>
        </p:spPr>
        <p:txBody>
          <a:bodyPr/>
          <a:lstStyle/>
          <a:p>
            <a:pPr>
              <a:defRPr/>
            </a:pPr>
            <a:r>
              <a:rPr lang="lv-LV" sz="2800" dirty="0" smtClean="0"/>
              <a:t>Uzlabot vai stiprināt motivāciju</a:t>
            </a:r>
          </a:p>
          <a:p>
            <a:pPr>
              <a:defRPr/>
            </a:pPr>
            <a:r>
              <a:rPr lang="lv-LV" sz="2800" dirty="0" smtClean="0"/>
              <a:t>Uzlabot saprašanos un sadarbību vadītāja un darbinieka starpā</a:t>
            </a:r>
          </a:p>
          <a:p>
            <a:pPr>
              <a:defRPr/>
            </a:pPr>
            <a:r>
              <a:rPr lang="lv-LV" sz="2800" dirty="0" smtClean="0"/>
              <a:t>Uzlabot darbinieka izpratni </a:t>
            </a:r>
            <a:r>
              <a:rPr lang="lv-LV" sz="2800" smtClean="0"/>
              <a:t>par iestādes </a:t>
            </a:r>
            <a:r>
              <a:rPr lang="lv-LV" sz="2800" dirty="0" smtClean="0"/>
              <a:t>mērķiem un viņa lomu to sasniegšanā</a:t>
            </a:r>
          </a:p>
          <a:p>
            <a:pPr>
              <a:defRPr/>
            </a:pPr>
            <a:r>
              <a:rPr lang="lv-LV" sz="2800" dirty="0" smtClean="0"/>
              <a:t>Uzlabot darba izpildi</a:t>
            </a:r>
            <a:endParaRPr lang="en-US" sz="2800" dirty="0"/>
          </a:p>
        </p:txBody>
      </p:sp>
      <p:sp>
        <p:nvSpPr>
          <p:cNvPr id="99332" name="Slide Number Placeholder 3"/>
          <p:cNvSpPr>
            <a:spLocks noGrp="1"/>
          </p:cNvSpPr>
          <p:nvPr>
            <p:ph type="sldNum" sz="quarter" idx="10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5EA0E4A-9616-4E6C-9A8C-7D1AD10D87EB}" type="slidenum">
              <a:rPr lang="lv-LV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60</a:t>
            </a:fld>
            <a:endParaRPr lang="lv-LV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Title 1"/>
          <p:cNvSpPr>
            <a:spLocks noGrp="1"/>
          </p:cNvSpPr>
          <p:nvPr>
            <p:ph type="title"/>
          </p:nvPr>
        </p:nvSpPr>
        <p:spPr>
          <a:xfrm>
            <a:off x="428625" y="642938"/>
            <a:ext cx="8229600" cy="785812"/>
          </a:xfrm>
        </p:spPr>
        <p:txBody>
          <a:bodyPr>
            <a:normAutofit/>
          </a:bodyPr>
          <a:lstStyle/>
          <a:p>
            <a:r>
              <a:rPr b="1" smtClean="0"/>
              <a:t>Motivējoša pārrunu intervija </a:t>
            </a:r>
            <a:endParaRPr lang="en-US" b="1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50" y="1500174"/>
            <a:ext cx="8858250" cy="5357826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None/>
              <a:defRPr/>
            </a:pPr>
            <a:r>
              <a:rPr lang="lv-LV" sz="2800" dirty="0" smtClean="0"/>
              <a:t>“</a:t>
            </a:r>
            <a:r>
              <a:rPr lang="lv-LV" sz="2800" dirty="0" err="1" smtClean="0"/>
              <a:t>Sendviča</a:t>
            </a:r>
            <a:r>
              <a:rPr lang="lv-LV" sz="2800" dirty="0" smtClean="0"/>
              <a:t>” struktūra:</a:t>
            </a:r>
          </a:p>
          <a:p>
            <a:pPr>
              <a:defRPr/>
            </a:pPr>
            <a:r>
              <a:rPr lang="lv-LV" sz="2800" dirty="0" smtClean="0"/>
              <a:t>Pozitīvs sākums:</a:t>
            </a:r>
          </a:p>
          <a:p>
            <a:pPr lvl="1">
              <a:defRPr/>
            </a:pPr>
            <a:r>
              <a:rPr lang="lv-LV" dirty="0" smtClean="0"/>
              <a:t>Darba izpildes pozitīvo aspektu izcelšana</a:t>
            </a:r>
          </a:p>
          <a:p>
            <a:pPr lvl="1">
              <a:defRPr/>
            </a:pPr>
            <a:r>
              <a:rPr lang="lv-LV" dirty="0" smtClean="0"/>
              <a:t>Pateicība par darbinieka ieguldījumu</a:t>
            </a:r>
          </a:p>
          <a:p>
            <a:pPr>
              <a:defRPr/>
            </a:pPr>
            <a:r>
              <a:rPr lang="lv-LV" sz="2800" dirty="0" err="1" smtClean="0"/>
              <a:t>Problēmjautājumu</a:t>
            </a:r>
            <a:r>
              <a:rPr lang="lv-LV" sz="2800" dirty="0" smtClean="0"/>
              <a:t> pārrunāšana:</a:t>
            </a:r>
          </a:p>
          <a:p>
            <a:pPr lvl="1">
              <a:defRPr/>
            </a:pPr>
            <a:r>
              <a:rPr lang="lv-LV" dirty="0" smtClean="0"/>
              <a:t>Taktiska un delikāta trūkumu analīze, darbinieka argumentu uzklausīšana</a:t>
            </a:r>
          </a:p>
          <a:p>
            <a:pPr lvl="1">
              <a:defRPr/>
            </a:pPr>
            <a:r>
              <a:rPr lang="lv-LV" dirty="0" smtClean="0"/>
              <a:t>Vienošanās par trūkumu novēršanas taktiku</a:t>
            </a:r>
          </a:p>
          <a:p>
            <a:pPr>
              <a:defRPr/>
            </a:pPr>
            <a:r>
              <a:rPr lang="lv-LV" sz="2800" dirty="0" smtClean="0"/>
              <a:t>Pozitīvs noslēgums:</a:t>
            </a:r>
          </a:p>
          <a:p>
            <a:pPr lvl="1">
              <a:defRPr/>
            </a:pPr>
            <a:r>
              <a:rPr lang="lv-LV" smtClean="0"/>
              <a:t>Apliecināt par uzticēšanos </a:t>
            </a:r>
            <a:r>
              <a:rPr lang="lv-LV" dirty="0" smtClean="0"/>
              <a:t>darbiniekam un </a:t>
            </a:r>
            <a:r>
              <a:rPr lang="lv-LV" smtClean="0"/>
              <a:t>viņa potenciālam</a:t>
            </a:r>
            <a:endParaRPr lang="lv-LV" dirty="0" smtClean="0"/>
          </a:p>
          <a:p>
            <a:pPr lvl="1"/>
            <a:r>
              <a:rPr lang="en-US" smtClean="0"/>
              <a:t>Apliecināt apņemšanos </a:t>
            </a:r>
            <a:r>
              <a:rPr lang="lv-LV" smtClean="0"/>
              <a:t>palīdzēt novērst trūkumus</a:t>
            </a:r>
            <a:endParaRPr lang="en-US" smtClean="0"/>
          </a:p>
          <a:p>
            <a:pPr lvl="2">
              <a:buFont typeface="Arial" charset="0"/>
              <a:buChar char="•"/>
              <a:defRPr/>
            </a:pPr>
            <a:endParaRPr lang="en-US" dirty="0"/>
          </a:p>
        </p:txBody>
      </p:sp>
      <p:sp>
        <p:nvSpPr>
          <p:cNvPr id="115716" name="Slide Number Placeholder 3"/>
          <p:cNvSpPr>
            <a:spLocks noGrp="1"/>
          </p:cNvSpPr>
          <p:nvPr>
            <p:ph type="sldNum" sz="quarter" idx="10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C8929F7-1660-4E6C-B7D0-FC8E5B2562E5}" type="slidenum">
              <a:rPr lang="lv-LV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61</a:t>
            </a:fld>
            <a:endParaRPr lang="lv-LV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b="1" smtClean="0"/>
              <a:t>Veiksmīgu pārrunu priekšnoteikumi</a:t>
            </a:r>
            <a:endParaRPr lang="en-US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01080" cy="5257800"/>
          </a:xfrm>
        </p:spPr>
        <p:txBody>
          <a:bodyPr>
            <a:normAutofit/>
          </a:bodyPr>
          <a:lstStyle/>
          <a:p>
            <a:pPr lvl="0"/>
            <a:r>
              <a:rPr lang="lv-LV" sz="2800" smtClean="0"/>
              <a:t>Jāsagatavojas pārrunām, apdomājot, ko vēlaties sasniegt, ko gaida sarunu partneris, kādas aktivitātes var sekot jūsu sarunai</a:t>
            </a:r>
            <a:endParaRPr lang="en-US" sz="2800" smtClean="0"/>
          </a:p>
          <a:p>
            <a:pPr lvl="0"/>
            <a:r>
              <a:rPr lang="lv-LV" sz="2800" smtClean="0"/>
              <a:t>Labi jāpārzina veidlapa un tās saturs</a:t>
            </a:r>
            <a:endParaRPr lang="en-US" sz="2800" smtClean="0"/>
          </a:p>
          <a:p>
            <a:pPr lvl="0"/>
            <a:r>
              <a:rPr lang="lv-LV" sz="2800" smtClean="0"/>
              <a:t>Jābūt gatavam paskaidrot savu viedokli vienkāršā, tiešā formā, bez sakāpinātām emocijām</a:t>
            </a:r>
            <a:endParaRPr lang="en-US" sz="2800" smtClean="0"/>
          </a:p>
          <a:p>
            <a:pPr lvl="0"/>
            <a:r>
              <a:rPr lang="lv-LV" sz="2800" smtClean="0"/>
              <a:t>Problemātiskos jautājumus jāanalizē </a:t>
            </a:r>
            <a:r>
              <a:rPr lang="lv-LV" sz="2800" b="1" smtClean="0"/>
              <a:t>no attīstības iespēju viedokļa</a:t>
            </a:r>
            <a:r>
              <a:rPr lang="lv-LV" sz="2800" smtClean="0"/>
              <a:t>, balstoties uz </a:t>
            </a:r>
            <a:r>
              <a:rPr lang="lv-LV" sz="2800" b="1" smtClean="0"/>
              <a:t>pozitīvo</a:t>
            </a:r>
            <a:r>
              <a:rPr lang="lv-LV" sz="2800" smtClean="0"/>
              <a:t> nodarbinātā sniegumā, nevis, koncentrējoties uz negatīvajiem aspektiem</a:t>
            </a:r>
            <a:endParaRPr lang="en-US" sz="2800" smtClean="0"/>
          </a:p>
          <a:p>
            <a:endParaRPr lang="en-US" sz="28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B21FA-72E5-4D86-B1C0-07A59EBE783B}" type="slidenum">
              <a:rPr lang="en-US" smtClean="0"/>
              <a:pPr>
                <a:defRPr/>
              </a:pPr>
              <a:t>62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b="1" smtClean="0"/>
              <a:t>Atgriezeniskā saite I</a:t>
            </a:r>
            <a:endParaRPr lang="lv-LV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60"/>
            <a:ext cx="8401080" cy="5357850"/>
          </a:xfrm>
        </p:spPr>
        <p:txBody>
          <a:bodyPr>
            <a:normAutofit fontScale="77500" lnSpcReduction="20000"/>
          </a:bodyPr>
          <a:lstStyle/>
          <a:p>
            <a:r>
              <a:rPr lang="lv-LV" smtClean="0"/>
              <a:t>Būtiska </a:t>
            </a:r>
            <a:r>
              <a:rPr lang="lv-LV" dirty="0" smtClean="0"/>
              <a:t>darba </a:t>
            </a:r>
            <a:r>
              <a:rPr lang="lv-LV" smtClean="0"/>
              <a:t>izpildes vadības procesa </a:t>
            </a:r>
            <a:r>
              <a:rPr lang="lv-LV" dirty="0" smtClean="0"/>
              <a:t>daļa </a:t>
            </a:r>
            <a:r>
              <a:rPr lang="lv-LV" smtClean="0"/>
              <a:t>gan vadītājam, gan </a:t>
            </a:r>
            <a:r>
              <a:rPr lang="lv-LV" dirty="0" smtClean="0"/>
              <a:t>darbiniekam</a:t>
            </a:r>
          </a:p>
          <a:p>
            <a:r>
              <a:rPr lang="lv-LV" smtClean="0"/>
              <a:t>Lai tā </a:t>
            </a:r>
            <a:r>
              <a:rPr lang="lv-LV" dirty="0" smtClean="0"/>
              <a:t>būtu tiešām </a:t>
            </a:r>
            <a:r>
              <a:rPr lang="lv-LV" smtClean="0"/>
              <a:t>efektīvs attīstības rīks, </a:t>
            </a:r>
            <a:r>
              <a:rPr lang="lv-LV" dirty="0" smtClean="0"/>
              <a:t>ir svarīgi, lai tai tiktu radīta atbilstoša vide , kas veicina atklātu un </a:t>
            </a:r>
            <a:r>
              <a:rPr lang="lv-LV" smtClean="0"/>
              <a:t>godīgu komunikāciju – gan formālo, gan neformālo</a:t>
            </a:r>
          </a:p>
          <a:p>
            <a:r>
              <a:rPr lang="lv-LV" smtClean="0"/>
              <a:t>Veicina atvērtības kultūru</a:t>
            </a:r>
          </a:p>
          <a:p>
            <a:r>
              <a:rPr lang="lv-LV" smtClean="0"/>
              <a:t>Stiprina panākumus</a:t>
            </a:r>
          </a:p>
          <a:p>
            <a:r>
              <a:rPr lang="lv-LV" smtClean="0"/>
              <a:t>Palīdz cilvēkiem attīstīties</a:t>
            </a:r>
          </a:p>
          <a:p>
            <a:r>
              <a:rPr lang="lv-LV" smtClean="0"/>
              <a:t>Veido uzticēšanos</a:t>
            </a:r>
          </a:p>
          <a:p>
            <a:pPr marL="0" indent="0">
              <a:buNone/>
            </a:pPr>
            <a:r>
              <a:rPr lang="lv-LV" smtClean="0"/>
              <a:t>Vairums cilvēku vēlas saņemt atgriezenisko saiti. Cilvēki var izjust stresu, ja viņi nesaņem atgriezenisko saiti. Viņi var pat kļūt destruktīvi.</a:t>
            </a:r>
          </a:p>
          <a:p>
            <a:pPr marL="0" indent="0">
              <a:buNone/>
            </a:pPr>
            <a:r>
              <a:rPr lang="lv-LV" smtClean="0"/>
              <a:t>Prasmīgi sniegta atgriezeniskā saite var būt motivējošs faktors, kas stiprina attiecības, nevis tās vājina (kas bieži ir pamatā bailēm, kādēļ atgriezeniskā saite netiek sniegta)</a:t>
            </a:r>
          </a:p>
          <a:p>
            <a:endParaRPr lang="lv-LV" dirty="0" smtClean="0"/>
          </a:p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B21FA-72E5-4D86-B1C0-07A59EBE783B}" type="slidenum">
              <a:rPr lang="en-US" smtClean="0"/>
              <a:pPr>
                <a:defRPr/>
              </a:pPr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85858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b="1" smtClean="0"/>
              <a:t>Atgriezeniskā saite II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72518" cy="5257800"/>
          </a:xfrm>
        </p:spPr>
        <p:txBody>
          <a:bodyPr>
            <a:normAutofit fontScale="92500" lnSpcReduction="10000"/>
          </a:bodyPr>
          <a:lstStyle/>
          <a:p>
            <a:r>
              <a:rPr lang="lv-LV" dirty="0" smtClean="0"/>
              <a:t>Dažreiz cilvēki izvairās sniegt atgriezenisko saiti</a:t>
            </a:r>
          </a:p>
          <a:p>
            <a:pPr lvl="1"/>
            <a:r>
              <a:rPr lang="lv-LV" smtClean="0"/>
              <a:t>viņi dod mājienus</a:t>
            </a:r>
          </a:p>
          <a:p>
            <a:pPr lvl="1"/>
            <a:r>
              <a:rPr lang="lv-LV" smtClean="0"/>
              <a:t>pasaka tikai daļu no tā, ko vēlas teikt</a:t>
            </a:r>
          </a:p>
          <a:p>
            <a:pPr lvl="1"/>
            <a:r>
              <a:rPr lang="lv-LV" smtClean="0"/>
              <a:t>nesaka neko</a:t>
            </a:r>
          </a:p>
          <a:p>
            <a:r>
              <a:rPr lang="lv-LV" smtClean="0"/>
              <a:t>Ja </a:t>
            </a:r>
            <a:r>
              <a:rPr lang="lv-LV" dirty="0" smtClean="0"/>
              <a:t>netiek sniegta konstruktīva </a:t>
            </a:r>
            <a:r>
              <a:rPr lang="lv-LV" smtClean="0"/>
              <a:t>atgriezeniskā saite, </a:t>
            </a:r>
            <a:r>
              <a:rPr lang="lv-LV" dirty="0" smtClean="0"/>
              <a:t>rezultātā:</a:t>
            </a:r>
          </a:p>
          <a:p>
            <a:pPr lvl="1"/>
            <a:r>
              <a:rPr lang="lv-LV" smtClean="0"/>
              <a:t>var pasliktināties darba izpilde</a:t>
            </a:r>
          </a:p>
          <a:p>
            <a:pPr lvl="1"/>
            <a:r>
              <a:rPr lang="lv-LV" smtClean="0"/>
              <a:t>var rasties problēmas ar pakalpojuma saņēmējiem, sadarbības partneriem, iesaistītajām pusēm</a:t>
            </a:r>
          </a:p>
          <a:p>
            <a:pPr lvl="1"/>
            <a:r>
              <a:rPr lang="lv-LV" smtClean="0"/>
              <a:t>uzticības trūkums</a:t>
            </a:r>
          </a:p>
          <a:p>
            <a:pPr lvl="1"/>
            <a:r>
              <a:rPr lang="lv-LV" smtClean="0"/>
              <a:t>pašcieņas zudums</a:t>
            </a:r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B21FA-72E5-4D86-B1C0-07A59EBE783B}" type="slidenum">
              <a:rPr lang="en-US" smtClean="0"/>
              <a:pPr>
                <a:defRPr/>
              </a:pPr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32932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214446"/>
          </a:xfrm>
        </p:spPr>
        <p:txBody>
          <a:bodyPr>
            <a:noAutofit/>
          </a:bodyPr>
          <a:lstStyle/>
          <a:p>
            <a:r>
              <a:rPr lang="lv-LV" sz="3200" b="1" smtClean="0"/>
              <a:t>Kāds ir esošais klimats jūsu iestādē attiecībā uz atgriezeniskās saites sniegšanu un kādu jūs to vēlētos</a:t>
            </a:r>
            <a:endParaRPr lang="lv-LV" sz="3200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lv-LV" dirty="0" smtClean="0"/>
              <a:t>Cik ierasti ir cilvēkiem sniegt </a:t>
            </a:r>
            <a:r>
              <a:rPr lang="lv-LV" smtClean="0"/>
              <a:t>atgriezenisko saiti?</a:t>
            </a:r>
            <a:endParaRPr lang="lv-LV" dirty="0" smtClean="0"/>
          </a:p>
          <a:p>
            <a:r>
              <a:rPr lang="lv-LV" dirty="0" smtClean="0"/>
              <a:t>Cik ierasta ir situācija</a:t>
            </a:r>
            <a:r>
              <a:rPr lang="lv-LV" smtClean="0"/>
              <a:t>, kad </a:t>
            </a:r>
            <a:r>
              <a:rPr lang="lv-LV" dirty="0" smtClean="0"/>
              <a:t>cilvēki sniedz konstruktīvu kritiku?</a:t>
            </a:r>
          </a:p>
          <a:p>
            <a:r>
              <a:rPr lang="lv-LV" dirty="0" smtClean="0"/>
              <a:t>Kādos apstākļos tā </a:t>
            </a:r>
            <a:r>
              <a:rPr lang="lv-LV" smtClean="0"/>
              <a:t>tiek sniegta? </a:t>
            </a:r>
            <a:r>
              <a:rPr lang="lv-LV" dirty="0" smtClean="0"/>
              <a:t>Kurš to sniedz? </a:t>
            </a:r>
            <a:r>
              <a:rPr lang="lv-LV" smtClean="0"/>
              <a:t>Cik kvalitatīvi?</a:t>
            </a:r>
            <a:endParaRPr lang="lv-LV" dirty="0" smtClean="0"/>
          </a:p>
          <a:p>
            <a:r>
              <a:rPr lang="lv-LV" dirty="0" smtClean="0"/>
              <a:t>Nākotnes vide:</a:t>
            </a:r>
          </a:p>
          <a:p>
            <a:pPr lvl="1"/>
            <a:r>
              <a:rPr lang="lv-LV" dirty="0" smtClean="0"/>
              <a:t>Kā </a:t>
            </a:r>
            <a:r>
              <a:rPr lang="lv-LV" smtClean="0"/>
              <a:t>jūs aprakstītu, </a:t>
            </a:r>
            <a:r>
              <a:rPr lang="lv-LV" dirty="0" smtClean="0"/>
              <a:t>kāda būtu ideāla « kultūra» </a:t>
            </a:r>
            <a:r>
              <a:rPr lang="lv-LV" smtClean="0"/>
              <a:t>atgriezeniskās saites </a:t>
            </a:r>
            <a:r>
              <a:rPr lang="lv-LV" dirty="0" smtClean="0"/>
              <a:t>sniegšanai?</a:t>
            </a:r>
          </a:p>
          <a:p>
            <a:pPr lvl="1"/>
            <a:r>
              <a:rPr lang="lv-LV" dirty="0" smtClean="0"/>
              <a:t>Ko jūs personīgi </a:t>
            </a:r>
            <a:r>
              <a:rPr lang="lv-LV" smtClean="0"/>
              <a:t>varētu darīt, </a:t>
            </a:r>
            <a:r>
              <a:rPr lang="lv-LV" dirty="0" smtClean="0"/>
              <a:t>lai </a:t>
            </a:r>
            <a:r>
              <a:rPr lang="lv-LV" smtClean="0"/>
              <a:t>veicinātu labāku </a:t>
            </a:r>
            <a:r>
              <a:rPr lang="lv-LV" dirty="0" smtClean="0"/>
              <a:t>atgriezeniskās saites sniegšanas kultūru savā iestādē?</a:t>
            </a:r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B21FA-72E5-4D86-B1C0-07A59EBE783B}" type="slidenum">
              <a:rPr lang="en-US" smtClean="0"/>
              <a:pPr>
                <a:defRPr/>
              </a:pPr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67073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b="1" dirty="0" smtClean="0"/>
              <a:t>Atgriezeniskās saites </a:t>
            </a:r>
            <a:r>
              <a:rPr lang="lv-LV" b="1" smtClean="0"/>
              <a:t>sniegšanas principi</a:t>
            </a:r>
            <a:endParaRPr lang="lv-LV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/>
            <a:r>
              <a:rPr lang="lv-LV" smtClean="0"/>
              <a:t>    Divas dilemmas attiecībā uz atgriezeniskās saites  sniegšanu kolēģiem:</a:t>
            </a:r>
          </a:p>
          <a:p>
            <a:pPr marL="400050" lvl="1" indent="0">
              <a:buNone/>
            </a:pPr>
            <a:r>
              <a:rPr lang="lv-LV" smtClean="0"/>
              <a:t>- Vai to sniegt vai nē</a:t>
            </a:r>
          </a:p>
          <a:p>
            <a:pPr lvl="1">
              <a:buNone/>
            </a:pPr>
            <a:r>
              <a:rPr lang="lv-LV" smtClean="0"/>
              <a:t>- Ja jā, tad kā to izdarīt</a:t>
            </a:r>
          </a:p>
          <a:p>
            <a:r>
              <a:rPr lang="lv-LV" smtClean="0"/>
              <a:t>Kā </a:t>
            </a:r>
            <a:r>
              <a:rPr lang="lv-LV" dirty="0" smtClean="0"/>
              <a:t>mēs varam labāk palīdzēt viens otram sniegt </a:t>
            </a:r>
            <a:r>
              <a:rPr lang="lv-LV" smtClean="0"/>
              <a:t>atgriezenisko saiti?</a:t>
            </a:r>
            <a:endParaRPr lang="lv-LV" dirty="0" smtClean="0"/>
          </a:p>
          <a:p>
            <a:r>
              <a:rPr lang="lv-LV" b="1" smtClean="0">
                <a:solidFill>
                  <a:srgbClr val="FF0000"/>
                </a:solidFill>
              </a:rPr>
              <a:t>NB!</a:t>
            </a:r>
          </a:p>
          <a:p>
            <a:pPr lvl="1"/>
            <a:r>
              <a:rPr lang="lv-LV" smtClean="0"/>
              <a:t>Atgriezeniskā </a:t>
            </a:r>
            <a:r>
              <a:rPr lang="lv-LV" dirty="0" smtClean="0"/>
              <a:t>saite </a:t>
            </a:r>
            <a:r>
              <a:rPr lang="lv-LV" smtClean="0"/>
              <a:t>ir delikāts jautājums</a:t>
            </a:r>
          </a:p>
          <a:p>
            <a:pPr lvl="1"/>
            <a:r>
              <a:rPr lang="lv-LV" smtClean="0"/>
              <a:t>Ja tiek sniegta slikti, </a:t>
            </a:r>
            <a:r>
              <a:rPr lang="lv-LV" dirty="0" smtClean="0"/>
              <a:t>var izdarīt vairāk ļaunuma, </a:t>
            </a:r>
            <a:r>
              <a:rPr lang="lv-LV" smtClean="0"/>
              <a:t>kā labuma</a:t>
            </a:r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B21FA-72E5-4D86-B1C0-07A59EBE783B}" type="slidenum">
              <a:rPr lang="en-US" smtClean="0"/>
              <a:pPr>
                <a:defRPr/>
              </a:pPr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17291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b="1" smtClean="0"/>
              <a:t>Prasmīga atgriezeniskā saite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72518" cy="5257800"/>
          </a:xfrm>
        </p:spPr>
        <p:txBody>
          <a:bodyPr>
            <a:normAutofit fontScale="92500"/>
          </a:bodyPr>
          <a:lstStyle/>
          <a:p>
            <a:pPr marL="514350" indent="-514350"/>
            <a:r>
              <a:rPr lang="lv-LV" smtClean="0"/>
              <a:t>Sniegta vidē, kurā </a:t>
            </a:r>
            <a:r>
              <a:rPr lang="lv-LV" dirty="0" smtClean="0"/>
              <a:t>cilvēki augstu vērtē viens otru</a:t>
            </a:r>
          </a:p>
          <a:p>
            <a:pPr marL="514350" indent="-514350"/>
            <a:r>
              <a:rPr lang="lv-LV" smtClean="0"/>
              <a:t>Līdzsvars </a:t>
            </a:r>
            <a:r>
              <a:rPr lang="lv-LV" dirty="0" smtClean="0"/>
              <a:t>starp uzslavu un kritiku</a:t>
            </a:r>
          </a:p>
          <a:p>
            <a:pPr marL="514350" indent="-514350"/>
            <a:r>
              <a:rPr lang="lv-LV" smtClean="0"/>
              <a:t>Ieguvums ir saites </a:t>
            </a:r>
            <a:r>
              <a:rPr lang="lv-LV" dirty="0" smtClean="0"/>
              <a:t>saņēmējam, nevis sniedzējam</a:t>
            </a:r>
          </a:p>
          <a:p>
            <a:pPr marL="514350" indent="-514350"/>
            <a:r>
              <a:rPr lang="lv-LV" smtClean="0"/>
              <a:t>Konstruktīva </a:t>
            </a:r>
            <a:r>
              <a:rPr lang="lv-LV" dirty="0" smtClean="0"/>
              <a:t>– </a:t>
            </a:r>
            <a:r>
              <a:rPr lang="lv-LV" smtClean="0"/>
              <a:t>cilvēks ar to var </a:t>
            </a:r>
            <a:r>
              <a:rPr lang="lv-LV" dirty="0" smtClean="0"/>
              <a:t>ar to kaut ko darīt, rīkoties</a:t>
            </a:r>
          </a:p>
          <a:p>
            <a:pPr marL="514350" indent="-514350"/>
            <a:r>
              <a:rPr lang="lv-LV" smtClean="0"/>
              <a:t>Godīga </a:t>
            </a:r>
            <a:r>
              <a:rPr lang="lv-LV" dirty="0" smtClean="0"/>
              <a:t>– faktam jābūt novērotam vai konkrēti izklāstītam</a:t>
            </a:r>
          </a:p>
          <a:p>
            <a:pPr marL="514350" indent="-514350"/>
            <a:r>
              <a:rPr lang="lv-LV" dirty="0" smtClean="0"/>
              <a:t>Jāsniedz ļoti drīz pēc notikuma</a:t>
            </a:r>
          </a:p>
          <a:p>
            <a:pPr marL="514350" indent="-514350"/>
            <a:r>
              <a:rPr lang="lv-LV" dirty="0" smtClean="0"/>
              <a:t>Nekādi </a:t>
            </a:r>
            <a:r>
              <a:rPr lang="lv-LV" smtClean="0"/>
              <a:t>pieņēmumi – jābalstās uz rīcības novērojumu, nevis personības vērtējumu</a:t>
            </a:r>
            <a:endParaRPr lang="lv-LV" dirty="0" smtClean="0"/>
          </a:p>
          <a:p>
            <a:pPr marL="400050" lvl="1" indent="0">
              <a:buNone/>
            </a:pPr>
            <a:endParaRPr lang="lv-LV" dirty="0" smtClean="0"/>
          </a:p>
          <a:p>
            <a:pPr marL="400050" lvl="1" indent="0">
              <a:buNone/>
            </a:pPr>
            <a:endParaRPr lang="lv-LV" dirty="0" smtClean="0"/>
          </a:p>
          <a:p>
            <a:pPr marL="400050" lvl="1" indent="0">
              <a:buNone/>
            </a:pPr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B21FA-72E5-4D86-B1C0-07A59EBE783B}" type="slidenum">
              <a:rPr lang="en-US" smtClean="0"/>
              <a:pPr>
                <a:defRPr/>
              </a:pPr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20757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b="1" dirty="0" smtClean="0"/>
              <a:t>Konstruktīva kritika</a:t>
            </a:r>
            <a:endParaRPr lang="lv-LV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214974"/>
          </a:xfrm>
        </p:spPr>
        <p:txBody>
          <a:bodyPr>
            <a:normAutofit fontScale="92500"/>
          </a:bodyPr>
          <a:lstStyle/>
          <a:p>
            <a:r>
              <a:rPr lang="lv-LV" dirty="0" smtClean="0"/>
              <a:t>Kritika jeb negatīva atgriezeniskā saite tiek </a:t>
            </a:r>
            <a:r>
              <a:rPr lang="lv-LV" smtClean="0"/>
              <a:t>sniegta gadījumos, </a:t>
            </a:r>
            <a:r>
              <a:rPr lang="lv-LV" dirty="0" smtClean="0"/>
              <a:t>kad ir tikusi pieļauta kļūda vai arī indivīds </a:t>
            </a:r>
            <a:r>
              <a:rPr lang="lv-LV" smtClean="0"/>
              <a:t>nestrādā atbilstoši pieņemtajiem standartiem: «Katram </a:t>
            </a:r>
            <a:r>
              <a:rPr lang="lv-LV" dirty="0" smtClean="0"/>
              <a:t>jāmācās no </a:t>
            </a:r>
            <a:r>
              <a:rPr lang="lv-LV" smtClean="0"/>
              <a:t>savām un citu kļūdām </a:t>
            </a:r>
            <a:r>
              <a:rPr lang="lv-LV" dirty="0" smtClean="0"/>
              <a:t>un jāpalīdz citiem mācīties no savām»</a:t>
            </a:r>
          </a:p>
          <a:p>
            <a:r>
              <a:rPr lang="lv-LV" dirty="0" smtClean="0"/>
              <a:t>Ja organizācija nepieļauj, </a:t>
            </a:r>
            <a:r>
              <a:rPr lang="lv-LV" smtClean="0"/>
              <a:t>ka kļūdas </a:t>
            </a:r>
            <a:r>
              <a:rPr lang="lv-LV" dirty="0" smtClean="0"/>
              <a:t>var būt, tad </a:t>
            </a:r>
            <a:r>
              <a:rPr lang="lv-LV" smtClean="0"/>
              <a:t>veidojas «vainošanas </a:t>
            </a:r>
            <a:r>
              <a:rPr lang="lv-LV" dirty="0" smtClean="0"/>
              <a:t>kultūra». Tādēļ ir ļoti svarīgi, ka kritika (negatīva atgriezeniskā saite) ir izteikta konstruktīvā (produktīvā) veidā – ar mērķi </a:t>
            </a:r>
            <a:r>
              <a:rPr lang="lv-LV" smtClean="0"/>
              <a:t>panākt uzlabojumus, nevis uzbrukt </a:t>
            </a:r>
            <a:r>
              <a:rPr lang="lv-LV" dirty="0" smtClean="0"/>
              <a:t>indivīda raksturam vai personībai</a:t>
            </a:r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B21FA-72E5-4D86-B1C0-07A59EBE783B}" type="slidenum">
              <a:rPr lang="en-US" smtClean="0"/>
              <a:pPr>
                <a:defRPr/>
              </a:pPr>
              <a:t>68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64232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b="1" dirty="0" smtClean="0"/>
              <a:t>Konstruktīvas atgriezeniskās </a:t>
            </a:r>
            <a:r>
              <a:rPr lang="lv-LV" b="1" smtClean="0"/>
              <a:t>saites sniegšana I</a:t>
            </a:r>
            <a:endParaRPr lang="lv-LV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smtClean="0"/>
              <a:t>Dariet to</a:t>
            </a:r>
          </a:p>
          <a:p>
            <a:pPr lvl="1"/>
            <a:r>
              <a:rPr lang="lv-LV" smtClean="0"/>
              <a:t>piemērotā laikā un vietā</a:t>
            </a:r>
            <a:endParaRPr lang="lv-LV" dirty="0" smtClean="0"/>
          </a:p>
          <a:p>
            <a:pPr lvl="1"/>
            <a:r>
              <a:rPr lang="lv-LV" smtClean="0"/>
              <a:t>klātienē (personīgi)</a:t>
            </a:r>
            <a:endParaRPr lang="lv-LV" dirty="0" smtClean="0"/>
          </a:p>
          <a:p>
            <a:pPr lvl="1"/>
            <a:r>
              <a:rPr lang="lv-LV" smtClean="0"/>
              <a:t>bez citu personu klātbūtnes </a:t>
            </a:r>
            <a:r>
              <a:rPr lang="lv-LV" b="1" smtClean="0"/>
              <a:t>(viens pret vienu)</a:t>
            </a:r>
            <a:endParaRPr lang="lv-LV" b="1" dirty="0" smtClean="0"/>
          </a:p>
          <a:p>
            <a:r>
              <a:rPr lang="lv-LV" smtClean="0"/>
              <a:t>Vienojieties </a:t>
            </a:r>
            <a:r>
              <a:rPr lang="lv-LV" dirty="0" smtClean="0"/>
              <a:t>par faktiem</a:t>
            </a:r>
          </a:p>
          <a:p>
            <a:pPr lvl="1"/>
            <a:r>
              <a:rPr lang="lv-LV" dirty="0" smtClean="0"/>
              <a:t>p</a:t>
            </a:r>
            <a:r>
              <a:rPr lang="lv-LV" smtClean="0"/>
              <a:t>adomājiet par pierādījumiem</a:t>
            </a:r>
            <a:endParaRPr lang="lv-LV" dirty="0" smtClean="0"/>
          </a:p>
          <a:p>
            <a:pPr lvl="1"/>
            <a:r>
              <a:rPr lang="lv-LV" dirty="0" smtClean="0"/>
              <a:t>p</a:t>
            </a:r>
            <a:r>
              <a:rPr lang="lv-LV" smtClean="0"/>
              <a:t>ārbaudiet </a:t>
            </a:r>
            <a:r>
              <a:rPr lang="lv-LV" dirty="0" smtClean="0"/>
              <a:t>un noskaidrojiet</a:t>
            </a:r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B21FA-72E5-4D86-B1C0-07A59EBE783B}" type="slidenum">
              <a:rPr lang="en-US" smtClean="0"/>
              <a:pPr>
                <a:defRPr/>
              </a:pPr>
              <a:t>69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22112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b="1" smtClean="0"/>
              <a:t>Treneru loma sistēmas ieviešanā II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Bef>
                <a:spcPts val="600"/>
              </a:spcBef>
            </a:pPr>
            <a:r>
              <a:rPr lang="lv-LV" smtClean="0"/>
              <a:t>Labi pārzināt jauno darba izpildes novērtēšanas sistēmu</a:t>
            </a:r>
          </a:p>
          <a:p>
            <a:pPr algn="just">
              <a:spcBef>
                <a:spcPts val="600"/>
              </a:spcBef>
            </a:pPr>
            <a:r>
              <a:rPr lang="lv-LV" smtClean="0"/>
              <a:t>Piedalīties sistēmas pilnveidošanā</a:t>
            </a:r>
          </a:p>
          <a:p>
            <a:pPr algn="just">
              <a:spcBef>
                <a:spcPts val="600"/>
              </a:spcBef>
            </a:pPr>
            <a:r>
              <a:rPr lang="lv-LV" smtClean="0"/>
              <a:t>Sniegt atgriezenisko saiti atbildīgajai iestādei par sistēmas ieviešanas veiksmēm un neveiksmēm</a:t>
            </a:r>
          </a:p>
          <a:p>
            <a:pPr algn="just">
              <a:spcBef>
                <a:spcPts val="600"/>
              </a:spcBef>
            </a:pPr>
            <a:r>
              <a:rPr lang="lv-LV" smtClean="0"/>
              <a:t>Atbildība iestādes līmenī par novērtēšanas procesa  vadīšanas atbalstu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B21FA-72E5-4D86-B1C0-07A59EBE783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b="1" dirty="0"/>
              <a:t>Konstruktīvas atgriezeniskās </a:t>
            </a:r>
            <a:r>
              <a:rPr lang="lv-LV" b="1"/>
              <a:t>saites </a:t>
            </a:r>
            <a:r>
              <a:rPr lang="lv-LV" b="1" smtClean="0"/>
              <a:t>sniegšana II</a:t>
            </a:r>
            <a:endParaRPr lang="lv-LV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lv-LV" dirty="0" smtClean="0"/>
              <a:t>Jautājiet </a:t>
            </a:r>
            <a:r>
              <a:rPr lang="lv-LV" smtClean="0"/>
              <a:t>un klausieties</a:t>
            </a:r>
            <a:endParaRPr lang="lv-LV" dirty="0" smtClean="0"/>
          </a:p>
          <a:p>
            <a:pPr lvl="1"/>
            <a:r>
              <a:rPr lang="lv-LV" smtClean="0"/>
              <a:t>Izmantojiet atvērtos </a:t>
            </a:r>
            <a:r>
              <a:rPr lang="lv-LV" dirty="0" smtClean="0"/>
              <a:t>jautājumus, lai noskaidrotu vairāk</a:t>
            </a:r>
          </a:p>
          <a:p>
            <a:pPr lvl="1"/>
            <a:r>
              <a:rPr lang="lv-LV" smtClean="0"/>
              <a:t>Lietojiet slēgtos </a:t>
            </a:r>
            <a:r>
              <a:rPr lang="lv-LV" dirty="0" smtClean="0"/>
              <a:t>jautājumus, lai fokusētos uz specifiskiem faktiem</a:t>
            </a:r>
          </a:p>
          <a:p>
            <a:pPr lvl="1"/>
            <a:r>
              <a:rPr lang="lv-LV" smtClean="0"/>
              <a:t>Aktīvi klausieties </a:t>
            </a:r>
            <a:r>
              <a:rPr lang="lv-LV" dirty="0" smtClean="0"/>
              <a:t>un ņemiet vērā neverbālo valodu</a:t>
            </a:r>
            <a:endParaRPr lang="lv-LV" dirty="0"/>
          </a:p>
          <a:p>
            <a:r>
              <a:rPr lang="lv-LV" dirty="0" smtClean="0"/>
              <a:t>Kritizējiet rīcību</a:t>
            </a:r>
          </a:p>
          <a:p>
            <a:pPr lvl="1"/>
            <a:r>
              <a:rPr lang="lv-LV" smtClean="0"/>
              <a:t>Koncentrējieties </a:t>
            </a:r>
            <a:r>
              <a:rPr lang="lv-LV" dirty="0" smtClean="0"/>
              <a:t>uz to, kas ir ticis izdarīts</a:t>
            </a:r>
          </a:p>
          <a:p>
            <a:pPr lvl="1"/>
            <a:r>
              <a:rPr lang="lv-LV" dirty="0" smtClean="0"/>
              <a:t>Domājiet </a:t>
            </a:r>
            <a:r>
              <a:rPr lang="lv-LV" smtClean="0"/>
              <a:t>par rīcību, </a:t>
            </a:r>
            <a:r>
              <a:rPr lang="lv-LV" dirty="0" smtClean="0"/>
              <a:t>nevis personību</a:t>
            </a:r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B21FA-72E5-4D86-B1C0-07A59EBE783B}" type="slidenum">
              <a:rPr lang="en-US" smtClean="0"/>
              <a:pPr>
                <a:defRPr/>
              </a:pPr>
              <a:t>70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75397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b="1" dirty="0"/>
              <a:t>Konstruktīvas atgriezeniskās </a:t>
            </a:r>
            <a:r>
              <a:rPr lang="lv-LV" b="1"/>
              <a:t>saites </a:t>
            </a:r>
            <a:r>
              <a:rPr lang="lv-LV" b="1" smtClean="0"/>
              <a:t>sniegšana III</a:t>
            </a:r>
            <a:endParaRPr lang="lv-LV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>
            <a:normAutofit fontScale="92500" lnSpcReduction="20000"/>
          </a:bodyPr>
          <a:lstStyle/>
          <a:p>
            <a:r>
              <a:rPr lang="lv-LV" smtClean="0"/>
              <a:t>Izskaidrojiet, kādēļ </a:t>
            </a:r>
            <a:r>
              <a:rPr lang="lv-LV" dirty="0" smtClean="0"/>
              <a:t>tas </a:t>
            </a:r>
            <a:r>
              <a:rPr lang="lv-LV" smtClean="0"/>
              <a:t>ir svarīgi:</a:t>
            </a:r>
            <a:endParaRPr lang="lv-LV" dirty="0" smtClean="0"/>
          </a:p>
          <a:p>
            <a:pPr lvl="1"/>
            <a:r>
              <a:rPr lang="lv-LV" smtClean="0"/>
              <a:t>tas palīdz </a:t>
            </a:r>
            <a:r>
              <a:rPr lang="lv-LV" dirty="0" smtClean="0"/>
              <a:t>indivīdam izprast savas rīcības nozīmi</a:t>
            </a:r>
            <a:r>
              <a:rPr lang="lv-LV" smtClean="0"/>
              <a:t>, izprast to </a:t>
            </a:r>
            <a:r>
              <a:rPr lang="lv-LV" dirty="0" smtClean="0"/>
              <a:t>kontekstā</a:t>
            </a:r>
          </a:p>
          <a:p>
            <a:pPr lvl="1"/>
            <a:r>
              <a:rPr lang="lv-LV" smtClean="0"/>
              <a:t>visdrīzāk, viņš/viņa </a:t>
            </a:r>
            <a:r>
              <a:rPr lang="lv-LV" dirty="0" smtClean="0"/>
              <a:t>tā vairs nerīkosies nākotnē</a:t>
            </a:r>
          </a:p>
          <a:p>
            <a:r>
              <a:rPr lang="lv-LV" smtClean="0"/>
              <a:t>Vienojieties par tālākajiem soļiem:</a:t>
            </a:r>
            <a:endParaRPr lang="lv-LV" dirty="0" smtClean="0"/>
          </a:p>
          <a:p>
            <a:pPr lvl="1"/>
            <a:r>
              <a:rPr lang="lv-LV" dirty="0" smtClean="0"/>
              <a:t>i</a:t>
            </a:r>
            <a:r>
              <a:rPr lang="lv-LV" smtClean="0"/>
              <a:t>ndivīdam </a:t>
            </a:r>
            <a:r>
              <a:rPr lang="lv-LV" dirty="0" smtClean="0"/>
              <a:t>ir </a:t>
            </a:r>
            <a:r>
              <a:rPr lang="lv-LV" smtClean="0"/>
              <a:t>jābūt “īpašniekam”  </a:t>
            </a:r>
            <a:r>
              <a:rPr lang="lv-LV" dirty="0" smtClean="0"/>
              <a:t>gan problēmai, gan tās atrisinājumam</a:t>
            </a:r>
          </a:p>
          <a:p>
            <a:pPr lvl="1"/>
            <a:r>
              <a:rPr lang="lv-LV" dirty="0" smtClean="0"/>
              <a:t>e</a:t>
            </a:r>
            <a:r>
              <a:rPr lang="lv-LV" smtClean="0"/>
              <a:t>siet </a:t>
            </a:r>
            <a:r>
              <a:rPr lang="lv-LV" dirty="0" smtClean="0"/>
              <a:t>radošs </a:t>
            </a:r>
            <a:r>
              <a:rPr lang="lv-LV" smtClean="0"/>
              <a:t>– var būt </a:t>
            </a:r>
            <a:r>
              <a:rPr lang="lv-LV" dirty="0" smtClean="0"/>
              <a:t>vairāki </a:t>
            </a:r>
            <a:r>
              <a:rPr lang="lv-LV" smtClean="0"/>
              <a:t>problēmas risinājumi</a:t>
            </a:r>
          </a:p>
          <a:p>
            <a:r>
              <a:rPr lang="lv-LV" smtClean="0"/>
              <a:t>Esiet pozitīvs</a:t>
            </a:r>
          </a:p>
          <a:p>
            <a:pPr lvl="1"/>
            <a:r>
              <a:rPr lang="lv-LV" smtClean="0"/>
              <a:t>Koncentrējieties uz nākotni un iedrošiniet veikt uzlabojumus</a:t>
            </a:r>
          </a:p>
          <a:p>
            <a:pPr lvl="1"/>
            <a:r>
              <a:rPr lang="lv-LV" smtClean="0"/>
              <a:t>Piedāvājiet palīdzību un atbalstu, ja nepieciešams</a:t>
            </a:r>
            <a:endParaRPr lang="lv-LV" dirty="0" smtClean="0"/>
          </a:p>
          <a:p>
            <a:pPr marL="457200" lvl="1" indent="0">
              <a:buNone/>
            </a:pPr>
            <a:endParaRPr lang="lv-LV" dirty="0" smtClean="0"/>
          </a:p>
          <a:p>
            <a:pPr lvl="1"/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B21FA-72E5-4D86-B1C0-07A59EBE783B}" type="slidenum">
              <a:rPr lang="en-US" smtClean="0"/>
              <a:pPr>
                <a:defRPr/>
              </a:pPr>
              <a:t>71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13540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b="1" smtClean="0"/>
              <a:t>Kā cilvēki pamato, kādēļ </a:t>
            </a:r>
            <a:r>
              <a:rPr lang="lv-LV" b="1" dirty="0" smtClean="0"/>
              <a:t>viņi izvairās sniegt atgriezenisko saiti</a:t>
            </a:r>
            <a:endParaRPr lang="lv-LV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i="1" dirty="0" smtClean="0"/>
              <a:t>Mūsu iestādē nav tāda kultūra</a:t>
            </a:r>
          </a:p>
          <a:p>
            <a:r>
              <a:rPr lang="lv-LV" i="1" smtClean="0"/>
              <a:t>Viņš/viņa neklausīsies</a:t>
            </a:r>
            <a:r>
              <a:rPr lang="lv-LV" i="1" dirty="0" smtClean="0"/>
              <a:t>, kāda </a:t>
            </a:r>
            <a:r>
              <a:rPr lang="lv-LV" i="1" smtClean="0"/>
              <a:t>jēga kaut ko </a:t>
            </a:r>
            <a:r>
              <a:rPr lang="lv-LV" i="1" dirty="0" smtClean="0"/>
              <a:t>teikt?</a:t>
            </a:r>
          </a:p>
          <a:p>
            <a:r>
              <a:rPr lang="lv-LV" i="1" dirty="0" smtClean="0"/>
              <a:t>Tas var sagraut attiecības</a:t>
            </a:r>
          </a:p>
          <a:p>
            <a:r>
              <a:rPr lang="lv-LV" i="1" dirty="0" smtClean="0"/>
              <a:t>Es nespēšu tikt galā </a:t>
            </a:r>
            <a:r>
              <a:rPr lang="lv-LV" i="1" smtClean="0"/>
              <a:t>ar konfliktu</a:t>
            </a:r>
            <a:endParaRPr lang="lv-LV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B21FA-72E5-4D86-B1C0-07A59EBE783B}" type="slidenum">
              <a:rPr lang="en-US" smtClean="0"/>
              <a:pPr>
                <a:defRPr/>
              </a:pPr>
              <a:t>72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82995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b="1" smtClean="0"/>
              <a:t>Kā uzklausīt </a:t>
            </a:r>
            <a:r>
              <a:rPr lang="lv-LV" b="1" dirty="0" smtClean="0"/>
              <a:t>atgriezenisko saiti</a:t>
            </a:r>
            <a:endParaRPr lang="lv-LV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smtClean="0"/>
              <a:t>Atcerieties</a:t>
            </a:r>
            <a:r>
              <a:rPr lang="lv-LV" dirty="0" smtClean="0"/>
              <a:t>, ka mērķis ir mācīties no tās</a:t>
            </a:r>
          </a:p>
          <a:p>
            <a:r>
              <a:rPr lang="lv-LV" smtClean="0"/>
              <a:t>Neviens nav perfekts </a:t>
            </a:r>
            <a:r>
              <a:rPr lang="lv-LV" dirty="0" smtClean="0"/>
              <a:t>un tas </a:t>
            </a:r>
            <a:r>
              <a:rPr lang="lv-LV" smtClean="0"/>
              <a:t>ir OK</a:t>
            </a:r>
            <a:endParaRPr lang="lv-LV" dirty="0" smtClean="0"/>
          </a:p>
          <a:p>
            <a:r>
              <a:rPr lang="lv-LV" dirty="0" smtClean="0"/>
              <a:t>Pat slikti sniegta atgriezeniskā saite var būt lietderīga, ja jūs </a:t>
            </a:r>
            <a:r>
              <a:rPr lang="lv-LV" smtClean="0"/>
              <a:t>to nenoraidāt</a:t>
            </a:r>
            <a:endParaRPr lang="lv-LV" dirty="0" smtClean="0"/>
          </a:p>
          <a:p>
            <a:r>
              <a:rPr lang="lv-LV" smtClean="0"/>
              <a:t>Izvairieties no spontānas, </a:t>
            </a:r>
            <a:r>
              <a:rPr lang="lv-LV" dirty="0" smtClean="0"/>
              <a:t>tūlītējas reakcijas</a:t>
            </a:r>
          </a:p>
          <a:p>
            <a:r>
              <a:rPr lang="lv-LV" dirty="0" smtClean="0"/>
              <a:t>Lūdziet laiku paskaidrojumiem un pārdomām, </a:t>
            </a:r>
            <a:r>
              <a:rPr lang="lv-LV" smtClean="0"/>
              <a:t>ja jūtat, </a:t>
            </a:r>
            <a:r>
              <a:rPr lang="lv-LV" dirty="0" smtClean="0"/>
              <a:t>kas tas ir nepieciešams</a:t>
            </a:r>
          </a:p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B21FA-72E5-4D86-B1C0-07A59EBE783B}" type="slidenum">
              <a:rPr lang="en-US" smtClean="0"/>
              <a:pPr>
                <a:defRPr/>
              </a:pPr>
              <a:t>73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2396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b="1" smtClean="0"/>
              <a:t>Veiksmīgas un neveiksmīgas frāzes</a:t>
            </a:r>
            <a:endParaRPr lang="lv-LV" b="1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algn="ctr"/>
            <a:r>
              <a:rPr lang="lv-LV" sz="4800" smtClean="0"/>
              <a:t>+</a:t>
            </a:r>
            <a:endParaRPr lang="en-US" sz="480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1682753"/>
          </a:xfrm>
        </p:spPr>
        <p:txBody>
          <a:bodyPr>
            <a:normAutofit/>
          </a:bodyPr>
          <a:lstStyle/>
          <a:p>
            <a:r>
              <a:rPr lang="lv-LV" smtClean="0"/>
              <a:t>Es </a:t>
            </a:r>
            <a:r>
              <a:rPr lang="lv-LV" dirty="0" smtClean="0"/>
              <a:t>sajutos ...</a:t>
            </a:r>
          </a:p>
          <a:p>
            <a:r>
              <a:rPr lang="lv-LV" smtClean="0"/>
              <a:t>Kad Tu ...</a:t>
            </a:r>
            <a:endParaRPr lang="lv-LV" dirty="0" smtClean="0"/>
          </a:p>
          <a:p>
            <a:r>
              <a:rPr lang="lv-LV" smtClean="0"/>
              <a:t>Jo ...</a:t>
            </a:r>
            <a:endParaRPr lang="lv-LV" dirty="0"/>
          </a:p>
          <a:p>
            <a:pPr lvl="1"/>
            <a:endParaRPr lang="lv-LV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pPr algn="ctr"/>
            <a:r>
              <a:rPr lang="lv-LV" sz="4800" smtClean="0"/>
              <a:t>-</a:t>
            </a:r>
            <a:endParaRPr lang="en-US" sz="480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lv-LV" smtClean="0"/>
              <a:t>Tu vienmēr</a:t>
            </a:r>
          </a:p>
          <a:p>
            <a:r>
              <a:rPr lang="lv-LV" smtClean="0"/>
              <a:t>Tu nekad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B21FA-72E5-4D86-B1C0-07A59EBE783B}" type="slidenum">
              <a:rPr lang="en-US" smtClean="0"/>
              <a:pPr>
                <a:defRPr/>
              </a:pPr>
              <a:t>74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42911" y="3857628"/>
            <a:ext cx="8143932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lv-LV" sz="2800" b="1" smtClean="0">
                <a:latin typeface="+mn-lt"/>
              </a:rPr>
              <a:t>Piemērs: </a:t>
            </a:r>
          </a:p>
          <a:p>
            <a:pPr marL="0" lvl="1"/>
            <a:r>
              <a:rPr lang="lv-LV" sz="2800" smtClean="0">
                <a:latin typeface="+mn-lt"/>
              </a:rPr>
              <a:t>Es sajutos patiesi apjukusi, kad Tu man nedevi nekādu ziņu, kur atrodies, jo es nevarēju paskaidrot apmeklētājam (klientam),  kad Tu būsi atpakaļ.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80617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b="1" dirty="0" smtClean="0"/>
              <a:t>Ieteicamā pieeja konstruktīvās atgriezeniskās saites saņemšanai</a:t>
            </a:r>
            <a:endParaRPr lang="lv-LV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 fontScale="92500" lnSpcReduction="10000"/>
          </a:bodyPr>
          <a:lstStyle/>
          <a:p>
            <a:r>
              <a:rPr lang="lv-LV" dirty="0" smtClean="0"/>
              <a:t>Mērķis</a:t>
            </a:r>
          </a:p>
          <a:p>
            <a:pPr lvl="1"/>
            <a:r>
              <a:rPr lang="lv-LV" dirty="0" smtClean="0"/>
              <a:t>Mācīties no kritikas</a:t>
            </a:r>
          </a:p>
          <a:p>
            <a:pPr lvl="1"/>
            <a:r>
              <a:rPr lang="lv-LV" dirty="0" smtClean="0"/>
              <a:t>Atgādināt sev, </a:t>
            </a:r>
            <a:r>
              <a:rPr lang="lv-LV" smtClean="0"/>
              <a:t>ka cilvēki </a:t>
            </a:r>
            <a:r>
              <a:rPr lang="lv-LV" dirty="0" smtClean="0"/>
              <a:t>sniedz jums konstruktīvu atgriezenisko saiti, jo vēlas jums palīdzēt uzlabot jūsu darba izpildi</a:t>
            </a:r>
          </a:p>
          <a:p>
            <a:r>
              <a:rPr lang="lv-LV" smtClean="0"/>
              <a:t>Klausieties</a:t>
            </a:r>
            <a:endParaRPr lang="lv-LV" dirty="0" smtClean="0"/>
          </a:p>
          <a:p>
            <a:pPr lvl="1"/>
            <a:r>
              <a:rPr lang="lv-LV" smtClean="0"/>
              <a:t>Centieties </a:t>
            </a:r>
            <a:r>
              <a:rPr lang="lv-LV" dirty="0" smtClean="0"/>
              <a:t>izvairīties no tūlītējas reakcijas</a:t>
            </a:r>
          </a:p>
          <a:p>
            <a:r>
              <a:rPr lang="lv-LV" dirty="0" smtClean="0"/>
              <a:t>Precizējiet</a:t>
            </a:r>
          </a:p>
          <a:p>
            <a:pPr lvl="1"/>
            <a:r>
              <a:rPr lang="lv-LV" dirty="0" smtClean="0"/>
              <a:t>Jautājiet pēc konkrētas informācijas par savu rīcību un darbībām, kas tikušas novērotas</a:t>
            </a:r>
          </a:p>
          <a:p>
            <a:pPr lvl="1"/>
            <a:r>
              <a:rPr lang="lv-LV" dirty="0" smtClean="0"/>
              <a:t>Vai jūs izprotat jūsu rīcības sekas? Ja nē – jautājiet! </a:t>
            </a:r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B21FA-72E5-4D86-B1C0-07A59EBE783B}" type="slidenum">
              <a:rPr lang="en-US" smtClean="0"/>
              <a:pPr>
                <a:defRPr/>
              </a:pPr>
              <a:t>75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03049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b="1" dirty="0"/>
              <a:t>Ieteicamā pieeja konstruktīvās atgriezeniskās saites saņemšanai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</p:spPr>
        <p:txBody>
          <a:bodyPr>
            <a:normAutofit/>
          </a:bodyPr>
          <a:lstStyle/>
          <a:p>
            <a:r>
              <a:rPr lang="lv-LV" smtClean="0"/>
              <a:t>Reaģējiet:</a:t>
            </a:r>
            <a:endParaRPr lang="lv-LV" dirty="0" smtClean="0"/>
          </a:p>
          <a:p>
            <a:pPr lvl="1"/>
            <a:r>
              <a:rPr lang="lv-LV" dirty="0" smtClean="0"/>
              <a:t>Ja piekrītat, </a:t>
            </a:r>
            <a:r>
              <a:rPr lang="lv-LV" smtClean="0"/>
              <a:t>tad pasakiet to un sniedziet </a:t>
            </a:r>
            <a:r>
              <a:rPr lang="lv-LV" dirty="0" smtClean="0"/>
              <a:t>savus priekšlikumus uzlabojumiem</a:t>
            </a:r>
          </a:p>
          <a:p>
            <a:pPr lvl="1"/>
            <a:r>
              <a:rPr lang="lv-LV" dirty="0" smtClean="0"/>
              <a:t>Ja nepiekrītat, tad </a:t>
            </a:r>
            <a:r>
              <a:rPr lang="lv-LV" smtClean="0"/>
              <a:t>pasakiet to,  </a:t>
            </a:r>
            <a:r>
              <a:rPr lang="lv-LV" dirty="0" smtClean="0"/>
              <a:t>izskaidrojiet savu nostāju </a:t>
            </a:r>
            <a:r>
              <a:rPr lang="lv-LV" smtClean="0"/>
              <a:t>un apspriediet </a:t>
            </a:r>
            <a:r>
              <a:rPr lang="lv-LV" dirty="0" smtClean="0"/>
              <a:t>situāciju atklāti un godīgi</a:t>
            </a:r>
          </a:p>
          <a:p>
            <a:r>
              <a:rPr lang="lv-LV" smtClean="0"/>
              <a:t>Rīkojieties:</a:t>
            </a:r>
            <a:endParaRPr lang="lv-LV" dirty="0" smtClean="0"/>
          </a:p>
          <a:p>
            <a:pPr lvl="1"/>
            <a:r>
              <a:rPr lang="lv-LV" smtClean="0"/>
              <a:t>Centieties </a:t>
            </a:r>
            <a:r>
              <a:rPr lang="lv-LV" dirty="0" smtClean="0"/>
              <a:t>vienoties par nākamajiem soļiem</a:t>
            </a:r>
          </a:p>
          <a:p>
            <a:pPr lvl="1"/>
            <a:r>
              <a:rPr lang="lv-LV" smtClean="0"/>
              <a:t>Skaidri pasakiet, </a:t>
            </a:r>
            <a:r>
              <a:rPr lang="lv-LV" dirty="0" smtClean="0"/>
              <a:t>kādu </a:t>
            </a:r>
            <a:r>
              <a:rPr lang="lv-LV" smtClean="0"/>
              <a:t>palīdzību jums, iespējams, </a:t>
            </a:r>
            <a:r>
              <a:rPr lang="lv-LV" dirty="0" smtClean="0"/>
              <a:t>vajadzēs, lai veiktu uzlabojumus </a:t>
            </a:r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B21FA-72E5-4D86-B1C0-07A59EBE783B}" type="slidenum">
              <a:rPr lang="en-US" smtClean="0"/>
              <a:pPr>
                <a:defRPr/>
              </a:pPr>
              <a:t>76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06782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sz="3200" dirty="0" smtClean="0">
                <a:latin typeface="+mn-lt"/>
              </a:rPr>
              <a:t>DARBINIEKU ATTĪSTĪBA</a:t>
            </a:r>
          </a:p>
        </p:txBody>
      </p:sp>
      <p:pic>
        <p:nvPicPr>
          <p:cNvPr id="119811" name="Picture 5" descr="http://l.yimg.com/g/images/spaceball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73538" y="-1630363"/>
            <a:ext cx="4762500" cy="3400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9812" name="Picture 7" descr="http://l.yimg.com/g/images/spaceball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73538" y="-1630363"/>
            <a:ext cx="4762500" cy="3400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9813" name="Picture 9" descr="http://l.yimg.com/g/images/spaceball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73538" y="-1630363"/>
            <a:ext cx="4762500" cy="3400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9814" name="Picture 11" descr="http://l.yimg.com/g/images/spaceball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73538" y="-1630363"/>
            <a:ext cx="4762500" cy="3400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9815" name="Picture 1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14612" y="1643050"/>
            <a:ext cx="3314700" cy="245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9816" name="Slide Number Placeholder 7"/>
          <p:cNvSpPr>
            <a:spLocks noGrp="1"/>
          </p:cNvSpPr>
          <p:nvPr>
            <p:ph type="sldNum" sz="quarter" idx="10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222F078-A27E-4456-B1E1-BACC750C3D13}" type="slidenum">
              <a:rPr lang="lv-LV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77</a:t>
            </a:fld>
            <a:endParaRPr lang="lv-LV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642938"/>
            <a:ext cx="8229600" cy="78581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b="1" smtClean="0">
                <a:latin typeface="+mn-lt"/>
              </a:rPr>
              <a:t>Mērķi</a:t>
            </a:r>
            <a:endParaRPr lang="en-US" b="1" dirty="0" smtClean="0">
              <a:latin typeface="+mn-lt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28625" y="1643063"/>
            <a:ext cx="8229600" cy="4483100"/>
          </a:xfrm>
        </p:spPr>
        <p:txBody>
          <a:bodyPr/>
          <a:lstStyle/>
          <a:p>
            <a:pPr>
              <a:defRPr/>
            </a:pPr>
            <a:r>
              <a:rPr lang="lv-LV" dirty="0" smtClean="0"/>
              <a:t>Attīstīt organizāciju, sekmēt tās mērķu sasniegšanu</a:t>
            </a:r>
          </a:p>
          <a:p>
            <a:pPr>
              <a:defRPr/>
            </a:pPr>
            <a:r>
              <a:rPr lang="lv-LV" dirty="0" smtClean="0"/>
              <a:t>Motivēt darbiniekus, radīt apstākļus viņu potenciāla īstenošanai</a:t>
            </a:r>
            <a:endParaRPr lang="en-US" dirty="0"/>
          </a:p>
        </p:txBody>
      </p:sp>
      <p:sp>
        <p:nvSpPr>
          <p:cNvPr id="120836" name="Slide Number Placeholder 5"/>
          <p:cNvSpPr>
            <a:spLocks noGrp="1"/>
          </p:cNvSpPr>
          <p:nvPr>
            <p:ph type="sldNum" sz="quarter" idx="10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EDB9629-7A15-463A-B91E-46EFD02DE1C6}" type="slidenum">
              <a:rPr lang="lv-LV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78</a:t>
            </a:fld>
            <a:endParaRPr lang="lv-LV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5" y="642938"/>
            <a:ext cx="8229600" cy="1000125"/>
          </a:xfrm>
        </p:spPr>
        <p:txBody>
          <a:bodyPr>
            <a:noAutofit/>
          </a:bodyPr>
          <a:lstStyle/>
          <a:p>
            <a:pPr>
              <a:defRPr/>
            </a:pPr>
            <a:r>
              <a:rPr b="1" smtClean="0"/>
              <a:t>Faktori, kas rada apmierinātību ar darbu: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" y="1714487"/>
            <a:ext cx="8229600" cy="4411675"/>
          </a:xfrm>
        </p:spPr>
        <p:txBody>
          <a:bodyPr/>
          <a:lstStyle/>
          <a:p>
            <a:pPr>
              <a:defRPr/>
            </a:pPr>
            <a:r>
              <a:rPr lang="lv-LV" sz="2800" dirty="0" smtClean="0"/>
              <a:t>Atzinība</a:t>
            </a:r>
            <a:endParaRPr lang="en-US" sz="2800" dirty="0" smtClean="0"/>
          </a:p>
          <a:p>
            <a:pPr>
              <a:defRPr/>
            </a:pPr>
            <a:r>
              <a:rPr lang="lv-LV" sz="2800" dirty="0" smtClean="0"/>
              <a:t>Sasniegumi</a:t>
            </a:r>
            <a:endParaRPr lang="en-US" sz="2800" dirty="0" smtClean="0"/>
          </a:p>
          <a:p>
            <a:pPr>
              <a:defRPr/>
            </a:pPr>
            <a:r>
              <a:rPr lang="lv-LV" sz="2800" dirty="0" smtClean="0"/>
              <a:t>Rīcības brīvība, autonomija</a:t>
            </a:r>
            <a:endParaRPr lang="en-US" sz="2800" dirty="0" smtClean="0"/>
          </a:p>
          <a:p>
            <a:pPr>
              <a:defRPr/>
            </a:pPr>
            <a:r>
              <a:rPr lang="lv-LV" sz="2800" dirty="0" smtClean="0"/>
              <a:t>Attīstības un mācīšanās iespējas</a:t>
            </a:r>
            <a:endParaRPr lang="en-US" sz="2800" dirty="0" smtClean="0"/>
          </a:p>
          <a:p>
            <a:pPr>
              <a:defRPr/>
            </a:pPr>
            <a:r>
              <a:rPr lang="lv-LV" sz="2800" dirty="0" smtClean="0"/>
              <a:t>Izaicinājumi</a:t>
            </a:r>
            <a:endParaRPr lang="en-US" sz="2800" dirty="0" smtClean="0"/>
          </a:p>
          <a:p>
            <a:pPr>
              <a:defRPr/>
            </a:pPr>
            <a:r>
              <a:rPr lang="lv-LV" sz="2800" dirty="0" smtClean="0"/>
              <a:t>Interesants, nozīmīgs darba saturs</a:t>
            </a:r>
          </a:p>
          <a:p>
            <a:pPr algn="r">
              <a:buFont typeface="Wingdings" pitchFamily="2" charset="2"/>
              <a:buNone/>
              <a:defRPr/>
            </a:pPr>
            <a:endParaRPr lang="lv-LV" sz="2000" dirty="0" smtClean="0"/>
          </a:p>
          <a:p>
            <a:pPr>
              <a:defRPr/>
            </a:pPr>
            <a:endParaRPr lang="en-US" dirty="0" smtClean="0"/>
          </a:p>
        </p:txBody>
      </p:sp>
      <p:sp>
        <p:nvSpPr>
          <p:cNvPr id="121860" name="Slide Number Placeholder 3"/>
          <p:cNvSpPr>
            <a:spLocks noGrp="1"/>
          </p:cNvSpPr>
          <p:nvPr>
            <p:ph type="sldNum" sz="quarter" idx="10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3D3BE44-B062-4E53-B9BA-612B6D356ECD}" type="slidenum">
              <a:rPr lang="lv-LV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79</a:t>
            </a:fld>
            <a:endParaRPr lang="lv-LV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lv-LV" b="1" smtClean="0"/>
              <a:t>Projekta mērķi</a:t>
            </a:r>
            <a:endParaRPr lang="en-US" b="1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/>
          <a:lstStyle/>
          <a:p>
            <a:pPr algn="just" eaLnBrk="1" hangingPunct="1">
              <a:spcBef>
                <a:spcPts val="600"/>
              </a:spcBef>
            </a:pPr>
            <a:r>
              <a:rPr lang="lv-LV" sz="2800" smtClean="0"/>
              <a:t>Veikt </a:t>
            </a:r>
            <a:r>
              <a:rPr lang="lv-LV" sz="2800" b="1" smtClean="0"/>
              <a:t>saturiskus uzlabojumus </a:t>
            </a:r>
            <a:r>
              <a:rPr lang="lv-LV" sz="2800" smtClean="0"/>
              <a:t>esošajā valsts pārvaldē nodarbināto darba izpildes plānošanas un novērtēšanas sistēmā</a:t>
            </a:r>
          </a:p>
          <a:p>
            <a:pPr algn="just" eaLnBrk="1" hangingPunct="1">
              <a:spcBef>
                <a:spcPts val="600"/>
              </a:spcBef>
            </a:pPr>
            <a:r>
              <a:rPr lang="lv-LV" sz="2800" smtClean="0"/>
              <a:t>Veicināt tās </a:t>
            </a:r>
            <a:r>
              <a:rPr lang="lv-LV" sz="2800" b="1" smtClean="0"/>
              <a:t>veiksmīgu ieviešanu</a:t>
            </a:r>
            <a:r>
              <a:rPr lang="lv-LV" sz="2800" smtClean="0"/>
              <a:t>, īstenojot plašu vadītāju un nodarbināto apmācību</a:t>
            </a:r>
          </a:p>
          <a:p>
            <a:pPr algn="just" eaLnBrk="1" hangingPunct="1">
              <a:spcBef>
                <a:spcPts val="600"/>
              </a:spcBef>
            </a:pPr>
            <a:r>
              <a:rPr lang="lv-LV" sz="2800" b="1" smtClean="0"/>
              <a:t>Izstrādāt elektronisku sistēmu </a:t>
            </a:r>
            <a:r>
              <a:rPr lang="lv-LV" sz="2800" smtClean="0"/>
              <a:t>darba izpildes plānošanas un novērtēšanas procesa atbalstam, lai nodrošinātu </a:t>
            </a:r>
          </a:p>
          <a:p>
            <a:pPr lvl="1" algn="just" eaLnBrk="1" hangingPunct="1">
              <a:spcBef>
                <a:spcPts val="600"/>
              </a:spcBef>
            </a:pPr>
            <a:r>
              <a:rPr lang="lv-LV" smtClean="0"/>
              <a:t>efektīvāku procesa norisi</a:t>
            </a:r>
          </a:p>
          <a:p>
            <a:pPr lvl="1" algn="just" eaLnBrk="1" hangingPunct="1">
              <a:spcBef>
                <a:spcPts val="600"/>
              </a:spcBef>
            </a:pPr>
            <a:r>
              <a:rPr lang="lv-LV" smtClean="0"/>
              <a:t>darba izpildes informācijas izmantošanu citos cilvēkresursu vadības procesos </a:t>
            </a:r>
            <a:endParaRPr lang="lv-LV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264BC06E-B011-4DA3-8432-DF6318B1BBE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Title 1"/>
          <p:cNvSpPr>
            <a:spLocks noGrp="1"/>
          </p:cNvSpPr>
          <p:nvPr>
            <p:ph type="title"/>
          </p:nvPr>
        </p:nvSpPr>
        <p:spPr>
          <a:xfrm>
            <a:off x="428625" y="642938"/>
            <a:ext cx="8301038" cy="1285864"/>
          </a:xfrm>
        </p:spPr>
        <p:txBody>
          <a:bodyPr>
            <a:noAutofit/>
          </a:bodyPr>
          <a:lstStyle/>
          <a:p>
            <a:r>
              <a:rPr b="1" smtClean="0"/>
              <a:t>Faktori, kas rada neapmierinātību ar darbu: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" y="2071677"/>
            <a:ext cx="8229600" cy="4054485"/>
          </a:xfrm>
        </p:spPr>
        <p:txBody>
          <a:bodyPr/>
          <a:lstStyle/>
          <a:p>
            <a:pPr>
              <a:defRPr/>
            </a:pPr>
            <a:r>
              <a:rPr lang="lv-LV" sz="2800" dirty="0" smtClean="0"/>
              <a:t>Darba drošība</a:t>
            </a:r>
            <a:endParaRPr lang="en-US" sz="2800" dirty="0" smtClean="0"/>
          </a:p>
          <a:p>
            <a:pPr>
              <a:defRPr/>
            </a:pPr>
            <a:r>
              <a:rPr lang="lv-LV" sz="2800" dirty="0" smtClean="0"/>
              <a:t>Labumi</a:t>
            </a:r>
          </a:p>
          <a:p>
            <a:pPr>
              <a:defRPr/>
            </a:pPr>
            <a:r>
              <a:rPr lang="lv-LV" sz="2800" dirty="0" smtClean="0"/>
              <a:t>Darba apstākļi</a:t>
            </a:r>
            <a:endParaRPr lang="en-US" sz="2800" dirty="0" smtClean="0"/>
          </a:p>
          <a:p>
            <a:pPr>
              <a:defRPr/>
            </a:pPr>
            <a:r>
              <a:rPr lang="lv-LV" sz="2800" dirty="0" smtClean="0"/>
              <a:t>Samaksa</a:t>
            </a:r>
            <a:endParaRPr lang="en-US" sz="2800" dirty="0" smtClean="0"/>
          </a:p>
          <a:p>
            <a:pPr>
              <a:defRPr/>
            </a:pPr>
            <a:r>
              <a:rPr lang="lv-LV" sz="2800" dirty="0" smtClean="0"/>
              <a:t>Vadīšana</a:t>
            </a:r>
            <a:endParaRPr lang="en-US" sz="2800" dirty="0" smtClean="0"/>
          </a:p>
          <a:p>
            <a:pPr>
              <a:defRPr/>
            </a:pPr>
            <a:r>
              <a:rPr lang="lv-LV" sz="2800" dirty="0" smtClean="0"/>
              <a:t>Organizācijas politika un procedūra</a:t>
            </a:r>
            <a:r>
              <a:rPr lang="lv-LV" dirty="0" smtClean="0"/>
              <a:t>s</a:t>
            </a:r>
          </a:p>
        </p:txBody>
      </p:sp>
      <p:sp>
        <p:nvSpPr>
          <p:cNvPr id="122884" name="Slide Number Placeholder 3"/>
          <p:cNvSpPr>
            <a:spLocks noGrp="1"/>
          </p:cNvSpPr>
          <p:nvPr>
            <p:ph type="sldNum" sz="quarter" idx="10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887DF12-A199-413F-B0C1-D51A4EA4FF47}" type="slidenum">
              <a:rPr lang="lv-LV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80</a:t>
            </a:fld>
            <a:endParaRPr lang="lv-LV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Title 1"/>
          <p:cNvSpPr>
            <a:spLocks noGrp="1"/>
          </p:cNvSpPr>
          <p:nvPr>
            <p:ph type="title"/>
          </p:nvPr>
        </p:nvSpPr>
        <p:spPr>
          <a:xfrm>
            <a:off x="428625" y="642938"/>
            <a:ext cx="8229600" cy="785812"/>
          </a:xfrm>
        </p:spPr>
        <p:txBody>
          <a:bodyPr>
            <a:normAutofit/>
          </a:bodyPr>
          <a:lstStyle/>
          <a:p>
            <a:r>
              <a:rPr b="1" smtClean="0"/>
              <a:t>Kas motivē darbiniekus?</a:t>
            </a:r>
            <a:endParaRPr lang="en-US" b="1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" y="1643063"/>
            <a:ext cx="8229600" cy="4483100"/>
          </a:xfrm>
        </p:spPr>
        <p:txBody>
          <a:bodyPr/>
          <a:lstStyle/>
          <a:p>
            <a:pPr>
              <a:defRPr/>
            </a:pPr>
            <a:r>
              <a:rPr lang="lv-LV" sz="2800" dirty="0" smtClean="0"/>
              <a:t>Rīcības brīvība un autonomija darba veikšanā, ciktāl tas ir iespējams atbilstoši noteiktajai kārtībai</a:t>
            </a:r>
            <a:endParaRPr lang="en-US" sz="2800" dirty="0" smtClean="0"/>
          </a:p>
          <a:p>
            <a:pPr>
              <a:defRPr/>
            </a:pPr>
            <a:r>
              <a:rPr lang="lv-LV" sz="2800" dirty="0" smtClean="0"/>
              <a:t>Izaugsmes un mācīšanās iespējas</a:t>
            </a:r>
            <a:endParaRPr lang="en-US" sz="2800" dirty="0" smtClean="0"/>
          </a:p>
          <a:p>
            <a:pPr>
              <a:defRPr/>
            </a:pPr>
            <a:r>
              <a:rPr lang="lv-LV" sz="2800" dirty="0" smtClean="0"/>
              <a:t>Augsts izaicinājuma līmenis darbā</a:t>
            </a:r>
            <a:endParaRPr lang="en-US" sz="2800" dirty="0" smtClean="0"/>
          </a:p>
          <a:p>
            <a:pPr>
              <a:defRPr/>
            </a:pPr>
            <a:r>
              <a:rPr lang="lv-LV" sz="2800" dirty="0" smtClean="0"/>
              <a:t>Interesants darba saturs</a:t>
            </a:r>
            <a:endParaRPr lang="en-US" sz="2800" dirty="0" smtClean="0"/>
          </a:p>
          <a:p>
            <a:pPr>
              <a:defRPr/>
            </a:pPr>
            <a:r>
              <a:rPr lang="lv-LV" sz="2800" dirty="0" smtClean="0"/>
              <a:t>Atzinība par sasniegumiem</a:t>
            </a:r>
          </a:p>
          <a:p>
            <a:pPr>
              <a:defRPr/>
            </a:pPr>
            <a:r>
              <a:rPr lang="lv-LV" sz="2800" dirty="0" smtClean="0"/>
              <a:t>Iniciatīvas iespēja</a:t>
            </a:r>
            <a:endParaRPr lang="en-US" sz="2800" dirty="0" smtClean="0"/>
          </a:p>
          <a:p>
            <a:pPr algn="r">
              <a:buFont typeface="Wingdings" pitchFamily="2" charset="2"/>
              <a:buNone/>
              <a:defRPr/>
            </a:pPr>
            <a:endParaRPr lang="lv-LV" sz="2000" dirty="0" smtClean="0"/>
          </a:p>
        </p:txBody>
      </p:sp>
      <p:sp>
        <p:nvSpPr>
          <p:cNvPr id="123908" name="Slide Number Placeholder 3"/>
          <p:cNvSpPr>
            <a:spLocks noGrp="1"/>
          </p:cNvSpPr>
          <p:nvPr>
            <p:ph type="sldNum" sz="quarter" idx="10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4BC9BDD-2FF7-4D8A-A22C-34C59DA17CA1}" type="slidenum">
              <a:rPr lang="lv-LV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81</a:t>
            </a:fld>
            <a:endParaRPr lang="lv-LV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Title 1"/>
          <p:cNvSpPr>
            <a:spLocks noGrp="1"/>
          </p:cNvSpPr>
          <p:nvPr>
            <p:ph type="title"/>
          </p:nvPr>
        </p:nvSpPr>
        <p:spPr>
          <a:xfrm>
            <a:off x="428625" y="642938"/>
            <a:ext cx="8229600" cy="785812"/>
          </a:xfrm>
        </p:spPr>
        <p:txBody>
          <a:bodyPr>
            <a:normAutofit/>
          </a:bodyPr>
          <a:lstStyle/>
          <a:p>
            <a:r>
              <a:rPr b="1" smtClean="0"/>
              <a:t>Kas attīsta darbiniekus?</a:t>
            </a:r>
          </a:p>
        </p:txBody>
      </p:sp>
      <p:sp>
        <p:nvSpPr>
          <p:cNvPr id="76803" name="Content Placeholder 2"/>
          <p:cNvSpPr>
            <a:spLocks noGrp="1"/>
          </p:cNvSpPr>
          <p:nvPr>
            <p:ph idx="1"/>
          </p:nvPr>
        </p:nvSpPr>
        <p:spPr>
          <a:xfrm>
            <a:off x="428625" y="1643063"/>
            <a:ext cx="8229600" cy="3357562"/>
          </a:xfrm>
        </p:spPr>
        <p:txBody>
          <a:bodyPr/>
          <a:lstStyle/>
          <a:p>
            <a:pPr>
              <a:defRPr/>
            </a:pPr>
            <a:r>
              <a:rPr lang="lv-LV" sz="2800" dirty="0" smtClean="0"/>
              <a:t>Izaicinošs darbs</a:t>
            </a:r>
          </a:p>
          <a:p>
            <a:pPr>
              <a:defRPr/>
            </a:pPr>
            <a:r>
              <a:rPr lang="lv-LV" sz="2800" dirty="0" smtClean="0"/>
              <a:t>Priekšnieki un kolēģi</a:t>
            </a:r>
          </a:p>
          <a:p>
            <a:pPr>
              <a:defRPr/>
            </a:pPr>
            <a:r>
              <a:rPr lang="lv-LV" sz="2800" dirty="0" smtClean="0"/>
              <a:t>Grūtības</a:t>
            </a:r>
          </a:p>
          <a:p>
            <a:pPr>
              <a:defRPr/>
            </a:pPr>
            <a:r>
              <a:rPr lang="lv-LV" sz="2800" dirty="0" smtClean="0"/>
              <a:t>Ārpusdarba aktivitātes</a:t>
            </a:r>
          </a:p>
          <a:p>
            <a:pPr>
              <a:defRPr/>
            </a:pPr>
            <a:r>
              <a:rPr lang="lv-LV" sz="2800" dirty="0" smtClean="0"/>
              <a:t>Mācību programmas</a:t>
            </a:r>
          </a:p>
          <a:p>
            <a:pPr>
              <a:defRPr/>
            </a:pPr>
            <a:endParaRPr lang="lv-LV" sz="2400" dirty="0" smtClean="0"/>
          </a:p>
          <a:p>
            <a:pPr>
              <a:defRPr/>
            </a:pPr>
            <a:endParaRPr lang="lv-LV" sz="2400" dirty="0" smtClean="0"/>
          </a:p>
          <a:p>
            <a:pPr>
              <a:defRPr/>
            </a:pPr>
            <a:endParaRPr lang="lv-LV" sz="2400" dirty="0" smtClean="0"/>
          </a:p>
          <a:p>
            <a:pPr algn="r">
              <a:defRPr/>
            </a:pPr>
            <a:endParaRPr lang="lv-LV" sz="2400" dirty="0" smtClean="0"/>
          </a:p>
        </p:txBody>
      </p:sp>
      <p:sp>
        <p:nvSpPr>
          <p:cNvPr id="124932" name="Slide Number Placeholder 3"/>
          <p:cNvSpPr>
            <a:spLocks noGrp="1"/>
          </p:cNvSpPr>
          <p:nvPr>
            <p:ph type="sldNum" sz="quarter" idx="10"/>
          </p:nvPr>
        </p:nvSpPr>
        <p:spPr bwMode="auto">
          <a:xfrm>
            <a:off x="8229600" y="6473825"/>
            <a:ext cx="758825" cy="24765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6C0C640-E132-4223-9BFA-130424D4C557}" type="slidenum">
              <a:rPr lang="lv-LV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82</a:t>
            </a:fld>
            <a:endParaRPr lang="lv-LV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itle 1"/>
          <p:cNvSpPr>
            <a:spLocks noGrp="1"/>
          </p:cNvSpPr>
          <p:nvPr>
            <p:ph type="title"/>
          </p:nvPr>
        </p:nvSpPr>
        <p:spPr>
          <a:xfrm>
            <a:off x="428625" y="642938"/>
            <a:ext cx="8229600" cy="928674"/>
          </a:xfrm>
        </p:spPr>
        <p:txBody>
          <a:bodyPr>
            <a:noAutofit/>
          </a:bodyPr>
          <a:lstStyle/>
          <a:p>
            <a:r>
              <a:rPr b="1" smtClean="0"/>
              <a:t>Efektīvs personiskais attīstības plāns</a:t>
            </a:r>
          </a:p>
        </p:txBody>
      </p:sp>
      <p:sp>
        <p:nvSpPr>
          <p:cNvPr id="7782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15300" cy="4924425"/>
          </a:xfrm>
        </p:spPr>
        <p:txBody>
          <a:bodyPr/>
          <a:lstStyle/>
          <a:p>
            <a:pPr>
              <a:defRPr/>
            </a:pPr>
            <a:r>
              <a:rPr lang="lv-LV" sz="2800" dirty="0" smtClean="0"/>
              <a:t>Kādas zināšanas, prasmes vai kompetences jāattīsta?</a:t>
            </a:r>
          </a:p>
          <a:p>
            <a:pPr>
              <a:defRPr/>
            </a:pPr>
            <a:r>
              <a:rPr lang="lv-LV" sz="2800" dirty="0" smtClean="0"/>
              <a:t>Kāds labums </a:t>
            </a:r>
            <a:r>
              <a:rPr lang="lv-LV" sz="2800" smtClean="0"/>
              <a:t>būs iestādei?</a:t>
            </a:r>
            <a:endParaRPr lang="lv-LV" sz="2800" dirty="0" smtClean="0"/>
          </a:p>
          <a:p>
            <a:pPr>
              <a:defRPr/>
            </a:pPr>
            <a:r>
              <a:rPr lang="lv-LV" sz="2800" dirty="0" smtClean="0"/>
              <a:t>Kāds labums būs  darbiniekam?</a:t>
            </a:r>
          </a:p>
          <a:p>
            <a:pPr>
              <a:defRPr/>
            </a:pPr>
            <a:r>
              <a:rPr lang="lv-LV" sz="2800" dirty="0" smtClean="0"/>
              <a:t>Kā mērīsim, vai mācību mērķis ir sasniegts?</a:t>
            </a:r>
          </a:p>
          <a:p>
            <a:pPr>
              <a:defRPr/>
            </a:pPr>
            <a:r>
              <a:rPr lang="lv-LV" sz="2800" dirty="0" smtClean="0"/>
              <a:t>Darbinieka pašanalīze un datu ievākšana</a:t>
            </a:r>
          </a:p>
          <a:p>
            <a:pPr>
              <a:defRPr/>
            </a:pPr>
            <a:r>
              <a:rPr lang="lv-LV" sz="2800" dirty="0" smtClean="0"/>
              <a:t>Izpildes termiņš (gads ir pārāk ilgs laiks!)</a:t>
            </a:r>
          </a:p>
          <a:p>
            <a:pPr>
              <a:defRPr/>
            </a:pPr>
            <a:r>
              <a:rPr lang="lv-LV" sz="2800" dirty="0" smtClean="0"/>
              <a:t>Rīcības plāns, vēlams, nedēļu griezumā</a:t>
            </a:r>
          </a:p>
          <a:p>
            <a:pPr>
              <a:defRPr/>
            </a:pPr>
            <a:r>
              <a:rPr lang="lv-LV" sz="2800" dirty="0" smtClean="0"/>
              <a:t>Attīstības plāna efektivitātes novērtējums</a:t>
            </a:r>
          </a:p>
          <a:p>
            <a:pPr>
              <a:defRPr/>
            </a:pPr>
            <a:endParaRPr lang="lv-LV" dirty="0" smtClean="0"/>
          </a:p>
        </p:txBody>
      </p:sp>
      <p:sp>
        <p:nvSpPr>
          <p:cNvPr id="125956" name="Slide Number Placeholder 3"/>
          <p:cNvSpPr>
            <a:spLocks noGrp="1"/>
          </p:cNvSpPr>
          <p:nvPr>
            <p:ph type="sldNum" sz="quarter" idx="10"/>
          </p:nvPr>
        </p:nvSpPr>
        <p:spPr bwMode="auto">
          <a:xfrm>
            <a:off x="8229600" y="6538913"/>
            <a:ext cx="758825" cy="24765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A3F0E8C-3366-4BD6-923F-8D11871CF736}" type="slidenum">
              <a:rPr lang="lv-LV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83</a:t>
            </a:fld>
            <a:endParaRPr lang="lv-LV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636588"/>
            <a:ext cx="7354888" cy="560387"/>
          </a:xfrm>
        </p:spPr>
        <p:txBody>
          <a:bodyPr>
            <a:noAutofit/>
          </a:bodyPr>
          <a:lstStyle/>
          <a:p>
            <a:pPr>
              <a:defRPr/>
            </a:pPr>
            <a:r>
              <a:rPr b="1" dirty="0" smtClean="0">
                <a:latin typeface="+mn-lt"/>
              </a:rPr>
              <a:t>Attīstības darbības (I)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idx="1"/>
          </p:nvPr>
        </p:nvSpPr>
        <p:spPr>
          <a:xfrm>
            <a:off x="428596" y="1643063"/>
            <a:ext cx="8143932" cy="48450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lv-LV" sz="2800" dirty="0" smtClean="0"/>
              <a:t>Semināri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lv-LV" sz="2800" dirty="0" smtClean="0"/>
              <a:t>Kursi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lv-LV" sz="2800" dirty="0" smtClean="0"/>
              <a:t>Konferences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lv-LV" sz="2800" dirty="0" smtClean="0"/>
              <a:t>Tiešā vadītāja ievirze un padomi, trenēšana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lv-LV" sz="2800" dirty="0" smtClean="0"/>
              <a:t>Īpaši noteiktu uzdevumu izpilde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lv-LV" sz="2800" dirty="0" smtClean="0"/>
              <a:t>Prezentāciju gatavošana un vadīšana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lv-LV" sz="2800" dirty="0" smtClean="0"/>
              <a:t>Sistemātiska gadījumu analīze (mācīšanās no pagātnes)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lv-LV" sz="2800" dirty="0" smtClean="0"/>
              <a:t>Īpaši atlasītas profesionālās literatūras lasīšana</a:t>
            </a:r>
          </a:p>
          <a:p>
            <a:pPr eaLnBrk="1" hangingPunct="1">
              <a:lnSpc>
                <a:spcPct val="90000"/>
              </a:lnSpc>
              <a:defRPr/>
            </a:pPr>
            <a:endParaRPr lang="lv-LV" sz="2200" dirty="0" smtClean="0"/>
          </a:p>
        </p:txBody>
      </p:sp>
      <p:sp>
        <p:nvSpPr>
          <p:cNvPr id="128005" name="Slide Number Placeholder 4"/>
          <p:cNvSpPr>
            <a:spLocks noGrp="1"/>
          </p:cNvSpPr>
          <p:nvPr>
            <p:ph type="sldNum" sz="quarter" idx="10"/>
          </p:nvPr>
        </p:nvSpPr>
        <p:spPr bwMode="auto">
          <a:xfrm>
            <a:off x="8229600" y="6473825"/>
            <a:ext cx="758825" cy="24765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7B5503C-6D27-4E4B-A11B-F28E3105CE4F}" type="slidenum">
              <a:rPr lang="lv-LV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84</a:t>
            </a:fld>
            <a:endParaRPr lang="lv-LV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636588"/>
            <a:ext cx="7354888" cy="560387"/>
          </a:xfrm>
        </p:spPr>
        <p:txBody>
          <a:bodyPr>
            <a:noAutofit/>
          </a:bodyPr>
          <a:lstStyle/>
          <a:p>
            <a:pPr>
              <a:defRPr/>
            </a:pPr>
            <a:r>
              <a:rPr b="1" dirty="0" smtClean="0"/>
              <a:t>Attīstības darbības </a:t>
            </a:r>
            <a:r>
              <a:rPr b="1" dirty="0" smtClean="0">
                <a:latin typeface="+mn-lt"/>
              </a:rPr>
              <a:t>(II)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idx="1"/>
          </p:nvPr>
        </p:nvSpPr>
        <p:spPr>
          <a:xfrm>
            <a:off x="642938" y="1655763"/>
            <a:ext cx="8001000" cy="48450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lv-LV" sz="2800" dirty="0" smtClean="0"/>
              <a:t>Plānota darba pienākumu vai amata maiņa (rotācija)</a:t>
            </a:r>
          </a:p>
          <a:p>
            <a:pPr eaLnBrk="1" hangingPunct="1">
              <a:defRPr/>
            </a:pPr>
            <a:r>
              <a:rPr lang="lv-LV" sz="2800" dirty="0" smtClean="0"/>
              <a:t>Papildus pienākumu uzņemšanās</a:t>
            </a:r>
          </a:p>
          <a:p>
            <a:pPr eaLnBrk="1" hangingPunct="1">
              <a:defRPr/>
            </a:pPr>
            <a:r>
              <a:rPr lang="lv-LV" sz="2800" dirty="0" smtClean="0"/>
              <a:t>Pieredzes apmaiņas tikšanās ar kolēģiem</a:t>
            </a:r>
          </a:p>
          <a:p>
            <a:pPr eaLnBrk="1" hangingPunct="1">
              <a:defRPr/>
            </a:pPr>
            <a:r>
              <a:rPr lang="lv-LV" sz="2800" dirty="0" smtClean="0"/>
              <a:t>Labākās prakses pārņemšana</a:t>
            </a:r>
          </a:p>
          <a:p>
            <a:pPr eaLnBrk="1" hangingPunct="1">
              <a:defRPr/>
            </a:pPr>
            <a:r>
              <a:rPr lang="lv-LV" sz="2800" dirty="0" smtClean="0"/>
              <a:t>Informatīvas tikšanās ar klientiem</a:t>
            </a:r>
          </a:p>
          <a:p>
            <a:pPr eaLnBrk="1" hangingPunct="1">
              <a:defRPr/>
            </a:pPr>
            <a:r>
              <a:rPr lang="lv-LV" sz="2800" dirty="0" smtClean="0"/>
              <a:t>Akadēmiskās mācības</a:t>
            </a:r>
          </a:p>
          <a:p>
            <a:pPr eaLnBrk="1" hangingPunct="1">
              <a:defRPr/>
            </a:pPr>
            <a:r>
              <a:rPr lang="lv-LV" sz="2800" dirty="0" smtClean="0"/>
              <a:t>Tālmācība</a:t>
            </a:r>
          </a:p>
          <a:p>
            <a:pPr eaLnBrk="1" hangingPunct="1">
              <a:defRPr/>
            </a:pPr>
            <a:r>
              <a:rPr lang="lv-LV" sz="2800" dirty="0" smtClean="0"/>
              <a:t>E-mācības</a:t>
            </a:r>
          </a:p>
          <a:p>
            <a:pPr eaLnBrk="1" hangingPunct="1">
              <a:lnSpc>
                <a:spcPct val="90000"/>
              </a:lnSpc>
              <a:defRPr/>
            </a:pPr>
            <a:endParaRPr lang="lv-LV" sz="2200" dirty="0" smtClean="0"/>
          </a:p>
        </p:txBody>
      </p:sp>
      <p:sp>
        <p:nvSpPr>
          <p:cNvPr id="129028" name="Slide Number Placeholder 4"/>
          <p:cNvSpPr>
            <a:spLocks noGrp="1"/>
          </p:cNvSpPr>
          <p:nvPr>
            <p:ph type="sldNum" sz="quarter" idx="10"/>
          </p:nvPr>
        </p:nvSpPr>
        <p:spPr bwMode="auto">
          <a:xfrm>
            <a:off x="8229600" y="6473825"/>
            <a:ext cx="758825" cy="24765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D3AEF6E-DE92-4E71-A04F-F072A7CD2F96}" type="slidenum">
              <a:rPr lang="lv-LV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85</a:t>
            </a:fld>
            <a:endParaRPr lang="lv-LV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b="1" dirty="0" smtClean="0"/>
              <a:t>Mācību </a:t>
            </a:r>
            <a:r>
              <a:rPr lang="lv-LV" b="1" dirty="0"/>
              <a:t>un </a:t>
            </a:r>
            <a:r>
              <a:rPr lang="lv-LV" b="1"/>
              <a:t>attīstības </a:t>
            </a:r>
            <a:r>
              <a:rPr lang="lv-LV" b="1" smtClean="0"/>
              <a:t>vajadzības NEVIS</a:t>
            </a:r>
            <a:endParaRPr lang="lv-LV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B21FA-72E5-4D86-B1C0-07A59EBE783B}" type="slidenum">
              <a:rPr lang="en-US" smtClean="0"/>
              <a:pPr>
                <a:defRPr/>
              </a:pPr>
              <a:t>86</a:t>
            </a:fld>
            <a:endParaRPr lang="en-US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1" y="1271588"/>
            <a:ext cx="8712968" cy="5253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562420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b="1" dirty="0" smtClean="0"/>
              <a:t>Profesionālās </a:t>
            </a:r>
            <a:r>
              <a:rPr lang="lv-LV" b="1"/>
              <a:t>izaugsmes </a:t>
            </a:r>
            <a:r>
              <a:rPr lang="lv-LV" b="1" smtClean="0"/>
              <a:t>plānošana NEVIS</a:t>
            </a:r>
            <a:endParaRPr lang="lv-LV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B21FA-72E5-4D86-B1C0-07A59EBE783B}" type="slidenum">
              <a:rPr lang="en-US" smtClean="0"/>
              <a:pPr>
                <a:defRPr/>
              </a:pPr>
              <a:t>87</a:t>
            </a:fld>
            <a:endParaRPr lang="en-US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1" y="1340768"/>
            <a:ext cx="8712968" cy="5328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946126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642938"/>
            <a:ext cx="8229600" cy="785812"/>
          </a:xfrm>
        </p:spPr>
        <p:txBody>
          <a:bodyPr/>
          <a:lstStyle/>
          <a:p>
            <a:pPr>
              <a:defRPr/>
            </a:pPr>
            <a:r>
              <a:rPr sz="3000" b="1" dirty="0" smtClean="0">
                <a:latin typeface="+mn-lt"/>
              </a:rPr>
              <a:t>Kas atbild par attīstību?</a:t>
            </a:r>
            <a:endParaRPr lang="en-US" sz="3000" b="1" dirty="0" smtClean="0">
              <a:latin typeface="+mn-lt"/>
            </a:endParaRPr>
          </a:p>
        </p:txBody>
      </p:sp>
      <p:graphicFrame>
        <p:nvGraphicFramePr>
          <p:cNvPr id="12" name="Diagram 11"/>
          <p:cNvGraphicFramePr/>
          <p:nvPr/>
        </p:nvGraphicFramePr>
        <p:xfrm>
          <a:off x="1071538" y="1928802"/>
          <a:ext cx="5500726" cy="44291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143500" y="1714500"/>
            <a:ext cx="3286125" cy="2216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spcBef>
                <a:spcPts val="600"/>
              </a:spcBef>
              <a:buFont typeface="Wingdings" pitchFamily="2" charset="2"/>
              <a:buChar char="§"/>
              <a:defRPr/>
            </a:pPr>
            <a:r>
              <a:rPr lang="lv-LV" sz="1400" dirty="0">
                <a:latin typeface="+mn-lt"/>
                <a:cs typeface="+mn-cs"/>
              </a:rPr>
              <a:t>  palīdzēt darbiniekiem saprast, kas tieši jāattīsta</a:t>
            </a:r>
          </a:p>
          <a:p>
            <a:pPr>
              <a:spcBef>
                <a:spcPts val="600"/>
              </a:spcBef>
              <a:buFont typeface="Wingdings" pitchFamily="2" charset="2"/>
              <a:buChar char="§"/>
              <a:defRPr/>
            </a:pPr>
            <a:r>
              <a:rPr lang="lv-LV" sz="1400" dirty="0">
                <a:latin typeface="+mn-lt"/>
                <a:cs typeface="+mn-cs"/>
              </a:rPr>
              <a:t> palīdzēt darbiniekam izstrādāt attīstības plānu</a:t>
            </a:r>
          </a:p>
          <a:p>
            <a:pPr>
              <a:spcBef>
                <a:spcPts val="600"/>
              </a:spcBef>
              <a:buFont typeface="Wingdings" pitchFamily="2" charset="2"/>
              <a:buChar char="§"/>
              <a:defRPr/>
            </a:pPr>
            <a:r>
              <a:rPr lang="lv-LV" sz="1400" dirty="0">
                <a:latin typeface="+mn-lt"/>
                <a:cs typeface="+mn-cs"/>
              </a:rPr>
              <a:t> atbalstīt/finansēt plānu</a:t>
            </a:r>
          </a:p>
          <a:p>
            <a:pPr>
              <a:spcBef>
                <a:spcPts val="600"/>
              </a:spcBef>
              <a:buFont typeface="Wingdings" pitchFamily="2" charset="2"/>
              <a:buChar char="§"/>
              <a:defRPr/>
            </a:pPr>
            <a:r>
              <a:rPr lang="lv-LV" sz="1400" dirty="0">
                <a:latin typeface="+mn-lt"/>
                <a:cs typeface="+mn-cs"/>
              </a:rPr>
              <a:t> radīt attīstības iespējas</a:t>
            </a:r>
          </a:p>
          <a:p>
            <a:pPr>
              <a:spcBef>
                <a:spcPts val="600"/>
              </a:spcBef>
              <a:buFont typeface="Wingdings" pitchFamily="2" charset="2"/>
              <a:buChar char="§"/>
              <a:defRPr/>
            </a:pPr>
            <a:r>
              <a:rPr lang="lv-LV" sz="1400" dirty="0">
                <a:latin typeface="+mn-lt"/>
                <a:cs typeface="+mn-cs"/>
              </a:rPr>
              <a:t> pārliecināties par rezultātu</a:t>
            </a:r>
          </a:p>
          <a:p>
            <a:pPr>
              <a:defRPr/>
            </a:pPr>
            <a:endParaRPr lang="lv-LV" sz="1600" dirty="0">
              <a:cs typeface="+mn-cs"/>
            </a:endParaRPr>
          </a:p>
        </p:txBody>
      </p:sp>
      <p:sp>
        <p:nvSpPr>
          <p:cNvPr id="5" name="Left Brace 4"/>
          <p:cNvSpPr/>
          <p:nvPr/>
        </p:nvSpPr>
        <p:spPr>
          <a:xfrm>
            <a:off x="4786313" y="1714500"/>
            <a:ext cx="441325" cy="1857375"/>
          </a:xfrm>
          <a:prstGeom prst="leftBrace">
            <a:avLst>
              <a:gd name="adj1" fmla="val 8333"/>
              <a:gd name="adj2" fmla="val 49192"/>
            </a:avLst>
          </a:prstGeom>
          <a:ln w="28575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>
              <a:defRPr/>
            </a:pPr>
            <a:endParaRPr lang="lv-LV"/>
          </a:p>
        </p:txBody>
      </p:sp>
      <p:sp>
        <p:nvSpPr>
          <p:cNvPr id="6" name="TextBox 5"/>
          <p:cNvSpPr txBox="1"/>
          <p:nvPr/>
        </p:nvSpPr>
        <p:spPr>
          <a:xfrm>
            <a:off x="214313" y="3000375"/>
            <a:ext cx="2286000" cy="17843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spcBef>
                <a:spcPts val="600"/>
              </a:spcBef>
              <a:buFont typeface="Wingdings" pitchFamily="2" charset="2"/>
              <a:buChar char="§"/>
              <a:defRPr/>
            </a:pPr>
            <a:r>
              <a:rPr lang="lv-LV" sz="1400" dirty="0">
                <a:latin typeface="+mn-lt"/>
                <a:cs typeface="+mn-cs"/>
              </a:rPr>
              <a:t>izstrādāt mācību plānus </a:t>
            </a:r>
          </a:p>
          <a:p>
            <a:pPr>
              <a:spcBef>
                <a:spcPts val="600"/>
              </a:spcBef>
              <a:buFont typeface="Wingdings" pitchFamily="2" charset="2"/>
              <a:buChar char="§"/>
              <a:defRPr/>
            </a:pPr>
            <a:r>
              <a:rPr lang="lv-LV" sz="1400" dirty="0">
                <a:latin typeface="+mn-lt"/>
                <a:cs typeface="+mn-cs"/>
              </a:rPr>
              <a:t>palīdzēt noorganizēt mācības</a:t>
            </a:r>
          </a:p>
          <a:p>
            <a:pPr>
              <a:spcBef>
                <a:spcPts val="600"/>
              </a:spcBef>
              <a:buFont typeface="Wingdings" pitchFamily="2" charset="2"/>
              <a:buChar char="§"/>
              <a:defRPr/>
            </a:pPr>
            <a:r>
              <a:rPr lang="lv-LV" sz="1400" dirty="0">
                <a:latin typeface="+mn-lt"/>
                <a:cs typeface="+mn-cs"/>
              </a:rPr>
              <a:t> analizēt mācību efektivitāti</a:t>
            </a:r>
          </a:p>
          <a:p>
            <a:pPr>
              <a:defRPr/>
            </a:pPr>
            <a:endParaRPr lang="lv-LV" sz="1600" dirty="0">
              <a:cs typeface="+mn-cs"/>
            </a:endParaRPr>
          </a:p>
        </p:txBody>
      </p:sp>
      <p:sp>
        <p:nvSpPr>
          <p:cNvPr id="7" name="Left Brace 6"/>
          <p:cNvSpPr/>
          <p:nvPr/>
        </p:nvSpPr>
        <p:spPr>
          <a:xfrm rot="16200000">
            <a:off x="1029494" y="3471069"/>
            <a:ext cx="441325" cy="2071687"/>
          </a:xfrm>
          <a:prstGeom prst="leftBrace">
            <a:avLst>
              <a:gd name="adj1" fmla="val 8333"/>
              <a:gd name="adj2" fmla="val 49192"/>
            </a:avLst>
          </a:prstGeom>
          <a:ln w="28575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>
              <a:defRPr/>
            </a:pPr>
            <a:endParaRPr lang="lv-LV"/>
          </a:p>
        </p:txBody>
      </p:sp>
      <p:sp>
        <p:nvSpPr>
          <p:cNvPr id="8" name="TextBox 7"/>
          <p:cNvSpPr txBox="1"/>
          <p:nvPr/>
        </p:nvSpPr>
        <p:spPr>
          <a:xfrm>
            <a:off x="6500813" y="4249738"/>
            <a:ext cx="2428875" cy="2108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spcBef>
                <a:spcPts val="600"/>
              </a:spcBef>
              <a:buFont typeface="Wingdings" pitchFamily="2" charset="2"/>
              <a:buChar char="§"/>
              <a:defRPr/>
            </a:pPr>
            <a:r>
              <a:rPr lang="lv-LV" sz="1400" dirty="0">
                <a:latin typeface="+mn-lt"/>
                <a:cs typeface="+mn-cs"/>
              </a:rPr>
              <a:t> rūpīgi pārdomāt, kādas prasmes jāattīsta</a:t>
            </a:r>
          </a:p>
          <a:p>
            <a:pPr>
              <a:spcBef>
                <a:spcPts val="600"/>
              </a:spcBef>
              <a:buFont typeface="Wingdings" pitchFamily="2" charset="2"/>
              <a:buChar char="§"/>
              <a:defRPr/>
            </a:pPr>
            <a:r>
              <a:rPr lang="lv-LV" sz="1400" dirty="0">
                <a:latin typeface="+mn-lt"/>
                <a:cs typeface="+mn-cs"/>
              </a:rPr>
              <a:t> centīgi pilnveidot attīstāmās sfēras</a:t>
            </a:r>
          </a:p>
          <a:p>
            <a:pPr>
              <a:spcBef>
                <a:spcPts val="600"/>
              </a:spcBef>
              <a:buFont typeface="Wingdings" pitchFamily="2" charset="2"/>
              <a:buChar char="§"/>
              <a:defRPr/>
            </a:pPr>
            <a:r>
              <a:rPr lang="lv-LV" sz="1400" dirty="0">
                <a:latin typeface="+mn-lt"/>
                <a:cs typeface="+mn-cs"/>
              </a:rPr>
              <a:t>lūgt atgriezenisko saikni par progresu</a:t>
            </a:r>
          </a:p>
          <a:p>
            <a:pPr>
              <a:spcBef>
                <a:spcPts val="600"/>
              </a:spcBef>
              <a:buFont typeface="Wingdings" pitchFamily="2" charset="2"/>
              <a:buChar char="§"/>
              <a:defRPr/>
            </a:pPr>
            <a:r>
              <a:rPr lang="lv-LV" sz="1400" dirty="0">
                <a:latin typeface="+mn-lt"/>
                <a:cs typeface="+mn-cs"/>
              </a:rPr>
              <a:t> izvērtēt mācību efektivitāti</a:t>
            </a:r>
            <a:endParaRPr lang="lv-LV" sz="1400" dirty="0">
              <a:cs typeface="+mn-cs"/>
            </a:endParaRPr>
          </a:p>
        </p:txBody>
      </p:sp>
      <p:sp>
        <p:nvSpPr>
          <p:cNvPr id="9" name="Left Brace 8"/>
          <p:cNvSpPr/>
          <p:nvPr/>
        </p:nvSpPr>
        <p:spPr>
          <a:xfrm>
            <a:off x="6273800" y="4214813"/>
            <a:ext cx="441325" cy="2058987"/>
          </a:xfrm>
          <a:prstGeom prst="leftBrace">
            <a:avLst>
              <a:gd name="adj1" fmla="val 8333"/>
              <a:gd name="adj2" fmla="val 49192"/>
            </a:avLst>
          </a:prstGeom>
          <a:ln w="28575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>
              <a:defRPr/>
            </a:pPr>
            <a:endParaRPr lang="lv-LV"/>
          </a:p>
        </p:txBody>
      </p:sp>
      <p:sp>
        <p:nvSpPr>
          <p:cNvPr id="130058" name="Slide Number Placeholder 9"/>
          <p:cNvSpPr>
            <a:spLocks noGrp="1"/>
          </p:cNvSpPr>
          <p:nvPr>
            <p:ph type="sldNum" sz="quarter" idx="10"/>
          </p:nvPr>
        </p:nvSpPr>
        <p:spPr bwMode="auto">
          <a:xfrm>
            <a:off x="8229600" y="6473825"/>
            <a:ext cx="758825" cy="24765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9E64B2F-9B3A-4400-B4AF-C6366FE7CEB5}" type="slidenum">
              <a:rPr lang="lv-LV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88</a:t>
            </a:fld>
            <a:endParaRPr lang="lv-LV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Sagatavošanās Mācību vadīšanai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B5A1A1-A07F-4940-B010-667E6FE9172A}" type="slidenum">
              <a:rPr lang="en-US" smtClean="0"/>
              <a:pPr>
                <a:defRPr/>
              </a:pPr>
              <a:t>89</a:t>
            </a:fld>
            <a:endParaRPr lang="en-US"/>
          </a:p>
        </p:txBody>
      </p:sp>
      <p:pic>
        <p:nvPicPr>
          <p:cNvPr id="60418" name="Picture 2" descr="http://1.bp.blogspot.com/_TYA2QsT-fV8/TLr4bQWDSKI/AAAAAAAAARw/ZA5AG-NbzRc/s1600/image002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14612" y="1071546"/>
            <a:ext cx="3609468" cy="29236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lv-LV" b="1" smtClean="0"/>
              <a:t>Projekta rezultāts</a:t>
            </a:r>
            <a:endParaRPr lang="en-US" b="1"/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0" y="1500188"/>
            <a:ext cx="9144000" cy="5357812"/>
          </a:xfrm>
        </p:spPr>
        <p:txBody>
          <a:bodyPr/>
          <a:lstStyle/>
          <a:p>
            <a:r>
              <a:rPr lang="lv-LV" smtClean="0"/>
              <a:t>Novērtēšanas sistēma, kura atbalsta valsts pārvaldes mērķu sasniegšanu:</a:t>
            </a:r>
          </a:p>
          <a:p>
            <a:pPr lvl="1"/>
            <a:r>
              <a:rPr lang="lv-LV" smtClean="0"/>
              <a:t> nodrošina atbilstību starp iestādes, struktūrvienības un individuālajiem mērķiem</a:t>
            </a:r>
            <a:endParaRPr lang="lv-LV" sz="1200" smtClean="0"/>
          </a:p>
          <a:p>
            <a:pPr lvl="1"/>
            <a:r>
              <a:rPr lang="lv-LV" smtClean="0"/>
              <a:t>ir ērta un saprotama ikvienam vadītājam un nodarbinātajam ikdienas lietošanā</a:t>
            </a:r>
          </a:p>
          <a:p>
            <a:pPr lvl="1"/>
            <a:r>
              <a:rPr lang="lv-LV" smtClean="0"/>
              <a:t>palīdz nodrošināt taisnīgumu un caurskatāmību novērtēšanas procesā</a:t>
            </a:r>
          </a:p>
          <a:p>
            <a:pPr lvl="1"/>
            <a:r>
              <a:rPr lang="lv-LV" smtClean="0"/>
              <a:t>v</a:t>
            </a:r>
            <a:r>
              <a:rPr lang="lv-LV" smtClean="0"/>
              <a:t>eido pamatu sasaistei </a:t>
            </a:r>
            <a:r>
              <a:rPr lang="lv-LV" smtClean="0"/>
              <a:t>starp darba izpildes vērtējumu un atlīdzību, kā arī nodarbinātā izaugsmi</a:t>
            </a:r>
          </a:p>
          <a:p>
            <a:pPr lvl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2453F4-88B3-4E1B-BB02-86DD0434C2E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b="1" smtClean="0"/>
              <a:t>Dalībnieki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lv-LV" smtClean="0"/>
              <a:t>Ņemiet vērā/ atcerieties, ka cilvēkiem ir dažādi mācīšanas stili un uztveres veids</a:t>
            </a:r>
            <a:endParaRPr lang="en-US" sz="2400" smtClean="0"/>
          </a:p>
          <a:p>
            <a:pPr lvl="0"/>
            <a:r>
              <a:rPr lang="lv-LV" smtClean="0"/>
              <a:t>Kāda ir dalībnieku iepriekšējā pieredze?</a:t>
            </a:r>
            <a:endParaRPr lang="en-US" sz="2400" smtClean="0"/>
          </a:p>
          <a:p>
            <a:pPr lvl="0"/>
            <a:r>
              <a:rPr lang="lv-LV" smtClean="0"/>
              <a:t>Ko viņi sagaida no mācībām?</a:t>
            </a:r>
            <a:endParaRPr lang="en-US" sz="2400" smtClean="0"/>
          </a:p>
          <a:p>
            <a:pPr lvl="0"/>
            <a:r>
              <a:rPr lang="lv-LV" smtClean="0"/>
              <a:t>Vai viņi pazīst viens otru?</a:t>
            </a:r>
            <a:endParaRPr lang="en-US" sz="2400" smtClean="0"/>
          </a:p>
          <a:p>
            <a:pPr lvl="0"/>
            <a:r>
              <a:rPr lang="lv-LV" smtClean="0"/>
              <a:t>Cik cilvēku būs mācībās un kāds ir minimālais/maksimālais cilvēku skaits, kuru jūs varat uzņemt konkrētajās mācībās?</a:t>
            </a:r>
            <a:endParaRPr lang="en-US" sz="2400" smtClean="0"/>
          </a:p>
          <a:p>
            <a:pPr lvl="0"/>
            <a:r>
              <a:rPr lang="lv-LV" smtClean="0"/>
              <a:t>Vai viņiem ir kādas  īpašas vajadzības?</a:t>
            </a:r>
            <a:endParaRPr lang="en-US" sz="2400" smtClean="0"/>
          </a:p>
          <a:p>
            <a:r>
              <a:rPr lang="lv-LV" smtClean="0"/>
              <a:t>Pārliecinieties, ka  dalībniekiem ir aizsūtītas pareizas instrukcijas/norādes mācību sakarā</a:t>
            </a:r>
            <a:endParaRPr lang="lv-LV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B21FA-72E5-4D86-B1C0-07A59EBE783B}" type="slidenum">
              <a:rPr lang="en-US" smtClean="0"/>
              <a:pPr>
                <a:defRPr/>
              </a:pPr>
              <a:t>90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30223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b="1" smtClean="0"/>
              <a:t>Resursi un tehnika</a:t>
            </a:r>
            <a:endParaRPr lang="lv-LV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lv-LV" smtClean="0"/>
              <a:t>Pārliecināties, ka zināt, kā darbojas tehnika konkrētajā mācību telpā un tā tiešām arī darbojas</a:t>
            </a:r>
            <a:endParaRPr lang="en-US" sz="2400" smtClean="0"/>
          </a:p>
          <a:p>
            <a:pPr lvl="0"/>
            <a:r>
              <a:rPr lang="lv-LV" smtClean="0"/>
              <a:t>Uzziniet, ar ko jākontaktējas gadījumā, ja ar tehniku ir problēmas</a:t>
            </a:r>
            <a:endParaRPr lang="en-US" sz="2400" smtClean="0"/>
          </a:p>
          <a:p>
            <a:pPr lvl="0"/>
            <a:r>
              <a:rPr lang="lv-LV" smtClean="0"/>
              <a:t>Ja nav iespēja nodrošināt kafijas pauzi, jebkurā gadījumā jāparedz laiks cilvēkiem pārtraukumam</a:t>
            </a:r>
            <a:endParaRPr lang="en-US" sz="2400" smtClean="0"/>
          </a:p>
          <a:p>
            <a:pPr lvl="0"/>
            <a:r>
              <a:rPr lang="lv-LV" smtClean="0"/>
              <a:t>Vai ir pieejams kopējamais aparāts, internets utt.</a:t>
            </a:r>
            <a:endParaRPr lang="en-US" sz="2400" smtClean="0"/>
          </a:p>
          <a:p>
            <a:pPr lvl="0"/>
            <a:r>
              <a:rPr lang="lv-LV" smtClean="0"/>
              <a:t>Rakstāmlietas, papīrs – vai pietiekošā daudzumā</a:t>
            </a:r>
            <a:endParaRPr lang="en-US" sz="2400" smtClean="0"/>
          </a:p>
          <a:p>
            <a:r>
              <a:rPr lang="lv-LV" smtClean="0"/>
              <a:t>Papildus izdales materiāli</a:t>
            </a:r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B21FA-72E5-4D86-B1C0-07A59EBE783B}" type="slidenum">
              <a:rPr lang="en-US" smtClean="0"/>
              <a:pPr>
                <a:defRPr/>
              </a:pPr>
              <a:t>91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7349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b="1" smtClean="0"/>
              <a:t>Sagatavošanās mācību vadīšanai</a:t>
            </a:r>
            <a:endParaRPr lang="lv-LV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lv-LV" b="1" dirty="0" smtClean="0"/>
              <a:t>Vizulie palīglīdzekļi</a:t>
            </a:r>
          </a:p>
          <a:p>
            <a:pPr lvl="0"/>
            <a:r>
              <a:rPr lang="lv-LV" smtClean="0"/>
              <a:t>Atcerieties neizvietot pārāk daudz informācijas uz slaida vai tāfeles</a:t>
            </a:r>
            <a:endParaRPr lang="en-US" sz="2400" smtClean="0"/>
          </a:p>
          <a:p>
            <a:pPr lvl="0"/>
            <a:r>
              <a:rPr lang="lv-LV" smtClean="0"/>
              <a:t>Pārliecinieties, ka projektors ir pareizi izvietots, prezentācija skaidri saskatāma</a:t>
            </a:r>
            <a:endParaRPr lang="en-US" sz="2400" smtClean="0"/>
          </a:p>
          <a:p>
            <a:r>
              <a:rPr lang="lv-LV" smtClean="0"/>
              <a:t>Atcerieties, ka pasniedzējs arī  var tikt uztverts kā vizuālais palīglīdzeklis </a:t>
            </a:r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B21FA-72E5-4D86-B1C0-07A59EBE783B}" type="slidenum">
              <a:rPr lang="en-US" smtClean="0"/>
              <a:pPr>
                <a:defRPr/>
              </a:pPr>
              <a:t>92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79079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lv-LV" b="1" smtClean="0"/>
              <a:t>Pats pasniedzējs</a:t>
            </a:r>
            <a:endParaRPr lang="en-US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lv-LV" smtClean="0"/>
              <a:t>Laba komunikācija – pārbaudiet terminoloģiju un esiet gatavs klausīties</a:t>
            </a:r>
            <a:endParaRPr lang="en-US" smtClean="0"/>
          </a:p>
          <a:p>
            <a:pPr lvl="0"/>
            <a:r>
              <a:rPr lang="lv-LV" smtClean="0"/>
              <a:t>Ārējais izskats – labi, bet arī komfortabli ģērbts</a:t>
            </a:r>
            <a:endParaRPr lang="en-US" smtClean="0"/>
          </a:p>
          <a:p>
            <a:pPr lvl="0"/>
            <a:r>
              <a:rPr lang="lv-LV" smtClean="0"/>
              <a:t>Praktizēšanās -  izskatiet prezentāciju jau iepriekš</a:t>
            </a:r>
            <a:endParaRPr lang="en-US" smtClean="0"/>
          </a:p>
          <a:p>
            <a:pPr lvl="0"/>
            <a:r>
              <a:rPr lang="lv-LV" smtClean="0"/>
              <a:t>Labi izpētījis jautājumu – ziniet, par ko runājat</a:t>
            </a:r>
            <a:endParaRPr lang="en-US" smtClean="0"/>
          </a:p>
          <a:p>
            <a:pPr lvl="0"/>
            <a:r>
              <a:rPr lang="lv-LV" smtClean="0"/>
              <a:t>Ir plāns -  vai pazīstat grupu, kas viņi ir?</a:t>
            </a:r>
            <a:endParaRPr lang="en-US" smtClean="0"/>
          </a:p>
          <a:p>
            <a:pPr lvl="0"/>
            <a:r>
              <a:rPr lang="lv-LV" smtClean="0"/>
              <a:t>Labi izgulēties pirms mācībām</a:t>
            </a:r>
            <a:endParaRPr lang="en-US" smtClean="0"/>
          </a:p>
          <a:p>
            <a:pPr lvl="0"/>
            <a:r>
              <a:rPr lang="lv-LV" smtClean="0"/>
              <a:t>Mācību mērķi – vai tie ir skaidri?</a:t>
            </a:r>
            <a:endParaRPr lang="en-US" smtClean="0"/>
          </a:p>
          <a:p>
            <a:pPr lvl="0"/>
            <a:r>
              <a:rPr lang="lv-LV" smtClean="0"/>
              <a:t>Nervi – praktizējam relaksēšanās tehnikas</a:t>
            </a:r>
            <a:endParaRPr lang="en-US" smtClean="0"/>
          </a:p>
          <a:p>
            <a:r>
              <a:rPr lang="lv-LV" smtClean="0"/>
              <a:t>Ierodieties laikus – lai varat pārbaudīt telpu, materiālus utt.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B21FA-72E5-4D86-B1C0-07A59EBE783B}" type="slidenum">
              <a:rPr lang="en-US" smtClean="0"/>
              <a:pPr>
                <a:defRPr/>
              </a:pPr>
              <a:t>93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b="1" smtClean="0"/>
              <a:t>Veiksmi!</a:t>
            </a:r>
            <a:endParaRPr lang="en-US" b="1" smtClean="0"/>
          </a:p>
        </p:txBody>
      </p:sp>
      <p:sp>
        <p:nvSpPr>
          <p:cNvPr id="1028" name="Slide Number Placeholder 3"/>
          <p:cNvSpPr>
            <a:spLocks noGrp="1"/>
          </p:cNvSpPr>
          <p:nvPr>
            <p:ph type="sldNum" sz="quarter" idx="10"/>
          </p:nvPr>
        </p:nvSpPr>
        <p:spPr bwMode="auto">
          <a:xfrm>
            <a:off x="8229600" y="6477000"/>
            <a:ext cx="762000" cy="244475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6A92C7D-34FB-4C87-AC44-29A26A9AE750}" type="slidenum">
              <a:rPr lang="lv-LV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94</a:t>
            </a:fld>
            <a:endParaRPr lang="lv-LV" smtClean="0"/>
          </a:p>
        </p:txBody>
      </p:sp>
      <p:pic>
        <p:nvPicPr>
          <p:cNvPr id="55300" name="Picture 4" descr="http://abovethelaw.com/2010/02/23/bar%20exam%20success%20good%20luc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297" y="2143116"/>
            <a:ext cx="4476781" cy="3357586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4795</TotalTime>
  <Words>4183</Words>
  <Application>Microsoft Office PowerPoint</Application>
  <PresentationFormat>On-screen Show (4:3)</PresentationFormat>
  <Paragraphs>821</Paragraphs>
  <Slides>94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94</vt:i4>
      </vt:variant>
    </vt:vector>
  </HeadingPairs>
  <TitlesOfParts>
    <vt:vector size="95" baseType="lpstr">
      <vt:lpstr>Office Theme</vt:lpstr>
      <vt:lpstr>Ieguldījums Tavā nākotnē</vt:lpstr>
      <vt:lpstr>Iepazīsimies!</vt:lpstr>
      <vt:lpstr>Katri Vintiša </vt:lpstr>
      <vt:lpstr>Mācību plāns</vt:lpstr>
      <vt:lpstr>Mācību mērķi</vt:lpstr>
      <vt:lpstr>Treneru loma sistēmas ieviešanā I</vt:lpstr>
      <vt:lpstr>Treneru loma sistēmas ieviešanā II</vt:lpstr>
      <vt:lpstr>Projekta mērķi</vt:lpstr>
      <vt:lpstr>Projekta rezultāts</vt:lpstr>
      <vt:lpstr>Kāpēc nepieciešamas izmaiņas esošajā novērtēšanas sistēmā?</vt:lpstr>
      <vt:lpstr>Konteksts</vt:lpstr>
      <vt:lpstr>Saturiskās problēmas </vt:lpstr>
      <vt:lpstr>Ieviešanas problēmas</vt:lpstr>
      <vt:lpstr>Slide 14</vt:lpstr>
      <vt:lpstr>Slide 15</vt:lpstr>
      <vt:lpstr>Kas darbības novērtēšanas sistēmā būtu jāuzlabo?</vt:lpstr>
      <vt:lpstr>Kādi darbības aspekti būtu jāvērtē papildus esošajiem (uzdevumu izpilde un kompetences)?  </vt:lpstr>
      <vt:lpstr>Tendences Eiropā un pasaulē darbības novērtēšanas jomā</vt:lpstr>
      <vt:lpstr>Svarīgākais par NEVIS</vt:lpstr>
      <vt:lpstr>Jauna pieeja darbības novērtēšanai</vt:lpstr>
      <vt:lpstr>Izmaiņu kopsavilkums</vt:lpstr>
      <vt:lpstr>Darba izpildes novērtēšana vai vadīšana?</vt:lpstr>
      <vt:lpstr>Ilgtspējīgu organizāciju veiksmes stāsts</vt:lpstr>
      <vt:lpstr>Pretestība – kāpēc?</vt:lpstr>
      <vt:lpstr>Tipiskākās kļūdas pārmaiņu vadīšanā</vt:lpstr>
      <vt:lpstr>Novērtēšanas sistēmas mērķi</vt:lpstr>
      <vt:lpstr>Mērķu kaskadēšana</vt:lpstr>
      <vt:lpstr>Darba izpildes plānošanas un vērtēšanas cikls</vt:lpstr>
      <vt:lpstr>Mērķu kaskāde</vt:lpstr>
      <vt:lpstr>Kas ir mērķis I</vt:lpstr>
      <vt:lpstr>Kas ir mērķis II</vt:lpstr>
      <vt:lpstr>Mērķu definēšana</vt:lpstr>
      <vt:lpstr>Kā uzrakstīt mērķi</vt:lpstr>
      <vt:lpstr>SMART mērķi</vt:lpstr>
      <vt:lpstr>Rezultātu rādītāji var būt</vt:lpstr>
      <vt:lpstr>Mērķu definēšanas piemērs</vt:lpstr>
      <vt:lpstr>Mērķu plānošana NEVIS</vt:lpstr>
      <vt:lpstr>Darba izpildes novērtēšana</vt:lpstr>
      <vt:lpstr>Kritēriji, kuri nosaka darbinieku  darbības kvalitāti</vt:lpstr>
      <vt:lpstr>Darba izpildes kritēriji un to vērtēšana</vt:lpstr>
      <vt:lpstr>Vērtēšanas skala</vt:lpstr>
      <vt:lpstr>Kritēriju svars dažādām amatu grupām</vt:lpstr>
      <vt:lpstr>Vērtējuma koeficienti </vt:lpstr>
      <vt:lpstr>Kā novērtēt mērķu sasniegšanu</vt:lpstr>
      <vt:lpstr>Mērķu izpildes pārskatīšana NEVIS</vt:lpstr>
      <vt:lpstr>Mērķu izpildes novērtēšana NEVIS</vt:lpstr>
      <vt:lpstr>Kā novērtēt amata pienākumu izpildi</vt:lpstr>
      <vt:lpstr> Amata pienākumu izpildes novērtēšana NEVIS</vt:lpstr>
      <vt:lpstr>Kā novērtēt profesionālo kvalifikāciju</vt:lpstr>
      <vt:lpstr>Profesionālās kvalifikācijas novērtējums NEVIS</vt:lpstr>
      <vt:lpstr>Kā novērtēt kompetences</vt:lpstr>
      <vt:lpstr>Kompetenču novērtēšana NEVIS</vt:lpstr>
      <vt:lpstr>Kopējais darba izpildes vērtējums</vt:lpstr>
      <vt:lpstr>Novērtēšanas kopsavilkums NEVIS</vt:lpstr>
      <vt:lpstr>Vērtējuma aprēķināšana</vt:lpstr>
      <vt:lpstr>Normālā sadalījums princips –  vērtētāju objektivitāte</vt:lpstr>
      <vt:lpstr>Normālais sadalījums darba izpildes vērtēšanā</vt:lpstr>
      <vt:lpstr>Izmaiņas iestādes vadītāju vērtēšanas kārtībā </vt:lpstr>
      <vt:lpstr>PĀRRUNAS </vt:lpstr>
      <vt:lpstr>Pārrunu mērķi</vt:lpstr>
      <vt:lpstr>Motivējoša pārrunu intervija </vt:lpstr>
      <vt:lpstr>Veiksmīgu pārrunu priekšnoteikumi</vt:lpstr>
      <vt:lpstr>Atgriezeniskā saite I</vt:lpstr>
      <vt:lpstr>Atgriezeniskā saite II</vt:lpstr>
      <vt:lpstr>Kāds ir esošais klimats jūsu iestādē attiecībā uz atgriezeniskās saites sniegšanu un kādu jūs to vēlētos</vt:lpstr>
      <vt:lpstr>Atgriezeniskās saites sniegšanas principi</vt:lpstr>
      <vt:lpstr>Prasmīga atgriezeniskā saite</vt:lpstr>
      <vt:lpstr>Konstruktīva kritika</vt:lpstr>
      <vt:lpstr>Konstruktīvas atgriezeniskās saites sniegšana I</vt:lpstr>
      <vt:lpstr>Konstruktīvas atgriezeniskās saites sniegšana II</vt:lpstr>
      <vt:lpstr>Konstruktīvas atgriezeniskās saites sniegšana III</vt:lpstr>
      <vt:lpstr>Kā cilvēki pamato, kādēļ viņi izvairās sniegt atgriezenisko saiti</vt:lpstr>
      <vt:lpstr>Kā uzklausīt atgriezenisko saiti</vt:lpstr>
      <vt:lpstr>Veiksmīgas un neveiksmīgas frāzes</vt:lpstr>
      <vt:lpstr>Ieteicamā pieeja konstruktīvās atgriezeniskās saites saņemšanai</vt:lpstr>
      <vt:lpstr>Ieteicamā pieeja konstruktīvās atgriezeniskās saites saņemšanai</vt:lpstr>
      <vt:lpstr>DARBINIEKU ATTĪSTĪBA</vt:lpstr>
      <vt:lpstr>Mērķi</vt:lpstr>
      <vt:lpstr>Faktori, kas rada apmierinātību ar darbu: </vt:lpstr>
      <vt:lpstr>Faktori, kas rada neapmierinātību ar darbu:</vt:lpstr>
      <vt:lpstr>Kas motivē darbiniekus?</vt:lpstr>
      <vt:lpstr>Kas attīsta darbiniekus?</vt:lpstr>
      <vt:lpstr>Efektīvs personiskais attīstības plāns</vt:lpstr>
      <vt:lpstr>Attīstības darbības (I)</vt:lpstr>
      <vt:lpstr>Attīstības darbības (II)</vt:lpstr>
      <vt:lpstr>Mācību un attīstības vajadzības NEVIS</vt:lpstr>
      <vt:lpstr>Profesionālās izaugsmes plānošana NEVIS</vt:lpstr>
      <vt:lpstr>Kas atbild par attīstību?</vt:lpstr>
      <vt:lpstr>Sagatavošanās Mācību vadīšanai</vt:lpstr>
      <vt:lpstr>Dalībnieki</vt:lpstr>
      <vt:lpstr>Resursi un tehnika</vt:lpstr>
      <vt:lpstr>Sagatavošanās mācību vadīšanai</vt:lpstr>
      <vt:lpstr>Pats pasniedzējs</vt:lpstr>
      <vt:lpstr>Veiksmi!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comparative research on challenges  for public sector human resource development in economic downturn</dc:title>
  <dc:creator>KATRI</dc:creator>
  <cp:lastModifiedBy>Your User Name</cp:lastModifiedBy>
  <cp:revision>615</cp:revision>
  <dcterms:created xsi:type="dcterms:W3CDTF">2010-02-02T20:05:00Z</dcterms:created>
  <dcterms:modified xsi:type="dcterms:W3CDTF">2011-06-10T09:06:20Z</dcterms:modified>
</cp:coreProperties>
</file>