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8"/>
  </p:notesMasterIdLst>
  <p:handoutMasterIdLst>
    <p:handoutMasterId r:id="rId39"/>
  </p:handoutMasterIdLst>
  <p:sldIdLst>
    <p:sldId id="256" r:id="rId2"/>
    <p:sldId id="421" r:id="rId3"/>
    <p:sldId id="309" r:id="rId4"/>
    <p:sldId id="350" r:id="rId5"/>
    <p:sldId id="349" r:id="rId6"/>
    <p:sldId id="319" r:id="rId7"/>
    <p:sldId id="424" r:id="rId8"/>
    <p:sldId id="386" r:id="rId9"/>
    <p:sldId id="385" r:id="rId10"/>
    <p:sldId id="387" r:id="rId11"/>
    <p:sldId id="388" r:id="rId12"/>
    <p:sldId id="389" r:id="rId13"/>
    <p:sldId id="422" r:id="rId14"/>
    <p:sldId id="390" r:id="rId15"/>
    <p:sldId id="392" r:id="rId16"/>
    <p:sldId id="394" r:id="rId17"/>
    <p:sldId id="396" r:id="rId18"/>
    <p:sldId id="398" r:id="rId19"/>
    <p:sldId id="400" r:id="rId20"/>
    <p:sldId id="402" r:id="rId21"/>
    <p:sldId id="404" r:id="rId22"/>
    <p:sldId id="406" r:id="rId23"/>
    <p:sldId id="408" r:id="rId24"/>
    <p:sldId id="410" r:id="rId25"/>
    <p:sldId id="412" r:id="rId26"/>
    <p:sldId id="414" r:id="rId27"/>
    <p:sldId id="416" r:id="rId28"/>
    <p:sldId id="418" r:id="rId29"/>
    <p:sldId id="362" r:id="rId30"/>
    <p:sldId id="363" r:id="rId31"/>
    <p:sldId id="375" r:id="rId32"/>
    <p:sldId id="425" r:id="rId33"/>
    <p:sldId id="426" r:id="rId34"/>
    <p:sldId id="427" r:id="rId35"/>
    <p:sldId id="428" r:id="rId36"/>
    <p:sldId id="423" r:id="rId37"/>
  </p:sldIdLst>
  <p:sldSz cx="9144000" cy="6858000" type="screen4x3"/>
  <p:notesSz cx="6662738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CC66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 autoAdjust="0"/>
    <p:restoredTop sz="94660"/>
  </p:normalViewPr>
  <p:slideViewPr>
    <p:cSldViewPr>
      <p:cViewPr>
        <p:scale>
          <a:sx n="50" d="100"/>
          <a:sy n="50" d="100"/>
        </p:scale>
        <p:origin x="-1572" y="-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TRI\My%20Documents\Bild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TRI\My%20Documents\Bil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TRI\My%20Documents\Bild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TRI\My%20Documents\Bild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TRI\My%20Documents\Bild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TRI\Desktop\Aptauj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TRI\Desktop\Aptauj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TRI\Desktop\VK\Aptaujas%20dat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dLblPos val="ctr"/>
            <c:showVal val="1"/>
            <c:showLeaderLines val="1"/>
          </c:dLbls>
          <c:cat>
            <c:strRef>
              <c:f>Sheet2!$C$6:$D$6</c:f>
              <c:strCache>
                <c:ptCount val="2"/>
                <c:pt idx="0">
                  <c:v>Augstākajā valsts tiešās pārvaldes iestādē nodarbinātie</c:v>
                </c:pt>
                <c:pt idx="1">
                  <c:v>Padotības iestādē nodarbinātie</c:v>
                </c:pt>
              </c:strCache>
            </c:strRef>
          </c:cat>
          <c:val>
            <c:numRef>
              <c:f>Sheet2!$C$7:$D$7</c:f>
              <c:numCache>
                <c:formatCode>0%</c:formatCode>
                <c:ptCount val="2"/>
                <c:pt idx="0">
                  <c:v>0.27</c:v>
                </c:pt>
                <c:pt idx="1">
                  <c:v>0.73000000000000032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Sheet2!$C$6:$D$6</c:f>
              <c:strCache>
                <c:ptCount val="2"/>
                <c:pt idx="0">
                  <c:v>Augstākajā valsts tiešās pārvaldes iestādē nodarbinātie</c:v>
                </c:pt>
                <c:pt idx="1">
                  <c:v>Padotības iestādē nodarbinātie</c:v>
                </c:pt>
              </c:strCache>
            </c:strRef>
          </c:cat>
          <c:val>
            <c:numRef>
              <c:f>Sheet2!$C$8:$D$8</c:f>
              <c:numCache>
                <c:formatCode>General</c:formatCode>
                <c:ptCount val="2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21979440069991"/>
          <c:y val="0.24042046158273925"/>
          <c:w val="0.27946872265966805"/>
          <c:h val="0.37693721296660276"/>
        </c:manualLayout>
      </c:layout>
      <c:txPr>
        <a:bodyPr/>
        <a:lstStyle/>
        <a:p>
          <a:pPr>
            <a:defRPr sz="1800"/>
          </a:pPr>
          <a:endParaRPr lang="lv-LV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plotArea>
      <c:layout/>
      <c:barChart>
        <c:barDir val="bar"/>
        <c:grouping val="clustered"/>
        <c:ser>
          <c:idx val="0"/>
          <c:order val="0"/>
          <c:cat>
            <c:strRef>
              <c:f>Zem!$B$2:$B$27</c:f>
              <c:strCache>
                <c:ptCount val="26"/>
                <c:pt idx="0">
                  <c:v>Sadarbības prasme</c:v>
                </c:pt>
                <c:pt idx="1">
                  <c:v>Spēja pieņemt lēmumus un uzņemties atbildību</c:v>
                </c:pt>
                <c:pt idx="2">
                  <c:v>Plānošana un kontrole</c:v>
                </c:pt>
                <c:pt idx="3">
                  <c:v>Komunikācijas prasme</c:v>
                </c:pt>
                <c:pt idx="4">
                  <c:v>Precizitāte</c:v>
                </c:pt>
                <c:pt idx="5">
                  <c:v>Analītiska domāšana un problēmu risināšana</c:v>
                </c:pt>
                <c:pt idx="6">
                  <c:v>Orientācija uz rezultātu sasniegšanu</c:v>
                </c:pt>
                <c:pt idx="7">
                  <c:v>Patstāvība</c:v>
                </c:pt>
                <c:pt idx="8">
                  <c:v>Ētiskums</c:v>
                </c:pt>
                <c:pt idx="9">
                  <c:v>Komandas vadīšana</c:v>
                </c:pt>
                <c:pt idx="10">
                  <c:v>Darbs komandā</c:v>
                </c:pt>
                <c:pt idx="11">
                  <c:v>Personālvadības prasme</c:v>
                </c:pt>
                <c:pt idx="12">
                  <c:v>Elastīga domāšana</c:v>
                </c:pt>
                <c:pt idx="13">
                  <c:v>Iniciatīva</c:v>
                </c:pt>
                <c:pt idx="14">
                  <c:v>Darbinieku motivēšana un attīstīšana</c:v>
                </c:pt>
                <c:pt idx="15">
                  <c:v>Lojalitāte</c:v>
                </c:pt>
                <c:pt idx="16">
                  <c:v>Orientācija uz attīstību</c:v>
                </c:pt>
                <c:pt idx="17">
                  <c:v>Konceptuāla domāšana</c:v>
                </c:pt>
                <c:pt idx="18">
                  <c:v>Informācijas meklēšana</c:v>
                </c:pt>
                <c:pt idx="19">
                  <c:v>Rūpes par kārtību un kvalitāti</c:v>
                </c:pt>
                <c:pt idx="20">
                  <c:v>Orientācija uz klientu</c:v>
                </c:pt>
                <c:pt idx="21">
                  <c:v>Radoša domāšana un novatorisms</c:v>
                </c:pt>
                <c:pt idx="22">
                  <c:v>Stratēģisks skatījums</c:v>
                </c:pt>
                <c:pt idx="23">
                  <c:v>Attiecību veidošana un ietekmēšana</c:v>
                </c:pt>
                <c:pt idx="24">
                  <c:v>Pārmaiņu vadīšana</c:v>
                </c:pt>
                <c:pt idx="25">
                  <c:v>Starpkultūru izpratne</c:v>
                </c:pt>
              </c:strCache>
            </c:strRef>
          </c:cat>
          <c:val>
            <c:numRef>
              <c:f>Zem!$C$2:$C$27</c:f>
              <c:numCache>
                <c:formatCode>General</c:formatCode>
                <c:ptCount val="26"/>
                <c:pt idx="0">
                  <c:v>318</c:v>
                </c:pt>
                <c:pt idx="1">
                  <c:v>315</c:v>
                </c:pt>
                <c:pt idx="2">
                  <c:v>309</c:v>
                </c:pt>
                <c:pt idx="3">
                  <c:v>303</c:v>
                </c:pt>
                <c:pt idx="4">
                  <c:v>298</c:v>
                </c:pt>
                <c:pt idx="5">
                  <c:v>279</c:v>
                </c:pt>
                <c:pt idx="6">
                  <c:v>243</c:v>
                </c:pt>
                <c:pt idx="7">
                  <c:v>240</c:v>
                </c:pt>
                <c:pt idx="8">
                  <c:v>238</c:v>
                </c:pt>
                <c:pt idx="9">
                  <c:v>235</c:v>
                </c:pt>
                <c:pt idx="10">
                  <c:v>233</c:v>
                </c:pt>
                <c:pt idx="11">
                  <c:v>228</c:v>
                </c:pt>
                <c:pt idx="12">
                  <c:v>220</c:v>
                </c:pt>
                <c:pt idx="13">
                  <c:v>209</c:v>
                </c:pt>
                <c:pt idx="14">
                  <c:v>207</c:v>
                </c:pt>
                <c:pt idx="15">
                  <c:v>207</c:v>
                </c:pt>
                <c:pt idx="16">
                  <c:v>200</c:v>
                </c:pt>
                <c:pt idx="17">
                  <c:v>191</c:v>
                </c:pt>
                <c:pt idx="18">
                  <c:v>183</c:v>
                </c:pt>
                <c:pt idx="19">
                  <c:v>179</c:v>
                </c:pt>
                <c:pt idx="20">
                  <c:v>175</c:v>
                </c:pt>
                <c:pt idx="21">
                  <c:v>166</c:v>
                </c:pt>
                <c:pt idx="22">
                  <c:v>160</c:v>
                </c:pt>
                <c:pt idx="23">
                  <c:v>125</c:v>
                </c:pt>
                <c:pt idx="24">
                  <c:v>113</c:v>
                </c:pt>
                <c:pt idx="25">
                  <c:v>66</c:v>
                </c:pt>
              </c:numCache>
            </c:numRef>
          </c:val>
        </c:ser>
        <c:axId val="64147456"/>
        <c:axId val="64148992"/>
      </c:barChart>
      <c:catAx>
        <c:axId val="6414745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64148992"/>
        <c:crosses val="autoZero"/>
        <c:auto val="1"/>
        <c:lblAlgn val="ctr"/>
        <c:lblOffset val="100"/>
      </c:catAx>
      <c:valAx>
        <c:axId val="6414899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6414745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plotArea>
      <c:layout/>
      <c:barChart>
        <c:barDir val="bar"/>
        <c:grouping val="clustered"/>
        <c:ser>
          <c:idx val="0"/>
          <c:order val="0"/>
          <c:cat>
            <c:strRef>
              <c:f>Spec!$B$2:$B$27</c:f>
              <c:strCache>
                <c:ptCount val="26"/>
                <c:pt idx="0">
                  <c:v>Precizitāte</c:v>
                </c:pt>
                <c:pt idx="1">
                  <c:v>Komunikācijas prasme</c:v>
                </c:pt>
                <c:pt idx="2">
                  <c:v>Sadarbības prasme</c:v>
                </c:pt>
                <c:pt idx="3">
                  <c:v>Plānošana un kontrole</c:v>
                </c:pt>
                <c:pt idx="4">
                  <c:v>Patstāvība</c:v>
                </c:pt>
                <c:pt idx="5">
                  <c:v>Spēja pieņemt lēmumus un uzņemties atbildību</c:v>
                </c:pt>
                <c:pt idx="6">
                  <c:v>Orientācija uz rezultātu sasniegšanu</c:v>
                </c:pt>
                <c:pt idx="7">
                  <c:v>Informācijas meklēšana</c:v>
                </c:pt>
                <c:pt idx="8">
                  <c:v>Ētiskums</c:v>
                </c:pt>
                <c:pt idx="9">
                  <c:v>Analītiska domāšana un problēmu risināšana</c:v>
                </c:pt>
                <c:pt idx="10">
                  <c:v>Rūpes par kārtību un kvalitāti</c:v>
                </c:pt>
                <c:pt idx="11">
                  <c:v>Lojalitāte</c:v>
                </c:pt>
                <c:pt idx="12">
                  <c:v>Darbs komandā</c:v>
                </c:pt>
                <c:pt idx="13">
                  <c:v>Elastīga domāšana</c:v>
                </c:pt>
                <c:pt idx="14">
                  <c:v>Orientācija uz attīstību</c:v>
                </c:pt>
                <c:pt idx="15">
                  <c:v>Orientācija uz klientu</c:v>
                </c:pt>
                <c:pt idx="16">
                  <c:v>Iniciatīva</c:v>
                </c:pt>
                <c:pt idx="17">
                  <c:v>Radoša domāšana un novatorisms</c:v>
                </c:pt>
                <c:pt idx="18">
                  <c:v>Konceptuāla domāšana</c:v>
                </c:pt>
                <c:pt idx="19">
                  <c:v>Attiecību veidošana un ietekmēšana</c:v>
                </c:pt>
                <c:pt idx="20">
                  <c:v>Stratēģisks skatījums</c:v>
                </c:pt>
                <c:pt idx="21">
                  <c:v>Darbinieku motivēšana un attīstīšana</c:v>
                </c:pt>
                <c:pt idx="22">
                  <c:v>Starpkultūru izpratne</c:v>
                </c:pt>
                <c:pt idx="23">
                  <c:v>Personālvadības prasme</c:v>
                </c:pt>
                <c:pt idx="24">
                  <c:v>Komandas vadīšana</c:v>
                </c:pt>
                <c:pt idx="25">
                  <c:v>Pārmaiņu vadīšana</c:v>
                </c:pt>
              </c:strCache>
            </c:strRef>
          </c:cat>
          <c:val>
            <c:numRef>
              <c:f>Spec!$C$2:$C$27</c:f>
              <c:numCache>
                <c:formatCode>General</c:formatCode>
                <c:ptCount val="26"/>
                <c:pt idx="0">
                  <c:v>650</c:v>
                </c:pt>
                <c:pt idx="1">
                  <c:v>604</c:v>
                </c:pt>
                <c:pt idx="2">
                  <c:v>578</c:v>
                </c:pt>
                <c:pt idx="3">
                  <c:v>495</c:v>
                </c:pt>
                <c:pt idx="4">
                  <c:v>493</c:v>
                </c:pt>
                <c:pt idx="5">
                  <c:v>477</c:v>
                </c:pt>
                <c:pt idx="6">
                  <c:v>475</c:v>
                </c:pt>
                <c:pt idx="7">
                  <c:v>469</c:v>
                </c:pt>
                <c:pt idx="8">
                  <c:v>469</c:v>
                </c:pt>
                <c:pt idx="9">
                  <c:v>452</c:v>
                </c:pt>
                <c:pt idx="10">
                  <c:v>423</c:v>
                </c:pt>
                <c:pt idx="11">
                  <c:v>408</c:v>
                </c:pt>
                <c:pt idx="12">
                  <c:v>404</c:v>
                </c:pt>
                <c:pt idx="13">
                  <c:v>387</c:v>
                </c:pt>
                <c:pt idx="14">
                  <c:v>375</c:v>
                </c:pt>
                <c:pt idx="15">
                  <c:v>356</c:v>
                </c:pt>
                <c:pt idx="16">
                  <c:v>303</c:v>
                </c:pt>
                <c:pt idx="17">
                  <c:v>299</c:v>
                </c:pt>
                <c:pt idx="18">
                  <c:v>240</c:v>
                </c:pt>
                <c:pt idx="19">
                  <c:v>231</c:v>
                </c:pt>
                <c:pt idx="20">
                  <c:v>184</c:v>
                </c:pt>
                <c:pt idx="21">
                  <c:v>180</c:v>
                </c:pt>
                <c:pt idx="22">
                  <c:v>171</c:v>
                </c:pt>
                <c:pt idx="23">
                  <c:v>132</c:v>
                </c:pt>
                <c:pt idx="24">
                  <c:v>125</c:v>
                </c:pt>
                <c:pt idx="25">
                  <c:v>97</c:v>
                </c:pt>
              </c:numCache>
            </c:numRef>
          </c:val>
        </c:ser>
        <c:axId val="64181760"/>
        <c:axId val="64183296"/>
      </c:barChart>
      <c:catAx>
        <c:axId val="6418176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64183296"/>
        <c:crosses val="autoZero"/>
        <c:auto val="1"/>
        <c:lblAlgn val="ctr"/>
        <c:lblOffset val="100"/>
      </c:catAx>
      <c:valAx>
        <c:axId val="6418329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6418176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dLblPos val="ctr"/>
            <c:showVal val="1"/>
            <c:showLeaderLines val="1"/>
          </c:dLbls>
          <c:cat>
            <c:strRef>
              <c:f>Sheet2!$C$10:$D$10</c:f>
              <c:strCache>
                <c:ptCount val="2"/>
                <c:pt idx="0">
                  <c:v>Pamatstruktūrvienībā nodarbinātie</c:v>
                </c:pt>
                <c:pt idx="1">
                  <c:v>Atbalsta struktūrvienībā nodarbinātie</c:v>
                </c:pt>
              </c:strCache>
            </c:strRef>
          </c:cat>
          <c:val>
            <c:numRef>
              <c:f>Sheet2!$C$11:$D$11</c:f>
              <c:numCache>
                <c:formatCode>0%</c:formatCode>
                <c:ptCount val="2"/>
                <c:pt idx="0">
                  <c:v>0.68</c:v>
                </c:pt>
                <c:pt idx="1">
                  <c:v>0.32000000000000017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Sheet2!$C$10:$D$10</c:f>
              <c:strCache>
                <c:ptCount val="2"/>
                <c:pt idx="0">
                  <c:v>Pamatstruktūrvienībā nodarbinātie</c:v>
                </c:pt>
                <c:pt idx="1">
                  <c:v>Atbalsta struktūrvienībā nodarbinātie</c:v>
                </c:pt>
              </c:strCache>
            </c:strRef>
          </c:cat>
          <c:val>
            <c:numRef>
              <c:f>Sheet2!$C$12:$D$12</c:f>
              <c:numCache>
                <c:formatCode>General</c:formatCode>
                <c:ptCount val="2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813965441819905"/>
          <c:y val="0.26941294594794507"/>
          <c:w val="0.27097604986876667"/>
          <c:h val="0.4818458441904519"/>
        </c:manualLayout>
      </c:layout>
      <c:txPr>
        <a:bodyPr/>
        <a:lstStyle/>
        <a:p>
          <a:pPr>
            <a:defRPr sz="1800"/>
          </a:pPr>
          <a:endParaRPr lang="lv-LV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dLblPos val="ctr"/>
            <c:showVal val="1"/>
            <c:showLeaderLines val="1"/>
          </c:dLbls>
          <c:cat>
            <c:strRef>
              <c:f>Sheet2!$C$14:$E$14</c:f>
              <c:strCache>
                <c:ptCount val="3"/>
                <c:pt idx="0">
                  <c:v>Vidējā līmeņa vadītāji</c:v>
                </c:pt>
                <c:pt idx="1">
                  <c:v>Zemākā līmeņa vadītāji</c:v>
                </c:pt>
                <c:pt idx="2">
                  <c:v>Speciālisti</c:v>
                </c:pt>
              </c:strCache>
            </c:strRef>
          </c:cat>
          <c:val>
            <c:numRef>
              <c:f>Sheet2!$C$15:$E$15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0.30000000000000027</c:v>
                </c:pt>
                <c:pt idx="2">
                  <c:v>0.63000000000000056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Sheet2!$C$14:$E$14</c:f>
              <c:strCache>
                <c:ptCount val="3"/>
                <c:pt idx="0">
                  <c:v>Vidējā līmeņa vadītāji</c:v>
                </c:pt>
                <c:pt idx="1">
                  <c:v>Zemākā līmeņa vadītāji</c:v>
                </c:pt>
                <c:pt idx="2">
                  <c:v>Speciālisti</c:v>
                </c:pt>
              </c:strCache>
            </c:strRef>
          </c:cat>
          <c:val>
            <c:numRef>
              <c:f>Sheet2!$C$16:$E$16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177034120734849"/>
          <c:y val="0.23063271178733016"/>
          <c:w val="0.28948654855643047"/>
          <c:h val="0.45945530294030634"/>
        </c:manualLayout>
      </c:layout>
      <c:txPr>
        <a:bodyPr/>
        <a:lstStyle/>
        <a:p>
          <a:pPr>
            <a:defRPr sz="1800"/>
          </a:pPr>
          <a:endParaRPr lang="lv-LV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dLblPos val="ctr"/>
            <c:showVal val="1"/>
            <c:showLeaderLines val="1"/>
          </c:dLbls>
          <c:cat>
            <c:strRef>
              <c:f>Sheet2!$C$18:$G$18</c:f>
              <c:strCache>
                <c:ptCount val="5"/>
                <c:pt idx="0">
                  <c:v>Mazāk par 21 gadu</c:v>
                </c:pt>
                <c:pt idx="1">
                  <c:v>No 21 līdz 34 gadiem</c:v>
                </c:pt>
                <c:pt idx="2">
                  <c:v>No 35 līdz 44 gadiem</c:v>
                </c:pt>
                <c:pt idx="3">
                  <c:v>No 45 līdz 54 gadiem</c:v>
                </c:pt>
                <c:pt idx="4">
                  <c:v>Vairāk par 55 gadiem</c:v>
                </c:pt>
              </c:strCache>
            </c:strRef>
          </c:cat>
          <c:val>
            <c:numRef>
              <c:f>Sheet2!$C$19:$G$19</c:f>
              <c:numCache>
                <c:formatCode>0%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0.25</c:v>
                </c:pt>
                <c:pt idx="3">
                  <c:v>0.23</c:v>
                </c:pt>
                <c:pt idx="4">
                  <c:v>0.12000000000000002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Sheet2!$C$18:$G$18</c:f>
              <c:strCache>
                <c:ptCount val="5"/>
                <c:pt idx="0">
                  <c:v>Mazāk par 21 gadu</c:v>
                </c:pt>
                <c:pt idx="1">
                  <c:v>No 21 līdz 34 gadiem</c:v>
                </c:pt>
                <c:pt idx="2">
                  <c:v>No 35 līdz 44 gadiem</c:v>
                </c:pt>
                <c:pt idx="3">
                  <c:v>No 45 līdz 54 gadiem</c:v>
                </c:pt>
                <c:pt idx="4">
                  <c:v>Vairāk par 55 gadiem</c:v>
                </c:pt>
              </c:strCache>
            </c:strRef>
          </c:cat>
          <c:val>
            <c:numRef>
              <c:f>Sheet2!$C$20:$G$20</c:f>
              <c:numCache>
                <c:formatCode>General</c:formatCode>
                <c:ptCount val="5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377843394575748"/>
          <c:y val="0.10409611005974087"/>
          <c:w val="0.25788823272090988"/>
          <c:h val="0.74670009230423451"/>
        </c:manualLayout>
      </c:layout>
      <c:txPr>
        <a:bodyPr/>
        <a:lstStyle/>
        <a:p>
          <a:pPr>
            <a:defRPr sz="1800"/>
          </a:pPr>
          <a:endParaRPr lang="lv-LV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dLblPos val="ctr"/>
            <c:showVal val="1"/>
            <c:showLeaderLines val="1"/>
          </c:dLbls>
          <c:cat>
            <c:strRef>
              <c:f>Sheet2!$C$21:$F$21</c:f>
              <c:strCache>
                <c:ptCount val="4"/>
                <c:pt idx="0">
                  <c:v>Mazāk par 1 gadu</c:v>
                </c:pt>
                <c:pt idx="1">
                  <c:v>No 1 līdz 2 gadiem</c:v>
                </c:pt>
                <c:pt idx="2">
                  <c:v>No 3 līdz 6 gadiem</c:v>
                </c:pt>
                <c:pt idx="3">
                  <c:v>7 gadus un ilgāk</c:v>
                </c:pt>
              </c:strCache>
            </c:strRef>
          </c:cat>
          <c:val>
            <c:numRef>
              <c:f>Sheet2!$C$22:$F$22</c:f>
              <c:numCache>
                <c:formatCode>0%</c:formatCode>
                <c:ptCount val="4"/>
                <c:pt idx="0">
                  <c:v>0.05</c:v>
                </c:pt>
                <c:pt idx="1">
                  <c:v>7.0000000000000021E-2</c:v>
                </c:pt>
                <c:pt idx="2">
                  <c:v>0.39000000000000035</c:v>
                </c:pt>
                <c:pt idx="3">
                  <c:v>0.49000000000000027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Sheet2!$C$21:$F$21</c:f>
              <c:strCache>
                <c:ptCount val="4"/>
                <c:pt idx="0">
                  <c:v>Mazāk par 1 gadu</c:v>
                </c:pt>
                <c:pt idx="1">
                  <c:v>No 1 līdz 2 gadiem</c:v>
                </c:pt>
                <c:pt idx="2">
                  <c:v>No 3 līdz 6 gadiem</c:v>
                </c:pt>
                <c:pt idx="3">
                  <c:v>7 gadus un ilgāk</c:v>
                </c:pt>
              </c:strCache>
            </c:strRef>
          </c:cat>
          <c:val>
            <c:numRef>
              <c:f>Sheet2!$C$23:$F$23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910996689613462"/>
          <c:y val="7.6660668670523333E-2"/>
          <c:w val="0.25192651040650871"/>
          <c:h val="0.66620854532050311"/>
        </c:manualLayout>
      </c:layout>
      <c:txPr>
        <a:bodyPr/>
        <a:lstStyle/>
        <a:p>
          <a:pPr>
            <a:defRPr sz="1800"/>
          </a:pPr>
          <a:endParaRPr lang="lv-LV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10"/>
  <c:chart>
    <c:autoTitleDeleted val="1"/>
    <c:plotArea>
      <c:layout>
        <c:manualLayout>
          <c:layoutTarget val="inner"/>
          <c:xMode val="edge"/>
          <c:yMode val="edge"/>
          <c:x val="0.51046648189702903"/>
          <c:y val="0.17012821627388167"/>
          <c:w val="0.4649294034262253"/>
          <c:h val="0.71367131898541214"/>
        </c:manualLayout>
      </c:layout>
      <c:barChart>
        <c:barDir val="bar"/>
        <c:grouping val="clustered"/>
        <c:ser>
          <c:idx val="0"/>
          <c:order val="0"/>
          <c:tx>
            <c:strRef>
              <c:f>Sheet2!$C$3</c:f>
              <c:strCache>
                <c:ptCount val="1"/>
                <c:pt idx="0">
                  <c:v>Kopā</c:v>
                </c:pt>
              </c:strCache>
            </c:strRef>
          </c:tx>
          <c:dLbls>
            <c:dLblPos val="inEnd"/>
            <c:showVal val="1"/>
          </c:dLbls>
          <c:cat>
            <c:strRef>
              <c:f>Sheet2!$B$4:$B$12</c:f>
              <c:strCache>
                <c:ptCount val="9"/>
                <c:pt idx="1">
                  <c:v>Rada skaidrību par sasniedzamajiem mērķiem</c:v>
                </c:pt>
                <c:pt idx="2">
                  <c:v>Rada skaidrību par darbības kvalitāti</c:v>
                </c:pt>
                <c:pt idx="3">
                  <c:v>Rada skaidrību par manu ieguldījumu iestādes stratēģijas īstenošanā</c:v>
                </c:pt>
                <c:pt idx="4">
                  <c:v>Uzlabo attiecības ar vadītāju</c:v>
                </c:pt>
                <c:pt idx="5">
                  <c:v>Rada skaidrību par jomām, kas jāpilnveido manā darbībā</c:v>
                </c:pt>
                <c:pt idx="6">
                  <c:v>Palīdz noteikt taisnīgu atlīdzību</c:v>
                </c:pt>
                <c:pt idx="7">
                  <c:v>Rada skaidrību par iespējamo karjeras attīstību</c:v>
                </c:pt>
                <c:pt idx="8">
                  <c:v>Cits</c:v>
                </c:pt>
              </c:strCache>
            </c:strRef>
          </c:cat>
          <c:val>
            <c:numRef>
              <c:f>Sheet2!$C$4:$C$12</c:f>
              <c:numCache>
                <c:formatCode>0%</c:formatCode>
                <c:ptCount val="9"/>
                <c:pt idx="1">
                  <c:v>0.39000000000000118</c:v>
                </c:pt>
                <c:pt idx="2">
                  <c:v>0.43000000000000038</c:v>
                </c:pt>
                <c:pt idx="3">
                  <c:v>0.30000000000000032</c:v>
                </c:pt>
                <c:pt idx="4">
                  <c:v>0.13</c:v>
                </c:pt>
                <c:pt idx="5">
                  <c:v>0.53</c:v>
                </c:pt>
                <c:pt idx="6">
                  <c:v>0.26</c:v>
                </c:pt>
                <c:pt idx="7">
                  <c:v>0.25</c:v>
                </c:pt>
                <c:pt idx="8">
                  <c:v>7.0000000000000034E-2</c:v>
                </c:pt>
              </c:numCache>
            </c:numRef>
          </c:val>
        </c:ser>
        <c:axId val="62932096"/>
        <c:axId val="62933632"/>
      </c:barChart>
      <c:catAx>
        <c:axId val="62932096"/>
        <c:scaling>
          <c:orientation val="minMax"/>
        </c:scaling>
        <c:axPos val="l"/>
        <c:tickLblPos val="nextTo"/>
        <c:txPr>
          <a:bodyPr/>
          <a:lstStyle/>
          <a:p>
            <a:pPr>
              <a:defRPr lang="lv-LV" sz="1400"/>
            </a:pPr>
            <a:endParaRPr lang="lv-LV"/>
          </a:p>
        </c:txPr>
        <c:crossAx val="62933632"/>
        <c:crosses val="autoZero"/>
        <c:auto val="1"/>
        <c:lblAlgn val="ctr"/>
        <c:lblOffset val="100"/>
      </c:catAx>
      <c:valAx>
        <c:axId val="62933632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lang="lv-LV"/>
            </a:pPr>
            <a:endParaRPr lang="lv-LV"/>
          </a:p>
        </c:txPr>
        <c:crossAx val="629320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10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Sheet3!$C$3</c:f>
              <c:strCache>
                <c:ptCount val="1"/>
                <c:pt idx="0">
                  <c:v>Kopā</c:v>
                </c:pt>
              </c:strCache>
            </c:strRef>
          </c:tx>
          <c:dLbls>
            <c:dLblPos val="inEnd"/>
            <c:showVal val="1"/>
          </c:dLbls>
          <c:cat>
            <c:strRef>
              <c:f>Sheet3!$B$4:$B$13</c:f>
              <c:strCache>
                <c:ptCount val="10"/>
                <c:pt idx="1">
                  <c:v>Uzdevumu un sasniedzamo rezultātu noteikšana</c:v>
                </c:pt>
                <c:pt idx="2">
                  <c:v>Skaidrība par manu ieguldījumu iestādes stratēģijas īstenošanā</c:v>
                </c:pt>
                <c:pt idx="3">
                  <c:v>Pārrunu process</c:v>
                </c:pt>
                <c:pt idx="4">
                  <c:v>Mācību un profesionālās attīstības plānošana</c:v>
                </c:pt>
                <c:pt idx="5">
                  <c:v>Karjeras izaugsmes plānošana</c:v>
                </c:pt>
                <c:pt idx="6">
                  <c:v>Atlīdzības noteikšana</c:v>
                </c:pt>
                <c:pt idx="7">
                  <c:v>Vērtēšanas kritēriji</c:v>
                </c:pt>
                <c:pt idx="8">
                  <c:v>Vērtēšanas algoritms</c:v>
                </c:pt>
                <c:pt idx="9">
                  <c:v>Cits</c:v>
                </c:pt>
              </c:strCache>
            </c:strRef>
          </c:cat>
          <c:val>
            <c:numRef>
              <c:f>Sheet3!$C$4:$C$13</c:f>
              <c:numCache>
                <c:formatCode>0%</c:formatCode>
                <c:ptCount val="10"/>
                <c:pt idx="1">
                  <c:v>0.27</c:v>
                </c:pt>
                <c:pt idx="2">
                  <c:v>0.19</c:v>
                </c:pt>
                <c:pt idx="3">
                  <c:v>0.18000000000000024</c:v>
                </c:pt>
                <c:pt idx="4">
                  <c:v>0.44</c:v>
                </c:pt>
                <c:pt idx="5">
                  <c:v>0.32000000000000117</c:v>
                </c:pt>
                <c:pt idx="6">
                  <c:v>0.49000000000000032</c:v>
                </c:pt>
                <c:pt idx="7">
                  <c:v>0.38000000000000117</c:v>
                </c:pt>
                <c:pt idx="8">
                  <c:v>0.24000000000000021</c:v>
                </c:pt>
                <c:pt idx="9">
                  <c:v>4.0000000000000022E-2</c:v>
                </c:pt>
              </c:numCache>
            </c:numRef>
          </c:val>
        </c:ser>
        <c:axId val="62945536"/>
        <c:axId val="62947328"/>
      </c:barChart>
      <c:catAx>
        <c:axId val="62945536"/>
        <c:scaling>
          <c:orientation val="minMax"/>
        </c:scaling>
        <c:axPos val="l"/>
        <c:tickLblPos val="nextTo"/>
        <c:txPr>
          <a:bodyPr/>
          <a:lstStyle/>
          <a:p>
            <a:pPr>
              <a:defRPr lang="lv-LV" sz="1400"/>
            </a:pPr>
            <a:endParaRPr lang="lv-LV"/>
          </a:p>
        </c:txPr>
        <c:crossAx val="62947328"/>
        <c:crosses val="autoZero"/>
        <c:auto val="1"/>
        <c:lblAlgn val="ctr"/>
        <c:lblOffset val="100"/>
      </c:catAx>
      <c:valAx>
        <c:axId val="62947328"/>
        <c:scaling>
          <c:orientation val="minMax"/>
        </c:scaling>
        <c:axPos val="b"/>
        <c:majorGridlines/>
        <c:numFmt formatCode="0%" sourceLinked="0"/>
        <c:majorTickMark val="in"/>
        <c:minorTickMark val="in"/>
        <c:tickLblPos val="nextTo"/>
        <c:txPr>
          <a:bodyPr/>
          <a:lstStyle/>
          <a:p>
            <a:pPr>
              <a:defRPr lang="lv-LV"/>
            </a:pPr>
            <a:endParaRPr lang="lv-LV"/>
          </a:p>
        </c:txPr>
        <c:crossAx val="629455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Sheet1!$B$1:$B$2</c:f>
              <c:strCache>
                <c:ptCount val="1"/>
                <c:pt idx="0">
                  <c:v>Kādi darbības aspekti būtu jāvērtē papildus esošajiem (uzdevumu izpilde un kompetences)? Kopā</c:v>
                </c:pt>
              </c:strCache>
            </c:strRef>
          </c:tx>
          <c:dLbls>
            <c:dLbl>
              <c:idx val="0"/>
              <c:dLblPos val="inEnd"/>
              <c:showVal val="1"/>
            </c:dLbl>
            <c:dLbl>
              <c:idx val="1"/>
              <c:dLblPos val="inEnd"/>
              <c:showVal val="1"/>
            </c:dLbl>
            <c:dLbl>
              <c:idx val="2"/>
              <c:dLblPos val="inEnd"/>
              <c:showVal val="1"/>
            </c:dLbl>
            <c:dLbl>
              <c:idx val="3"/>
              <c:dLblPos val="inEnd"/>
              <c:showVal val="1"/>
            </c:dLbl>
            <c:delete val="1"/>
          </c:dLbls>
          <c:cat>
            <c:strRef>
              <c:f>Sheet1!$A$3:$A$26</c:f>
              <c:strCache>
                <c:ptCount val="4"/>
                <c:pt idx="0">
                  <c:v>Amata pienākumu izpilde atbilstoši kvalitātes standartiem</c:v>
                </c:pt>
                <c:pt idx="1">
                  <c:v>Amata kvalifikācijas prasības</c:v>
                </c:pt>
                <c:pt idx="2">
                  <c:v>Papildu kompetences</c:v>
                </c:pt>
                <c:pt idx="3">
                  <c:v>Citas kompetences</c:v>
                </c:pt>
              </c:strCache>
            </c:strRef>
          </c:cat>
          <c:val>
            <c:numRef>
              <c:f>Sheet1!$B$3:$B$26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0.66000000000000192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Kādi darbības aspekti būtu jāvērtē papildus esošajiem (uzdevumu izpilde un kompetences)? Augstākajā valsts tiešās pārvaldes iestādē</c:v>
                </c:pt>
              </c:strCache>
            </c:strRef>
          </c:tx>
          <c:cat>
            <c:strRef>
              <c:f>Sheet1!$A$3:$A$26</c:f>
              <c:strCache>
                <c:ptCount val="4"/>
                <c:pt idx="0">
                  <c:v>Amata pienākumu izpilde atbilstoši kvalitātes standartiem</c:v>
                </c:pt>
                <c:pt idx="1">
                  <c:v>Amata kvalifikācijas prasības</c:v>
                </c:pt>
                <c:pt idx="2">
                  <c:v>Papildu kompetences</c:v>
                </c:pt>
                <c:pt idx="3">
                  <c:v>Citas kompetences</c:v>
                </c:pt>
              </c:strCache>
            </c:strRef>
          </c:cat>
          <c:val>
            <c:numRef>
              <c:f>Sheet1!$C$3:$C$26</c:f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Kādi darbības aspekti būtu jāvērtē papildus esošajiem (uzdevumu izpilde un kompetences)? Padotības iestādē</c:v>
                </c:pt>
              </c:strCache>
            </c:strRef>
          </c:tx>
          <c:cat>
            <c:strRef>
              <c:f>Sheet1!$A$3:$A$26</c:f>
              <c:strCache>
                <c:ptCount val="4"/>
                <c:pt idx="0">
                  <c:v>Amata pienākumu izpilde atbilstoši kvalitātes standartiem</c:v>
                </c:pt>
                <c:pt idx="1">
                  <c:v>Amata kvalifikācijas prasības</c:v>
                </c:pt>
                <c:pt idx="2">
                  <c:v>Papildu kompetences</c:v>
                </c:pt>
                <c:pt idx="3">
                  <c:v>Citas kompetences</c:v>
                </c:pt>
              </c:strCache>
            </c:strRef>
          </c:cat>
          <c:val>
            <c:numRef>
              <c:f>Sheet1!$D$3:$D$26</c:f>
            </c:numRef>
          </c:val>
        </c:ser>
        <c:ser>
          <c:idx val="3"/>
          <c:order val="3"/>
          <c:tx>
            <c:strRef>
              <c:f>Sheet1!$E$1:$E$2</c:f>
              <c:strCache>
                <c:ptCount val="1"/>
                <c:pt idx="0">
                  <c:v>Kādi darbības aspekti būtu jāvērtē papildus esošajiem (uzdevumu izpilde un kompetences)? Vidējā līmeņa vadītāji</c:v>
                </c:pt>
              </c:strCache>
            </c:strRef>
          </c:tx>
          <c:cat>
            <c:strRef>
              <c:f>Sheet1!$A$3:$A$26</c:f>
              <c:strCache>
                <c:ptCount val="4"/>
                <c:pt idx="0">
                  <c:v>Amata pienākumu izpilde atbilstoši kvalitātes standartiem</c:v>
                </c:pt>
                <c:pt idx="1">
                  <c:v>Amata kvalifikācijas prasības</c:v>
                </c:pt>
                <c:pt idx="2">
                  <c:v>Papildu kompetences</c:v>
                </c:pt>
                <c:pt idx="3">
                  <c:v>Citas kompetences</c:v>
                </c:pt>
              </c:strCache>
            </c:strRef>
          </c:cat>
          <c:val>
            <c:numRef>
              <c:f>Sheet1!$E$3:$E$26</c:f>
            </c:numRef>
          </c:val>
        </c:ser>
        <c:ser>
          <c:idx val="4"/>
          <c:order val="4"/>
          <c:tx>
            <c:strRef>
              <c:f>Sheet1!$F$1:$F$2</c:f>
              <c:strCache>
                <c:ptCount val="1"/>
                <c:pt idx="0">
                  <c:v>Kādi darbības aspekti būtu jāvērtē papildus esošajiem (uzdevumu izpilde un kompetences)? Zemākā līmeņa vadītāji</c:v>
                </c:pt>
              </c:strCache>
            </c:strRef>
          </c:tx>
          <c:cat>
            <c:strRef>
              <c:f>Sheet1!$A$3:$A$26</c:f>
              <c:strCache>
                <c:ptCount val="4"/>
                <c:pt idx="0">
                  <c:v>Amata pienākumu izpilde atbilstoši kvalitātes standartiem</c:v>
                </c:pt>
                <c:pt idx="1">
                  <c:v>Amata kvalifikācijas prasības</c:v>
                </c:pt>
                <c:pt idx="2">
                  <c:v>Papildu kompetences</c:v>
                </c:pt>
                <c:pt idx="3">
                  <c:v>Citas kompetences</c:v>
                </c:pt>
              </c:strCache>
            </c:strRef>
          </c:cat>
          <c:val>
            <c:numRef>
              <c:f>Sheet1!$F$3:$F$26</c:f>
            </c:numRef>
          </c:val>
        </c:ser>
        <c:ser>
          <c:idx val="5"/>
          <c:order val="5"/>
          <c:tx>
            <c:strRef>
              <c:f>Sheet1!$G$1:$G$2</c:f>
              <c:strCache>
                <c:ptCount val="1"/>
                <c:pt idx="0">
                  <c:v>Kādi darbības aspekti būtu jāvērtē papildus esošajiem (uzdevumu izpilde un kompetences)? Speciālisti</c:v>
                </c:pt>
              </c:strCache>
            </c:strRef>
          </c:tx>
          <c:cat>
            <c:strRef>
              <c:f>Sheet1!$A$3:$A$26</c:f>
              <c:strCache>
                <c:ptCount val="4"/>
                <c:pt idx="0">
                  <c:v>Amata pienākumu izpilde atbilstoši kvalitātes standartiem</c:v>
                </c:pt>
                <c:pt idx="1">
                  <c:v>Amata kvalifikācijas prasības</c:v>
                </c:pt>
                <c:pt idx="2">
                  <c:v>Papildu kompetences</c:v>
                </c:pt>
                <c:pt idx="3">
                  <c:v>Citas kompetences</c:v>
                </c:pt>
              </c:strCache>
            </c:strRef>
          </c:cat>
          <c:val>
            <c:numRef>
              <c:f>Sheet1!$G$3:$G$26</c:f>
            </c:numRef>
          </c:val>
        </c:ser>
        <c:ser>
          <c:idx val="6"/>
          <c:order val="6"/>
          <c:tx>
            <c:strRef>
              <c:f>Sheet1!$H$1:$H$2</c:f>
              <c:strCache>
                <c:ptCount val="1"/>
                <c:pt idx="0">
                  <c:v>Kādi darbības aspekti būtu jāvērtē papildus esošajiem (uzdevumu izpilde un kompetences)? Pamat- struktūrvienībā</c:v>
                </c:pt>
              </c:strCache>
            </c:strRef>
          </c:tx>
          <c:cat>
            <c:strRef>
              <c:f>Sheet1!$A$3:$A$26</c:f>
              <c:strCache>
                <c:ptCount val="4"/>
                <c:pt idx="0">
                  <c:v>Amata pienākumu izpilde atbilstoši kvalitātes standartiem</c:v>
                </c:pt>
                <c:pt idx="1">
                  <c:v>Amata kvalifikācijas prasības</c:v>
                </c:pt>
                <c:pt idx="2">
                  <c:v>Papildu kompetences</c:v>
                </c:pt>
                <c:pt idx="3">
                  <c:v>Citas kompetences</c:v>
                </c:pt>
              </c:strCache>
            </c:strRef>
          </c:cat>
          <c:val>
            <c:numRef>
              <c:f>Sheet1!$H$3:$H$26</c:f>
            </c:numRef>
          </c:val>
        </c:ser>
        <c:ser>
          <c:idx val="7"/>
          <c:order val="7"/>
          <c:tx>
            <c:strRef>
              <c:f>Sheet1!$I$1:$I$2</c:f>
              <c:strCache>
                <c:ptCount val="1"/>
                <c:pt idx="0">
                  <c:v>Kādi darbības aspekti būtu jāvērtē papildus esošajiem (uzdevumu izpilde un kompetences)? Atbalsta struktūrvienībā</c:v>
                </c:pt>
              </c:strCache>
            </c:strRef>
          </c:tx>
          <c:cat>
            <c:strRef>
              <c:f>Sheet1!$A$3:$A$26</c:f>
              <c:strCache>
                <c:ptCount val="4"/>
                <c:pt idx="0">
                  <c:v>Amata pienākumu izpilde atbilstoši kvalitātes standartiem</c:v>
                </c:pt>
                <c:pt idx="1">
                  <c:v>Amata kvalifikācijas prasības</c:v>
                </c:pt>
                <c:pt idx="2">
                  <c:v>Papildu kompetences</c:v>
                </c:pt>
                <c:pt idx="3">
                  <c:v>Citas kompetences</c:v>
                </c:pt>
              </c:strCache>
            </c:strRef>
          </c:cat>
          <c:val>
            <c:numRef>
              <c:f>Sheet1!$I$3:$I$26</c:f>
            </c:numRef>
          </c:val>
        </c:ser>
        <c:axId val="64071168"/>
        <c:axId val="64072704"/>
      </c:barChart>
      <c:catAx>
        <c:axId val="64071168"/>
        <c:scaling>
          <c:orientation val="minMax"/>
        </c:scaling>
        <c:axPos val="l"/>
        <c:tickLblPos val="nextTo"/>
        <c:txPr>
          <a:bodyPr/>
          <a:lstStyle/>
          <a:p>
            <a:pPr>
              <a:defRPr lang="lv-LV" sz="1800"/>
            </a:pPr>
            <a:endParaRPr lang="lv-LV"/>
          </a:p>
        </c:txPr>
        <c:crossAx val="64072704"/>
        <c:crosses val="autoZero"/>
        <c:auto val="1"/>
        <c:lblAlgn val="ctr"/>
        <c:lblOffset val="100"/>
      </c:catAx>
      <c:valAx>
        <c:axId val="64072704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lang="lv-LV" sz="1400"/>
            </a:pPr>
            <a:endParaRPr lang="lv-LV"/>
          </a:p>
        </c:txPr>
        <c:crossAx val="6407116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plotArea>
      <c:layout/>
      <c:barChart>
        <c:barDir val="bar"/>
        <c:grouping val="clustered"/>
        <c:ser>
          <c:idx val="0"/>
          <c:order val="0"/>
          <c:cat>
            <c:strRef>
              <c:f>Vid!$B$2:$B$27</c:f>
              <c:strCache>
                <c:ptCount val="26"/>
                <c:pt idx="0">
                  <c:v>Plānošana un kontrole</c:v>
                </c:pt>
                <c:pt idx="1">
                  <c:v>Spēja pieņemt lēmumus un uzņemties atbildību</c:v>
                </c:pt>
                <c:pt idx="2">
                  <c:v>Sadarbības prasme</c:v>
                </c:pt>
                <c:pt idx="3">
                  <c:v>Komunikācijas prasme</c:v>
                </c:pt>
                <c:pt idx="4">
                  <c:v>Analītiska domāšana un problēmu risināšana</c:v>
                </c:pt>
                <c:pt idx="5">
                  <c:v>Komandas vadīšana</c:v>
                </c:pt>
                <c:pt idx="6">
                  <c:v>Personālvadības prasme</c:v>
                </c:pt>
                <c:pt idx="7">
                  <c:v>Orientācija uz rezultātu sasniegšanu</c:v>
                </c:pt>
                <c:pt idx="8">
                  <c:v>Elastīga domāšana</c:v>
                </c:pt>
                <c:pt idx="9">
                  <c:v>Ētiskums</c:v>
                </c:pt>
                <c:pt idx="10">
                  <c:v>Orientācija uz attīstību</c:v>
                </c:pt>
                <c:pt idx="11">
                  <c:v>Stratēģisks skatījums</c:v>
                </c:pt>
                <c:pt idx="12">
                  <c:v>Iniciatīva</c:v>
                </c:pt>
                <c:pt idx="13">
                  <c:v>Konceptuāla domāšana</c:v>
                </c:pt>
                <c:pt idx="14">
                  <c:v>Lojalitāte</c:v>
                </c:pt>
                <c:pt idx="15">
                  <c:v>Patstāvība</c:v>
                </c:pt>
                <c:pt idx="16">
                  <c:v>Precizitāte</c:v>
                </c:pt>
                <c:pt idx="17">
                  <c:v>Darbs komandā</c:v>
                </c:pt>
                <c:pt idx="18">
                  <c:v>Radoša domāšana un novatorisms</c:v>
                </c:pt>
                <c:pt idx="19">
                  <c:v>Darbinieku motivēšana un attīstīšana</c:v>
                </c:pt>
                <c:pt idx="20">
                  <c:v>Orientācija uz klientu</c:v>
                </c:pt>
                <c:pt idx="21">
                  <c:v>Pārmaiņu vadīšana</c:v>
                </c:pt>
                <c:pt idx="22">
                  <c:v>Informācijas meklēšana</c:v>
                </c:pt>
                <c:pt idx="23">
                  <c:v>Attiecību veidošana un ietekmēšana</c:v>
                </c:pt>
                <c:pt idx="24">
                  <c:v>Rūpes par kārtību un kvalitāti</c:v>
                </c:pt>
                <c:pt idx="25">
                  <c:v>Starpkultūru izpratne</c:v>
                </c:pt>
              </c:strCache>
            </c:strRef>
          </c:cat>
          <c:val>
            <c:numRef>
              <c:f>Vid!$C$2:$C$27</c:f>
              <c:numCache>
                <c:formatCode>General</c:formatCode>
                <c:ptCount val="26"/>
                <c:pt idx="0">
                  <c:v>89</c:v>
                </c:pt>
                <c:pt idx="1">
                  <c:v>86</c:v>
                </c:pt>
                <c:pt idx="2">
                  <c:v>84</c:v>
                </c:pt>
                <c:pt idx="3">
                  <c:v>79</c:v>
                </c:pt>
                <c:pt idx="4">
                  <c:v>78</c:v>
                </c:pt>
                <c:pt idx="5">
                  <c:v>76</c:v>
                </c:pt>
                <c:pt idx="6">
                  <c:v>73</c:v>
                </c:pt>
                <c:pt idx="7">
                  <c:v>69</c:v>
                </c:pt>
                <c:pt idx="8">
                  <c:v>65</c:v>
                </c:pt>
                <c:pt idx="9">
                  <c:v>65</c:v>
                </c:pt>
                <c:pt idx="10">
                  <c:v>63</c:v>
                </c:pt>
                <c:pt idx="11">
                  <c:v>62</c:v>
                </c:pt>
                <c:pt idx="12">
                  <c:v>62</c:v>
                </c:pt>
                <c:pt idx="13">
                  <c:v>62</c:v>
                </c:pt>
                <c:pt idx="14">
                  <c:v>62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57</c:v>
                </c:pt>
                <c:pt idx="19">
                  <c:v>56</c:v>
                </c:pt>
                <c:pt idx="20">
                  <c:v>44</c:v>
                </c:pt>
                <c:pt idx="21">
                  <c:v>40</c:v>
                </c:pt>
                <c:pt idx="22">
                  <c:v>39</c:v>
                </c:pt>
                <c:pt idx="23">
                  <c:v>37</c:v>
                </c:pt>
                <c:pt idx="24">
                  <c:v>36</c:v>
                </c:pt>
                <c:pt idx="25">
                  <c:v>25</c:v>
                </c:pt>
              </c:numCache>
            </c:numRef>
          </c:val>
        </c:ser>
        <c:axId val="64116224"/>
        <c:axId val="64117760"/>
      </c:barChart>
      <c:catAx>
        <c:axId val="64116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64117760"/>
        <c:crosses val="autoZero"/>
        <c:auto val="1"/>
        <c:lblAlgn val="ctr"/>
        <c:lblOffset val="100"/>
      </c:catAx>
      <c:valAx>
        <c:axId val="641177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64116224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763" cy="495862"/>
          </a:xfrm>
          <a:prstGeom prst="rect">
            <a:avLst/>
          </a:prstGeom>
        </p:spPr>
        <p:txBody>
          <a:bodyPr vert="horz" lIns="91613" tIns="45806" rIns="91613" bIns="45806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05" y="0"/>
            <a:ext cx="2887762" cy="495862"/>
          </a:xfrm>
          <a:prstGeom prst="rect">
            <a:avLst/>
          </a:prstGeom>
        </p:spPr>
        <p:txBody>
          <a:bodyPr vert="horz" lIns="91613" tIns="45806" rIns="91613" bIns="45806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723A7A-CEA2-42D9-B1E7-A352E60F62EE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534"/>
            <a:ext cx="2887763" cy="495861"/>
          </a:xfrm>
          <a:prstGeom prst="rect">
            <a:avLst/>
          </a:prstGeom>
        </p:spPr>
        <p:txBody>
          <a:bodyPr vert="horz" lIns="91613" tIns="45806" rIns="91613" bIns="45806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05" y="9408534"/>
            <a:ext cx="2887762" cy="495861"/>
          </a:xfrm>
          <a:prstGeom prst="rect">
            <a:avLst/>
          </a:prstGeom>
        </p:spPr>
        <p:txBody>
          <a:bodyPr vert="horz" lIns="91613" tIns="45806" rIns="91613" bIns="45806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782C50-122E-4CF6-9C5D-7A003F825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763" cy="495862"/>
          </a:xfrm>
          <a:prstGeom prst="rect">
            <a:avLst/>
          </a:prstGeom>
        </p:spPr>
        <p:txBody>
          <a:bodyPr vert="horz" lIns="91613" tIns="45806" rIns="91613" bIns="45806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05" y="0"/>
            <a:ext cx="2887762" cy="495862"/>
          </a:xfrm>
          <a:prstGeom prst="rect">
            <a:avLst/>
          </a:prstGeom>
        </p:spPr>
        <p:txBody>
          <a:bodyPr vert="horz" lIns="91613" tIns="45806" rIns="91613" bIns="45806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6361BB-F1A2-45B7-81A3-226F7662F598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3" tIns="45806" rIns="91613" bIns="4580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804" y="4705070"/>
            <a:ext cx="5331132" cy="4457940"/>
          </a:xfrm>
          <a:prstGeom prst="rect">
            <a:avLst/>
          </a:prstGeom>
        </p:spPr>
        <p:txBody>
          <a:bodyPr vert="horz" lIns="91613" tIns="45806" rIns="91613" bIns="4580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534"/>
            <a:ext cx="2887763" cy="495861"/>
          </a:xfrm>
          <a:prstGeom prst="rect">
            <a:avLst/>
          </a:prstGeom>
        </p:spPr>
        <p:txBody>
          <a:bodyPr vert="horz" lIns="91613" tIns="45806" rIns="91613" bIns="45806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05" y="9408534"/>
            <a:ext cx="2887762" cy="495861"/>
          </a:xfrm>
          <a:prstGeom prst="rect">
            <a:avLst/>
          </a:prstGeom>
        </p:spPr>
        <p:txBody>
          <a:bodyPr vert="horz" lIns="91613" tIns="45806" rIns="91613" bIns="45806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52FAC-80DF-4128-9138-D33C8B931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1D26-11E2-4CBB-98D5-DB9749F17B7E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6CB8-7238-469D-BA43-9651C3836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0547-D199-4AAC-BA3A-C4F212B4C894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802B-03D6-4B98-8445-62FE40F57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42F2-4D77-4202-AB22-3EFB53364C24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F70B-0F83-47EE-9B4E-815314C5C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BF61-5E18-416A-89DF-DB9E5EBBB078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21FA-72E5-4D86-B1C0-07A59EBE7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DE81-1981-451C-B168-ADE407EB76B5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A1A1-A07F-4940-B010-667E6FE91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F760-FFB5-44DA-B9D3-8F0877753DBF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A003-2524-4D7B-8FDD-E091B7913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4A2C-F8B2-42B9-B875-C9F3D9C92E40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95F4D-9CB1-4E96-BE92-3DBE6BDC1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82B9-FA4C-47BC-BB35-9ACFABD3C871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4B32-C8B2-4F5E-9B2E-57951DAC5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7DF7-8D49-4E1C-A0A8-BA4AC8029946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F36E-9297-40AC-B112-996F7DCBC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6DB6-7E33-4ACD-86E7-C067DFFE4F0E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86B44-94D0-42D4-9022-ABE56CABB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669C0-FC4D-4F2A-AC04-925C34284D0C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0227-18B3-4C76-93BE-C3307A8C4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5CA7D8B-1AA6-4DE6-A574-40921500A257}" type="datetime1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B30B876-AFDF-41BA-8C62-206AB9028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7" r:id="rId2"/>
    <p:sldLayoutId id="2147483933" r:id="rId3"/>
    <p:sldLayoutId id="2147483928" r:id="rId4"/>
    <p:sldLayoutId id="2147483929" r:id="rId5"/>
    <p:sldLayoutId id="2147483930" r:id="rId6"/>
    <p:sldLayoutId id="2147483934" r:id="rId7"/>
    <p:sldLayoutId id="2147483935" r:id="rId8"/>
    <p:sldLayoutId id="2147483936" r:id="rId9"/>
    <p:sldLayoutId id="2147483931" r:id="rId10"/>
    <p:sldLayoutId id="21474839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reativetechnologies.e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207170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2800" smtClean="0"/>
              <a:t>Valsts pārvaldes nodarbināto aptaujas </a:t>
            </a:r>
            <a:br>
              <a:rPr lang="lv-LV" sz="2800" smtClean="0"/>
            </a:br>
            <a:r>
              <a:rPr lang="lv-LV" sz="2800" smtClean="0"/>
              <a:t>par darbības novērtēšanas sistēmu </a:t>
            </a:r>
            <a:br>
              <a:rPr lang="lv-LV" sz="2800" smtClean="0"/>
            </a:br>
            <a:r>
              <a:rPr lang="lv-LV" sz="2800" smtClean="0"/>
              <a:t>un tās uzlabošanas iespējām</a:t>
            </a:r>
            <a:br>
              <a:rPr lang="lv-LV" sz="2800" smtClean="0"/>
            </a:br>
            <a:r>
              <a:rPr lang="lv-LV" sz="2800" smtClean="0"/>
              <a:t> rezultāti</a:t>
            </a:r>
            <a:endParaRPr lang="en-US" sz="28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8220076" cy="1357322"/>
          </a:xfrm>
        </p:spPr>
        <p:txBody>
          <a:bodyPr/>
          <a:lstStyle/>
          <a:p>
            <a:pPr algn="ctr">
              <a:defRPr/>
            </a:pPr>
            <a:r>
              <a:rPr lang="lv-LV" smtClean="0"/>
              <a:t>Aptauja veikta Valsts kancelejas projekta "Atbalsts strukturālo reformu ieviešanai valsts pārvaldē" (Nr. 1DP/1.5.1.1.1/10/IPIA/CFLA/004/002) aktivitātes „Valsts pārvaldes darbinieku novērtēšanas sistēmas ieviešana” ietvaros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483C-7A5E-4108-9F54-257B60B08FE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Trebuchet MS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lang="en-US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357313" y="6211888"/>
            <a:ext cx="6429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/>
              <a:t>Projekta īstenošanu 100% apmērā finansē Eiropas Savienība ar Eiropas Sociālā fonda starpniecību. </a:t>
            </a:r>
            <a:endParaRPr lang="en-US"/>
          </a:p>
        </p:txBody>
      </p:sp>
      <p:pic>
        <p:nvPicPr>
          <p:cNvPr id="8198" name="Picture 2" descr="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286388"/>
            <a:ext cx="1152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286388"/>
            <a:ext cx="1790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CFLA_logo_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286388"/>
            <a:ext cx="118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image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5286388"/>
            <a:ext cx="885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mtClean="0"/>
              <a:t>Respondentu iedalījums </a:t>
            </a:r>
            <a:br>
              <a:rPr lang="lv-LV" smtClean="0"/>
            </a:br>
            <a:r>
              <a:rPr lang="lv-LV" smtClean="0"/>
              <a:t>pēc amatu līmeņa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B4B32-C8B2-4F5E-9B2E-57951DAC54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mtClean="0"/>
              <a:t>Respondentu iedalījums </a:t>
            </a:r>
            <a:br>
              <a:rPr lang="lv-LV" smtClean="0"/>
            </a:br>
            <a:r>
              <a:rPr lang="lv-LV" smtClean="0"/>
              <a:t>pēc vecuma grupām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B4B32-C8B2-4F5E-9B2E-57951DAC54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1714488"/>
          <a:ext cx="91440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mtClean="0"/>
              <a:t>Respondentu iedalījums </a:t>
            </a:r>
            <a:br>
              <a:rPr lang="lv-LV" smtClean="0"/>
            </a:br>
            <a:r>
              <a:rPr lang="lv-LV" smtClean="0"/>
              <a:t>pēc darba pieredzes ilguma iestādē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B4B32-C8B2-4F5E-9B2E-57951DAC54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1714488"/>
          <a:ext cx="88582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500042"/>
            <a:ext cx="8013192" cy="1785950"/>
          </a:xfrm>
        </p:spPr>
        <p:txBody>
          <a:bodyPr>
            <a:normAutofit/>
          </a:bodyPr>
          <a:lstStyle/>
          <a:p>
            <a:r>
              <a:rPr lang="lv-LV" smtClean="0"/>
              <a:t>Aptaujas rezultātu apkopojums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2910" y="2786058"/>
            <a:ext cx="8022336" cy="2643206"/>
          </a:xfrm>
        </p:spPr>
        <p:txBody>
          <a:bodyPr/>
          <a:lstStyle/>
          <a:p>
            <a:r>
              <a:rPr lang="lv-LV" sz="2400" smtClean="0"/>
              <a:t>Detalizēts aptaujas rezultātu apkopojums pieejams adresē:</a:t>
            </a:r>
          </a:p>
          <a:p>
            <a:pPr marL="228600" algn="ctr">
              <a:spcBef>
                <a:spcPts val="600"/>
              </a:spcBef>
              <a:spcAft>
                <a:spcPts val="0"/>
              </a:spcAft>
            </a:pPr>
            <a:endParaRPr lang="lv-LV" sz="2400" u="sng" smtClean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228600" algn="ctr">
              <a:spcBef>
                <a:spcPts val="600"/>
              </a:spcBef>
              <a:spcAft>
                <a:spcPts val="0"/>
              </a:spcAft>
            </a:pPr>
            <a:r>
              <a:rPr lang="lv-LV" sz="2400" u="sng" smtClean="0">
                <a:solidFill>
                  <a:srgbClr val="FFFF00"/>
                </a:solidFill>
                <a:ea typeface="Times New Roman"/>
              </a:rPr>
              <a:t>http://www.creativetechnologies.eu/VKReports</a:t>
            </a:r>
            <a:endParaRPr lang="en-US" sz="2400" smtClean="0">
              <a:solidFill>
                <a:srgbClr val="FFFF00"/>
              </a:solidFill>
              <a:ea typeface="Times New Roman"/>
            </a:endParaRPr>
          </a:p>
          <a:p>
            <a:pPr marL="228600" algn="ctr">
              <a:spcBef>
                <a:spcPts val="600"/>
              </a:spcBef>
              <a:spcAft>
                <a:spcPts val="0"/>
              </a:spcAft>
            </a:pPr>
            <a:r>
              <a:rPr lang="lv-LV" sz="2400" smtClean="0">
                <a:ea typeface="Times New Roman"/>
              </a:rPr>
              <a:t>Lietotājs:   aptauja</a:t>
            </a:r>
            <a:endParaRPr lang="en-US" sz="2400" smtClean="0">
              <a:ea typeface="Times New Roman"/>
            </a:endParaRPr>
          </a:p>
          <a:p>
            <a:pPr marL="228600" algn="ctr">
              <a:spcBef>
                <a:spcPts val="600"/>
              </a:spcBef>
              <a:spcAft>
                <a:spcPts val="0"/>
              </a:spcAft>
            </a:pPr>
            <a:r>
              <a:rPr lang="lv-LV" sz="2400" smtClean="0">
                <a:ea typeface="Times New Roman"/>
              </a:rPr>
              <a:t>Parole:  rezultati2011</a:t>
            </a:r>
            <a:endParaRPr lang="en-US" sz="2400" smtClean="0">
              <a:ea typeface="Times New Roman"/>
            </a:endParaRPr>
          </a:p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5A1A1-A07F-4940-B010-667E6FE917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7929586" cy="3686539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B4B32-C8B2-4F5E-9B2E-57951DAC54B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14686"/>
            <a:ext cx="7620000" cy="3643314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4000504"/>
            <a:ext cx="100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smtClean="0"/>
              <a:t>Atbilžu skaits %</a:t>
            </a:r>
            <a:endParaRPr lang="en-US" b="1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50001" y="346471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4348" y="3857628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0" cy="3357562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0" y="2928934"/>
            <a:ext cx="7620000" cy="3929066"/>
          </a:xfrm>
          <a:prstGeom prst="rect">
            <a:avLst/>
          </a:prstGeom>
          <a:noFill/>
          <a:ln>
            <a:solidFill>
              <a:srgbClr val="FFCC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7215206" cy="3607603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107520"/>
            <a:ext cx="7500958" cy="3750479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B4B32-C8B2-4F5E-9B2E-57951DAC54B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58082" cy="3679041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14678"/>
            <a:ext cx="7286644" cy="3643322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0958" cy="3750479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286124"/>
            <a:ext cx="7000875" cy="3571876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0958" cy="3750479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321833"/>
            <a:ext cx="7072330" cy="3536165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381302"/>
          </a:xfrm>
        </p:spPr>
        <p:txBody>
          <a:bodyPr/>
          <a:lstStyle/>
          <a:p>
            <a:r>
              <a:rPr lang="lv-LV" smtClean="0"/>
              <a:t>Informācija par projektu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0664" y="1571612"/>
            <a:ext cx="8022336" cy="1214446"/>
          </a:xfrm>
        </p:spPr>
        <p:txBody>
          <a:bodyPr/>
          <a:lstStyle/>
          <a:p>
            <a:r>
              <a:rPr lang="lv-LV" smtClean="0"/>
              <a:t>Vairāk informācijas par projektu: </a:t>
            </a:r>
          </a:p>
          <a:p>
            <a:r>
              <a:rPr lang="lv-LV" smtClean="0">
                <a:solidFill>
                  <a:schemeClr val="tx1">
                    <a:lumMod val="95000"/>
                  </a:schemeClr>
                </a:solidFill>
              </a:rPr>
              <a:t>Valsts kancelejas Stratēģiskās analīzes departamentā</a:t>
            </a:r>
          </a:p>
          <a:p>
            <a:r>
              <a:rPr lang="lv-LV" smtClean="0">
                <a:solidFill>
                  <a:schemeClr val="tx1">
                    <a:lumMod val="95000"/>
                  </a:schemeClr>
                </a:solidFill>
              </a:rPr>
              <a:t>Tālr.: 67082907</a:t>
            </a:r>
            <a:endParaRPr lang="en-US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5A1A1-A07F-4940-B010-667E6FE917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58082" cy="3679041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178959"/>
            <a:ext cx="7358082" cy="3679041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44" cy="3643322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143240"/>
            <a:ext cx="7429520" cy="371476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44" cy="3643322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178959"/>
            <a:ext cx="7358082" cy="3679041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9520" cy="371476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14678"/>
            <a:ext cx="7286644" cy="3643322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143768" cy="3571884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143240"/>
            <a:ext cx="7429520" cy="371476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0958" cy="3750479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50396"/>
            <a:ext cx="7215206" cy="3607603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15206" cy="3607603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178958"/>
            <a:ext cx="7358082" cy="3679041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0958" cy="3750479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86116"/>
            <a:ext cx="7143768" cy="3571884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72330" cy="3536165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2" y="3071810"/>
            <a:ext cx="7572378" cy="3786189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51062"/>
          </a:xfrm>
        </p:spPr>
        <p:txBody>
          <a:bodyPr>
            <a:normAutofit/>
          </a:bodyPr>
          <a:lstStyle/>
          <a:p>
            <a:pPr>
              <a:defRPr lang="lv-LV"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600" smtClean="0">
                <a:solidFill>
                  <a:srgbClr val="FFC000"/>
                </a:solidFill>
              </a:rPr>
              <a:t>Kādus darbības novērtēšanas sistēmas aspektus Jūs vērtējat visaugstāk?</a:t>
            </a:r>
            <a:endParaRPr lang="en-US" sz="360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0B492-C99A-4865-86AA-DE7311BE3F3A}" type="slidenum">
              <a:rPr lang="lv-LV" smtClean="0"/>
              <a:pPr>
                <a:defRPr/>
              </a:pPr>
              <a:t>29</a:t>
            </a:fld>
            <a:endParaRPr lang="lv-LV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" y="857232"/>
          <a:ext cx="9143999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Projekta mērķi</a:t>
            </a:r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</a:pPr>
            <a:r>
              <a:rPr lang="lv-LV" sz="2800" smtClean="0"/>
              <a:t>Veikt </a:t>
            </a:r>
            <a:r>
              <a:rPr lang="lv-LV" sz="2800" b="1" smtClean="0"/>
              <a:t>saturiskus uzlabojumus </a:t>
            </a:r>
            <a:r>
              <a:rPr lang="lv-LV" sz="2800" smtClean="0"/>
              <a:t>esošajā valsts pārvaldē nodarbināto darba izpildes plānošanas un novērtēšanas sistēmā un veicināt to veiksmīgu ieviešanu, īstenojot plašu vadītāju un nodarbināto apmācību</a:t>
            </a:r>
          </a:p>
          <a:p>
            <a:pPr algn="just" eaLnBrk="1" hangingPunct="1">
              <a:spcBef>
                <a:spcPts val="600"/>
              </a:spcBef>
            </a:pPr>
            <a:r>
              <a:rPr lang="lv-LV" sz="2800" b="1" smtClean="0"/>
              <a:t>Izstrādāt elektronisku sistēmu </a:t>
            </a:r>
            <a:r>
              <a:rPr lang="lv-LV" sz="2800" smtClean="0"/>
              <a:t>darba izpildes plānošanas un novērtēšanas procesa atbalstam, lai nodrošinātu </a:t>
            </a:r>
          </a:p>
          <a:p>
            <a:pPr lvl="1" algn="just" eaLnBrk="1" hangingPunct="1">
              <a:spcBef>
                <a:spcPts val="600"/>
              </a:spcBef>
            </a:pPr>
            <a:r>
              <a:rPr lang="lv-LV" smtClean="0"/>
              <a:t>efektīvāku procesa norisi</a:t>
            </a:r>
          </a:p>
          <a:p>
            <a:pPr lvl="1" algn="just" eaLnBrk="1" hangingPunct="1">
              <a:spcBef>
                <a:spcPts val="600"/>
              </a:spcBef>
            </a:pPr>
            <a:r>
              <a:rPr lang="lv-LV" smtClean="0"/>
              <a:t>darba izpildes informācijas izmantošanu citos cilvēkresursu vadības procesos </a:t>
            </a: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BC06E-B011-4DA3-8432-DF6318B1BB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lang="lv-LV"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600" smtClean="0">
                <a:solidFill>
                  <a:srgbClr val="FFC000"/>
                </a:solidFill>
              </a:rPr>
              <a:t>K</a:t>
            </a:r>
            <a:r>
              <a:rPr lang="lv-LV" sz="3600" smtClean="0">
                <a:solidFill>
                  <a:srgbClr val="FFC000"/>
                </a:solidFill>
              </a:rPr>
              <a:t>as dar</a:t>
            </a:r>
            <a:r>
              <a:rPr lang="en-US" sz="3600" smtClean="0">
                <a:solidFill>
                  <a:srgbClr val="FFC000"/>
                </a:solidFill>
              </a:rPr>
              <a:t>bības novērtēšanas sistēm</a:t>
            </a:r>
            <a:r>
              <a:rPr lang="lv-LV" sz="3600" smtClean="0">
                <a:solidFill>
                  <a:srgbClr val="FFC000"/>
                </a:solidFill>
              </a:rPr>
              <a:t>ā būtu jāuzlabo?</a:t>
            </a:r>
            <a:endParaRPr lang="en-US" sz="360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0B492-C99A-4865-86AA-DE7311BE3F3A}" type="slidenum">
              <a:rPr lang="lv-LV" smtClean="0"/>
              <a:pPr>
                <a:defRPr/>
              </a:pPr>
              <a:t>30</a:t>
            </a:fld>
            <a:endParaRPr lang="lv-LV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357298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643998" cy="149065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Kādi darbības aspekti būtu jāvērtē papildus esošajiem (uzdevumu izpilde un kompetences)? 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B4B32-C8B2-4F5E-9B2E-57951DAC54B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214282" y="1571612"/>
          <a:ext cx="857256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2214546" y="0"/>
          <a:ext cx="692945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143108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Kompetenču nozīmības vērtējums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2800" b="1" i="0" u="none" strike="noStrike" kern="1200" cap="none" spc="0" normalizeH="0" baseline="0" noProof="0" smtClean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800" b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vidējā līmeņa vadītāju viedoklis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072074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mtClean="0">
                <a:solidFill>
                  <a:schemeClr val="accent1"/>
                </a:solidFill>
                <a:latin typeface="+mn-lt"/>
              </a:rPr>
              <a:t>n = kompetence ir ļoti nozīmīga</a:t>
            </a:r>
            <a:endParaRPr lang="en-US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2285984" y="0"/>
          <a:ext cx="68580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214546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eaLnBrk="0" hangingPunct="0">
              <a:defRPr/>
            </a:pPr>
            <a:r>
              <a:rPr lang="lv-LV" sz="2800" b="1" smtClean="0">
                <a:solidFill>
                  <a:srgbClr val="FFC800"/>
                </a:solidFill>
                <a:latin typeface="+mj-lt"/>
              </a:rPr>
              <a:t>Kompetenču nozīmības vērtējums -</a:t>
            </a:r>
          </a:p>
          <a:p>
            <a:pPr lvl="0" eaLnBrk="0" hangingPunct="0">
              <a:defRPr/>
            </a:pPr>
            <a:endParaRPr lang="lv-LV" sz="2800" b="1" smtClean="0">
              <a:solidFill>
                <a:srgbClr val="FFC800"/>
              </a:solidFill>
              <a:latin typeface="+mj-lt"/>
            </a:endParaRPr>
          </a:p>
          <a:p>
            <a:pPr lvl="0" algn="ctr" eaLnBrk="0" hangingPunct="0">
              <a:defRPr/>
            </a:pPr>
            <a:r>
              <a:rPr lang="lv-LV" sz="2800" b="1" smtClean="0">
                <a:solidFill>
                  <a:srgbClr val="FFC000"/>
                </a:solidFill>
                <a:latin typeface="+mj-lt"/>
              </a:rPr>
              <a:t>zemākā līmeņa vadītāju viedoklis </a:t>
            </a: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143512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mtClean="0">
                <a:solidFill>
                  <a:schemeClr val="accent1"/>
                </a:solidFill>
                <a:latin typeface="+mn-lt"/>
              </a:rPr>
              <a:t>n = kompetence ir ļoti nozīmīga</a:t>
            </a:r>
            <a:endParaRPr lang="en-US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7F36E-9297-40AC-B112-996F7DCBC05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2285984" y="0"/>
          <a:ext cx="68580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214546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Kompetenču nozīmības</a:t>
            </a:r>
            <a:r>
              <a:rPr kumimoji="0" lang="lv-LV" sz="2800" b="1" i="0" u="none" strike="noStrike" kern="1200" cap="none" spc="0" normalizeH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vērtējums -</a:t>
            </a:r>
            <a:endParaRPr kumimoji="0" lang="lv-LV" sz="2800" b="1" i="0" u="none" strike="noStrike" kern="1200" cap="none" spc="0" normalizeH="0" baseline="0" noProof="0" smtClean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sz="2800" b="1" i="1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800" b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speciālistu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800" b="1" smtClean="0">
                <a:solidFill>
                  <a:srgbClr val="FFC800"/>
                </a:solidFill>
                <a:latin typeface="+mj-lt"/>
                <a:ea typeface="+mj-ea"/>
                <a:cs typeface="+mj-cs"/>
              </a:rPr>
              <a:t>viedoklis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572008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mtClean="0">
                <a:solidFill>
                  <a:schemeClr val="accent1"/>
                </a:solidFill>
                <a:latin typeface="+mn-lt"/>
              </a:rPr>
              <a:t>n = kompetence ir ļoti nozīmīga</a:t>
            </a:r>
            <a:endParaRPr lang="en-US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Kopsavilkums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lv-LV" sz="2400" smtClean="0"/>
              <a:t>Kaut arī aptaujas repondenti kopumā ir apmierināti ar svarīgākajiem esošās darbības novērtēšanas sistēmas elementiem, tomēr vairāk nekā puse (</a:t>
            </a:r>
            <a:r>
              <a:rPr lang="lv-LV" sz="2400" b="1" smtClean="0"/>
              <a:t>52%)</a:t>
            </a:r>
            <a:r>
              <a:rPr lang="lv-LV" sz="2400" smtClean="0"/>
              <a:t> aptaujāto neuzskata, ka sistēma palīdz nodrošināt augstu darba izpildes kvalitāti valsts pārvaldē</a:t>
            </a:r>
          </a:p>
          <a:p>
            <a:pPr>
              <a:spcBef>
                <a:spcPts val="600"/>
              </a:spcBef>
            </a:pPr>
            <a:r>
              <a:rPr lang="lv-LV" sz="2400" smtClean="0"/>
              <a:t>Uzlabojumi nepieciešami </a:t>
            </a:r>
            <a:r>
              <a:rPr lang="lv-LV" sz="2400" u="sng" smtClean="0"/>
              <a:t>vērtējuma un atlīdzības </a:t>
            </a:r>
            <a:r>
              <a:rPr lang="lv-LV" sz="2400" smtClean="0"/>
              <a:t>sasaistē, kuru </a:t>
            </a:r>
            <a:r>
              <a:rPr lang="lv-LV" sz="2400" b="1" smtClean="0"/>
              <a:t>40%</a:t>
            </a:r>
            <a:r>
              <a:rPr lang="lv-LV" sz="2400" smtClean="0"/>
              <a:t> respondentu neuzskata par motivējošu</a:t>
            </a:r>
          </a:p>
          <a:p>
            <a:pPr>
              <a:spcBef>
                <a:spcPts val="600"/>
              </a:spcBef>
            </a:pPr>
            <a:r>
              <a:rPr lang="lv-LV" sz="2400" smtClean="0"/>
              <a:t>Papildus atlīdzībai, nepieciešams pilnveidot </a:t>
            </a:r>
            <a:r>
              <a:rPr lang="lv-LV" sz="2400" u="sng" smtClean="0"/>
              <a:t>mācību un attīstības plānošanu</a:t>
            </a:r>
            <a:r>
              <a:rPr lang="lv-LV" sz="2400" smtClean="0"/>
              <a:t>. </a:t>
            </a:r>
            <a:r>
              <a:rPr lang="lv-LV" sz="2400" b="1" smtClean="0"/>
              <a:t>40%</a:t>
            </a:r>
            <a:r>
              <a:rPr lang="lv-LV" sz="2400" smtClean="0"/>
              <a:t> aptaujāto nepiekrīt, ka sistēma palīdz uzlabot prasmes un zināšanas</a:t>
            </a:r>
          </a:p>
          <a:p>
            <a:pPr>
              <a:spcBef>
                <a:spcPts val="600"/>
              </a:spcBef>
            </a:pPr>
            <a:r>
              <a:rPr lang="lv-LV" sz="2400" b="1" smtClean="0"/>
              <a:t>66%</a:t>
            </a:r>
            <a:r>
              <a:rPr lang="lv-LV" sz="2400" smtClean="0"/>
              <a:t> aptaujāto  uzskata, ka vērtēšanai nepieciešams piedāvāt </a:t>
            </a:r>
            <a:r>
              <a:rPr lang="lv-LV" sz="2400" u="sng" smtClean="0"/>
              <a:t>papildu kompetences</a:t>
            </a:r>
            <a:r>
              <a:rPr lang="lv-LV" sz="2400" smtClean="0"/>
              <a:t>, </a:t>
            </a:r>
            <a:r>
              <a:rPr lang="lv-LV" sz="2400" b="1" smtClean="0"/>
              <a:t>40%</a:t>
            </a:r>
            <a:r>
              <a:rPr lang="lv-LV" sz="2400" smtClean="0"/>
              <a:t> uzskata, ka vērtēšanas kritēriji jāpapildina ar </a:t>
            </a:r>
            <a:r>
              <a:rPr lang="lv-LV" sz="2400" u="sng" smtClean="0"/>
              <a:t>amata pienākumu izpildes prasībām </a:t>
            </a:r>
            <a:r>
              <a:rPr lang="lv-LV" sz="2400" smtClean="0"/>
              <a:t>un </a:t>
            </a:r>
            <a:r>
              <a:rPr lang="lv-LV" sz="2400" u="sng" smtClean="0"/>
              <a:t>profesionālās kvalifikācijas prasībām</a:t>
            </a:r>
          </a:p>
          <a:p>
            <a:pPr>
              <a:spcBef>
                <a:spcPts val="600"/>
              </a:spcBef>
            </a:pPr>
            <a:endParaRPr lang="lv-LV" sz="240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B21FA-72E5-4D86-B1C0-07A59EBE78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B21FA-72E5-4D86-B1C0-07A59EBE78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8596" y="785795"/>
            <a:ext cx="8143932" cy="5615006"/>
          </a:xfrm>
        </p:spPr>
        <p:txBody>
          <a:bodyPr/>
          <a:lstStyle/>
          <a:p>
            <a:pPr algn="ctr">
              <a:buNone/>
            </a:pPr>
            <a:r>
              <a:rPr lang="lv-LV" sz="4400" b="1" smtClean="0">
                <a:solidFill>
                  <a:srgbClr val="FF0000"/>
                </a:solidFill>
              </a:rPr>
              <a:t>Pateicamies visiem aptaujas dalībniekiem par atsaucību!</a:t>
            </a:r>
          </a:p>
          <a:p>
            <a:pPr algn="ctr"/>
            <a:endParaRPr lang="lv-LV" smtClean="0"/>
          </a:p>
          <a:p>
            <a:pPr algn="ctr">
              <a:buNone/>
            </a:pPr>
            <a:endParaRPr lang="lv-LV" smtClean="0"/>
          </a:p>
          <a:p>
            <a:pPr algn="ctr">
              <a:buNone/>
            </a:pPr>
            <a:r>
              <a:rPr lang="lv-LV" smtClean="0"/>
              <a:t>Ja Jums rodas jautājumi par aptauju vai tās rezultātiem, lūdzu, rakstiet vai zvaniet:</a:t>
            </a:r>
          </a:p>
          <a:p>
            <a:pPr algn="ctr"/>
            <a:endParaRPr lang="lv-LV" smtClean="0">
              <a:hlinkClick r:id="rId2"/>
            </a:endParaRPr>
          </a:p>
          <a:p>
            <a:pPr algn="ctr">
              <a:buNone/>
            </a:pPr>
            <a:r>
              <a:rPr lang="lv-LV" smtClean="0">
                <a:hlinkClick r:id="rId2"/>
              </a:rPr>
              <a:t>info@creativetechnologies.eu</a:t>
            </a:r>
            <a:endParaRPr lang="lv-LV" smtClean="0"/>
          </a:p>
          <a:p>
            <a:pPr algn="ctr">
              <a:buNone/>
            </a:pPr>
            <a:r>
              <a:rPr lang="lv-LV" smtClean="0"/>
              <a:t>Katri Vintiša +26599119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Kāpēc tas ir nepieciešams?</a:t>
            </a: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5143500"/>
          </a:xfrm>
        </p:spPr>
        <p:txBody>
          <a:bodyPr/>
          <a:lstStyle/>
          <a:p>
            <a:r>
              <a:rPr lang="lv-LV" sz="2400" smtClean="0"/>
              <a:t>Lai  veidotu </a:t>
            </a:r>
            <a:r>
              <a:rPr lang="lv-LV" sz="2400" u="sng" smtClean="0"/>
              <a:t>uz rezultātu orientētu valsts pārvaldi</a:t>
            </a:r>
            <a:r>
              <a:rPr lang="lv-LV" sz="2400" smtClean="0"/>
              <a:t>, kas strādā sabiedrības labā un nodrošina kvalitatīvus pakalpojumus </a:t>
            </a:r>
            <a:endParaRPr lang="en-US" sz="2400" smtClean="0"/>
          </a:p>
          <a:p>
            <a:r>
              <a:rPr lang="lv-LV" sz="2400" smtClean="0"/>
              <a:t>Lai paaugstinātu </a:t>
            </a:r>
            <a:r>
              <a:rPr lang="lv-LV" sz="2400" u="sng" smtClean="0"/>
              <a:t>nodarbināto atbildības līmeni </a:t>
            </a:r>
            <a:r>
              <a:rPr lang="lv-LV" sz="2400" smtClean="0"/>
              <a:t>par individuālo un iestādes mērķu sasniegšanu</a:t>
            </a:r>
            <a:endParaRPr lang="en-US" sz="2400" smtClean="0"/>
          </a:p>
          <a:p>
            <a:r>
              <a:rPr lang="lv-LV" sz="2400" smtClean="0"/>
              <a:t>Lai veicinātu efektīvu valsts pārvaldes </a:t>
            </a:r>
            <a:r>
              <a:rPr lang="lv-LV" sz="2400" u="sng" smtClean="0"/>
              <a:t>pārmaiņu procesa vadīšanu</a:t>
            </a:r>
            <a:endParaRPr lang="en-US" sz="2400" u="sng" smtClean="0"/>
          </a:p>
          <a:p>
            <a:r>
              <a:rPr lang="lv-LV" sz="2400" smtClean="0"/>
              <a:t>Lai izveidotu </a:t>
            </a:r>
            <a:r>
              <a:rPr lang="lv-LV" sz="2400" u="sng" smtClean="0"/>
              <a:t>efektīvāku pārvaldības rīku </a:t>
            </a:r>
            <a:r>
              <a:rPr lang="lv-LV" sz="2400" smtClean="0"/>
              <a:t>nodarbināto darba snieguma administrēšanai</a:t>
            </a:r>
            <a:endParaRPr lang="en-US" sz="2400" smtClean="0"/>
          </a:p>
          <a:p>
            <a:r>
              <a:rPr lang="lv-LV" sz="2400" smtClean="0"/>
              <a:t>Lai ievērotu starptautisko aizdevēju ieteikumus:</a:t>
            </a:r>
          </a:p>
          <a:p>
            <a:pPr lvl="1"/>
            <a:r>
              <a:rPr lang="lv-LV" sz="2000" smtClean="0"/>
              <a:t>pilnveidot  darba rezultātu novērtēšanas sistēmu, </a:t>
            </a:r>
            <a:r>
              <a:rPr lang="lv-LV" sz="2000" u="sng" smtClean="0"/>
              <a:t>pamatojoties uz kompetencēm un sasniegtajiem rezultātiem</a:t>
            </a:r>
          </a:p>
          <a:p>
            <a:pPr lvl="1"/>
            <a:r>
              <a:rPr lang="lv-LV" sz="2000" smtClean="0"/>
              <a:t>pilnveidot  </a:t>
            </a:r>
            <a:r>
              <a:rPr lang="lv-LV" sz="2000" u="sng" smtClean="0"/>
              <a:t>iestāžu vadītāju profesionālās darbības novērtēšanu</a:t>
            </a:r>
          </a:p>
          <a:p>
            <a:pPr lvl="1"/>
            <a:r>
              <a:rPr lang="lv-LV" sz="2000" smtClean="0"/>
              <a:t>nodrošināt </a:t>
            </a:r>
            <a:r>
              <a:rPr lang="lv-LV" sz="2000" u="sng" smtClean="0"/>
              <a:t>uz sasniegtajiem rezultātiem balstītu atlīdzību</a:t>
            </a:r>
            <a:r>
              <a:rPr lang="lv-LV" sz="2000" smtClean="0"/>
              <a:t>, tādējādi stimulējot kvalificētākos valsts sektora darbiniekus</a:t>
            </a:r>
            <a:endParaRPr lang="en-US" sz="2000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35E0B-5F41-4F3D-AF8A-E0198C2121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Projekta rezultāts</a:t>
            </a:r>
            <a:endParaRPr 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r>
              <a:rPr lang="lv-LV" smtClean="0"/>
              <a:t>Novērtēšanas sistēma, kura atbalsta valsts pārvaldes mērķu sasniegšanu:</a:t>
            </a:r>
          </a:p>
          <a:p>
            <a:pPr lvl="1"/>
            <a:r>
              <a:rPr lang="lv-LV" smtClean="0"/>
              <a:t> nodrošina atbilstību starp iestādes, struktūrvienības un individuālajiem mērķiem</a:t>
            </a:r>
            <a:endParaRPr lang="lv-LV" sz="1200" smtClean="0"/>
          </a:p>
          <a:p>
            <a:pPr lvl="1"/>
            <a:r>
              <a:rPr lang="lv-LV" smtClean="0"/>
              <a:t>ir ērta un saprotama ikvienam vadītājam un nodarbinātajam ikdienas lietošanā</a:t>
            </a:r>
          </a:p>
          <a:p>
            <a:pPr lvl="1"/>
            <a:r>
              <a:rPr lang="lv-LV" smtClean="0"/>
              <a:t>palīdz nodrošināt taisnīgumu un caurskatāmību novērtēšanas procesā</a:t>
            </a:r>
          </a:p>
          <a:p>
            <a:pPr lvl="1"/>
            <a:r>
              <a:rPr lang="lv-LV" smtClean="0"/>
              <a:t>nodrošina skaidru un taisnīgu sasaisti starp darba izpildes vērtējumu un atlīdzību, kā arī nodarbinātā izaugsmi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453F4-88B3-4E1B-BB02-86DD0434C2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Projekta izpētes fāze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169529"/>
          <a:ext cx="9144000" cy="571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12"/>
                <a:gridCol w="2857488"/>
              </a:tblGrid>
              <a:tr h="5590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smtClean="0"/>
                        <a:t>Strukturēto interviju sērijas: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7905">
                <a:tc>
                  <a:txBody>
                    <a:bodyPr/>
                    <a:lstStyle/>
                    <a:p>
                      <a:r>
                        <a:rPr lang="lv-LV" sz="2400" smtClean="0"/>
                        <a:t>Augstākā līmeņa vadītāji – visas ministrijas un Valsts kanceleja + 5 padotības iestādes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smtClean="0"/>
                        <a:t>19 intervijas</a:t>
                      </a:r>
                      <a:endParaRPr lang="en-US" sz="2400"/>
                    </a:p>
                  </a:txBody>
                  <a:tcPr/>
                </a:tc>
              </a:tr>
              <a:tr h="525470">
                <a:tc>
                  <a:txBody>
                    <a:bodyPr/>
                    <a:lstStyle/>
                    <a:p>
                      <a:r>
                        <a:rPr lang="lv-LV" sz="2400" smtClean="0"/>
                        <a:t>Valsts pārvaldes cilvēkresursu politikas plānotāji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smtClean="0"/>
                        <a:t>4 intervijas</a:t>
                      </a:r>
                      <a:endParaRPr lang="en-US" sz="2400"/>
                    </a:p>
                  </a:txBody>
                  <a:tcPr/>
                </a:tc>
              </a:tr>
              <a:tr h="887905">
                <a:tc>
                  <a:txBody>
                    <a:bodyPr/>
                    <a:lstStyle/>
                    <a:p>
                      <a:r>
                        <a:rPr lang="lv-LV" sz="2400" baseline="0" smtClean="0"/>
                        <a:t>Sociālo </a:t>
                      </a:r>
                      <a:r>
                        <a:rPr lang="lv-LV" sz="2400" smtClean="0"/>
                        <a:t>partneru, politiskā</a:t>
                      </a:r>
                      <a:r>
                        <a:rPr lang="lv-LV" sz="2400" baseline="0" smtClean="0"/>
                        <a:t> līmeņa</a:t>
                      </a:r>
                      <a:r>
                        <a:rPr lang="lv-LV" sz="2400" smtClean="0"/>
                        <a:t> un analītiķu grupa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smtClean="0"/>
                        <a:t>11 intervijas</a:t>
                      </a:r>
                      <a:endParaRPr lang="en-US" sz="2400"/>
                    </a:p>
                  </a:txBody>
                  <a:tcPr/>
                </a:tc>
              </a:tr>
              <a:tr h="5590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b="1" smtClean="0">
                          <a:solidFill>
                            <a:schemeClr val="bg1"/>
                          </a:solidFill>
                        </a:rPr>
                        <a:t>Ārvalstu pieredzes izpēte:</a:t>
                      </a:r>
                      <a:endParaRPr lang="en-US" sz="28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7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smtClean="0"/>
                        <a:t>Labās prakses izpēte ES valstīs ar ilgstošu pieredzi darba izpildes vadīšanā</a:t>
                      </a:r>
                      <a:endParaRPr lang="en-US" sz="2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smtClean="0"/>
                        <a:t>5</a:t>
                      </a:r>
                      <a:r>
                        <a:rPr lang="lv-LV" sz="2400" baseline="0" smtClean="0"/>
                        <a:t> </a:t>
                      </a:r>
                      <a:r>
                        <a:rPr lang="lv-LV" sz="2400" smtClean="0"/>
                        <a:t>valstis</a:t>
                      </a:r>
                      <a:endParaRPr lang="en-US" sz="2400"/>
                    </a:p>
                  </a:txBody>
                  <a:tcPr/>
                </a:tc>
              </a:tr>
              <a:tr h="493280">
                <a:tc gridSpan="2">
                  <a:txBody>
                    <a:bodyPr/>
                    <a:lstStyle/>
                    <a:p>
                      <a:pPr algn="ctr"/>
                      <a:r>
                        <a:rPr lang="lv-LV" sz="2800" b="1" smtClean="0">
                          <a:solidFill>
                            <a:schemeClr val="bg1"/>
                          </a:solidFill>
                        </a:rPr>
                        <a:t>Aptauja:</a:t>
                      </a:r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7905">
                <a:tc>
                  <a:txBody>
                    <a:bodyPr/>
                    <a:lstStyle/>
                    <a:p>
                      <a:r>
                        <a:rPr lang="lv-LV" sz="2400" smtClean="0"/>
                        <a:t>Valsts pārvaldes darbinieku elektroniskā aptauja </a:t>
                      </a:r>
                    </a:p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smtClean="0"/>
                        <a:t>1521 respondents</a:t>
                      </a: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3DE03-FC55-4BD3-A72C-87026F70AF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Informācija par aptaujas dalībniekiem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mtClean="0"/>
              <a:t>Kopējais pilnībā aizpildīto anketu skaits</a:t>
            </a:r>
            <a:r>
              <a:rPr lang="lv-LV" sz="3200" smtClean="0"/>
              <a:t>: 1521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5A1A1-A07F-4940-B010-667E6FE917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1250950"/>
          </a:xfrm>
        </p:spPr>
        <p:txBody>
          <a:bodyPr>
            <a:noAutofit/>
          </a:bodyPr>
          <a:lstStyle/>
          <a:p>
            <a:r>
              <a:rPr lang="lv-LV" sz="3200" smtClean="0"/>
              <a:t>Respondentu iedalījums pēc iestāžu veida</a:t>
            </a:r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B4B32-C8B2-4F5E-9B2E-57951DAC54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smtClean="0"/>
              <a:t>Respondentu iedalījums pēc struktūrvienību veida</a:t>
            </a:r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B4B32-C8B2-4F5E-9B2E-57951DAC54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1500174"/>
          <a:ext cx="91440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605</Words>
  <Application>Microsoft Office PowerPoint</Application>
  <PresentationFormat>On-screen Show (4:3)</PresentationFormat>
  <Paragraphs>120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Module</vt:lpstr>
      <vt:lpstr>Valsts pārvaldes nodarbināto aptaujas  par darbības novērtēšanas sistēmu  un tās uzlabošanas iespējām  rezultāti</vt:lpstr>
      <vt:lpstr>Informācija par projektu</vt:lpstr>
      <vt:lpstr>Projekta mērķi</vt:lpstr>
      <vt:lpstr>Kāpēc tas ir nepieciešams?</vt:lpstr>
      <vt:lpstr>Projekta rezultāts</vt:lpstr>
      <vt:lpstr>Projekta izpētes fāze</vt:lpstr>
      <vt:lpstr>Informācija par aptaujas dalībniekiem</vt:lpstr>
      <vt:lpstr>Respondentu iedalījums pēc iestāžu veida</vt:lpstr>
      <vt:lpstr>Respondentu iedalījums pēc struktūrvienību veida</vt:lpstr>
      <vt:lpstr>Respondentu iedalījums  pēc amatu līmeņa</vt:lpstr>
      <vt:lpstr>Respondentu iedalījums  pēc vecuma grupām</vt:lpstr>
      <vt:lpstr>Respondentu iedalījums  pēc darba pieredzes ilguma iestādē</vt:lpstr>
      <vt:lpstr>Aptaujas rezultātu apkopojums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Kādus darbības novērtēšanas sistēmas aspektus Jūs vērtējat visaugstāk?</vt:lpstr>
      <vt:lpstr>Kas darbības novērtēšanas sistēmā būtu jāuzlabo?</vt:lpstr>
      <vt:lpstr>Kādi darbības aspekti būtu jāvērtē papildus esošajiem (uzdevumu izpilde un kompetences)?  </vt:lpstr>
      <vt:lpstr>Slide 32</vt:lpstr>
      <vt:lpstr>Slide 33</vt:lpstr>
      <vt:lpstr>Slide 34</vt:lpstr>
      <vt:lpstr>Kopsavilkums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research on challenges  for public sector human resource development in economic downturn</dc:title>
  <dc:creator>KATRI</dc:creator>
  <cp:lastModifiedBy>Baiba Medvecka</cp:lastModifiedBy>
  <cp:revision>447</cp:revision>
  <dcterms:created xsi:type="dcterms:W3CDTF">2010-02-02T20:05:00Z</dcterms:created>
  <dcterms:modified xsi:type="dcterms:W3CDTF">2011-05-05T06:02:26Z</dcterms:modified>
</cp:coreProperties>
</file>