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1BD1A-875D-4A7D-877C-E48218C95E3B}" type="datetimeFigureOut">
              <a:rPr lang="en-US" smtClean="0"/>
              <a:pPr/>
              <a:t>31.10.2014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057F2-23F3-49D0-9205-B849E04A63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82B00-1B75-472D-BE67-7095F703B548}" type="datetime1">
              <a:rPr lang="en-US" smtClean="0"/>
              <a:pPr/>
              <a:t>31.10.2014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786-7C2F-4691-A2AD-4AC27E890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C2F82-299C-4340-B49F-90B69459B781}" type="datetime1">
              <a:rPr lang="en-US" smtClean="0"/>
              <a:pPr/>
              <a:t>31.10.2014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786-7C2F-4691-A2AD-4AC27E890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BFC3D-1694-4BCA-A1E4-F6954348EE37}" type="datetime1">
              <a:rPr lang="en-US" smtClean="0"/>
              <a:pPr/>
              <a:t>31.10.2014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786-7C2F-4691-A2AD-4AC27E890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50049-755F-4DBA-ABF7-329362F9905A}" type="datetime1">
              <a:rPr lang="en-US" smtClean="0"/>
              <a:pPr/>
              <a:t>31.10.2014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786-7C2F-4691-A2AD-4AC27E890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2990-8BCB-4995-A0D1-F02A2DC2D4BA}" type="datetime1">
              <a:rPr lang="en-US" smtClean="0"/>
              <a:pPr/>
              <a:t>31.10.2014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786-7C2F-4691-A2AD-4AC27E890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092AE-6EA3-423F-AB8B-D7A10AFD6EEE}" type="datetime1">
              <a:rPr lang="en-US" smtClean="0"/>
              <a:pPr/>
              <a:t>31.10.2014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786-7C2F-4691-A2AD-4AC27E890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62C7-27A4-41E1-B91B-E8D1A4C38D72}" type="datetime1">
              <a:rPr lang="en-US" smtClean="0"/>
              <a:pPr/>
              <a:t>31.10.2014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786-7C2F-4691-A2AD-4AC27E890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3E39-F092-4931-93D8-ACF2AD3C287A}" type="datetime1">
              <a:rPr lang="en-US" smtClean="0"/>
              <a:pPr/>
              <a:t>31.10.2014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786-7C2F-4691-A2AD-4AC27E890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F4FF8-0ABE-448B-86A0-4AE68EB797F9}" type="datetime1">
              <a:rPr lang="en-US" smtClean="0"/>
              <a:pPr/>
              <a:t>31.10.2014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786-7C2F-4691-A2AD-4AC27E890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38A32-4868-4C49-8360-422B63B9B5F0}" type="datetime1">
              <a:rPr lang="en-US" smtClean="0"/>
              <a:pPr/>
              <a:t>31.10.2014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786-7C2F-4691-A2AD-4AC27E890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F3A64-8915-4349-A636-7BAC32B22DCB}" type="datetime1">
              <a:rPr lang="en-US" smtClean="0"/>
              <a:pPr/>
              <a:t>31.10.2014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786-7C2F-4691-A2AD-4AC27E890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CF7F2-DF22-4027-AE8E-C18CDD43048E}" type="datetime1">
              <a:rPr lang="en-US" smtClean="0"/>
              <a:pPr/>
              <a:t>31.10.2014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E0786-7C2F-4691-A2AD-4AC27E890F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ZTAI politikas īstenošanai nepieciešamais finansējuma pieaugums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 smtClean="0"/>
              <a:t>IZM, LISP 31.10.2014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28900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086600" cy="1143000"/>
          </a:xfrm>
        </p:spPr>
        <p:txBody>
          <a:bodyPr>
            <a:normAutofit/>
          </a:bodyPr>
          <a:lstStyle/>
          <a:p>
            <a:pPr algn="l"/>
            <a:r>
              <a:rPr lang="lv-LV" sz="2800" b="1" dirty="0" smtClean="0"/>
              <a:t>Budžeta bāzē plānotais pieaugums </a:t>
            </a:r>
            <a:r>
              <a:rPr lang="lv-LV" sz="2800" b="1" dirty="0" smtClean="0"/>
              <a:t>2015-17 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86000"/>
          <a:ext cx="8229600" cy="1731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600200"/>
                <a:gridCol w="1447800"/>
                <a:gridCol w="10668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2000" b="1" i="0" u="none" strike="noStrike" noProof="0" dirty="0" smtClean="0">
                          <a:latin typeface="+mn-lt"/>
                        </a:rPr>
                        <a:t> </a:t>
                      </a:r>
                      <a:endParaRPr lang="lv-LV" sz="2000" b="1" i="0" u="none" strike="noStrike" noProof="0" dirty="0"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2000" b="1" i="0" u="none" strike="noStrike" noProof="0" smtClean="0">
                          <a:latin typeface="+mn-lt"/>
                        </a:rPr>
                        <a:t>Pamatbudžeta bāze</a:t>
                      </a:r>
                      <a:endParaRPr lang="lv-LV" sz="2000" b="1" i="0" u="none" strike="noStrike" noProof="0"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2000" b="1" i="0" u="none" strike="noStrike" noProof="0" smtClean="0">
                          <a:latin typeface="+mn-lt"/>
                        </a:rPr>
                        <a:t>T.sk.</a:t>
                      </a:r>
                      <a:r>
                        <a:rPr lang="lv-LV" sz="2000" b="1" i="0" u="none" strike="noStrike" baseline="0" noProof="0" smtClean="0">
                          <a:latin typeface="+mn-lt"/>
                        </a:rPr>
                        <a:t> a</a:t>
                      </a:r>
                      <a:r>
                        <a:rPr lang="lv-LV" sz="2000" b="1" i="0" u="none" strike="noStrike" noProof="0" smtClean="0">
                          <a:latin typeface="+mn-lt"/>
                        </a:rPr>
                        <a:t>kad. tīkls</a:t>
                      </a:r>
                      <a:endParaRPr lang="lv-LV" sz="2000" b="1" i="0" u="none" strike="noStrike" noProof="0"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2000" b="1" i="0" u="none" strike="noStrike" noProof="0" smtClean="0">
                          <a:latin typeface="+mn-lt"/>
                        </a:rPr>
                        <a:t>T.sk.</a:t>
                      </a:r>
                    </a:p>
                    <a:p>
                      <a:pPr algn="l" fontAlgn="b"/>
                      <a:r>
                        <a:rPr lang="lv-LV" sz="2000" b="1" i="0" u="none" strike="noStrike" noProof="0" smtClean="0">
                          <a:latin typeface="+mn-lt"/>
                        </a:rPr>
                        <a:t>PVN</a:t>
                      </a:r>
                      <a:endParaRPr lang="lv-LV" sz="2000" b="1" i="0" u="none" strike="noStrike" noProof="0"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2000" b="1" i="0" u="none" strike="noStrike" noProof="0" smtClean="0">
                          <a:latin typeface="+mn-lt"/>
                        </a:rPr>
                        <a:t>T.sk.</a:t>
                      </a:r>
                      <a:r>
                        <a:rPr lang="lv-LV" sz="2000" b="1" i="0" u="none" strike="noStrike" baseline="0" noProof="0" smtClean="0">
                          <a:latin typeface="+mn-lt"/>
                        </a:rPr>
                        <a:t> </a:t>
                      </a:r>
                      <a:r>
                        <a:rPr lang="lv-LV" sz="2000" b="1" i="0" u="none" strike="noStrike" noProof="0" smtClean="0">
                          <a:latin typeface="+mn-lt"/>
                        </a:rPr>
                        <a:t>ZI finansējums</a:t>
                      </a:r>
                      <a:endParaRPr lang="lv-LV" sz="2000" b="1" i="0" u="none" strike="noStrike" noProof="0"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2000" b="1" i="0" u="none" strike="noStrike" noProof="0" smtClean="0">
                          <a:latin typeface="+mn-lt"/>
                        </a:rPr>
                        <a:t>Δ ZI finansējums</a:t>
                      </a:r>
                      <a:endParaRPr lang="lv-LV" sz="2000" b="1" i="0" u="none" strike="noStrike" noProof="0"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i="0" u="none" strike="noStrike" noProof="0" smtClean="0">
                          <a:latin typeface="+mn-lt"/>
                        </a:rPr>
                        <a:t>2015</a:t>
                      </a:r>
                      <a:endParaRPr lang="lv-LV" sz="2000" b="1" i="0" u="none" strike="noStrike" noProof="0"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24,623,070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1,431,149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2,206,564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20,985,357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6,915,141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i="0" u="none" strike="noStrike" noProof="0" smtClean="0">
                          <a:latin typeface="+mn-lt"/>
                        </a:rPr>
                        <a:t>2016</a:t>
                      </a:r>
                      <a:endParaRPr lang="lv-LV" sz="2000" b="1" i="0" u="none" strike="noStrike" noProof="0"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28,891,685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1,950,525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2,206,564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24,734,596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3,749,239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i="0" u="none" strike="noStrike" noProof="0" smtClean="0">
                          <a:latin typeface="+mn-lt"/>
                        </a:rPr>
                        <a:t>2017</a:t>
                      </a:r>
                      <a:endParaRPr lang="lv-LV" sz="2000" b="1" i="0" u="none" strike="noStrike" noProof="0"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28,891,685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2,206,564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26,685,121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1,950,525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36842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5B82-D307-40E7-BFBA-EC4E80B32E03}" type="datetime1">
              <a:rPr lang="en-US" smtClean="0"/>
              <a:pPr/>
              <a:t>31.10.2014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786-7C2F-4691-A2AD-4AC27E890FF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16002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Zinātnes</a:t>
            </a:r>
            <a:r>
              <a:rPr lang="en-US" b="1" dirty="0" smtClean="0"/>
              <a:t> </a:t>
            </a:r>
            <a:r>
              <a:rPr lang="en-US" b="1" dirty="0" err="1" smtClean="0"/>
              <a:t>bāzes</a:t>
            </a:r>
            <a:r>
              <a:rPr lang="en-US" b="1" dirty="0" smtClean="0"/>
              <a:t> </a:t>
            </a:r>
            <a:r>
              <a:rPr lang="en-US" b="1" dirty="0" err="1" smtClean="0"/>
              <a:t>finansējums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4638"/>
            <a:ext cx="6781800" cy="1143000"/>
          </a:xfrm>
        </p:spPr>
        <p:txBody>
          <a:bodyPr>
            <a:normAutofit/>
          </a:bodyPr>
          <a:lstStyle/>
          <a:p>
            <a:pPr algn="l"/>
            <a:r>
              <a:rPr lang="lv-LV" sz="2800" b="1" dirty="0" smtClean="0"/>
              <a:t>Kritiskās </a:t>
            </a:r>
            <a:r>
              <a:rPr lang="lv-LV" sz="2800" b="1" dirty="0" smtClean="0"/>
              <a:t>JPI: </a:t>
            </a:r>
            <a:r>
              <a:rPr lang="en-US" sz="2800" b="1" dirty="0" smtClean="0"/>
              <a:t>36,986,768 </a:t>
            </a:r>
            <a:endParaRPr lang="en-US" sz="28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1219200"/>
          <a:ext cx="8229600" cy="5121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0"/>
                <a:gridCol w="3048000"/>
                <a:gridCol w="1600200"/>
              </a:tblGrid>
              <a:tr h="370840">
                <a:tc>
                  <a:txBody>
                    <a:bodyPr/>
                    <a:lstStyle/>
                    <a:p>
                      <a:pPr algn="l"/>
                      <a:endParaRPr lang="lv-LV" sz="140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noProof="0" smtClean="0">
                          <a:latin typeface="+mn-lt"/>
                        </a:rPr>
                        <a:t>Budžeta programma</a:t>
                      </a:r>
                      <a:endParaRPr lang="lv-LV" sz="140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400" noProof="0" dirty="0" smtClean="0">
                          <a:latin typeface="+mn-lt"/>
                        </a:rPr>
                        <a:t>Finansējums 2015</a:t>
                      </a:r>
                      <a:endParaRPr lang="lv-LV" sz="1400" noProof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noProof="0" smtClean="0">
                          <a:latin typeface="+mn-lt"/>
                        </a:rPr>
                        <a:t>Studiju virzienu akreditācijas sistēmas pilnveide</a:t>
                      </a:r>
                      <a:endParaRPr lang="lv-LV" sz="1400" b="1" i="0" u="none" strike="noStrike" noProof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noProof="0" smtClean="0">
                          <a:latin typeface="+mn-lt"/>
                        </a:rPr>
                        <a:t>03.13.00 "Studiju virzienu akreditācija",</a:t>
                      </a:r>
                      <a:br>
                        <a:rPr lang="lv-LV" sz="1400" b="1" i="0" u="none" strike="noStrike" noProof="0" smtClean="0">
                          <a:latin typeface="+mn-lt"/>
                        </a:rPr>
                      </a:br>
                      <a:r>
                        <a:rPr lang="lv-LV" sz="1400" b="1" i="0" u="none" strike="noStrike" noProof="0" smtClean="0">
                          <a:latin typeface="+mn-lt"/>
                        </a:rPr>
                        <a:t>42.01.00 "Iestāžu darbības nodrošināšana"  </a:t>
                      </a:r>
                      <a:endParaRPr lang="lv-LV" sz="1400" b="1" i="0" u="none" strike="noStrike" noProof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noProof="0" dirty="0" smtClean="0">
                          <a:latin typeface="+mn-lt"/>
                        </a:rPr>
                        <a:t>257,477</a:t>
                      </a:r>
                      <a:endParaRPr lang="lv-LV" sz="1400" b="1" i="0" u="none" strike="noStrike" noProof="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noProof="0" smtClean="0">
                          <a:latin typeface="+mn-lt"/>
                        </a:rPr>
                        <a:t>Valsts budžeta dotācijas atjaunošana zinātniskās darbības attīstības nodrošinājumam augstskolās un koledžās</a:t>
                      </a:r>
                      <a:endParaRPr lang="lv-LV" sz="1400" b="1" i="0" u="none" strike="noStrike" noProof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noProof="0" smtClean="0">
                          <a:latin typeface="+mn-lt"/>
                        </a:rPr>
                        <a:t/>
                      </a:r>
                      <a:br>
                        <a:rPr lang="lv-LV" sz="1400" b="1" i="0" u="none" strike="noStrike" noProof="0" smtClean="0">
                          <a:latin typeface="+mn-lt"/>
                        </a:rPr>
                      </a:br>
                      <a:r>
                        <a:rPr lang="lv-LV" sz="1400" b="1" i="0" u="none" strike="noStrike" noProof="0" smtClean="0">
                          <a:latin typeface="+mn-lt"/>
                        </a:rPr>
                        <a:t>03.03.00 'Zinātniskās darbības attīstība un infrastruktūras nodrošināšana augstskolās un koledžās"</a:t>
                      </a:r>
                      <a:endParaRPr lang="lv-LV" sz="1400" b="1" i="0" u="none" strike="noStrike" noProof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noProof="0" dirty="0" smtClean="0">
                          <a:latin typeface="+mn-lt"/>
                        </a:rPr>
                        <a:t>3,000,000</a:t>
                      </a:r>
                      <a:endParaRPr lang="lv-LV" sz="1400" b="1" i="0" u="none" strike="noStrike" noProof="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noProof="0" dirty="0">
                          <a:latin typeface="+mn-lt"/>
                        </a:rPr>
                        <a:t>Latvijas dalības Eiropas Kosmosa aģentūras Eiropas sadarbības valsts statusā nodrošināšana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noProof="0">
                          <a:latin typeface="+mn-lt"/>
                        </a:rPr>
                        <a:t>Jauna apakšprogramma:</a:t>
                      </a:r>
                      <a:br>
                        <a:rPr lang="lv-LV" sz="1400" b="1" i="0" u="none" strike="noStrike" noProof="0">
                          <a:latin typeface="+mn-lt"/>
                        </a:rPr>
                      </a:br>
                      <a:r>
                        <a:rPr lang="lv-LV" sz="1400" b="1" i="0" u="none" strike="noStrike" noProof="0">
                          <a:latin typeface="+mn-lt"/>
                        </a:rPr>
                        <a:t>05.04.00 "Latvijas dalība Eiropas Kosmosa aģentūras Eiropas sadarbības valsts statusā nodrošināšana"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noProof="0" dirty="0" smtClean="0">
                          <a:latin typeface="+mn-lt"/>
                        </a:rPr>
                        <a:t>1,386,053</a:t>
                      </a:r>
                      <a:endParaRPr lang="lv-LV" sz="1400" b="1" i="0" u="none" strike="noStrike" noProof="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noProof="0" smtClean="0">
                          <a:latin typeface="+mn-lt"/>
                        </a:rPr>
                        <a:t>Zinātnisko institūciju bāzes finansējuma palielināšana līdz tiesību aktos noteiktajam apjomam</a:t>
                      </a:r>
                      <a:endParaRPr lang="lv-LV" sz="1400" b="1" i="0" u="none" strike="noStrike" noProof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noProof="0" smtClean="0">
                          <a:latin typeface="+mn-lt"/>
                        </a:rPr>
                        <a:t>05.02.00 "Zinātnes bāzes finansējums"</a:t>
                      </a:r>
                      <a:endParaRPr lang="lv-LV" sz="1400" b="1" i="0" u="none" strike="noStrike" noProof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noProof="0" dirty="0" smtClean="0">
                          <a:latin typeface="+mn-lt"/>
                        </a:rPr>
                        <a:t>10,153,377</a:t>
                      </a:r>
                      <a:endParaRPr lang="lv-LV" sz="1400" b="1" i="0" u="none" strike="noStrike" noProof="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noProof="0">
                          <a:latin typeface="+mn-lt"/>
                        </a:rPr>
                        <a:t>Valsts atbalsta palielināšana Latvijas zinātnisko institūciju un uzņēmēju dalībai  HORIZON 2020 un citos pētniecības projektos zinātnē un tehnoloģiju attīstībā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noProof="0">
                          <a:latin typeface="+mn-lt"/>
                        </a:rPr>
                        <a:t>Jauna apakšprogramma:</a:t>
                      </a:r>
                      <a:br>
                        <a:rPr lang="lv-LV" sz="1400" b="1" i="0" u="none" strike="noStrike" noProof="0">
                          <a:latin typeface="+mn-lt"/>
                        </a:rPr>
                      </a:br>
                      <a:r>
                        <a:rPr lang="lv-LV" sz="1400" b="1" i="0" u="none" strike="noStrike" noProof="0">
                          <a:latin typeface="+mn-lt"/>
                        </a:rPr>
                        <a:t>42.05.00 "Valsts izglītības attīstības aģentūras darbības nodrošināšana 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noProof="0" dirty="0" smtClean="0">
                          <a:latin typeface="+mn-lt"/>
                        </a:rPr>
                        <a:t>640,663</a:t>
                      </a:r>
                      <a:endParaRPr lang="lv-LV" sz="1400" b="1" i="0" u="none" strike="noStrike" noProof="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400" b="1" i="0" u="none" strike="noStrike" noProof="0" dirty="0" smtClean="0">
                          <a:latin typeface="+mn-lt"/>
                        </a:rPr>
                        <a:t>Jauna augstākās izglītības finansēšanas modeļa pakāpeniska ieviešana tai skaitā studiju izmaksu koeficientu minimāli nepieciešamā apmēra nodrošināšana kvalitatīva studiju </a:t>
                      </a:r>
                      <a:endParaRPr lang="lv-LV" sz="1400" b="1" i="0" u="none" strike="noStrike" noProof="0" dirty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latin typeface="+mn-lt"/>
                        </a:rPr>
                        <a:t>IZM</a:t>
                      </a:r>
                      <a:br>
                        <a:rPr lang="en-US" sz="1400" b="1" i="0" u="none" strike="noStrike" dirty="0">
                          <a:latin typeface="+mn-lt"/>
                        </a:rPr>
                      </a:br>
                      <a:r>
                        <a:rPr lang="en-US" sz="1400" b="1" i="0" u="none" strike="noStrike" dirty="0">
                          <a:latin typeface="+mn-lt"/>
                        </a:rPr>
                        <a:t>KM</a:t>
                      </a:r>
                      <a:br>
                        <a:rPr lang="en-US" sz="1400" b="1" i="0" u="none" strike="noStrike" dirty="0">
                          <a:latin typeface="+mn-lt"/>
                        </a:rPr>
                      </a:br>
                      <a:r>
                        <a:rPr lang="en-US" sz="1400" b="1" i="0" u="none" strike="noStrike" dirty="0">
                          <a:latin typeface="+mn-lt"/>
                        </a:rPr>
                        <a:t>ZM</a:t>
                      </a:r>
                      <a:br>
                        <a:rPr lang="en-US" sz="1400" b="1" i="0" u="none" strike="noStrike" dirty="0">
                          <a:latin typeface="+mn-lt"/>
                        </a:rPr>
                      </a:br>
                      <a:r>
                        <a:rPr lang="en-US" sz="1400" b="1" i="0" u="none" strike="noStrike" dirty="0">
                          <a:latin typeface="+mn-lt"/>
                        </a:rPr>
                        <a:t>VM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latin typeface="+mn-lt"/>
                        </a:rPr>
                        <a:t>21,549,198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36842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03D9-02E8-4ED4-B0DE-5E13D752C12E}" type="datetime1">
              <a:rPr lang="en-US" smtClean="0"/>
              <a:pPr/>
              <a:t>31.10.2014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0786-7C2F-4691-A2AD-4AC27E890FF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162</Words>
  <Application>Microsoft Office PowerPoint</Application>
  <PresentationFormat>On-screen Show (4:3)</PresentationFormat>
  <Paragraphs>54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ZTAI politikas īstenošanai nepieciešamais finansējuma pieaugums </vt:lpstr>
      <vt:lpstr>Budžeta bāzē plānotais pieaugums 2015-17 </vt:lpstr>
      <vt:lpstr>Kritiskās JPI: 36,986,768 </vt:lpstr>
    </vt:vector>
  </TitlesOfParts>
  <Company>IZM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akiopa</dc:creator>
  <cp:lastModifiedBy>akiopa</cp:lastModifiedBy>
  <cp:revision>8</cp:revision>
  <dcterms:created xsi:type="dcterms:W3CDTF">2014-10-31T06:57:44Z</dcterms:created>
  <dcterms:modified xsi:type="dcterms:W3CDTF">2014-10-31T09:24:41Z</dcterms:modified>
</cp:coreProperties>
</file>