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2" r:id="rId4"/>
    <p:sldId id="268" r:id="rId5"/>
    <p:sldId id="257" r:id="rId6"/>
    <p:sldId id="263" r:id="rId7"/>
    <p:sldId id="265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55D40-05B4-A149-BCD1-87D67DF2878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E178F-263A-6F40-959A-197002826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32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25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69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77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latin typeface="Calibri" pitchFamily="34" charset="0"/>
              </a:defRPr>
            </a:lvl1pPr>
            <a:lvl2pPr>
              <a:buClr>
                <a:srgbClr val="C00000"/>
              </a:buClr>
              <a:buFont typeface="Wingdings" pitchFamily="2" charset="2"/>
              <a:buChar char="Ø"/>
              <a:defRPr>
                <a:latin typeface="Calibri" pitchFamily="34" charset="0"/>
              </a:defRPr>
            </a:lvl2pPr>
            <a:lvl3pPr>
              <a:buClr>
                <a:srgbClr val="C00000"/>
              </a:buClr>
              <a:defRPr>
                <a:latin typeface="Calibri" pitchFamily="34" charset="0"/>
              </a:defRPr>
            </a:lvl3pPr>
            <a:lvl4pPr>
              <a:buClr>
                <a:srgbClr val="C00000"/>
              </a:buClr>
              <a:defRPr>
                <a:latin typeface="Calibri" pitchFamily="34" charset="0"/>
              </a:defRPr>
            </a:lvl4pPr>
            <a:lvl5pPr>
              <a:buClr>
                <a:srgbClr val="C00000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v-LV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2"/>
          </p:nvPr>
        </p:nvSpPr>
        <p:spPr>
          <a:xfrm>
            <a:off x="539552" y="260648"/>
            <a:ext cx="8064896" cy="576436"/>
          </a:xfrm>
          <a:solidFill>
            <a:srgbClr val="002060"/>
          </a:solidFill>
        </p:spPr>
        <p:txBody>
          <a:bodyPr/>
          <a:lstStyle>
            <a:lvl1pPr marL="0" indent="0" algn="ctr">
              <a:buFont typeface="Wingdings" pitchFamily="2" charset="2"/>
              <a:buNone/>
              <a:defRPr sz="4000" b="1">
                <a:solidFill>
                  <a:schemeClr val="accent3"/>
                </a:solidFill>
                <a:latin typeface="Calibri" pitchFamily="34" charset="0"/>
              </a:defRPr>
            </a:lvl1pPr>
          </a:lstStyle>
          <a:p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subtitle</a:t>
            </a:r>
            <a:r>
              <a:rPr lang="lv-LV" dirty="0"/>
              <a:t> </a:t>
            </a:r>
            <a:r>
              <a:rPr lang="lv-LV" dirty="0" err="1"/>
              <a:t>style</a:t>
            </a:r>
            <a:endParaRPr lang="lv-LV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431D182-31AB-4CF4-AB23-1D0C7FBFB1D6}" type="slidenum">
              <a:rPr lang="lv-LV"/>
              <a:pPr>
                <a:defRPr/>
              </a:pPr>
              <a:t>‹#›</a:t>
            </a:fld>
            <a:endParaRPr lang="lv-LV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2557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04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27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52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15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5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40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24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806-5F58-A842-BA20-A2B7D393E47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534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F806-5F58-A842-BA20-A2B7D393E47D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B3D41-6164-DD4F-9C1C-B03E897919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04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906" y="1873624"/>
            <a:ext cx="6840070" cy="1470025"/>
          </a:xfrm>
        </p:spPr>
        <p:txBody>
          <a:bodyPr>
            <a:normAutofit fontScale="90000"/>
          </a:bodyPr>
          <a:lstStyle/>
          <a:p>
            <a:r>
              <a:rPr lang="lv-LV" sz="3600" dirty="0" smtClean="0"/>
              <a:t>Tehnoloģiju pārneses atbalsts</a:t>
            </a:r>
            <a:br>
              <a:rPr lang="lv-LV" sz="3600" dirty="0" smtClean="0"/>
            </a:br>
            <a:r>
              <a:rPr lang="lv-LV" sz="1800" i="1" dirty="0" smtClean="0"/>
              <a:t>“Vienotas tehnoloģiju pārneses platformas, kas nodrošina atklātu pieeju infrastruktūrai P&amp;A projektu īstenošanai, izveides un finansēšanas nosacījumi IZM </a:t>
            </a:r>
            <a:r>
              <a:rPr lang="lv-LV" sz="1800" i="1" dirty="0" err="1" smtClean="0"/>
              <a:t>pārziņā</a:t>
            </a:r>
            <a:r>
              <a:rPr lang="lv-LV" sz="1800" i="1" dirty="0" smtClean="0"/>
              <a:t> esošajās ESIF  2014.-2020.gada aktivitātēs ”</a:t>
            </a:r>
            <a:endParaRPr lang="lv-LV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3523129"/>
            <a:ext cx="77724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lv-LV" sz="1600" dirty="0" smtClean="0">
                <a:solidFill>
                  <a:schemeClr val="bg1">
                    <a:lumMod val="50000"/>
                  </a:schemeClr>
                </a:solidFill>
              </a:rPr>
              <a:t>Izglītības un zinātnes ministrija</a:t>
            </a:r>
          </a:p>
          <a:p>
            <a:pPr algn="r">
              <a:spcBef>
                <a:spcPts val="0"/>
              </a:spcBef>
            </a:pPr>
            <a:r>
              <a:rPr lang="lv-LV" sz="1600" dirty="0" smtClean="0">
                <a:solidFill>
                  <a:schemeClr val="bg1">
                    <a:lumMod val="50000"/>
                  </a:schemeClr>
                </a:solidFill>
              </a:rPr>
              <a:t>Latvijas Pētniecības un inovācijas stratēģiskās padomes sēde</a:t>
            </a:r>
          </a:p>
          <a:p>
            <a:pPr algn="r">
              <a:spcBef>
                <a:spcPts val="0"/>
              </a:spcBef>
            </a:pPr>
            <a:r>
              <a:rPr lang="lv-LV" sz="1600" dirty="0" smtClean="0">
                <a:solidFill>
                  <a:schemeClr val="bg1">
                    <a:lumMod val="50000"/>
                  </a:schemeClr>
                </a:solidFill>
              </a:rPr>
              <a:t>31.10.2014.</a:t>
            </a:r>
          </a:p>
          <a:p>
            <a:pPr algn="r">
              <a:spcBef>
                <a:spcPts val="0"/>
              </a:spcBef>
            </a:pP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368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855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29" y="171798"/>
            <a:ext cx="8229600" cy="649174"/>
          </a:xfrm>
        </p:spPr>
        <p:txBody>
          <a:bodyPr>
            <a:normAutofit/>
          </a:bodyPr>
          <a:lstStyle/>
          <a:p>
            <a:pPr algn="l"/>
            <a:r>
              <a:rPr lang="lv-LV" sz="2800" dirty="0" smtClean="0"/>
              <a:t>Atvērta, inovatīva zinātniskā institūcija - </a:t>
            </a:r>
            <a:r>
              <a:rPr lang="lv-LV" sz="2800" u="sng" dirty="0" smtClean="0"/>
              <a:t>Mērķis</a:t>
            </a:r>
            <a:endParaRPr lang="lv-LV" sz="28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27" b="8727"/>
          <a:stretch>
            <a:fillRect/>
          </a:stretch>
        </p:blipFill>
        <p:spPr>
          <a:xfrm>
            <a:off x="315850" y="885825"/>
            <a:ext cx="5243319" cy="2883624"/>
          </a:xfrm>
        </p:spPr>
      </p:pic>
      <p:grpSp>
        <p:nvGrpSpPr>
          <p:cNvPr id="12" name="Group 11"/>
          <p:cNvGrpSpPr/>
          <p:nvPr/>
        </p:nvGrpSpPr>
        <p:grpSpPr>
          <a:xfrm>
            <a:off x="498686" y="3703718"/>
            <a:ext cx="1675133" cy="1410025"/>
            <a:chOff x="307901" y="1485385"/>
            <a:chExt cx="1866672" cy="15636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789641"/>
              <a:ext cx="1717373" cy="125940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7901" y="1485385"/>
              <a:ext cx="1424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b="1" dirty="0" smtClean="0">
                  <a:solidFill>
                    <a:srgbClr val="800000"/>
                  </a:solidFill>
                </a:rPr>
                <a:t>Ekspertīze un zināšanas</a:t>
              </a:r>
              <a:endParaRPr lang="lv-LV" sz="16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86108" y="3703718"/>
            <a:ext cx="1522539" cy="1385938"/>
            <a:chOff x="2437542" y="1466475"/>
            <a:chExt cx="1717373" cy="15825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7542" y="1789641"/>
              <a:ext cx="1717373" cy="12594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37542" y="1466475"/>
              <a:ext cx="1717373" cy="667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b="1" dirty="0" smtClean="0">
                  <a:solidFill>
                    <a:srgbClr val="800000"/>
                  </a:solidFill>
                </a:rPr>
                <a:t>Resursi un laboratorijas </a:t>
              </a:r>
              <a:endParaRPr lang="lv-LV" sz="1600" b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82910" y="3703718"/>
            <a:ext cx="1609674" cy="1385938"/>
            <a:chOff x="4448808" y="-422636"/>
            <a:chExt cx="1859391" cy="168672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8808" y="-99470"/>
              <a:ext cx="1859391" cy="13635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75362" y="-422636"/>
              <a:ext cx="1717373" cy="711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b="1" dirty="0" smtClean="0">
                  <a:solidFill>
                    <a:srgbClr val="800000"/>
                  </a:solidFill>
                </a:rPr>
                <a:t>Pētniecība un sadarbība</a:t>
              </a:r>
              <a:endParaRPr lang="lv-LV" sz="16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" y="4966997"/>
            <a:ext cx="3297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A</a:t>
            </a:r>
            <a:r>
              <a:rPr lang="lv-LV" sz="1400" b="1" dirty="0" smtClean="0"/>
              <a:t>trast </a:t>
            </a:r>
            <a:r>
              <a:rPr lang="lv-LV" sz="1400" dirty="0" smtClean="0"/>
              <a:t>akadēmisko/zinātnisko konsultantu</a:t>
            </a:r>
          </a:p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A</a:t>
            </a:r>
            <a:r>
              <a:rPr lang="lv-LV" sz="1400" b="1" dirty="0" smtClean="0"/>
              <a:t>ttīstīt</a:t>
            </a:r>
            <a:r>
              <a:rPr lang="lv-LV" sz="1400" dirty="0" smtClean="0"/>
              <a:t> prasmes (t.sk.kursi, tālmācība)</a:t>
            </a:r>
          </a:p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N</a:t>
            </a:r>
            <a:r>
              <a:rPr lang="lv-LV" sz="1400" b="1" dirty="0" smtClean="0"/>
              <a:t>odarbināt</a:t>
            </a:r>
            <a:r>
              <a:rPr lang="lv-LV" sz="1400" dirty="0" smtClean="0"/>
              <a:t> absolventu</a:t>
            </a:r>
          </a:p>
          <a:p>
            <a:pPr marL="285750" indent="-190500">
              <a:buFont typeface="Wingdings" charset="2"/>
              <a:buChar char="§"/>
            </a:pPr>
            <a:r>
              <a:rPr lang="lv-LV" sz="1400" b="1" dirty="0" smtClean="0"/>
              <a:t>Piekļūt</a:t>
            </a:r>
            <a:r>
              <a:rPr lang="lv-LV" sz="1400" dirty="0" smtClean="0"/>
              <a:t> tehnoloģiju pārneses/ inovāciju menedžmenta konsultācijām</a:t>
            </a:r>
          </a:p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P</a:t>
            </a:r>
            <a:r>
              <a:rPr lang="lv-LV" sz="1400" b="1" dirty="0" smtClean="0"/>
              <a:t>ievienoties</a:t>
            </a:r>
            <a:r>
              <a:rPr lang="lv-LV" sz="1400" dirty="0" smtClean="0"/>
              <a:t> </a:t>
            </a:r>
            <a:r>
              <a:rPr lang="lv-LV" sz="1400" dirty="0" err="1" smtClean="0"/>
              <a:t>problēmizpētes</a:t>
            </a:r>
            <a:r>
              <a:rPr lang="lv-LV" sz="1400" dirty="0" smtClean="0"/>
              <a:t> sesijām</a:t>
            </a:r>
          </a:p>
          <a:p>
            <a:pPr marL="285750" indent="-190500">
              <a:buFont typeface="Wingdings" charset="2"/>
              <a:buChar char="§"/>
            </a:pPr>
            <a:r>
              <a:rPr lang="en-US" sz="1400" b="1" dirty="0"/>
              <a:t>A</a:t>
            </a:r>
            <a:r>
              <a:rPr lang="lv-LV" sz="1400" b="1" dirty="0" smtClean="0"/>
              <a:t>pmeklēt</a:t>
            </a:r>
            <a:r>
              <a:rPr lang="lv-LV" sz="1400" dirty="0" smtClean="0"/>
              <a:t> pasākumus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7101" y="5185069"/>
            <a:ext cx="24745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I</a:t>
            </a:r>
            <a:r>
              <a:rPr lang="lv-LV" sz="1400" b="1" dirty="0" smtClean="0"/>
              <a:t>zmantot</a:t>
            </a:r>
            <a:r>
              <a:rPr lang="lv-LV" sz="1400" dirty="0" smtClean="0"/>
              <a:t> aprīkojumu un resursus </a:t>
            </a:r>
            <a:r>
              <a:rPr lang="lv-LV" sz="1400" b="1" i="1" u="sng" dirty="0" smtClean="0"/>
              <a:t>(Open access)</a:t>
            </a:r>
          </a:p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A</a:t>
            </a:r>
            <a:r>
              <a:rPr lang="lv-LV" sz="1400" b="1" dirty="0" smtClean="0"/>
              <a:t>trast</a:t>
            </a:r>
            <a:r>
              <a:rPr lang="lv-LV" sz="1400" dirty="0" smtClean="0"/>
              <a:t> telpu/vietu/atbalstu uzņēmuma izaugsmei</a:t>
            </a:r>
          </a:p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O</a:t>
            </a:r>
            <a:r>
              <a:rPr lang="lv-LV" sz="1400" b="1" dirty="0" smtClean="0"/>
              <a:t>rganizēt</a:t>
            </a:r>
            <a:r>
              <a:rPr lang="lv-LV" sz="1400" dirty="0" smtClean="0"/>
              <a:t> pasākumus</a:t>
            </a:r>
          </a:p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L</a:t>
            </a:r>
            <a:r>
              <a:rPr lang="lv-LV" sz="1400" b="1" dirty="0" smtClean="0"/>
              <a:t>icencēt</a:t>
            </a:r>
            <a:r>
              <a:rPr lang="lv-LV" sz="1400" dirty="0" smtClean="0"/>
              <a:t> tehnoloģiju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8260" y="5102485"/>
            <a:ext cx="3285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S</a:t>
            </a:r>
            <a:r>
              <a:rPr lang="lv-LV" sz="1400" b="1" dirty="0" smtClean="0"/>
              <a:t>adarboties</a:t>
            </a:r>
            <a:r>
              <a:rPr lang="lv-LV" sz="1400" dirty="0" smtClean="0"/>
              <a:t> pētījumu īstenošanā</a:t>
            </a:r>
          </a:p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V</a:t>
            </a:r>
            <a:r>
              <a:rPr lang="lv-LV" sz="1400" b="1" dirty="0" smtClean="0"/>
              <a:t>eidot</a:t>
            </a:r>
            <a:r>
              <a:rPr lang="lv-LV" sz="1400" dirty="0" smtClean="0"/>
              <a:t> ilgtermiņa partnerības</a:t>
            </a:r>
          </a:p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P</a:t>
            </a:r>
            <a:r>
              <a:rPr lang="lv-LV" sz="1400" b="1" dirty="0" smtClean="0"/>
              <a:t>ievienoties</a:t>
            </a:r>
            <a:r>
              <a:rPr lang="lv-LV" sz="1400" dirty="0" smtClean="0"/>
              <a:t> tīklojumiem</a:t>
            </a:r>
          </a:p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N</a:t>
            </a:r>
            <a:r>
              <a:rPr lang="lv-LV" sz="1400" b="1" dirty="0" smtClean="0"/>
              <a:t>olīgt </a:t>
            </a:r>
            <a:r>
              <a:rPr lang="lv-LV" sz="1400" dirty="0" smtClean="0"/>
              <a:t>pētnieku darbam uzņēmumā</a:t>
            </a:r>
          </a:p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M</a:t>
            </a:r>
            <a:r>
              <a:rPr lang="lv-LV" sz="1400" b="1" dirty="0" smtClean="0"/>
              <a:t>entorēt</a:t>
            </a:r>
            <a:r>
              <a:rPr lang="lv-LV" sz="1400" dirty="0" smtClean="0"/>
              <a:t>, konsultēt, koučēt universitātē</a:t>
            </a:r>
          </a:p>
          <a:p>
            <a:pPr marL="285750" indent="-190500">
              <a:buFont typeface="Wingdings" charset="2"/>
              <a:buChar char="§"/>
            </a:pPr>
            <a:r>
              <a:rPr lang="lv-LV" sz="1400" b="1" dirty="0"/>
              <a:t>I</a:t>
            </a:r>
            <a:r>
              <a:rPr lang="lv-LV" sz="1400" b="1" dirty="0" smtClean="0"/>
              <a:t>nvestēt</a:t>
            </a:r>
            <a:r>
              <a:rPr lang="lv-LV" sz="1400" dirty="0" smtClean="0"/>
              <a:t> spin-out uzņēmumos </a:t>
            </a:r>
          </a:p>
          <a:p>
            <a:endParaRPr lang="lv-LV" sz="1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6068204" y="2078084"/>
            <a:ext cx="1924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 smtClean="0">
                <a:solidFill>
                  <a:srgbClr val="800000"/>
                </a:solidFill>
              </a:rPr>
              <a:t>Partnerības piedāvājums uzņēmumiem un indivīdiem:</a:t>
            </a:r>
            <a:endParaRPr lang="lv-LV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76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71" y="115765"/>
            <a:ext cx="8711014" cy="649174"/>
          </a:xfrm>
        </p:spPr>
        <p:txBody>
          <a:bodyPr>
            <a:normAutofit/>
          </a:bodyPr>
          <a:lstStyle/>
          <a:p>
            <a:pPr algn="l"/>
            <a:r>
              <a:rPr lang="lv-LV" sz="2800" dirty="0" smtClean="0"/>
              <a:t>Atvērta, inovatīva zinātniskā institūcija – Atbalsts</a:t>
            </a:r>
            <a:endParaRPr lang="lv-LV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5071" y="3198710"/>
            <a:ext cx="8531407" cy="28326"/>
          </a:xfrm>
          <a:prstGeom prst="straightConnector1">
            <a:avLst/>
          </a:prstGeom>
          <a:ln w="50800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35249" y="3198710"/>
            <a:ext cx="66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2015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97" y="3167976"/>
            <a:ext cx="66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2014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82119" y="3193172"/>
            <a:ext cx="66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2016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2129" y="848947"/>
            <a:ext cx="738664" cy="19409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lv-LV" dirty="0" smtClean="0"/>
              <a:t>Reorganizācijas lēmumi</a:t>
            </a:r>
            <a:endParaRPr lang="lv-LV" dirty="0"/>
          </a:p>
        </p:txBody>
      </p:sp>
      <p:sp>
        <p:nvSpPr>
          <p:cNvPr id="29" name="TextBox 28"/>
          <p:cNvSpPr txBox="1"/>
          <p:nvPr/>
        </p:nvSpPr>
        <p:spPr>
          <a:xfrm>
            <a:off x="696615" y="798384"/>
            <a:ext cx="5068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lv-LV" sz="1600" dirty="0" smtClean="0"/>
              <a:t>Bāzes finansējuma piešķīruma sakārtošana</a:t>
            </a:r>
          </a:p>
          <a:p>
            <a:pPr marL="342900" indent="-342900">
              <a:buFont typeface="+mj-lt"/>
              <a:buAutoNum type="arabicParenR"/>
            </a:pPr>
            <a:r>
              <a:rPr lang="lv-LV" sz="1600" b="1" u="sng" dirty="0" smtClean="0">
                <a:solidFill>
                  <a:srgbClr val="800000"/>
                </a:solidFill>
              </a:rPr>
              <a:t>Reorganizācija</a:t>
            </a:r>
            <a:r>
              <a:rPr lang="lv-LV" sz="1600" dirty="0" smtClean="0"/>
              <a:t> + Pārvaldības, t.sk.rezultātu un resursu vadības sistēmas, pilnveide (SF 2007-13)</a:t>
            </a:r>
          </a:p>
          <a:p>
            <a:pPr marL="342900" indent="-342900">
              <a:buFont typeface="+mj-lt"/>
              <a:buAutoNum type="arabicParenR"/>
            </a:pPr>
            <a:r>
              <a:rPr lang="lv-LV" sz="1600" b="1" u="sng" dirty="0" smtClean="0">
                <a:solidFill>
                  <a:srgbClr val="800000"/>
                </a:solidFill>
              </a:rPr>
              <a:t>Pētniecības programmas izstrāde</a:t>
            </a:r>
            <a:r>
              <a:rPr lang="lv-LV" sz="1600" b="1" dirty="0" smtClean="0">
                <a:solidFill>
                  <a:srgbClr val="800000"/>
                </a:solidFill>
              </a:rPr>
              <a:t>, </a:t>
            </a:r>
            <a:r>
              <a:rPr lang="lv-LV" sz="1600" dirty="0" smtClean="0"/>
              <a:t>t.sk. cilvēkkapitāla un infrastruktūras attīstības plāns (SF 2007-13)</a:t>
            </a:r>
          </a:p>
          <a:p>
            <a:pPr marL="342900" indent="-342900">
              <a:buFont typeface="+mj-lt"/>
              <a:buAutoNum type="arabicParenR"/>
            </a:pPr>
            <a:r>
              <a:rPr lang="lv-LV" sz="1600" b="1" dirty="0" smtClean="0">
                <a:solidFill>
                  <a:srgbClr val="800000"/>
                </a:solidFill>
              </a:rPr>
              <a:t>P&amp;A infrastruktūras </a:t>
            </a:r>
            <a:r>
              <a:rPr lang="lv-LV" sz="1600" dirty="0" smtClean="0"/>
              <a:t>un pētījumu projektu </a:t>
            </a:r>
          </a:p>
          <a:p>
            <a:r>
              <a:rPr lang="lv-LV" sz="1600" dirty="0" smtClean="0"/>
              <a:t>	</a:t>
            </a:r>
            <a:r>
              <a:rPr lang="lv-LV" sz="1600" b="1" dirty="0" smtClean="0">
                <a:solidFill>
                  <a:srgbClr val="800000"/>
                </a:solidFill>
              </a:rPr>
              <a:t>pabeigšana</a:t>
            </a:r>
            <a:r>
              <a:rPr lang="lv-LV" sz="1600" dirty="0" smtClean="0"/>
              <a:t> (SF 2007-13)</a:t>
            </a:r>
          </a:p>
          <a:p>
            <a:pPr marL="342900" indent="-342900">
              <a:buFont typeface="+mj-lt"/>
              <a:buAutoNum type="arabicParenR" startAt="5"/>
            </a:pPr>
            <a:r>
              <a:rPr lang="lv-LV" sz="1600" b="1" u="sng" dirty="0" smtClean="0">
                <a:solidFill>
                  <a:srgbClr val="800000"/>
                </a:solidFill>
              </a:rPr>
              <a:t>Attīstības projektu priekšizpēte </a:t>
            </a:r>
            <a:r>
              <a:rPr lang="lv-LV" sz="1600" dirty="0" smtClean="0"/>
              <a:t>(SF 2007-13)</a:t>
            </a:r>
          </a:p>
          <a:p>
            <a:pPr marL="342900" indent="-342900">
              <a:buFont typeface="+mj-lt"/>
              <a:buAutoNum type="arabicParenR" startAt="5"/>
            </a:pPr>
            <a:r>
              <a:rPr lang="lv-LV" sz="1600" dirty="0" smtClean="0"/>
              <a:t>Atbalsts starpt.sadarbībai, H2020 gatavošanai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2276" y="824039"/>
            <a:ext cx="3241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7"/>
            </a:pPr>
            <a:r>
              <a:rPr lang="lv-LV" sz="1600" dirty="0" smtClean="0"/>
              <a:t>Pārvaldības pilnveide -  turpin. (</a:t>
            </a:r>
            <a:r>
              <a:rPr lang="lv-LV" sz="1600" dirty="0"/>
              <a:t>SF 2014-2020</a:t>
            </a:r>
            <a:r>
              <a:rPr lang="lv-LV" sz="1600" dirty="0" smtClean="0"/>
              <a:t>)</a:t>
            </a:r>
          </a:p>
          <a:p>
            <a:pPr marL="342900" indent="-342900">
              <a:buFont typeface="+mj-lt"/>
              <a:buAutoNum type="arabicParenR" startAt="7"/>
            </a:pPr>
            <a:r>
              <a:rPr lang="lv-LV" sz="1600" dirty="0" smtClean="0"/>
              <a:t>Zinātnisko grupu, post-doc pētījumi, inovāciju granti (SF 2014-2020);</a:t>
            </a:r>
          </a:p>
          <a:p>
            <a:pPr marL="342900" indent="-342900">
              <a:buSzPct val="97000"/>
              <a:buFont typeface="+mj-lt"/>
              <a:buAutoNum type="arabicParenR" startAt="7"/>
            </a:pPr>
            <a:r>
              <a:rPr lang="lv-LV" sz="1600" b="1" u="sng" dirty="0" smtClean="0">
                <a:solidFill>
                  <a:srgbClr val="800000"/>
                </a:solidFill>
              </a:rPr>
              <a:t>P&amp;A infrastruktūras projekti </a:t>
            </a:r>
            <a:r>
              <a:rPr lang="lv-LV" sz="1600" dirty="0" smtClean="0"/>
              <a:t>(SF 2014-2020) </a:t>
            </a:r>
            <a:r>
              <a:rPr lang="lv-LV" sz="1600" i="1" dirty="0" smtClean="0"/>
              <a:t>– </a:t>
            </a:r>
            <a:r>
              <a:rPr lang="lv-LV" sz="1600" b="1" i="1" dirty="0" smtClean="0"/>
              <a:t>Open Access</a:t>
            </a:r>
          </a:p>
          <a:p>
            <a:pPr marL="342900" indent="-342900">
              <a:buFont typeface="+mj-lt"/>
              <a:buAutoNum type="arabicParenR" startAt="7"/>
            </a:pPr>
            <a:r>
              <a:rPr lang="lv-LV" sz="1600" dirty="0" smtClean="0"/>
              <a:t>Atbalsts starpt.sadarbībai</a:t>
            </a:r>
          </a:p>
          <a:p>
            <a:pPr marL="342900" indent="-342900">
              <a:buFont typeface="+mj-lt"/>
              <a:buAutoNum type="arabicParenR" startAt="7"/>
            </a:pPr>
            <a:r>
              <a:rPr lang="lv-LV" sz="1600" b="1" dirty="0" smtClean="0"/>
              <a:t>Tehnoloģiju pārneses atbalsts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764919" y="3680949"/>
            <a:ext cx="1659416" cy="1540869"/>
            <a:chOff x="307901" y="1417638"/>
            <a:chExt cx="1866672" cy="160052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758758"/>
              <a:ext cx="1717373" cy="125940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07901" y="1417638"/>
              <a:ext cx="1654377" cy="57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500" dirty="0" smtClean="0"/>
                <a:t>Ekspertīze un zināšanas</a:t>
              </a:r>
              <a:endParaRPr lang="lv-LV" sz="15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82291" y="4451384"/>
            <a:ext cx="1523795" cy="1373855"/>
            <a:chOff x="2493206" y="1466475"/>
            <a:chExt cx="1661709" cy="1373855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1450" y="1723122"/>
              <a:ext cx="1523465" cy="111720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2493206" y="1466475"/>
              <a:ext cx="166170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500" dirty="0" smtClean="0"/>
                <a:t>Resursi un laboratorijas </a:t>
              </a:r>
              <a:endParaRPr lang="lv-LV" sz="15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02276" y="5240463"/>
            <a:ext cx="1522058" cy="1367683"/>
            <a:chOff x="4475362" y="817487"/>
            <a:chExt cx="1717373" cy="160185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5362" y="1159937"/>
              <a:ext cx="1717373" cy="125940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475362" y="817487"/>
              <a:ext cx="1717373" cy="648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500" dirty="0" smtClean="0"/>
                <a:t>Pētniecība un sadarbība</a:t>
              </a:r>
              <a:endParaRPr lang="lv-LV" sz="1500" dirty="0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V="1">
            <a:off x="5324111" y="1039043"/>
            <a:ext cx="730565" cy="128276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361486" y="1488011"/>
            <a:ext cx="693190" cy="21807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3271442" y="2270501"/>
            <a:ext cx="2671610" cy="179586"/>
          </a:xfrm>
          <a:prstGeom prst="straightConnector1">
            <a:avLst/>
          </a:prstGeom>
          <a:ln w="15875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4310605" y="2347469"/>
            <a:ext cx="1632447" cy="346348"/>
          </a:xfrm>
          <a:prstGeom prst="straightConnector1">
            <a:avLst/>
          </a:prstGeom>
          <a:ln w="15875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861584" y="1770220"/>
            <a:ext cx="2081468" cy="423314"/>
          </a:xfrm>
          <a:prstGeom prst="straightConnector1">
            <a:avLst/>
          </a:prstGeom>
          <a:ln w="15875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4580018" y="1616289"/>
            <a:ext cx="1474658" cy="577245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23" idx="3"/>
          </p:cNvCxnSpPr>
          <p:nvPr/>
        </p:nvCxnSpPr>
        <p:spPr>
          <a:xfrm>
            <a:off x="696615" y="3026594"/>
            <a:ext cx="0" cy="326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943052" y="3049796"/>
            <a:ext cx="0" cy="326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V="1">
            <a:off x="4939235" y="2693817"/>
            <a:ext cx="1115441" cy="274950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80018" y="1346906"/>
            <a:ext cx="1363034" cy="744006"/>
          </a:xfrm>
          <a:prstGeom prst="straightConnector1">
            <a:avLst/>
          </a:prstGeom>
          <a:ln w="15875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02671" y="4009353"/>
            <a:ext cx="4858815" cy="21954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70" y="3497540"/>
            <a:ext cx="5259965" cy="328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7695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835150" y="188913"/>
            <a:ext cx="6994525" cy="1143000"/>
          </a:xfrm>
        </p:spPr>
        <p:txBody>
          <a:bodyPr>
            <a:normAutofit/>
          </a:bodyPr>
          <a:lstStyle/>
          <a:p>
            <a:pPr algn="l"/>
            <a:r>
              <a:rPr lang="lv-LV" sz="2800" dirty="0"/>
              <a:t>P&amp;A </a:t>
            </a:r>
            <a:r>
              <a:rPr lang="lv-LV" sz="2800" dirty="0" smtClean="0"/>
              <a:t>infrastruktūras attīstība – 2014-2020</a:t>
            </a:r>
            <a:endParaRPr lang="lv-LV" sz="2800" dirty="0"/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80736" y="1260475"/>
            <a:ext cx="8406063" cy="5337175"/>
          </a:xfrm>
        </p:spPr>
        <p:txBody>
          <a:bodyPr>
            <a:normAutofit lnSpcReduction="10000"/>
          </a:bodyPr>
          <a:lstStyle/>
          <a:p>
            <a:pPr marL="342900" lvl="1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800" b="1" dirty="0">
                <a:solidFill>
                  <a:srgbClr val="800000"/>
                </a:solidFill>
                <a:latin typeface="Calibri" pitchFamily="34" charset="0"/>
              </a:rPr>
              <a:t>85 milj. EUR </a:t>
            </a:r>
            <a:r>
              <a:rPr lang="lv-LV" sz="1800" dirty="0">
                <a:latin typeface="Calibri" pitchFamily="34" charset="0"/>
              </a:rPr>
              <a:t>ERAF (kopā </a:t>
            </a:r>
            <a:r>
              <a:rPr lang="lv-LV" sz="1800" dirty="0" smtClean="0">
                <a:latin typeface="Calibri" pitchFamily="34" charset="0"/>
              </a:rPr>
              <a:t>100 </a:t>
            </a:r>
            <a:r>
              <a:rPr lang="lv-LV" sz="1800" dirty="0">
                <a:latin typeface="Calibri" pitchFamily="34" charset="0"/>
              </a:rPr>
              <a:t>milj. EUR)</a:t>
            </a:r>
          </a:p>
          <a:p>
            <a:pPr marL="342900" lvl="1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800" dirty="0">
                <a:latin typeface="Calibri" pitchFamily="34" charset="0"/>
              </a:rPr>
              <a:t>Investīcijas plānots koncentrēt </a:t>
            </a:r>
            <a:r>
              <a:rPr lang="lv-LV" sz="1800" b="1" dirty="0">
                <a:solidFill>
                  <a:srgbClr val="800000"/>
                </a:solidFill>
                <a:latin typeface="Calibri" pitchFamily="34" charset="0"/>
              </a:rPr>
              <a:t>RIS3 specializācijas </a:t>
            </a:r>
            <a:r>
              <a:rPr lang="lv-LV" sz="1800" b="1" dirty="0" smtClean="0">
                <a:solidFill>
                  <a:srgbClr val="800000"/>
                </a:solidFill>
                <a:latin typeface="Calibri" pitchFamily="34" charset="0"/>
              </a:rPr>
              <a:t>jomās, duāla </a:t>
            </a:r>
            <a:r>
              <a:rPr lang="lv-LV" sz="1800" b="1" dirty="0">
                <a:solidFill>
                  <a:srgbClr val="800000"/>
                </a:solidFill>
                <a:latin typeface="Calibri" pitchFamily="34" charset="0"/>
              </a:rPr>
              <a:t>infrastruktūras izmantošana </a:t>
            </a:r>
            <a:r>
              <a:rPr lang="lv-LV" sz="1800" dirty="0">
                <a:latin typeface="Calibri" pitchFamily="34" charset="0"/>
              </a:rPr>
              <a:t>– neatkarīgai pētniecībai un izglītībai + tehnoloģiju pārnesei un komercpētniecības </a:t>
            </a:r>
            <a:r>
              <a:rPr lang="lv-LV" sz="1800" dirty="0" smtClean="0">
                <a:latin typeface="Calibri" pitchFamily="34" charset="0"/>
              </a:rPr>
              <a:t>pakalpojumiem</a:t>
            </a:r>
          </a:p>
          <a:p>
            <a:pPr marL="342900" lvl="1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800" b="1" dirty="0" smtClean="0">
                <a:solidFill>
                  <a:srgbClr val="800000"/>
                </a:solidFill>
                <a:latin typeface="Calibri" pitchFamily="34" charset="0"/>
              </a:rPr>
              <a:t>Indikatīvi 85</a:t>
            </a:r>
            <a:r>
              <a:rPr lang="lv-LV" sz="1800" b="1" dirty="0">
                <a:solidFill>
                  <a:srgbClr val="800000"/>
                </a:solidFill>
                <a:latin typeface="Calibri" pitchFamily="34" charset="0"/>
              </a:rPr>
              <a:t>% </a:t>
            </a:r>
            <a:r>
              <a:rPr lang="lv-LV" sz="1800" b="1" dirty="0" smtClean="0">
                <a:solidFill>
                  <a:srgbClr val="800000"/>
                </a:solidFill>
                <a:latin typeface="Calibri" pitchFamily="34" charset="0"/>
              </a:rPr>
              <a:t>ERAF</a:t>
            </a:r>
            <a:r>
              <a:rPr lang="lv-LV" sz="1800" dirty="0" smtClean="0">
                <a:latin typeface="Calibri" pitchFamily="34" charset="0"/>
              </a:rPr>
              <a:t> ar šādiem nosacījumiem (nepiemēro valsts atbalstu):</a:t>
            </a:r>
          </a:p>
          <a:p>
            <a:pPr marL="742950" lvl="2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600" dirty="0" smtClean="0">
                <a:latin typeface="Calibri" pitchFamily="34" charset="0"/>
              </a:rPr>
              <a:t>Projekta iesniedzējs </a:t>
            </a:r>
            <a:r>
              <a:rPr lang="lv-LV" sz="1600" u="sng" dirty="0" smtClean="0">
                <a:latin typeface="Calibri" pitchFamily="34" charset="0"/>
              </a:rPr>
              <a:t>atbilst Pētniecības organizācijas statusam</a:t>
            </a:r>
            <a:r>
              <a:rPr lang="lv-LV" sz="1600" dirty="0" smtClean="0">
                <a:latin typeface="Calibri" pitchFamily="34" charset="0"/>
              </a:rPr>
              <a:t>;</a:t>
            </a:r>
          </a:p>
          <a:p>
            <a:pPr marL="742950" lvl="2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D</a:t>
            </a:r>
            <a:r>
              <a:rPr lang="lv-LV" sz="1600" dirty="0" smtClean="0">
                <a:latin typeface="Calibri" pitchFamily="34" charset="0"/>
              </a:rPr>
              <a:t>arbības atbilst ierobežotas jomas darbībai (saimnieciskās darbības ir tieši saistītas ar PO darbību un tās izmantojumu ar saimniecisko darbību nesaistītām darbībām; saimnieciskās darbībās tiek patērēti tādi paši resursi kā ar saimniecisko darbību nesaistītām pamatdarbībām un </a:t>
            </a:r>
            <a:r>
              <a:rPr lang="lv-LV" sz="1600" u="sng" dirty="0" smtClean="0">
                <a:latin typeface="Calibri" pitchFamily="34" charset="0"/>
              </a:rPr>
              <a:t>saimnieciskām darbībām katru gadu atvēlētā kapacitāte nepārsniedz </a:t>
            </a:r>
            <a:r>
              <a:rPr lang="lv-LV" sz="1600" b="1" u="sng" dirty="0" smtClean="0">
                <a:latin typeface="Calibri" pitchFamily="34" charset="0"/>
              </a:rPr>
              <a:t>20%</a:t>
            </a:r>
            <a:r>
              <a:rPr lang="lv-LV" sz="1600" u="sng" dirty="0" smtClean="0">
                <a:latin typeface="Calibri" pitchFamily="34" charset="0"/>
              </a:rPr>
              <a:t> no attiecīgās infrastruktūras kopējās gada kapacitātes</a:t>
            </a:r>
            <a:r>
              <a:rPr lang="lv-LV" sz="1600" dirty="0" smtClean="0">
                <a:latin typeface="Calibri" pitchFamily="34" charset="0"/>
              </a:rPr>
              <a:t>;</a:t>
            </a:r>
            <a:endParaRPr lang="lv-LV" sz="1800" dirty="0" smtClean="0">
              <a:latin typeface="Calibri" pitchFamily="34" charset="0"/>
            </a:endParaRPr>
          </a:p>
          <a:p>
            <a:pPr marL="342900" lvl="1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800" b="1" dirty="0" err="1" smtClean="0">
                <a:solidFill>
                  <a:srgbClr val="800000"/>
                </a:solidFill>
                <a:latin typeface="Calibri" pitchFamily="34" charset="0"/>
              </a:rPr>
              <a:t>Max</a:t>
            </a:r>
            <a:r>
              <a:rPr lang="lv-LV" sz="1800" b="1" dirty="0" smtClean="0">
                <a:solidFill>
                  <a:srgbClr val="800000"/>
                </a:solidFill>
                <a:latin typeface="Calibri" pitchFamily="34" charset="0"/>
              </a:rPr>
              <a:t>. 50% ERAF</a:t>
            </a:r>
            <a:r>
              <a:rPr lang="lv-LV" sz="1800" dirty="0" smtClean="0">
                <a:latin typeface="Calibri" pitchFamily="34" charset="0"/>
              </a:rPr>
              <a:t>, ja pētniecības infrastruktūras attīstībai piemēro valsts atbalsta regulējumu</a:t>
            </a:r>
          </a:p>
          <a:p>
            <a:pPr marL="342900" lvl="1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800" dirty="0" smtClean="0">
                <a:latin typeface="Calibri" pitchFamily="34" charset="0"/>
              </a:rPr>
              <a:t>Jāizstrādā </a:t>
            </a:r>
            <a:r>
              <a:rPr lang="lv-LV" sz="1800" b="1" dirty="0" smtClean="0">
                <a:solidFill>
                  <a:srgbClr val="800000"/>
                </a:solidFill>
                <a:latin typeface="Calibri" pitchFamily="34" charset="0"/>
              </a:rPr>
              <a:t>biznesa plāns</a:t>
            </a:r>
            <a:r>
              <a:rPr lang="lv-LV" sz="1800" dirty="0" smtClean="0">
                <a:latin typeface="Calibri" pitchFamily="34" charset="0"/>
              </a:rPr>
              <a:t>:  ekonomiskā atdeve, industrijas pieprasījums, ietekme uz jaunu darba vietu radīšanu, cilvēkresursu kritiskās masas pieaugumu.</a:t>
            </a:r>
            <a:endParaRPr lang="lv-LV" sz="1800" dirty="0">
              <a:latin typeface="Calibri" pitchFamily="34" charset="0"/>
            </a:endParaRPr>
          </a:p>
          <a:p>
            <a:pPr marL="342900" lvl="1" indent="-34290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800" b="1" dirty="0">
                <a:solidFill>
                  <a:srgbClr val="800000"/>
                </a:solidFill>
                <a:latin typeface="Calibri" pitchFamily="34" charset="0"/>
              </a:rPr>
              <a:t>Uzsākšana </a:t>
            </a:r>
            <a:r>
              <a:rPr lang="lv-LV" sz="1800" b="1" dirty="0" smtClean="0">
                <a:solidFill>
                  <a:srgbClr val="800000"/>
                </a:solidFill>
                <a:latin typeface="Calibri" pitchFamily="34" charset="0"/>
              </a:rPr>
              <a:t>2016</a:t>
            </a:r>
            <a:r>
              <a:rPr lang="lv-LV" sz="1800" b="1" dirty="0">
                <a:solidFill>
                  <a:srgbClr val="800000"/>
                </a:solidFill>
                <a:latin typeface="Calibri" pitchFamily="34" charset="0"/>
              </a:rPr>
              <a:t>.</a:t>
            </a:r>
            <a:r>
              <a:rPr lang="lv-LV" sz="1800" b="1" dirty="0" smtClean="0">
                <a:solidFill>
                  <a:srgbClr val="800000"/>
                </a:solidFill>
                <a:latin typeface="Calibri" pitchFamily="34" charset="0"/>
              </a:rPr>
              <a:t>gadā</a:t>
            </a:r>
            <a:r>
              <a:rPr lang="lv-LV" sz="1800" dirty="0" smtClean="0">
                <a:latin typeface="Calibri" pitchFamily="34" charset="0"/>
              </a:rPr>
              <a:t>, </a:t>
            </a:r>
            <a:r>
              <a:rPr lang="lv-LV" sz="1800" dirty="0">
                <a:latin typeface="Calibri" pitchFamily="34" charset="0"/>
              </a:rPr>
              <a:t>kad tiks </a:t>
            </a:r>
            <a:r>
              <a:rPr lang="lv-LV" sz="1800" dirty="0" smtClean="0">
                <a:latin typeface="Calibri" pitchFamily="34" charset="0"/>
              </a:rPr>
              <a:t>pabeigti </a:t>
            </a:r>
            <a:r>
              <a:rPr lang="lv-LV" sz="1800" dirty="0">
                <a:latin typeface="Calibri" pitchFamily="34" charset="0"/>
              </a:rPr>
              <a:t>2007-2013 </a:t>
            </a:r>
            <a:r>
              <a:rPr lang="lv-LV" sz="1800" dirty="0" smtClean="0">
                <a:latin typeface="Calibri" pitchFamily="34" charset="0"/>
              </a:rPr>
              <a:t>R</a:t>
            </a:r>
            <a:r>
              <a:rPr lang="lv-LV" sz="1800" dirty="0">
                <a:latin typeface="Calibri" pitchFamily="34" charset="0"/>
              </a:rPr>
              <a:t>&amp;D infrastruktūras </a:t>
            </a:r>
            <a:r>
              <a:rPr lang="lv-LV" sz="1800" dirty="0" smtClean="0">
                <a:latin typeface="Calibri" pitchFamily="34" charset="0"/>
              </a:rPr>
              <a:t>projekti, būs noslēgusies ZI reorganizācija, izstrādātas ZI pētniecības programmas un tām pakārtotais cilvēkresursu un infrastruktūras attīstības plāns.</a:t>
            </a:r>
            <a:endParaRPr lang="lv-LV" sz="1800" dirty="0">
              <a:latin typeface="Calibri" pitchFamily="34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2C44BB-5B19-7B49-A737-AAEE01AE575D}" type="slidenum">
              <a:rPr lang="lv-LV" sz="12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lv-LV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6557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015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00" y="125963"/>
            <a:ext cx="8338675" cy="674611"/>
          </a:xfrm>
        </p:spPr>
        <p:txBody>
          <a:bodyPr>
            <a:normAutofit fontScale="90000"/>
          </a:bodyPr>
          <a:lstStyle/>
          <a:p>
            <a:pPr algn="l"/>
            <a:r>
              <a:rPr lang="lv-LV" sz="2800" dirty="0" smtClean="0"/>
              <a:t>Tehnoloģiju pārneses atbalsts 2014-2020 – I</a:t>
            </a:r>
            <a:br>
              <a:rPr lang="lv-LV" sz="2800" dirty="0" smtClean="0"/>
            </a:br>
            <a:r>
              <a:rPr lang="lv-LV" sz="2000" b="1" dirty="0" smtClean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(sinerģija ar citām SF atbalsta programmām)</a:t>
            </a:r>
            <a:endParaRPr lang="lv-LV" sz="2000" b="1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386871"/>
            <a:ext cx="1718549" cy="1495049"/>
            <a:chOff x="307901" y="1417638"/>
            <a:chExt cx="1866672" cy="16314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789641"/>
              <a:ext cx="1717373" cy="12594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7901" y="1417638"/>
              <a:ext cx="142404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 smtClean="0"/>
                <a:t>Ekspertīze un zināšanas</a:t>
              </a:r>
              <a:endParaRPr lang="lv-LV" sz="16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01369" y="237603"/>
            <a:ext cx="1867209" cy="1259407"/>
            <a:chOff x="2437542" y="561992"/>
            <a:chExt cx="2065499" cy="13710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5668" y="673632"/>
              <a:ext cx="1717373" cy="125940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437542" y="561992"/>
              <a:ext cx="171737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 smtClean="0"/>
                <a:t>Resursi un laboratorijas </a:t>
              </a:r>
              <a:endParaRPr lang="lv-LV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51205" y="3226514"/>
            <a:ext cx="1717373" cy="1475042"/>
            <a:chOff x="4475362" y="944302"/>
            <a:chExt cx="1717373" cy="147504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5362" y="1159937"/>
              <a:ext cx="1717373" cy="125940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75362" y="944302"/>
              <a:ext cx="171737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600" dirty="0" smtClean="0"/>
                <a:t>Pētniecība un sadarbība</a:t>
              </a:r>
              <a:endParaRPr lang="lv-LV" sz="16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74074" y="1132953"/>
            <a:ext cx="2257938" cy="166199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srgbClr val="800000"/>
                </a:solidFill>
              </a:rPr>
              <a:t>Tehnoloģiju pārnese:</a:t>
            </a:r>
          </a:p>
          <a:p>
            <a:pPr marL="285750" indent="-285750">
              <a:buFont typeface="Wingdings" charset="2"/>
              <a:buChar char="§"/>
            </a:pPr>
            <a:r>
              <a:rPr lang="lv-LV" sz="1400" dirty="0" smtClean="0"/>
              <a:t>Palielināt ienākumus no pētījumu rezultātu komercializēšanas;</a:t>
            </a:r>
          </a:p>
          <a:p>
            <a:pPr marL="285750" indent="-285750">
              <a:buFont typeface="Wingdings" charset="2"/>
              <a:buChar char="§"/>
            </a:pPr>
            <a:r>
              <a:rPr lang="lv-LV" sz="1400" dirty="0" smtClean="0"/>
              <a:t>Palielināt jaunradītu [veiksmīgu] uzņēmumu skaitu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632012" y="1014555"/>
            <a:ext cx="1799942" cy="482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676258">
            <a:off x="5986347" y="845276"/>
            <a:ext cx="1348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 smtClean="0"/>
              <a:t>Licencēšana</a:t>
            </a:r>
            <a:endParaRPr lang="lv-LV" sz="1600" i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632012" y="1887174"/>
            <a:ext cx="2270765" cy="1339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26491">
            <a:off x="6135088" y="2162874"/>
            <a:ext cx="1517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 smtClean="0"/>
              <a:t>Līgumpētījumi</a:t>
            </a:r>
            <a:endParaRPr lang="lv-LV" sz="1600" i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718550" y="1887174"/>
            <a:ext cx="1655524" cy="4768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20647617">
            <a:off x="1696368" y="1399970"/>
            <a:ext cx="17513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1" dirty="0" smtClean="0"/>
              <a:t>Tehnoloģisku </a:t>
            </a:r>
          </a:p>
          <a:p>
            <a:r>
              <a:rPr lang="lv-LV" sz="1400" i="1" dirty="0" smtClean="0"/>
              <a:t>problēmu risināšana/ </a:t>
            </a:r>
          </a:p>
          <a:p>
            <a:r>
              <a:rPr lang="lv-LV" sz="1400" i="1" dirty="0" smtClean="0"/>
              <a:t>konsultācijas</a:t>
            </a:r>
            <a:endParaRPr lang="lv-LV" sz="1400" i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632012" y="2501398"/>
            <a:ext cx="1619193" cy="9407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788963">
            <a:off x="5729450" y="2531666"/>
            <a:ext cx="188367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 smtClean="0"/>
              <a:t>Jauna uzņēmuma dibināšana</a:t>
            </a:r>
            <a:endParaRPr lang="lv-LV" sz="1600" i="1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1733080" y="2862540"/>
            <a:ext cx="5698874" cy="275598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lv-LV" sz="1800" b="1" dirty="0" smtClean="0">
                <a:solidFill>
                  <a:srgbClr val="800000"/>
                </a:solidFill>
              </a:rPr>
              <a:t>Augsti </a:t>
            </a:r>
            <a:r>
              <a:rPr lang="lv-LV" sz="1800" b="1" dirty="0">
                <a:solidFill>
                  <a:srgbClr val="800000"/>
                </a:solidFill>
              </a:rPr>
              <a:t>kvalificētu [starptautisku] </a:t>
            </a:r>
          </a:p>
          <a:p>
            <a:pPr marL="0" indent="0">
              <a:buNone/>
            </a:pPr>
            <a:r>
              <a:rPr lang="lv-LV" sz="1800" b="1" dirty="0" smtClean="0">
                <a:solidFill>
                  <a:srgbClr val="800000"/>
                </a:solidFill>
              </a:rPr>
              <a:t>TP </a:t>
            </a:r>
            <a:r>
              <a:rPr lang="lv-LV" sz="1800" b="1" dirty="0">
                <a:solidFill>
                  <a:srgbClr val="800000"/>
                </a:solidFill>
              </a:rPr>
              <a:t>ekspertu piesaiste; </a:t>
            </a:r>
          </a:p>
          <a:p>
            <a:pPr>
              <a:buFont typeface="+mj-ea"/>
              <a:buAutoNum type="circleNumDbPlain" startAt="2"/>
            </a:pPr>
            <a:r>
              <a:rPr lang="lv-LV" sz="1800" b="1" dirty="0">
                <a:solidFill>
                  <a:srgbClr val="800000"/>
                </a:solidFill>
              </a:rPr>
              <a:t>Sadarbības līgumiskais un juridiskais atbalsts, t.sk. </a:t>
            </a:r>
            <a:r>
              <a:rPr lang="en-US" sz="1800" b="1" i="1" dirty="0">
                <a:solidFill>
                  <a:srgbClr val="800000"/>
                </a:solidFill>
              </a:rPr>
              <a:t>s</a:t>
            </a:r>
            <a:r>
              <a:rPr lang="lv-LV" sz="1800" b="1" i="1" dirty="0">
                <a:solidFill>
                  <a:srgbClr val="800000"/>
                </a:solidFill>
              </a:rPr>
              <a:t>pin-out </a:t>
            </a:r>
            <a:r>
              <a:rPr lang="lv-LV" sz="1800" b="1" dirty="0">
                <a:solidFill>
                  <a:srgbClr val="800000"/>
                </a:solidFill>
              </a:rPr>
              <a:t>kopuzņēmumu </a:t>
            </a:r>
            <a:r>
              <a:rPr lang="lv-LV" sz="1800" b="1" dirty="0" smtClean="0">
                <a:solidFill>
                  <a:srgbClr val="800000"/>
                </a:solidFill>
              </a:rPr>
              <a:t>dibināšana, </a:t>
            </a:r>
            <a:r>
              <a:rPr lang="lv-LV" sz="1800" b="1" dirty="0">
                <a:solidFill>
                  <a:srgbClr val="800000"/>
                </a:solidFill>
              </a:rPr>
              <a:t>klientu </a:t>
            </a:r>
            <a:r>
              <a:rPr lang="lv-LV" sz="1800" b="1" dirty="0" smtClean="0">
                <a:solidFill>
                  <a:srgbClr val="800000"/>
                </a:solidFill>
              </a:rPr>
              <a:t>piesaiste </a:t>
            </a:r>
            <a:r>
              <a:rPr lang="lv-LV" sz="1800" b="1" dirty="0">
                <a:solidFill>
                  <a:srgbClr val="800000"/>
                </a:solidFill>
              </a:rPr>
              <a:t>starptautiskajā tirgū;</a:t>
            </a:r>
          </a:p>
          <a:p>
            <a:pPr>
              <a:buFont typeface="+mj-ea"/>
              <a:buAutoNum type="circleNumDbPlain" startAt="2"/>
            </a:pPr>
            <a:r>
              <a:rPr lang="lv-LV" sz="1800" b="1" dirty="0">
                <a:solidFill>
                  <a:srgbClr val="800000"/>
                </a:solidFill>
              </a:rPr>
              <a:t>Personāla </a:t>
            </a:r>
            <a:r>
              <a:rPr lang="en-US" sz="1800" b="1" dirty="0">
                <a:solidFill>
                  <a:srgbClr val="800000"/>
                </a:solidFill>
              </a:rPr>
              <a:t>a</a:t>
            </a:r>
            <a:r>
              <a:rPr lang="lv-LV" sz="1800" b="1" dirty="0">
                <a:solidFill>
                  <a:srgbClr val="800000"/>
                </a:solidFill>
              </a:rPr>
              <a:t>pmācība TP jautājumos;</a:t>
            </a:r>
          </a:p>
          <a:p>
            <a:pPr>
              <a:buFont typeface="+mj-ea"/>
              <a:buAutoNum type="circleNumDbPlain" startAt="2"/>
            </a:pPr>
            <a:r>
              <a:rPr lang="lv-LV" sz="1800" b="1" i="1" dirty="0">
                <a:solidFill>
                  <a:srgbClr val="800000"/>
                </a:solidFill>
              </a:rPr>
              <a:t> Proof-of concept </a:t>
            </a:r>
            <a:r>
              <a:rPr lang="lv-LV" sz="1800" b="1" dirty="0">
                <a:solidFill>
                  <a:srgbClr val="800000"/>
                </a:solidFill>
              </a:rPr>
              <a:t>fonds </a:t>
            </a:r>
            <a:r>
              <a:rPr lang="lv-LV" sz="1800" dirty="0" smtClean="0">
                <a:solidFill>
                  <a:srgbClr val="800000"/>
                </a:solidFill>
              </a:rPr>
              <a:t>(komerciālā potenciāla novērtējums, tirgus </a:t>
            </a:r>
            <a:r>
              <a:rPr lang="lv-LV" sz="1800" dirty="0">
                <a:solidFill>
                  <a:srgbClr val="800000"/>
                </a:solidFill>
              </a:rPr>
              <a:t>izpēte, </a:t>
            </a:r>
            <a:r>
              <a:rPr lang="lv-LV" sz="1800" dirty="0" smtClean="0">
                <a:solidFill>
                  <a:srgbClr val="800000"/>
                </a:solidFill>
              </a:rPr>
              <a:t>demonstrācijas prototipēšana</a:t>
            </a:r>
            <a:r>
              <a:rPr lang="lv-LV" sz="1800" dirty="0">
                <a:solidFill>
                  <a:srgbClr val="800000"/>
                </a:solidFill>
              </a:rPr>
              <a:t>)</a:t>
            </a:r>
            <a:endParaRPr lang="lv-LV" sz="1800" b="1" dirty="0">
              <a:solidFill>
                <a:srgbClr val="800000"/>
              </a:solidFill>
            </a:endParaRPr>
          </a:p>
          <a:p>
            <a:endParaRPr lang="en-US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1628183" y="5304502"/>
            <a:ext cx="74665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Priekšnoteikumi:</a:t>
            </a:r>
          </a:p>
          <a:p>
            <a:pPr marL="285750" indent="-285750">
              <a:buClr>
                <a:schemeClr val="accent6"/>
              </a:buClr>
              <a:buFont typeface="Wingdings" charset="2"/>
              <a:buChar char="§"/>
            </a:pPr>
            <a:r>
              <a:rPr lang="lv-LV" sz="1400" dirty="0" smtClean="0"/>
              <a:t>Cilvēkresursi (zinātnieki, TP eksperti, studenti);</a:t>
            </a:r>
          </a:p>
          <a:p>
            <a:pPr marL="285750" indent="-285750">
              <a:buClr>
                <a:schemeClr val="accent6"/>
              </a:buClr>
              <a:buFont typeface="Wingdings" charset="2"/>
              <a:buChar char="§"/>
            </a:pPr>
            <a:r>
              <a:rPr lang="lv-LV" sz="1400" dirty="0"/>
              <a:t>P</a:t>
            </a:r>
            <a:r>
              <a:rPr lang="lv-LV" sz="1400" dirty="0" smtClean="0"/>
              <a:t>ētniecība </a:t>
            </a:r>
            <a:r>
              <a:rPr lang="lv-LV" sz="1400" dirty="0"/>
              <a:t>atbilstoši industrijas </a:t>
            </a:r>
            <a:r>
              <a:rPr lang="lv-LV" sz="1400" dirty="0" smtClean="0"/>
              <a:t>vajadzībām;</a:t>
            </a:r>
            <a:endParaRPr lang="lv-LV" sz="1400" dirty="0"/>
          </a:p>
          <a:p>
            <a:pPr marL="285750" indent="-285750">
              <a:buClr>
                <a:schemeClr val="accent6"/>
              </a:buClr>
              <a:buFont typeface="Wingdings" charset="2"/>
              <a:buChar char="§"/>
            </a:pPr>
            <a:r>
              <a:rPr lang="lv-LV" sz="1400" dirty="0"/>
              <a:t>Finansējums </a:t>
            </a:r>
            <a:r>
              <a:rPr lang="lv-LV" sz="1400" dirty="0" smtClean="0"/>
              <a:t>P&amp;A;</a:t>
            </a:r>
            <a:endParaRPr lang="lv-LV" sz="1400" dirty="0"/>
          </a:p>
          <a:p>
            <a:pPr marL="285750" indent="-285750">
              <a:buClr>
                <a:schemeClr val="accent6"/>
              </a:buClr>
              <a:buFont typeface="Wingdings" charset="2"/>
              <a:buChar char="§"/>
            </a:pPr>
            <a:r>
              <a:rPr lang="lv-LV" sz="1400" dirty="0"/>
              <a:t>Motivācija (ieņēmumu </a:t>
            </a:r>
            <a:r>
              <a:rPr lang="lv-LV" sz="1400" dirty="0" smtClean="0"/>
              <a:t>sadalījums starp izgudrotāju un ZI);</a:t>
            </a:r>
            <a:endParaRPr lang="lv-LV" sz="1400" dirty="0"/>
          </a:p>
          <a:p>
            <a:pPr marL="285750" indent="-285750">
              <a:buClr>
                <a:schemeClr val="accent6"/>
              </a:buClr>
              <a:buFont typeface="Wingdings" charset="2"/>
              <a:buChar char="§"/>
            </a:pPr>
            <a:r>
              <a:rPr lang="lv-LV" sz="1400" dirty="0"/>
              <a:t>Specializācija noteiktās tehnoloģiju </a:t>
            </a:r>
            <a:r>
              <a:rPr lang="lv-LV" sz="1400" dirty="0" smtClean="0"/>
              <a:t>jomās.</a:t>
            </a:r>
            <a:endParaRPr lang="lv-LV" sz="1400" dirty="0"/>
          </a:p>
        </p:txBody>
      </p:sp>
    </p:spTree>
    <p:extLst>
      <p:ext uri="{BB962C8B-B14F-4D97-AF65-F5344CB8AC3E}">
        <p14:creationId xmlns:p14="http://schemas.microsoft.com/office/powerpoint/2010/main" xmlns="" val="54236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626" y="2026774"/>
            <a:ext cx="3140127" cy="1968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425" y="173429"/>
            <a:ext cx="7134469" cy="918337"/>
          </a:xfrm>
        </p:spPr>
        <p:txBody>
          <a:bodyPr>
            <a:noAutofit/>
          </a:bodyPr>
          <a:lstStyle/>
          <a:p>
            <a:pPr algn="l"/>
            <a:r>
              <a:rPr lang="lv-LV" sz="2400" dirty="0" smtClean="0"/>
              <a:t>Tehnoloģiju </a:t>
            </a:r>
            <a:r>
              <a:rPr lang="lv-LV" sz="2400" dirty="0"/>
              <a:t>pārneses </a:t>
            </a:r>
            <a:r>
              <a:rPr lang="lv-LV" sz="2400" dirty="0" smtClean="0"/>
              <a:t>atbalsts 2014-2020 – II</a:t>
            </a:r>
            <a:br>
              <a:rPr lang="lv-LV" sz="2400" dirty="0" smtClean="0"/>
            </a:br>
            <a:r>
              <a:rPr lang="lv-LV" sz="2400" b="1" dirty="0" smtClean="0">
                <a:solidFill>
                  <a:srgbClr val="800000"/>
                </a:solidFill>
              </a:rPr>
              <a:t> (sinerģija ar citām SF atbalsta programmām)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975"/>
            <a:ext cx="8229600" cy="5413281"/>
          </a:xfrm>
        </p:spPr>
        <p:txBody>
          <a:bodyPr>
            <a:normAutofit fontScale="92500" lnSpcReduction="10000"/>
          </a:bodyPr>
          <a:lstStyle/>
          <a:p>
            <a:pPr marL="268288" indent="-268288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lv-LV" sz="1900" dirty="0" smtClean="0"/>
              <a:t>Tehnoloģiju pārneses atbalsta centri – </a:t>
            </a:r>
            <a:r>
              <a:rPr lang="lv-LV" sz="2000" b="1" u="sng" dirty="0" smtClean="0">
                <a:solidFill>
                  <a:srgbClr val="800000"/>
                </a:solidFill>
              </a:rPr>
              <a:t>Centralizācija </a:t>
            </a:r>
            <a:r>
              <a:rPr lang="lv-LV" sz="2000" b="1" i="1" u="sng" dirty="0" smtClean="0">
                <a:solidFill>
                  <a:srgbClr val="800000"/>
                </a:solidFill>
              </a:rPr>
              <a:t>vs</a:t>
            </a:r>
            <a:r>
              <a:rPr lang="lv-LV" sz="2000" b="1" u="sng" dirty="0" smtClean="0">
                <a:solidFill>
                  <a:srgbClr val="800000"/>
                </a:solidFill>
              </a:rPr>
              <a:t> decentralizācija (ZI str-ba)</a:t>
            </a:r>
            <a:r>
              <a:rPr lang="lv-LV" sz="1800" dirty="0" smtClean="0"/>
              <a:t>:</a:t>
            </a:r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r>
              <a:rPr lang="lv-LV" sz="1800" dirty="0" smtClean="0"/>
              <a:t>Kritiskā masa (R&amp;D cilvēkresursi, doktorantu skaits, R&amp;D budžets, ...);</a:t>
            </a:r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r>
              <a:rPr lang="lv-LV" sz="1800" dirty="0" smtClean="0"/>
              <a:t>Esošā TP kapacitāte (pieejamie cilvēkresursi; sekmīgas komercializācijas pieredze; IĪ pārvaldības kārtība; spēja aprēķināt katra pētniecības projekta un tā izstrādnes pilnu pašizmaksu);</a:t>
            </a:r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endParaRPr lang="lv-LV" sz="1800" dirty="0" smtClean="0"/>
          </a:p>
          <a:p>
            <a:pPr marL="457200" lvl="1" indent="-45720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+mj-lt"/>
              <a:buAutoNum type="arabicPeriod" startAt="2"/>
              <a:defRPr/>
            </a:pPr>
            <a:r>
              <a:rPr lang="lv-LV" sz="1900" b="1" dirty="0" smtClean="0"/>
              <a:t>Atbalstāmās darbības</a:t>
            </a:r>
            <a:r>
              <a:rPr lang="lv-LV" sz="1900" dirty="0" smtClean="0"/>
              <a:t>:</a:t>
            </a:r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r>
              <a:rPr lang="lv-LV" sz="1800" dirty="0" smtClean="0"/>
              <a:t>Tehnoloģiju audits;</a:t>
            </a:r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r>
              <a:rPr lang="lv-LV" sz="1800" dirty="0" smtClean="0"/>
              <a:t>Komercializācijas plāna izstrāde un īstenošana (ārvalsts eksperti + ZI darbinieku </a:t>
            </a:r>
            <a:r>
              <a:rPr lang="lv-LV" sz="1800" i="1" dirty="0" smtClean="0"/>
              <a:t>hands-on </a:t>
            </a:r>
            <a:r>
              <a:rPr lang="lv-LV" sz="1800" dirty="0" smtClean="0"/>
              <a:t>apmācība);</a:t>
            </a:r>
            <a:endParaRPr lang="lv-LV" sz="1800" dirty="0"/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r>
              <a:rPr lang="lv-LV" sz="1800" dirty="0" smtClean="0"/>
              <a:t>Pētījumu </a:t>
            </a:r>
            <a:r>
              <a:rPr lang="lv-LV" sz="1800" dirty="0"/>
              <a:t>rezultātu komercializācijas potenciāla sākotnējā izvērtēšana un atlase, t.sk. </a:t>
            </a:r>
            <a:r>
              <a:rPr lang="lv-LV" sz="1800" dirty="0" smtClean="0"/>
              <a:t>idejas </a:t>
            </a:r>
            <a:r>
              <a:rPr lang="lv-LV" sz="1800" dirty="0"/>
              <a:t>tehniskā un ekonomiskā priekšizpēte un prototipa izstrāde;</a:t>
            </a:r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r>
              <a:rPr lang="en-US" sz="1800" dirty="0"/>
              <a:t>P</a:t>
            </a:r>
            <a:r>
              <a:rPr lang="lv-LV" sz="1800" dirty="0"/>
              <a:t>otenciālo investoru, licenciātu, līgumpētījumu pasūtītāju piesaiste, t.sk. </a:t>
            </a:r>
            <a:r>
              <a:rPr lang="en-US" sz="1800" dirty="0"/>
              <a:t>k</a:t>
            </a:r>
            <a:r>
              <a:rPr lang="lv-LV" sz="1800" dirty="0" smtClean="0"/>
              <a:t>omercializācijas </a:t>
            </a:r>
            <a:r>
              <a:rPr lang="lv-LV" sz="1800" dirty="0"/>
              <a:t>ideju starpt.mārketings; komercializācijas darījumu organizēšana;</a:t>
            </a:r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r>
              <a:rPr lang="en-US" sz="1800" dirty="0"/>
              <a:t>A</a:t>
            </a:r>
            <a:r>
              <a:rPr lang="lv-LV" sz="1800" dirty="0"/>
              <a:t>tbalsts potenciālo </a:t>
            </a:r>
            <a:r>
              <a:rPr lang="lv-LV" sz="1800" i="1" dirty="0"/>
              <a:t>spin-out </a:t>
            </a:r>
            <a:r>
              <a:rPr lang="lv-LV" sz="1800" dirty="0"/>
              <a:t>izveidei (apmācības, </a:t>
            </a:r>
            <a:r>
              <a:rPr lang="lv-LV" sz="1800" dirty="0" smtClean="0"/>
              <a:t>attīstītaju komandas veidošana, BP izstrāde </a:t>
            </a:r>
            <a:r>
              <a:rPr lang="lv-LV" sz="1800" dirty="0"/>
              <a:t>u.c.</a:t>
            </a:r>
            <a:r>
              <a:rPr lang="lv-LV" sz="1800" dirty="0" smtClean="0"/>
              <a:t>);</a:t>
            </a:r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r>
              <a:rPr lang="lv-LV" sz="1800" dirty="0" smtClean="0"/>
              <a:t>Apmācības personālam, t.sk.pētniekiem un vadītājiem, un studentiem par TP jautājumiem un IĪ pārvaldību;</a:t>
            </a:r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r>
              <a:rPr lang="lv-LV" sz="1800" dirty="0" smtClean="0"/>
              <a:t>ZI intelektuālā īpašuma pārvaldības nodrošināšana (</a:t>
            </a:r>
            <a:r>
              <a:rPr lang="lv-LV" sz="1800" i="1" dirty="0" smtClean="0"/>
              <a:t>disclosure process</a:t>
            </a:r>
            <a:r>
              <a:rPr lang="lv-LV" sz="1800" dirty="0" smtClean="0"/>
              <a:t>); </a:t>
            </a:r>
            <a:r>
              <a:rPr lang="en-US" sz="1800" dirty="0"/>
              <a:t>r</a:t>
            </a:r>
            <a:r>
              <a:rPr lang="lv-LV" sz="1800" dirty="0" smtClean="0"/>
              <a:t>adītā intelektuālā īpašuma aizsardzības pasākumi;</a:t>
            </a:r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r>
              <a:rPr lang="en-US" sz="1800" dirty="0" smtClean="0"/>
              <a:t>L</a:t>
            </a:r>
            <a:r>
              <a:rPr lang="lv-LV" sz="1800" dirty="0" smtClean="0"/>
              <a:t>icences līgumu u.c. IP nodošanas līgumu izpildes pārvaldība.</a:t>
            </a:r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endParaRPr lang="lv-LV" sz="1800" dirty="0" smtClean="0"/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endParaRPr lang="lv-LV" sz="1800" dirty="0" smtClean="0"/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endParaRPr lang="lv-LV" sz="1800" dirty="0" smtClean="0"/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endParaRPr lang="lv-LV" sz="1800" dirty="0" smtClean="0"/>
          </a:p>
          <a:p>
            <a:pPr marL="685800" lvl="1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" charset="2"/>
              <a:buChar char="§"/>
              <a:defRPr/>
            </a:pPr>
            <a:endParaRPr lang="lv-LV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441"/>
            <a:ext cx="1368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767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825" y="1783047"/>
            <a:ext cx="8713788" cy="4964313"/>
          </a:xfrm>
        </p:spPr>
        <p:txBody>
          <a:bodyPr>
            <a:normAutofit/>
          </a:bodyPr>
          <a:lstStyle/>
          <a:p>
            <a:pPr marL="268288" indent="-268288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lv-LV" sz="1900" b="1" dirty="0">
                <a:solidFill>
                  <a:srgbClr val="800000"/>
                </a:solidFill>
                <a:latin typeface="+mn-lt"/>
              </a:rPr>
              <a:t>Ierobežota kapacitāte un sniegto pakalpojumu </a:t>
            </a:r>
            <a:r>
              <a:rPr lang="lv-LV" sz="1900" b="1" dirty="0" smtClean="0">
                <a:solidFill>
                  <a:srgbClr val="800000"/>
                </a:solidFill>
                <a:latin typeface="+mn-lt"/>
              </a:rPr>
              <a:t>klāsts: </a:t>
            </a:r>
            <a:endParaRPr lang="lv-LV" sz="1900" b="1" dirty="0">
              <a:solidFill>
                <a:srgbClr val="800000"/>
              </a:solidFill>
              <a:latin typeface="+mn-lt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600" dirty="0" smtClean="0"/>
              <a:t>Lielāko TPK piesaistīto ieņēmumu daļu veido līgumpētījumi un pētniecības konsultāciju pakalpojumi</a:t>
            </a:r>
            <a:r>
              <a:rPr lang="lv-LV" sz="1600" dirty="0"/>
              <a:t> </a:t>
            </a:r>
            <a:r>
              <a:rPr lang="lv-LV" sz="1600" dirty="0" smtClean="0"/>
              <a:t>(no noslēgtajiem 313 līgumiem tikai 26 ir licences līgumi);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600" dirty="0" smtClean="0"/>
              <a:t>89% = nacionālie patenti. TPK </a:t>
            </a:r>
            <a:r>
              <a:rPr lang="lv-LV" sz="1600" u="sng" dirty="0" smtClean="0"/>
              <a:t>personāla nepietiekamās prasmes un pieredze </a:t>
            </a:r>
            <a:r>
              <a:rPr lang="lv-LV" sz="1600" dirty="0" smtClean="0"/>
              <a:t>licenciātu un investoru piesaistei, īpaši starptautiskā mērogā, kavē starptautiska līmeņa licenciātu piesaisti;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600" dirty="0" smtClean="0"/>
              <a:t>Tikai ≈30% komercializācijas piedāvājumu ir gatavi prezentēšanai potenciālajiem investoriem/licenciātiem un 25% tiek aktīvi meklēts licenciāts vai investors (atkal </a:t>
            </a:r>
            <a:r>
              <a:rPr lang="lv-LV" sz="1600" u="sng" dirty="0" smtClean="0"/>
              <a:t>nepietiekamas personāla prasmes un kapacitāte</a:t>
            </a:r>
            <a:r>
              <a:rPr lang="lv-LV" sz="1600" dirty="0" smtClean="0"/>
              <a:t>);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600" dirty="0" smtClean="0"/>
              <a:t>Galvenie klienti ārpus augstskolas ir mikro un mazie komersanti, un tikai aptuveni 7% no apkalpotajiem ir ārvalstīs dibināti uzņēmumi.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lv-LV" sz="1600" dirty="0" smtClean="0"/>
          </a:p>
          <a:p>
            <a:pPr marL="457200" indent="-457200">
              <a:lnSpc>
                <a:spcPct val="8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+mj-lt"/>
              <a:buAutoNum type="arabicPeriod" startAt="2"/>
              <a:defRPr/>
            </a:pPr>
            <a:r>
              <a:rPr lang="lv-LV" sz="1900" b="1" dirty="0">
                <a:solidFill>
                  <a:srgbClr val="800000"/>
                </a:solidFill>
                <a:latin typeface="+mn-lt"/>
              </a:rPr>
              <a:t>Atbalsts nav pieejams visā TP </a:t>
            </a:r>
            <a:r>
              <a:rPr lang="lv-LV" sz="1900" b="1" dirty="0" smtClean="0">
                <a:solidFill>
                  <a:srgbClr val="800000"/>
                </a:solidFill>
                <a:latin typeface="+mn-lt"/>
              </a:rPr>
              <a:t>procesā:</a:t>
            </a:r>
            <a:endParaRPr lang="lv-LV" sz="1900" b="1" dirty="0">
              <a:solidFill>
                <a:srgbClr val="800000"/>
              </a:solidFill>
              <a:latin typeface="+mn-lt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600" dirty="0" smtClean="0"/>
              <a:t>Nav finansējuma pētniecības rezultātu tehniskai un ekonomiskai priekšizpētei (</a:t>
            </a:r>
            <a:r>
              <a:rPr lang="lv-LV" sz="1600" i="1" dirty="0" smtClean="0"/>
              <a:t>proof-of-concept</a:t>
            </a:r>
            <a:r>
              <a:rPr lang="lv-LV" sz="1600" dirty="0" smtClean="0"/>
              <a:t>), lai pamatotu/ apstiprinātu radītā intelektuālā īpašuma komercializācijas potenciālu;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lv-LV" sz="1600" dirty="0" smtClean="0"/>
              <a:t>Nav attīstīta prakse IP nodošanai, veidojot </a:t>
            </a:r>
            <a:r>
              <a:rPr lang="lv-LV" sz="1600" i="1" dirty="0" err="1" smtClean="0"/>
              <a:t>spin-off</a:t>
            </a:r>
            <a:r>
              <a:rPr lang="lv-LV" sz="1600" i="1" dirty="0" smtClean="0"/>
              <a:t> </a:t>
            </a:r>
            <a:r>
              <a:rPr lang="lv-LV" sz="1600" dirty="0" smtClean="0"/>
              <a:t>uzņēmumus sadarbībā ar inkubācijas pakalpojumu sniedzējiem un riska investoriem (pašreiz Latvijā nedarbojas valsts atbalstīti Tehnoloģiju inkubatori).</a:t>
            </a:r>
          </a:p>
          <a:p>
            <a:endParaRPr lang="lv-LV" sz="1800" dirty="0" smtClean="0"/>
          </a:p>
          <a:p>
            <a:pPr lvl="1"/>
            <a:endParaRPr lang="lv-LV" sz="1500" dirty="0" smtClean="0"/>
          </a:p>
          <a:p>
            <a:pPr algn="just"/>
            <a:endParaRPr lang="lv-LV" sz="1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2"/>
          </p:nvPr>
        </p:nvSpPr>
        <p:spPr>
          <a:xfrm>
            <a:off x="1270088" y="225198"/>
            <a:ext cx="7873911" cy="6477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lv-LV" sz="2400" b="0" dirty="0" smtClean="0">
                <a:solidFill>
                  <a:schemeClr val="tx1">
                    <a:lumMod val="75000"/>
                  </a:schemeClr>
                </a:solidFill>
              </a:rPr>
              <a:t>Secinājumi* </a:t>
            </a:r>
            <a:r>
              <a:rPr lang="lv-LV" sz="2400" b="0" dirty="0">
                <a:solidFill>
                  <a:schemeClr val="tx1">
                    <a:lumMod val="75000"/>
                  </a:schemeClr>
                </a:solidFill>
              </a:rPr>
              <a:t>par </a:t>
            </a:r>
            <a:r>
              <a:rPr lang="lv-LV" sz="2400" b="0" dirty="0" smtClean="0">
                <a:solidFill>
                  <a:schemeClr val="tx1">
                    <a:lumMod val="75000"/>
                  </a:schemeClr>
                </a:solidFill>
              </a:rPr>
              <a:t>Tehnoloģiju Pārneses 2007-2013 programmu</a:t>
            </a:r>
            <a:endParaRPr lang="lv-LV" sz="2400" b="0" dirty="0">
              <a:solidFill>
                <a:schemeClr val="tx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0136233"/>
              </p:ext>
            </p:extLst>
          </p:nvPr>
        </p:nvGraphicFramePr>
        <p:xfrm>
          <a:off x="395336" y="912784"/>
          <a:ext cx="820891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4346"/>
                <a:gridCol w="4474568"/>
              </a:tblGrid>
              <a:tr h="152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 smtClean="0"/>
                        <a:t>Atbalsta saņēmēji</a:t>
                      </a:r>
                      <a:endParaRPr lang="lv-LV" sz="1400" b="0" dirty="0"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 smtClean="0"/>
                        <a:t>Mērķis</a:t>
                      </a:r>
                      <a:endParaRPr lang="lv-LV" sz="1400" b="0" dirty="0"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8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baseline="0" dirty="0" smtClean="0"/>
                        <a:t>8 TPK augstskolās (RTU, LU, LLU, RSU, VeA, DU, RA, LMA) – kopā 3MEUR</a:t>
                      </a:r>
                      <a:endParaRPr lang="lv-LV" sz="1400" b="0" dirty="0"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v-LV" sz="1400" dirty="0" smtClean="0"/>
                        <a:t>Valsts zinātnisko institūciju</a:t>
                      </a:r>
                      <a:r>
                        <a:rPr lang="lv-LV" sz="1400" baseline="0" dirty="0" smtClean="0"/>
                        <a:t> intelektuālā īpašuma menedžments un P&amp;A kompetences celšana</a:t>
                      </a:r>
                      <a:endParaRPr lang="lv-LV" sz="1400" b="0" dirty="0"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336" y="6460116"/>
            <a:ext cx="1666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 smtClean="0"/>
              <a:t>* - EM dati</a:t>
            </a:r>
            <a:endParaRPr lang="lv-LV" sz="1600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28"/>
            <a:ext cx="13684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273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0" dirty="0" smtClean="0"/>
              <a:t>_</a:t>
            </a:r>
            <a:endParaRPr lang="en-US" sz="14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94329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lv-LV" sz="3200" i="1" dirty="0" smtClean="0"/>
              <a:t>Paldies par uzmanību!</a:t>
            </a:r>
            <a:endParaRPr lang="lv-LV" sz="3200" i="1" dirty="0"/>
          </a:p>
        </p:txBody>
      </p:sp>
    </p:spTree>
    <p:extLst>
      <p:ext uri="{BB962C8B-B14F-4D97-AF65-F5344CB8AC3E}">
        <p14:creationId xmlns:p14="http://schemas.microsoft.com/office/powerpoint/2010/main" xmlns="" val="97096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885</Words>
  <Application>Microsoft Office PowerPoint</Application>
  <PresentationFormat>On-screen Show (4:3)</PresentationFormat>
  <Paragraphs>114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Tehnoloģiju pārneses atbalsts “Vienotas tehnoloģiju pārneses platformas, kas nodrošina atklātu pieeju infrastruktūrai P&amp;A projektu īstenošanai, izveides un finansēšanas nosacījumi IZM pārziņā esošajās ESIF  2014.-2020.gada aktivitātēs ”</vt:lpstr>
      <vt:lpstr>Atvērta, inovatīva zinātniskā institūcija - Mērķis</vt:lpstr>
      <vt:lpstr>Atvērta, inovatīva zinātniskā institūcija – Atbalsts</vt:lpstr>
      <vt:lpstr>P&amp;A infrastruktūras attīstība – 2014-2020</vt:lpstr>
      <vt:lpstr>Tehnoloģiju pārneses atbalsts 2014-2020 – I (sinerģija ar citām SF atbalsta programmām)</vt:lpstr>
      <vt:lpstr>Tehnoloģiju pārneses atbalsts 2014-2020 – II  (sinerģija ar citām SF atbalsta programmām)</vt:lpstr>
      <vt:lpstr>Slide 7</vt:lpstr>
      <vt:lpstr>_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Santa Šmīdlere</dc:creator>
  <cp:lastModifiedBy>garaja</cp:lastModifiedBy>
  <cp:revision>184</cp:revision>
  <dcterms:created xsi:type="dcterms:W3CDTF">2014-10-24T13:57:36Z</dcterms:created>
  <dcterms:modified xsi:type="dcterms:W3CDTF">2014-10-30T12:48:04Z</dcterms:modified>
</cp:coreProperties>
</file>