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2" r:id="rId4"/>
    <p:sldId id="268" r:id="rId5"/>
    <p:sldId id="257" r:id="rId6"/>
    <p:sldId id="263" r:id="rId7"/>
    <p:sldId id="265" r:id="rId8"/>
    <p:sldId id="26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55D40-05B4-A149-BCD1-87D67DF2878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E178F-263A-6F40-959A-1970028268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2329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0254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869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277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defRPr>
                <a:latin typeface="Calibri" pitchFamily="34" charset="0"/>
              </a:defRPr>
            </a:lvl1pPr>
            <a:lvl2pPr>
              <a:buClr>
                <a:srgbClr val="C00000"/>
              </a:buClr>
              <a:buFont typeface="Wingdings" pitchFamily="2" charset="2"/>
              <a:buChar char="Ø"/>
              <a:defRPr>
                <a:latin typeface="Calibri" pitchFamily="34" charset="0"/>
              </a:defRPr>
            </a:lvl2pPr>
            <a:lvl3pPr>
              <a:buClr>
                <a:srgbClr val="C00000"/>
              </a:buClr>
              <a:defRPr>
                <a:latin typeface="Calibri" pitchFamily="34" charset="0"/>
              </a:defRPr>
            </a:lvl3pPr>
            <a:lvl4pPr>
              <a:buClr>
                <a:srgbClr val="C00000"/>
              </a:buClr>
              <a:defRPr>
                <a:latin typeface="Calibri" pitchFamily="34" charset="0"/>
              </a:defRPr>
            </a:lvl4pPr>
            <a:lvl5pPr>
              <a:buClr>
                <a:srgbClr val="C00000"/>
              </a:buClr>
              <a:defRPr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2"/>
          </p:nvPr>
        </p:nvSpPr>
        <p:spPr>
          <a:xfrm>
            <a:off x="539552" y="260648"/>
            <a:ext cx="8064896" cy="576436"/>
          </a:xfrm>
          <a:solidFill>
            <a:srgbClr val="002060"/>
          </a:solidFill>
        </p:spPr>
        <p:txBody>
          <a:bodyPr/>
          <a:lstStyle>
            <a:lvl1pPr marL="0" indent="0" algn="ctr">
              <a:buFont typeface="Wingdings" pitchFamily="2" charset="2"/>
              <a:buNone/>
              <a:defRPr sz="4000" b="1">
                <a:solidFill>
                  <a:schemeClr val="accent3"/>
                </a:solidFill>
                <a:latin typeface="Calibri" pitchFamily="34" charset="0"/>
              </a:defRPr>
            </a:lvl1pPr>
          </a:lstStyle>
          <a:p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subtitle</a:t>
            </a:r>
            <a:r>
              <a:rPr lang="lv-LV" dirty="0"/>
              <a:t> </a:t>
            </a:r>
            <a:r>
              <a:rPr lang="lv-LV" dirty="0" err="1"/>
              <a:t>style</a:t>
            </a:r>
            <a:endParaRPr lang="lv-LV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431D182-31AB-4CF4-AB23-1D0C7FBFB1D6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4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372557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8041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6278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0528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158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57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440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8240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5345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AF806-5F58-A842-BA20-A2B7D393E47D}" type="datetimeFigureOut">
              <a:rPr lang="en-US" smtClean="0"/>
              <a:pPr/>
              <a:t>10/30/2014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704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9906" y="1873624"/>
            <a:ext cx="6840070" cy="1470025"/>
          </a:xfrm>
        </p:spPr>
        <p:txBody>
          <a:bodyPr>
            <a:normAutofit fontScale="90000"/>
          </a:bodyPr>
          <a:lstStyle/>
          <a:p>
            <a:r>
              <a:rPr lang="lv-LV" sz="3600" dirty="0" smtClean="0"/>
              <a:t>Tehnoloģiju pārneses atbalsts</a:t>
            </a:r>
            <a:br>
              <a:rPr lang="lv-LV" sz="3600" dirty="0" smtClean="0"/>
            </a:br>
            <a:r>
              <a:rPr lang="lv-LV" sz="1800" i="1" dirty="0" smtClean="0"/>
              <a:t>“Vienotas tehnoloģiju pārneses platformas, kas nodrošina atklātu pieeju infrastruktūrai P&amp;A projektu īstenošanai, izveides un finansēšanas nosacījumi IZM </a:t>
            </a:r>
            <a:r>
              <a:rPr lang="lv-LV" sz="1800" i="1" dirty="0" err="1" smtClean="0"/>
              <a:t>pārziņā</a:t>
            </a:r>
            <a:r>
              <a:rPr lang="lv-LV" sz="1800" i="1" dirty="0" smtClean="0"/>
              <a:t> esošajās ESIF  2014.-2020.gada aktivitātēs ”</a:t>
            </a:r>
            <a:endParaRPr lang="lv-LV" sz="18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388" y="3523129"/>
            <a:ext cx="7772400" cy="1752600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lv-LV" sz="1600" dirty="0" smtClean="0">
                <a:solidFill>
                  <a:schemeClr val="bg1">
                    <a:lumMod val="50000"/>
                  </a:schemeClr>
                </a:solidFill>
              </a:rPr>
              <a:t>Izglītības un zinātnes ministrija</a:t>
            </a:r>
          </a:p>
          <a:p>
            <a:pPr algn="r">
              <a:spcBef>
                <a:spcPts val="0"/>
              </a:spcBef>
            </a:pPr>
            <a:r>
              <a:rPr lang="lv-LV" sz="1600" dirty="0" smtClean="0">
                <a:solidFill>
                  <a:schemeClr val="bg1">
                    <a:lumMod val="50000"/>
                  </a:schemeClr>
                </a:solidFill>
              </a:rPr>
              <a:t>Latvijas Pētniecības un inovācijas stratēģiskās padomes sēde</a:t>
            </a:r>
          </a:p>
          <a:p>
            <a:pPr algn="r">
              <a:spcBef>
                <a:spcPts val="0"/>
              </a:spcBef>
            </a:pPr>
            <a:r>
              <a:rPr lang="lv-LV" sz="1600" dirty="0" smtClean="0">
                <a:solidFill>
                  <a:schemeClr val="bg1">
                    <a:lumMod val="50000"/>
                  </a:schemeClr>
                </a:solidFill>
              </a:rPr>
              <a:t>31.10.2014.</a:t>
            </a:r>
          </a:p>
          <a:p>
            <a:pPr algn="r">
              <a:spcBef>
                <a:spcPts val="0"/>
              </a:spcBef>
            </a:pPr>
            <a:endParaRPr lang="en-US" sz="2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3684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78554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29" y="171798"/>
            <a:ext cx="8229600" cy="649174"/>
          </a:xfrm>
        </p:spPr>
        <p:txBody>
          <a:bodyPr>
            <a:normAutofit/>
          </a:bodyPr>
          <a:lstStyle/>
          <a:p>
            <a:pPr algn="l"/>
            <a:r>
              <a:rPr lang="lv-LV" sz="2800" dirty="0" smtClean="0"/>
              <a:t>Atvērta, inovatīva zinātniskā institūcija - </a:t>
            </a:r>
            <a:r>
              <a:rPr lang="lv-LV" sz="2800" u="sng" dirty="0" smtClean="0"/>
              <a:t>Mērķis</a:t>
            </a:r>
            <a:endParaRPr lang="lv-LV" sz="2800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8727" b="8727"/>
          <a:stretch>
            <a:fillRect/>
          </a:stretch>
        </p:blipFill>
        <p:spPr>
          <a:xfrm>
            <a:off x="315850" y="885825"/>
            <a:ext cx="5243319" cy="2883624"/>
          </a:xfrm>
        </p:spPr>
      </p:pic>
      <p:grpSp>
        <p:nvGrpSpPr>
          <p:cNvPr id="12" name="Group 11"/>
          <p:cNvGrpSpPr/>
          <p:nvPr/>
        </p:nvGrpSpPr>
        <p:grpSpPr>
          <a:xfrm>
            <a:off x="498686" y="3703718"/>
            <a:ext cx="1675133" cy="1410025"/>
            <a:chOff x="307901" y="1485385"/>
            <a:chExt cx="1866672" cy="156366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" y="1789641"/>
              <a:ext cx="1717373" cy="1259407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07901" y="1485385"/>
              <a:ext cx="1424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b="1" dirty="0" smtClean="0">
                  <a:solidFill>
                    <a:srgbClr val="800000"/>
                  </a:solidFill>
                </a:rPr>
                <a:t>Ekspertīze un zināšanas</a:t>
              </a:r>
              <a:endParaRPr lang="lv-LV" sz="1600" b="1" dirty="0">
                <a:solidFill>
                  <a:srgbClr val="80000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686108" y="3703718"/>
            <a:ext cx="1522539" cy="1385938"/>
            <a:chOff x="2437542" y="1466475"/>
            <a:chExt cx="1717373" cy="158257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7542" y="1789641"/>
              <a:ext cx="1717373" cy="125940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437542" y="1466475"/>
              <a:ext cx="1717373" cy="667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b="1" dirty="0" smtClean="0">
                  <a:solidFill>
                    <a:srgbClr val="800000"/>
                  </a:solidFill>
                </a:rPr>
                <a:t>Resursi un laboratorijas </a:t>
              </a:r>
              <a:endParaRPr lang="lv-LV" sz="1600" b="1" dirty="0">
                <a:solidFill>
                  <a:srgbClr val="80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382910" y="3703718"/>
            <a:ext cx="1609674" cy="1385938"/>
            <a:chOff x="4448808" y="-422636"/>
            <a:chExt cx="1859391" cy="168672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48808" y="-99470"/>
              <a:ext cx="1859391" cy="136355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475362" y="-422636"/>
              <a:ext cx="1717373" cy="711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b="1" dirty="0" smtClean="0">
                  <a:solidFill>
                    <a:srgbClr val="800000"/>
                  </a:solidFill>
                </a:rPr>
                <a:t>Pētniecība un sadarbība</a:t>
              </a:r>
              <a:endParaRPr lang="lv-LV" sz="1600" b="1" dirty="0">
                <a:solidFill>
                  <a:srgbClr val="800000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" y="4966997"/>
            <a:ext cx="32971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A</a:t>
            </a:r>
            <a:r>
              <a:rPr lang="lv-LV" sz="1400" b="1" dirty="0" smtClean="0"/>
              <a:t>trast </a:t>
            </a:r>
            <a:r>
              <a:rPr lang="lv-LV" sz="1400" dirty="0" smtClean="0"/>
              <a:t>akadēmisko/zinātnisko konsultantu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A</a:t>
            </a:r>
            <a:r>
              <a:rPr lang="lv-LV" sz="1400" b="1" dirty="0" smtClean="0"/>
              <a:t>ttīstīt</a:t>
            </a:r>
            <a:r>
              <a:rPr lang="lv-LV" sz="1400" dirty="0" smtClean="0"/>
              <a:t> prasmes (t.sk.kursi, tālmācība)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N</a:t>
            </a:r>
            <a:r>
              <a:rPr lang="lv-LV" sz="1400" b="1" dirty="0" smtClean="0"/>
              <a:t>odarbināt</a:t>
            </a:r>
            <a:r>
              <a:rPr lang="lv-LV" sz="1400" dirty="0" smtClean="0"/>
              <a:t> absolventu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 smtClean="0"/>
              <a:t>Piekļūt</a:t>
            </a:r>
            <a:r>
              <a:rPr lang="lv-LV" sz="1400" dirty="0" smtClean="0"/>
              <a:t> tehnoloģiju pārneses/ inovāciju menedžmenta konsultācijām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P</a:t>
            </a:r>
            <a:r>
              <a:rPr lang="lv-LV" sz="1400" b="1" dirty="0" smtClean="0"/>
              <a:t>ievienoties</a:t>
            </a:r>
            <a:r>
              <a:rPr lang="lv-LV" sz="1400" dirty="0" smtClean="0"/>
              <a:t> </a:t>
            </a:r>
            <a:r>
              <a:rPr lang="lv-LV" sz="1400" dirty="0" err="1" smtClean="0"/>
              <a:t>problēmizpētes</a:t>
            </a:r>
            <a:r>
              <a:rPr lang="lv-LV" sz="1400" dirty="0" smtClean="0"/>
              <a:t> sesijām</a:t>
            </a:r>
          </a:p>
          <a:p>
            <a:pPr marL="285750" indent="-190500">
              <a:buFont typeface="Wingdings" charset="2"/>
              <a:buChar char="§"/>
            </a:pPr>
            <a:r>
              <a:rPr lang="en-US" sz="1400" b="1" dirty="0"/>
              <a:t>A</a:t>
            </a:r>
            <a:r>
              <a:rPr lang="lv-LV" sz="1400" b="1" dirty="0" smtClean="0"/>
              <a:t>pmeklēt</a:t>
            </a:r>
            <a:r>
              <a:rPr lang="lv-LV" sz="1400" dirty="0" smtClean="0"/>
              <a:t> pasākumus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7101" y="5185069"/>
            <a:ext cx="24745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I</a:t>
            </a:r>
            <a:r>
              <a:rPr lang="lv-LV" sz="1400" b="1" dirty="0" smtClean="0"/>
              <a:t>zmantot</a:t>
            </a:r>
            <a:r>
              <a:rPr lang="lv-LV" sz="1400" dirty="0" smtClean="0"/>
              <a:t> aprīkojumu un resursus </a:t>
            </a:r>
            <a:r>
              <a:rPr lang="lv-LV" sz="1400" b="1" i="1" u="sng" dirty="0" smtClean="0"/>
              <a:t>(Open access)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A</a:t>
            </a:r>
            <a:r>
              <a:rPr lang="lv-LV" sz="1400" b="1" dirty="0" smtClean="0"/>
              <a:t>trast</a:t>
            </a:r>
            <a:r>
              <a:rPr lang="lv-LV" sz="1400" dirty="0" smtClean="0"/>
              <a:t> telpu/vietu/atbalstu uzņēmuma izaugsmei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O</a:t>
            </a:r>
            <a:r>
              <a:rPr lang="lv-LV" sz="1400" b="1" dirty="0" smtClean="0"/>
              <a:t>rganizēt</a:t>
            </a:r>
            <a:r>
              <a:rPr lang="lv-LV" sz="1400" dirty="0" smtClean="0"/>
              <a:t> pasākumus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L</a:t>
            </a:r>
            <a:r>
              <a:rPr lang="lv-LV" sz="1400" b="1" dirty="0" smtClean="0"/>
              <a:t>icencēt</a:t>
            </a:r>
            <a:r>
              <a:rPr lang="lv-LV" sz="1400" dirty="0" smtClean="0"/>
              <a:t> tehnoloģiju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8260" y="5102485"/>
            <a:ext cx="32857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S</a:t>
            </a:r>
            <a:r>
              <a:rPr lang="lv-LV" sz="1400" b="1" dirty="0" smtClean="0"/>
              <a:t>adarboties</a:t>
            </a:r>
            <a:r>
              <a:rPr lang="lv-LV" sz="1400" dirty="0" smtClean="0"/>
              <a:t> pētījumu īstenošanā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V</a:t>
            </a:r>
            <a:r>
              <a:rPr lang="lv-LV" sz="1400" b="1" dirty="0" smtClean="0"/>
              <a:t>eidot</a:t>
            </a:r>
            <a:r>
              <a:rPr lang="lv-LV" sz="1400" dirty="0" smtClean="0"/>
              <a:t> ilgtermiņa partnerības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P</a:t>
            </a:r>
            <a:r>
              <a:rPr lang="lv-LV" sz="1400" b="1" dirty="0" smtClean="0"/>
              <a:t>ievienoties</a:t>
            </a:r>
            <a:r>
              <a:rPr lang="lv-LV" sz="1400" dirty="0" smtClean="0"/>
              <a:t> tīklojumiem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N</a:t>
            </a:r>
            <a:r>
              <a:rPr lang="lv-LV" sz="1400" b="1" dirty="0" smtClean="0"/>
              <a:t>olīgt </a:t>
            </a:r>
            <a:r>
              <a:rPr lang="lv-LV" sz="1400" dirty="0" smtClean="0"/>
              <a:t>pētnieku darbam uzņēmumā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M</a:t>
            </a:r>
            <a:r>
              <a:rPr lang="lv-LV" sz="1400" b="1" dirty="0" smtClean="0"/>
              <a:t>entorēt</a:t>
            </a:r>
            <a:r>
              <a:rPr lang="lv-LV" sz="1400" dirty="0" smtClean="0"/>
              <a:t>, konsultēt, koučēt universitātē</a:t>
            </a:r>
          </a:p>
          <a:p>
            <a:pPr marL="285750" indent="-190500">
              <a:buFont typeface="Wingdings" charset="2"/>
              <a:buChar char="§"/>
            </a:pPr>
            <a:r>
              <a:rPr lang="lv-LV" sz="1400" b="1" dirty="0"/>
              <a:t>I</a:t>
            </a:r>
            <a:r>
              <a:rPr lang="lv-LV" sz="1400" b="1" dirty="0" smtClean="0"/>
              <a:t>nvestēt</a:t>
            </a:r>
            <a:r>
              <a:rPr lang="lv-LV" sz="1400" dirty="0" smtClean="0"/>
              <a:t> spin-out uzņēmumos </a:t>
            </a:r>
          </a:p>
          <a:p>
            <a:endParaRPr lang="lv-LV" sz="1400" dirty="0" smtClean="0"/>
          </a:p>
        </p:txBody>
      </p:sp>
      <p:sp>
        <p:nvSpPr>
          <p:cNvPr id="31" name="TextBox 30"/>
          <p:cNvSpPr txBox="1"/>
          <p:nvPr/>
        </p:nvSpPr>
        <p:spPr>
          <a:xfrm>
            <a:off x="6068204" y="2078084"/>
            <a:ext cx="1924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i="1" dirty="0" smtClean="0">
                <a:solidFill>
                  <a:srgbClr val="800000"/>
                </a:solidFill>
              </a:rPr>
              <a:t>Partnerības piedāvājums uzņēmumiem un indivīdiem:</a:t>
            </a:r>
            <a:endParaRPr lang="lv-LV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676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071" y="115765"/>
            <a:ext cx="8711014" cy="649174"/>
          </a:xfrm>
        </p:spPr>
        <p:txBody>
          <a:bodyPr>
            <a:normAutofit/>
          </a:bodyPr>
          <a:lstStyle/>
          <a:p>
            <a:pPr algn="l"/>
            <a:r>
              <a:rPr lang="lv-LV" sz="2800" dirty="0" smtClean="0"/>
              <a:t>Atvērta, inovatīva zinātniskā institūcija – Atbalsts</a:t>
            </a:r>
            <a:endParaRPr lang="lv-LV" sz="2800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295071" y="3198710"/>
            <a:ext cx="8531407" cy="28326"/>
          </a:xfrm>
          <a:prstGeom prst="straightConnector1">
            <a:avLst/>
          </a:prstGeom>
          <a:ln w="50800"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835249" y="3198710"/>
            <a:ext cx="667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00000"/>
                </a:solidFill>
              </a:rPr>
              <a:t>2015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497" y="3167976"/>
            <a:ext cx="667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00000"/>
                </a:solidFill>
              </a:rPr>
              <a:t>2014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82119" y="3193172"/>
            <a:ext cx="667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00000"/>
                </a:solidFill>
              </a:rPr>
              <a:t>2016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2129" y="848947"/>
            <a:ext cx="738664" cy="194098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lv-LV" dirty="0" smtClean="0"/>
              <a:t>Reorganizācijas lēmumi</a:t>
            </a:r>
            <a:endParaRPr lang="lv-LV" dirty="0"/>
          </a:p>
        </p:txBody>
      </p:sp>
      <p:sp>
        <p:nvSpPr>
          <p:cNvPr id="29" name="TextBox 28"/>
          <p:cNvSpPr txBox="1"/>
          <p:nvPr/>
        </p:nvSpPr>
        <p:spPr>
          <a:xfrm>
            <a:off x="696615" y="798384"/>
            <a:ext cx="5068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lv-LV" sz="1600" dirty="0" smtClean="0"/>
              <a:t>Bāzes finansējuma piešķīruma sakārtošana</a:t>
            </a:r>
          </a:p>
          <a:p>
            <a:pPr marL="342900" indent="-342900">
              <a:buFont typeface="+mj-lt"/>
              <a:buAutoNum type="arabicParenR"/>
            </a:pPr>
            <a:r>
              <a:rPr lang="lv-LV" sz="1600" b="1" u="sng" dirty="0" smtClean="0">
                <a:solidFill>
                  <a:srgbClr val="800000"/>
                </a:solidFill>
              </a:rPr>
              <a:t>Reorganizācija</a:t>
            </a:r>
            <a:r>
              <a:rPr lang="lv-LV" sz="1600" dirty="0" smtClean="0"/>
              <a:t> + Pārvaldības, t.sk.rezultātu un resursu vadības sistēmas, pilnveide (SF 2007-13)</a:t>
            </a:r>
          </a:p>
          <a:p>
            <a:pPr marL="342900" indent="-342900">
              <a:buFont typeface="+mj-lt"/>
              <a:buAutoNum type="arabicParenR"/>
            </a:pPr>
            <a:r>
              <a:rPr lang="lv-LV" sz="1600" b="1" u="sng" dirty="0" smtClean="0">
                <a:solidFill>
                  <a:srgbClr val="800000"/>
                </a:solidFill>
              </a:rPr>
              <a:t>Pētniecības programmas izstrāde</a:t>
            </a:r>
            <a:r>
              <a:rPr lang="lv-LV" sz="1600" b="1" dirty="0" smtClean="0">
                <a:solidFill>
                  <a:srgbClr val="800000"/>
                </a:solidFill>
              </a:rPr>
              <a:t>, </a:t>
            </a:r>
            <a:r>
              <a:rPr lang="lv-LV" sz="1600" dirty="0" smtClean="0"/>
              <a:t>t.sk. cilvēkkapitāla un infrastruktūras attīstības plāns (SF 2007-13)</a:t>
            </a:r>
          </a:p>
          <a:p>
            <a:pPr marL="342900" indent="-342900">
              <a:buFont typeface="+mj-lt"/>
              <a:buAutoNum type="arabicParenR"/>
            </a:pPr>
            <a:r>
              <a:rPr lang="lv-LV" sz="1600" b="1" dirty="0" smtClean="0">
                <a:solidFill>
                  <a:srgbClr val="800000"/>
                </a:solidFill>
              </a:rPr>
              <a:t>P&amp;A infrastruktūras </a:t>
            </a:r>
            <a:r>
              <a:rPr lang="lv-LV" sz="1600" dirty="0" smtClean="0"/>
              <a:t>un pētījumu projektu </a:t>
            </a:r>
          </a:p>
          <a:p>
            <a:r>
              <a:rPr lang="lv-LV" sz="1600" dirty="0" smtClean="0"/>
              <a:t>	</a:t>
            </a:r>
            <a:r>
              <a:rPr lang="lv-LV" sz="1600" b="1" dirty="0" smtClean="0">
                <a:solidFill>
                  <a:srgbClr val="800000"/>
                </a:solidFill>
              </a:rPr>
              <a:t>pabeigšana</a:t>
            </a:r>
            <a:r>
              <a:rPr lang="lv-LV" sz="1600" dirty="0" smtClean="0"/>
              <a:t> (SF 2007-13)</a:t>
            </a:r>
          </a:p>
          <a:p>
            <a:pPr marL="342900" indent="-342900">
              <a:buFont typeface="+mj-lt"/>
              <a:buAutoNum type="arabicParenR" startAt="5"/>
            </a:pPr>
            <a:r>
              <a:rPr lang="lv-LV" sz="1600" b="1" u="sng" dirty="0" smtClean="0">
                <a:solidFill>
                  <a:srgbClr val="800000"/>
                </a:solidFill>
              </a:rPr>
              <a:t>Attīstības projektu priekšizpēte </a:t>
            </a:r>
            <a:r>
              <a:rPr lang="lv-LV" sz="1600" dirty="0" smtClean="0"/>
              <a:t>(SF 2007-13)</a:t>
            </a:r>
          </a:p>
          <a:p>
            <a:pPr marL="342900" indent="-342900">
              <a:buFont typeface="+mj-lt"/>
              <a:buAutoNum type="arabicParenR" startAt="5"/>
            </a:pPr>
            <a:r>
              <a:rPr lang="lv-LV" sz="1600" dirty="0" smtClean="0"/>
              <a:t>Atbalsts starpt.sadarbībai, H2020 gatavošanai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02276" y="824039"/>
            <a:ext cx="32417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 startAt="7"/>
            </a:pPr>
            <a:r>
              <a:rPr lang="lv-LV" sz="1600" dirty="0" smtClean="0"/>
              <a:t>Pārvaldības pilnveide -  turpin. (</a:t>
            </a:r>
            <a:r>
              <a:rPr lang="lv-LV" sz="1600" dirty="0"/>
              <a:t>SF 2014-2020</a:t>
            </a:r>
            <a:r>
              <a:rPr lang="lv-LV" sz="1600" dirty="0" smtClean="0"/>
              <a:t>)</a:t>
            </a:r>
          </a:p>
          <a:p>
            <a:pPr marL="342900" indent="-342900">
              <a:buFont typeface="+mj-lt"/>
              <a:buAutoNum type="arabicParenR" startAt="7"/>
            </a:pPr>
            <a:r>
              <a:rPr lang="lv-LV" sz="1600" dirty="0" smtClean="0"/>
              <a:t>Zinātnisko grupu, post-doc pētījumi, inovāciju granti (SF 2014-2020);</a:t>
            </a:r>
          </a:p>
          <a:p>
            <a:pPr marL="342900" indent="-342900">
              <a:buSzPct val="97000"/>
              <a:buFont typeface="+mj-lt"/>
              <a:buAutoNum type="arabicParenR" startAt="7"/>
            </a:pPr>
            <a:r>
              <a:rPr lang="lv-LV" sz="1600" b="1" u="sng" dirty="0" smtClean="0">
                <a:solidFill>
                  <a:srgbClr val="800000"/>
                </a:solidFill>
              </a:rPr>
              <a:t>P&amp;A infrastruktūras projekti </a:t>
            </a:r>
            <a:r>
              <a:rPr lang="lv-LV" sz="1600" dirty="0" smtClean="0"/>
              <a:t>(SF 2014-2020) </a:t>
            </a:r>
            <a:r>
              <a:rPr lang="lv-LV" sz="1600" i="1" dirty="0" smtClean="0"/>
              <a:t>– </a:t>
            </a:r>
            <a:r>
              <a:rPr lang="lv-LV" sz="1600" b="1" i="1" dirty="0" smtClean="0"/>
              <a:t>Open Access</a:t>
            </a:r>
          </a:p>
          <a:p>
            <a:pPr marL="342900" indent="-342900">
              <a:buFont typeface="+mj-lt"/>
              <a:buAutoNum type="arabicParenR" startAt="7"/>
            </a:pPr>
            <a:r>
              <a:rPr lang="lv-LV" sz="1600" dirty="0" smtClean="0"/>
              <a:t>Atbalsts starpt.sadarbībai</a:t>
            </a:r>
          </a:p>
          <a:p>
            <a:pPr marL="342900" indent="-342900">
              <a:buFont typeface="+mj-lt"/>
              <a:buAutoNum type="arabicParenR" startAt="7"/>
            </a:pPr>
            <a:r>
              <a:rPr lang="lv-LV" sz="1600" b="1" dirty="0" smtClean="0"/>
              <a:t>Tehnoloģiju pārneses atbalsts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764919" y="3680949"/>
            <a:ext cx="1659416" cy="1540869"/>
            <a:chOff x="307901" y="1417638"/>
            <a:chExt cx="1866672" cy="1600527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0" y="1758758"/>
              <a:ext cx="1717373" cy="1259407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307901" y="1417638"/>
              <a:ext cx="1654377" cy="575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500" dirty="0" smtClean="0"/>
                <a:t>Ekspertīze un zināšanas</a:t>
              </a:r>
              <a:endParaRPr lang="lv-LV" sz="15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482291" y="4451384"/>
            <a:ext cx="1523795" cy="1373855"/>
            <a:chOff x="2493206" y="1466475"/>
            <a:chExt cx="1661709" cy="137385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31450" y="1723122"/>
              <a:ext cx="1523465" cy="1117208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2493206" y="1466475"/>
              <a:ext cx="166170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500" dirty="0" smtClean="0"/>
                <a:t>Resursi un laboratorijas </a:t>
              </a:r>
              <a:endParaRPr lang="lv-LV" sz="15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902276" y="5240463"/>
            <a:ext cx="1522058" cy="1367683"/>
            <a:chOff x="4475362" y="817487"/>
            <a:chExt cx="1717373" cy="1601857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5362" y="1159937"/>
              <a:ext cx="1717373" cy="125940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4475362" y="817487"/>
              <a:ext cx="1717373" cy="648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500" dirty="0" smtClean="0"/>
                <a:t>Pētniecība un sadarbība</a:t>
              </a:r>
              <a:endParaRPr lang="lv-LV" sz="1500" dirty="0"/>
            </a:p>
          </p:txBody>
        </p:sp>
      </p:grpSp>
      <p:cxnSp>
        <p:nvCxnSpPr>
          <p:cNvPr id="42" name="Straight Arrow Connector 41"/>
          <p:cNvCxnSpPr/>
          <p:nvPr/>
        </p:nvCxnSpPr>
        <p:spPr>
          <a:xfrm flipV="1">
            <a:off x="5324111" y="1039043"/>
            <a:ext cx="730565" cy="128276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5361486" y="1488011"/>
            <a:ext cx="693190" cy="218070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3271442" y="2270501"/>
            <a:ext cx="2671610" cy="179586"/>
          </a:xfrm>
          <a:prstGeom prst="straightConnector1">
            <a:avLst/>
          </a:prstGeom>
          <a:ln w="15875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4310605" y="2347469"/>
            <a:ext cx="1632447" cy="346348"/>
          </a:xfrm>
          <a:prstGeom prst="straightConnector1">
            <a:avLst/>
          </a:prstGeom>
          <a:ln w="15875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3861584" y="1770220"/>
            <a:ext cx="2081468" cy="423314"/>
          </a:xfrm>
          <a:prstGeom prst="straightConnector1">
            <a:avLst/>
          </a:prstGeom>
          <a:ln w="15875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flipV="1">
            <a:off x="4580018" y="1616289"/>
            <a:ext cx="1474658" cy="577245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endCxn id="23" idx="3"/>
          </p:cNvCxnSpPr>
          <p:nvPr/>
        </p:nvCxnSpPr>
        <p:spPr>
          <a:xfrm>
            <a:off x="696615" y="3026594"/>
            <a:ext cx="0" cy="3260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5943052" y="3049796"/>
            <a:ext cx="0" cy="3260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 flipV="1">
            <a:off x="4939235" y="2693817"/>
            <a:ext cx="1115441" cy="274950"/>
          </a:xfrm>
          <a:prstGeom prst="straightConnector1">
            <a:avLst/>
          </a:prstGeom>
          <a:ln w="1587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580018" y="1346906"/>
            <a:ext cx="1363034" cy="744006"/>
          </a:xfrm>
          <a:prstGeom prst="straightConnector1">
            <a:avLst/>
          </a:prstGeom>
          <a:ln w="15875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502671" y="4009353"/>
            <a:ext cx="4858815" cy="21954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070" y="3497540"/>
            <a:ext cx="5259965" cy="3284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76955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1835150" y="188913"/>
            <a:ext cx="6994525" cy="1143000"/>
          </a:xfrm>
        </p:spPr>
        <p:txBody>
          <a:bodyPr>
            <a:normAutofit/>
          </a:bodyPr>
          <a:lstStyle/>
          <a:p>
            <a:pPr algn="l"/>
            <a:r>
              <a:rPr lang="lv-LV" sz="2800" dirty="0"/>
              <a:t>P&amp;A </a:t>
            </a:r>
            <a:r>
              <a:rPr lang="lv-LV" sz="2800" dirty="0" smtClean="0"/>
              <a:t>infrastruktūras attīstība – 2014-2020</a:t>
            </a:r>
            <a:endParaRPr lang="lv-LV" sz="2800" dirty="0"/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280736" y="1260475"/>
            <a:ext cx="8406063" cy="5337175"/>
          </a:xfrm>
        </p:spPr>
        <p:txBody>
          <a:bodyPr>
            <a:normAutofit lnSpcReduction="10000"/>
          </a:bodyPr>
          <a:lstStyle/>
          <a:p>
            <a:pPr marL="342900" lvl="1" indent="-34290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800" b="1" dirty="0">
                <a:solidFill>
                  <a:srgbClr val="800000"/>
                </a:solidFill>
                <a:latin typeface="Calibri" pitchFamily="34" charset="0"/>
              </a:rPr>
              <a:t>85 milj. EUR </a:t>
            </a:r>
            <a:r>
              <a:rPr lang="lv-LV" sz="1800" dirty="0">
                <a:latin typeface="Calibri" pitchFamily="34" charset="0"/>
              </a:rPr>
              <a:t>ERAF (kopā </a:t>
            </a:r>
            <a:r>
              <a:rPr lang="lv-LV" sz="1800" dirty="0" smtClean="0">
                <a:latin typeface="Calibri" pitchFamily="34" charset="0"/>
              </a:rPr>
              <a:t>100 </a:t>
            </a:r>
            <a:r>
              <a:rPr lang="lv-LV" sz="1800" dirty="0">
                <a:latin typeface="Calibri" pitchFamily="34" charset="0"/>
              </a:rPr>
              <a:t>milj. EUR)</a:t>
            </a:r>
          </a:p>
          <a:p>
            <a:pPr marL="342900" lvl="1" indent="-34290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800" dirty="0">
                <a:latin typeface="Calibri" pitchFamily="34" charset="0"/>
              </a:rPr>
              <a:t>Investīcijas plānots koncentrēt </a:t>
            </a:r>
            <a:r>
              <a:rPr lang="lv-LV" sz="1800" b="1" dirty="0">
                <a:solidFill>
                  <a:srgbClr val="800000"/>
                </a:solidFill>
                <a:latin typeface="Calibri" pitchFamily="34" charset="0"/>
              </a:rPr>
              <a:t>RIS3 specializācijas </a:t>
            </a:r>
            <a:r>
              <a:rPr lang="lv-LV" sz="1800" b="1" dirty="0" smtClean="0">
                <a:solidFill>
                  <a:srgbClr val="800000"/>
                </a:solidFill>
                <a:latin typeface="Calibri" pitchFamily="34" charset="0"/>
              </a:rPr>
              <a:t>jomās, duāla </a:t>
            </a:r>
            <a:r>
              <a:rPr lang="lv-LV" sz="1800" b="1" dirty="0">
                <a:solidFill>
                  <a:srgbClr val="800000"/>
                </a:solidFill>
                <a:latin typeface="Calibri" pitchFamily="34" charset="0"/>
              </a:rPr>
              <a:t>infrastruktūras izmantošana </a:t>
            </a:r>
            <a:r>
              <a:rPr lang="lv-LV" sz="1800" dirty="0">
                <a:latin typeface="Calibri" pitchFamily="34" charset="0"/>
              </a:rPr>
              <a:t>– neatkarīgai pētniecībai un izglītībai + tehnoloģiju pārnesei un komercpētniecības </a:t>
            </a:r>
            <a:r>
              <a:rPr lang="lv-LV" sz="1800" dirty="0" smtClean="0">
                <a:latin typeface="Calibri" pitchFamily="34" charset="0"/>
              </a:rPr>
              <a:t>pakalpojumiem</a:t>
            </a:r>
          </a:p>
          <a:p>
            <a:pPr marL="342900" lvl="1" indent="-34290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800" b="1" dirty="0" smtClean="0">
                <a:solidFill>
                  <a:srgbClr val="800000"/>
                </a:solidFill>
                <a:latin typeface="Calibri" pitchFamily="34" charset="0"/>
              </a:rPr>
              <a:t>Indikatīvi 85</a:t>
            </a:r>
            <a:r>
              <a:rPr lang="lv-LV" sz="1800" b="1" dirty="0">
                <a:solidFill>
                  <a:srgbClr val="800000"/>
                </a:solidFill>
                <a:latin typeface="Calibri" pitchFamily="34" charset="0"/>
              </a:rPr>
              <a:t>% </a:t>
            </a:r>
            <a:r>
              <a:rPr lang="lv-LV" sz="1800" b="1" dirty="0" smtClean="0">
                <a:solidFill>
                  <a:srgbClr val="800000"/>
                </a:solidFill>
                <a:latin typeface="Calibri" pitchFamily="34" charset="0"/>
              </a:rPr>
              <a:t>ERAF</a:t>
            </a:r>
            <a:r>
              <a:rPr lang="lv-LV" sz="1800" dirty="0" smtClean="0">
                <a:latin typeface="Calibri" pitchFamily="34" charset="0"/>
              </a:rPr>
              <a:t> ar šādiem nosacījumiem (nepiemēro valsts atbalstu):</a:t>
            </a:r>
          </a:p>
          <a:p>
            <a:pPr marL="742950" lvl="2" indent="-34290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600" dirty="0" smtClean="0">
                <a:latin typeface="Calibri" pitchFamily="34" charset="0"/>
              </a:rPr>
              <a:t>Projekta iesniedzējs </a:t>
            </a:r>
            <a:r>
              <a:rPr lang="lv-LV" sz="1600" u="sng" dirty="0" smtClean="0">
                <a:latin typeface="Calibri" pitchFamily="34" charset="0"/>
              </a:rPr>
              <a:t>atbilst Pētniecības organizācijas statusam</a:t>
            </a:r>
            <a:r>
              <a:rPr lang="lv-LV" sz="1600" dirty="0" smtClean="0">
                <a:latin typeface="Calibri" pitchFamily="34" charset="0"/>
              </a:rPr>
              <a:t>;</a:t>
            </a:r>
          </a:p>
          <a:p>
            <a:pPr marL="742950" lvl="2" indent="-34290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Calibri" pitchFamily="34" charset="0"/>
              </a:rPr>
              <a:t>D</a:t>
            </a:r>
            <a:r>
              <a:rPr lang="lv-LV" sz="1600" dirty="0" smtClean="0">
                <a:latin typeface="Calibri" pitchFamily="34" charset="0"/>
              </a:rPr>
              <a:t>arbības atbilst ierobežotas jomas darbībai (saimnieciskās darbības ir tieši saistītas ar PO darbību un tās izmantojumu ar saimniecisko darbību nesaistītām darbībām; saimnieciskās darbībās tiek patērēti tādi paši resursi kā ar saimniecisko darbību nesaistītām pamatdarbībām un </a:t>
            </a:r>
            <a:r>
              <a:rPr lang="lv-LV" sz="1600" u="sng" dirty="0" smtClean="0">
                <a:latin typeface="Calibri" pitchFamily="34" charset="0"/>
              </a:rPr>
              <a:t>saimnieciskām darbībām katru gadu atvēlētā kapacitāte nepārsniedz </a:t>
            </a:r>
            <a:r>
              <a:rPr lang="lv-LV" sz="1600" b="1" u="sng" dirty="0" smtClean="0">
                <a:latin typeface="Calibri" pitchFamily="34" charset="0"/>
              </a:rPr>
              <a:t>20%</a:t>
            </a:r>
            <a:r>
              <a:rPr lang="lv-LV" sz="1600" u="sng" dirty="0" smtClean="0">
                <a:latin typeface="Calibri" pitchFamily="34" charset="0"/>
              </a:rPr>
              <a:t> no attiecīgās infrastruktūras kopējās gada kapacitātes</a:t>
            </a:r>
            <a:r>
              <a:rPr lang="lv-LV" sz="1600" dirty="0" smtClean="0">
                <a:latin typeface="Calibri" pitchFamily="34" charset="0"/>
              </a:rPr>
              <a:t>;</a:t>
            </a:r>
            <a:endParaRPr lang="lv-LV" sz="1800" dirty="0" smtClean="0">
              <a:latin typeface="Calibri" pitchFamily="34" charset="0"/>
            </a:endParaRPr>
          </a:p>
          <a:p>
            <a:pPr marL="342900" lvl="1" indent="-34290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800" b="1" dirty="0" err="1" smtClean="0">
                <a:solidFill>
                  <a:srgbClr val="800000"/>
                </a:solidFill>
                <a:latin typeface="Calibri" pitchFamily="34" charset="0"/>
              </a:rPr>
              <a:t>Max</a:t>
            </a:r>
            <a:r>
              <a:rPr lang="lv-LV" sz="1800" b="1" dirty="0" smtClean="0">
                <a:solidFill>
                  <a:srgbClr val="800000"/>
                </a:solidFill>
                <a:latin typeface="Calibri" pitchFamily="34" charset="0"/>
              </a:rPr>
              <a:t>. 50% ERAF</a:t>
            </a:r>
            <a:r>
              <a:rPr lang="lv-LV" sz="1800" dirty="0" smtClean="0">
                <a:latin typeface="Calibri" pitchFamily="34" charset="0"/>
              </a:rPr>
              <a:t>, ja pētniecības infrastruktūras attīstībai piemēro valsts atbalsta regulējumu</a:t>
            </a:r>
          </a:p>
          <a:p>
            <a:pPr marL="342900" lvl="1" indent="-34290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Calibri" pitchFamily="34" charset="0"/>
              </a:rPr>
              <a:t>Jāizstrādā </a:t>
            </a:r>
            <a:r>
              <a:rPr lang="lv-LV" sz="1800" b="1" dirty="0" smtClean="0">
                <a:solidFill>
                  <a:srgbClr val="800000"/>
                </a:solidFill>
                <a:latin typeface="Calibri" pitchFamily="34" charset="0"/>
              </a:rPr>
              <a:t>biznesa plāns</a:t>
            </a:r>
            <a:r>
              <a:rPr lang="lv-LV" sz="1800" dirty="0" smtClean="0">
                <a:latin typeface="Calibri" pitchFamily="34" charset="0"/>
              </a:rPr>
              <a:t>:  ekonomiskā atdeve, industrijas pieprasījums, ietekme uz jaunu darba vietu radīšanu, cilvēkresursu kritiskās masas pieaugumu.</a:t>
            </a:r>
            <a:endParaRPr lang="lv-LV" sz="1800" dirty="0">
              <a:latin typeface="Calibri" pitchFamily="34" charset="0"/>
            </a:endParaRPr>
          </a:p>
          <a:p>
            <a:pPr marL="342900" lvl="1" indent="-34290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800" b="1" dirty="0">
                <a:solidFill>
                  <a:srgbClr val="800000"/>
                </a:solidFill>
                <a:latin typeface="Calibri" pitchFamily="34" charset="0"/>
              </a:rPr>
              <a:t>Uzsākšana </a:t>
            </a:r>
            <a:r>
              <a:rPr lang="lv-LV" sz="1800" b="1" dirty="0" smtClean="0">
                <a:solidFill>
                  <a:srgbClr val="800000"/>
                </a:solidFill>
                <a:latin typeface="Calibri" pitchFamily="34" charset="0"/>
              </a:rPr>
              <a:t>2016</a:t>
            </a:r>
            <a:r>
              <a:rPr lang="lv-LV" sz="1800" b="1" dirty="0">
                <a:solidFill>
                  <a:srgbClr val="800000"/>
                </a:solidFill>
                <a:latin typeface="Calibri" pitchFamily="34" charset="0"/>
              </a:rPr>
              <a:t>.</a:t>
            </a:r>
            <a:r>
              <a:rPr lang="lv-LV" sz="1800" b="1" dirty="0" smtClean="0">
                <a:solidFill>
                  <a:srgbClr val="800000"/>
                </a:solidFill>
                <a:latin typeface="Calibri" pitchFamily="34" charset="0"/>
              </a:rPr>
              <a:t>gadā</a:t>
            </a:r>
            <a:r>
              <a:rPr lang="lv-LV" sz="1800" dirty="0" smtClean="0">
                <a:latin typeface="Calibri" pitchFamily="34" charset="0"/>
              </a:rPr>
              <a:t>, </a:t>
            </a:r>
            <a:r>
              <a:rPr lang="lv-LV" sz="1800" dirty="0">
                <a:latin typeface="Calibri" pitchFamily="34" charset="0"/>
              </a:rPr>
              <a:t>kad tiks </a:t>
            </a:r>
            <a:r>
              <a:rPr lang="lv-LV" sz="1800" dirty="0" smtClean="0">
                <a:latin typeface="Calibri" pitchFamily="34" charset="0"/>
              </a:rPr>
              <a:t>pabeigti </a:t>
            </a:r>
            <a:r>
              <a:rPr lang="lv-LV" sz="1800" dirty="0">
                <a:latin typeface="Calibri" pitchFamily="34" charset="0"/>
              </a:rPr>
              <a:t>2007-2013 </a:t>
            </a:r>
            <a:r>
              <a:rPr lang="lv-LV" sz="1800" dirty="0" smtClean="0">
                <a:latin typeface="Calibri" pitchFamily="34" charset="0"/>
              </a:rPr>
              <a:t>R</a:t>
            </a:r>
            <a:r>
              <a:rPr lang="lv-LV" sz="1800" dirty="0">
                <a:latin typeface="Calibri" pitchFamily="34" charset="0"/>
              </a:rPr>
              <a:t>&amp;D infrastruktūras </a:t>
            </a:r>
            <a:r>
              <a:rPr lang="lv-LV" sz="1800" dirty="0" smtClean="0">
                <a:latin typeface="Calibri" pitchFamily="34" charset="0"/>
              </a:rPr>
              <a:t>projekti, būs noslēgusies ZI reorganizācija, izstrādātas ZI pētniecības programmas un tām pakārtotais cilvēkresursu un infrastruktūras attīstības plāns.</a:t>
            </a:r>
            <a:endParaRPr lang="lv-LV" sz="1800" dirty="0">
              <a:latin typeface="Calibri" pitchFamily="34" charset="0"/>
            </a:endParaRP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62C44BB-5B19-7B49-A737-AAEE01AE575D}" type="slidenum">
              <a:rPr lang="lv-LV" sz="1200">
                <a:solidFill>
                  <a:srgbClr val="898989"/>
                </a:solidFill>
                <a:latin typeface="Calibri" charset="0"/>
                <a:cs typeface="Arial" charset="0"/>
              </a:rPr>
              <a:pPr eaLnBrk="1" hangingPunct="1"/>
              <a:t>4</a:t>
            </a:fld>
            <a:endParaRPr lang="lv-LV" sz="1200">
              <a:solidFill>
                <a:srgbClr val="898989"/>
              </a:solidFill>
              <a:latin typeface="Calibri" charset="0"/>
              <a:cs typeface="Arial" charset="0"/>
            </a:endParaRP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655762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60159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900" y="125963"/>
            <a:ext cx="8338675" cy="674611"/>
          </a:xfrm>
        </p:spPr>
        <p:txBody>
          <a:bodyPr>
            <a:normAutofit fontScale="90000"/>
          </a:bodyPr>
          <a:lstStyle/>
          <a:p>
            <a:pPr algn="l"/>
            <a:r>
              <a:rPr lang="lv-LV" sz="2800" dirty="0" smtClean="0"/>
              <a:t>Tehnoloģiju pārneses atbalsts 2014-2020 – I</a:t>
            </a:r>
            <a:br>
              <a:rPr lang="lv-LV" sz="2800" dirty="0" smtClean="0"/>
            </a:br>
            <a:r>
              <a:rPr lang="lv-LV" sz="2000" b="1" dirty="0" smtClean="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(sinerģija ar citām SF atbalsta programmām)</a:t>
            </a:r>
            <a:endParaRPr lang="lv-LV" sz="2000" b="1" dirty="0">
              <a:solidFill>
                <a:srgbClr val="800000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1386871"/>
            <a:ext cx="1718549" cy="1495049"/>
            <a:chOff x="307901" y="1417638"/>
            <a:chExt cx="1866672" cy="163141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0" y="1789641"/>
              <a:ext cx="1717373" cy="125940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07901" y="1417638"/>
              <a:ext cx="142404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dirty="0" smtClean="0"/>
                <a:t>Ekspertīze un zināšanas</a:t>
              </a:r>
              <a:endParaRPr lang="lv-LV" sz="16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101369" y="237603"/>
            <a:ext cx="1867209" cy="1259407"/>
            <a:chOff x="2437542" y="561992"/>
            <a:chExt cx="2065499" cy="137104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85668" y="673632"/>
              <a:ext cx="1717373" cy="125940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437542" y="561992"/>
              <a:ext cx="1717373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dirty="0" smtClean="0"/>
                <a:t>Resursi un laboratorijas </a:t>
              </a:r>
              <a:endParaRPr lang="lv-LV" sz="16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251205" y="3226514"/>
            <a:ext cx="1717373" cy="1475042"/>
            <a:chOff x="4475362" y="944302"/>
            <a:chExt cx="1717373" cy="147504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5362" y="1159937"/>
              <a:ext cx="1717373" cy="1259407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475362" y="944302"/>
              <a:ext cx="1717373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dirty="0" smtClean="0"/>
                <a:t>Pētniecība un sadarbība</a:t>
              </a:r>
              <a:endParaRPr lang="lv-LV" sz="16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374074" y="1132953"/>
            <a:ext cx="2257938" cy="1661994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rgbClr val="800000"/>
                </a:solidFill>
              </a:rPr>
              <a:t>Tehnoloģiju pārnese:</a:t>
            </a:r>
          </a:p>
          <a:p>
            <a:pPr marL="285750" indent="-285750">
              <a:buFont typeface="Wingdings" charset="2"/>
              <a:buChar char="§"/>
            </a:pPr>
            <a:r>
              <a:rPr lang="lv-LV" sz="1400" dirty="0" smtClean="0"/>
              <a:t>Palielināt ienākumus no pētījumu rezultātu komercializēšanas;</a:t>
            </a:r>
          </a:p>
          <a:p>
            <a:pPr marL="285750" indent="-285750">
              <a:buFont typeface="Wingdings" charset="2"/>
              <a:buChar char="§"/>
            </a:pPr>
            <a:r>
              <a:rPr lang="lv-LV" sz="1400" dirty="0" smtClean="0"/>
              <a:t>Palielināt jaunradītu [veiksmīgu] uzņēmumu skaitu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632012" y="1014555"/>
            <a:ext cx="1799942" cy="4824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20676258">
            <a:off x="5986347" y="845276"/>
            <a:ext cx="1348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i="1" dirty="0" smtClean="0"/>
              <a:t>Licencēšana</a:t>
            </a:r>
            <a:endParaRPr lang="lv-LV" sz="1600" i="1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632012" y="1887174"/>
            <a:ext cx="2270765" cy="13393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826491">
            <a:off x="6135088" y="2162874"/>
            <a:ext cx="1517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i="1" dirty="0" smtClean="0"/>
              <a:t>Līgumpētījumi</a:t>
            </a:r>
            <a:endParaRPr lang="lv-LV" sz="1600" i="1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1718550" y="1887174"/>
            <a:ext cx="1655524" cy="4768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20647617">
            <a:off x="1696368" y="1399970"/>
            <a:ext cx="17513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 smtClean="0"/>
              <a:t>Tehnoloģisku </a:t>
            </a:r>
          </a:p>
          <a:p>
            <a:r>
              <a:rPr lang="lv-LV" sz="1400" i="1" dirty="0" smtClean="0"/>
              <a:t>problēmu risināšana/ </a:t>
            </a:r>
          </a:p>
          <a:p>
            <a:r>
              <a:rPr lang="lv-LV" sz="1400" i="1" dirty="0" smtClean="0"/>
              <a:t>konsultācijas</a:t>
            </a:r>
            <a:endParaRPr lang="lv-LV" sz="1400" i="1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5632012" y="2501398"/>
            <a:ext cx="1619193" cy="9407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 rot="1788963">
            <a:off x="5729450" y="2531666"/>
            <a:ext cx="188367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i="1" dirty="0" smtClean="0"/>
              <a:t>Jauna uzņēmuma dibināšana</a:t>
            </a:r>
            <a:endParaRPr lang="lv-LV" sz="1600" i="1" dirty="0"/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>
          <a:xfrm>
            <a:off x="1733080" y="2862540"/>
            <a:ext cx="5698874" cy="275598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/>
            </a:pPr>
            <a:r>
              <a:rPr lang="lv-LV" sz="1800" b="1" dirty="0" smtClean="0">
                <a:solidFill>
                  <a:srgbClr val="800000"/>
                </a:solidFill>
              </a:rPr>
              <a:t>Augsti </a:t>
            </a:r>
            <a:r>
              <a:rPr lang="lv-LV" sz="1800" b="1" dirty="0">
                <a:solidFill>
                  <a:srgbClr val="800000"/>
                </a:solidFill>
              </a:rPr>
              <a:t>kvalificētu [starptautisku] </a:t>
            </a:r>
          </a:p>
          <a:p>
            <a:pPr marL="0" indent="0">
              <a:buNone/>
            </a:pPr>
            <a:r>
              <a:rPr lang="lv-LV" sz="1800" b="1" dirty="0" smtClean="0">
                <a:solidFill>
                  <a:srgbClr val="800000"/>
                </a:solidFill>
              </a:rPr>
              <a:t>TP </a:t>
            </a:r>
            <a:r>
              <a:rPr lang="lv-LV" sz="1800" b="1" dirty="0">
                <a:solidFill>
                  <a:srgbClr val="800000"/>
                </a:solidFill>
              </a:rPr>
              <a:t>ekspertu piesaiste; </a:t>
            </a:r>
          </a:p>
          <a:p>
            <a:pPr>
              <a:buFont typeface="+mj-ea"/>
              <a:buAutoNum type="circleNumDbPlain" startAt="2"/>
            </a:pPr>
            <a:r>
              <a:rPr lang="lv-LV" sz="1800" b="1" dirty="0">
                <a:solidFill>
                  <a:srgbClr val="800000"/>
                </a:solidFill>
              </a:rPr>
              <a:t>Sadarbības līgumiskais un juridiskais atbalsts, t.sk. </a:t>
            </a:r>
            <a:r>
              <a:rPr lang="en-US" sz="1800" b="1" i="1" dirty="0">
                <a:solidFill>
                  <a:srgbClr val="800000"/>
                </a:solidFill>
              </a:rPr>
              <a:t>s</a:t>
            </a:r>
            <a:r>
              <a:rPr lang="lv-LV" sz="1800" b="1" i="1" dirty="0">
                <a:solidFill>
                  <a:srgbClr val="800000"/>
                </a:solidFill>
              </a:rPr>
              <a:t>pin-out </a:t>
            </a:r>
            <a:r>
              <a:rPr lang="lv-LV" sz="1800" b="1" dirty="0">
                <a:solidFill>
                  <a:srgbClr val="800000"/>
                </a:solidFill>
              </a:rPr>
              <a:t>kopuzņēmumu </a:t>
            </a:r>
            <a:r>
              <a:rPr lang="lv-LV" sz="1800" b="1" dirty="0" smtClean="0">
                <a:solidFill>
                  <a:srgbClr val="800000"/>
                </a:solidFill>
              </a:rPr>
              <a:t>dibināšana, </a:t>
            </a:r>
            <a:r>
              <a:rPr lang="lv-LV" sz="1800" b="1" dirty="0">
                <a:solidFill>
                  <a:srgbClr val="800000"/>
                </a:solidFill>
              </a:rPr>
              <a:t>klientu </a:t>
            </a:r>
            <a:r>
              <a:rPr lang="lv-LV" sz="1800" b="1" dirty="0" smtClean="0">
                <a:solidFill>
                  <a:srgbClr val="800000"/>
                </a:solidFill>
              </a:rPr>
              <a:t>piesaiste </a:t>
            </a:r>
            <a:r>
              <a:rPr lang="lv-LV" sz="1800" b="1" dirty="0">
                <a:solidFill>
                  <a:srgbClr val="800000"/>
                </a:solidFill>
              </a:rPr>
              <a:t>starptautiskajā tirgū;</a:t>
            </a:r>
          </a:p>
          <a:p>
            <a:pPr>
              <a:buFont typeface="+mj-ea"/>
              <a:buAutoNum type="circleNumDbPlain" startAt="2"/>
            </a:pPr>
            <a:r>
              <a:rPr lang="lv-LV" sz="1800" b="1" dirty="0">
                <a:solidFill>
                  <a:srgbClr val="800000"/>
                </a:solidFill>
              </a:rPr>
              <a:t>Personāla </a:t>
            </a:r>
            <a:r>
              <a:rPr lang="en-US" sz="1800" b="1" dirty="0">
                <a:solidFill>
                  <a:srgbClr val="800000"/>
                </a:solidFill>
              </a:rPr>
              <a:t>a</a:t>
            </a:r>
            <a:r>
              <a:rPr lang="lv-LV" sz="1800" b="1" dirty="0">
                <a:solidFill>
                  <a:srgbClr val="800000"/>
                </a:solidFill>
              </a:rPr>
              <a:t>pmācība TP jautājumos;</a:t>
            </a:r>
          </a:p>
          <a:p>
            <a:pPr>
              <a:buFont typeface="+mj-ea"/>
              <a:buAutoNum type="circleNumDbPlain" startAt="2"/>
            </a:pPr>
            <a:r>
              <a:rPr lang="lv-LV" sz="1800" b="1" i="1" dirty="0">
                <a:solidFill>
                  <a:srgbClr val="800000"/>
                </a:solidFill>
              </a:rPr>
              <a:t> Proof-of concept </a:t>
            </a:r>
            <a:r>
              <a:rPr lang="lv-LV" sz="1800" b="1" dirty="0">
                <a:solidFill>
                  <a:srgbClr val="800000"/>
                </a:solidFill>
              </a:rPr>
              <a:t>fonds </a:t>
            </a:r>
            <a:r>
              <a:rPr lang="lv-LV" sz="1800" dirty="0" smtClean="0">
                <a:solidFill>
                  <a:srgbClr val="800000"/>
                </a:solidFill>
              </a:rPr>
              <a:t>(komerciālā potenciāla novērtējums, tirgus </a:t>
            </a:r>
            <a:r>
              <a:rPr lang="lv-LV" sz="1800" dirty="0">
                <a:solidFill>
                  <a:srgbClr val="800000"/>
                </a:solidFill>
              </a:rPr>
              <a:t>izpēte, </a:t>
            </a:r>
            <a:r>
              <a:rPr lang="lv-LV" sz="1800" dirty="0" smtClean="0">
                <a:solidFill>
                  <a:srgbClr val="800000"/>
                </a:solidFill>
              </a:rPr>
              <a:t>demonstrācijas prototipēšana</a:t>
            </a:r>
            <a:r>
              <a:rPr lang="lv-LV" sz="1800" dirty="0">
                <a:solidFill>
                  <a:srgbClr val="800000"/>
                </a:solidFill>
              </a:rPr>
              <a:t>)</a:t>
            </a:r>
            <a:endParaRPr lang="lv-LV" sz="1800" b="1" dirty="0">
              <a:solidFill>
                <a:srgbClr val="800000"/>
              </a:solidFill>
            </a:endParaRPr>
          </a:p>
          <a:p>
            <a:endParaRPr lang="en-US" sz="1800" dirty="0"/>
          </a:p>
        </p:txBody>
      </p:sp>
      <p:sp>
        <p:nvSpPr>
          <p:cNvPr id="35" name="TextBox 34"/>
          <p:cNvSpPr txBox="1"/>
          <p:nvPr/>
        </p:nvSpPr>
        <p:spPr>
          <a:xfrm>
            <a:off x="1628183" y="5304502"/>
            <a:ext cx="74665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/>
              <a:t>Priekšnoteikumi:</a:t>
            </a:r>
          </a:p>
          <a:p>
            <a:pPr marL="285750" indent="-285750">
              <a:buClr>
                <a:schemeClr val="accent6"/>
              </a:buClr>
              <a:buFont typeface="Wingdings" charset="2"/>
              <a:buChar char="§"/>
            </a:pPr>
            <a:r>
              <a:rPr lang="lv-LV" sz="1400" dirty="0" smtClean="0"/>
              <a:t>Cilvēkresursi (zinātnieki, TP eksperti, studenti);</a:t>
            </a:r>
          </a:p>
          <a:p>
            <a:pPr marL="285750" indent="-285750">
              <a:buClr>
                <a:schemeClr val="accent6"/>
              </a:buClr>
              <a:buFont typeface="Wingdings" charset="2"/>
              <a:buChar char="§"/>
            </a:pPr>
            <a:r>
              <a:rPr lang="lv-LV" sz="1400" dirty="0"/>
              <a:t>P</a:t>
            </a:r>
            <a:r>
              <a:rPr lang="lv-LV" sz="1400" dirty="0" smtClean="0"/>
              <a:t>ētniecība </a:t>
            </a:r>
            <a:r>
              <a:rPr lang="lv-LV" sz="1400" dirty="0"/>
              <a:t>atbilstoši industrijas </a:t>
            </a:r>
            <a:r>
              <a:rPr lang="lv-LV" sz="1400" dirty="0" smtClean="0"/>
              <a:t>vajadzībām;</a:t>
            </a:r>
            <a:endParaRPr lang="lv-LV" sz="1400" dirty="0"/>
          </a:p>
          <a:p>
            <a:pPr marL="285750" indent="-285750">
              <a:buClr>
                <a:schemeClr val="accent6"/>
              </a:buClr>
              <a:buFont typeface="Wingdings" charset="2"/>
              <a:buChar char="§"/>
            </a:pPr>
            <a:r>
              <a:rPr lang="lv-LV" sz="1400" dirty="0"/>
              <a:t>Finansējums </a:t>
            </a:r>
            <a:r>
              <a:rPr lang="lv-LV" sz="1400" dirty="0" smtClean="0"/>
              <a:t>P&amp;A;</a:t>
            </a:r>
            <a:endParaRPr lang="lv-LV" sz="1400" dirty="0"/>
          </a:p>
          <a:p>
            <a:pPr marL="285750" indent="-285750">
              <a:buClr>
                <a:schemeClr val="accent6"/>
              </a:buClr>
              <a:buFont typeface="Wingdings" charset="2"/>
              <a:buChar char="§"/>
            </a:pPr>
            <a:r>
              <a:rPr lang="lv-LV" sz="1400" dirty="0"/>
              <a:t>Motivācija (ieņēmumu </a:t>
            </a:r>
            <a:r>
              <a:rPr lang="lv-LV" sz="1400" dirty="0" smtClean="0"/>
              <a:t>sadalījums starp izgudrotāju un ZI);</a:t>
            </a:r>
            <a:endParaRPr lang="lv-LV" sz="1400" dirty="0"/>
          </a:p>
          <a:p>
            <a:pPr marL="285750" indent="-285750">
              <a:buClr>
                <a:schemeClr val="accent6"/>
              </a:buClr>
              <a:buFont typeface="Wingdings" charset="2"/>
              <a:buChar char="§"/>
            </a:pPr>
            <a:r>
              <a:rPr lang="lv-LV" sz="1400" dirty="0"/>
              <a:t>Specializācija noteiktās tehnoloģiju </a:t>
            </a:r>
            <a:r>
              <a:rPr lang="lv-LV" sz="1400" dirty="0" smtClean="0"/>
              <a:t>jomās.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xmlns="" val="542360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626" y="2026774"/>
            <a:ext cx="3140127" cy="19681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8425" y="173429"/>
            <a:ext cx="7134469" cy="918337"/>
          </a:xfrm>
        </p:spPr>
        <p:txBody>
          <a:bodyPr>
            <a:noAutofit/>
          </a:bodyPr>
          <a:lstStyle/>
          <a:p>
            <a:pPr algn="l"/>
            <a:r>
              <a:rPr lang="lv-LV" sz="2400" dirty="0" smtClean="0"/>
              <a:t>Tehnoloģiju </a:t>
            </a:r>
            <a:r>
              <a:rPr lang="lv-LV" sz="2400" dirty="0"/>
              <a:t>pārneses </a:t>
            </a:r>
            <a:r>
              <a:rPr lang="lv-LV" sz="2400" dirty="0" smtClean="0"/>
              <a:t>atbalsts 2014-2020 – II</a:t>
            </a:r>
            <a:br>
              <a:rPr lang="lv-LV" sz="2400" dirty="0" smtClean="0"/>
            </a:br>
            <a:r>
              <a:rPr lang="lv-LV" sz="2400" b="1" dirty="0" smtClean="0">
                <a:solidFill>
                  <a:srgbClr val="800000"/>
                </a:solidFill>
              </a:rPr>
              <a:t> (sinerģija ar citām SF atbalsta programmām)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2975"/>
            <a:ext cx="8229600" cy="5413281"/>
          </a:xfrm>
        </p:spPr>
        <p:txBody>
          <a:bodyPr>
            <a:normAutofit fontScale="92500" lnSpcReduction="10000"/>
          </a:bodyPr>
          <a:lstStyle/>
          <a:p>
            <a:pPr marL="268288" indent="-268288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r>
              <a:rPr lang="lv-LV" sz="1900" dirty="0" smtClean="0"/>
              <a:t>Tehnoloģiju pārneses atbalsta centri – </a:t>
            </a:r>
            <a:r>
              <a:rPr lang="lv-LV" sz="2000" b="1" u="sng" dirty="0" smtClean="0">
                <a:solidFill>
                  <a:srgbClr val="800000"/>
                </a:solidFill>
              </a:rPr>
              <a:t>Centralizācija </a:t>
            </a:r>
            <a:r>
              <a:rPr lang="lv-LV" sz="2000" b="1" i="1" u="sng" dirty="0" smtClean="0">
                <a:solidFill>
                  <a:srgbClr val="800000"/>
                </a:solidFill>
              </a:rPr>
              <a:t>vs</a:t>
            </a:r>
            <a:r>
              <a:rPr lang="lv-LV" sz="2000" b="1" u="sng" dirty="0" smtClean="0">
                <a:solidFill>
                  <a:srgbClr val="800000"/>
                </a:solidFill>
              </a:rPr>
              <a:t> decentralizācija (ZI str-ba)</a:t>
            </a:r>
            <a:r>
              <a:rPr lang="lv-LV" sz="1800" dirty="0" smtClean="0"/>
              <a:t>:</a:t>
            </a:r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r>
              <a:rPr lang="lv-LV" sz="1800" dirty="0" smtClean="0"/>
              <a:t>Kritiskā masa (R&amp;D cilvēkresursi, doktorantu skaits, R&amp;D budžets, ...);</a:t>
            </a:r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r>
              <a:rPr lang="lv-LV" sz="1800" dirty="0" smtClean="0"/>
              <a:t>Esošā TP kapacitāte (pieejamie cilvēkresursi; sekmīgas komercializācijas pieredze; IĪ pārvaldības kārtība; spēja aprēķināt katra pētniecības projekta un tā izstrādnes pilnu pašizmaksu);</a:t>
            </a:r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endParaRPr lang="lv-LV" sz="1800" dirty="0" smtClean="0"/>
          </a:p>
          <a:p>
            <a:pPr marL="457200" lvl="1" indent="-457200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+mj-lt"/>
              <a:buAutoNum type="arabicPeriod" startAt="2"/>
              <a:defRPr/>
            </a:pPr>
            <a:r>
              <a:rPr lang="lv-LV" sz="1900" b="1" dirty="0" smtClean="0"/>
              <a:t>Atbalstāmās darbības</a:t>
            </a:r>
            <a:r>
              <a:rPr lang="lv-LV" sz="1900" dirty="0" smtClean="0"/>
              <a:t>:</a:t>
            </a:r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r>
              <a:rPr lang="lv-LV" sz="1800" dirty="0" smtClean="0"/>
              <a:t>Tehnoloģiju audits;</a:t>
            </a:r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r>
              <a:rPr lang="lv-LV" sz="1800" dirty="0" smtClean="0"/>
              <a:t>Komercializācijas plāna izstrāde un īstenošana (ārvalsts eksperti + ZI darbinieku </a:t>
            </a:r>
            <a:r>
              <a:rPr lang="lv-LV" sz="1800" i="1" dirty="0" smtClean="0"/>
              <a:t>hands-on </a:t>
            </a:r>
            <a:r>
              <a:rPr lang="lv-LV" sz="1800" dirty="0" smtClean="0"/>
              <a:t>apmācība);</a:t>
            </a:r>
            <a:endParaRPr lang="lv-LV" sz="1800" dirty="0"/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r>
              <a:rPr lang="lv-LV" sz="1800" dirty="0" smtClean="0"/>
              <a:t>Pētījumu </a:t>
            </a:r>
            <a:r>
              <a:rPr lang="lv-LV" sz="1800" dirty="0"/>
              <a:t>rezultātu komercializācijas potenciāla sākotnējā izvērtēšana un atlase, t.sk. </a:t>
            </a:r>
            <a:r>
              <a:rPr lang="lv-LV" sz="1800" dirty="0" smtClean="0"/>
              <a:t>idejas </a:t>
            </a:r>
            <a:r>
              <a:rPr lang="lv-LV" sz="1800" dirty="0"/>
              <a:t>tehniskā un ekonomiskā priekšizpēte un prototipa izstrāde;</a:t>
            </a:r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r>
              <a:rPr lang="en-US" sz="1800" dirty="0"/>
              <a:t>P</a:t>
            </a:r>
            <a:r>
              <a:rPr lang="lv-LV" sz="1800" dirty="0"/>
              <a:t>otenciālo investoru, licenciātu, līgumpētījumu pasūtītāju piesaiste, t.sk. </a:t>
            </a:r>
            <a:r>
              <a:rPr lang="en-US" sz="1800" dirty="0"/>
              <a:t>k</a:t>
            </a:r>
            <a:r>
              <a:rPr lang="lv-LV" sz="1800" dirty="0" smtClean="0"/>
              <a:t>omercializācijas </a:t>
            </a:r>
            <a:r>
              <a:rPr lang="lv-LV" sz="1800" dirty="0"/>
              <a:t>ideju starpt.mārketings; komercializācijas darījumu organizēšana;</a:t>
            </a:r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r>
              <a:rPr lang="en-US" sz="1800" dirty="0"/>
              <a:t>A</a:t>
            </a:r>
            <a:r>
              <a:rPr lang="lv-LV" sz="1800" dirty="0"/>
              <a:t>tbalsts potenciālo </a:t>
            </a:r>
            <a:r>
              <a:rPr lang="lv-LV" sz="1800" i="1" dirty="0"/>
              <a:t>spin-out </a:t>
            </a:r>
            <a:r>
              <a:rPr lang="lv-LV" sz="1800" dirty="0"/>
              <a:t>izveidei (apmācības, </a:t>
            </a:r>
            <a:r>
              <a:rPr lang="lv-LV" sz="1800" dirty="0" smtClean="0"/>
              <a:t>attīstītaju komandas veidošana, BP izstrāde </a:t>
            </a:r>
            <a:r>
              <a:rPr lang="lv-LV" sz="1800" dirty="0"/>
              <a:t>u.c.</a:t>
            </a:r>
            <a:r>
              <a:rPr lang="lv-LV" sz="1800" dirty="0" smtClean="0"/>
              <a:t>);</a:t>
            </a:r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r>
              <a:rPr lang="lv-LV" sz="1800" dirty="0" smtClean="0"/>
              <a:t>Apmācības personālam, t.sk.pētniekiem un vadītājiem, un studentiem par TP jautājumiem un IĪ pārvaldību;</a:t>
            </a:r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r>
              <a:rPr lang="lv-LV" sz="1800" dirty="0" smtClean="0"/>
              <a:t>ZI intelektuālā īpašuma pārvaldības nodrošināšana (</a:t>
            </a:r>
            <a:r>
              <a:rPr lang="lv-LV" sz="1800" i="1" dirty="0" smtClean="0"/>
              <a:t>disclosure process</a:t>
            </a:r>
            <a:r>
              <a:rPr lang="lv-LV" sz="1800" dirty="0" smtClean="0"/>
              <a:t>); </a:t>
            </a:r>
            <a:r>
              <a:rPr lang="en-US" sz="1800" dirty="0"/>
              <a:t>r</a:t>
            </a:r>
            <a:r>
              <a:rPr lang="lv-LV" sz="1800" dirty="0" smtClean="0"/>
              <a:t>adītā intelektuālā īpašuma aizsardzības pasākumi;</a:t>
            </a:r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r>
              <a:rPr lang="en-US" sz="1800" dirty="0" smtClean="0"/>
              <a:t>L</a:t>
            </a:r>
            <a:r>
              <a:rPr lang="lv-LV" sz="1800" dirty="0" smtClean="0"/>
              <a:t>icences līgumu u.c. IP nodošanas līgumu izpildes pārvaldība.</a:t>
            </a:r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endParaRPr lang="lv-LV" sz="1800" dirty="0" smtClean="0"/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endParaRPr lang="lv-LV" sz="1800" dirty="0" smtClean="0"/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endParaRPr lang="lv-LV" sz="1800" dirty="0" smtClean="0"/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endParaRPr lang="lv-LV" sz="1800" dirty="0" smtClean="0"/>
          </a:p>
          <a:p>
            <a:pPr marL="685800" lvl="1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" charset="2"/>
              <a:buChar char="§"/>
              <a:defRPr/>
            </a:pPr>
            <a:endParaRPr lang="lv-LV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1441"/>
            <a:ext cx="13684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87671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0825" y="1783047"/>
            <a:ext cx="8713788" cy="4964313"/>
          </a:xfrm>
        </p:spPr>
        <p:txBody>
          <a:bodyPr>
            <a:normAutofit/>
          </a:bodyPr>
          <a:lstStyle/>
          <a:p>
            <a:pPr marL="268288" indent="-268288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r>
              <a:rPr lang="lv-LV" sz="1900" b="1" dirty="0">
                <a:solidFill>
                  <a:srgbClr val="800000"/>
                </a:solidFill>
                <a:latin typeface="+mn-lt"/>
              </a:rPr>
              <a:t>Ierobežota kapacitāte un sniegto pakalpojumu </a:t>
            </a:r>
            <a:r>
              <a:rPr lang="lv-LV" sz="1900" b="1" dirty="0" smtClean="0">
                <a:solidFill>
                  <a:srgbClr val="800000"/>
                </a:solidFill>
                <a:latin typeface="+mn-lt"/>
              </a:rPr>
              <a:t>klāsts: </a:t>
            </a:r>
            <a:endParaRPr lang="lv-LV" sz="1900" b="1" dirty="0">
              <a:solidFill>
                <a:srgbClr val="800000"/>
              </a:solidFill>
              <a:latin typeface="+mn-lt"/>
            </a:endParaRP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600" dirty="0" smtClean="0"/>
              <a:t>Lielāko TPK piesaistīto ieņēmumu daļu veido līgumpētījumi un pētniecības konsultāciju pakalpojumi</a:t>
            </a:r>
            <a:r>
              <a:rPr lang="lv-LV" sz="1600" dirty="0"/>
              <a:t> </a:t>
            </a:r>
            <a:r>
              <a:rPr lang="lv-LV" sz="1600" dirty="0" smtClean="0"/>
              <a:t>(no noslēgtajiem 313 līgumiem tikai 26 ir licences līgumi);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600" dirty="0" smtClean="0"/>
              <a:t>89% = nacionālie patenti. TPK </a:t>
            </a:r>
            <a:r>
              <a:rPr lang="lv-LV" sz="1600" u="sng" dirty="0" smtClean="0"/>
              <a:t>personāla nepietiekamās prasmes un pieredze </a:t>
            </a:r>
            <a:r>
              <a:rPr lang="lv-LV" sz="1600" dirty="0" smtClean="0"/>
              <a:t>licenciātu un investoru piesaistei, īpaši starptautiskā mērogā, kavē starptautiska līmeņa licenciātu piesaisti;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600" dirty="0" smtClean="0"/>
              <a:t>Tikai ≈30% komercializācijas piedāvājumu ir gatavi prezentēšanai potenciālajiem investoriem/licenciātiem un 25% tiek aktīvi meklēts licenciāts vai investors (atkal </a:t>
            </a:r>
            <a:r>
              <a:rPr lang="lv-LV" sz="1600" u="sng" dirty="0" smtClean="0"/>
              <a:t>nepietiekamas personāla prasmes un kapacitāte</a:t>
            </a:r>
            <a:r>
              <a:rPr lang="lv-LV" sz="1600" dirty="0" smtClean="0"/>
              <a:t>);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600" dirty="0" smtClean="0"/>
              <a:t>Galvenie klienti ārpus augstskolas ir mikro un mazie komersanti, un tikai aptuveni 7% no apkalpotajiem ir ārvalstīs dibināti uzņēmumi.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§"/>
            </a:pPr>
            <a:endParaRPr lang="lv-LV" sz="1600" dirty="0" smtClean="0"/>
          </a:p>
          <a:p>
            <a:pPr marL="457200" indent="-457200">
              <a:lnSpc>
                <a:spcPct val="8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+mj-lt"/>
              <a:buAutoNum type="arabicPeriod" startAt="2"/>
              <a:defRPr/>
            </a:pPr>
            <a:r>
              <a:rPr lang="lv-LV" sz="1900" b="1" dirty="0">
                <a:solidFill>
                  <a:srgbClr val="800000"/>
                </a:solidFill>
                <a:latin typeface="+mn-lt"/>
              </a:rPr>
              <a:t>Atbalsts nav pieejams visā TP </a:t>
            </a:r>
            <a:r>
              <a:rPr lang="lv-LV" sz="1900" b="1" dirty="0" smtClean="0">
                <a:solidFill>
                  <a:srgbClr val="800000"/>
                </a:solidFill>
                <a:latin typeface="+mn-lt"/>
              </a:rPr>
              <a:t>procesā:</a:t>
            </a:r>
            <a:endParaRPr lang="lv-LV" sz="1900" b="1" dirty="0">
              <a:solidFill>
                <a:srgbClr val="800000"/>
              </a:solidFill>
              <a:latin typeface="+mn-lt"/>
            </a:endParaRP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600" dirty="0" smtClean="0"/>
              <a:t>Nav finansējuma pētniecības rezultātu tehniskai un ekonomiskai priekšizpētei (</a:t>
            </a:r>
            <a:r>
              <a:rPr lang="lv-LV" sz="1600" i="1" dirty="0" smtClean="0"/>
              <a:t>proof-of-concept</a:t>
            </a:r>
            <a:r>
              <a:rPr lang="lv-LV" sz="1600" dirty="0" smtClean="0"/>
              <a:t>), lai pamatotu/ apstiprinātu radītā intelektuālā īpašuma komercializācijas potenciālu;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lv-LV" sz="1600" dirty="0" smtClean="0"/>
              <a:t>Nav attīstīta prakse IP nodošanai, veidojot </a:t>
            </a:r>
            <a:r>
              <a:rPr lang="lv-LV" sz="1600" i="1" dirty="0" err="1" smtClean="0"/>
              <a:t>spin-off</a:t>
            </a:r>
            <a:r>
              <a:rPr lang="lv-LV" sz="1600" i="1" dirty="0" smtClean="0"/>
              <a:t> </a:t>
            </a:r>
            <a:r>
              <a:rPr lang="lv-LV" sz="1600" dirty="0" smtClean="0"/>
              <a:t>uzņēmumus sadarbībā ar inkubācijas pakalpojumu sniedzējiem un riska investoriem (pašreiz Latvijā nedarbojas valsts atbalstīti Tehnoloģiju inkubatori).</a:t>
            </a:r>
          </a:p>
          <a:p>
            <a:endParaRPr lang="lv-LV" sz="1800" dirty="0" smtClean="0"/>
          </a:p>
          <a:p>
            <a:pPr lvl="1"/>
            <a:endParaRPr lang="lv-LV" sz="1500" dirty="0" smtClean="0"/>
          </a:p>
          <a:p>
            <a:pPr algn="just"/>
            <a:endParaRPr lang="lv-LV" sz="14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2"/>
          </p:nvPr>
        </p:nvSpPr>
        <p:spPr>
          <a:xfrm>
            <a:off x="1270088" y="225198"/>
            <a:ext cx="7873911" cy="647799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>
              <a:defRPr/>
            </a:pPr>
            <a:r>
              <a:rPr lang="lv-LV" sz="2400" b="0" dirty="0" smtClean="0">
                <a:solidFill>
                  <a:schemeClr val="tx1">
                    <a:lumMod val="75000"/>
                  </a:schemeClr>
                </a:solidFill>
              </a:rPr>
              <a:t>Secinājumi* </a:t>
            </a:r>
            <a:r>
              <a:rPr lang="lv-LV" sz="2400" b="0" dirty="0">
                <a:solidFill>
                  <a:schemeClr val="tx1">
                    <a:lumMod val="75000"/>
                  </a:schemeClr>
                </a:solidFill>
              </a:rPr>
              <a:t>par </a:t>
            </a:r>
            <a:r>
              <a:rPr lang="lv-LV" sz="2400" b="0" dirty="0" smtClean="0">
                <a:solidFill>
                  <a:schemeClr val="tx1">
                    <a:lumMod val="75000"/>
                  </a:schemeClr>
                </a:solidFill>
              </a:rPr>
              <a:t>Tehnoloģiju Pārneses 2007-2013 programmu</a:t>
            </a:r>
            <a:endParaRPr lang="lv-LV" sz="2400" b="0" dirty="0">
              <a:solidFill>
                <a:schemeClr val="tx1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90136233"/>
              </p:ext>
            </p:extLst>
          </p:nvPr>
        </p:nvGraphicFramePr>
        <p:xfrm>
          <a:off x="395336" y="912784"/>
          <a:ext cx="820891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4346"/>
                <a:gridCol w="4474568"/>
              </a:tblGrid>
              <a:tr h="1526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 smtClean="0"/>
                        <a:t>Atbalsta saņēmēji</a:t>
                      </a:r>
                      <a:endParaRPr lang="lv-LV" sz="1400" b="0" dirty="0"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 smtClean="0"/>
                        <a:t>Mērķis</a:t>
                      </a:r>
                      <a:endParaRPr lang="lv-LV" sz="1400" b="0" dirty="0"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81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baseline="0" dirty="0" smtClean="0"/>
                        <a:t>8 TPK augstskolās (RTU, LU, LLU, RSU, VeA, DU, RA, LMA) – kopā 3MEUR</a:t>
                      </a:r>
                      <a:endParaRPr lang="lv-LV" sz="1400" b="0" dirty="0"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 smtClean="0"/>
                        <a:t>Valsts zinātnisko institūciju</a:t>
                      </a:r>
                      <a:r>
                        <a:rPr lang="lv-LV" sz="1400" baseline="0" dirty="0" smtClean="0"/>
                        <a:t> intelektuālā īpašuma menedžments un P&amp;A kompetences celšana</a:t>
                      </a:r>
                      <a:endParaRPr lang="lv-LV" sz="1400" b="0" dirty="0"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336" y="6460116"/>
            <a:ext cx="1666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i="1" dirty="0" smtClean="0"/>
              <a:t>* - EM dati</a:t>
            </a:r>
            <a:endParaRPr lang="lv-LV" sz="1600" i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828"/>
            <a:ext cx="13684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2739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b="0" dirty="0" smtClean="0"/>
              <a:t>_</a:t>
            </a:r>
            <a:endParaRPr lang="en-US" sz="1400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694329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lv-LV" sz="3200" i="1" dirty="0" smtClean="0"/>
              <a:t>Paldies par uzmanību!</a:t>
            </a:r>
            <a:endParaRPr lang="lv-LV" sz="3200" i="1" dirty="0"/>
          </a:p>
        </p:txBody>
      </p:sp>
    </p:spTree>
    <p:extLst>
      <p:ext uri="{BB962C8B-B14F-4D97-AF65-F5344CB8AC3E}">
        <p14:creationId xmlns:p14="http://schemas.microsoft.com/office/powerpoint/2010/main" xmlns="" val="970963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885</Words>
  <Application>Microsoft Office PowerPoint</Application>
  <PresentationFormat>On-screen Show (4:3)</PresentationFormat>
  <Paragraphs>114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Tehnoloģiju pārneses atbalsts “Vienotas tehnoloģiju pārneses platformas, kas nodrošina atklātu pieeju infrastruktūrai P&amp;A projektu īstenošanai, izveides un finansēšanas nosacījumi IZM pārziņā esošajās ESIF  2014.-2020.gada aktivitātēs ”</vt:lpstr>
      <vt:lpstr>Atvērta, inovatīva zinātniskā institūcija - Mērķis</vt:lpstr>
      <vt:lpstr>Atvērta, inovatīva zinātniskā institūcija – Atbalsts</vt:lpstr>
      <vt:lpstr>P&amp;A infrastruktūras attīstība – 2014-2020</vt:lpstr>
      <vt:lpstr>Tehnoloģiju pārneses atbalsts 2014-2020 – I (sinerģija ar citām SF atbalsta programmām)</vt:lpstr>
      <vt:lpstr>Tehnoloģiju pārneses atbalsts 2014-2020 – II  (sinerģija ar citām SF atbalsta programmām)</vt:lpstr>
      <vt:lpstr>Slide 7</vt:lpstr>
      <vt:lpstr>_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Santa Šmīdlere</dc:creator>
  <cp:lastModifiedBy>garaja</cp:lastModifiedBy>
  <cp:revision>184</cp:revision>
  <dcterms:created xsi:type="dcterms:W3CDTF">2014-10-24T13:57:36Z</dcterms:created>
  <dcterms:modified xsi:type="dcterms:W3CDTF">2014-10-30T12:48:04Z</dcterms:modified>
</cp:coreProperties>
</file>