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3"/>
  </p:notesMasterIdLst>
  <p:sldIdLst>
    <p:sldId id="289" r:id="rId2"/>
    <p:sldId id="292" r:id="rId3"/>
    <p:sldId id="300" r:id="rId4"/>
    <p:sldId id="293" r:id="rId5"/>
    <p:sldId id="303" r:id="rId6"/>
    <p:sldId id="305" r:id="rId7"/>
    <p:sldId id="301" r:id="rId8"/>
    <p:sldId id="304" r:id="rId9"/>
    <p:sldId id="306" r:id="rId10"/>
    <p:sldId id="307" r:id="rId11"/>
    <p:sldId id="302" r:id="rId12"/>
  </p:sldIdLst>
  <p:sldSz cx="9144000" cy="6858000" type="screen4x3"/>
  <p:notesSz cx="6813550" cy="99456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598" autoAdjust="0"/>
  </p:normalViewPr>
  <p:slideViewPr>
    <p:cSldViewPr snapToGrid="0" snapToObjects="1">
      <p:cViewPr>
        <p:scale>
          <a:sx n="90" d="100"/>
          <a:sy n="90" d="100"/>
        </p:scale>
        <p:origin x="-2160" y="-4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52538" cy="497285"/>
          </a:xfrm>
          <a:prstGeom prst="rect">
            <a:avLst/>
          </a:prstGeom>
        </p:spPr>
        <p:txBody>
          <a:bodyPr vert="horz" lIns="91742" tIns="45871" rIns="91742" bIns="4587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9435" y="0"/>
            <a:ext cx="2952538" cy="497285"/>
          </a:xfrm>
          <a:prstGeom prst="rect">
            <a:avLst/>
          </a:prstGeom>
        </p:spPr>
        <p:txBody>
          <a:bodyPr vert="horz" lIns="91742" tIns="45871" rIns="91742" bIns="45871" rtlCol="0"/>
          <a:lstStyle>
            <a:lvl1pPr algn="r">
              <a:defRPr sz="1200"/>
            </a:lvl1pPr>
          </a:lstStyle>
          <a:p>
            <a:fld id="{D9855D40-05B4-A149-BCD1-87D67DF2878D}" type="datetimeFigureOut">
              <a:rPr lang="en-US" smtClean="0"/>
              <a:pPr/>
              <a:t>1/30/2015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42" tIns="45871" rIns="91742" bIns="458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1356" y="4724203"/>
            <a:ext cx="5450840" cy="4475560"/>
          </a:xfrm>
          <a:prstGeom prst="rect">
            <a:avLst/>
          </a:prstGeom>
        </p:spPr>
        <p:txBody>
          <a:bodyPr vert="horz" lIns="91742" tIns="45871" rIns="91742" bIns="45871" rtlCol="0"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6678"/>
            <a:ext cx="2952538" cy="497285"/>
          </a:xfrm>
          <a:prstGeom prst="rect">
            <a:avLst/>
          </a:prstGeom>
        </p:spPr>
        <p:txBody>
          <a:bodyPr vert="horz" lIns="91742" tIns="45871" rIns="91742" bIns="4587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9435" y="9446678"/>
            <a:ext cx="2952538" cy="497285"/>
          </a:xfrm>
          <a:prstGeom prst="rect">
            <a:avLst/>
          </a:prstGeom>
        </p:spPr>
        <p:txBody>
          <a:bodyPr vert="horz" lIns="91742" tIns="45871" rIns="91742" bIns="45871" rtlCol="0" anchor="b"/>
          <a:lstStyle>
            <a:lvl1pPr algn="r">
              <a:defRPr sz="1200"/>
            </a:lvl1pPr>
          </a:lstStyle>
          <a:p>
            <a:fld id="{035E178F-263A-6F40-959A-19700282686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9823290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5E178F-263A-6F40-959A-19700282686A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v-LV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AF806-5F58-A842-BA20-A2B7D393E47D}" type="datetimeFigureOut">
              <a:rPr lang="en-US" smtClean="0"/>
              <a:pPr/>
              <a:t>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3D41-6164-DD4F-9C1C-B03E897919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90254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AF806-5F58-A842-BA20-A2B7D393E47D}" type="datetimeFigureOut">
              <a:rPr lang="en-US" smtClean="0"/>
              <a:pPr/>
              <a:t>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3D41-6164-DD4F-9C1C-B03E897919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28691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AF806-5F58-A842-BA20-A2B7D393E47D}" type="datetimeFigureOut">
              <a:rPr lang="en-US" smtClean="0"/>
              <a:pPr/>
              <a:t>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3D41-6164-DD4F-9C1C-B03E897919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22776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AF806-5F58-A842-BA20-A2B7D393E47D}" type="datetimeFigureOut">
              <a:rPr lang="en-US" smtClean="0"/>
              <a:pPr/>
              <a:t>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3D41-6164-DD4F-9C1C-B03E897919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280416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AF806-5F58-A842-BA20-A2B7D393E47D}" type="datetimeFigureOut">
              <a:rPr lang="en-US" smtClean="0"/>
              <a:pPr/>
              <a:t>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3D41-6164-DD4F-9C1C-B03E897919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606278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AF806-5F58-A842-BA20-A2B7D393E47D}" type="datetimeFigureOut">
              <a:rPr lang="en-US" smtClean="0"/>
              <a:pPr/>
              <a:t>1/30/2015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3D41-6164-DD4F-9C1C-B03E897919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5105288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AF806-5F58-A842-BA20-A2B7D393E47D}" type="datetimeFigureOut">
              <a:rPr lang="en-US" smtClean="0"/>
              <a:pPr/>
              <a:t>1/30/2015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3D41-6164-DD4F-9C1C-B03E897919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04158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AF806-5F58-A842-BA20-A2B7D393E47D}" type="datetimeFigureOut">
              <a:rPr lang="en-US" smtClean="0"/>
              <a:pPr/>
              <a:t>1/30/2015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3D41-6164-DD4F-9C1C-B03E897919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4957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AF806-5F58-A842-BA20-A2B7D393E47D}" type="datetimeFigureOut">
              <a:rPr lang="en-US" smtClean="0"/>
              <a:pPr/>
              <a:t>1/30/2015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3D41-6164-DD4F-9C1C-B03E897919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64408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AF806-5F58-A842-BA20-A2B7D393E47D}" type="datetimeFigureOut">
              <a:rPr lang="en-US" smtClean="0"/>
              <a:pPr/>
              <a:t>1/30/2015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3D41-6164-DD4F-9C1C-B03E897919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5782402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AF806-5F58-A842-BA20-A2B7D393E47D}" type="datetimeFigureOut">
              <a:rPr lang="en-US" smtClean="0"/>
              <a:pPr/>
              <a:t>1/30/2015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1B3D41-6164-DD4F-9C1C-B03E897919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75345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 smtClean="0"/>
              <a:t>Click to edit Master text styles</a:t>
            </a:r>
          </a:p>
          <a:p>
            <a:pPr lvl="1"/>
            <a:r>
              <a:rPr lang="lv-LV" smtClean="0"/>
              <a:t>Second level</a:t>
            </a:r>
          </a:p>
          <a:p>
            <a:pPr lvl="2"/>
            <a:r>
              <a:rPr lang="lv-LV" smtClean="0"/>
              <a:t>Third level</a:t>
            </a:r>
          </a:p>
          <a:p>
            <a:pPr lvl="3"/>
            <a:r>
              <a:rPr lang="lv-LV" smtClean="0"/>
              <a:t>Fourth level</a:t>
            </a:r>
          </a:p>
          <a:p>
            <a:pPr lvl="4"/>
            <a:r>
              <a:rPr lang="lv-LV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AF806-5F58-A842-BA20-A2B7D393E47D}" type="datetimeFigureOut">
              <a:rPr lang="en-US" smtClean="0"/>
              <a:pPr/>
              <a:t>1/30/2015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1B3D41-6164-DD4F-9C1C-B03E897919B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37045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esf@izm.gov.lv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2" Type="http://schemas.openxmlformats.org/officeDocument/2006/relationships/hyperlink" Target="http://www.google.lv/url?sa=i&amp;rct=j&amp;q=&amp;esrc=s&amp;frm=1&amp;source=images&amp;cd=&amp;cad=rja&amp;uact=8&amp;ved=0CAcQjRw&amp;url=http://www.expats.cz/prague/article/weekly-czech-news/ec-to-finance-elite-bio-research-center-near-Prague/&amp;ei=qrDIVLbfKYKGzAPTx4CoDg&amp;bvm=bv.84607526,d.bGQ&amp;psig=AFQjCNGWmdqDF_uaVFfa02OMywAD7XqHwQ&amp;ust=1422524962218009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jpeg"/><Relationship Id="rId9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3" y="0"/>
            <a:ext cx="3777633" cy="416617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1600" y="5105396"/>
            <a:ext cx="6400800" cy="838203"/>
          </a:xfrm>
        </p:spPr>
        <p:txBody>
          <a:bodyPr>
            <a:normAutofit/>
          </a:bodyPr>
          <a:lstStyle/>
          <a:p>
            <a:pPr algn="r">
              <a:spcBef>
                <a:spcPts val="0"/>
              </a:spcBef>
            </a:pPr>
            <a:r>
              <a:rPr lang="lv-LV" sz="1400" kern="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Izglītības un zinātnes ministrija</a:t>
            </a:r>
          </a:p>
          <a:p>
            <a:pPr algn="r">
              <a:spcBef>
                <a:spcPts val="0"/>
              </a:spcBef>
            </a:pPr>
            <a:r>
              <a:rPr lang="lv-LV" sz="1400" kern="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Latvijas Pētniecības un inovācijas stratēģiskās padomes sēde</a:t>
            </a:r>
          </a:p>
          <a:p>
            <a:pPr algn="r">
              <a:spcBef>
                <a:spcPts val="0"/>
              </a:spcBef>
            </a:pPr>
            <a:endParaRPr lang="en-US" sz="1400" kern="0" dirty="0" smtClean="0">
              <a:solidFill>
                <a:srgbClr val="00000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4" name="Subtitle 2"/>
          <p:cNvSpPr txBox="1"/>
          <p:nvPr/>
        </p:nvSpPr>
        <p:spPr>
          <a:xfrm>
            <a:off x="1371600" y="6096003"/>
            <a:ext cx="6400800" cy="609603"/>
          </a:xfrm>
          <a:prstGeom prst="rect">
            <a:avLst/>
          </a:prstGeom>
          <a:noFill/>
          <a:ln>
            <a:noFill/>
          </a:ln>
        </p:spPr>
        <p:txBody>
          <a:bodyPr vert="horz" wrap="square" lIns="93954" tIns="46981" rIns="93954" bIns="46981" anchor="t" anchorCtr="1" compatLnSpc="1"/>
          <a:lstStyle/>
          <a:p>
            <a:pPr algn="ctr" defTabSz="914400">
              <a:spcBef>
                <a:spcPts val="300"/>
              </a:spcBef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4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30.01.2015, Rīga</a:t>
            </a:r>
          </a:p>
        </p:txBody>
      </p:sp>
      <p:pic>
        <p:nvPicPr>
          <p:cNvPr id="5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22194"/>
            <a:ext cx="9144000" cy="24465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itle 1"/>
          <p:cNvSpPr txBox="1">
            <a:spLocks noGrp="1"/>
          </p:cNvSpPr>
          <p:nvPr>
            <p:ph type="ctrTitle"/>
          </p:nvPr>
        </p:nvSpPr>
        <p:spPr>
          <a:xfrm>
            <a:off x="685800" y="3238498"/>
            <a:ext cx="7772400" cy="838203"/>
          </a:xfrm>
        </p:spPr>
        <p:txBody>
          <a:bodyPr>
            <a:normAutofit/>
          </a:bodyPr>
          <a:lstStyle/>
          <a:p>
            <a:pPr lvl="0"/>
            <a:r>
              <a:rPr lang="lv-LV" sz="2400" dirty="0" smtClean="0">
                <a:latin typeface="Cambria"/>
                <a:ea typeface="+mn-ea"/>
                <a:cs typeface="Cambria"/>
              </a:rPr>
              <a:t>Tehnoloģiju pārneses atbalsts</a:t>
            </a:r>
            <a:br>
              <a:rPr lang="lv-LV" sz="2400" dirty="0" smtClean="0">
                <a:latin typeface="Cambria"/>
                <a:ea typeface="+mn-ea"/>
                <a:cs typeface="Cambria"/>
              </a:rPr>
            </a:br>
            <a:endParaRPr lang="lv-LV" sz="2400" dirty="0">
              <a:latin typeface="Cambria"/>
              <a:ea typeface="+mn-ea"/>
              <a:cs typeface="Cambri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73624" y="274638"/>
            <a:ext cx="6813176" cy="1143000"/>
          </a:xfrm>
        </p:spPr>
        <p:txBody>
          <a:bodyPr anchor="b">
            <a:noAutofit/>
          </a:bodyPr>
          <a:lstStyle/>
          <a:p>
            <a:r>
              <a:rPr lang="lv-LV" sz="2200" b="1" dirty="0" smtClean="0">
                <a:latin typeface="Cambria" pitchFamily="18" charset="0"/>
                <a:cs typeface="Times New Roman" pitchFamily="18" charset="0"/>
              </a:rPr>
              <a:t>Finansējums zinātnei 2014</a:t>
            </a:r>
            <a:r>
              <a:rPr lang="lv-LV" sz="2200" b="1" dirty="0" smtClean="0">
                <a:latin typeface="Cambria" pitchFamily="18" charset="0"/>
                <a:cs typeface="Times New Roman" pitchFamily="18" charset="0"/>
              </a:rPr>
              <a:t>. un 2015.g. (IZM)</a:t>
            </a:r>
            <a:endParaRPr lang="en-US" sz="2200" b="1" dirty="0">
              <a:latin typeface="Cambria" pitchFamily="18" charset="0"/>
              <a:cs typeface="Times New Roman" pitchFamily="18" charset="0"/>
            </a:endParaRPr>
          </a:p>
        </p:txBody>
      </p:sp>
      <p:graphicFrame>
        <p:nvGraphicFramePr>
          <p:cNvPr id="23" name="Content Placeholder 2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61686798"/>
              </p:ext>
            </p:extLst>
          </p:nvPr>
        </p:nvGraphicFramePr>
        <p:xfrm>
          <a:off x="1787020" y="2179674"/>
          <a:ext cx="5265159" cy="1483360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2052416"/>
                <a:gridCol w="1543431"/>
                <a:gridCol w="1669312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lv-LV" sz="1500" dirty="0">
                        <a:latin typeface="Cambri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500" dirty="0" smtClean="0">
                          <a:latin typeface="Cambria" pitchFamily="18" charset="0"/>
                        </a:rPr>
                        <a:t>2014.g.</a:t>
                      </a:r>
                      <a:endParaRPr lang="lv-LV" sz="1500" dirty="0">
                        <a:latin typeface="Cambri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500" dirty="0" smtClean="0">
                          <a:latin typeface="Cambria" pitchFamily="18" charset="0"/>
                        </a:rPr>
                        <a:t>2015.g.</a:t>
                      </a:r>
                      <a:endParaRPr lang="lv-LV" sz="1500" dirty="0">
                        <a:latin typeface="Cambria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1500" dirty="0" smtClean="0">
                          <a:latin typeface="Cambria" pitchFamily="18" charset="0"/>
                        </a:rPr>
                        <a:t>SF </a:t>
                      </a:r>
                      <a:r>
                        <a:rPr lang="lv-LV" sz="1500" dirty="0" smtClean="0">
                          <a:latin typeface="Cambria" pitchFamily="18" charset="0"/>
                        </a:rPr>
                        <a:t>2007-2013 zinātnei</a:t>
                      </a:r>
                      <a:endParaRPr lang="lv-LV" sz="1500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500" dirty="0" smtClean="0">
                          <a:latin typeface="Cambria" pitchFamily="18" charset="0"/>
                        </a:rPr>
                        <a:t>38.3 milj. EUR</a:t>
                      </a:r>
                      <a:endParaRPr lang="lv-LV" sz="1500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500" dirty="0" smtClean="0">
                          <a:latin typeface="Cambria" pitchFamily="18" charset="0"/>
                        </a:rPr>
                        <a:t>37.2 </a:t>
                      </a:r>
                      <a:r>
                        <a:rPr lang="lv-LV" sz="1500" dirty="0" smtClean="0">
                          <a:latin typeface="Cambria" pitchFamily="18" charset="0"/>
                        </a:rPr>
                        <a:t>milj. EUR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1500" dirty="0" smtClean="0">
                          <a:latin typeface="Cambria" pitchFamily="18" charset="0"/>
                        </a:rPr>
                        <a:t>VB </a:t>
                      </a:r>
                      <a:r>
                        <a:rPr lang="lv-LV" sz="1500" dirty="0" smtClean="0">
                          <a:latin typeface="Cambria" pitchFamily="18" charset="0"/>
                        </a:rPr>
                        <a:t>finansējums</a:t>
                      </a:r>
                      <a:endParaRPr lang="lv-LV" sz="1500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500" dirty="0" smtClean="0">
                          <a:latin typeface="Cambria" pitchFamily="18" charset="0"/>
                        </a:rPr>
                        <a:t>28.6 milj. EUR</a:t>
                      </a:r>
                      <a:endParaRPr lang="lv-LV" sz="1500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500" dirty="0" smtClean="0">
                          <a:latin typeface="Cambria" pitchFamily="18" charset="0"/>
                        </a:rPr>
                        <a:t>35.2 </a:t>
                      </a:r>
                      <a:r>
                        <a:rPr lang="lv-LV" sz="1500" dirty="0" smtClean="0">
                          <a:latin typeface="Cambria" pitchFamily="18" charset="0"/>
                        </a:rPr>
                        <a:t>milj. EUR</a:t>
                      </a:r>
                      <a:endParaRPr lang="lv-LV" sz="1500" dirty="0">
                        <a:latin typeface="Cambri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500" i="1" dirty="0" smtClean="0">
                          <a:latin typeface="Cambria" pitchFamily="18" charset="0"/>
                        </a:rPr>
                        <a:t>Kopā: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500" i="1" dirty="0" smtClean="0">
                          <a:latin typeface="Cambria" pitchFamily="18" charset="0"/>
                        </a:rPr>
                        <a:t>66.9 milj. EUR</a:t>
                      </a:r>
                      <a:endParaRPr lang="lv-LV" sz="1500" i="1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500" i="1" dirty="0" smtClean="0">
                          <a:latin typeface="Cambria" pitchFamily="18" charset="0"/>
                        </a:rPr>
                        <a:t>72.4</a:t>
                      </a:r>
                      <a:r>
                        <a:rPr lang="lv-LV" sz="1500" i="1" baseline="0" dirty="0" smtClean="0">
                          <a:latin typeface="Cambria" pitchFamily="18" charset="0"/>
                        </a:rPr>
                        <a:t> milj. EUR</a:t>
                      </a:r>
                      <a:endParaRPr lang="lv-LV" sz="1500" i="1" dirty="0">
                        <a:latin typeface="Cambria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lv-LV" sz="10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Tehnoloģiju pārneses atbalsts </a:t>
            </a:r>
            <a:r>
              <a:rPr lang="lv-LV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10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2286000" y="634048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0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30.01.2015., Rīga</a:t>
            </a:r>
            <a:endParaRPr lang="en-US" sz="1000" dirty="0">
              <a:solidFill>
                <a:srgbClr val="000000"/>
              </a:solidFill>
              <a:latin typeface="Times New Roman" pitchFamily="18"/>
              <a:cs typeface="Times New Roman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328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2"/>
          <p:cNvSpPr txBox="1">
            <a:spLocks noGrp="1"/>
          </p:cNvSpPr>
          <p:nvPr>
            <p:ph type="subTitle" idx="1"/>
          </p:nvPr>
        </p:nvSpPr>
        <p:spPr>
          <a:xfrm>
            <a:off x="2286000" y="4343400"/>
            <a:ext cx="6400800" cy="838203"/>
          </a:xfrm>
        </p:spPr>
        <p:txBody>
          <a:bodyPr anchorCtr="0"/>
          <a:lstStyle/>
          <a:p>
            <a:pPr algn="l">
              <a:spcBef>
                <a:spcPts val="0"/>
              </a:spcBef>
            </a:pPr>
            <a:r>
              <a:rPr lang="lv-LV" sz="1400" kern="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Izglītības un zinātnes ministrija</a:t>
            </a:r>
          </a:p>
          <a:p>
            <a:pPr algn="l">
              <a:spcBef>
                <a:spcPts val="0"/>
              </a:spcBef>
            </a:pPr>
            <a:r>
              <a:rPr lang="lv-LV" sz="1400" dirty="0" err="1" smtClean="0">
                <a:latin typeface="Cambria" pitchFamily="18" charset="0"/>
                <a:hlinkClick r:id="rId2"/>
              </a:rPr>
              <a:t>esf@izm.gov.lv</a:t>
            </a:r>
            <a:r>
              <a:rPr lang="lv-LV" sz="1400" dirty="0" smtClean="0">
                <a:latin typeface="Cambria" pitchFamily="18" charset="0"/>
              </a:rPr>
              <a:t> </a:t>
            </a:r>
            <a:endParaRPr lang="lv-LV" sz="1400" kern="0" dirty="0" smtClean="0">
              <a:solidFill>
                <a:srgbClr val="000000"/>
              </a:solidFill>
              <a:latin typeface="Cambria" pitchFamily="18" charset="0"/>
              <a:cs typeface="Times New Roman" pitchFamily="18"/>
            </a:endParaRPr>
          </a:p>
          <a:p>
            <a:pPr algn="l">
              <a:spcBef>
                <a:spcPts val="0"/>
              </a:spcBef>
            </a:pPr>
            <a:endParaRPr lang="lv-LV" sz="1400" kern="0" dirty="0" smtClean="0">
              <a:solidFill>
                <a:srgbClr val="000000"/>
              </a:solidFill>
              <a:latin typeface="Cambria" pitchFamily="18" charset="0"/>
              <a:cs typeface="Times New Roman" pitchFamily="18"/>
            </a:endParaRPr>
          </a:p>
        </p:txBody>
      </p:sp>
      <p:sp>
        <p:nvSpPr>
          <p:cNvPr id="3" name="Subtitle 2"/>
          <p:cNvSpPr txBox="1"/>
          <p:nvPr/>
        </p:nvSpPr>
        <p:spPr>
          <a:xfrm>
            <a:off x="2286000" y="5333996"/>
            <a:ext cx="6400800" cy="609603"/>
          </a:xfrm>
          <a:prstGeom prst="rect">
            <a:avLst/>
          </a:prstGeom>
          <a:noFill/>
          <a:ln>
            <a:noFill/>
          </a:ln>
        </p:spPr>
        <p:txBody>
          <a:bodyPr vert="horz" wrap="square" lIns="93954" tIns="46981" rIns="93954" bIns="46981" anchor="t" anchorCtr="0" compatLnSpc="1"/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40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30.01.2015</a:t>
            </a:r>
            <a:r>
              <a:rPr lang="lv-LV" sz="14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. </a:t>
            </a:r>
          </a:p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4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Rīga</a:t>
            </a:r>
            <a:endParaRPr lang="en-US" sz="1400" dirty="0">
              <a:solidFill>
                <a:srgbClr val="000000"/>
              </a:solidFill>
              <a:latin typeface="Times New Roman" pitchFamily="18"/>
              <a:cs typeface="Times New Roman" pitchFamily="18"/>
            </a:endParaRPr>
          </a:p>
        </p:txBody>
      </p:sp>
      <p:pic>
        <p:nvPicPr>
          <p:cNvPr id="4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622194"/>
            <a:ext cx="9144000" cy="24465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3"/>
          <p:cNvSpPr txBox="1">
            <a:spLocks noGrp="1"/>
          </p:cNvSpPr>
          <p:nvPr>
            <p:ph type="ctrTitle"/>
          </p:nvPr>
        </p:nvSpPr>
        <p:spPr>
          <a:xfrm>
            <a:off x="2286000" y="1904996"/>
            <a:ext cx="6324603" cy="2362196"/>
          </a:xfrm>
        </p:spPr>
        <p:txBody>
          <a:bodyPr anchor="t" anchorCtr="0"/>
          <a:lstStyle/>
          <a:p>
            <a:pPr lvl="0" algn="l"/>
            <a:r>
              <a:rPr lang="lv-LV" sz="2000" i="1" dirty="0" smtClean="0">
                <a:latin typeface="Times New Roman" pitchFamily="18"/>
                <a:cs typeface="Times New Roman" pitchFamily="18"/>
              </a:rPr>
              <a:t/>
            </a:r>
            <a:br>
              <a:rPr lang="lv-LV" sz="2000" i="1" dirty="0" smtClean="0">
                <a:latin typeface="Times New Roman" pitchFamily="18"/>
                <a:cs typeface="Times New Roman" pitchFamily="18"/>
              </a:rPr>
            </a:br>
            <a:r>
              <a:rPr lang="lv-LV" sz="2000" i="1" dirty="0" smtClean="0">
                <a:latin typeface="Times New Roman" pitchFamily="18"/>
                <a:cs typeface="Times New Roman" pitchFamily="18"/>
              </a:rPr>
              <a:t>Paldies par uzmanību!</a:t>
            </a:r>
            <a:endParaRPr lang="en-US" sz="2000" i="1" dirty="0">
              <a:latin typeface="Times New Roman" pitchFamily="18"/>
              <a:cs typeface="Times New Roman" pitchFamily="18"/>
            </a:endParaRPr>
          </a:p>
        </p:txBody>
      </p:sp>
      <p:pic>
        <p:nvPicPr>
          <p:cNvPr id="6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6338" y="0"/>
            <a:ext cx="1761747" cy="19578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1"/>
          <p:cNvSpPr txBox="1"/>
          <p:nvPr/>
        </p:nvSpPr>
        <p:spPr>
          <a:xfrm>
            <a:off x="6629400" y="6356369"/>
            <a:ext cx="2133596" cy="365119"/>
          </a:xfrm>
          <a:prstGeom prst="rect">
            <a:avLst/>
          </a:prstGeom>
          <a:noFill/>
          <a:ln>
            <a:noFill/>
          </a:ln>
        </p:spPr>
        <p:txBody>
          <a:bodyPr vert="horz" wrap="square" lIns="93954" tIns="46981" rIns="93954" bIns="46981" anchor="ctr" anchorCtr="0" compatLnSpc="1"/>
          <a:lstStyle/>
          <a:p>
            <a: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0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Tehnolo</a:t>
            </a:r>
            <a:r>
              <a:rPr lang="lv-LV" sz="10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ģiju pārneses atbalsts</a:t>
            </a:r>
            <a:r>
              <a:rPr lang="lv-LV" sz="10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|  </a:t>
            </a:r>
            <a:fld id="{97436911-061E-425C-8526-15AD6291E329}" type="slidenum">
              <a:rPr lang="en-US" sz="1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pPr marR="0" lvl="0" indent="0" algn="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t>2</a:t>
            </a:fld>
            <a:endParaRPr lang="en-US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338" y="0"/>
            <a:ext cx="1761747" cy="1957803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ide Number Placeholder 11"/>
          <p:cNvSpPr txBox="1"/>
          <p:nvPr/>
        </p:nvSpPr>
        <p:spPr>
          <a:xfrm>
            <a:off x="2286000" y="6340486"/>
            <a:ext cx="2133596" cy="365119"/>
          </a:xfrm>
          <a:prstGeom prst="rect">
            <a:avLst/>
          </a:prstGeom>
          <a:noFill/>
          <a:ln>
            <a:noFill/>
          </a:ln>
        </p:spPr>
        <p:txBody>
          <a:bodyPr vert="horz" wrap="square" lIns="93954" tIns="46981" rIns="93954" bIns="46981" anchor="ctr" anchorCtr="0" compatLnSpc="1"/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000" b="0" i="0" u="none" strike="noStrike" kern="1200" cap="none" spc="0" baseline="0" dirty="0" smtClean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30.01.2015., Rīga</a:t>
            </a:r>
            <a:endParaRPr lang="en-US" sz="1000" b="0" i="0" u="none" strike="noStrike" kern="1200" cap="none" spc="0" baseline="0" dirty="0">
              <a:solidFill>
                <a:srgbClr val="000000"/>
              </a:solidFill>
              <a:uFillTx/>
              <a:latin typeface="Times New Roman" pitchFamily="18"/>
              <a:cs typeface="Times New Roman" pitchFamily="18"/>
            </a:endParaRPr>
          </a:p>
        </p:txBody>
      </p:sp>
      <p:sp>
        <p:nvSpPr>
          <p:cNvPr id="6" name="Title 3"/>
          <p:cNvSpPr txBox="1">
            <a:spLocks noGrp="1"/>
          </p:cNvSpPr>
          <p:nvPr>
            <p:ph type="title"/>
          </p:nvPr>
        </p:nvSpPr>
        <p:spPr>
          <a:xfrm>
            <a:off x="725638" y="274638"/>
            <a:ext cx="7961161" cy="1143000"/>
          </a:xfrm>
        </p:spPr>
        <p:txBody>
          <a:bodyPr anchor="b" anchorCtr="0">
            <a:normAutofit/>
          </a:bodyPr>
          <a:lstStyle/>
          <a:p>
            <a:pPr marL="266700" indent="-266700">
              <a:spcBef>
                <a:spcPts val="0"/>
              </a:spcBef>
            </a:pPr>
            <a:r>
              <a:rPr lang="lv-LV" sz="2400" b="1" dirty="0" smtClean="0">
                <a:latin typeface="Cambria" pitchFamily="18" charset="0"/>
                <a:cs typeface="Times New Roman" pitchFamily="18"/>
              </a:rPr>
              <a:t>Tehnoloģiju pārneses infrastruktūras (TPI)</a:t>
            </a:r>
            <a:br>
              <a:rPr lang="lv-LV" sz="2400" b="1" dirty="0" smtClean="0">
                <a:latin typeface="Cambria" pitchFamily="18" charset="0"/>
                <a:cs typeface="Times New Roman" pitchFamily="18"/>
              </a:rPr>
            </a:br>
            <a:r>
              <a:rPr lang="lv-LV" sz="18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Biznesa inkubatori</a:t>
            </a:r>
            <a:br>
              <a:rPr lang="lv-LV" sz="18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</a:br>
            <a:r>
              <a:rPr lang="lv-LV" sz="18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Tehnoloģiju un inovāciju centri</a:t>
            </a:r>
            <a:endParaRPr lang="en-US" sz="2400" b="1" dirty="0">
              <a:latin typeface="Cambria" pitchFamily="18" charset="0"/>
              <a:cs typeface="Times New Roman" pitchFamily="18"/>
            </a:endParaRPr>
          </a:p>
        </p:txBody>
      </p:sp>
      <p:sp>
        <p:nvSpPr>
          <p:cNvPr id="5" name="Subtitle 2"/>
          <p:cNvSpPr txBox="1">
            <a:spLocks noGrp="1"/>
          </p:cNvSpPr>
          <p:nvPr>
            <p:ph sz="half" idx="1"/>
          </p:nvPr>
        </p:nvSpPr>
        <p:spPr>
          <a:xfrm>
            <a:off x="708212" y="1600200"/>
            <a:ext cx="4894728" cy="4756169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anchorCtr="0">
            <a:noAutofit/>
          </a:bodyPr>
          <a:lstStyle/>
          <a:p>
            <a:pPr marL="266700" indent="-177800" algn="l">
              <a:spcBef>
                <a:spcPts val="0"/>
              </a:spcBef>
              <a:buNone/>
            </a:pPr>
            <a:r>
              <a:rPr lang="lv-LV" sz="14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TPI ietver :</a:t>
            </a:r>
          </a:p>
          <a:p>
            <a:pPr marL="266700" indent="-177800" algn="l">
              <a:spcBef>
                <a:spcPts val="0"/>
              </a:spcBef>
              <a:buFont typeface="Wingdings" pitchFamily="2" charset="2"/>
              <a:buChar char="§"/>
            </a:pPr>
            <a:r>
              <a:rPr lang="lv-LV" sz="1400" b="1" u="sng" dirty="0" smtClean="0">
                <a:solidFill>
                  <a:srgbClr val="0070C0"/>
                </a:solidFill>
                <a:latin typeface="Cambria" pitchFamily="18" charset="0"/>
                <a:cs typeface="Times New Roman" pitchFamily="18"/>
              </a:rPr>
              <a:t>Tehnoloģiju pārneses centri </a:t>
            </a:r>
            <a:r>
              <a:rPr lang="lv-LV" sz="1400" i="1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(</a:t>
            </a:r>
            <a:r>
              <a:rPr lang="en-US" sz="1400" i="1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Technology transfer offices</a:t>
            </a:r>
            <a:r>
              <a:rPr lang="lv-LV" sz="1400" i="1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) </a:t>
            </a:r>
            <a:r>
              <a:rPr lang="lv-LV" sz="14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– tehnoloģiju pārnesei un komercializācijai; tehnoloģiju absorbcijai;</a:t>
            </a:r>
          </a:p>
          <a:p>
            <a:pPr marL="266700" indent="-177800" algn="l">
              <a:spcBef>
                <a:spcPts val="0"/>
              </a:spcBef>
              <a:buFont typeface="Wingdings" pitchFamily="2" charset="2"/>
              <a:buChar char="§"/>
            </a:pPr>
            <a:r>
              <a:rPr lang="lv-LV" sz="14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Nozaru sadarbības/ koordinācijas centri </a:t>
            </a:r>
            <a:r>
              <a:rPr lang="lv-LV" sz="1400" i="1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(</a:t>
            </a:r>
            <a:r>
              <a:rPr lang="en-US" sz="1400" i="1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Industry liaison offices</a:t>
            </a:r>
            <a:r>
              <a:rPr lang="lv-LV" sz="1400" i="1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) </a:t>
            </a:r>
            <a:r>
              <a:rPr lang="lv-LV" sz="14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– pētniecības-industrijas sadarbības attīstībai;</a:t>
            </a:r>
          </a:p>
          <a:p>
            <a:pPr marL="266700" indent="-177800" algn="l">
              <a:spcBef>
                <a:spcPts val="0"/>
              </a:spcBef>
              <a:buFont typeface="Wingdings" pitchFamily="2" charset="2"/>
              <a:buChar char="§"/>
            </a:pPr>
            <a:r>
              <a:rPr lang="lv-LV" sz="1400" b="1" i="1" u="sng" dirty="0" smtClean="0">
                <a:solidFill>
                  <a:srgbClr val="0070C0"/>
                </a:solidFill>
                <a:latin typeface="Cambria" pitchFamily="18" charset="0"/>
                <a:cs typeface="Times New Roman" pitchFamily="18"/>
              </a:rPr>
              <a:t>Proof-of-concept</a:t>
            </a:r>
            <a:r>
              <a:rPr lang="lv-LV" sz="1400" b="1" u="sng" dirty="0" smtClean="0">
                <a:solidFill>
                  <a:srgbClr val="0070C0"/>
                </a:solidFill>
                <a:latin typeface="Cambria" pitchFamily="18" charset="0"/>
                <a:cs typeface="Times New Roman" pitchFamily="18"/>
              </a:rPr>
              <a:t> centri/ atbalsts </a:t>
            </a:r>
            <a:r>
              <a:rPr lang="lv-LV" sz="14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– jaunu produktu un pakalpojumu verificēšanai;</a:t>
            </a:r>
          </a:p>
          <a:p>
            <a:pPr marL="266700" indent="-177800">
              <a:spcBef>
                <a:spcPts val="0"/>
              </a:spcBef>
              <a:buFont typeface="Wingdings" pitchFamily="2" charset="2"/>
              <a:buChar char="§"/>
            </a:pPr>
            <a:r>
              <a:rPr lang="lv-LV" sz="1400" b="1" u="sng" dirty="0" smtClean="0">
                <a:solidFill>
                  <a:srgbClr val="0070C0"/>
                </a:solidFill>
                <a:latin typeface="Cambria" pitchFamily="18" charset="0"/>
                <a:cs typeface="Times New Roman" pitchFamily="18"/>
              </a:rPr>
              <a:t>[Tehnoloģiju] inkubatori </a:t>
            </a:r>
            <a:r>
              <a:rPr lang="lv-LV" sz="14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– agrīnas stadijas biznesa attīstībai;</a:t>
            </a:r>
          </a:p>
          <a:p>
            <a:pPr marL="266700" indent="-177800" algn="l">
              <a:spcBef>
                <a:spcPts val="0"/>
              </a:spcBef>
              <a:buFont typeface="Wingdings" pitchFamily="2" charset="2"/>
              <a:buChar char="§"/>
            </a:pPr>
            <a:r>
              <a:rPr lang="lv-LV" sz="1400" b="1" u="sng" dirty="0" smtClean="0">
                <a:solidFill>
                  <a:srgbClr val="C00000"/>
                </a:solidFill>
                <a:latin typeface="Cambria" pitchFamily="18" charset="0"/>
                <a:cs typeface="Times New Roman" pitchFamily="18"/>
              </a:rPr>
              <a:t>Prototipēšanas atbalsts </a:t>
            </a:r>
            <a:r>
              <a:rPr lang="lv-LV" sz="1400" i="1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(</a:t>
            </a:r>
            <a:r>
              <a:rPr lang="en-US" sz="1400" i="1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Prototype development support</a:t>
            </a:r>
            <a:r>
              <a:rPr lang="lv-LV" sz="1400" i="1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)</a:t>
            </a:r>
            <a:r>
              <a:rPr lang="lv-LV" sz="14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 – jaunu produktu un pakalpojumu demonstrēšanai;</a:t>
            </a:r>
          </a:p>
          <a:p>
            <a:pPr marL="266700" indent="-177800" algn="l">
              <a:spcBef>
                <a:spcPts val="0"/>
              </a:spcBef>
              <a:buFont typeface="Wingdings" pitchFamily="2" charset="2"/>
              <a:buChar char="§"/>
            </a:pPr>
            <a:r>
              <a:rPr lang="lv-LV" sz="1400" b="1" u="sng" dirty="0" smtClean="0">
                <a:solidFill>
                  <a:srgbClr val="C00000"/>
                </a:solidFill>
                <a:latin typeface="Cambria" pitchFamily="18" charset="0"/>
                <a:cs typeface="Times New Roman" pitchFamily="18"/>
              </a:rPr>
              <a:t>Mērogošanas centri</a:t>
            </a:r>
            <a:r>
              <a:rPr lang="lv-LV" sz="1400" b="1" dirty="0" smtClean="0">
                <a:solidFill>
                  <a:srgbClr val="C00000"/>
                </a:solidFill>
                <a:latin typeface="Cambria" pitchFamily="18" charset="0"/>
                <a:cs typeface="Times New Roman" pitchFamily="18"/>
              </a:rPr>
              <a:t> </a:t>
            </a:r>
            <a:r>
              <a:rPr lang="lv-LV" sz="1400" i="1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(</a:t>
            </a:r>
            <a:r>
              <a:rPr lang="en-US" sz="1400" i="1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Scale-up centers</a:t>
            </a:r>
            <a:r>
              <a:rPr lang="lv-LV" sz="1400" i="1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)</a:t>
            </a:r>
            <a:r>
              <a:rPr lang="lv-LV" sz="14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 – rūpnieciskās ražošanas testēšanai;</a:t>
            </a:r>
          </a:p>
          <a:p>
            <a:pPr marL="266700" indent="-177800">
              <a:spcBef>
                <a:spcPts val="0"/>
              </a:spcBef>
              <a:buFont typeface="Wingdings" pitchFamily="2" charset="2"/>
              <a:buChar char="§"/>
            </a:pPr>
            <a:r>
              <a:rPr lang="lv-LV" sz="14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Tirgus izpētes atbalsts – komercializējamo tehnoloģiju tirgus potenciāla novērtēšanai;</a:t>
            </a:r>
          </a:p>
          <a:p>
            <a:pPr marL="266700" indent="-177800" algn="l">
              <a:spcBef>
                <a:spcPts val="0"/>
              </a:spcBef>
              <a:buFont typeface="Wingdings" pitchFamily="2" charset="2"/>
              <a:buChar char="§"/>
            </a:pPr>
            <a:r>
              <a:rPr lang="lv-LV" sz="14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Riska akseleratori </a:t>
            </a:r>
            <a:r>
              <a:rPr lang="lv-LV" sz="1400" i="1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(</a:t>
            </a:r>
            <a:r>
              <a:rPr lang="en-US" sz="1400" i="1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Venture accelerators</a:t>
            </a:r>
            <a:r>
              <a:rPr lang="lv-LV" sz="14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); zinātnes un tehnoloģiju parki – (iesācēj)uzņēmumu attīstībai;</a:t>
            </a:r>
          </a:p>
          <a:p>
            <a:pPr marL="266700" indent="-177800" algn="l">
              <a:spcBef>
                <a:spcPts val="0"/>
              </a:spcBef>
              <a:buFont typeface="Wingdings" pitchFamily="2" charset="2"/>
              <a:buChar char="§"/>
            </a:pPr>
            <a:r>
              <a:rPr lang="lv-LV" sz="14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Investīciju fondi (sēklas kapitāls un atbalsts vēlākos posmos) – biznesa attīstībai;</a:t>
            </a:r>
          </a:p>
          <a:p>
            <a:pPr marL="266700" indent="-177800" algn="l">
              <a:spcBef>
                <a:spcPts val="0"/>
              </a:spcBef>
              <a:buFont typeface="Wingdings" pitchFamily="2" charset="2"/>
              <a:buChar char="§"/>
            </a:pPr>
            <a:r>
              <a:rPr lang="lv-LV" sz="14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Intelektuālā īpašuma tiesību aizsardzība – tehnoloģiju komercializācijas atbalstam.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602940" y="1600200"/>
            <a:ext cx="3379695" cy="4740286"/>
          </a:xfrm>
        </p:spPr>
        <p:txBody>
          <a:bodyPr>
            <a:normAutofit fontScale="92500" lnSpcReduction="10000"/>
          </a:bodyPr>
          <a:lstStyle/>
          <a:p>
            <a:pPr marL="87313" lvl="1" indent="1588">
              <a:buNone/>
            </a:pPr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RIS3 diskusiju secinājumi:</a:t>
            </a:r>
          </a:p>
          <a:p>
            <a:pPr marL="268288" lvl="1" indent="-268288">
              <a:buClr>
                <a:schemeClr val="accent6"/>
              </a:buClr>
              <a:buFont typeface="Arial"/>
              <a:buAutoNum type="arabicParenBoth"/>
            </a:pPr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SF </a:t>
            </a:r>
            <a:r>
              <a:rPr lang="lv-LV" altLang="en-US" sz="1600" b="1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2007-2013.g. Tehnoloģiju pārneses programma </a:t>
            </a:r>
            <a:r>
              <a:rPr lang="lv-LV" altLang="en-US" sz="1600" u="sng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nenodrošināja nepieciešamo atbalstu visā tehnoloģiju pārneses procesā</a:t>
            </a:r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:</a:t>
            </a:r>
          </a:p>
          <a:p>
            <a:pPr marL="358775" lvl="2" indent="-179388" defTabSz="268288">
              <a:buClr>
                <a:schemeClr val="accent6"/>
              </a:buClr>
              <a:buFont typeface="Wingdings" pitchFamily="2" charset="2"/>
              <a:buChar char="§"/>
              <a:tabLst>
                <a:tab pos="358775" algn="l"/>
              </a:tabLst>
            </a:pPr>
            <a:r>
              <a:rPr lang="lv-LV" altLang="en-US" sz="13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nav finansējuma pētn.rezultātu tehniskai un ekon. priekšizpētei (proof-of-concept);</a:t>
            </a:r>
          </a:p>
          <a:p>
            <a:pPr marL="358775" lvl="2" indent="-179388" defTabSz="268288">
              <a:spcAft>
                <a:spcPts val="600"/>
              </a:spcAft>
              <a:buClr>
                <a:schemeClr val="accent6"/>
              </a:buClr>
              <a:buFont typeface="Wingdings" pitchFamily="2" charset="2"/>
              <a:buChar char="§"/>
              <a:tabLst>
                <a:tab pos="358775" algn="l"/>
              </a:tabLst>
            </a:pPr>
            <a:r>
              <a:rPr lang="lv-LV" altLang="en-US" sz="13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Nav attīstīta prakse IĪ nodošanai, veidojot </a:t>
            </a:r>
            <a:r>
              <a:rPr lang="lv-LV" altLang="en-US" sz="1300" i="1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spin-off</a:t>
            </a:r>
            <a:r>
              <a:rPr lang="lv-LV" altLang="en-US" sz="13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 uzņēmumus sadarbībā ar inkubācijas pakalpojumu sniedzējiem un riska investoriem (nedarbojas valsts atbalstīti Tehnoloģiju inkubatori).</a:t>
            </a:r>
          </a:p>
          <a:p>
            <a:pPr marL="268288" lvl="1" indent="-268288">
              <a:spcAft>
                <a:spcPts val="600"/>
              </a:spcAft>
              <a:buClr>
                <a:schemeClr val="accent6"/>
              </a:buClr>
              <a:buFont typeface="Arial"/>
              <a:buAutoNum type="arabicParenBoth"/>
            </a:pPr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SF </a:t>
            </a:r>
            <a:r>
              <a:rPr lang="lv-LV" altLang="en-US" sz="1600" b="1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2007.–2013. g. izveidotā zinātnes un augstākās izglītības infrastruktūra </a:t>
            </a:r>
            <a:r>
              <a:rPr lang="lv-LV" altLang="en-US" sz="1600" u="sng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nenodrošina pietiekamu atbalstu tehnoloģiju attīstībai un pārnesei</a:t>
            </a:r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.</a:t>
            </a:r>
          </a:p>
          <a:p>
            <a:pPr marL="268288" lvl="1" indent="-268288">
              <a:spcAft>
                <a:spcPts val="600"/>
              </a:spcAft>
              <a:buClr>
                <a:schemeClr val="accent6"/>
              </a:buClr>
              <a:buNone/>
            </a:pPr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	Trūkst testēšanas laboratorijas, konstruktoru biroji, eksperimentālās darbnīcas un pilotražotnes.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H="1" flipV="1">
            <a:off x="5190566" y="3981158"/>
            <a:ext cx="412374" cy="43609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4724401" y="4417255"/>
            <a:ext cx="878539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 flipH="1" flipV="1">
            <a:off x="5190565" y="2088776"/>
            <a:ext cx="609601" cy="17033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flipH="1">
            <a:off x="4939553" y="2259106"/>
            <a:ext cx="860615" cy="82475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H="1">
            <a:off x="5065060" y="2259106"/>
            <a:ext cx="735106" cy="113851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Left Brace 63"/>
          <p:cNvSpPr/>
          <p:nvPr/>
        </p:nvSpPr>
        <p:spPr>
          <a:xfrm>
            <a:off x="457200" y="1941919"/>
            <a:ext cx="268438" cy="4414449"/>
          </a:xfrm>
          <a:prstGeom prst="leftBrace">
            <a:avLst/>
          </a:prstGeom>
          <a:ln w="1905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0" name="TextBox 69"/>
          <p:cNvSpPr txBox="1"/>
          <p:nvPr/>
        </p:nvSpPr>
        <p:spPr>
          <a:xfrm rot="16200000">
            <a:off x="-2165087" y="3620105"/>
            <a:ext cx="4922849" cy="523220"/>
          </a:xfrm>
          <a:prstGeom prst="rect">
            <a:avLst/>
          </a:prstGeom>
          <a:noFill/>
          <a:scene3d>
            <a:camera prst="orthographicFront">
              <a:rot lat="300000" lon="0" rev="0"/>
            </a:camera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lv-LV" sz="1400" dirty="0" smtClean="0">
                <a:latin typeface="Cambria" pitchFamily="18" charset="0"/>
              </a:rPr>
              <a:t>Svarīga šo elementu savstarpējā sasaiste un sadarbības tīkli, cilvēkresursi, kas to darbina</a:t>
            </a:r>
            <a:endParaRPr lang="lv-LV" sz="1400" dirty="0">
              <a:latin typeface="Cambria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6808763" y="769203"/>
            <a:ext cx="21738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i="1" dirty="0" smtClean="0">
                <a:solidFill>
                  <a:srgbClr val="C00000"/>
                </a:solidFill>
                <a:latin typeface="Cambria" pitchFamily="18" charset="0"/>
              </a:rPr>
              <a:t>Fiziskā infrastruktūra Zināšanu pakalpojumi</a:t>
            </a:r>
          </a:p>
          <a:p>
            <a:pPr algn="ctr"/>
            <a:r>
              <a:rPr lang="lv-LV" sz="1400" i="1" dirty="0" smtClean="0">
                <a:solidFill>
                  <a:srgbClr val="C00000"/>
                </a:solidFill>
                <a:latin typeface="Cambria" pitchFamily="18" charset="0"/>
              </a:rPr>
              <a:t>Sadarbības tīkli</a:t>
            </a:r>
            <a:endParaRPr lang="lv-LV" sz="1400" i="1" dirty="0">
              <a:solidFill>
                <a:srgbClr val="C00000"/>
              </a:solidFill>
              <a:latin typeface="Cambria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685327" y="302193"/>
            <a:ext cx="6094070" cy="1143000"/>
          </a:xfrm>
        </p:spPr>
        <p:txBody>
          <a:bodyPr anchor="b">
            <a:noAutofit/>
          </a:bodyPr>
          <a:lstStyle/>
          <a:p>
            <a:pPr algn="l"/>
            <a:r>
              <a:rPr lang="lv-LV" sz="2000" b="1" dirty="0" smtClean="0">
                <a:latin typeface="Cambria" pitchFamily="18" charset="0"/>
                <a:cs typeface="Times New Roman" pitchFamily="18" charset="0"/>
              </a:rPr>
              <a:t>Tehnoloģiju pārneses infrastruktūras (TPI) attīstība – Investīciju programmu sinerģija </a:t>
            </a:r>
            <a:endParaRPr lang="en-US" sz="2000" b="1" dirty="0"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lv-LV" sz="1600" dirty="0" smtClean="0">
              <a:latin typeface="Cambria" pitchFamily="18" charset="0"/>
            </a:endParaRPr>
          </a:p>
          <a:p>
            <a:pPr marL="1588" indent="-1588">
              <a:buNone/>
            </a:pPr>
            <a:endParaRPr lang="lv-LV" sz="1600" dirty="0" smtClean="0">
              <a:latin typeface="Cambria" pitchFamily="18" charset="0"/>
            </a:endParaRPr>
          </a:p>
          <a:p>
            <a:pPr marL="1588" indent="-1588">
              <a:buNone/>
            </a:pPr>
            <a:endParaRPr lang="lv-LV" sz="1600" dirty="0" smtClean="0">
              <a:latin typeface="Cambria" pitchFamily="18" charset="0"/>
            </a:endParaRPr>
          </a:p>
          <a:p>
            <a:endParaRPr lang="lv-LV" sz="1600" dirty="0" smtClean="0">
              <a:latin typeface="Cambria" pitchFamily="18" charset="0"/>
            </a:endParaRPr>
          </a:p>
          <a:p>
            <a:pPr lvl="0">
              <a:buNone/>
            </a:pPr>
            <a:r>
              <a:rPr lang="lv-LV" sz="1600" dirty="0" smtClean="0">
                <a:latin typeface="Cambria" pitchFamily="18" charset="0"/>
              </a:rPr>
              <a:t> </a:t>
            </a:r>
          </a:p>
          <a:p>
            <a:pPr marL="87313" lvl="1" indent="1588">
              <a:lnSpc>
                <a:spcPct val="90000"/>
              </a:lnSpc>
              <a:buNone/>
            </a:pPr>
            <a:endParaRPr lang="lv-LV" altLang="en-US" sz="1500" dirty="0" smtClean="0">
              <a:solidFill>
                <a:srgbClr val="000000"/>
              </a:solidFill>
              <a:latin typeface="Cambria" pitchFamily="18" charset="0"/>
              <a:cs typeface="Times New Roman" pitchFamily="18"/>
            </a:endParaRPr>
          </a:p>
          <a:p>
            <a:pPr marL="87313" lvl="1" indent="1588">
              <a:lnSpc>
                <a:spcPct val="90000"/>
              </a:lnSpc>
              <a:buNone/>
            </a:pPr>
            <a:endParaRPr lang="lv-LV" altLang="en-US" sz="1500" dirty="0" smtClean="0">
              <a:solidFill>
                <a:srgbClr val="000000"/>
              </a:solidFill>
              <a:latin typeface="Cambria" pitchFamily="18" charset="0"/>
              <a:cs typeface="Times New Roman" pitchFamily="18"/>
            </a:endParaRPr>
          </a:p>
          <a:p>
            <a:pPr marL="87313" lvl="1" indent="1588">
              <a:lnSpc>
                <a:spcPct val="90000"/>
              </a:lnSpc>
              <a:buNone/>
            </a:pPr>
            <a:endParaRPr lang="lv-LV" altLang="en-US" sz="1500" dirty="0" smtClean="0">
              <a:solidFill>
                <a:srgbClr val="000000"/>
              </a:solidFill>
              <a:latin typeface="Cambria" pitchFamily="18" charset="0"/>
              <a:cs typeface="Times New Roman" pitchFamily="18"/>
            </a:endParaRP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lv-LV" sz="10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Tehnoloģiju pārneses atbalsts </a:t>
            </a:r>
            <a:r>
              <a:rPr lang="lv-LV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3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9" name="Slide Number Placeholder 11"/>
          <p:cNvSpPr txBox="1">
            <a:spLocks/>
          </p:cNvSpPr>
          <p:nvPr/>
        </p:nvSpPr>
        <p:spPr>
          <a:xfrm>
            <a:off x="2286000" y="634048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0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30.01.2015., Rīga</a:t>
            </a:r>
            <a:endParaRPr lang="en-US" sz="1000" dirty="0">
              <a:solidFill>
                <a:srgbClr val="000000"/>
              </a:solidFill>
              <a:latin typeface="Times New Roman" pitchFamily="18"/>
              <a:cs typeface="Times New Roman" pitchFamily="18"/>
            </a:endParaRPr>
          </a:p>
        </p:txBody>
      </p:sp>
      <p:graphicFrame>
        <p:nvGraphicFramePr>
          <p:cNvPr id="34" name="Content Placeholder 3"/>
          <p:cNvGraphicFramePr>
            <a:graphicFrameLocks/>
          </p:cNvGraphicFramePr>
          <p:nvPr/>
        </p:nvGraphicFramePr>
        <p:xfrm>
          <a:off x="179294" y="1600200"/>
          <a:ext cx="8803341" cy="4560532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2277035"/>
                <a:gridCol w="3074895"/>
                <a:gridCol w="3451411"/>
              </a:tblGrid>
              <a:tr h="204006">
                <a:tc>
                  <a:txBody>
                    <a:bodyPr/>
                    <a:lstStyle/>
                    <a:p>
                      <a:pPr algn="ctr"/>
                      <a:r>
                        <a:rPr lang="lv-LV" sz="1200" dirty="0" smtClean="0">
                          <a:latin typeface="Cambria" pitchFamily="18" charset="0"/>
                        </a:rPr>
                        <a:t>TPI elementi</a:t>
                      </a:r>
                      <a:endParaRPr lang="lv-LV" sz="1200" dirty="0"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 smtClean="0">
                          <a:latin typeface="Cambria" pitchFamily="18" charset="0"/>
                        </a:rPr>
                        <a:t>SF 2014-2020 investīciju programmas</a:t>
                      </a:r>
                      <a:endParaRPr lang="lv-LV" sz="1200" dirty="0"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200" dirty="0" smtClean="0">
                          <a:latin typeface="Cambria" pitchFamily="18" charset="0"/>
                        </a:rPr>
                        <a:t>Sinerģija</a:t>
                      </a:r>
                      <a:endParaRPr lang="lv-LV" sz="1200" dirty="0"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596">
                <a:tc>
                  <a:txBody>
                    <a:bodyPr/>
                    <a:lstStyle/>
                    <a:p>
                      <a:pPr marL="177800" indent="-177800" algn="l">
                        <a:spcBef>
                          <a:spcPts val="0"/>
                        </a:spcBef>
                        <a:buFont typeface="Wingdings" pitchFamily="2" charset="2"/>
                        <a:buNone/>
                      </a:pPr>
                      <a:r>
                        <a:rPr lang="lv-LV" sz="1200" dirty="0" smtClean="0">
                          <a:latin typeface="Cambria" pitchFamily="18" charset="0"/>
                        </a:rPr>
                        <a:t>Tehnoloģiju pārneses centri</a:t>
                      </a:r>
                      <a:endParaRPr lang="lv-LV" sz="1200" b="0" i="1" dirty="0" smtClean="0">
                        <a:solidFill>
                          <a:schemeClr val="tx1"/>
                        </a:solidFill>
                        <a:latin typeface="Cambria" pitchFamily="18" charset="0"/>
                        <a:cs typeface="Times New Roman" pitchFamily="1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r>
                        <a:rPr lang="lv-LV" sz="1200" b="1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Tehnoloģiju pārneses programma </a:t>
                      </a:r>
                      <a:r>
                        <a:rPr lang="lv-LV" sz="1200" b="0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(EM)</a:t>
                      </a:r>
                      <a:endParaRPr lang="lv-LV" sz="1200" b="0" dirty="0">
                        <a:latin typeface="Cambr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endParaRPr lang="lv-LV" sz="1200" dirty="0">
                        <a:latin typeface="Cambria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8999">
                <a:tc>
                  <a:txBody>
                    <a:bodyPr/>
                    <a:lstStyle/>
                    <a:p>
                      <a:pPr marL="177800" indent="-177800" algn="l">
                        <a:spcBef>
                          <a:spcPts val="0"/>
                        </a:spcBef>
                        <a:buFont typeface="Wingdings" pitchFamily="2" charset="2"/>
                        <a:buNone/>
                      </a:pPr>
                      <a:r>
                        <a:rPr lang="lv-LV" sz="1200" i="1" dirty="0" smtClean="0">
                          <a:latin typeface="Cambria" pitchFamily="18" charset="0"/>
                        </a:rPr>
                        <a:t>Proof-of-concept</a:t>
                      </a:r>
                      <a:r>
                        <a:rPr lang="lv-LV" sz="1200" dirty="0" smtClean="0">
                          <a:latin typeface="Cambria" pitchFamily="18" charset="0"/>
                        </a:rPr>
                        <a:t> atbalsts</a:t>
                      </a:r>
                      <a:endParaRPr lang="lv-LV" sz="1200" b="0" i="1" dirty="0" smtClean="0">
                        <a:solidFill>
                          <a:schemeClr val="tx1"/>
                        </a:solidFill>
                        <a:latin typeface="Cambria" pitchFamily="18" charset="0"/>
                        <a:cs typeface="Times New Roman" pitchFamily="1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 sz="1400" dirty="0">
                        <a:latin typeface="Cambria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</a:tr>
              <a:tr h="168239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lv-LV" sz="1200" b="0" kern="1200" dirty="0" smtClean="0">
                          <a:latin typeface="Cambria" pitchFamily="18" charset="0"/>
                        </a:rPr>
                        <a:t>IĪT aizsardzība</a:t>
                      </a:r>
                      <a:endParaRPr lang="lv-LV" sz="1200" b="0" i="1" kern="1200" dirty="0" smtClean="0">
                        <a:solidFill>
                          <a:schemeClr val="dk1"/>
                        </a:solidFill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 sz="1400" dirty="0"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</a:tr>
              <a:tr h="276596">
                <a:tc>
                  <a:txBody>
                    <a:bodyPr/>
                    <a:lstStyle/>
                    <a:p>
                      <a:pPr marL="177800" indent="-177800" algn="l" defTabSz="457200" rtl="0" eaLnBrk="1" latinLnBrk="0" hangingPunct="1">
                        <a:spcBef>
                          <a:spcPts val="0"/>
                        </a:spcBef>
                        <a:buFont typeface="Wingdings" pitchFamily="2" charset="2"/>
                        <a:buNone/>
                      </a:pPr>
                      <a:r>
                        <a:rPr lang="lv-LV" sz="1200" b="0" kern="1200" dirty="0" smtClean="0">
                          <a:latin typeface="Cambria" pitchFamily="18" charset="0"/>
                        </a:rPr>
                        <a:t>Prototipēšanas atbalsts </a:t>
                      </a:r>
                      <a:r>
                        <a:rPr lang="lv-LV" sz="1200" b="0" kern="1200" baseline="0" dirty="0" smtClean="0">
                          <a:latin typeface="Cambria" pitchFamily="18" charset="0"/>
                        </a:rPr>
                        <a:t> </a:t>
                      </a:r>
                      <a:r>
                        <a:rPr lang="lv-LV" sz="1200" b="0" kern="1200" dirty="0" smtClean="0">
                          <a:latin typeface="Cambria" pitchFamily="18" charset="0"/>
                        </a:rPr>
                        <a:t>           </a:t>
                      </a:r>
                      <a:endParaRPr lang="lv-LV" sz="1200" b="0" i="1" kern="1200" dirty="0" smtClean="0">
                        <a:solidFill>
                          <a:schemeClr val="tx1"/>
                        </a:solidFill>
                        <a:latin typeface="Cambria" pitchFamily="18" charset="0"/>
                        <a:ea typeface="+mn-ea"/>
                        <a:cs typeface="Times New Roman" pitchFamily="1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lv-LV" sz="1200" b="1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P&amp;A infrastruktūras attīstība </a:t>
                      </a:r>
                      <a:r>
                        <a:rPr lang="lv-LV" sz="1200" b="0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(IZM)</a:t>
                      </a:r>
                    </a:p>
                    <a:p>
                      <a:pPr marL="0" algn="l" defTabSz="457200" rtl="0" eaLnBrk="1" latinLnBrk="0" hangingPunct="1"/>
                      <a:r>
                        <a:rPr lang="lv-LV" sz="1200" b="1" kern="120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Infrastruktūra jaunu</a:t>
                      </a:r>
                      <a:r>
                        <a:rPr lang="lv-LV" sz="1200" b="1" kern="1200" baseline="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 produktu ieviešanai ražošanā  </a:t>
                      </a:r>
                      <a:r>
                        <a:rPr lang="lv-LV" sz="1200" b="0" kern="1200" baseline="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(EM)- </a:t>
                      </a:r>
                      <a:r>
                        <a:rPr lang="lv-LV" sz="1200" kern="1200" baseline="0" dirty="0" smtClean="0">
                          <a:solidFill>
                            <a:srgbClr val="FF0000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?  </a:t>
                      </a:r>
                    </a:p>
                    <a:p>
                      <a:pPr marL="0" algn="l" defTabSz="457200" rtl="0" eaLnBrk="1" latinLnBrk="0" hangingPunct="1"/>
                      <a:r>
                        <a:rPr lang="lv-LV" sz="1200" b="1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Kompetences centru programma </a:t>
                      </a:r>
                      <a:r>
                        <a:rPr lang="lv-LV" sz="1200" b="0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(EM)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88900" indent="-88900" algn="l" defTabSz="457200" rtl="0" eaLnBrk="1" latinLnBrk="0" hangingPunct="1">
                        <a:spcAft>
                          <a:spcPts val="300"/>
                        </a:spcAft>
                        <a:buFont typeface="Wingdings" pitchFamily="2" charset="2"/>
                        <a:buChar char="§"/>
                      </a:pPr>
                      <a:r>
                        <a:rPr lang="lv-LV" sz="1200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Uzņēmējdarbību veicinoša publiskā infrastruktūra reģionos (VARAM)</a:t>
                      </a:r>
                    </a:p>
                    <a:p>
                      <a:pPr marL="88900" indent="-88900" algn="l" defTabSz="457200" rtl="0" eaLnBrk="1" latinLnBrk="0" hangingPunct="1">
                        <a:spcAft>
                          <a:spcPts val="300"/>
                        </a:spcAft>
                        <a:buFont typeface="Wingdings" pitchFamily="2" charset="2"/>
                        <a:buChar char="§"/>
                      </a:pPr>
                      <a:r>
                        <a:rPr lang="lv-LV" sz="1200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Atbalsts ieguldījumiem ražošanas telpu un infrastruktūras izveidei vai rekonstrukcijai (EM)</a:t>
                      </a:r>
                    </a:p>
                    <a:p>
                      <a:pPr marL="88900" indent="-88900" algn="l" defTabSz="457200" rtl="0" eaLnBrk="1" latinLnBrk="0" hangingPunct="1">
                        <a:buFont typeface="Wingdings" pitchFamily="2" charset="2"/>
                        <a:buChar char="§"/>
                      </a:pPr>
                      <a:r>
                        <a:rPr lang="lv-LV" sz="1200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AII infrastruktūras attīstība</a:t>
                      </a:r>
                      <a:r>
                        <a:rPr lang="lv-LV" sz="1200" kern="1200" baseline="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 STEM jomās (IZM)</a:t>
                      </a:r>
                      <a:endParaRPr lang="lv-LV" sz="1200" kern="1200" dirty="0" smtClean="0">
                        <a:solidFill>
                          <a:schemeClr val="dk1"/>
                        </a:solidFill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1777">
                <a:tc>
                  <a:txBody>
                    <a:bodyPr/>
                    <a:lstStyle/>
                    <a:p>
                      <a:pPr marL="177800" indent="-177800" algn="l" defTabSz="457200" rtl="0" eaLnBrk="1" latinLnBrk="0" hangingPunct="1">
                        <a:spcBef>
                          <a:spcPts val="0"/>
                        </a:spcBef>
                        <a:buFont typeface="Wingdings" pitchFamily="2" charset="2"/>
                        <a:buNone/>
                      </a:pPr>
                      <a:r>
                        <a:rPr lang="lv-LV" sz="1200" b="0" kern="1200" dirty="0" smtClean="0">
                          <a:latin typeface="Cambria" pitchFamily="18" charset="0"/>
                        </a:rPr>
                        <a:t>Mērogošanas centri</a:t>
                      </a:r>
                      <a:endParaRPr lang="lv-LV" sz="1200" b="0" i="1" kern="1200" dirty="0" smtClean="0">
                        <a:solidFill>
                          <a:schemeClr val="tx1"/>
                        </a:solidFill>
                        <a:latin typeface="Cambria" pitchFamily="18" charset="0"/>
                        <a:ea typeface="+mn-ea"/>
                        <a:cs typeface="Times New Roman" pitchFamily="1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 sz="1400" dirty="0"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</a:tr>
              <a:tr h="376517">
                <a:tc>
                  <a:txBody>
                    <a:bodyPr/>
                    <a:lstStyle/>
                    <a:p>
                      <a:pPr marL="0" indent="1588" algn="l" defTabSz="457200" rtl="0" eaLnBrk="1" latinLnBrk="0" hangingPunct="1">
                        <a:spcBef>
                          <a:spcPts val="0"/>
                        </a:spcBef>
                        <a:buFont typeface="Wingdings" pitchFamily="2" charset="2"/>
                        <a:buNone/>
                        <a:tabLst/>
                      </a:pPr>
                      <a:r>
                        <a:rPr lang="lv-LV" sz="1200" b="0" kern="1200" dirty="0" smtClean="0">
                          <a:latin typeface="Cambria" pitchFamily="18" charset="0"/>
                        </a:rPr>
                        <a:t>Zinātnes un tehnoloģiju parki</a:t>
                      </a:r>
                      <a:r>
                        <a:rPr lang="lv-LV" sz="1200" b="0" kern="1200" baseline="0" dirty="0" smtClean="0">
                          <a:latin typeface="Cambria" pitchFamily="18" charset="0"/>
                        </a:rPr>
                        <a:t> </a:t>
                      </a:r>
                      <a:endParaRPr lang="lv-LV" sz="1200" b="0" i="1" kern="1200" dirty="0" smtClean="0">
                        <a:solidFill>
                          <a:schemeClr val="tx1"/>
                        </a:solidFill>
                        <a:latin typeface="Cambria" pitchFamily="18" charset="0"/>
                        <a:ea typeface="+mn-ea"/>
                        <a:cs typeface="Times New Roman" pitchFamily="1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algn="l" defTabSz="457200" rtl="0" eaLnBrk="1" latinLnBrk="0" hangingPunct="1"/>
                      <a:endParaRPr lang="lv-LV" sz="1200" i="0" kern="1200" dirty="0">
                        <a:solidFill>
                          <a:schemeClr val="dk1"/>
                        </a:solidFill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algn="l" defTabSz="457200" rtl="0" eaLnBrk="1" latinLnBrk="0" hangingPunct="1"/>
                      <a:endParaRPr lang="lv-LV" sz="1200" i="0" kern="1200" dirty="0">
                        <a:solidFill>
                          <a:schemeClr val="dk1"/>
                        </a:solidFill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0992">
                <a:tc>
                  <a:txBody>
                    <a:bodyPr/>
                    <a:lstStyle/>
                    <a:p>
                      <a:pPr marL="0" indent="1588" algn="l" defTabSz="457200" rtl="0" eaLnBrk="1" latinLnBrk="0" hangingPunct="1">
                        <a:spcBef>
                          <a:spcPts val="0"/>
                        </a:spcBef>
                        <a:buFont typeface="Wingdings" pitchFamily="2" charset="2"/>
                        <a:buNone/>
                        <a:tabLst/>
                      </a:pPr>
                      <a:r>
                        <a:rPr lang="lv-LV" sz="1200" b="0" kern="1200" dirty="0" smtClean="0">
                          <a:latin typeface="Cambria" pitchFamily="18" charset="0"/>
                        </a:rPr>
                        <a:t>Nozaru sadarbības/koordinācijas centri</a:t>
                      </a:r>
                      <a:endParaRPr lang="lv-LV" sz="1200" b="0" i="1" kern="1200" dirty="0" smtClean="0">
                        <a:solidFill>
                          <a:schemeClr val="tx1"/>
                        </a:solidFill>
                        <a:latin typeface="Cambria" pitchFamily="18" charset="0"/>
                        <a:ea typeface="+mn-ea"/>
                        <a:cs typeface="Times New Roman" pitchFamily="1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lv-LV" sz="1200" b="1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Klasteru programma </a:t>
                      </a:r>
                      <a:r>
                        <a:rPr lang="lv-LV" sz="1200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(EM)</a:t>
                      </a:r>
                    </a:p>
                    <a:p>
                      <a:pPr marL="0" algn="l" defTabSz="457200" rtl="0" eaLnBrk="1" latinLnBrk="0" hangingPunct="1"/>
                      <a:r>
                        <a:rPr lang="lv-LV" sz="1200" i="0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Sadarbība starp pētniecību un lauksaimniecības un mežsaimniecības nozarēm (ZM)</a:t>
                      </a:r>
                      <a:endParaRPr lang="lv-LV" sz="1200" i="0" kern="1200" dirty="0">
                        <a:solidFill>
                          <a:schemeClr val="dk1"/>
                        </a:solidFill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algn="l" defTabSz="457200" rtl="0" eaLnBrk="1" latinLnBrk="0" hangingPunct="1"/>
                      <a:endParaRPr lang="lv-LV" sz="1200" i="0" kern="1200" dirty="0">
                        <a:solidFill>
                          <a:schemeClr val="dk1"/>
                        </a:solidFill>
                        <a:latin typeface="Cambria" pitchFamily="18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851">
                <a:tc>
                  <a:txBody>
                    <a:bodyPr/>
                    <a:lstStyle/>
                    <a:p>
                      <a:pPr marL="177800" indent="-177800" algn="l" defTabSz="457200" rtl="0" eaLnBrk="1" latinLnBrk="0" hangingPunct="1">
                        <a:spcBef>
                          <a:spcPts val="0"/>
                        </a:spcBef>
                        <a:buFont typeface="Wingdings" pitchFamily="2" charset="2"/>
                        <a:buNone/>
                      </a:pPr>
                      <a:r>
                        <a:rPr lang="lv-LV" sz="1200" b="0" kern="1200" dirty="0" smtClean="0">
                          <a:latin typeface="Cambria" pitchFamily="18" charset="0"/>
                        </a:rPr>
                        <a:t>Tirgus izpētes atbalsts</a:t>
                      </a:r>
                      <a:endParaRPr lang="lv-LV" sz="1200" b="0" i="1" kern="1200" dirty="0" smtClean="0">
                        <a:solidFill>
                          <a:schemeClr val="tx1"/>
                        </a:solidFill>
                        <a:latin typeface="Cambria" pitchFamily="18" charset="0"/>
                        <a:ea typeface="+mn-ea"/>
                        <a:cs typeface="Times New Roman" pitchFamily="1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 sz="1400" dirty="0"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</a:tr>
              <a:tr h="321398">
                <a:tc>
                  <a:txBody>
                    <a:bodyPr/>
                    <a:lstStyle/>
                    <a:p>
                      <a:pPr marL="177800" indent="-177800" algn="l" defTabSz="457200" rtl="0" eaLnBrk="1" latinLnBrk="0" hangingPunct="1">
                        <a:spcBef>
                          <a:spcPts val="0"/>
                        </a:spcBef>
                        <a:buFont typeface="Wingdings" pitchFamily="2" charset="2"/>
                        <a:buNone/>
                      </a:pPr>
                      <a:r>
                        <a:rPr lang="lv-LV" sz="1200" b="0" kern="1200" dirty="0" smtClean="0">
                          <a:latin typeface="Cambria" pitchFamily="18" charset="0"/>
                        </a:rPr>
                        <a:t>[Tehnoloģiju] inkubatori</a:t>
                      </a:r>
                      <a:endParaRPr lang="lv-LV" sz="1200" b="0" i="1" kern="1200" dirty="0" smtClean="0">
                        <a:solidFill>
                          <a:schemeClr val="tx1"/>
                        </a:solidFill>
                        <a:latin typeface="Cambria" pitchFamily="18" charset="0"/>
                        <a:ea typeface="+mn-ea"/>
                        <a:cs typeface="Times New Roman" pitchFamily="1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lv-LV" sz="1200" b="1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Biznesa inkubatoru atbalsta programma </a:t>
                      </a:r>
                      <a:r>
                        <a:rPr lang="lv-LV" sz="1200" b="0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(EM)</a:t>
                      </a:r>
                      <a:endParaRPr lang="lv-LV" sz="1200" b="0" dirty="0"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lv-LV" sz="1200" dirty="0"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4163">
                <a:tc>
                  <a:txBody>
                    <a:bodyPr/>
                    <a:lstStyle/>
                    <a:p>
                      <a:pPr marL="0" indent="0" algn="l" defTabSz="457200" rtl="0" eaLnBrk="1" latinLnBrk="0" hangingPunct="1">
                        <a:spcBef>
                          <a:spcPts val="0"/>
                        </a:spcBef>
                        <a:buFont typeface="Wingdings" pitchFamily="2" charset="2"/>
                        <a:buNone/>
                      </a:pPr>
                      <a:r>
                        <a:rPr lang="lv-LV" sz="1200" b="0" kern="1200" dirty="0" smtClean="0">
                          <a:latin typeface="Cambria" pitchFamily="18" charset="0"/>
                        </a:rPr>
                        <a:t>Akseleratori</a:t>
                      </a:r>
                      <a:endParaRPr lang="lv-LV" sz="1200" b="0" i="0" kern="1200" dirty="0" smtClean="0">
                        <a:solidFill>
                          <a:schemeClr val="tx1"/>
                        </a:solidFill>
                        <a:latin typeface="Cambria" pitchFamily="18" charset="0"/>
                        <a:ea typeface="+mn-ea"/>
                        <a:cs typeface="Times New Roman" pitchFamily="1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r>
                        <a:rPr lang="lv-LV" sz="1200" b="1" dirty="0" smtClean="0">
                          <a:latin typeface="Cambria" pitchFamily="18" charset="0"/>
                        </a:rPr>
                        <a:t>MVK izveides un attīstības sekmēšana</a:t>
                      </a:r>
                      <a:r>
                        <a:rPr lang="lv-LV" sz="1200" dirty="0" smtClean="0">
                          <a:latin typeface="Cambria" pitchFamily="18" charset="0"/>
                        </a:rPr>
                        <a:t>, īpaši apstrādes rūpniecībā un Viedās specializācijas stratēģijas prioritārajās nozarēs (EM)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88900" marR="0" indent="-88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30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lv-LV" sz="1200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Uzņēmējdarbību veicinoša publiskā infrastruktūra reģionos (VARAM) </a:t>
                      </a:r>
                    </a:p>
                    <a:p>
                      <a:pPr marL="88900" marR="0" indent="-8890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  <a:defRPr/>
                      </a:pPr>
                      <a:r>
                        <a:rPr lang="lv-LV" sz="1200" kern="1200" dirty="0" smtClean="0">
                          <a:solidFill>
                            <a:schemeClr val="dk1"/>
                          </a:solidFill>
                          <a:latin typeface="Cambria" pitchFamily="18" charset="0"/>
                          <a:ea typeface="+mn-ea"/>
                          <a:cs typeface="+mn-cs"/>
                        </a:rPr>
                        <a:t>Atbalsts ieguldījumiem ražošanas telpu un infrastruktūras izveidei vai rekonstrukcijai (EM)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1606">
                <a:tc>
                  <a:txBody>
                    <a:bodyPr/>
                    <a:lstStyle/>
                    <a:p>
                      <a:pPr marL="0" indent="1588" algn="l" defTabSz="457200" rtl="0" eaLnBrk="1" latinLnBrk="0" hangingPunct="1">
                        <a:spcBef>
                          <a:spcPts val="0"/>
                        </a:spcBef>
                        <a:buFont typeface="Wingdings" pitchFamily="2" charset="2"/>
                        <a:buNone/>
                      </a:pPr>
                      <a:r>
                        <a:rPr lang="lv-LV" sz="1200" b="0" kern="1200" dirty="0" smtClean="0">
                          <a:latin typeface="Cambria" pitchFamily="18" charset="0"/>
                        </a:rPr>
                        <a:t>Investīciju fondi (finanšu</a:t>
                      </a:r>
                      <a:r>
                        <a:rPr lang="lv-LV" sz="1200" b="0" kern="1200" baseline="0" dirty="0" smtClean="0">
                          <a:latin typeface="Cambria" pitchFamily="18" charset="0"/>
                        </a:rPr>
                        <a:t> instrumenti)</a:t>
                      </a:r>
                      <a:endParaRPr lang="lv-LV" sz="1200" b="0" i="1" kern="1200" dirty="0" smtClean="0">
                        <a:solidFill>
                          <a:schemeClr val="tx1"/>
                        </a:solidFill>
                        <a:latin typeface="Cambria" pitchFamily="18" charset="0"/>
                        <a:ea typeface="+mn-ea"/>
                        <a:cs typeface="Times New Roman" pitchFamily="1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 sz="1200" dirty="0"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lv-LV" sz="1200" dirty="0">
                        <a:latin typeface="Cambria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5" name="Straight Arrow Connector 4"/>
          <p:cNvCxnSpPr/>
          <p:nvPr/>
        </p:nvCxnSpPr>
        <p:spPr>
          <a:xfrm flipH="1">
            <a:off x="1799037" y="696995"/>
            <a:ext cx="351644" cy="903205"/>
          </a:xfrm>
          <a:prstGeom prst="straightConnector1">
            <a:avLst/>
          </a:prstGeom>
          <a:ln w="12700"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1799037" y="327663"/>
            <a:ext cx="63153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i="1" dirty="0" smtClean="0">
                <a:solidFill>
                  <a:schemeClr val="accent4">
                    <a:lumMod val="75000"/>
                  </a:schemeClr>
                </a:solidFill>
                <a:latin typeface="Cambria"/>
                <a:cs typeface="Cambria"/>
              </a:rPr>
              <a:t>Izšķirīga nozīme cilvēkresursiem un ZI un industrijas sadarbībai </a:t>
            </a:r>
            <a:endParaRPr lang="lv-LV" i="1" dirty="0">
              <a:solidFill>
                <a:schemeClr val="accent4">
                  <a:lumMod val="75000"/>
                </a:schemeClr>
              </a:solidFill>
              <a:latin typeface="Cambria"/>
              <a:cs typeface="Cambri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328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690282" y="1783976"/>
            <a:ext cx="7920318" cy="4556517"/>
          </a:xfrm>
        </p:spPr>
        <p:txBody>
          <a:bodyPr>
            <a:normAutofit/>
          </a:bodyPr>
          <a:lstStyle/>
          <a:p>
            <a:pPr marL="87313" lvl="1" indent="1588">
              <a:spcBef>
                <a:spcPts val="0"/>
              </a:spcBef>
              <a:buClr>
                <a:srgbClr val="C00000"/>
              </a:buClr>
              <a:defRPr/>
            </a:pPr>
            <a:endParaRPr lang="lv-LV" altLang="en-US" sz="1600" dirty="0" smtClean="0">
              <a:solidFill>
                <a:srgbClr val="000000"/>
              </a:solidFill>
              <a:latin typeface="Cambria" pitchFamily="18" charset="0"/>
              <a:cs typeface="Times New Roman" pitchFamily="18"/>
            </a:endParaRPr>
          </a:p>
          <a:p>
            <a:pPr marL="87313" lvl="1" indent="1588">
              <a:spcBef>
                <a:spcPts val="0"/>
              </a:spcBef>
              <a:buClr>
                <a:srgbClr val="C00000"/>
              </a:buClr>
              <a:defRPr/>
            </a:pPr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SF 2.1.1.3.3.apakšaktivitāte </a:t>
            </a:r>
          </a:p>
          <a:p>
            <a:pPr marL="87313" lvl="1" indent="1588">
              <a:spcBef>
                <a:spcPts val="0"/>
              </a:spcBef>
              <a:buClr>
                <a:srgbClr val="C00000"/>
              </a:buClr>
              <a:defRPr/>
            </a:pPr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“Zinātnisko institūciju institucionālās kapacitātes attīstība” </a:t>
            </a:r>
          </a:p>
          <a:p>
            <a:pPr marL="87313" lvl="1" indent="1588" algn="l">
              <a:buClr>
                <a:srgbClr val="C00000"/>
              </a:buClr>
              <a:defRPr/>
            </a:pPr>
            <a:endParaRPr lang="lv-LV" altLang="en-US" sz="1600" dirty="0" smtClean="0">
              <a:solidFill>
                <a:srgbClr val="000000"/>
              </a:solidFill>
              <a:latin typeface="Cambria" pitchFamily="18" charset="0"/>
              <a:cs typeface="Times New Roman" pitchFamily="18"/>
            </a:endParaRPr>
          </a:p>
          <a:p>
            <a:pPr marL="87313" lvl="1" indent="1588" algn="l">
              <a:buClr>
                <a:srgbClr val="C00000"/>
              </a:buClr>
              <a:defRPr/>
            </a:pPr>
            <a:endParaRPr lang="lv-LV" altLang="en-US" sz="1600" dirty="0" smtClean="0">
              <a:solidFill>
                <a:srgbClr val="000000"/>
              </a:solidFill>
              <a:latin typeface="Cambria" pitchFamily="18" charset="0"/>
              <a:cs typeface="Times New Roman" pitchFamily="18"/>
            </a:endParaRPr>
          </a:p>
          <a:p>
            <a:pPr marL="87313" lvl="1" indent="1588">
              <a:spcBef>
                <a:spcPts val="0"/>
              </a:spcBef>
              <a:buClr>
                <a:srgbClr val="C00000"/>
              </a:buClr>
              <a:defRPr/>
            </a:pPr>
            <a:r>
              <a:rPr lang="lv-LV" altLang="en-US" sz="1600" b="1" dirty="0" smtClean="0">
                <a:solidFill>
                  <a:srgbClr val="C00000"/>
                </a:solidFill>
                <a:latin typeface="Cambria" pitchFamily="18" charset="0"/>
                <a:cs typeface="Times New Roman" pitchFamily="18"/>
              </a:rPr>
              <a:t>Atbalsts TPI projektu sociālekonomiskajam pamatojumam</a:t>
            </a:r>
          </a:p>
          <a:p>
            <a:pPr marL="87313" lvl="1" indent="1588">
              <a:spcBef>
                <a:spcPts val="0"/>
              </a:spcBef>
              <a:buClr>
                <a:srgbClr val="C00000"/>
              </a:buClr>
              <a:defRPr/>
            </a:pPr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t.sk. </a:t>
            </a:r>
            <a:r>
              <a:rPr lang="lv-LV" altLang="en-US" sz="1600" i="1" dirty="0" err="1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BioPharmAlliance</a:t>
            </a:r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, </a:t>
            </a:r>
            <a:r>
              <a:rPr lang="lv-LV" altLang="en-US" sz="1600" i="1" dirty="0" err="1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BaltSmartTech</a:t>
            </a:r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, </a:t>
            </a:r>
            <a:r>
              <a:rPr lang="lv-LV" altLang="en-US" sz="1600" i="1" dirty="0" err="1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NanoTechEnergy</a:t>
            </a:r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 un </a:t>
            </a:r>
            <a:r>
              <a:rPr lang="lv-LV" altLang="en-US" sz="1600" dirty="0" err="1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Bioekonomikas</a:t>
            </a:r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 klasteriem</a:t>
            </a:r>
          </a:p>
          <a:p>
            <a:pPr marL="179388" lvl="1" indent="-179388" algn="l"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Juridiskais statuss;</a:t>
            </a:r>
          </a:p>
          <a:p>
            <a:pPr marL="179388" lvl="1" indent="-179388" algn="l"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Biznesa plāns </a:t>
            </a:r>
            <a:r>
              <a:rPr lang="lv-LV" altLang="en-US" sz="1600" i="1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(t.sk. piedāvājuma-pieprasījuma analīze, cilvēkresursu pieejamība un attīstības plāns, infrastruktūras izvietojums, uzturēšanas izmaksas, investīciju atmaksāšanās periods utt.)</a:t>
            </a:r>
          </a:p>
          <a:p>
            <a:pPr marL="179388" lvl="1" indent="-179388" algn="l"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Intelektuālā īpašuma pārvaldība;</a:t>
            </a:r>
          </a:p>
          <a:p>
            <a:pPr marL="179388" lvl="1" indent="-179388" algn="l"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Atbilstība ZI pētniecības programmām.</a:t>
            </a:r>
          </a:p>
          <a:p>
            <a:pPr marL="87313" lvl="1" indent="1588">
              <a:spcBef>
                <a:spcPts val="0"/>
              </a:spcBef>
              <a:buClr>
                <a:srgbClr val="C00000"/>
              </a:buClr>
              <a:defRPr/>
            </a:pPr>
            <a:endParaRPr lang="lv-LV" altLang="en-US" sz="1600" dirty="0" smtClean="0">
              <a:solidFill>
                <a:srgbClr val="000000"/>
              </a:solidFill>
              <a:latin typeface="Cambria" pitchFamily="18" charset="0"/>
              <a:cs typeface="Times New Roman" pitchFamily="18"/>
            </a:endParaRPr>
          </a:p>
          <a:p>
            <a:pPr marL="87313" lvl="1" indent="1588"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Projektu iesniegšana – Februāra beigas, 2015</a:t>
            </a:r>
          </a:p>
          <a:p>
            <a:pPr marL="87313" lvl="1" indent="1588"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Ø"/>
              <a:defRPr/>
            </a:pPr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Projektu beigu termiņš – Decembris, 2015</a:t>
            </a: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629400" y="6356369"/>
            <a:ext cx="2133600" cy="365123"/>
          </a:xfrm>
        </p:spPr>
        <p:txBody>
          <a:bodyPr/>
          <a:lstStyle/>
          <a:p>
            <a:r>
              <a:rPr lang="lv-LV" sz="10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Tehnoloģiju pārneses atbalsts </a:t>
            </a:r>
            <a:r>
              <a:rPr lang="lv-LV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4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200" b="1" dirty="0" smtClean="0">
                <a:latin typeface="Cambria" pitchFamily="18" charset="0"/>
                <a:cs typeface="Times New Roman" pitchFamily="18" charset="0"/>
              </a:rPr>
              <a:t>Tehnoloģiju pārneses infrastruktūras (TPI) attīstības priekšizpēte</a:t>
            </a:r>
            <a:endParaRPr lang="en-US" sz="2200" b="1" dirty="0"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2286000" y="634048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0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30.01.2015., Rīga</a:t>
            </a:r>
            <a:endParaRPr lang="en-US" sz="1000" dirty="0">
              <a:solidFill>
                <a:srgbClr val="00000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8" name="Striped Right Arrow 7"/>
          <p:cNvSpPr/>
          <p:nvPr/>
        </p:nvSpPr>
        <p:spPr>
          <a:xfrm rot="5400000">
            <a:off x="4446493" y="2617695"/>
            <a:ext cx="502023" cy="555812"/>
          </a:xfrm>
          <a:prstGeom prst="stripedRightArrow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xmlns="" val="340328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528918" y="1640712"/>
            <a:ext cx="8081682" cy="4699782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Kritēriji:</a:t>
            </a:r>
          </a:p>
          <a:p>
            <a:pPr marL="342900" indent="-342900" algn="l">
              <a:buFont typeface="+mj-lt"/>
              <a:buAutoNum type="arabicPeriod"/>
            </a:pPr>
            <a:r>
              <a:rPr lang="lv-LV" sz="1800" b="1" dirty="0" smtClean="0">
                <a:solidFill>
                  <a:schemeClr val="accent4">
                    <a:lumMod val="75000"/>
                  </a:schemeClr>
                </a:solidFill>
                <a:latin typeface="Cambria" pitchFamily="18" charset="0"/>
              </a:rPr>
              <a:t>RIS3 jomās </a:t>
            </a:r>
          </a:p>
          <a:p>
            <a:pPr marL="342900" indent="-342900" algn="l">
              <a:buFont typeface="+mj-lt"/>
              <a:buAutoNum type="arabicPeriod"/>
            </a:pPr>
            <a:r>
              <a:rPr lang="lv-LV" sz="1800" b="1" dirty="0" smtClean="0">
                <a:solidFill>
                  <a:schemeClr val="accent4">
                    <a:lumMod val="75000"/>
                  </a:schemeClr>
                </a:solidFill>
                <a:latin typeface="Cambria" pitchFamily="18" charset="0"/>
              </a:rPr>
              <a:t>uz VNPC bāzes </a:t>
            </a:r>
          </a:p>
          <a:p>
            <a:pPr marL="342900" indent="-342900" algn="l">
              <a:buFont typeface="+mj-lt"/>
              <a:buAutoNum type="arabicPeriod"/>
            </a:pPr>
            <a:r>
              <a:rPr lang="lv-LV" sz="1800" b="1" dirty="0" smtClean="0">
                <a:solidFill>
                  <a:schemeClr val="accent4">
                    <a:lumMod val="75000"/>
                  </a:schemeClr>
                </a:solidFill>
                <a:latin typeface="Cambria" pitchFamily="18" charset="0"/>
              </a:rPr>
              <a:t>duālai izmantošanai </a:t>
            </a:r>
          </a:p>
          <a:p>
            <a:pPr marL="342900" indent="-342900" algn="l">
              <a:buFont typeface="+mj-lt"/>
              <a:buAutoNum type="arabicPeriod"/>
            </a:pPr>
            <a:r>
              <a:rPr lang="lv-LV" sz="1800" b="1" dirty="0" smtClean="0">
                <a:solidFill>
                  <a:schemeClr val="accent4">
                    <a:lumMod val="75000"/>
                  </a:schemeClr>
                </a:solidFill>
                <a:latin typeface="Cambria" pitchFamily="18" charset="0"/>
              </a:rPr>
              <a:t>balstoties uz biznesa plānu ar pamatotu ekonomisko ietekmi</a:t>
            </a:r>
          </a:p>
          <a:p>
            <a:pPr marL="342900" indent="-342900" algn="l">
              <a:buFont typeface="+mj-lt"/>
              <a:buAutoNum type="arabicPeriod"/>
            </a:pPr>
            <a:r>
              <a:rPr lang="lv-LV" sz="1800" b="1" dirty="0" smtClean="0">
                <a:solidFill>
                  <a:schemeClr val="accent4">
                    <a:lumMod val="75000"/>
                  </a:schemeClr>
                </a:solidFill>
                <a:latin typeface="Cambria" pitchFamily="18" charset="0"/>
              </a:rPr>
              <a:t>atbilstīgi ZI vidēja termiņa pētniecības programmām</a:t>
            </a:r>
          </a:p>
          <a:p>
            <a:pPr marL="342900" indent="-342900" algn="l">
              <a:buFont typeface="+mj-lt"/>
              <a:buAutoNum type="arabicPeriod"/>
            </a:pPr>
            <a:r>
              <a:rPr lang="lv-LV" sz="1800" b="1" dirty="0" smtClean="0">
                <a:solidFill>
                  <a:schemeClr val="accent4">
                    <a:lumMod val="75000"/>
                  </a:schemeClr>
                </a:solidFill>
                <a:latin typeface="Cambria" pitchFamily="18" charset="0"/>
              </a:rPr>
              <a:t>atvērtas pieejas</a:t>
            </a:r>
          </a:p>
          <a:p>
            <a:pPr marL="342900" indent="-342900" algn="l">
              <a:buFont typeface="+mj-lt"/>
              <a:buAutoNum type="arabicPeriod"/>
            </a:pPr>
            <a:r>
              <a:rPr lang="lv-LV" sz="1800" b="1" dirty="0" smtClean="0">
                <a:solidFill>
                  <a:schemeClr val="accent4">
                    <a:lumMod val="75000"/>
                  </a:schemeClr>
                </a:solidFill>
                <a:latin typeface="Cambria" pitchFamily="18" charset="0"/>
              </a:rPr>
              <a:t>veicina R&amp;D resursu konsolidāciju</a:t>
            </a:r>
          </a:p>
          <a:p>
            <a:pPr marL="342900" indent="-342900" algn="l">
              <a:buFont typeface="+mj-lt"/>
              <a:buAutoNum type="arabicPeriod"/>
            </a:pPr>
            <a:r>
              <a:rPr lang="lv-LV" sz="1800" b="1" dirty="0" smtClean="0">
                <a:solidFill>
                  <a:schemeClr val="accent4">
                    <a:lumMod val="75000"/>
                  </a:schemeClr>
                </a:solidFill>
                <a:latin typeface="Cambria" pitchFamily="18" charset="0"/>
              </a:rPr>
              <a:t>satur reģionālo vai Eiropas dimensiju</a:t>
            </a:r>
          </a:p>
          <a:p>
            <a:pPr algn="l"/>
            <a:endParaRPr lang="lv-LV" altLang="en-US" sz="1600" dirty="0" smtClean="0">
              <a:solidFill>
                <a:srgbClr val="000000"/>
              </a:solidFill>
              <a:latin typeface="Cambria" pitchFamily="18" charset="0"/>
              <a:cs typeface="Times New Roman" pitchFamily="18"/>
            </a:endParaRPr>
          </a:p>
          <a:p>
            <a:pPr algn="l"/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Finansēšana:</a:t>
            </a:r>
          </a:p>
          <a:p>
            <a:pPr marL="179388" lvl="1" indent="-179388" algn="l"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lv-LV" altLang="en-US" sz="1600" b="1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85%</a:t>
            </a:r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 ERAF – ja saimniecisko darbību ikgadējā kapacitāte ≤ 20% no infrastruktūras kopējās gada kapacitātes un projektu iesniedz pētniecības organizācija.</a:t>
            </a:r>
          </a:p>
          <a:p>
            <a:pPr marL="179388" lvl="1" indent="-179388" algn="l"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endParaRPr lang="lv-LV" altLang="en-US" sz="1600" dirty="0" smtClean="0">
              <a:solidFill>
                <a:srgbClr val="000000"/>
              </a:solidFill>
              <a:latin typeface="Cambria" pitchFamily="18" charset="0"/>
              <a:cs typeface="Times New Roman" pitchFamily="18"/>
            </a:endParaRPr>
          </a:p>
          <a:p>
            <a:pPr marL="0" lvl="1" algn="l">
              <a:buClr>
                <a:srgbClr val="C00000"/>
              </a:buClr>
              <a:defRPr/>
            </a:pPr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Uzsākšana 2016.gadā:</a:t>
            </a:r>
          </a:p>
          <a:p>
            <a:pPr marL="179388" lvl="1" indent="-179388" algn="l"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pabeigti 2007-2013 R&amp;D infrastruktūras projekti, </a:t>
            </a:r>
          </a:p>
          <a:p>
            <a:pPr marL="179388" lvl="1" indent="-179388" algn="l"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noslēgusies ZI reorganizācijas 1.kārta, </a:t>
            </a:r>
          </a:p>
          <a:p>
            <a:pPr marL="179388" lvl="1" indent="-179388" algn="l"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veikts TPI projektu sociālekonomiskais novērtējums,</a:t>
            </a:r>
          </a:p>
          <a:p>
            <a:pPr marL="179388" lvl="1" indent="-179388" algn="l"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izstrādātas ZI pētniecības programmas (starptautiski zinātniski novērtētas </a:t>
            </a:r>
            <a:r>
              <a:rPr lang="lv-LV" altLang="en-US" sz="1600" i="1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(peer-reviewed) </a:t>
            </a:r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un saskaņotas ar darba devēju pārstāvjiem) un cilvēkresursu un infrastruktūras attīstības plāni,</a:t>
            </a:r>
          </a:p>
          <a:p>
            <a:pPr marL="179388" lvl="1" indent="-179388" algn="l"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izstrādātas/ ieviestas ZI resursu un rezultātu pārvaldības sistēmas.</a:t>
            </a:r>
          </a:p>
          <a:p>
            <a:pPr marL="179388" lvl="1" indent="-179388" algn="l"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endParaRPr lang="lv-LV" altLang="en-US" sz="1600" dirty="0" smtClean="0">
              <a:solidFill>
                <a:srgbClr val="000000"/>
              </a:solidFill>
              <a:latin typeface="Cambria" pitchFamily="18" charset="0"/>
              <a:cs typeface="Times New Roman" pitchFamily="18"/>
            </a:endParaRP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629400" y="6356369"/>
            <a:ext cx="2133600" cy="365123"/>
          </a:xfrm>
        </p:spPr>
        <p:txBody>
          <a:bodyPr/>
          <a:lstStyle/>
          <a:p>
            <a:r>
              <a:rPr lang="lv-LV" sz="10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Tehnoloģiju pārneses atbalsts </a:t>
            </a:r>
            <a:r>
              <a:rPr lang="lv-LV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5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200" b="1" dirty="0" smtClean="0">
                <a:latin typeface="Cambria" pitchFamily="18" charset="0"/>
                <a:cs typeface="Times New Roman" pitchFamily="18" charset="0"/>
              </a:rPr>
              <a:t>P&amp;A infrastruktūras attīstības programma</a:t>
            </a:r>
            <a:br>
              <a:rPr lang="lv-LV" sz="2200" b="1" dirty="0" smtClean="0">
                <a:latin typeface="Cambria" pitchFamily="18" charset="0"/>
                <a:cs typeface="Times New Roman" pitchFamily="18" charset="0"/>
              </a:rPr>
            </a:br>
            <a:r>
              <a:rPr lang="lv-LV" sz="2200" b="1" dirty="0" smtClean="0">
                <a:latin typeface="Cambria" pitchFamily="18" charset="0"/>
                <a:cs typeface="Times New Roman" pitchFamily="18" charset="0"/>
              </a:rPr>
              <a:t>2014-2020 - I</a:t>
            </a:r>
            <a:endParaRPr lang="en-US" sz="2200" b="1" dirty="0"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2286000" y="634048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0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30.01.2015., Rīga</a:t>
            </a:r>
            <a:endParaRPr lang="en-US" sz="1000" dirty="0">
              <a:solidFill>
                <a:srgbClr val="000000"/>
              </a:solidFill>
              <a:latin typeface="Times New Roman" pitchFamily="18"/>
              <a:cs typeface="Times New Roman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328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528918" y="1852173"/>
            <a:ext cx="8081682" cy="4488320"/>
          </a:xfrm>
        </p:spPr>
        <p:txBody>
          <a:bodyPr>
            <a:noAutofit/>
          </a:bodyPr>
          <a:lstStyle/>
          <a:p>
            <a:pPr algn="l"/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Nodrošina ieguldījumu nozares politikas mērķu sasniegšanā*:</a:t>
            </a:r>
          </a:p>
          <a:p>
            <a:pPr algn="l"/>
            <a:endParaRPr lang="lv-LV" altLang="en-US" sz="1600" dirty="0" smtClean="0">
              <a:solidFill>
                <a:srgbClr val="000000"/>
              </a:solidFill>
              <a:latin typeface="Cambria" pitchFamily="18" charset="0"/>
              <a:cs typeface="Times New Roman" pitchFamily="18"/>
            </a:endParaRPr>
          </a:p>
          <a:p>
            <a:pPr marL="179388" lvl="1" indent="-179388" algn="l"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lv-LV" altLang="en-US" sz="1700" b="1" dirty="0" smtClean="0">
                <a:solidFill>
                  <a:schemeClr val="accent4">
                    <a:lumMod val="75000"/>
                  </a:schemeClr>
                </a:solidFill>
                <a:latin typeface="Cambria" pitchFamily="18" charset="0"/>
              </a:rPr>
              <a:t>Zinātnisko darbinieku skaits P&amp;A </a:t>
            </a:r>
            <a:r>
              <a:rPr lang="lv-LV" altLang="en-US" sz="17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– </a:t>
            </a:r>
            <a:r>
              <a:rPr lang="lv-LV" altLang="en-US" sz="1700" b="1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7000 (2020)</a:t>
            </a:r>
          </a:p>
          <a:p>
            <a:pPr marL="179388" lvl="1" indent="-179388" algn="l">
              <a:spcBef>
                <a:spcPts val="0"/>
              </a:spcBef>
              <a:buClr>
                <a:srgbClr val="C00000"/>
              </a:buClr>
              <a:defRPr/>
            </a:pPr>
            <a:r>
              <a:rPr lang="lv-LV" altLang="en-US" sz="17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	5396 (2013)</a:t>
            </a:r>
          </a:p>
          <a:p>
            <a:pPr marL="179388" lvl="1" indent="-179388" algn="l"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lv-LV" altLang="en-US" sz="1700" b="1" dirty="0" smtClean="0">
                <a:solidFill>
                  <a:schemeClr val="accent4">
                    <a:lumMod val="75000"/>
                  </a:schemeClr>
                </a:solidFill>
                <a:latin typeface="Cambria" pitchFamily="18" charset="0"/>
              </a:rPr>
              <a:t>Mazāks skaits spēcīgāku valsts finansētu zinātnisko institūciju </a:t>
            </a:r>
            <a:r>
              <a:rPr lang="lv-LV" altLang="en-US" sz="17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– </a:t>
            </a:r>
            <a:r>
              <a:rPr lang="lv-LV" altLang="en-US" sz="1700" b="1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20 (2020)</a:t>
            </a:r>
          </a:p>
          <a:p>
            <a:pPr marL="179388" lvl="1" indent="-179388" algn="l">
              <a:spcBef>
                <a:spcPts val="0"/>
              </a:spcBef>
              <a:buClr>
                <a:srgbClr val="C00000"/>
              </a:buClr>
              <a:defRPr/>
            </a:pPr>
            <a:r>
              <a:rPr lang="lv-LV" altLang="en-US" sz="17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 	42 (2013)</a:t>
            </a:r>
          </a:p>
          <a:p>
            <a:pPr marL="179388" lvl="1" indent="-179388" algn="l"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lv-LV" altLang="en-US" sz="1700" b="1" dirty="0" smtClean="0">
                <a:solidFill>
                  <a:schemeClr val="accent4">
                    <a:lumMod val="75000"/>
                  </a:schemeClr>
                </a:solidFill>
                <a:latin typeface="Cambria" pitchFamily="18" charset="0"/>
              </a:rPr>
              <a:t>Valsts un augstākās izglītības sektora piesaistītais ārējais finansējums zinātniski pētnieciskajam darbam </a:t>
            </a:r>
            <a:r>
              <a:rPr lang="lv-LV" altLang="en-US" sz="17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– </a:t>
            </a:r>
            <a:r>
              <a:rPr lang="lv-LV" altLang="en-US" sz="1700" b="1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160 milj. EUR (2020)</a:t>
            </a:r>
          </a:p>
          <a:p>
            <a:pPr marL="179388" lvl="1" indent="-179388" algn="l">
              <a:spcBef>
                <a:spcPts val="0"/>
              </a:spcBef>
              <a:buClr>
                <a:srgbClr val="C00000"/>
              </a:buClr>
              <a:defRPr/>
            </a:pPr>
            <a:r>
              <a:rPr lang="lv-LV" altLang="en-US" sz="17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	63.4 milj. EUR (2013)</a:t>
            </a:r>
          </a:p>
          <a:p>
            <a:pPr marL="179388" lvl="1" indent="-179388" algn="l"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lv-LV" sz="1700" b="1" dirty="0">
                <a:solidFill>
                  <a:schemeClr val="accent4">
                    <a:lumMod val="75000"/>
                  </a:schemeClr>
                </a:solidFill>
                <a:latin typeface="Cambria" pitchFamily="18" charset="0"/>
              </a:rPr>
              <a:t>Augsto un vidēji augsto tehnoloģiju nozaru īpatsvars Latvijas preču eksportā </a:t>
            </a:r>
            <a:r>
              <a:rPr lang="lv-LV" sz="1700" dirty="0" smtClean="0">
                <a:solidFill>
                  <a:schemeClr val="tx1"/>
                </a:solidFill>
                <a:latin typeface="Cambria" pitchFamily="18" charset="0"/>
              </a:rPr>
              <a:t>– </a:t>
            </a:r>
            <a:r>
              <a:rPr lang="lv-LV" sz="1700" b="1" dirty="0" smtClean="0">
                <a:solidFill>
                  <a:schemeClr val="tx1"/>
                </a:solidFill>
                <a:latin typeface="Cambria" pitchFamily="18" charset="0"/>
              </a:rPr>
              <a:t>31</a:t>
            </a:r>
            <a:r>
              <a:rPr lang="lv-LV" sz="1700" b="1" dirty="0">
                <a:solidFill>
                  <a:schemeClr val="tx1"/>
                </a:solidFill>
                <a:latin typeface="Cambria" pitchFamily="18" charset="0"/>
              </a:rPr>
              <a:t>% </a:t>
            </a:r>
            <a:r>
              <a:rPr lang="lv-LV" sz="1700" b="1" dirty="0" smtClean="0">
                <a:solidFill>
                  <a:schemeClr val="tx1"/>
                </a:solidFill>
                <a:latin typeface="Cambria" pitchFamily="18" charset="0"/>
              </a:rPr>
              <a:t>(2020)  </a:t>
            </a:r>
            <a:r>
              <a:rPr lang="lv-LV" sz="1700" dirty="0" smtClean="0">
                <a:solidFill>
                  <a:schemeClr val="tx1"/>
                </a:solidFill>
                <a:latin typeface="Cambria" pitchFamily="18" charset="0"/>
              </a:rPr>
              <a:t>(</a:t>
            </a:r>
            <a:r>
              <a:rPr lang="lv-LV" sz="1700" dirty="0">
                <a:solidFill>
                  <a:schemeClr val="tx1"/>
                </a:solidFill>
                <a:latin typeface="Cambria" pitchFamily="18" charset="0"/>
              </a:rPr>
              <a:t>2012-23,8%);</a:t>
            </a:r>
            <a:endParaRPr lang="en-US" sz="1700" dirty="0">
              <a:solidFill>
                <a:schemeClr val="tx1"/>
              </a:solidFill>
              <a:latin typeface="Cambria" pitchFamily="18" charset="0"/>
            </a:endParaRPr>
          </a:p>
          <a:p>
            <a:pPr marL="179388" lvl="1" indent="-179388" algn="l"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r>
              <a:rPr lang="lv-LV" sz="1700" b="1" dirty="0">
                <a:solidFill>
                  <a:schemeClr val="accent4">
                    <a:lumMod val="75000"/>
                  </a:schemeClr>
                </a:solidFill>
                <a:latin typeface="Cambria" pitchFamily="18" charset="0"/>
              </a:rPr>
              <a:t>Apstrādes rūpniecības produktivitātes pieaugums 2020.gadā pret 2011.gadu </a:t>
            </a:r>
            <a:r>
              <a:rPr lang="lv-LV" sz="1700" b="1" dirty="0" smtClean="0">
                <a:solidFill>
                  <a:srgbClr val="000000"/>
                </a:solidFill>
                <a:latin typeface="Cambria" pitchFamily="18" charset="0"/>
              </a:rPr>
              <a:t>– 40%</a:t>
            </a:r>
            <a:endParaRPr lang="en-US" sz="1700" b="1" dirty="0">
              <a:solidFill>
                <a:srgbClr val="000000"/>
              </a:solidFill>
              <a:latin typeface="Cambria" pitchFamily="18" charset="0"/>
            </a:endParaRPr>
          </a:p>
          <a:p>
            <a:pPr marL="0" lvl="1" algn="l">
              <a:spcBef>
                <a:spcPts val="0"/>
              </a:spcBef>
              <a:buClr>
                <a:srgbClr val="C00000"/>
              </a:buClr>
              <a:defRPr/>
            </a:pPr>
            <a:endParaRPr lang="lv-LV" altLang="en-US" sz="1600" dirty="0" smtClean="0">
              <a:solidFill>
                <a:srgbClr val="000000"/>
              </a:solidFill>
              <a:latin typeface="Cambria" pitchFamily="18" charset="0"/>
              <a:cs typeface="Times New Roman" pitchFamily="18"/>
            </a:endParaRPr>
          </a:p>
          <a:p>
            <a:pPr marL="0" lvl="1" algn="l">
              <a:spcBef>
                <a:spcPts val="0"/>
              </a:spcBef>
              <a:buClr>
                <a:srgbClr val="C00000"/>
              </a:buClr>
              <a:defRPr/>
            </a:pPr>
            <a:endParaRPr lang="lv-LV" altLang="en-US" sz="1600" dirty="0" smtClean="0">
              <a:solidFill>
                <a:srgbClr val="000000"/>
              </a:solidFill>
              <a:latin typeface="Cambria" pitchFamily="18" charset="0"/>
              <a:cs typeface="Times New Roman" pitchFamily="18"/>
            </a:endParaRPr>
          </a:p>
          <a:p>
            <a:pPr marL="179388" lvl="1" indent="-179388" algn="just">
              <a:spcBef>
                <a:spcPts val="0"/>
              </a:spcBef>
              <a:buClr>
                <a:srgbClr val="C00000"/>
              </a:buClr>
              <a:defRPr/>
            </a:pPr>
            <a:r>
              <a:rPr lang="lv-LV" altLang="en-US" sz="1200" i="1" dirty="0" smtClean="0">
                <a:latin typeface="Cambria" pitchFamily="18" charset="0"/>
              </a:rPr>
              <a:t>	* Atbilstoši MK 21.10.2014. sēdē izskatītajam informatīvajam ziņojumam “</a:t>
            </a:r>
            <a:r>
              <a:rPr lang="lv-LV" sz="1200" i="1" dirty="0" smtClean="0">
                <a:latin typeface="Cambria" pitchFamily="18" charset="0"/>
              </a:rPr>
              <a:t>Par Zinātnes, tehnoloģiju attīstības un inovācijas pamatnostādņu 2014.-2020.gadam ieviešanas rīcības plāna, kas ietver Viedās specializācijas stratēģijas pasākumu plānu un rezultātu rādītāju sistēmas aprakstu, izstrādes progresu"</a:t>
            </a:r>
            <a:endParaRPr lang="lv-LV" altLang="en-US" sz="1200" i="1" dirty="0" smtClean="0">
              <a:solidFill>
                <a:srgbClr val="000000"/>
              </a:solidFill>
              <a:latin typeface="Cambria" pitchFamily="18" charset="0"/>
              <a:cs typeface="Times New Roman" pitchFamily="18"/>
            </a:endParaRP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629400" y="6356369"/>
            <a:ext cx="2133600" cy="365123"/>
          </a:xfrm>
        </p:spPr>
        <p:txBody>
          <a:bodyPr/>
          <a:lstStyle/>
          <a:p>
            <a:r>
              <a:rPr lang="lv-LV" sz="10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Tehnoloģiju pārneses atbalsts </a:t>
            </a:r>
            <a:r>
              <a:rPr lang="lv-LV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6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200" b="1" dirty="0" smtClean="0">
                <a:latin typeface="Cambria" pitchFamily="18" charset="0"/>
                <a:cs typeface="Times New Roman" pitchFamily="18" charset="0"/>
              </a:rPr>
              <a:t>P&amp;A infrastruktūras attīstības programma</a:t>
            </a:r>
            <a:br>
              <a:rPr lang="lv-LV" sz="2200" b="1" dirty="0" smtClean="0">
                <a:latin typeface="Cambria" pitchFamily="18" charset="0"/>
                <a:cs typeface="Times New Roman" pitchFamily="18" charset="0"/>
              </a:rPr>
            </a:br>
            <a:r>
              <a:rPr lang="lv-LV" sz="2200" b="1" dirty="0" smtClean="0">
                <a:latin typeface="Cambria" pitchFamily="18" charset="0"/>
                <a:cs typeface="Times New Roman" pitchFamily="18" charset="0"/>
              </a:rPr>
              <a:t>2014-2020 - II</a:t>
            </a:r>
            <a:endParaRPr lang="en-US" sz="2200" b="1" dirty="0"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2286000" y="634048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0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30.01.2015., Rīga</a:t>
            </a:r>
            <a:endParaRPr lang="en-US" sz="1000" dirty="0">
              <a:solidFill>
                <a:srgbClr val="000000"/>
              </a:solidFill>
              <a:latin typeface="Times New Roman" pitchFamily="18"/>
              <a:cs typeface="Times New Roman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328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296340" y="1640712"/>
            <a:ext cx="8314260" cy="4699782"/>
          </a:xfrm>
        </p:spPr>
        <p:txBody>
          <a:bodyPr>
            <a:normAutofit/>
          </a:bodyPr>
          <a:lstStyle/>
          <a:p>
            <a:pPr algn="l"/>
            <a:r>
              <a:rPr lang="lv-LV" sz="1600" dirty="0" smtClean="0">
                <a:solidFill>
                  <a:schemeClr val="tx1"/>
                </a:solidFill>
                <a:latin typeface="Cambria" pitchFamily="18" charset="0"/>
              </a:rPr>
              <a:t>uz VNPC bāzes RIS3 jomās un veicinot resursu konsolidāciju</a:t>
            </a:r>
          </a:p>
          <a:p>
            <a:pPr marL="179388" lvl="1" indent="-179388" algn="l">
              <a:spcBef>
                <a:spcPts val="0"/>
              </a:spcBef>
              <a:buClr>
                <a:srgbClr val="C00000"/>
              </a:buClr>
              <a:defRPr/>
            </a:pPr>
            <a:endParaRPr lang="lv-LV" altLang="en-US" sz="1600" dirty="0" smtClean="0">
              <a:solidFill>
                <a:srgbClr val="000000"/>
              </a:solidFill>
              <a:latin typeface="Cambria" pitchFamily="18" charset="0"/>
              <a:cs typeface="Times New Roman" pitchFamily="18"/>
            </a:endParaRP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629400" y="6356369"/>
            <a:ext cx="2133600" cy="365123"/>
          </a:xfrm>
        </p:spPr>
        <p:txBody>
          <a:bodyPr/>
          <a:lstStyle/>
          <a:p>
            <a:r>
              <a:rPr lang="lv-LV" sz="10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Tehnoloģiju pārneses atbalsts </a:t>
            </a:r>
            <a:r>
              <a:rPr lang="lv-LV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7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200" b="1" dirty="0" smtClean="0">
                <a:latin typeface="Cambria" pitchFamily="18" charset="0"/>
                <a:cs typeface="Times New Roman" pitchFamily="18" charset="0"/>
              </a:rPr>
              <a:t>P&amp;A infrastruktūras attīstības programma</a:t>
            </a:r>
            <a:br>
              <a:rPr lang="lv-LV" sz="2200" b="1" dirty="0" smtClean="0">
                <a:latin typeface="Cambria" pitchFamily="18" charset="0"/>
                <a:cs typeface="Times New Roman" pitchFamily="18" charset="0"/>
              </a:rPr>
            </a:br>
            <a:r>
              <a:rPr lang="lv-LV" sz="2200" b="1" dirty="0" smtClean="0">
                <a:latin typeface="Cambria" pitchFamily="18" charset="0"/>
                <a:cs typeface="Times New Roman" pitchFamily="18" charset="0"/>
              </a:rPr>
              <a:t>2014-2020 - III</a:t>
            </a:r>
            <a:endParaRPr lang="en-US" sz="2200" b="1" dirty="0"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2286000" y="634048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0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30.01.2015., Rīga</a:t>
            </a:r>
            <a:endParaRPr lang="en-US" sz="1000" dirty="0">
              <a:solidFill>
                <a:srgbClr val="000000"/>
              </a:solidFill>
              <a:latin typeface="Times New Roman" pitchFamily="18"/>
              <a:cs typeface="Times New Roman" pitchFamily="1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6340" y="2106706"/>
            <a:ext cx="900701" cy="93871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sz="1100" dirty="0" smtClean="0">
                <a:latin typeface="Cambria" pitchFamily="18" charset="0"/>
              </a:rPr>
              <a:t>Farmācijas un </a:t>
            </a:r>
            <a:r>
              <a:rPr lang="lv-LV" sz="1100" dirty="0" err="1" smtClean="0">
                <a:latin typeface="Cambria" pitchFamily="18" charset="0"/>
              </a:rPr>
              <a:t>bio-medicīnas</a:t>
            </a:r>
            <a:r>
              <a:rPr lang="lv-LV" sz="1100" dirty="0" smtClean="0">
                <a:latin typeface="Cambria" pitchFamily="18" charset="0"/>
              </a:rPr>
              <a:t> VNPC</a:t>
            </a:r>
          </a:p>
          <a:p>
            <a:pPr algn="ctr"/>
            <a:endParaRPr lang="lv-LV" sz="1100" dirty="0" smtClean="0">
              <a:latin typeface="Cambria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53866" y="2106706"/>
            <a:ext cx="1036106" cy="938719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sz="1100" dirty="0" smtClean="0">
                <a:solidFill>
                  <a:schemeClr val="dk1"/>
                </a:solidFill>
                <a:latin typeface="Cambria" pitchFamily="18" charset="0"/>
              </a:rPr>
              <a:t>Sabiedrības veselības un klīniskās medicīnas VNPC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286000" y="2106706"/>
            <a:ext cx="1057836" cy="93871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sz="1100" dirty="0" smtClean="0">
                <a:solidFill>
                  <a:schemeClr val="dk1"/>
                </a:solidFill>
                <a:latin typeface="Cambria" pitchFamily="18" charset="0"/>
              </a:rPr>
              <a:t>Lauksaimniecības resursu izmantošanas un pārtikas VNPC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332629" y="2106706"/>
            <a:ext cx="932330" cy="93871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sz="1100" dirty="0" smtClean="0">
                <a:solidFill>
                  <a:schemeClr val="dk1"/>
                </a:solidFill>
                <a:latin typeface="Cambria" pitchFamily="18" charset="0"/>
              </a:rPr>
              <a:t>Meža un ūdens resursu VNPC</a:t>
            </a:r>
          </a:p>
          <a:p>
            <a:pPr algn="ctr"/>
            <a:endParaRPr lang="lv-LV" sz="1100" dirty="0" smtClean="0">
              <a:solidFill>
                <a:schemeClr val="dk1"/>
              </a:solidFill>
              <a:latin typeface="Cambri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419600" y="2106706"/>
            <a:ext cx="1434353" cy="93871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sz="1100" dirty="0" err="1" smtClean="0">
                <a:solidFill>
                  <a:schemeClr val="dk1"/>
                </a:solidFill>
                <a:latin typeface="Cambria" pitchFamily="18" charset="0"/>
              </a:rPr>
              <a:t>Nanostrukturēto</a:t>
            </a:r>
            <a:r>
              <a:rPr lang="lv-LV" sz="1100" dirty="0" smtClean="0">
                <a:solidFill>
                  <a:schemeClr val="dk1"/>
                </a:solidFill>
                <a:latin typeface="Cambria" pitchFamily="18" charset="0"/>
              </a:rPr>
              <a:t> un daudz-funkcionālo materiālu, konstrukciju un tehnoloģiju VNPC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203575" y="21067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lv-LV" dirty="0"/>
          </a:p>
        </p:txBody>
      </p:sp>
      <p:sp>
        <p:nvSpPr>
          <p:cNvPr id="16" name="TextBox 15"/>
          <p:cNvSpPr txBox="1"/>
          <p:nvPr/>
        </p:nvSpPr>
        <p:spPr>
          <a:xfrm>
            <a:off x="6067747" y="2106706"/>
            <a:ext cx="1267553" cy="938719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sz="1100" dirty="0" smtClean="0">
                <a:solidFill>
                  <a:schemeClr val="dk1"/>
                </a:solidFill>
                <a:latin typeface="Cambria" pitchFamily="18" charset="0"/>
              </a:rPr>
              <a:t>Informācijas, komunikāciju un signālapstrādes tehnoloģiju VNPC</a:t>
            </a:r>
          </a:p>
          <a:p>
            <a:pPr algn="ctr"/>
            <a:endParaRPr lang="lv-LV" sz="1100" dirty="0" smtClean="0">
              <a:solidFill>
                <a:schemeClr val="dk1"/>
              </a:solidFill>
              <a:latin typeface="Cambria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63118" y="2106706"/>
            <a:ext cx="1452282" cy="93871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sz="1100" dirty="0" smtClean="0">
                <a:solidFill>
                  <a:schemeClr val="dk1"/>
                </a:solidFill>
                <a:latin typeface="Cambria" pitchFamily="18" charset="0"/>
              </a:rPr>
              <a:t>Enerģijas un vides resursu ieguves un ilgtspējīgas izmantošanas tehnoloģiju VNPC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39754" y="4946994"/>
            <a:ext cx="1102659" cy="127727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lv-LV" sz="1100" dirty="0" smtClean="0">
              <a:solidFill>
                <a:schemeClr val="dk1"/>
              </a:solidFill>
              <a:latin typeface="Cambria" pitchFamily="18" charset="0"/>
            </a:endParaRPr>
          </a:p>
          <a:p>
            <a:pPr algn="ctr"/>
            <a:r>
              <a:rPr lang="lv-LV" sz="1100" dirty="0" smtClean="0">
                <a:solidFill>
                  <a:schemeClr val="dk1"/>
                </a:solidFill>
                <a:latin typeface="Cambria" pitchFamily="18" charset="0"/>
              </a:rPr>
              <a:t>VNPC sociāl-ekonomikā un sabiedrības vadībā</a:t>
            </a:r>
            <a:endParaRPr lang="lv-LV" sz="1100" dirty="0" smtClean="0">
              <a:latin typeface="Cambria" pitchFamily="18" charset="0"/>
            </a:endParaRPr>
          </a:p>
          <a:p>
            <a:pPr algn="ctr"/>
            <a:endParaRPr lang="lv-LV" sz="1100" dirty="0" smtClean="0">
              <a:solidFill>
                <a:schemeClr val="dk1"/>
              </a:solidFill>
              <a:latin typeface="Cambria" pitchFamily="18" charset="0"/>
            </a:endParaRPr>
          </a:p>
          <a:p>
            <a:pPr algn="ctr"/>
            <a:endParaRPr lang="lv-LV" sz="1100" dirty="0" smtClean="0">
              <a:solidFill>
                <a:schemeClr val="dk1"/>
              </a:solidFill>
              <a:latin typeface="Cambria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642413" y="4946994"/>
            <a:ext cx="1102659" cy="127727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sz="1100" dirty="0" smtClean="0">
                <a:solidFill>
                  <a:schemeClr val="dk1"/>
                </a:solidFill>
                <a:latin typeface="Cambria" pitchFamily="18" charset="0"/>
              </a:rPr>
              <a:t>Latviešu valodas, kultūrvēst. mantojuma un radošo tehnoloģiju VNPC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691719" y="3433264"/>
            <a:ext cx="995080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sz="1200" b="1" dirty="0" smtClean="0">
                <a:solidFill>
                  <a:schemeClr val="dk1"/>
                </a:solidFill>
                <a:latin typeface="Cambria" pitchFamily="18" charset="0"/>
              </a:rPr>
              <a:t>Viedā enerģētika</a:t>
            </a:r>
          </a:p>
          <a:p>
            <a:pPr algn="ctr"/>
            <a:endParaRPr lang="lv-LV" sz="1200" b="1" dirty="0" smtClean="0">
              <a:solidFill>
                <a:schemeClr val="dk1"/>
              </a:solidFill>
              <a:latin typeface="Cambria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229517" y="3402486"/>
            <a:ext cx="944013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endParaRPr lang="lv-LV" sz="1200" b="1" dirty="0" smtClean="0">
              <a:solidFill>
                <a:schemeClr val="dk1"/>
              </a:solidFill>
              <a:latin typeface="Cambria" pitchFamily="18" charset="0"/>
            </a:endParaRPr>
          </a:p>
          <a:p>
            <a:pPr algn="ctr"/>
            <a:r>
              <a:rPr lang="lv-LV" sz="1200" b="1" dirty="0" smtClean="0">
                <a:solidFill>
                  <a:schemeClr val="dk1"/>
                </a:solidFill>
                <a:latin typeface="Cambria" pitchFamily="18" charset="0"/>
              </a:rPr>
              <a:t>IKT</a:t>
            </a:r>
          </a:p>
          <a:p>
            <a:pPr algn="ctr"/>
            <a:endParaRPr lang="lv-LV" sz="1200" dirty="0" smtClean="0">
              <a:solidFill>
                <a:schemeClr val="dk1"/>
              </a:solidFill>
              <a:latin typeface="Cambria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449985" y="3433264"/>
            <a:ext cx="1403968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sz="1200" b="1" dirty="0" smtClean="0">
                <a:solidFill>
                  <a:schemeClr val="dk1"/>
                </a:solidFill>
                <a:latin typeface="Cambria" pitchFamily="18" charset="0"/>
              </a:rPr>
              <a:t>Viedie materiāli</a:t>
            </a:r>
            <a:r>
              <a:rPr lang="lv-LV" sz="1200" dirty="0" smtClean="0">
                <a:solidFill>
                  <a:schemeClr val="dk1"/>
                </a:solidFill>
                <a:latin typeface="Cambria" pitchFamily="18" charset="0"/>
              </a:rPr>
              <a:t>, tehnoloģijas, inženiersistēmas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90282" y="3425569"/>
            <a:ext cx="1299882" cy="101566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sz="1200" b="1" dirty="0" smtClean="0">
                <a:solidFill>
                  <a:schemeClr val="dk1"/>
                </a:solidFill>
                <a:latin typeface="Cambria" pitchFamily="18" charset="0"/>
              </a:rPr>
              <a:t>Biomedicīna</a:t>
            </a:r>
            <a:r>
              <a:rPr lang="lv-LV" sz="1200" dirty="0" smtClean="0">
                <a:solidFill>
                  <a:schemeClr val="dk1"/>
                </a:solidFill>
                <a:latin typeface="Cambria" pitchFamily="18" charset="0"/>
              </a:rPr>
              <a:t>, medicīnas tehnoloģijas, </a:t>
            </a:r>
            <a:r>
              <a:rPr lang="lv-LV" sz="1200" b="1" dirty="0" smtClean="0">
                <a:solidFill>
                  <a:schemeClr val="dk1"/>
                </a:solidFill>
                <a:latin typeface="Cambria" pitchFamily="18" charset="0"/>
              </a:rPr>
              <a:t>biofarmācija</a:t>
            </a:r>
            <a:r>
              <a:rPr lang="lv-LV" sz="1200" dirty="0" smtClean="0">
                <a:solidFill>
                  <a:schemeClr val="dk1"/>
                </a:solidFill>
                <a:latin typeface="Cambria" pitchFamily="18" charset="0"/>
              </a:rPr>
              <a:t> un </a:t>
            </a:r>
            <a:r>
              <a:rPr lang="lv-LV" sz="1200" b="1" dirty="0" smtClean="0">
                <a:solidFill>
                  <a:schemeClr val="dk1"/>
                </a:solidFill>
                <a:latin typeface="Cambria" pitchFamily="18" charset="0"/>
              </a:rPr>
              <a:t>biotehnoloģijas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615610" y="3433264"/>
            <a:ext cx="1279554" cy="64633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lv-LV" sz="1200" dirty="0" smtClean="0">
                <a:solidFill>
                  <a:schemeClr val="dk1"/>
                </a:solidFill>
                <a:latin typeface="Cambria" pitchFamily="18" charset="0"/>
              </a:rPr>
              <a:t>Zināšanu ietilpīga </a:t>
            </a:r>
            <a:r>
              <a:rPr lang="lv-LV" sz="1200" b="1" dirty="0" smtClean="0">
                <a:solidFill>
                  <a:schemeClr val="dk1"/>
                </a:solidFill>
                <a:latin typeface="Cambria" pitchFamily="18" charset="0"/>
              </a:rPr>
              <a:t>bioekonomika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0" y="3571763"/>
            <a:ext cx="69028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200" b="1" i="1" dirty="0" smtClean="0">
                <a:solidFill>
                  <a:srgbClr val="C00000"/>
                </a:solidFill>
                <a:latin typeface="Cambria" pitchFamily="18" charset="0"/>
              </a:rPr>
              <a:t>RIS3 jomas</a:t>
            </a:r>
            <a:endParaRPr lang="lv-LV" sz="1200" b="1" i="1" dirty="0">
              <a:solidFill>
                <a:srgbClr val="C00000"/>
              </a:solidFill>
              <a:latin typeface="Cambria" pitchFamily="18" charset="0"/>
            </a:endParaRPr>
          </a:p>
        </p:txBody>
      </p:sp>
      <p:cxnSp>
        <p:nvCxnSpPr>
          <p:cNvPr id="27" name="Straight Arrow Connector 26"/>
          <p:cNvCxnSpPr>
            <a:stCxn id="8" idx="2"/>
            <a:endCxn id="23" idx="0"/>
          </p:cNvCxnSpPr>
          <p:nvPr/>
        </p:nvCxnSpPr>
        <p:spPr>
          <a:xfrm>
            <a:off x="746691" y="3045425"/>
            <a:ext cx="593532" cy="38014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10" idx="2"/>
            <a:endCxn id="23" idx="0"/>
          </p:cNvCxnSpPr>
          <p:nvPr/>
        </p:nvCxnSpPr>
        <p:spPr>
          <a:xfrm flipH="1">
            <a:off x="1340223" y="3045425"/>
            <a:ext cx="331696" cy="380144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11" idx="2"/>
            <a:endCxn id="24" idx="0"/>
          </p:cNvCxnSpPr>
          <p:nvPr/>
        </p:nvCxnSpPr>
        <p:spPr>
          <a:xfrm>
            <a:off x="2814918" y="3045425"/>
            <a:ext cx="440469" cy="387839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3" idx="2"/>
            <a:endCxn id="24" idx="0"/>
          </p:cNvCxnSpPr>
          <p:nvPr/>
        </p:nvCxnSpPr>
        <p:spPr>
          <a:xfrm flipH="1">
            <a:off x="3255387" y="3045425"/>
            <a:ext cx="543407" cy="387839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stCxn id="14" idx="2"/>
            <a:endCxn id="22" idx="0"/>
          </p:cNvCxnSpPr>
          <p:nvPr/>
        </p:nvCxnSpPr>
        <p:spPr>
          <a:xfrm>
            <a:off x="5136777" y="3045425"/>
            <a:ext cx="15192" cy="387839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16" idx="2"/>
            <a:endCxn id="21" idx="0"/>
          </p:cNvCxnSpPr>
          <p:nvPr/>
        </p:nvCxnSpPr>
        <p:spPr>
          <a:xfrm>
            <a:off x="6701524" y="3045425"/>
            <a:ext cx="0" cy="357061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17" idx="2"/>
            <a:endCxn id="20" idx="0"/>
          </p:cNvCxnSpPr>
          <p:nvPr/>
        </p:nvCxnSpPr>
        <p:spPr>
          <a:xfrm>
            <a:off x="8189259" y="3045425"/>
            <a:ext cx="0" cy="387839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H="1" flipV="1">
            <a:off x="3895163" y="4195482"/>
            <a:ext cx="3747251" cy="751512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>
            <a:endCxn id="21" idx="2"/>
          </p:cNvCxnSpPr>
          <p:nvPr/>
        </p:nvCxnSpPr>
        <p:spPr>
          <a:xfrm flipH="1" flipV="1">
            <a:off x="6701524" y="4048817"/>
            <a:ext cx="940890" cy="898178"/>
          </a:xfrm>
          <a:prstGeom prst="straightConnector1">
            <a:avLst/>
          </a:prstGeom>
          <a:ln w="19050">
            <a:tailEnd type="arrow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 rot="764028">
            <a:off x="5278561" y="4348015"/>
            <a:ext cx="14123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50" dirty="0" smtClean="0">
                <a:latin typeface="Cambria" pitchFamily="18" charset="0"/>
              </a:rPr>
              <a:t>starpdisciplinaritāte</a:t>
            </a:r>
            <a:endParaRPr lang="lv-LV" sz="1050" dirty="0">
              <a:latin typeface="Cambria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 rot="2719936">
            <a:off x="6665091" y="4363008"/>
            <a:ext cx="141234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050" dirty="0" smtClean="0">
                <a:latin typeface="Cambria" pitchFamily="18" charset="0"/>
              </a:rPr>
              <a:t>starpdisciplinaritāte</a:t>
            </a:r>
            <a:endParaRPr lang="lv-LV" sz="1050" dirty="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328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expats.cz/content_files/158/bio_technology_675.jpg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3869" y="3253288"/>
            <a:ext cx="3430307" cy="1458516"/>
          </a:xfrm>
          <a:prstGeom prst="rect">
            <a:avLst/>
          </a:prstGeom>
          <a:noFill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484094" y="1640712"/>
            <a:ext cx="8126506" cy="4699782"/>
          </a:xfrm>
        </p:spPr>
        <p:txBody>
          <a:bodyPr>
            <a:normAutofit/>
          </a:bodyPr>
          <a:lstStyle/>
          <a:p>
            <a:pPr marL="179388" lvl="1" indent="-179388" algn="l">
              <a:spcBef>
                <a:spcPts val="0"/>
              </a:spcBef>
              <a:buClr>
                <a:srgbClr val="C00000"/>
              </a:buClr>
              <a:defRPr/>
            </a:pPr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Duālā infrastruktūras izmantošana:</a:t>
            </a:r>
          </a:p>
          <a:p>
            <a:pPr marL="179388" lvl="1" indent="-179388" algn="l">
              <a:spcBef>
                <a:spcPts val="0"/>
              </a:spcBef>
              <a:buClr>
                <a:srgbClr val="C00000"/>
              </a:buClr>
              <a:defRPr/>
            </a:pPr>
            <a:endParaRPr lang="lv-LV" altLang="en-US" sz="1600" dirty="0" smtClean="0">
              <a:solidFill>
                <a:srgbClr val="000000"/>
              </a:solidFill>
              <a:latin typeface="Cambria" pitchFamily="18" charset="0"/>
              <a:cs typeface="Times New Roman" pitchFamily="18"/>
            </a:endParaRPr>
          </a:p>
          <a:p>
            <a:pPr marL="342900" lvl="1" indent="-342900" algn="l">
              <a:spcBef>
                <a:spcPts val="0"/>
              </a:spcBef>
              <a:buClr>
                <a:srgbClr val="C00000"/>
              </a:buClr>
              <a:buAutoNum type="arabicParenBoth"/>
              <a:defRPr/>
            </a:pPr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Neatkarīgai pētniecībai un izglītībai </a:t>
            </a:r>
          </a:p>
          <a:p>
            <a:pPr marL="342900" lvl="1" indent="-342900" algn="l">
              <a:spcBef>
                <a:spcPts val="0"/>
              </a:spcBef>
              <a:buClr>
                <a:srgbClr val="C00000"/>
              </a:buClr>
              <a:buAutoNum type="arabicParenBoth"/>
              <a:defRPr/>
            </a:pPr>
            <a:r>
              <a:rPr lang="lv-LV" altLang="en-US" sz="1600" dirty="0" smtClean="0">
                <a:solidFill>
                  <a:srgbClr val="000000"/>
                </a:solidFill>
                <a:latin typeface="Cambria" pitchFamily="18" charset="0"/>
                <a:cs typeface="Times New Roman" pitchFamily="18"/>
              </a:rPr>
              <a:t>Tehnoloģiju pārneses atbalstam, jaunu produktu izstrādei un komercpētniecības pakalpojumiem</a:t>
            </a:r>
          </a:p>
          <a:p>
            <a:pPr marL="179388" lvl="1" indent="-179388" algn="l">
              <a:spcBef>
                <a:spcPts val="0"/>
              </a:spcBef>
              <a:buClr>
                <a:srgbClr val="C00000"/>
              </a:buClr>
              <a:buFont typeface="Wingdings" pitchFamily="2" charset="2"/>
              <a:buChar char="§"/>
              <a:defRPr/>
            </a:pPr>
            <a:endParaRPr lang="lv-LV" altLang="en-US" sz="1600" dirty="0" smtClean="0">
              <a:solidFill>
                <a:srgbClr val="000000"/>
              </a:solidFill>
              <a:latin typeface="Cambria" pitchFamily="18" charset="0"/>
              <a:cs typeface="Times New Roman" pitchFamily="18"/>
            </a:endParaRPr>
          </a:p>
        </p:txBody>
      </p:sp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>
          <a:xfrm>
            <a:off x="6629400" y="6356369"/>
            <a:ext cx="2133600" cy="365123"/>
          </a:xfrm>
        </p:spPr>
        <p:txBody>
          <a:bodyPr/>
          <a:lstStyle/>
          <a:p>
            <a:r>
              <a:rPr lang="lv-LV" sz="10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Tehnoloģiju pārneses atbalsts </a:t>
            </a:r>
            <a:r>
              <a:rPr lang="lv-LV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8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286000" y="685800"/>
            <a:ext cx="6324600" cy="954911"/>
          </a:xfrm>
        </p:spPr>
        <p:txBody>
          <a:bodyPr anchor="b">
            <a:noAutofit/>
          </a:bodyPr>
          <a:lstStyle/>
          <a:p>
            <a:pPr algn="l"/>
            <a:r>
              <a:rPr lang="lv-LV" sz="2200" b="1" dirty="0" smtClean="0">
                <a:latin typeface="Cambria" pitchFamily="18" charset="0"/>
                <a:cs typeface="Times New Roman" pitchFamily="18" charset="0"/>
              </a:rPr>
              <a:t>P&amp;A infrastruktūras attīstības programma</a:t>
            </a:r>
            <a:br>
              <a:rPr lang="lv-LV" sz="2200" b="1" dirty="0" smtClean="0">
                <a:latin typeface="Cambria" pitchFamily="18" charset="0"/>
                <a:cs typeface="Times New Roman" pitchFamily="18" charset="0"/>
              </a:rPr>
            </a:br>
            <a:r>
              <a:rPr lang="lv-LV" sz="2200" b="1" dirty="0" smtClean="0">
                <a:latin typeface="Cambria" pitchFamily="18" charset="0"/>
                <a:cs typeface="Times New Roman" pitchFamily="18" charset="0"/>
              </a:rPr>
              <a:t>2014-2020 - IV</a:t>
            </a:r>
            <a:endParaRPr lang="en-US" sz="2200" b="1" dirty="0">
              <a:latin typeface="Cambria" pitchFamily="18" charset="0"/>
              <a:cs typeface="Times New Roman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2286000" y="634048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0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30.01.2015., Rīga</a:t>
            </a:r>
            <a:endParaRPr lang="en-US" sz="1000" dirty="0">
              <a:solidFill>
                <a:srgbClr val="000000"/>
              </a:solidFill>
              <a:latin typeface="Times New Roman" pitchFamily="18"/>
              <a:cs typeface="Times New Roman" pitchFamily="18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7671273" y="5165200"/>
            <a:ext cx="1363184" cy="1191169"/>
            <a:chOff x="4448808" y="-422636"/>
            <a:chExt cx="1859391" cy="1686720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48808" y="-99470"/>
              <a:ext cx="1859391" cy="1363554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4475362" y="-422636"/>
              <a:ext cx="1717373" cy="636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b="1" dirty="0" smtClean="0">
                  <a:solidFill>
                    <a:srgbClr val="800000"/>
                  </a:solidFill>
                </a:rPr>
                <a:t>Pētniecība un sadarbība</a:t>
              </a:r>
              <a:endParaRPr lang="lv-LV" sz="1400" b="1" dirty="0">
                <a:solidFill>
                  <a:srgbClr val="800000"/>
                </a:solidFill>
              </a:endParaRP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144108" y="5165200"/>
            <a:ext cx="1409853" cy="1191169"/>
            <a:chOff x="2437542" y="1466475"/>
            <a:chExt cx="1717373" cy="1582573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437542" y="1789641"/>
              <a:ext cx="1717373" cy="1259407"/>
            </a:xfrm>
            <a:prstGeom prst="rect">
              <a:avLst/>
            </a:prstGeom>
          </p:spPr>
        </p:pic>
        <p:sp>
          <p:nvSpPr>
            <p:cNvPr id="17" name="TextBox 16"/>
            <p:cNvSpPr txBox="1"/>
            <p:nvPr/>
          </p:nvSpPr>
          <p:spPr>
            <a:xfrm>
              <a:off x="2437542" y="1466475"/>
              <a:ext cx="1717373" cy="5974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b="1" dirty="0" smtClean="0">
                  <a:solidFill>
                    <a:srgbClr val="800000"/>
                  </a:solidFill>
                </a:rPr>
                <a:t>Resursi un laboratorijas </a:t>
              </a:r>
              <a:endParaRPr lang="lv-LV" sz="1400" b="1" dirty="0">
                <a:solidFill>
                  <a:srgbClr val="800000"/>
                </a:solidFill>
              </a:endParaRPr>
            </a:p>
          </p:txBody>
        </p:sp>
      </p:grpSp>
      <p:grpSp>
        <p:nvGrpSpPr>
          <p:cNvPr id="18" name="Group 17"/>
          <p:cNvGrpSpPr/>
          <p:nvPr/>
        </p:nvGrpSpPr>
        <p:grpSpPr>
          <a:xfrm>
            <a:off x="4542864" y="5081445"/>
            <a:ext cx="1541154" cy="1259044"/>
            <a:chOff x="307901" y="1485385"/>
            <a:chExt cx="1866672" cy="1563663"/>
          </a:xfrm>
        </p:grpSpPr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57200" y="1789641"/>
              <a:ext cx="1717373" cy="1259407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307901" y="1485385"/>
              <a:ext cx="1424040" cy="5802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lv-LV" sz="1400" b="1" dirty="0" smtClean="0">
                  <a:solidFill>
                    <a:srgbClr val="800000"/>
                  </a:solidFill>
                </a:rPr>
                <a:t>Ekspertīze un zināšanas</a:t>
              </a:r>
              <a:endParaRPr lang="lv-LV" sz="1400" b="1" dirty="0">
                <a:solidFill>
                  <a:srgbClr val="800000"/>
                </a:solidFill>
              </a:endParaRPr>
            </a:p>
          </p:txBody>
        </p: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2062" y="4222579"/>
            <a:ext cx="2750802" cy="17177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Content Placeholder 3"/>
          <p:cNvPicPr>
            <a:picLocks noChangeAspect="1"/>
          </p:cNvPicPr>
          <p:nvPr/>
        </p:nvPicPr>
        <p:blipFill>
          <a:blip r:embed="rId9"/>
          <a:srcRect t="8727" b="8727"/>
          <a:stretch>
            <a:fillRect/>
          </a:stretch>
        </p:blipFill>
        <p:spPr>
          <a:xfrm>
            <a:off x="183869" y="4837310"/>
            <a:ext cx="2644588" cy="1454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40328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96340" y="0"/>
            <a:ext cx="1761743" cy="195779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73624" y="274638"/>
            <a:ext cx="6813176" cy="1143000"/>
          </a:xfrm>
        </p:spPr>
        <p:txBody>
          <a:bodyPr anchor="b">
            <a:noAutofit/>
          </a:bodyPr>
          <a:lstStyle/>
          <a:p>
            <a:pPr algn="l"/>
            <a:r>
              <a:rPr lang="lv-LV" sz="2200" b="1" dirty="0" smtClean="0">
                <a:latin typeface="Cambria" pitchFamily="18" charset="0"/>
                <a:cs typeface="Times New Roman" pitchFamily="18" charset="0"/>
              </a:rPr>
              <a:t>P&amp;A atbalsta programmu izstrādes laika grafiks</a:t>
            </a:r>
            <a:br>
              <a:rPr lang="lv-LV" sz="2200" b="1" dirty="0" smtClean="0">
                <a:latin typeface="Cambria" pitchFamily="18" charset="0"/>
                <a:cs typeface="Times New Roman" pitchFamily="18" charset="0"/>
              </a:rPr>
            </a:br>
            <a:r>
              <a:rPr lang="lv-LV" sz="2200" b="1" dirty="0" smtClean="0">
                <a:latin typeface="Cambria" pitchFamily="18" charset="0"/>
                <a:cs typeface="Times New Roman" pitchFamily="18" charset="0"/>
              </a:rPr>
              <a:t>SF 2014-2020 </a:t>
            </a:r>
            <a:endParaRPr lang="en-US" sz="2200" b="1" dirty="0">
              <a:latin typeface="Cambria" pitchFamily="18" charset="0"/>
              <a:cs typeface="Times New Roman" pitchFamily="18" charset="0"/>
            </a:endParaRPr>
          </a:p>
        </p:txBody>
      </p:sp>
      <p:graphicFrame>
        <p:nvGraphicFramePr>
          <p:cNvPr id="23" name="Content Placeholder 2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661686798"/>
              </p:ext>
            </p:extLst>
          </p:nvPr>
        </p:nvGraphicFramePr>
        <p:xfrm>
          <a:off x="1398932" y="1957799"/>
          <a:ext cx="6041336" cy="3677920"/>
        </p:xfrm>
        <a:graphic>
          <a:graphicData uri="http://schemas.openxmlformats.org/drawingml/2006/table">
            <a:tbl>
              <a:tblPr firstRow="1" bandRow="1">
                <a:tableStyleId>{91EBBBCC-DAD2-459C-BE2E-F6DE35CF9A28}</a:tableStyleId>
              </a:tblPr>
              <a:tblGrid>
                <a:gridCol w="2656308"/>
                <a:gridCol w="1458183"/>
                <a:gridCol w="192684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lv-LV" sz="1500" dirty="0" smtClean="0">
                          <a:latin typeface="Cambria" pitchFamily="18" charset="0"/>
                        </a:rPr>
                        <a:t>Programma </a:t>
                      </a:r>
                      <a:endParaRPr lang="lv-LV" sz="1500" dirty="0">
                        <a:latin typeface="Cambri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500" dirty="0" smtClean="0">
                          <a:latin typeface="Cambria" pitchFamily="18" charset="0"/>
                        </a:rPr>
                        <a:t>Kopējais</a:t>
                      </a:r>
                      <a:r>
                        <a:rPr lang="lv-LV" sz="1500" baseline="0" dirty="0" smtClean="0">
                          <a:latin typeface="Cambria" pitchFamily="18" charset="0"/>
                        </a:rPr>
                        <a:t> f</a:t>
                      </a:r>
                      <a:r>
                        <a:rPr lang="lv-LV" sz="1500" dirty="0" smtClean="0">
                          <a:latin typeface="Cambria" pitchFamily="18" charset="0"/>
                        </a:rPr>
                        <a:t>inansējums</a:t>
                      </a:r>
                      <a:endParaRPr lang="lv-LV" sz="1500" dirty="0">
                        <a:latin typeface="Cambria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500" dirty="0" smtClean="0">
                          <a:latin typeface="Cambria" pitchFamily="18" charset="0"/>
                        </a:rPr>
                        <a:t>1.kārtas MKN izsludināšana</a:t>
                      </a:r>
                      <a:r>
                        <a:rPr lang="lv-LV" sz="1500" baseline="0" dirty="0" smtClean="0">
                          <a:latin typeface="Cambria" pitchFamily="18" charset="0"/>
                        </a:rPr>
                        <a:t> VSS</a:t>
                      </a:r>
                      <a:endParaRPr lang="lv-LV" sz="1500" dirty="0">
                        <a:latin typeface="Cambria" pitchFamily="18" charset="0"/>
                      </a:endParaRPr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1500" dirty="0" smtClean="0">
                          <a:latin typeface="Cambria" pitchFamily="18" charset="0"/>
                        </a:rPr>
                        <a:t>Pēcdoktorantūras</a:t>
                      </a:r>
                      <a:r>
                        <a:rPr lang="lv-LV" sz="1500" baseline="0" dirty="0" smtClean="0">
                          <a:latin typeface="Cambria" pitchFamily="18" charset="0"/>
                        </a:rPr>
                        <a:t> pētījumu atbalsts</a:t>
                      </a:r>
                      <a:endParaRPr lang="lv-LV" sz="1500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500" dirty="0" smtClean="0">
                          <a:latin typeface="Cambria" pitchFamily="18" charset="0"/>
                        </a:rPr>
                        <a:t>64 milj.</a:t>
                      </a:r>
                      <a:r>
                        <a:rPr lang="lv-LV" sz="1500" baseline="0" dirty="0" smtClean="0">
                          <a:latin typeface="Cambria" pitchFamily="18" charset="0"/>
                        </a:rPr>
                        <a:t> EUR</a:t>
                      </a:r>
                      <a:endParaRPr lang="lv-LV" sz="1500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500" dirty="0" smtClean="0">
                          <a:latin typeface="Cambria" pitchFamily="18" charset="0"/>
                        </a:rPr>
                        <a:t>2015.g. II cet.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1500" dirty="0" smtClean="0">
                          <a:latin typeface="Cambria" pitchFamily="18" charset="0"/>
                        </a:rPr>
                        <a:t>Praktisko</a:t>
                      </a:r>
                      <a:r>
                        <a:rPr lang="lv-LV" sz="1500" baseline="0" dirty="0" smtClean="0">
                          <a:latin typeface="Cambria" pitchFamily="18" charset="0"/>
                        </a:rPr>
                        <a:t> pētījumu atbalsts</a:t>
                      </a:r>
                      <a:endParaRPr lang="lv-LV" sz="1500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500" dirty="0" smtClean="0">
                          <a:latin typeface="Cambria" pitchFamily="18" charset="0"/>
                        </a:rPr>
                        <a:t>76.5 milj.</a:t>
                      </a:r>
                      <a:r>
                        <a:rPr lang="lv-LV" sz="1500" baseline="0" dirty="0" smtClean="0">
                          <a:latin typeface="Cambria" pitchFamily="18" charset="0"/>
                        </a:rPr>
                        <a:t> EUR</a:t>
                      </a:r>
                      <a:endParaRPr lang="lv-LV" sz="1500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500" dirty="0" smtClean="0">
                          <a:latin typeface="Cambria" pitchFamily="18" charset="0"/>
                        </a:rPr>
                        <a:t>2015.g. II cet.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1500" dirty="0" smtClean="0">
                          <a:latin typeface="Cambria" pitchFamily="18" charset="0"/>
                        </a:rPr>
                        <a:t>Starptautiskās</a:t>
                      </a:r>
                      <a:r>
                        <a:rPr lang="lv-LV" sz="1500" baseline="0" dirty="0" smtClean="0">
                          <a:latin typeface="Cambria" pitchFamily="18" charset="0"/>
                        </a:rPr>
                        <a:t> sadarbības atbalsts</a:t>
                      </a:r>
                      <a:endParaRPr lang="lv-LV" sz="1500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500" dirty="0" smtClean="0">
                          <a:latin typeface="Cambria" pitchFamily="18" charset="0"/>
                        </a:rPr>
                        <a:t>32.5 milj. EUR</a:t>
                      </a:r>
                      <a:endParaRPr lang="lv-LV" sz="1500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500" dirty="0" smtClean="0">
                          <a:latin typeface="Cambria" pitchFamily="18" charset="0"/>
                        </a:rPr>
                        <a:t>2015.g. III cet.</a:t>
                      </a:r>
                      <a:endParaRPr lang="lv-LV" sz="1500" dirty="0">
                        <a:latin typeface="Cambri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1500" dirty="0" smtClean="0">
                          <a:latin typeface="Cambria" pitchFamily="18" charset="0"/>
                        </a:rPr>
                        <a:t>ZI institucionālās</a:t>
                      </a:r>
                      <a:r>
                        <a:rPr lang="lv-LV" sz="1500" baseline="0" dirty="0" smtClean="0">
                          <a:latin typeface="Cambria" pitchFamily="18" charset="0"/>
                        </a:rPr>
                        <a:t> kapacitātes attīstības atbalsts</a:t>
                      </a:r>
                      <a:endParaRPr lang="lv-LV" sz="1500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500" dirty="0" smtClean="0">
                          <a:latin typeface="Cambria" pitchFamily="18" charset="0"/>
                        </a:rPr>
                        <a:t>15 milj. EUR</a:t>
                      </a:r>
                      <a:endParaRPr lang="lv-LV" sz="1500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500" dirty="0" smtClean="0">
                          <a:latin typeface="Cambria" pitchFamily="18" charset="0"/>
                        </a:rPr>
                        <a:t>2015.g. III cet.</a:t>
                      </a:r>
                      <a:endParaRPr lang="lv-LV" sz="1500" dirty="0">
                        <a:latin typeface="Cambri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1500" dirty="0" smtClean="0">
                          <a:latin typeface="Cambria" pitchFamily="18" charset="0"/>
                        </a:rPr>
                        <a:t>Inovāciju granti studentiem</a:t>
                      </a:r>
                      <a:endParaRPr lang="lv-LV" sz="1500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500" dirty="0" smtClean="0">
                          <a:latin typeface="Cambria" pitchFamily="18" charset="0"/>
                        </a:rPr>
                        <a:t>34 milj. EUR</a:t>
                      </a:r>
                      <a:endParaRPr lang="lv-LV" sz="1500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500" dirty="0" smtClean="0">
                          <a:latin typeface="Cambria" pitchFamily="18" charset="0"/>
                        </a:rPr>
                        <a:t>2015.g.</a:t>
                      </a:r>
                      <a:r>
                        <a:rPr lang="lv-LV" sz="1500" baseline="0" dirty="0" smtClean="0">
                          <a:latin typeface="Cambria" pitchFamily="18" charset="0"/>
                        </a:rPr>
                        <a:t> III/IV cet.</a:t>
                      </a:r>
                      <a:endParaRPr lang="lv-LV" sz="1500" dirty="0">
                        <a:latin typeface="Cambri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lv-LV" sz="1500" b="0" dirty="0" smtClean="0">
                          <a:latin typeface="Cambria" pitchFamily="18" charset="0"/>
                          <a:cs typeface="Times New Roman" pitchFamily="18" charset="0"/>
                        </a:rPr>
                        <a:t>P&amp;A infrastruktūras attīstība</a:t>
                      </a:r>
                      <a:endParaRPr lang="lv-LV" sz="1500" b="0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500" dirty="0" smtClean="0">
                          <a:latin typeface="Cambria" pitchFamily="18" charset="0"/>
                        </a:rPr>
                        <a:t>100 milj. EUR</a:t>
                      </a:r>
                      <a:endParaRPr lang="lv-LV" sz="1500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500" dirty="0" smtClean="0">
                          <a:latin typeface="Cambria" pitchFamily="18" charset="0"/>
                        </a:rPr>
                        <a:t>2016.g.</a:t>
                      </a:r>
                      <a:r>
                        <a:rPr lang="lv-LV" sz="1500" baseline="0" dirty="0" smtClean="0">
                          <a:latin typeface="Cambria" pitchFamily="18" charset="0"/>
                        </a:rPr>
                        <a:t> I cet.</a:t>
                      </a:r>
                      <a:endParaRPr lang="lv-LV" sz="1500" dirty="0">
                        <a:latin typeface="Cambria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lv-LV" sz="1500" b="0" i="1" dirty="0" smtClean="0">
                          <a:latin typeface="Cambria" pitchFamily="18" charset="0"/>
                        </a:rPr>
                        <a:t>Kopā:</a:t>
                      </a:r>
                      <a:endParaRPr lang="lv-LV" sz="1500" b="0" i="1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1500" i="1" dirty="0" smtClean="0">
                          <a:latin typeface="Cambria" pitchFamily="18" charset="0"/>
                        </a:rPr>
                        <a:t>322 milj. EUR</a:t>
                      </a:r>
                      <a:endParaRPr lang="lv-LV" sz="1500" i="1" dirty="0">
                        <a:latin typeface="Cambria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lv-LV" sz="1500" dirty="0">
                        <a:latin typeface="Cambria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lv-LV" sz="10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Tehnoloģiju pārneses atbalsts </a:t>
            </a:r>
            <a:r>
              <a:rPr lang="lv-LV" sz="1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|  </a:t>
            </a:r>
            <a:fld id="{B6F15528-21DE-4FAA-801E-634DDDAF4B2B}" type="slidenum">
              <a:rPr lang="en-US" sz="1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9</a:t>
            </a:fld>
            <a:endParaRPr lang="en-US" sz="1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lide Number Placeholder 11"/>
          <p:cNvSpPr txBox="1">
            <a:spLocks/>
          </p:cNvSpPr>
          <p:nvPr/>
        </p:nvSpPr>
        <p:spPr>
          <a:xfrm>
            <a:off x="2286000" y="6340489"/>
            <a:ext cx="2133600" cy="365123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lv-LV" sz="1000" dirty="0" smtClean="0">
                <a:solidFill>
                  <a:srgbClr val="000000"/>
                </a:solidFill>
                <a:latin typeface="Times New Roman" pitchFamily="18"/>
                <a:cs typeface="Times New Roman" pitchFamily="18"/>
              </a:rPr>
              <a:t>30.01.2015., Rīga</a:t>
            </a:r>
            <a:endParaRPr lang="en-US" sz="1000" dirty="0">
              <a:solidFill>
                <a:srgbClr val="000000"/>
              </a:solidFill>
              <a:latin typeface="Times New Roman" pitchFamily="18"/>
              <a:cs typeface="Times New Roman" pitchFamily="1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3281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1447</TotalTime>
  <Words>991</Words>
  <Application>Microsoft Office PowerPoint</Application>
  <PresentationFormat>On-screen Show (4:3)</PresentationFormat>
  <Paragraphs>198</Paragraphs>
  <Slides>11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Tehnoloģiju pārneses atbalsts </vt:lpstr>
      <vt:lpstr>Tehnoloģiju pārneses infrastruktūras (TPI) Biznesa inkubatori Tehnoloģiju un inovāciju centri</vt:lpstr>
      <vt:lpstr>Tehnoloģiju pārneses infrastruktūras (TPI) attīstība – Investīciju programmu sinerģija </vt:lpstr>
      <vt:lpstr>Tehnoloģiju pārneses infrastruktūras (TPI) attīstības priekšizpēte</vt:lpstr>
      <vt:lpstr>P&amp;A infrastruktūras attīstības programma 2014-2020 - I</vt:lpstr>
      <vt:lpstr>P&amp;A infrastruktūras attīstības programma 2014-2020 - II</vt:lpstr>
      <vt:lpstr>P&amp;A infrastruktūras attīstības programma 2014-2020 - III</vt:lpstr>
      <vt:lpstr>P&amp;A infrastruktūras attīstības programma 2014-2020 - IV</vt:lpstr>
      <vt:lpstr>P&amp;A atbalsta programmu izstrādes laika grafiks SF 2014-2020 </vt:lpstr>
      <vt:lpstr>Finansējums zinātnei 2014. un 2015.g. (IZM)</vt:lpstr>
      <vt:lpstr> Paldies par uzmanību!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Santa Šmīdlere</dc:creator>
  <cp:lastModifiedBy>ssmidlere</cp:lastModifiedBy>
  <cp:revision>446</cp:revision>
  <dcterms:created xsi:type="dcterms:W3CDTF">2014-10-24T13:57:36Z</dcterms:created>
  <dcterms:modified xsi:type="dcterms:W3CDTF">2015-01-30T09:28:14Z</dcterms:modified>
</cp:coreProperties>
</file>