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6" r:id="rId3"/>
    <p:sldId id="267" r:id="rId4"/>
    <p:sldId id="268" r:id="rId5"/>
    <p:sldId id="269" r:id="rId6"/>
    <p:sldId id="270" r:id="rId7"/>
    <p:sldId id="273" r:id="rId8"/>
    <p:sldId id="271" r:id="rId9"/>
    <p:sldId id="272" r:id="rId10"/>
    <p:sldId id="264" r:id="rId11"/>
  </p:sldIdLst>
  <p:sldSz cx="9144000" cy="6858000" type="screen4x3"/>
  <p:notesSz cx="6648450" cy="9850438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74"/>
    <a:srgbClr val="228B9D"/>
    <a:srgbClr val="00859B"/>
    <a:srgbClr val="00808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8" autoAdjust="0"/>
    <p:restoredTop sz="83883" autoAdjust="0"/>
  </p:normalViewPr>
  <p:slideViewPr>
    <p:cSldViewPr snapToGrid="0" snapToObjects="1">
      <p:cViewPr varScale="1">
        <p:scale>
          <a:sx n="91" d="100"/>
          <a:sy n="91" d="100"/>
        </p:scale>
        <p:origin x="-5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1720" cy="493074"/>
          </a:xfrm>
          <a:prstGeom prst="rect">
            <a:avLst/>
          </a:prstGeom>
        </p:spPr>
        <p:txBody>
          <a:bodyPr vert="horz" lIns="90206" tIns="45103" rIns="90206" bIns="45103" rtlCol="0"/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65178" y="0"/>
            <a:ext cx="2881720" cy="493074"/>
          </a:xfrm>
          <a:prstGeom prst="rect">
            <a:avLst/>
          </a:prstGeom>
        </p:spPr>
        <p:txBody>
          <a:bodyPr vert="horz" lIns="90206" tIns="45103" rIns="90206" bIns="45103" rtlCol="0"/>
          <a:lstStyle>
            <a:lvl1pPr algn="r">
              <a:defRPr sz="1200"/>
            </a:lvl1pPr>
          </a:lstStyle>
          <a:p>
            <a:pPr>
              <a:defRPr/>
            </a:pPr>
            <a:fld id="{31F71081-A865-40FB-A16B-8EBA2D4BD8DB}" type="datetimeFigureOut">
              <a:rPr lang="lv-LV"/>
              <a:pPr>
                <a:defRPr/>
              </a:pPr>
              <a:t>29.01.2015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55790"/>
            <a:ext cx="2881720" cy="493073"/>
          </a:xfrm>
          <a:prstGeom prst="rect">
            <a:avLst/>
          </a:prstGeom>
        </p:spPr>
        <p:txBody>
          <a:bodyPr vert="horz" lIns="90206" tIns="45103" rIns="90206" bIns="4510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65178" y="9355790"/>
            <a:ext cx="2881720" cy="493073"/>
          </a:xfrm>
          <a:prstGeom prst="rect">
            <a:avLst/>
          </a:prstGeom>
        </p:spPr>
        <p:txBody>
          <a:bodyPr vert="horz" lIns="90206" tIns="45103" rIns="90206" bIns="45103" rtlCol="0" anchor="b"/>
          <a:lstStyle>
            <a:lvl1pPr algn="r">
              <a:defRPr sz="1200"/>
            </a:lvl1pPr>
          </a:lstStyle>
          <a:p>
            <a:pPr>
              <a:defRPr/>
            </a:pPr>
            <a:fld id="{2928EAFC-341C-4296-9363-4A27E01D9E2C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38614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1720" cy="493074"/>
          </a:xfrm>
          <a:prstGeom prst="rect">
            <a:avLst/>
          </a:prstGeom>
        </p:spPr>
        <p:txBody>
          <a:bodyPr vert="horz" lIns="90206" tIns="45103" rIns="90206" bIns="45103" rtlCol="0"/>
          <a:lstStyle>
            <a:lvl1pPr algn="l" defTabSz="92689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65178" y="0"/>
            <a:ext cx="2881720" cy="493074"/>
          </a:xfrm>
          <a:prstGeom prst="rect">
            <a:avLst/>
          </a:prstGeom>
        </p:spPr>
        <p:txBody>
          <a:bodyPr vert="horz" lIns="90206" tIns="45103" rIns="90206" bIns="45103" rtlCol="0"/>
          <a:lstStyle>
            <a:lvl1pPr algn="r" defTabSz="92689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43220AB-ADFA-4174-9B2F-689850C42969}" type="datetimeFigureOut">
              <a:rPr lang="lv-LV"/>
              <a:pPr>
                <a:defRPr/>
              </a:pPr>
              <a:t>29.01.2015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206" tIns="45103" rIns="90206" bIns="45103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4535" y="4678683"/>
            <a:ext cx="5319381" cy="4432933"/>
          </a:xfrm>
          <a:prstGeom prst="rect">
            <a:avLst/>
          </a:prstGeom>
        </p:spPr>
        <p:txBody>
          <a:bodyPr vert="horz" lIns="90206" tIns="45103" rIns="90206" bIns="45103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55790"/>
            <a:ext cx="2881720" cy="493073"/>
          </a:xfrm>
          <a:prstGeom prst="rect">
            <a:avLst/>
          </a:prstGeom>
        </p:spPr>
        <p:txBody>
          <a:bodyPr vert="horz" lIns="90206" tIns="45103" rIns="90206" bIns="45103" rtlCol="0" anchor="b"/>
          <a:lstStyle>
            <a:lvl1pPr algn="l" defTabSz="92689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65178" y="9355790"/>
            <a:ext cx="2881720" cy="493073"/>
          </a:xfrm>
          <a:prstGeom prst="rect">
            <a:avLst/>
          </a:prstGeom>
        </p:spPr>
        <p:txBody>
          <a:bodyPr vert="horz" lIns="90206" tIns="45103" rIns="90206" bIns="45103" rtlCol="0" anchor="b"/>
          <a:lstStyle>
            <a:lvl1pPr algn="r" defTabSz="92689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48D1EBF-521A-4F92-B5D8-35A6666442C5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373712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A1A633-9C3C-4669-B2F5-247675D0BD09}" type="slidenum">
              <a:rPr lang="lv-LV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lv-LV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911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D1EBF-521A-4F92-B5D8-35A6666442C5}" type="slidenum">
              <a:rPr lang="lv-LV" smtClean="0"/>
              <a:pPr>
                <a:defRPr/>
              </a:pPr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34316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27D0D-AE2C-41CB-9B52-B0ECB7E75648}" type="slidenum">
              <a:rPr lang="lv-LV" smtClean="0"/>
              <a:pPr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42487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27D0D-AE2C-41CB-9B52-B0ECB7E75648}" type="slidenum">
              <a:rPr lang="lv-LV" smtClean="0"/>
              <a:pPr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1682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27D0D-AE2C-41CB-9B52-B0ECB7E75648}" type="slidenum">
              <a:rPr lang="lv-LV" smtClean="0"/>
              <a:pPr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1682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27D0D-AE2C-41CB-9B52-B0ECB7E75648}" type="slidenum">
              <a:rPr lang="lv-LV" smtClean="0"/>
              <a:pPr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17812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338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3B9806-8F32-43D8-BD89-8F1A55A47303}" type="slidenum">
              <a:rPr lang="lv-LV" smtClean="0">
                <a:solidFill>
                  <a:srgbClr val="005374"/>
                </a:solidFill>
              </a:rPr>
              <a:pPr>
                <a:defRPr/>
              </a:pPr>
              <a:t>‹#›</a:t>
            </a:fld>
            <a:endParaRPr lang="lv-LV" dirty="0">
              <a:solidFill>
                <a:srgbClr val="005374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 dirty="0">
              <a:solidFill>
                <a:srgbClr val="005374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67544" y="2212975"/>
            <a:ext cx="8027988" cy="3744913"/>
          </a:xfr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>
                <a:latin typeface="Century Gothic" pitchFamily="34" charset="0"/>
              </a:defRPr>
            </a:lvl1pPr>
            <a:lvl2pPr>
              <a:buClr>
                <a:schemeClr val="accent2">
                  <a:lumMod val="50000"/>
                </a:schemeClr>
              </a:buClr>
              <a:buFont typeface="Wingdings" pitchFamily="2" charset="2"/>
              <a:buChar char="Ø"/>
              <a:defRPr>
                <a:latin typeface="Century Gothic" pitchFamily="34" charset="0"/>
              </a:defRPr>
            </a:lvl2pPr>
            <a:lvl3pPr>
              <a:buClr>
                <a:schemeClr val="accent2">
                  <a:lumMod val="50000"/>
                </a:schemeClr>
              </a:buClr>
              <a:defRPr>
                <a:latin typeface="Century Gothic" pitchFamily="34" charset="0"/>
              </a:defRPr>
            </a:lvl3pPr>
            <a:lvl4pPr>
              <a:buClr>
                <a:schemeClr val="accent2">
                  <a:lumMod val="50000"/>
                </a:schemeClr>
              </a:buClr>
              <a:defRPr>
                <a:latin typeface="Century Gothic" pitchFamily="34" charset="0"/>
              </a:defRPr>
            </a:lvl4pPr>
            <a:lvl5pPr>
              <a:buClr>
                <a:schemeClr val="accent2">
                  <a:lumMod val="50000"/>
                </a:schemeClr>
              </a:buClr>
              <a:defRPr>
                <a:latin typeface="Century Gothic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lv-LV" dirty="0"/>
          </a:p>
        </p:txBody>
      </p:sp>
      <p:sp>
        <p:nvSpPr>
          <p:cNvPr id="7" name="Rectangle 11"/>
          <p:cNvSpPr txBox="1">
            <a:spLocks noChangeArrowheads="1"/>
          </p:cNvSpPr>
          <p:nvPr userDrawn="1"/>
        </p:nvSpPr>
        <p:spPr bwMode="auto">
          <a:xfrm>
            <a:off x="6705600" y="63976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fld id="{536AE797-2EB1-4D6C-B3F2-375449BC42E0}" type="slidenum">
              <a:rPr lang="lv-LV" sz="1400" smtClean="0">
                <a:solidFill>
                  <a:srgbClr val="005374"/>
                </a:solidFill>
                <a:latin typeface="Calibri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lv-LV" sz="1400" dirty="0">
              <a:solidFill>
                <a:srgbClr val="005374"/>
              </a:solidFill>
              <a:latin typeface="Calibri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00034" y="188640"/>
            <a:ext cx="8001000" cy="576064"/>
          </a:xfrm>
          <a:prstGeom prst="rect">
            <a:avLst/>
          </a:prstGeom>
        </p:spPr>
        <p:txBody>
          <a:bodyPr/>
          <a:lstStyle>
            <a:lvl1pPr algn="l">
              <a:defRPr sz="3200" b="1" i="0">
                <a:solidFill>
                  <a:srgbClr val="005374"/>
                </a:solidFill>
                <a:latin typeface="Century Gothic" pitchFamily="34" charset="0"/>
                <a:ea typeface="MS Gothic" pitchFamily="49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09088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CD3B2-8DB1-DA43-9445-BA70151A1C3E}" type="slidenum">
              <a:rPr lang="lv-LV">
                <a:solidFill>
                  <a:srgbClr val="005374"/>
                </a:solidFill>
              </a:rPr>
              <a:pPr/>
              <a:t>‹#›</a:t>
            </a:fld>
            <a:endParaRPr lang="lv-LV">
              <a:solidFill>
                <a:srgbClr val="005374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>
              <a:solidFill>
                <a:srgbClr val="005374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39750" y="1643050"/>
            <a:ext cx="8027988" cy="3744913"/>
          </a:xfr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>
                <a:latin typeface="Century Gothic" pitchFamily="34" charset="0"/>
              </a:defRPr>
            </a:lvl1pPr>
            <a:lvl2pPr>
              <a:buClr>
                <a:schemeClr val="accent2">
                  <a:lumMod val="50000"/>
                </a:schemeClr>
              </a:buClr>
              <a:buFont typeface="Wingdings" pitchFamily="2" charset="2"/>
              <a:buChar char="Ø"/>
              <a:defRPr>
                <a:latin typeface="Century Gothic" pitchFamily="34" charset="0"/>
              </a:defRPr>
            </a:lvl2pPr>
            <a:lvl3pPr>
              <a:buClr>
                <a:schemeClr val="accent2">
                  <a:lumMod val="50000"/>
                </a:schemeClr>
              </a:buClr>
              <a:defRPr>
                <a:latin typeface="Century Gothic" pitchFamily="34" charset="0"/>
              </a:defRPr>
            </a:lvl3pPr>
            <a:lvl4pPr>
              <a:buClr>
                <a:schemeClr val="accent2">
                  <a:lumMod val="50000"/>
                </a:schemeClr>
              </a:buClr>
              <a:defRPr>
                <a:latin typeface="Century Gothic" pitchFamily="34" charset="0"/>
              </a:defRPr>
            </a:lvl4pPr>
            <a:lvl5pPr>
              <a:buClr>
                <a:schemeClr val="accent2">
                  <a:lumMod val="50000"/>
                </a:schemeClr>
              </a:buClr>
              <a:defRPr>
                <a:latin typeface="Century Gothic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lv-LV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00034" y="188640"/>
            <a:ext cx="8001000" cy="576064"/>
          </a:xfrm>
          <a:prstGeom prst="rect">
            <a:avLst/>
          </a:prstGeom>
        </p:spPr>
        <p:txBody>
          <a:bodyPr/>
          <a:lstStyle>
            <a:lvl1pPr algn="l">
              <a:defRPr sz="3200" b="1" i="0">
                <a:solidFill>
                  <a:srgbClr val="005374"/>
                </a:solidFill>
                <a:latin typeface="Century Gothi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92181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828FAE8F-F377-46EE-AD46-788F816D90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007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EA992947-7EAA-4084-9BF1-43BAE93AF5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577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D8DBC6BA-A0F0-43F4-BD65-5D76166A46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923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DE1C2FCB-AE03-4566-A35A-94C4142701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653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9551345F-D6A7-492C-A971-37445CC9A1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101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A34C19DD-61A6-4E23-A006-FEAE769C96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550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75FDEC58-4D75-4683-B85F-ECBCA6EFFC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67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2303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/>
              <a:t>Click to edit Master text styles</a:t>
            </a:r>
          </a:p>
          <a:p>
            <a:pPr lvl="1"/>
            <a:r>
              <a:rPr lang="en-US" altLang="lv-LV" smtClean="0"/>
              <a:t>Second level</a:t>
            </a:r>
          </a:p>
          <a:p>
            <a:pPr lvl="2"/>
            <a:r>
              <a:rPr lang="en-US" altLang="lv-LV" smtClean="0"/>
              <a:t>Third level</a:t>
            </a:r>
          </a:p>
          <a:p>
            <a:pPr lvl="3"/>
            <a:r>
              <a:rPr lang="en-US" altLang="lv-LV" smtClean="0"/>
              <a:t>Fourth level</a:t>
            </a:r>
          </a:p>
          <a:p>
            <a:pPr lvl="4"/>
            <a:r>
              <a:rPr lang="en-US" altLang="lv-LV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8E593CC-B315-49CC-9ED7-1DE01491E2BB}" type="datetime1">
              <a:rPr lang="en-US"/>
              <a:pPr>
                <a:defRPr/>
              </a:pPr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87C8177-7EA1-4EAF-A013-D04A7BFD42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9" r:id="rId10"/>
    <p:sldLayoutId id="214748384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38213" rtl="0" eaLnBrk="1" fontAlgn="base" hangingPunct="1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.gov.lv/" TargetMode="External"/><Relationship Id="rId2" Type="http://schemas.openxmlformats.org/officeDocument/2006/relationships/hyperlink" Target="mailto:pasts@em.gov.lv" TargetMode="External"/><Relationship Id="rId1" Type="http://schemas.openxmlformats.org/officeDocument/2006/relationships/slideLayout" Target="../slideLayouts/slideLayout9.xml"/><Relationship Id="rId5" Type="http://schemas.openxmlformats.org/officeDocument/2006/relationships/hyperlink" Target="http://www.facebook.com/atbalstsuznemejiem" TargetMode="External"/><Relationship Id="rId4" Type="http://schemas.openxmlformats.org/officeDocument/2006/relationships/hyperlink" Target="http://www.youtube.com/ekonomikasministrija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38"/>
          </a:xfrm>
        </p:spPr>
        <p:txBody>
          <a:bodyPr>
            <a:normAutofit fontScale="90000"/>
          </a:bodyPr>
          <a:lstStyle/>
          <a:p>
            <a:r>
              <a:rPr lang="lv-LV" dirty="0"/>
              <a:t>EM inovācijas </a:t>
            </a:r>
            <a:r>
              <a:rPr lang="lv-LV" dirty="0" smtClean="0"/>
              <a:t> un tehnoloģiju pārneses atbalsta instrumenti</a:t>
            </a:r>
            <a:endParaRPr lang="lv-LV" altLang="lv-LV" dirty="0" smtClean="0"/>
          </a:p>
        </p:txBody>
      </p:sp>
      <p:sp>
        <p:nvSpPr>
          <p:cNvPr id="11267" name="Text Placeholder 2"/>
          <p:cNvSpPr>
            <a:spLocks noGrp="1"/>
          </p:cNvSpPr>
          <p:nvPr>
            <p:ph type="body" sz="quarter" idx="10"/>
          </p:nvPr>
        </p:nvSpPr>
        <p:spPr/>
        <p:txBody>
          <a:bodyPr anchor="ctr"/>
          <a:lstStyle/>
          <a:p>
            <a:endParaRPr lang="lv-LV" altLang="lv-LV" dirty="0" smtClean="0"/>
          </a:p>
          <a:p>
            <a:endParaRPr lang="lv-LV" altLang="lv-LV" dirty="0" smtClean="0"/>
          </a:p>
        </p:txBody>
      </p:sp>
      <p:sp>
        <p:nvSpPr>
          <p:cNvPr id="11268" name="Text Placeholder 3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lv-LV" altLang="lv-LV" dirty="0" smtClean="0"/>
              <a:t>30.01.2014.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85800" y="3479800"/>
            <a:ext cx="7772400" cy="14224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lv-LV" altLang="lv-LV" sz="4400" smtClean="0">
                <a:solidFill>
                  <a:srgbClr val="228B9D"/>
                </a:solidFill>
                <a:ea typeface="ＭＳ Ｐゴシック" pitchFamily="34" charset="-128"/>
              </a:rPr>
              <a:t>Paldies!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endParaRPr lang="lv-LV" altLang="lv-LV" sz="4000" smtClean="0">
              <a:ea typeface="ＭＳ Ｐゴシック" pitchFamily="34" charset="-128"/>
            </a:endParaRPr>
          </a:p>
        </p:txBody>
      </p:sp>
      <p:sp>
        <p:nvSpPr>
          <p:cNvPr id="19459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85800" y="4902200"/>
            <a:ext cx="7772400" cy="1643063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b="1" dirty="0" smtClean="0">
                <a:cs typeface="Arial" pitchFamily="34" charset="0"/>
              </a:rPr>
              <a:t>Ekonomikas ministrija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 smtClean="0">
                <a:cs typeface="Arial" pitchFamily="34" charset="0"/>
              </a:rPr>
              <a:t>Adrese: Brīvības </a:t>
            </a:r>
            <a:r>
              <a:rPr lang="lv-LV" altLang="lv-LV" dirty="0">
                <a:cs typeface="Arial" pitchFamily="34" charset="0"/>
              </a:rPr>
              <a:t>iela 55, Rīga, LV-1519</a:t>
            </a:r>
            <a:br>
              <a:rPr lang="lv-LV" altLang="lv-LV" dirty="0">
                <a:cs typeface="Arial" pitchFamily="34" charset="0"/>
              </a:rPr>
            </a:br>
            <a:r>
              <a:rPr lang="lv-LV" altLang="lv-LV" dirty="0" smtClean="0">
                <a:cs typeface="Arial" pitchFamily="34" charset="0"/>
              </a:rPr>
              <a:t>Tālrunis: +</a:t>
            </a:r>
            <a:r>
              <a:rPr lang="lv-LV" altLang="lv-LV" dirty="0">
                <a:cs typeface="Arial" pitchFamily="34" charset="0"/>
              </a:rPr>
              <a:t>371 6 7013 100</a:t>
            </a:r>
            <a:br>
              <a:rPr lang="lv-LV" altLang="lv-LV" dirty="0">
                <a:cs typeface="Arial" pitchFamily="34" charset="0"/>
              </a:rPr>
            </a:br>
            <a:r>
              <a:rPr lang="lv-LV" altLang="lv-LV" dirty="0">
                <a:cs typeface="Arial" pitchFamily="34" charset="0"/>
              </a:rPr>
              <a:t>Fakss: </a:t>
            </a:r>
            <a:r>
              <a:rPr lang="lv-LV" altLang="lv-LV" dirty="0" smtClean="0">
                <a:cs typeface="Arial" pitchFamily="34" charset="0"/>
              </a:rPr>
              <a:t>+</a:t>
            </a:r>
            <a:r>
              <a:rPr lang="lv-LV" altLang="lv-LV" dirty="0">
                <a:cs typeface="Arial" pitchFamily="34" charset="0"/>
              </a:rPr>
              <a:t>371 6 7280 882</a:t>
            </a:r>
            <a:r>
              <a:rPr lang="lv-LV" altLang="lv-LV" dirty="0">
                <a:solidFill>
                  <a:srgbClr val="005374"/>
                </a:solidFill>
                <a:cs typeface="Arial" pitchFamily="34" charset="0"/>
              </a:rPr>
              <a:t/>
            </a:r>
            <a:br>
              <a:rPr lang="lv-LV" altLang="lv-LV" dirty="0">
                <a:solidFill>
                  <a:srgbClr val="005374"/>
                </a:solidFill>
                <a:cs typeface="Arial" pitchFamily="34" charset="0"/>
              </a:rPr>
            </a:br>
            <a:r>
              <a:rPr lang="lv-LV" altLang="lv-LV" dirty="0">
                <a:cs typeface="Arial" pitchFamily="34" charset="0"/>
              </a:rPr>
              <a:t>E-pasts:</a:t>
            </a:r>
            <a:r>
              <a:rPr lang="lv-LV" altLang="lv-LV" dirty="0">
                <a:solidFill>
                  <a:srgbClr val="83D7EA"/>
                </a:solidFill>
                <a:cs typeface="Arial" pitchFamily="34" charset="0"/>
              </a:rPr>
              <a:t> </a:t>
            </a:r>
            <a:r>
              <a:rPr lang="lv-LV" altLang="lv-LV" dirty="0" err="1" smtClean="0">
                <a:solidFill>
                  <a:srgbClr val="83D7EA"/>
                </a:solidFill>
                <a:cs typeface="Arial" pitchFamily="34" charset="0"/>
                <a:hlinkClick r:id="rId2"/>
              </a:rPr>
              <a:t>pasts@em.gov.lv</a:t>
            </a:r>
            <a:endParaRPr lang="lv-LV" altLang="lv-LV" dirty="0">
              <a:solidFill>
                <a:srgbClr val="83D7EA"/>
              </a:solidFill>
              <a:cs typeface="Arial" pitchFamily="34" charset="0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 err="1" smtClean="0">
                <a:cs typeface="Arial" pitchFamily="34" charset="0"/>
              </a:rPr>
              <a:t>Mājaslapa</a:t>
            </a:r>
            <a:r>
              <a:rPr lang="lv-LV" altLang="lv-LV" dirty="0">
                <a:cs typeface="Arial" pitchFamily="34" charset="0"/>
              </a:rPr>
              <a:t>:</a:t>
            </a:r>
            <a:r>
              <a:rPr lang="lv-LV" altLang="lv-LV" dirty="0">
                <a:solidFill>
                  <a:srgbClr val="005374"/>
                </a:solidFill>
                <a:cs typeface="Arial" pitchFamily="34" charset="0"/>
              </a:rPr>
              <a:t> </a:t>
            </a:r>
            <a:r>
              <a:rPr lang="lv-LV" altLang="lv-LV" dirty="0" err="1" smtClean="0">
                <a:solidFill>
                  <a:srgbClr val="005374"/>
                </a:solidFill>
                <a:cs typeface="Arial" pitchFamily="34" charset="0"/>
                <a:hlinkClick r:id="rId3"/>
              </a:rPr>
              <a:t>www.em.gov.lv</a:t>
            </a:r>
            <a:endParaRPr lang="lv-LV" altLang="lv-LV" dirty="0">
              <a:solidFill>
                <a:srgbClr val="005374"/>
              </a:solidFill>
              <a:cs typeface="Arial" pitchFamily="34" charset="0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 err="1">
                <a:cs typeface="Arial" pitchFamily="34" charset="0"/>
              </a:rPr>
              <a:t>Twitter</a:t>
            </a:r>
            <a:r>
              <a:rPr lang="lv-LV" altLang="lv-LV" dirty="0">
                <a:cs typeface="Arial" pitchFamily="34" charset="0"/>
              </a:rPr>
              <a:t>: </a:t>
            </a:r>
            <a:r>
              <a:rPr lang="lv-LV" altLang="lv-LV" dirty="0" smtClean="0">
                <a:cs typeface="Arial" pitchFamily="34" charset="0"/>
              </a:rPr>
              <a:t>@</a:t>
            </a:r>
            <a:r>
              <a:rPr lang="lv-LV" altLang="lv-LV" dirty="0" err="1">
                <a:cs typeface="Arial" pitchFamily="34" charset="0"/>
              </a:rPr>
              <a:t>EM_gov_lv</a:t>
            </a:r>
            <a:r>
              <a:rPr lang="lv-LV" altLang="lv-LV" dirty="0">
                <a:cs typeface="Arial" pitchFamily="34" charset="0"/>
              </a:rPr>
              <a:t>, @</a:t>
            </a:r>
            <a:r>
              <a:rPr lang="lv-LV" altLang="lv-LV" dirty="0" err="1">
                <a:cs typeface="Arial" pitchFamily="34" charset="0"/>
              </a:rPr>
              <a:t>siltinam</a:t>
            </a:r>
            <a:endParaRPr lang="lv-LV" altLang="lv-LV" dirty="0">
              <a:cs typeface="Arial" pitchFamily="34" charset="0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 err="1">
                <a:cs typeface="Arial" pitchFamily="34" charset="0"/>
              </a:rPr>
              <a:t>Youtube</a:t>
            </a:r>
            <a:r>
              <a:rPr lang="lv-LV" altLang="lv-LV" dirty="0">
                <a:cs typeface="Arial" pitchFamily="34" charset="0"/>
              </a:rPr>
              <a:t>: </a:t>
            </a:r>
            <a:r>
              <a:rPr lang="lv-LV" altLang="lv-LV" u="sng" dirty="0" smtClean="0">
                <a:solidFill>
                  <a:srgbClr val="005374"/>
                </a:solidFill>
                <a:cs typeface="Arial" pitchFamily="34" charset="0"/>
                <a:hlinkClick r:id="rId4"/>
              </a:rPr>
              <a:t>http</a:t>
            </a:r>
            <a:r>
              <a:rPr lang="lv-LV" altLang="lv-LV" u="sng" dirty="0">
                <a:solidFill>
                  <a:srgbClr val="005374"/>
                </a:solidFill>
                <a:cs typeface="Arial" pitchFamily="34" charset="0"/>
                <a:hlinkClick r:id="rId4"/>
              </a:rPr>
              <a:t>://</a:t>
            </a:r>
            <a:r>
              <a:rPr lang="lv-LV" altLang="lv-LV" u="sng" dirty="0" smtClean="0">
                <a:solidFill>
                  <a:srgbClr val="005374"/>
                </a:solidFill>
                <a:cs typeface="Arial" pitchFamily="34" charset="0"/>
                <a:hlinkClick r:id="rId4"/>
              </a:rPr>
              <a:t>www.youtube.com/ekonomikasministrija</a:t>
            </a:r>
            <a:endParaRPr lang="lv-LV" altLang="lv-LV" u="sng" dirty="0" smtClean="0">
              <a:solidFill>
                <a:srgbClr val="005374"/>
              </a:solidFill>
              <a:cs typeface="Arial" pitchFamily="34" charset="0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 err="1" smtClean="0">
                <a:cs typeface="Arial" pitchFamily="34" charset="0"/>
              </a:rPr>
              <a:t>Facebook</a:t>
            </a:r>
            <a:r>
              <a:rPr lang="lv-LV" altLang="lv-LV" dirty="0" smtClean="0">
                <a:cs typeface="Arial" pitchFamily="34" charset="0"/>
              </a:rPr>
              <a:t>:</a:t>
            </a:r>
            <a:r>
              <a:rPr lang="en-AU" dirty="0" smtClean="0"/>
              <a:t> </a:t>
            </a:r>
            <a:r>
              <a:rPr lang="en-AU" dirty="0">
                <a:hlinkClick r:id="rId5"/>
              </a:rPr>
              <a:t>http</a:t>
            </a:r>
            <a:r>
              <a:rPr lang="en-AU" dirty="0" smtClean="0">
                <a:hlinkClick r:id="rId5"/>
              </a:rPr>
              <a:t>:/</a:t>
            </a:r>
            <a:r>
              <a:rPr lang="lv-LV" dirty="0" smtClean="0">
                <a:hlinkClick r:id="rId5"/>
              </a:rPr>
              <a:t>/</a:t>
            </a:r>
            <a:r>
              <a:rPr lang="en-AU" u="sng" dirty="0" smtClean="0">
                <a:hlinkClick r:id="rId5"/>
              </a:rPr>
              <a:t>www.facebook.com/atbalstsuznemejiem</a:t>
            </a:r>
            <a:r>
              <a:rPr lang="lv-LV" u="sng" dirty="0" smtClean="0"/>
              <a:t> </a:t>
            </a:r>
            <a:endParaRPr lang="lv-LV" dirty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endParaRPr lang="lv-LV" altLang="lv-LV" dirty="0">
              <a:solidFill>
                <a:srgbClr val="005374"/>
              </a:solidFill>
              <a:cs typeface="Arial" pitchFamily="34" charset="0"/>
            </a:endParaRPr>
          </a:p>
          <a:p>
            <a:pPr>
              <a:defRPr/>
            </a:pPr>
            <a:endParaRPr lang="lv-LV" altLang="lv-LV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z="2400" dirty="0" smtClean="0"/>
              <a:t>EM </a:t>
            </a:r>
            <a:r>
              <a:rPr lang="lv-LV" dirty="0"/>
              <a:t>inovācijas  un tehnoloģiju pārneses </a:t>
            </a:r>
            <a:r>
              <a:rPr lang="lv-LV" sz="2400" dirty="0" smtClean="0"/>
              <a:t>atbalsta programmas 2014. – 2020.g.</a:t>
            </a:r>
            <a:endParaRPr lang="lv-LV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D63B9806-8F32-43D8-BD89-8F1A55A47303}" type="slidenum">
              <a:rPr lang="lv-LV" smtClean="0">
                <a:solidFill>
                  <a:srgbClr val="005374"/>
                </a:solidFill>
              </a:rPr>
              <a:pPr>
                <a:defRPr/>
              </a:pPr>
              <a:t>2</a:t>
            </a:fld>
            <a:endParaRPr lang="lv-LV" dirty="0">
              <a:solidFill>
                <a:srgbClr val="005374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1663580"/>
              </p:ext>
            </p:extLst>
          </p:nvPr>
        </p:nvGraphicFramePr>
        <p:xfrm>
          <a:off x="2216727" y="1662880"/>
          <a:ext cx="6675753" cy="453627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639860"/>
                <a:gridCol w="1035893"/>
              </a:tblGrid>
              <a:tr h="446736">
                <a:tc>
                  <a:txBody>
                    <a:bodyPr/>
                    <a:lstStyle/>
                    <a:p>
                      <a:pPr algn="ctr"/>
                      <a:r>
                        <a:rPr lang="lv-LV" sz="1600" b="0" noProof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Mērķi un aktivitātes</a:t>
                      </a:r>
                      <a:endParaRPr lang="lv-LV" sz="1600" b="0" noProof="0" dirty="0">
                        <a:solidFill>
                          <a:schemeClr val="bg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noProof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ES </a:t>
                      </a:r>
                      <a:r>
                        <a:rPr lang="lv-LV" sz="1200" noProof="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fin</a:t>
                      </a:r>
                      <a:r>
                        <a:rPr lang="lv-LV" sz="1200" noProof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 </a:t>
                      </a:r>
                      <a:r>
                        <a:rPr lang="lv-LV" sz="1200" noProof="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milj</a:t>
                      </a:r>
                      <a:r>
                        <a:rPr lang="lv-LV" sz="1200" noProof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EUR</a:t>
                      </a:r>
                      <a:endParaRPr lang="lv-LV" sz="1200" b="0" noProof="0" dirty="0">
                        <a:solidFill>
                          <a:schemeClr val="bg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44464">
                <a:tc gridSpan="2">
                  <a:txBody>
                    <a:bodyPr/>
                    <a:lstStyle/>
                    <a:p>
                      <a:pPr marL="0" marR="0" indent="0" algn="l" defTabSz="939575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noProof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Mērķis: Veicināt privātā sektora investīcijas P&amp;A</a:t>
                      </a:r>
                      <a:endParaRPr lang="lv-LV" sz="1600" b="1" i="0" u="none" strike="noStrike" noProof="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lv-LV" sz="1600" b="1" i="0" u="none" strike="noStrike" kern="1200" noProof="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</a:tr>
              <a:tr h="565866"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u="none" strike="noStrike" noProof="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Atbalsts jaunu produktu un tehnoloģiju izstrādei - Kompetences centri</a:t>
                      </a:r>
                      <a:endParaRPr lang="lv-LV" sz="1600" b="1" i="0" u="none" strike="noStrike" noProof="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600" u="none" strike="noStrike" kern="1200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72,3</a:t>
                      </a:r>
                      <a:endParaRPr lang="lv-LV" sz="1600" b="1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</a:tr>
              <a:tr h="8041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u="none" strike="noStrike" noProof="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Atbalsts MVK jaunu produktu un tehnoloģiju izstrādei nepieciešamo pakalpojumu iegādei - Inovācijas </a:t>
                      </a:r>
                      <a:r>
                        <a:rPr lang="lv-LV" sz="1600" u="none" strike="noStrike" noProof="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vaučeri</a:t>
                      </a:r>
                      <a:endParaRPr lang="lv-LV" sz="1600" b="1" i="0" u="none" strike="noStrike" noProof="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u="none" strike="noStrike" noProof="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7,0</a:t>
                      </a:r>
                    </a:p>
                    <a:p>
                      <a:pPr algn="ctr" fontAlgn="b"/>
                      <a:endParaRPr lang="lv-LV" sz="1600" b="1" i="0" u="none" strike="noStrike" noProof="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</a:tr>
              <a:tr h="4858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u="none" strike="noStrike" noProof="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Atbalsts tehnoloģiju pārneses sistēmas pilnveidei</a:t>
                      </a:r>
                      <a:endParaRPr lang="lv-LV" sz="1600" b="0" i="0" u="none" strike="noStrike" noProof="0" dirty="0" smtClean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u="none" strike="noStrike" noProof="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24,5</a:t>
                      </a:r>
                    </a:p>
                    <a:p>
                      <a:pPr algn="ctr" fontAlgn="b"/>
                      <a:endParaRPr lang="lv-LV" sz="1600" b="1" i="0" u="none" strike="noStrike" noProof="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</a:tr>
              <a:tr h="5658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noProof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Mērķis:</a:t>
                      </a:r>
                      <a:r>
                        <a:rPr lang="lv-LV" sz="1600" b="1" baseline="0" noProof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Veicināt inovatīvu komercuzņēmumu veidošanos </a:t>
                      </a:r>
                      <a:endParaRPr lang="lv-LV" sz="1600" b="1" noProof="0" dirty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lv-LV" sz="1600" b="1" i="0" u="none" strike="noStrike" noProof="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</a:tr>
              <a:tr h="3276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noProof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Inovācijas motivācijas programma</a:t>
                      </a:r>
                      <a:endParaRPr lang="lv-LV" sz="1600" b="1" noProof="0" dirty="0" smtClean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noProof="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4,8</a:t>
                      </a:r>
                      <a:endParaRPr lang="lv-LV" sz="1600" b="1" i="0" u="none" strike="noStrike" noProof="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</a:tr>
              <a:tr h="4858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u="none" strike="noStrike" noProof="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Partnerībā organizētas nodarbināto apmācības</a:t>
                      </a:r>
                      <a:endParaRPr lang="lv-LV" sz="1600" b="1" noProof="0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u="none" strike="noStrike" noProof="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24,9</a:t>
                      </a:r>
                    </a:p>
                    <a:p>
                      <a:pPr algn="ctr" fontAlgn="b"/>
                      <a:endParaRPr lang="lv-LV" sz="1600" b="1" i="0" u="none" strike="noStrike" noProof="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</a:tr>
              <a:tr h="4369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noProof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Atbalsts jaunu produktu ieviešanai ražošanā</a:t>
                      </a:r>
                      <a:endParaRPr lang="lv-LV" sz="1600" b="1" noProof="0" dirty="0">
                        <a:solidFill>
                          <a:schemeClr val="tx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noProof="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60,0</a:t>
                      </a:r>
                      <a:endParaRPr lang="lv-LV" sz="1600" b="1" i="0" u="none" strike="noStrike" noProof="0" dirty="0"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71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400" dirty="0" smtClean="0"/>
              <a:t>Kompetences centru atbalsta programma</a:t>
            </a:r>
            <a:endParaRPr lang="lv-LV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417642"/>
            <a:ext cx="6248400" cy="4897582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buClr>
                <a:srgbClr val="005374"/>
              </a:buClr>
              <a:defRPr/>
            </a:pPr>
            <a:r>
              <a:rPr lang="lv-LV" altLang="lv-LV" sz="1500" b="1" dirty="0" smtClean="0"/>
              <a:t>Mērķis: </a:t>
            </a:r>
            <a:r>
              <a:rPr lang="lv-LV" sz="1500" dirty="0" smtClean="0"/>
              <a:t>Komersantu </a:t>
            </a:r>
            <a:r>
              <a:rPr lang="lv-LV" sz="1500" dirty="0"/>
              <a:t>konkurētspējas paaugstināšana, veicinot pētniecības un rūpniecības </a:t>
            </a:r>
            <a:r>
              <a:rPr lang="lv-LV" sz="1500" dirty="0" smtClean="0"/>
              <a:t>sadarbību </a:t>
            </a:r>
            <a:r>
              <a:rPr lang="lv-LV" sz="1500" dirty="0"/>
              <a:t>jaunu produktu un tehnoloģiju attīstības </a:t>
            </a:r>
            <a:r>
              <a:rPr lang="lv-LV" sz="1500" dirty="0" smtClean="0"/>
              <a:t>projektos</a:t>
            </a:r>
          </a:p>
          <a:p>
            <a:pPr algn="just">
              <a:spcBef>
                <a:spcPts val="0"/>
              </a:spcBef>
              <a:buClr>
                <a:srgbClr val="005374"/>
              </a:buClr>
              <a:defRPr/>
            </a:pPr>
            <a:endParaRPr lang="lv-LV" sz="1500" dirty="0" smtClean="0"/>
          </a:p>
          <a:p>
            <a:pPr algn="just">
              <a:spcBef>
                <a:spcPts val="0"/>
              </a:spcBef>
              <a:buClr>
                <a:srgbClr val="005374"/>
              </a:buClr>
              <a:defRPr/>
            </a:pPr>
            <a:r>
              <a:rPr lang="lv-LV" sz="1500" b="1" dirty="0" smtClean="0"/>
              <a:t>Atbalstāmās darbības:</a:t>
            </a:r>
            <a:endParaRPr lang="lv-LV" sz="1500" b="1" dirty="0"/>
          </a:p>
          <a:p>
            <a:pPr marL="285750" indent="-285750" algn="just">
              <a:spcBef>
                <a:spcPts val="0"/>
              </a:spcBef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Rūpnieciskie pētījumu un eksperimentālās izstrādne</a:t>
            </a:r>
          </a:p>
          <a:p>
            <a:pPr marL="285750" indent="-285750" algn="just">
              <a:spcBef>
                <a:spcPts val="0"/>
              </a:spcBef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Atbalsts  inovācijas (pētniecības un produktu attīstības) infrastruktūras </a:t>
            </a: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izveidei</a:t>
            </a:r>
            <a:endParaRPr lang="lv-LV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spcBef>
                <a:spcPts val="0"/>
              </a:spcBef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Atbalsts sadarbības veicināšanai un </a:t>
            </a: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administrēšanai</a:t>
            </a:r>
          </a:p>
          <a:p>
            <a:pPr marL="285750" indent="-285750" algn="just">
              <a:spcBef>
                <a:spcPts val="0"/>
              </a:spcBef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endParaRPr lang="lv-LV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Bef>
                <a:spcPts val="0"/>
              </a:spcBef>
              <a:buClr>
                <a:srgbClr val="005374"/>
              </a:buClr>
              <a:defRPr/>
            </a:pPr>
            <a:r>
              <a:rPr lang="lv-LV" sz="1500" b="1" dirty="0" smtClean="0"/>
              <a:t>Projektu veidi:  </a:t>
            </a:r>
          </a:p>
          <a:p>
            <a:pPr marL="285750" indent="-285750" algn="just">
              <a:spcBef>
                <a:spcPts val="0"/>
              </a:spcBef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Komersantu individuāli pētniecības projekti</a:t>
            </a:r>
          </a:p>
          <a:p>
            <a:pPr marL="285750" indent="-285750" algn="just">
              <a:spcBef>
                <a:spcPts val="0"/>
              </a:spcBef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Sadarbības projekti (starp diviem vai vairāk komersantiem vai starp komersantu un zinātnisko institūciju) </a:t>
            </a:r>
          </a:p>
          <a:p>
            <a:pPr marL="285750" indent="-285750" algn="just">
              <a:spcBef>
                <a:spcPts val="0"/>
              </a:spcBef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endParaRPr lang="lv-LV" sz="1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Bef>
                <a:spcPts val="0"/>
              </a:spcBef>
              <a:buClr>
                <a:srgbClr val="005374"/>
              </a:buClr>
              <a:defRPr/>
            </a:pPr>
            <a:r>
              <a:rPr lang="lv-LV" sz="1500" b="1" dirty="0" smtClean="0"/>
              <a:t>Programmas </a:t>
            </a:r>
            <a:r>
              <a:rPr lang="lv-LV" sz="1500" b="1" dirty="0"/>
              <a:t>īstenošanas veids: </a:t>
            </a:r>
            <a:endParaRPr lang="lv-LV" sz="1500" b="1" dirty="0" smtClean="0"/>
          </a:p>
          <a:p>
            <a:pPr marL="285750" indent="-285750" algn="just">
              <a:spcBef>
                <a:spcPts val="0"/>
              </a:spcBef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Atklāta </a:t>
            </a: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projektu pieteikumu </a:t>
            </a: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atlase </a:t>
            </a:r>
          </a:p>
          <a:p>
            <a:pPr marL="285750" indent="-285750" algn="just">
              <a:spcBef>
                <a:spcPts val="0"/>
              </a:spcBef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Finansējumu vairākās kārtās, nodrošinot </a:t>
            </a:r>
            <a:r>
              <a:rPr lang="lv-LV" sz="15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entrepreneurial</a:t>
            </a:r>
            <a:r>
              <a:rPr lang="lv-LV" sz="15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sz="15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discovery</a:t>
            </a: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principu</a:t>
            </a:r>
            <a:endParaRPr lang="lv-LV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spcBef>
                <a:spcPts val="0"/>
              </a:spcBef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endParaRPr lang="lv-LV" sz="1500" b="1" dirty="0"/>
          </a:p>
          <a:p>
            <a:endParaRPr lang="lv-LV" sz="15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D63B9806-8F32-43D8-BD89-8F1A55A47303}" type="slidenum">
              <a:rPr lang="lv-LV" smtClean="0">
                <a:solidFill>
                  <a:srgbClr val="005374"/>
                </a:solidFill>
              </a:rPr>
              <a:pPr>
                <a:defRPr/>
              </a:pPr>
              <a:t>3</a:t>
            </a:fld>
            <a:endParaRPr lang="lv-LV" dirty="0">
              <a:solidFill>
                <a:srgbClr val="0053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54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800" dirty="0"/>
              <a:t>Atbalsts </a:t>
            </a:r>
            <a:r>
              <a:rPr lang="lv-LV" sz="2800" dirty="0" smtClean="0"/>
              <a:t>inovācijas infrastruktūras izveidei</a:t>
            </a:r>
            <a:endParaRPr lang="lv-LV" sz="28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38400" y="1438424"/>
            <a:ext cx="6400800" cy="4602158"/>
          </a:xfrm>
        </p:spPr>
        <p:txBody>
          <a:bodyPr>
            <a:noAutofit/>
          </a:bodyPr>
          <a:lstStyle/>
          <a:p>
            <a:pPr marL="285750" indent="-285750">
              <a:buClr>
                <a:srgbClr val="005374"/>
              </a:buClr>
              <a:buFont typeface="Wingdings" panose="05000000000000000000" pitchFamily="2" charset="2"/>
              <a:buChar char="q"/>
            </a:pPr>
            <a:r>
              <a:rPr lang="lv-LV" sz="1500" dirty="0" smtClean="0"/>
              <a:t>Kompetences </a:t>
            </a:r>
            <a:r>
              <a:rPr lang="lv-LV" sz="1500" dirty="0"/>
              <a:t>centru programmas </a:t>
            </a:r>
            <a:r>
              <a:rPr lang="lv-LV" sz="1500" dirty="0" smtClean="0"/>
              <a:t>daļa - 20 </a:t>
            </a:r>
            <a:r>
              <a:rPr lang="lv-LV" sz="1500" dirty="0"/>
              <a:t>MEUR </a:t>
            </a:r>
          </a:p>
          <a:p>
            <a:pPr marL="285750" indent="-285750">
              <a:buClr>
                <a:srgbClr val="005374"/>
              </a:buClr>
              <a:buFont typeface="Wingdings" panose="05000000000000000000" pitchFamily="2" charset="2"/>
              <a:buChar char="q"/>
            </a:pPr>
            <a:r>
              <a:rPr lang="lv-LV" sz="1500" b="1" dirty="0" smtClean="0"/>
              <a:t>Atbalsta saņēmēji: </a:t>
            </a:r>
            <a:r>
              <a:rPr lang="lv-LV" sz="1500" dirty="0" smtClean="0"/>
              <a:t>komersanti </a:t>
            </a:r>
          </a:p>
          <a:p>
            <a:pPr marL="285750" indent="-285750">
              <a:buClr>
                <a:srgbClr val="005374"/>
              </a:buClr>
              <a:buFont typeface="Wingdings" panose="05000000000000000000" pitchFamily="2" charset="2"/>
              <a:buChar char="q"/>
            </a:pPr>
            <a:r>
              <a:rPr lang="lv-LV" sz="1500" b="1" dirty="0" smtClean="0"/>
              <a:t>Atbalstāmās darbības </a:t>
            </a:r>
            <a:r>
              <a:rPr lang="lv-LV" sz="1500" dirty="0" smtClean="0"/>
              <a:t>- </a:t>
            </a:r>
            <a:r>
              <a:rPr lang="lv-LV" sz="1500" dirty="0"/>
              <a:t>pētniecības un produktu </a:t>
            </a:r>
            <a:r>
              <a:rPr lang="lv-LV" sz="1500" dirty="0" smtClean="0"/>
              <a:t>attīstības i</a:t>
            </a: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nfrastruktūras izveide: telpas</a:t>
            </a: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iekārtas, instrumentu komplekti, informāciju un komunikāciju </a:t>
            </a: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tehnoloģijas</a:t>
            </a:r>
          </a:p>
          <a:p>
            <a:pPr marL="285750" indent="-285750">
              <a:buClr>
                <a:srgbClr val="005374"/>
              </a:buClr>
              <a:buFont typeface="Wingdings" panose="05000000000000000000" pitchFamily="2" charset="2"/>
              <a:buChar char="q"/>
            </a:pPr>
            <a:r>
              <a:rPr lang="lv-LV" sz="1500" b="1" dirty="0" smtClean="0"/>
              <a:t>Atbalsta </a:t>
            </a:r>
            <a:r>
              <a:rPr lang="lv-LV" sz="1500" b="1" dirty="0"/>
              <a:t>intensitāte </a:t>
            </a:r>
            <a:r>
              <a:rPr lang="lv-LV" sz="1500" dirty="0"/>
              <a:t>-  </a:t>
            </a:r>
            <a:r>
              <a:rPr lang="lv-LV" sz="1500" dirty="0" smtClean="0"/>
              <a:t>35% - 50</a:t>
            </a:r>
            <a:r>
              <a:rPr lang="lv-LV" sz="1500" dirty="0"/>
              <a:t>% no attiecināmām </a:t>
            </a:r>
            <a:r>
              <a:rPr lang="lv-LV" sz="1500" dirty="0" smtClean="0"/>
              <a:t>izmaksām</a:t>
            </a:r>
          </a:p>
          <a:p>
            <a:pPr marL="285750" indent="-285750">
              <a:buClr>
                <a:srgbClr val="005374"/>
              </a:buClr>
              <a:buFont typeface="Wingdings" panose="05000000000000000000" pitchFamily="2" charset="2"/>
              <a:buChar char="q"/>
            </a:pPr>
            <a:r>
              <a:rPr lang="lv-LV" sz="1500" b="1" dirty="0" smtClean="0"/>
              <a:t>Papildu </a:t>
            </a:r>
            <a:r>
              <a:rPr lang="lv-LV" sz="1500" b="1" dirty="0"/>
              <a:t>nosacījumi:</a:t>
            </a:r>
          </a:p>
          <a:p>
            <a:pPr lvl="1">
              <a:buClr>
                <a:srgbClr val="005374"/>
              </a:buClr>
              <a:buFont typeface="Wingdings" panose="05000000000000000000" pitchFamily="2" charset="2"/>
              <a:buChar char="q"/>
            </a:pP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Piekļuve infrastruktūrai tiek nodrošināta vairākiem lietotājiem</a:t>
            </a:r>
          </a:p>
          <a:p>
            <a:pPr lvl="1">
              <a:buClr>
                <a:srgbClr val="005374"/>
              </a:buClr>
              <a:buFont typeface="Wingdings" panose="05000000000000000000" pitchFamily="2" charset="2"/>
              <a:buChar char="q"/>
            </a:pP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 infrastruktūras izmantošanu pieprasītajai cenai jāatbilst tirgus cenai</a:t>
            </a:r>
          </a:p>
          <a:p>
            <a:pPr lvl="1">
              <a:buClr>
                <a:srgbClr val="005374"/>
              </a:buClr>
              <a:buFont typeface="Wingdings" panose="05000000000000000000" pitchFamily="2" charset="2"/>
              <a:buChar char="q"/>
            </a:pP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Uzņēmumiem, kuri finansējuši vismaz 10% no infrastruktūras izveides, var piešķirt piekļuves tiesības ar izdevīgākiem nosacījumiem </a:t>
            </a:r>
          </a:p>
          <a:p>
            <a:pPr lvl="1">
              <a:buClr>
                <a:srgbClr val="005374"/>
              </a:buClr>
              <a:buFont typeface="Wingdings" panose="05000000000000000000" pitchFamily="2" charset="2"/>
              <a:buChar char="q"/>
            </a:pP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 infrastruktūras ietvaros veic gan saimniecisko, gan nesaimniecisko darbību, izmaksas un ieņēmumus uzskaita atsevišķi</a:t>
            </a:r>
          </a:p>
          <a:p>
            <a:endParaRPr lang="lv-LV" sz="1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6FD9F214-F06A-4410-AE30-DF45D1501E7A}" type="slidenum">
              <a:rPr lang="lv-LV" smtClean="0"/>
              <a:pPr>
                <a:defRPr/>
              </a:pPr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1052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itle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lv-LV" sz="2400" dirty="0" smtClean="0">
                <a:ea typeface="MS Gothic"/>
                <a:cs typeface="MS Gothic"/>
              </a:rPr>
              <a:t>Atbalsts Tehnoloģiju pārneses sistēmas pilnveidošanai</a:t>
            </a:r>
            <a:endParaRPr lang="en-US" sz="2400" dirty="0" smtClean="0">
              <a:ea typeface="MS Gothic"/>
              <a:cs typeface="MS Gothic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44436" y="1417642"/>
            <a:ext cx="6594764" cy="5211758"/>
          </a:xfrm>
        </p:spPr>
        <p:txBody>
          <a:bodyPr>
            <a:noAutofit/>
          </a:bodyPr>
          <a:lstStyle/>
          <a:p>
            <a:pPr>
              <a:buClr>
                <a:srgbClr val="005374"/>
              </a:buClr>
              <a:defRPr/>
            </a:pPr>
            <a:r>
              <a:rPr lang="lv-LV" sz="1400" b="1" dirty="0" smtClean="0"/>
              <a:t>Mērķis:  </a:t>
            </a:r>
          </a:p>
          <a:p>
            <a:pPr marL="285750" indent="-285750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400" dirty="0" smtClean="0"/>
              <a:t>Radīt vidi zinātnisko institūciju ienākumu palielināšanai no valsts finansētu pētījumu rezultātu komercializēšanas</a:t>
            </a:r>
          </a:p>
          <a:p>
            <a:pPr marL="285750" indent="-285750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400" dirty="0" smtClean="0"/>
              <a:t>Veicināt  zinātnisko institūciju pētījumu rezultātu transformēšanu veiksmīgā uzņēmējdarbībā</a:t>
            </a:r>
          </a:p>
          <a:p>
            <a:pPr>
              <a:buClr>
                <a:srgbClr val="005374"/>
              </a:buClr>
              <a:defRPr/>
            </a:pPr>
            <a:endParaRPr lang="lv-LV" sz="1400" dirty="0" smtClean="0"/>
          </a:p>
          <a:p>
            <a:pPr>
              <a:buClr>
                <a:srgbClr val="005374"/>
              </a:buClr>
              <a:defRPr/>
            </a:pPr>
            <a:r>
              <a:rPr lang="lv-LV" sz="1400" b="1" dirty="0" smtClean="0"/>
              <a:t>Programma paredz: </a:t>
            </a:r>
            <a:endParaRPr lang="lv-LV" sz="1400" b="1" dirty="0"/>
          </a:p>
          <a:p>
            <a:pPr marL="285750" indent="-285750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400" dirty="0" smtClean="0"/>
              <a:t>Atbalstīt </a:t>
            </a:r>
            <a:r>
              <a:rPr lang="lv-LV" sz="1400" dirty="0"/>
              <a:t>tehnoloģiju pārneses centru izveidi </a:t>
            </a:r>
          </a:p>
          <a:p>
            <a:pPr marL="285750" indent="-285750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400" dirty="0" smtClean="0"/>
              <a:t>Atbalstīt aģentūras tehnoloģiju pārneses kapacitātes stiprināšanu</a:t>
            </a:r>
          </a:p>
          <a:p>
            <a:pPr marL="285750" indent="-285750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400" dirty="0" smtClean="0"/>
              <a:t>Sniegt atbalstu </a:t>
            </a:r>
            <a:r>
              <a:rPr lang="lv-LV" sz="1400" dirty="0"/>
              <a:t>pētījumu rezultātu  tālākai attīstībai </a:t>
            </a:r>
            <a:r>
              <a:rPr lang="lv-LV" sz="1400" dirty="0" err="1" smtClean="0"/>
              <a:t>komercializācijas</a:t>
            </a:r>
            <a:r>
              <a:rPr lang="lv-LV" sz="1400" dirty="0" smtClean="0"/>
              <a:t> fonda ietvaros</a:t>
            </a:r>
            <a:r>
              <a:rPr lang="lv-LV" sz="1400" dirty="0"/>
              <a:t> </a:t>
            </a:r>
            <a:endParaRPr lang="lv-LV" sz="1400" dirty="0" smtClean="0"/>
          </a:p>
          <a:p>
            <a:pPr>
              <a:buClr>
                <a:srgbClr val="005374"/>
              </a:buClr>
              <a:defRPr/>
            </a:pPr>
            <a:endParaRPr lang="lv-LV" sz="1400" dirty="0"/>
          </a:p>
          <a:p>
            <a:pPr>
              <a:buClr>
                <a:srgbClr val="005374"/>
              </a:buClr>
              <a:defRPr/>
            </a:pPr>
            <a:r>
              <a:rPr lang="lv-LV" sz="1400" b="1" dirty="0" smtClean="0"/>
              <a:t>Priekšnosacījumi veiksmīgai programmas īstenošanai: </a:t>
            </a:r>
          </a:p>
          <a:p>
            <a:pPr marL="285750" indent="-285750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400" dirty="0" smtClean="0"/>
              <a:t>augsti kvalitatīvi zinātnisko pētījumu rezultāti</a:t>
            </a:r>
          </a:p>
          <a:p>
            <a:pPr marL="285750" indent="-285750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400" dirty="0" smtClean="0"/>
              <a:t>Pētījumu virzienu atbilstība industrijas vajadzībām, specializācija</a:t>
            </a:r>
          </a:p>
          <a:p>
            <a:pPr marL="285750" indent="-285750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400" dirty="0" smtClean="0"/>
              <a:t>Intelektuālā īpašuma pārvaldības sistēma ZI atbilstoši tās interesēm</a:t>
            </a:r>
          </a:p>
          <a:p>
            <a:pPr marL="285750" indent="-285750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400" dirty="0" smtClean="0"/>
              <a:t>Institūciju un pētnieku motivācija (ieņēmumu sadalījums starp pētnieku un ZI)</a:t>
            </a:r>
          </a:p>
          <a:p>
            <a:pPr marL="285750" indent="-285750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400" dirty="0" smtClean="0"/>
              <a:t>Jaunu zinātnieku sagatavošana un iesaiste pētījumos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13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594B47A-2204-4F48-8698-32B1F1AE0F9A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lv-LV" smtClean="0"/>
          </a:p>
        </p:txBody>
      </p:sp>
    </p:spTree>
    <p:extLst>
      <p:ext uri="{BB962C8B-B14F-4D97-AF65-F5344CB8AC3E}">
        <p14:creationId xmlns:p14="http://schemas.microsoft.com/office/powerpoint/2010/main" val="107878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lv-LV" sz="2000" dirty="0">
                <a:ea typeface="MS Gothic"/>
                <a:cs typeface="MS Gothic"/>
              </a:rPr>
              <a:t>Atbalsts Tehnoloģiju pārneses sistēmas pilnveidošanai </a:t>
            </a:r>
            <a:r>
              <a:rPr lang="lv-LV" sz="2000" dirty="0" smtClean="0">
                <a:ea typeface="MS Gothic"/>
                <a:cs typeface="MS Gothic"/>
              </a:rPr>
              <a:t> - </a:t>
            </a:r>
            <a:r>
              <a:rPr lang="lv-LV" sz="2000" dirty="0"/>
              <a:t>Atbalstīt tehnoloģiju pārneses centru izveidi </a:t>
            </a:r>
            <a:br>
              <a:rPr lang="lv-LV" sz="2000" dirty="0"/>
            </a:br>
            <a:endParaRPr lang="lv-LV" sz="2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92036" y="1417642"/>
            <a:ext cx="6747164" cy="4906958"/>
          </a:xfrm>
        </p:spPr>
        <p:txBody>
          <a:bodyPr>
            <a:normAutofit fontScale="77500" lnSpcReduction="20000"/>
          </a:bodyPr>
          <a:lstStyle/>
          <a:p>
            <a:pPr lvl="0">
              <a:buClr>
                <a:srgbClr val="DAEDA9">
                  <a:lumMod val="50000"/>
                </a:srgbClr>
              </a:buClr>
              <a:defRPr/>
            </a:pPr>
            <a:r>
              <a:rPr lang="lv-LV" sz="1800" b="1" dirty="0" smtClean="0"/>
              <a:t>Atbalsta saņēmēji: </a:t>
            </a:r>
            <a:r>
              <a:rPr lang="lv-LV" sz="1800" dirty="0" smtClean="0"/>
              <a:t>publiskā zinātniskās institūcija vai vairāku zinātnisko institūciju apvienība</a:t>
            </a:r>
          </a:p>
          <a:p>
            <a:pPr algn="just">
              <a:buClr>
                <a:srgbClr val="005374"/>
              </a:buClr>
              <a:defRPr/>
            </a:pPr>
            <a:endParaRPr lang="lv-LV" sz="1800" b="1" dirty="0" smtClean="0"/>
          </a:p>
          <a:p>
            <a:pPr algn="just">
              <a:buClr>
                <a:srgbClr val="005374"/>
              </a:buClr>
              <a:defRPr/>
            </a:pPr>
            <a:r>
              <a:rPr lang="lv-LV" sz="1800" b="1" dirty="0" smtClean="0"/>
              <a:t>Kritēriji </a:t>
            </a:r>
            <a:r>
              <a:rPr lang="lv-LV" sz="1800" b="1" dirty="0"/>
              <a:t>tehnoloģiju pārneses </a:t>
            </a:r>
            <a:r>
              <a:rPr lang="lv-LV" sz="1800" b="1" dirty="0" smtClean="0"/>
              <a:t>centra (TPC)  izveidei</a:t>
            </a:r>
            <a:r>
              <a:rPr lang="lv-LV" sz="1800" dirty="0" smtClean="0"/>
              <a:t>:</a:t>
            </a:r>
            <a:endParaRPr lang="lv-LV" sz="1800" dirty="0"/>
          </a:p>
          <a:p>
            <a:pPr marL="285750" indent="-285750" algn="just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800" dirty="0"/>
              <a:t>Kritiskā masa – pētnieku skaits, doktorantu skaits, R&amp;D budžets, potenciāli komercializējamu pētniecības rezultātu «portfelis</a:t>
            </a:r>
            <a:r>
              <a:rPr lang="lv-LV" sz="1800" dirty="0" smtClean="0"/>
              <a:t>» </a:t>
            </a:r>
            <a:endParaRPr lang="lv-LV" sz="1800" dirty="0"/>
          </a:p>
          <a:p>
            <a:pPr marL="285750" indent="-285750" algn="just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800" dirty="0"/>
              <a:t>Esošā TP kapacitāte – ZI vadības ieinteresētība ieguldīt darbu ZI rezultātu komercializēšanā; līdzšinējā ZI pētījumu rezultātu </a:t>
            </a:r>
            <a:r>
              <a:rPr lang="lv-LV" sz="1800" dirty="0" err="1"/>
              <a:t>komercializācijas</a:t>
            </a:r>
            <a:r>
              <a:rPr lang="lv-LV" sz="1800" dirty="0"/>
              <a:t> pieredze; Intelektuālā īpašuma pārvaldības </a:t>
            </a:r>
            <a:r>
              <a:rPr lang="lv-LV" sz="1800" dirty="0" smtClean="0"/>
              <a:t>kārtība</a:t>
            </a:r>
            <a:endParaRPr lang="lv-LV" sz="1800" dirty="0"/>
          </a:p>
          <a:p>
            <a:pPr lvl="0">
              <a:buClr>
                <a:srgbClr val="DAEDA9">
                  <a:lumMod val="50000"/>
                </a:srgbClr>
              </a:buClr>
              <a:defRPr/>
            </a:pPr>
            <a:endParaRPr lang="lv-LV" sz="1800" b="1" dirty="0"/>
          </a:p>
          <a:p>
            <a:pPr lvl="0">
              <a:buClr>
                <a:srgbClr val="DAEDA9">
                  <a:lumMod val="50000"/>
                </a:srgbClr>
              </a:buClr>
              <a:defRPr/>
            </a:pPr>
            <a:r>
              <a:rPr lang="lv-LV" sz="1800" b="1" dirty="0" smtClean="0"/>
              <a:t>TPC atbalstāmās darbības</a:t>
            </a:r>
            <a:r>
              <a:rPr lang="lv-LV" sz="1800" dirty="0" smtClean="0"/>
              <a:t>:</a:t>
            </a:r>
          </a:p>
          <a:p>
            <a:pPr marL="285750" indent="-285750" algn="just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800" dirty="0" smtClean="0"/>
              <a:t>Regulāra pētījumu rezultātu apkopošana un </a:t>
            </a:r>
            <a:r>
              <a:rPr lang="lv-LV" sz="1800" dirty="0" err="1" smtClean="0"/>
              <a:t>komercializācijas</a:t>
            </a:r>
            <a:r>
              <a:rPr lang="lv-LV" sz="1800" dirty="0" smtClean="0"/>
              <a:t> iespēju identificēšana </a:t>
            </a:r>
            <a:endParaRPr lang="lv-LV" sz="1800" dirty="0"/>
          </a:p>
          <a:p>
            <a:pPr marL="285750" indent="-285750" algn="just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800" dirty="0"/>
              <a:t>I</a:t>
            </a:r>
            <a:r>
              <a:rPr lang="lv-LV" sz="1800" dirty="0" smtClean="0"/>
              <a:t>ndustrijas vajadzību izpēte un ieteikumi pētniekiem pētījumu virzienu izvēlei</a:t>
            </a:r>
          </a:p>
          <a:p>
            <a:pPr marL="285750" indent="-285750" algn="just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800" dirty="0" err="1" smtClean="0"/>
              <a:t>Līgumpētījumu</a:t>
            </a:r>
            <a:r>
              <a:rPr lang="lv-LV" sz="1800" dirty="0" smtClean="0"/>
              <a:t> piesaiste no Latvijas un ārvalstu komercuzņēmumiem</a:t>
            </a:r>
          </a:p>
          <a:p>
            <a:pPr marL="285750" indent="-285750" algn="just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800" dirty="0" smtClean="0"/>
              <a:t>ZI pētījumu rezultātu intelektuālā īpašuma aizsardzība, licenču pārdošanas darījumu organizēšana</a:t>
            </a:r>
          </a:p>
          <a:p>
            <a:pPr marL="285750" indent="-285750" algn="just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800" dirty="0" smtClean="0"/>
              <a:t>Atbalsts  jaundibinātu uzņēmumu (</a:t>
            </a:r>
            <a:r>
              <a:rPr lang="lv-LV" sz="1800" dirty="0" err="1" smtClean="0"/>
              <a:t>spin-off)</a:t>
            </a:r>
            <a:r>
              <a:rPr lang="lv-LV" sz="1800" dirty="0" smtClean="0"/>
              <a:t> izveidei uz ZI intelektuālā īpašuma bāzes</a:t>
            </a:r>
          </a:p>
          <a:p>
            <a:pPr marL="285750" indent="-285750" algn="just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800" dirty="0" smtClean="0"/>
              <a:t>Izpratnes </a:t>
            </a:r>
            <a:r>
              <a:rPr lang="lv-LV" sz="1800" dirty="0"/>
              <a:t>veidošana ZI personāla un vadības vidū par intelektuālā īpašuma pārvaldību un </a:t>
            </a:r>
            <a:r>
              <a:rPr lang="lv-LV" sz="1800" dirty="0" err="1"/>
              <a:t>komercializāciju</a:t>
            </a:r>
            <a:endParaRPr lang="lv-LV" sz="1800" dirty="0"/>
          </a:p>
          <a:p>
            <a:pPr marL="285750" indent="-285750" algn="just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endParaRPr lang="lv-LV" sz="1800" dirty="0" smtClean="0"/>
          </a:p>
          <a:p>
            <a:pPr algn="just">
              <a:buClr>
                <a:srgbClr val="DAEDA9">
                  <a:lumMod val="50000"/>
                </a:srgbClr>
              </a:buClr>
              <a:buFontTx/>
              <a:buChar char="-"/>
              <a:defRPr/>
            </a:pPr>
            <a:endParaRPr lang="lv-LV" sz="1800" dirty="0" smtClean="0"/>
          </a:p>
          <a:p>
            <a:pPr marL="0" lvl="0" indent="0">
              <a:buClr>
                <a:srgbClr val="DAEDA9">
                  <a:lumMod val="50000"/>
                </a:srgbClr>
              </a:buClr>
              <a:buNone/>
              <a:defRPr/>
            </a:pPr>
            <a:endParaRPr lang="lv-LV" sz="1800" dirty="0" smtClean="0">
              <a:solidFill>
                <a:srgbClr val="005374"/>
              </a:solidFill>
            </a:endParaRPr>
          </a:p>
          <a:p>
            <a:pPr lvl="0">
              <a:buClr>
                <a:srgbClr val="DAEDA9">
                  <a:lumMod val="50000"/>
                </a:srgbClr>
              </a:buClr>
              <a:buFontTx/>
              <a:buChar char="-"/>
              <a:defRPr/>
            </a:pPr>
            <a:endParaRPr lang="lv-LV" sz="1800" dirty="0">
              <a:solidFill>
                <a:srgbClr val="005374"/>
              </a:solidFill>
            </a:endParaRPr>
          </a:p>
          <a:p>
            <a:pPr lvl="0">
              <a:buClr>
                <a:srgbClr val="DAEDA9">
                  <a:lumMod val="50000"/>
                </a:srgbClr>
              </a:buClr>
              <a:defRPr/>
            </a:pPr>
            <a:endParaRPr lang="lv-LV" sz="1600" dirty="0">
              <a:solidFill>
                <a:srgbClr val="005374"/>
              </a:solidFill>
            </a:endParaRPr>
          </a:p>
          <a:p>
            <a:endParaRPr lang="lv-LV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D6F612E-0901-46B4-86D3-DADB2AB2A24C}" type="slidenum">
              <a:rPr lang="lv-LV" smtClean="0"/>
              <a:pPr>
                <a:defRPr/>
              </a:pPr>
              <a:t>6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7077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86692" y="381000"/>
            <a:ext cx="6096000" cy="1036642"/>
          </a:xfrm>
        </p:spPr>
        <p:txBody>
          <a:bodyPr>
            <a:normAutofit fontScale="90000"/>
          </a:bodyPr>
          <a:lstStyle/>
          <a:p>
            <a:r>
              <a:rPr lang="lv-LV" sz="2000" dirty="0">
                <a:ea typeface="MS Gothic"/>
                <a:cs typeface="MS Gothic"/>
              </a:rPr>
              <a:t>Atbalsts Tehnoloģiju pārneses sistēmas pilnveidošanai </a:t>
            </a:r>
            <a:r>
              <a:rPr lang="lv-LV" sz="2000" dirty="0" smtClean="0">
                <a:ea typeface="MS Gothic"/>
                <a:cs typeface="MS Gothic"/>
              </a:rPr>
              <a:t> - </a:t>
            </a:r>
            <a:r>
              <a:rPr lang="lv-LV" sz="2000" dirty="0"/>
              <a:t>Atbalsts aģentūras tehnoloģiju pārneses kapacitātes stiprināšanai</a:t>
            </a:r>
            <a:br>
              <a:rPr lang="lv-LV" sz="2000" dirty="0"/>
            </a:br>
            <a:endParaRPr lang="lv-LV" sz="2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52255" y="1579418"/>
            <a:ext cx="6234545" cy="4911437"/>
          </a:xfrm>
        </p:spPr>
        <p:txBody>
          <a:bodyPr>
            <a:noAutofit/>
          </a:bodyPr>
          <a:lstStyle/>
          <a:p>
            <a:pPr lvl="0">
              <a:buClr>
                <a:srgbClr val="DAEDA9">
                  <a:lumMod val="50000"/>
                </a:srgbClr>
              </a:buClr>
              <a:defRPr/>
            </a:pPr>
            <a:r>
              <a:rPr lang="lv-LV" sz="1600" b="1" dirty="0" smtClean="0"/>
              <a:t>Atbalsta saņēmējs: </a:t>
            </a:r>
            <a:r>
              <a:rPr lang="lv-LV" sz="1600" dirty="0" smtClean="0"/>
              <a:t>Latvijas investīciju un attīstības aģentūra</a:t>
            </a:r>
          </a:p>
          <a:p>
            <a:pPr algn="just">
              <a:buClr>
                <a:srgbClr val="005374"/>
              </a:buClr>
              <a:defRPr/>
            </a:pPr>
            <a:endParaRPr lang="lv-LV" sz="1600" b="1" dirty="0" smtClean="0"/>
          </a:p>
          <a:p>
            <a:pPr algn="just">
              <a:buClr>
                <a:srgbClr val="005374"/>
              </a:buClr>
              <a:defRPr/>
            </a:pPr>
            <a:r>
              <a:rPr lang="lv-LV" sz="1600" dirty="0" smtClean="0"/>
              <a:t>Aģentūra koordinē tehnoloģiju pārneses darbības un nodrošina informatīvus un konsultatīvus pakalpojumus zinātniskajām </a:t>
            </a:r>
            <a:r>
              <a:rPr lang="lv-LV" sz="1600" dirty="0" smtClean="0"/>
              <a:t>institūcijām, kuras nav iesaistītas TPC konsorcijos</a:t>
            </a:r>
            <a:endParaRPr lang="lv-LV" sz="1600" dirty="0" smtClean="0"/>
          </a:p>
          <a:p>
            <a:pPr algn="just">
              <a:buClr>
                <a:srgbClr val="005374"/>
              </a:buClr>
              <a:defRPr/>
            </a:pPr>
            <a:endParaRPr lang="lv-LV" sz="1600" b="1" dirty="0" smtClean="0"/>
          </a:p>
          <a:p>
            <a:pPr lvl="0">
              <a:buClr>
                <a:srgbClr val="DAEDA9">
                  <a:lumMod val="50000"/>
                </a:srgbClr>
              </a:buClr>
              <a:defRPr/>
            </a:pPr>
            <a:r>
              <a:rPr lang="lv-LV" sz="1600" b="1" dirty="0" smtClean="0"/>
              <a:t>Atbalstāmās darbības</a:t>
            </a:r>
            <a:r>
              <a:rPr lang="lv-LV" sz="1600" dirty="0" smtClean="0"/>
              <a:t>:</a:t>
            </a:r>
          </a:p>
          <a:p>
            <a:pPr marL="285750" indent="-285750" algn="just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600" dirty="0"/>
              <a:t>piesaista augsti kvalificētu tehnoloģiju pārneses speciālistus un </a:t>
            </a:r>
            <a:r>
              <a:rPr lang="lv-LV" sz="1600" dirty="0" smtClean="0"/>
              <a:t>nodrošina </a:t>
            </a:r>
            <a:r>
              <a:rPr lang="lv-LV" sz="1600" dirty="0"/>
              <a:t>to </a:t>
            </a:r>
            <a:r>
              <a:rPr lang="lv-LV" sz="1600" dirty="0" smtClean="0"/>
              <a:t>pakalpojumu pieejamību </a:t>
            </a:r>
          </a:p>
          <a:p>
            <a:pPr marL="285750" indent="-285750" algn="just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600" dirty="0" smtClean="0"/>
              <a:t>administrē </a:t>
            </a:r>
            <a:r>
              <a:rPr lang="lv-LV" sz="1600" dirty="0" err="1" smtClean="0"/>
              <a:t>komercializācijas</a:t>
            </a:r>
            <a:r>
              <a:rPr lang="lv-LV" sz="1600" dirty="0" smtClean="0"/>
              <a:t> fonda darbību </a:t>
            </a:r>
          </a:p>
          <a:p>
            <a:pPr marL="285750" indent="-285750" algn="just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600" dirty="0"/>
              <a:t>Organizē starptautiskas marketinga aktivitātes licenciātu un investoru piesaistei</a:t>
            </a:r>
          </a:p>
          <a:p>
            <a:pPr marL="285750" indent="-285750" algn="just">
              <a:buClr>
                <a:srgbClr val="005374"/>
              </a:buClr>
              <a:buFont typeface="Wingdings" panose="05000000000000000000" pitchFamily="2" charset="2"/>
              <a:buChar char="q"/>
              <a:defRPr/>
            </a:pPr>
            <a:r>
              <a:rPr lang="lv-LV" sz="1600" dirty="0" smtClean="0"/>
              <a:t>Koordinē pētniecību vajadzību un nākotnes tehnoloģiju apzināšanu, ietverot</a:t>
            </a:r>
            <a:r>
              <a:rPr lang="lv-LV" sz="1600" i="1" dirty="0" smtClean="0"/>
              <a:t> </a:t>
            </a:r>
            <a:r>
              <a:rPr lang="lv-LV" sz="1600" i="1" dirty="0" err="1"/>
              <a:t>entrepreneurial</a:t>
            </a:r>
            <a:r>
              <a:rPr lang="lv-LV" sz="1600" i="1" dirty="0"/>
              <a:t> </a:t>
            </a:r>
            <a:r>
              <a:rPr lang="lv-LV" sz="1600" i="1" dirty="0" err="1"/>
              <a:t>discovery</a:t>
            </a:r>
            <a:r>
              <a:rPr lang="lv-LV" sz="1600" dirty="0"/>
              <a:t> </a:t>
            </a:r>
            <a:r>
              <a:rPr lang="lv-LV" sz="1600" dirty="0" smtClean="0"/>
              <a:t>principu (</a:t>
            </a:r>
            <a:r>
              <a:rPr lang="en-US" sz="1600" i="1" dirty="0" smtClean="0"/>
              <a:t>foresight, think</a:t>
            </a:r>
            <a:r>
              <a:rPr lang="lv-LV" sz="1600" i="1" dirty="0" smtClean="0"/>
              <a:t>-</a:t>
            </a:r>
            <a:r>
              <a:rPr lang="en-US" sz="1600" i="1" dirty="0" smtClean="0"/>
              <a:t>tan</a:t>
            </a:r>
            <a:r>
              <a:rPr lang="lv-LV" sz="1600" i="1" dirty="0" smtClean="0"/>
              <a:t>k</a:t>
            </a:r>
            <a:r>
              <a:rPr lang="en-US" sz="1600" i="1" dirty="0" smtClean="0"/>
              <a:t> </a:t>
            </a:r>
            <a:r>
              <a:rPr lang="lv-LV" sz="1600" dirty="0" smtClean="0"/>
              <a:t>iniciatīvas)</a:t>
            </a:r>
          </a:p>
          <a:p>
            <a:pPr algn="just">
              <a:buClr>
                <a:srgbClr val="DAEDA9">
                  <a:lumMod val="50000"/>
                </a:srgbClr>
              </a:buClr>
              <a:buFontTx/>
              <a:buChar char="-"/>
              <a:defRPr/>
            </a:pPr>
            <a:endParaRPr lang="lv-LV" sz="1800" dirty="0" smtClean="0"/>
          </a:p>
          <a:p>
            <a:pPr marL="0" lvl="0" indent="0">
              <a:buClr>
                <a:srgbClr val="DAEDA9">
                  <a:lumMod val="50000"/>
                </a:srgbClr>
              </a:buClr>
              <a:buNone/>
              <a:defRPr/>
            </a:pPr>
            <a:endParaRPr lang="lv-LV" sz="1800" dirty="0" smtClean="0">
              <a:solidFill>
                <a:srgbClr val="005374"/>
              </a:solidFill>
            </a:endParaRPr>
          </a:p>
          <a:p>
            <a:pPr lvl="0">
              <a:buClr>
                <a:srgbClr val="DAEDA9">
                  <a:lumMod val="50000"/>
                </a:srgbClr>
              </a:buClr>
              <a:buFontTx/>
              <a:buChar char="-"/>
              <a:defRPr/>
            </a:pPr>
            <a:endParaRPr lang="lv-LV" sz="1800" dirty="0">
              <a:solidFill>
                <a:srgbClr val="005374"/>
              </a:solidFill>
            </a:endParaRPr>
          </a:p>
          <a:p>
            <a:pPr lvl="0">
              <a:buClr>
                <a:srgbClr val="DAEDA9">
                  <a:lumMod val="50000"/>
                </a:srgbClr>
              </a:buClr>
              <a:defRPr/>
            </a:pPr>
            <a:endParaRPr lang="lv-LV" sz="1800" dirty="0">
              <a:solidFill>
                <a:srgbClr val="005374"/>
              </a:solidFill>
            </a:endParaRPr>
          </a:p>
          <a:p>
            <a:endParaRPr lang="lv-LV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D6F612E-0901-46B4-86D3-DADB2AB2A24C}" type="slidenum">
              <a:rPr lang="lv-LV" smtClean="0"/>
              <a:pPr>
                <a:defRPr/>
              </a:pPr>
              <a:t>7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20016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1800" dirty="0">
                <a:ea typeface="MS Gothic"/>
                <a:cs typeface="MS Gothic"/>
              </a:rPr>
              <a:t>Atbalsts Tehnoloģiju pārneses sistēmas pilnveidošanai  </a:t>
            </a:r>
            <a:r>
              <a:rPr lang="lv-LV" sz="1800" dirty="0" smtClean="0">
                <a:ea typeface="MS Gothic"/>
                <a:cs typeface="MS Gothic"/>
              </a:rPr>
              <a:t>-</a:t>
            </a:r>
            <a:r>
              <a:rPr lang="lv-LV" sz="1800" dirty="0" smtClean="0"/>
              <a:t> </a:t>
            </a:r>
            <a:r>
              <a:rPr lang="lv-LV" sz="1800" dirty="0" err="1" smtClean="0"/>
              <a:t>komercializācijas</a:t>
            </a:r>
            <a:r>
              <a:rPr lang="lv-LV" sz="1800" dirty="0" smtClean="0"/>
              <a:t> fonds</a:t>
            </a:r>
            <a:endParaRPr lang="en-US" sz="18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78505" y="1417642"/>
            <a:ext cx="6360695" cy="5211758"/>
          </a:xfrm>
        </p:spPr>
        <p:txBody>
          <a:bodyPr>
            <a:noAutofit/>
          </a:bodyPr>
          <a:lstStyle/>
          <a:p>
            <a:pPr marL="342900" indent="-342900">
              <a:buClr>
                <a:srgbClr val="005374"/>
              </a:buClr>
              <a:buFont typeface="Wingdings" panose="05000000000000000000" pitchFamily="2" charset="2"/>
              <a:buChar char="q"/>
            </a:pPr>
            <a:r>
              <a:rPr lang="lv-LV" sz="1500" b="1" dirty="0" smtClean="0"/>
              <a:t>Mērķis: </a:t>
            </a:r>
            <a:r>
              <a:rPr lang="lv-LV" sz="1500" dirty="0" smtClean="0"/>
              <a:t>sniegt </a:t>
            </a:r>
            <a:r>
              <a:rPr lang="lv-LV" sz="1500" dirty="0"/>
              <a:t>atbalstu  </a:t>
            </a:r>
            <a:r>
              <a:rPr lang="lv-LV" sz="1500" dirty="0" smtClean="0"/>
              <a:t>no publiskiem resursiem finansētu </a:t>
            </a:r>
            <a:r>
              <a:rPr lang="lv-LV" sz="1500" dirty="0"/>
              <a:t>pētījumu rezultātu  tālākai attīstībai un tehnoloģiju </a:t>
            </a:r>
            <a:r>
              <a:rPr lang="lv-LV" sz="1500" dirty="0" smtClean="0"/>
              <a:t>izstrādei, </a:t>
            </a:r>
            <a:r>
              <a:rPr lang="lv-LV" sz="1500" dirty="0"/>
              <a:t>lai paaugstinātu to gatavības pakāpi un sekmētu  </a:t>
            </a:r>
            <a:r>
              <a:rPr lang="lv-LV" sz="1500" dirty="0" smtClean="0"/>
              <a:t>licenciātu vai investoru </a:t>
            </a:r>
            <a:r>
              <a:rPr lang="lv-LV" sz="1500" dirty="0"/>
              <a:t>piesaisti</a:t>
            </a:r>
          </a:p>
          <a:p>
            <a:pPr marL="342900" indent="-342900">
              <a:buClr>
                <a:srgbClr val="005374"/>
              </a:buClr>
              <a:buFont typeface="Wingdings" panose="05000000000000000000" pitchFamily="2" charset="2"/>
              <a:buChar char="q"/>
            </a:pPr>
            <a:r>
              <a:rPr lang="lv-LV" sz="1500" b="1" dirty="0" smtClean="0"/>
              <a:t>Atbalsta saņēmēji: </a:t>
            </a:r>
            <a:r>
              <a:rPr lang="lv-LV" sz="1500" dirty="0" smtClean="0"/>
              <a:t>publiskās zinātniskās institūcijas </a:t>
            </a:r>
            <a:endParaRPr lang="lv-LV" sz="1500" dirty="0"/>
          </a:p>
          <a:p>
            <a:pPr marL="342900" indent="-342900">
              <a:buClr>
                <a:srgbClr val="005374"/>
              </a:buClr>
              <a:buFont typeface="Wingdings" panose="05000000000000000000" pitchFamily="2" charset="2"/>
              <a:buChar char="q"/>
            </a:pPr>
            <a:r>
              <a:rPr lang="lv-LV" sz="1500" b="1" dirty="0" smtClean="0"/>
              <a:t>Atbalsts apjoms </a:t>
            </a:r>
            <a:r>
              <a:rPr lang="lv-LV" sz="1500" dirty="0" smtClean="0"/>
              <a:t>- līdz 300 000 EUR vienam projektam</a:t>
            </a:r>
          </a:p>
          <a:p>
            <a:pPr marL="342900" indent="-342900">
              <a:buClr>
                <a:srgbClr val="005374"/>
              </a:buClr>
              <a:buFont typeface="Wingdings" panose="05000000000000000000" pitchFamily="2" charset="2"/>
              <a:buChar char="q"/>
            </a:pPr>
            <a:r>
              <a:rPr lang="lv-LV" sz="1500" b="1" dirty="0" smtClean="0"/>
              <a:t>Atbalstāmās darbības:</a:t>
            </a:r>
          </a:p>
          <a:p>
            <a:pPr marL="1104900" lvl="1" indent="-342900">
              <a:buClr>
                <a:srgbClr val="005374"/>
              </a:buClr>
              <a:buFont typeface="Wingdings" panose="05000000000000000000" pitchFamily="2" charset="2"/>
              <a:buChar char="§"/>
            </a:pP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Prototipu </a:t>
            </a: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izgatavošana </a:t>
            </a: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(infrastruktūras – telpu un iekārtu – </a:t>
            </a: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īre, </a:t>
            </a: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personāla izmaksas)</a:t>
            </a:r>
          </a:p>
          <a:p>
            <a:pPr marL="1104900" lvl="1" indent="-342900">
              <a:buClr>
                <a:srgbClr val="005374"/>
              </a:buClr>
              <a:buFont typeface="Wingdings" panose="05000000000000000000" pitchFamily="2" charset="2"/>
              <a:buChar char="§"/>
            </a:pP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Mērogošana </a:t>
            </a: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pāreja </a:t>
            </a: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 laboratorijas mēroga tehnoloģijas uz </a:t>
            </a:r>
            <a:r>
              <a:rPr lang="lv-LV" sz="15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pusrūpnieciskiem</a:t>
            </a: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mērogiem)</a:t>
            </a:r>
          </a:p>
          <a:p>
            <a:pPr marL="1104900" lvl="1" indent="-342900">
              <a:buClr>
                <a:srgbClr val="005374"/>
              </a:buClr>
              <a:buFont typeface="Wingdings" panose="05000000000000000000" pitchFamily="2" charset="2"/>
              <a:buChar char="§"/>
            </a:pP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Demonstrācijas projektu izstrāde</a:t>
            </a:r>
          </a:p>
          <a:p>
            <a:pPr marL="1104900" lvl="1" indent="-342900">
              <a:buClr>
                <a:srgbClr val="005374"/>
              </a:buClr>
              <a:buFont typeface="Wingdings" panose="05000000000000000000" pitchFamily="2" charset="2"/>
              <a:buChar char="§"/>
            </a:pP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Biznesa modeļa </a:t>
            </a: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izstrāde </a:t>
            </a: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jaundibinātu uzņēmumu (</a:t>
            </a:r>
            <a:r>
              <a:rPr lang="lv-LV" sz="15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spin</a:t>
            </a:r>
            <a:r>
              <a:rPr lang="lv-LV" sz="1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lv-LV" sz="15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off)</a:t>
            </a: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gadījumā</a:t>
            </a:r>
            <a:endParaRPr lang="en-US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104900" lvl="1" indent="-342900">
              <a:buClr>
                <a:srgbClr val="005374"/>
              </a:buClr>
              <a:buFont typeface="Wingdings" panose="05000000000000000000" pitchFamily="2" charset="2"/>
              <a:buChar char="§"/>
            </a:pP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Aktivitātes licenciātu un investoru piesaistei</a:t>
            </a:r>
          </a:p>
          <a:p>
            <a:pPr marL="1104900" lvl="1" indent="-342900">
              <a:buClr>
                <a:srgbClr val="005374"/>
              </a:buClr>
              <a:buFont typeface="Wingdings" panose="05000000000000000000" pitchFamily="2" charset="2"/>
              <a:buChar char="§"/>
            </a:pP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IP  nostiprināšana, uzturēšana (ierobežotu laiku) un aizsardzība</a:t>
            </a:r>
            <a:endParaRPr lang="lv-LV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104900" lvl="1" indent="-342900">
              <a:buClr>
                <a:srgbClr val="005374"/>
              </a:buClr>
              <a:buFont typeface="Wingdings" panose="05000000000000000000" pitchFamily="2" charset="2"/>
              <a:buChar char="§"/>
            </a:pP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Juridiskie </a:t>
            </a: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pakalpojumi </a:t>
            </a: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IP </a:t>
            </a: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pārdošanas vai licencēšanas līgumu </a:t>
            </a:r>
            <a:r>
              <a:rPr lang="lv-LV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sagatavošanai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6FD9F214-F06A-4410-AE30-DF45D1501E7A}" type="slidenum">
              <a:rPr lang="lv-LV" smtClean="0"/>
              <a:pPr>
                <a:defRPr/>
              </a:pPr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683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400" dirty="0"/>
              <a:t>Atbalsts </a:t>
            </a:r>
            <a:r>
              <a:rPr lang="lv-LV" sz="2400" dirty="0" smtClean="0"/>
              <a:t>jaunu produktu ieviešanai ražošanā</a:t>
            </a:r>
            <a:endParaRPr lang="lv-LV" sz="24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90800" y="1981303"/>
            <a:ext cx="6248400" cy="4373573"/>
          </a:xfrm>
        </p:spPr>
        <p:txBody>
          <a:bodyPr>
            <a:normAutofit/>
          </a:bodyPr>
          <a:lstStyle/>
          <a:p>
            <a:pPr marL="342900" indent="-342900">
              <a:buClr>
                <a:srgbClr val="005374"/>
              </a:buClr>
              <a:buFont typeface="Wingdings" panose="05000000000000000000" pitchFamily="2" charset="2"/>
              <a:buChar char="q"/>
            </a:pPr>
            <a:r>
              <a:rPr lang="lv-LV" sz="1500" dirty="0" smtClean="0"/>
              <a:t>Mērķis: Atbalstīt jaunu produktu ieviešanu ražošanā, līdzfinansējot tehnoloģiju un ražošanas iekārtu iegādi</a:t>
            </a:r>
          </a:p>
          <a:p>
            <a:pPr>
              <a:buClr>
                <a:srgbClr val="005374"/>
              </a:buClr>
            </a:pPr>
            <a:endParaRPr lang="lv-LV" sz="1500" dirty="0" smtClean="0"/>
          </a:p>
          <a:p>
            <a:pPr marL="342900" indent="-342900">
              <a:buClr>
                <a:srgbClr val="005374"/>
              </a:buClr>
              <a:buFont typeface="Wingdings" panose="05000000000000000000" pitchFamily="2" charset="2"/>
              <a:buChar char="q"/>
            </a:pPr>
            <a:r>
              <a:rPr lang="lv-LV" sz="1500" dirty="0" smtClean="0"/>
              <a:t>Aktivitātes finansējums: 60 MEUR</a:t>
            </a:r>
          </a:p>
          <a:p>
            <a:pPr>
              <a:buClr>
                <a:srgbClr val="005374"/>
              </a:buClr>
            </a:pPr>
            <a:endParaRPr lang="lv-LV" sz="1500" dirty="0" smtClean="0"/>
          </a:p>
          <a:p>
            <a:pPr marL="342900" indent="-342900">
              <a:buClr>
                <a:srgbClr val="005374"/>
              </a:buClr>
              <a:buFont typeface="Wingdings" panose="05000000000000000000" pitchFamily="2" charset="2"/>
              <a:buChar char="q"/>
            </a:pPr>
            <a:r>
              <a:rPr lang="lv-LV" sz="1500" dirty="0" smtClean="0"/>
              <a:t>Atbalsta saņēmēji: komersanti</a:t>
            </a:r>
          </a:p>
          <a:p>
            <a:pPr>
              <a:buClr>
                <a:srgbClr val="005374"/>
              </a:buClr>
            </a:pPr>
            <a:endParaRPr lang="lv-LV" sz="1500" dirty="0" smtClean="0"/>
          </a:p>
          <a:p>
            <a:pPr marL="342900" indent="-342900">
              <a:buClr>
                <a:srgbClr val="005374"/>
              </a:buClr>
              <a:buFont typeface="Wingdings" panose="05000000000000000000" pitchFamily="2" charset="2"/>
              <a:buChar char="q"/>
            </a:pPr>
            <a:r>
              <a:rPr lang="lv-LV" sz="1500" dirty="0" smtClean="0"/>
              <a:t>Atbalsta intensitāte: 35% no attiecināmām izmaksām</a:t>
            </a:r>
          </a:p>
          <a:p>
            <a:pPr>
              <a:buClr>
                <a:srgbClr val="005374"/>
              </a:buClr>
            </a:pPr>
            <a:endParaRPr lang="lv-LV" sz="1500" dirty="0"/>
          </a:p>
          <a:p>
            <a:pPr marL="342900" indent="-342900">
              <a:buClr>
                <a:srgbClr val="005374"/>
              </a:buClr>
              <a:buFont typeface="Wingdings" panose="05000000000000000000" pitchFamily="2" charset="2"/>
              <a:buChar char="q"/>
            </a:pPr>
            <a:r>
              <a:rPr lang="lv-LV" sz="1500" dirty="0" smtClean="0"/>
              <a:t>Projektu atlase: atklāts konkurss</a:t>
            </a:r>
            <a:endParaRPr lang="lv-LV" sz="1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6FD9F214-F06A-4410-AE30-DF45D1501E7A}" type="slidenum">
              <a:rPr lang="lv-LV" smtClean="0"/>
              <a:pPr>
                <a:defRPr/>
              </a:pPr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3722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ija_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Prezentacija_LV</Template>
  <TotalTime>184</TotalTime>
  <Words>621</Words>
  <Application>Microsoft Office PowerPoint</Application>
  <PresentationFormat>On-screen Show (4:3)</PresentationFormat>
  <Paragraphs>134</Paragraphs>
  <Slides>10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Prezentacija_LV</vt:lpstr>
      <vt:lpstr>EM inovācijas  un tehnoloģiju pārneses atbalsta instrumenti</vt:lpstr>
      <vt:lpstr>EM inovācijas  un tehnoloģiju pārneses atbalsta programmas 2014. – 2020.g.</vt:lpstr>
      <vt:lpstr>Kompetences centru atbalsta programma</vt:lpstr>
      <vt:lpstr>Atbalsts inovācijas infrastruktūras izveidei</vt:lpstr>
      <vt:lpstr>Atbalsts Tehnoloģiju pārneses sistēmas pilnveidošanai</vt:lpstr>
      <vt:lpstr>Atbalsts Tehnoloģiju pārneses sistēmas pilnveidošanai  - Atbalstīt tehnoloģiju pārneses centru izveidi  </vt:lpstr>
      <vt:lpstr>Atbalsts Tehnoloģiju pārneses sistēmas pilnveidošanai  - Atbalsts aģentūras tehnoloģiju pārneses kapacitātes stiprināšanai </vt:lpstr>
      <vt:lpstr>Atbalsts Tehnoloģiju pārneses sistēmas pilnveidošanai  - komercializācijas fonds</vt:lpstr>
      <vt:lpstr>Atbalsts jaunu produktu ieviešanai ražošanā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 inovācijas atbalsta instrumenti</dc:title>
  <dc:creator>Una Vanaga</dc:creator>
  <cp:lastModifiedBy>Māris Ēlerts</cp:lastModifiedBy>
  <cp:revision>17</cp:revision>
  <cp:lastPrinted>2015-01-29T09:50:21Z</cp:lastPrinted>
  <dcterms:created xsi:type="dcterms:W3CDTF">2015-01-28T07:21:40Z</dcterms:created>
  <dcterms:modified xsi:type="dcterms:W3CDTF">2015-01-29T14:10:59Z</dcterms:modified>
</cp:coreProperties>
</file>