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handoutMasterIdLst>
    <p:handoutMasterId r:id="rId24"/>
  </p:handoutMasterIdLst>
  <p:sldIdLst>
    <p:sldId id="310" r:id="rId2"/>
    <p:sldId id="256" r:id="rId3"/>
    <p:sldId id="297" r:id="rId4"/>
    <p:sldId id="308" r:id="rId5"/>
    <p:sldId id="263" r:id="rId6"/>
    <p:sldId id="276" r:id="rId7"/>
    <p:sldId id="294" r:id="rId8"/>
    <p:sldId id="293" r:id="rId9"/>
    <p:sldId id="295" r:id="rId10"/>
    <p:sldId id="282" r:id="rId11"/>
    <p:sldId id="301" r:id="rId12"/>
    <p:sldId id="302" r:id="rId13"/>
    <p:sldId id="303" r:id="rId14"/>
    <p:sldId id="304" r:id="rId15"/>
    <p:sldId id="283" r:id="rId16"/>
    <p:sldId id="299" r:id="rId17"/>
    <p:sldId id="284" r:id="rId18"/>
    <p:sldId id="270" r:id="rId19"/>
    <p:sldId id="305" r:id="rId20"/>
    <p:sldId id="307" r:id="rId21"/>
    <p:sldId id="300" r:id="rId22"/>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033" autoAdjust="0"/>
  </p:normalViewPr>
  <p:slideViewPr>
    <p:cSldViewPr>
      <p:cViewPr>
        <p:scale>
          <a:sx n="70" d="100"/>
          <a:sy n="70" d="100"/>
        </p:scale>
        <p:origin x="-510" y="-16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85" d="100"/>
          <a:sy n="85" d="100"/>
        </p:scale>
        <p:origin x="-3786" y="-84"/>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5E31CB-0D1D-40CD-9DFF-1A7F8A354AF6}"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6E6318D8-4179-480A-9FCE-86D81B51A221}">
      <dgm:prSet phldrT="[Text]" custT="1"/>
      <dgm:spPr/>
      <dgm:t>
        <a:bodyPr/>
        <a:lstStyle/>
        <a:p>
          <a:r>
            <a:rPr lang="lv-LV" sz="2800" dirty="0" smtClean="0"/>
            <a:t>  </a:t>
          </a:r>
          <a:r>
            <a:rPr lang="lv-LV" sz="2400" dirty="0" smtClean="0"/>
            <a:t>CAMART</a:t>
          </a:r>
          <a:endParaRPr lang="en-US" sz="2400" dirty="0"/>
        </a:p>
      </dgm:t>
    </dgm:pt>
    <dgm:pt modelId="{A1909D5D-8746-46DB-A9F5-4A7F856F63C6}" type="parTrans" cxnId="{09F1FBD9-A6D7-45AD-8B0C-03011E8EA9BC}">
      <dgm:prSet/>
      <dgm:spPr/>
      <dgm:t>
        <a:bodyPr/>
        <a:lstStyle/>
        <a:p>
          <a:endParaRPr lang="en-US"/>
        </a:p>
      </dgm:t>
    </dgm:pt>
    <dgm:pt modelId="{58493BB4-807D-4BC0-BD4D-4555FC99BBEE}" type="sibTrans" cxnId="{09F1FBD9-A6D7-45AD-8B0C-03011E8EA9BC}">
      <dgm:prSet/>
      <dgm:spPr/>
      <dgm:t>
        <a:bodyPr/>
        <a:lstStyle/>
        <a:p>
          <a:endParaRPr lang="en-US"/>
        </a:p>
      </dgm:t>
    </dgm:pt>
    <dgm:pt modelId="{A9D2B797-7291-458E-B17B-09D5002B0C4D}">
      <dgm:prSet phldrT="[Text]" custT="1"/>
      <dgm:spPr/>
      <dgm:t>
        <a:bodyPr/>
        <a:lstStyle/>
        <a:p>
          <a:r>
            <a:rPr lang="lv-LV" sz="2400" dirty="0" smtClean="0"/>
            <a:t>LATNANO-C </a:t>
          </a:r>
          <a:r>
            <a:rPr lang="lv-LV" sz="2400" dirty="0" smtClean="0"/>
            <a:t>(VNPC)</a:t>
          </a:r>
          <a:endParaRPr lang="en-US" sz="2400" dirty="0"/>
        </a:p>
      </dgm:t>
    </dgm:pt>
    <dgm:pt modelId="{41091EE3-2355-4738-A460-66DA4021E007}" type="parTrans" cxnId="{38DC2F63-31D4-47C1-B2D8-EFCAC76134FA}">
      <dgm:prSet/>
      <dgm:spPr/>
      <dgm:t>
        <a:bodyPr/>
        <a:lstStyle/>
        <a:p>
          <a:endParaRPr lang="en-US"/>
        </a:p>
      </dgm:t>
    </dgm:pt>
    <dgm:pt modelId="{D943AC9A-FF2A-408C-BA7E-7069B984D2E6}" type="sibTrans" cxnId="{38DC2F63-31D4-47C1-B2D8-EFCAC76134FA}">
      <dgm:prSet/>
      <dgm:spPr/>
      <dgm:t>
        <a:bodyPr/>
        <a:lstStyle/>
        <a:p>
          <a:endParaRPr lang="en-US"/>
        </a:p>
      </dgm:t>
    </dgm:pt>
    <dgm:pt modelId="{289CBB5E-ADAB-491D-ADB4-07F182C7E344}">
      <dgm:prSet phldrT="[Text]" custT="1"/>
      <dgm:spPr/>
      <dgm:t>
        <a:bodyPr/>
        <a:lstStyle/>
        <a:p>
          <a:r>
            <a:rPr lang="lv-LV" sz="2400" dirty="0" smtClean="0"/>
            <a:t>CAMART</a:t>
          </a:r>
          <a:r>
            <a:rPr lang="lv-LV" sz="3100" baseline="30000" dirty="0" smtClean="0"/>
            <a:t>2</a:t>
          </a:r>
          <a:endParaRPr lang="en-US" sz="3100" baseline="30000" dirty="0"/>
        </a:p>
      </dgm:t>
    </dgm:pt>
    <dgm:pt modelId="{09C9FC87-2BD1-40C0-AF42-0A8CDFB87298}" type="parTrans" cxnId="{04B40ED6-5044-4BB3-AF02-F1FA191736BC}">
      <dgm:prSet/>
      <dgm:spPr/>
      <dgm:t>
        <a:bodyPr/>
        <a:lstStyle/>
        <a:p>
          <a:endParaRPr lang="en-US"/>
        </a:p>
      </dgm:t>
    </dgm:pt>
    <dgm:pt modelId="{67CE2F10-FDE2-4B89-9182-39C382293E19}" type="sibTrans" cxnId="{04B40ED6-5044-4BB3-AF02-F1FA191736BC}">
      <dgm:prSet/>
      <dgm:spPr/>
      <dgm:t>
        <a:bodyPr/>
        <a:lstStyle/>
        <a:p>
          <a:endParaRPr lang="en-US"/>
        </a:p>
      </dgm:t>
    </dgm:pt>
    <dgm:pt modelId="{7D8998F0-83A0-41FB-855B-3DD342A7A65C}">
      <dgm:prSet phldrT="[Text]" custT="1"/>
      <dgm:spPr/>
      <dgm:t>
        <a:bodyPr/>
        <a:lstStyle/>
        <a:p>
          <a:r>
            <a:rPr lang="lv-LV" sz="6600" b="1" baseline="30000" dirty="0" smtClean="0"/>
            <a:t>HILL*</a:t>
          </a:r>
          <a:endParaRPr lang="en-US" sz="6600" b="1" baseline="30000" dirty="0"/>
        </a:p>
      </dgm:t>
    </dgm:pt>
    <dgm:pt modelId="{E74783EA-E1D2-474F-A702-EC5023DE3FB9}" type="parTrans" cxnId="{D187908A-5A4B-4994-977A-DFD10296B77F}">
      <dgm:prSet/>
      <dgm:spPr/>
      <dgm:t>
        <a:bodyPr/>
        <a:lstStyle/>
        <a:p>
          <a:endParaRPr lang="en-US"/>
        </a:p>
      </dgm:t>
    </dgm:pt>
    <dgm:pt modelId="{384D35AD-05BC-48A9-BEA8-2D8B10A4C1F8}" type="sibTrans" cxnId="{D187908A-5A4B-4994-977A-DFD10296B77F}">
      <dgm:prSet/>
      <dgm:spPr/>
      <dgm:t>
        <a:bodyPr/>
        <a:lstStyle/>
        <a:p>
          <a:endParaRPr lang="en-US"/>
        </a:p>
      </dgm:t>
    </dgm:pt>
    <dgm:pt modelId="{46D3639E-CA6B-4217-8A37-2C82C7A5EB1A}" type="pres">
      <dgm:prSet presAssocID="{C05E31CB-0D1D-40CD-9DFF-1A7F8A354AF6}" presName="rootnode" presStyleCnt="0">
        <dgm:presLayoutVars>
          <dgm:chMax/>
          <dgm:chPref/>
          <dgm:dir/>
          <dgm:animLvl val="lvl"/>
        </dgm:presLayoutVars>
      </dgm:prSet>
      <dgm:spPr/>
      <dgm:t>
        <a:bodyPr/>
        <a:lstStyle/>
        <a:p>
          <a:endParaRPr lang="lv-LV"/>
        </a:p>
      </dgm:t>
    </dgm:pt>
    <dgm:pt modelId="{E30C57B0-1FCF-42CD-B9C9-1D3644181261}" type="pres">
      <dgm:prSet presAssocID="{6E6318D8-4179-480A-9FCE-86D81B51A221}" presName="composite" presStyleCnt="0"/>
      <dgm:spPr/>
    </dgm:pt>
    <dgm:pt modelId="{5E4C2A2C-AD43-4C28-918B-FA5454408A34}" type="pres">
      <dgm:prSet presAssocID="{6E6318D8-4179-480A-9FCE-86D81B51A221}" presName="LShape" presStyleLbl="alignNode1" presStyleIdx="0" presStyleCnt="7" custScaleX="84280"/>
      <dgm:spPr/>
    </dgm:pt>
    <dgm:pt modelId="{D45C83B8-980E-4CAC-BB05-DFFC83D13958}" type="pres">
      <dgm:prSet presAssocID="{6E6318D8-4179-480A-9FCE-86D81B51A221}" presName="ParentText" presStyleLbl="revTx" presStyleIdx="0" presStyleCnt="4">
        <dgm:presLayoutVars>
          <dgm:chMax val="0"/>
          <dgm:chPref val="0"/>
          <dgm:bulletEnabled val="1"/>
        </dgm:presLayoutVars>
      </dgm:prSet>
      <dgm:spPr/>
      <dgm:t>
        <a:bodyPr/>
        <a:lstStyle/>
        <a:p>
          <a:endParaRPr lang="lv-LV"/>
        </a:p>
      </dgm:t>
    </dgm:pt>
    <dgm:pt modelId="{EE7E7F85-DE07-4074-A04A-6D002BD75FB9}" type="pres">
      <dgm:prSet presAssocID="{6E6318D8-4179-480A-9FCE-86D81B51A221}" presName="Triangle" presStyleLbl="alignNode1" presStyleIdx="1" presStyleCnt="7"/>
      <dgm:spPr/>
    </dgm:pt>
    <dgm:pt modelId="{82390531-130D-4010-8E23-ECD18D8C24C6}" type="pres">
      <dgm:prSet presAssocID="{58493BB4-807D-4BC0-BD4D-4555FC99BBEE}" presName="sibTrans" presStyleCnt="0"/>
      <dgm:spPr/>
    </dgm:pt>
    <dgm:pt modelId="{A36F4284-2C82-44D3-AFB3-33612049618E}" type="pres">
      <dgm:prSet presAssocID="{58493BB4-807D-4BC0-BD4D-4555FC99BBEE}" presName="space" presStyleCnt="0"/>
      <dgm:spPr/>
    </dgm:pt>
    <dgm:pt modelId="{8B1552B0-282C-4FC7-AEAC-69AA1C883F4A}" type="pres">
      <dgm:prSet presAssocID="{A9D2B797-7291-458E-B17B-09D5002B0C4D}" presName="composite" presStyleCnt="0"/>
      <dgm:spPr/>
    </dgm:pt>
    <dgm:pt modelId="{400C322D-0590-4580-91F0-7ED7A5B62B1B}" type="pres">
      <dgm:prSet presAssocID="{A9D2B797-7291-458E-B17B-09D5002B0C4D}" presName="LShape" presStyleLbl="alignNode1" presStyleIdx="2" presStyleCnt="7"/>
      <dgm:spPr/>
    </dgm:pt>
    <dgm:pt modelId="{06AEA695-F254-4B86-BB96-F00005D7E092}" type="pres">
      <dgm:prSet presAssocID="{A9D2B797-7291-458E-B17B-09D5002B0C4D}" presName="ParentText" presStyleLbl="revTx" presStyleIdx="1" presStyleCnt="4">
        <dgm:presLayoutVars>
          <dgm:chMax val="0"/>
          <dgm:chPref val="0"/>
          <dgm:bulletEnabled val="1"/>
        </dgm:presLayoutVars>
      </dgm:prSet>
      <dgm:spPr/>
      <dgm:t>
        <a:bodyPr/>
        <a:lstStyle/>
        <a:p>
          <a:endParaRPr lang="en-US"/>
        </a:p>
      </dgm:t>
    </dgm:pt>
    <dgm:pt modelId="{0089F9FC-B5D4-4B0F-9041-70CE2CBE9DCA}" type="pres">
      <dgm:prSet presAssocID="{A9D2B797-7291-458E-B17B-09D5002B0C4D}" presName="Triangle" presStyleLbl="alignNode1" presStyleIdx="3" presStyleCnt="7"/>
      <dgm:spPr/>
    </dgm:pt>
    <dgm:pt modelId="{21678535-1D94-4E34-AECD-E5019E9E2302}" type="pres">
      <dgm:prSet presAssocID="{D943AC9A-FF2A-408C-BA7E-7069B984D2E6}" presName="sibTrans" presStyleCnt="0"/>
      <dgm:spPr/>
    </dgm:pt>
    <dgm:pt modelId="{A8EE0444-4378-41BB-85FA-4901B7188C99}" type="pres">
      <dgm:prSet presAssocID="{D943AC9A-FF2A-408C-BA7E-7069B984D2E6}" presName="space" presStyleCnt="0"/>
      <dgm:spPr/>
    </dgm:pt>
    <dgm:pt modelId="{509217B7-E916-4921-AB33-0B0982B4BA1C}" type="pres">
      <dgm:prSet presAssocID="{289CBB5E-ADAB-491D-ADB4-07F182C7E344}" presName="composite" presStyleCnt="0"/>
      <dgm:spPr/>
    </dgm:pt>
    <dgm:pt modelId="{6C295364-068F-4304-B9E3-60F855D4B6DB}" type="pres">
      <dgm:prSet presAssocID="{289CBB5E-ADAB-491D-ADB4-07F182C7E344}" presName="LShape" presStyleLbl="alignNode1" presStyleIdx="4" presStyleCnt="7"/>
      <dgm:spPr/>
    </dgm:pt>
    <dgm:pt modelId="{00CAD2DF-69AD-47E9-98DD-47CF9C9B08E1}" type="pres">
      <dgm:prSet presAssocID="{289CBB5E-ADAB-491D-ADB4-07F182C7E344}" presName="ParentText" presStyleLbl="revTx" presStyleIdx="2" presStyleCnt="4">
        <dgm:presLayoutVars>
          <dgm:chMax val="0"/>
          <dgm:chPref val="0"/>
          <dgm:bulletEnabled val="1"/>
        </dgm:presLayoutVars>
      </dgm:prSet>
      <dgm:spPr/>
      <dgm:t>
        <a:bodyPr/>
        <a:lstStyle/>
        <a:p>
          <a:endParaRPr lang="lv-LV"/>
        </a:p>
      </dgm:t>
    </dgm:pt>
    <dgm:pt modelId="{E14DDF61-F061-45CD-AFF6-2CCAC65D2417}" type="pres">
      <dgm:prSet presAssocID="{289CBB5E-ADAB-491D-ADB4-07F182C7E344}" presName="Triangle" presStyleLbl="alignNode1" presStyleIdx="5" presStyleCnt="7"/>
      <dgm:spPr/>
    </dgm:pt>
    <dgm:pt modelId="{5F6A4EBC-3EB8-4449-AA6F-5619DFEFBC28}" type="pres">
      <dgm:prSet presAssocID="{67CE2F10-FDE2-4B89-9182-39C382293E19}" presName="sibTrans" presStyleCnt="0"/>
      <dgm:spPr/>
    </dgm:pt>
    <dgm:pt modelId="{7AB463EE-01C0-4D77-A404-91C15E11D8D2}" type="pres">
      <dgm:prSet presAssocID="{67CE2F10-FDE2-4B89-9182-39C382293E19}" presName="space" presStyleCnt="0"/>
      <dgm:spPr/>
    </dgm:pt>
    <dgm:pt modelId="{9A320B72-4C8A-409A-83CF-814A0D89D9ED}" type="pres">
      <dgm:prSet presAssocID="{7D8998F0-83A0-41FB-855B-3DD342A7A65C}" presName="composite" presStyleCnt="0"/>
      <dgm:spPr/>
    </dgm:pt>
    <dgm:pt modelId="{4BF40CE8-B9E5-4EDC-AF5C-CDD932FFAC33}" type="pres">
      <dgm:prSet presAssocID="{7D8998F0-83A0-41FB-855B-3DD342A7A65C}" presName="LShape" presStyleLbl="alignNode1" presStyleIdx="6" presStyleCnt="7"/>
      <dgm:spPr/>
    </dgm:pt>
    <dgm:pt modelId="{0CB1AE06-F8E2-448A-A217-0F47541DEF12}" type="pres">
      <dgm:prSet presAssocID="{7D8998F0-83A0-41FB-855B-3DD342A7A65C}" presName="ParentText" presStyleLbl="revTx" presStyleIdx="3" presStyleCnt="4">
        <dgm:presLayoutVars>
          <dgm:chMax val="0"/>
          <dgm:chPref val="0"/>
          <dgm:bulletEnabled val="1"/>
        </dgm:presLayoutVars>
      </dgm:prSet>
      <dgm:spPr/>
      <dgm:t>
        <a:bodyPr/>
        <a:lstStyle/>
        <a:p>
          <a:endParaRPr lang="en-US"/>
        </a:p>
      </dgm:t>
    </dgm:pt>
  </dgm:ptLst>
  <dgm:cxnLst>
    <dgm:cxn modelId="{09F1FBD9-A6D7-45AD-8B0C-03011E8EA9BC}" srcId="{C05E31CB-0D1D-40CD-9DFF-1A7F8A354AF6}" destId="{6E6318D8-4179-480A-9FCE-86D81B51A221}" srcOrd="0" destOrd="0" parTransId="{A1909D5D-8746-46DB-A9F5-4A7F856F63C6}" sibTransId="{58493BB4-807D-4BC0-BD4D-4555FC99BBEE}"/>
    <dgm:cxn modelId="{7BB8F801-676F-43B5-AAA1-A4AA2DA89703}" type="presOf" srcId="{6E6318D8-4179-480A-9FCE-86D81B51A221}" destId="{D45C83B8-980E-4CAC-BB05-DFFC83D13958}" srcOrd="0" destOrd="0" presId="urn:microsoft.com/office/officeart/2009/3/layout/StepUpProcess"/>
    <dgm:cxn modelId="{63D6473B-458D-4E52-A986-CF9A733B739F}" type="presOf" srcId="{A9D2B797-7291-458E-B17B-09D5002B0C4D}" destId="{06AEA695-F254-4B86-BB96-F00005D7E092}" srcOrd="0" destOrd="0" presId="urn:microsoft.com/office/officeart/2009/3/layout/StepUpProcess"/>
    <dgm:cxn modelId="{5756507C-CC8B-4959-9410-112E9114DF50}" type="presOf" srcId="{289CBB5E-ADAB-491D-ADB4-07F182C7E344}" destId="{00CAD2DF-69AD-47E9-98DD-47CF9C9B08E1}" srcOrd="0" destOrd="0" presId="urn:microsoft.com/office/officeart/2009/3/layout/StepUpProcess"/>
    <dgm:cxn modelId="{B517BC6E-0B57-4AFD-8518-EB5DE85DBB87}" type="presOf" srcId="{7D8998F0-83A0-41FB-855B-3DD342A7A65C}" destId="{0CB1AE06-F8E2-448A-A217-0F47541DEF12}" srcOrd="0" destOrd="0" presId="urn:microsoft.com/office/officeart/2009/3/layout/StepUpProcess"/>
    <dgm:cxn modelId="{D187908A-5A4B-4994-977A-DFD10296B77F}" srcId="{C05E31CB-0D1D-40CD-9DFF-1A7F8A354AF6}" destId="{7D8998F0-83A0-41FB-855B-3DD342A7A65C}" srcOrd="3" destOrd="0" parTransId="{E74783EA-E1D2-474F-A702-EC5023DE3FB9}" sibTransId="{384D35AD-05BC-48A9-BEA8-2D8B10A4C1F8}"/>
    <dgm:cxn modelId="{04B40ED6-5044-4BB3-AF02-F1FA191736BC}" srcId="{C05E31CB-0D1D-40CD-9DFF-1A7F8A354AF6}" destId="{289CBB5E-ADAB-491D-ADB4-07F182C7E344}" srcOrd="2" destOrd="0" parTransId="{09C9FC87-2BD1-40C0-AF42-0A8CDFB87298}" sibTransId="{67CE2F10-FDE2-4B89-9182-39C382293E19}"/>
    <dgm:cxn modelId="{27BFB536-2CE6-46DD-B2F7-53017096CA41}" type="presOf" srcId="{C05E31CB-0D1D-40CD-9DFF-1A7F8A354AF6}" destId="{46D3639E-CA6B-4217-8A37-2C82C7A5EB1A}" srcOrd="0" destOrd="0" presId="urn:microsoft.com/office/officeart/2009/3/layout/StepUpProcess"/>
    <dgm:cxn modelId="{38DC2F63-31D4-47C1-B2D8-EFCAC76134FA}" srcId="{C05E31CB-0D1D-40CD-9DFF-1A7F8A354AF6}" destId="{A9D2B797-7291-458E-B17B-09D5002B0C4D}" srcOrd="1" destOrd="0" parTransId="{41091EE3-2355-4738-A460-66DA4021E007}" sibTransId="{D943AC9A-FF2A-408C-BA7E-7069B984D2E6}"/>
    <dgm:cxn modelId="{5049D734-8B54-4944-9A26-9B486EA98122}" type="presParOf" srcId="{46D3639E-CA6B-4217-8A37-2C82C7A5EB1A}" destId="{E30C57B0-1FCF-42CD-B9C9-1D3644181261}" srcOrd="0" destOrd="0" presId="urn:microsoft.com/office/officeart/2009/3/layout/StepUpProcess"/>
    <dgm:cxn modelId="{EBCD9878-54F0-425B-BB7E-606F7E7CA2AD}" type="presParOf" srcId="{E30C57B0-1FCF-42CD-B9C9-1D3644181261}" destId="{5E4C2A2C-AD43-4C28-918B-FA5454408A34}" srcOrd="0" destOrd="0" presId="urn:microsoft.com/office/officeart/2009/3/layout/StepUpProcess"/>
    <dgm:cxn modelId="{E773BF75-6304-45FB-A1EF-C76D907CCADB}" type="presParOf" srcId="{E30C57B0-1FCF-42CD-B9C9-1D3644181261}" destId="{D45C83B8-980E-4CAC-BB05-DFFC83D13958}" srcOrd="1" destOrd="0" presId="urn:microsoft.com/office/officeart/2009/3/layout/StepUpProcess"/>
    <dgm:cxn modelId="{102F7426-57AE-44F3-969F-02227A720280}" type="presParOf" srcId="{E30C57B0-1FCF-42CD-B9C9-1D3644181261}" destId="{EE7E7F85-DE07-4074-A04A-6D002BD75FB9}" srcOrd="2" destOrd="0" presId="urn:microsoft.com/office/officeart/2009/3/layout/StepUpProcess"/>
    <dgm:cxn modelId="{09C36B95-F6A8-440D-AD7A-1CF76D6A07D1}" type="presParOf" srcId="{46D3639E-CA6B-4217-8A37-2C82C7A5EB1A}" destId="{82390531-130D-4010-8E23-ECD18D8C24C6}" srcOrd="1" destOrd="0" presId="urn:microsoft.com/office/officeart/2009/3/layout/StepUpProcess"/>
    <dgm:cxn modelId="{6B0F1B87-952F-463F-9032-EF687808B663}" type="presParOf" srcId="{82390531-130D-4010-8E23-ECD18D8C24C6}" destId="{A36F4284-2C82-44D3-AFB3-33612049618E}" srcOrd="0" destOrd="0" presId="urn:microsoft.com/office/officeart/2009/3/layout/StepUpProcess"/>
    <dgm:cxn modelId="{242147DF-A68B-42BD-8D1F-C96DA27EB000}" type="presParOf" srcId="{46D3639E-CA6B-4217-8A37-2C82C7A5EB1A}" destId="{8B1552B0-282C-4FC7-AEAC-69AA1C883F4A}" srcOrd="2" destOrd="0" presId="urn:microsoft.com/office/officeart/2009/3/layout/StepUpProcess"/>
    <dgm:cxn modelId="{73177297-7AD1-4FB1-BE89-9517AE2123FE}" type="presParOf" srcId="{8B1552B0-282C-4FC7-AEAC-69AA1C883F4A}" destId="{400C322D-0590-4580-91F0-7ED7A5B62B1B}" srcOrd="0" destOrd="0" presId="urn:microsoft.com/office/officeart/2009/3/layout/StepUpProcess"/>
    <dgm:cxn modelId="{00CCCE1B-75EF-4953-9DAC-137354874509}" type="presParOf" srcId="{8B1552B0-282C-4FC7-AEAC-69AA1C883F4A}" destId="{06AEA695-F254-4B86-BB96-F00005D7E092}" srcOrd="1" destOrd="0" presId="urn:microsoft.com/office/officeart/2009/3/layout/StepUpProcess"/>
    <dgm:cxn modelId="{CE3D64CD-DB43-4D7D-977A-65080B77CD9A}" type="presParOf" srcId="{8B1552B0-282C-4FC7-AEAC-69AA1C883F4A}" destId="{0089F9FC-B5D4-4B0F-9041-70CE2CBE9DCA}" srcOrd="2" destOrd="0" presId="urn:microsoft.com/office/officeart/2009/3/layout/StepUpProcess"/>
    <dgm:cxn modelId="{CF57F893-4FDC-49AB-95A7-FCD1AEAAB9BE}" type="presParOf" srcId="{46D3639E-CA6B-4217-8A37-2C82C7A5EB1A}" destId="{21678535-1D94-4E34-AECD-E5019E9E2302}" srcOrd="3" destOrd="0" presId="urn:microsoft.com/office/officeart/2009/3/layout/StepUpProcess"/>
    <dgm:cxn modelId="{71959006-FFE0-4D30-920E-D2A4B56E4A51}" type="presParOf" srcId="{21678535-1D94-4E34-AECD-E5019E9E2302}" destId="{A8EE0444-4378-41BB-85FA-4901B7188C99}" srcOrd="0" destOrd="0" presId="urn:microsoft.com/office/officeart/2009/3/layout/StepUpProcess"/>
    <dgm:cxn modelId="{876EAFC0-AFDA-49AE-971A-5DAC0078C180}" type="presParOf" srcId="{46D3639E-CA6B-4217-8A37-2C82C7A5EB1A}" destId="{509217B7-E916-4921-AB33-0B0982B4BA1C}" srcOrd="4" destOrd="0" presId="urn:microsoft.com/office/officeart/2009/3/layout/StepUpProcess"/>
    <dgm:cxn modelId="{449EF70E-392B-4EE5-9499-8F68D07F97A1}" type="presParOf" srcId="{509217B7-E916-4921-AB33-0B0982B4BA1C}" destId="{6C295364-068F-4304-B9E3-60F855D4B6DB}" srcOrd="0" destOrd="0" presId="urn:microsoft.com/office/officeart/2009/3/layout/StepUpProcess"/>
    <dgm:cxn modelId="{7DF47A44-E348-4F61-A5DA-BC0B008909BC}" type="presParOf" srcId="{509217B7-E916-4921-AB33-0B0982B4BA1C}" destId="{00CAD2DF-69AD-47E9-98DD-47CF9C9B08E1}" srcOrd="1" destOrd="0" presId="urn:microsoft.com/office/officeart/2009/3/layout/StepUpProcess"/>
    <dgm:cxn modelId="{8410F46F-0360-4100-A5E7-E5A1CA564505}" type="presParOf" srcId="{509217B7-E916-4921-AB33-0B0982B4BA1C}" destId="{E14DDF61-F061-45CD-AFF6-2CCAC65D2417}" srcOrd="2" destOrd="0" presId="urn:microsoft.com/office/officeart/2009/3/layout/StepUpProcess"/>
    <dgm:cxn modelId="{A7000442-8E97-426A-8BE7-D99DB00F7E1C}" type="presParOf" srcId="{46D3639E-CA6B-4217-8A37-2C82C7A5EB1A}" destId="{5F6A4EBC-3EB8-4449-AA6F-5619DFEFBC28}" srcOrd="5" destOrd="0" presId="urn:microsoft.com/office/officeart/2009/3/layout/StepUpProcess"/>
    <dgm:cxn modelId="{238B26B8-B728-4FD8-A9F9-8BC16283FA14}" type="presParOf" srcId="{5F6A4EBC-3EB8-4449-AA6F-5619DFEFBC28}" destId="{7AB463EE-01C0-4D77-A404-91C15E11D8D2}" srcOrd="0" destOrd="0" presId="urn:microsoft.com/office/officeart/2009/3/layout/StepUpProcess"/>
    <dgm:cxn modelId="{B75D1C8B-5299-40E8-A3AF-7ED79240FAC9}" type="presParOf" srcId="{46D3639E-CA6B-4217-8A37-2C82C7A5EB1A}" destId="{9A320B72-4C8A-409A-83CF-814A0D89D9ED}" srcOrd="6" destOrd="0" presId="urn:microsoft.com/office/officeart/2009/3/layout/StepUpProcess"/>
    <dgm:cxn modelId="{1B2951A9-2D7C-4E64-91FC-101B0EBC11D2}" type="presParOf" srcId="{9A320B72-4C8A-409A-83CF-814A0D89D9ED}" destId="{4BF40CE8-B9E5-4EDC-AF5C-CDD932FFAC33}" srcOrd="0" destOrd="0" presId="urn:microsoft.com/office/officeart/2009/3/layout/StepUpProcess"/>
    <dgm:cxn modelId="{D36D55AF-097A-4914-9075-4D0FFEE8E3F3}" type="presParOf" srcId="{9A320B72-4C8A-409A-83CF-814A0D89D9ED}" destId="{0CB1AE06-F8E2-448A-A217-0F47541DEF1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C2A2C-AD43-4C28-918B-FA5454408A34}">
      <dsp:nvSpPr>
        <dsp:cNvPr id="0" name=""/>
        <dsp:cNvSpPr/>
      </dsp:nvSpPr>
      <dsp:spPr>
        <a:xfrm rot="5400000">
          <a:off x="242264" y="2000100"/>
          <a:ext cx="1190048" cy="1668924"/>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5C83B8-980E-4CAC-BB05-DFFC83D13958}">
      <dsp:nvSpPr>
        <dsp:cNvPr id="0" name=""/>
        <dsp:cNvSpPr/>
      </dsp:nvSpPr>
      <dsp:spPr>
        <a:xfrm>
          <a:off x="43615" y="2436112"/>
          <a:ext cx="1787748" cy="156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lv-LV" sz="2800" kern="1200" dirty="0" smtClean="0"/>
            <a:t>  </a:t>
          </a:r>
          <a:r>
            <a:rPr lang="lv-LV" sz="2400" kern="1200" dirty="0" smtClean="0"/>
            <a:t>CAMART</a:t>
          </a:r>
          <a:endParaRPr lang="en-US" sz="2400" kern="1200" dirty="0"/>
        </a:p>
      </dsp:txBody>
      <dsp:txXfrm>
        <a:off x="43615" y="2436112"/>
        <a:ext cx="1787748" cy="1567066"/>
      </dsp:txXfrm>
    </dsp:sp>
    <dsp:sp modelId="{EE7E7F85-DE07-4074-A04A-6D002BD75FB9}">
      <dsp:nvSpPr>
        <dsp:cNvPr id="0" name=""/>
        <dsp:cNvSpPr/>
      </dsp:nvSpPr>
      <dsp:spPr>
        <a:xfrm>
          <a:off x="1494052" y="1698669"/>
          <a:ext cx="337311" cy="337311"/>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C322D-0590-4580-91F0-7ED7A5B62B1B}">
      <dsp:nvSpPr>
        <dsp:cNvPr id="0" name=""/>
        <dsp:cNvSpPr/>
      </dsp:nvSpPr>
      <dsp:spPr>
        <a:xfrm rot="5400000">
          <a:off x="2430817" y="1302895"/>
          <a:ext cx="1190048" cy="1980214"/>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AEA695-F254-4B86-BB96-F00005D7E092}">
      <dsp:nvSpPr>
        <dsp:cNvPr id="0" name=""/>
        <dsp:cNvSpPr/>
      </dsp:nvSpPr>
      <dsp:spPr>
        <a:xfrm>
          <a:off x="2232168" y="1894553"/>
          <a:ext cx="1787748" cy="156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lv-LV" sz="2400" kern="1200" dirty="0" smtClean="0"/>
            <a:t>LATNANO-C </a:t>
          </a:r>
          <a:r>
            <a:rPr lang="lv-LV" sz="2400" kern="1200" dirty="0" smtClean="0"/>
            <a:t>(VNPC)</a:t>
          </a:r>
          <a:endParaRPr lang="en-US" sz="2400" kern="1200" dirty="0"/>
        </a:p>
      </dsp:txBody>
      <dsp:txXfrm>
        <a:off x="2232168" y="1894553"/>
        <a:ext cx="1787748" cy="1567066"/>
      </dsp:txXfrm>
    </dsp:sp>
    <dsp:sp modelId="{0089F9FC-B5D4-4B0F-9041-70CE2CBE9DCA}">
      <dsp:nvSpPr>
        <dsp:cNvPr id="0" name=""/>
        <dsp:cNvSpPr/>
      </dsp:nvSpPr>
      <dsp:spPr>
        <a:xfrm>
          <a:off x="3682606" y="1157110"/>
          <a:ext cx="337311" cy="337311"/>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95364-068F-4304-B9E3-60F855D4B6DB}">
      <dsp:nvSpPr>
        <dsp:cNvPr id="0" name=""/>
        <dsp:cNvSpPr/>
      </dsp:nvSpPr>
      <dsp:spPr>
        <a:xfrm rot="5400000">
          <a:off x="4463725" y="761335"/>
          <a:ext cx="1190048" cy="1980214"/>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AD2DF-69AD-47E9-98DD-47CF9C9B08E1}">
      <dsp:nvSpPr>
        <dsp:cNvPr id="0" name=""/>
        <dsp:cNvSpPr/>
      </dsp:nvSpPr>
      <dsp:spPr>
        <a:xfrm>
          <a:off x="4265077" y="1352993"/>
          <a:ext cx="1787748" cy="156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lv-LV" sz="2400" kern="1200" dirty="0" smtClean="0"/>
            <a:t>CAMART</a:t>
          </a:r>
          <a:r>
            <a:rPr lang="lv-LV" sz="3100" kern="1200" baseline="30000" dirty="0" smtClean="0"/>
            <a:t>2</a:t>
          </a:r>
          <a:endParaRPr lang="en-US" sz="3100" kern="1200" baseline="30000" dirty="0"/>
        </a:p>
      </dsp:txBody>
      <dsp:txXfrm>
        <a:off x="4265077" y="1352993"/>
        <a:ext cx="1787748" cy="1567066"/>
      </dsp:txXfrm>
    </dsp:sp>
    <dsp:sp modelId="{E14DDF61-F061-45CD-AFF6-2CCAC65D2417}">
      <dsp:nvSpPr>
        <dsp:cNvPr id="0" name=""/>
        <dsp:cNvSpPr/>
      </dsp:nvSpPr>
      <dsp:spPr>
        <a:xfrm>
          <a:off x="5715514" y="615550"/>
          <a:ext cx="337311" cy="337311"/>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F40CE8-B9E5-4EDC-AF5C-CDD932FFAC33}">
      <dsp:nvSpPr>
        <dsp:cNvPr id="0" name=""/>
        <dsp:cNvSpPr/>
      </dsp:nvSpPr>
      <dsp:spPr>
        <a:xfrm rot="5400000">
          <a:off x="6496634" y="219776"/>
          <a:ext cx="1190048" cy="1980214"/>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1AE06-F8E2-448A-A217-0F47541DEF12}">
      <dsp:nvSpPr>
        <dsp:cNvPr id="0" name=""/>
        <dsp:cNvSpPr/>
      </dsp:nvSpPr>
      <dsp:spPr>
        <a:xfrm>
          <a:off x="6297985" y="811433"/>
          <a:ext cx="1787748" cy="1567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60" tIns="251460" rIns="251460" bIns="251460" numCol="1" spcCol="1270" anchor="t" anchorCtr="0">
          <a:noAutofit/>
        </a:bodyPr>
        <a:lstStyle/>
        <a:p>
          <a:pPr lvl="0" algn="l" defTabSz="2933700">
            <a:lnSpc>
              <a:spcPct val="90000"/>
            </a:lnSpc>
            <a:spcBef>
              <a:spcPct val="0"/>
            </a:spcBef>
            <a:spcAft>
              <a:spcPct val="35000"/>
            </a:spcAft>
          </a:pPr>
          <a:r>
            <a:rPr lang="lv-LV" sz="6600" b="1" kern="1200" baseline="30000" dirty="0" smtClean="0"/>
            <a:t>HILL*</a:t>
          </a:r>
          <a:endParaRPr lang="en-US" sz="6600" b="1" kern="1200" baseline="30000" dirty="0"/>
        </a:p>
      </dsp:txBody>
      <dsp:txXfrm>
        <a:off x="6297985" y="811433"/>
        <a:ext cx="1787748" cy="156706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CDFF2A1D-A6A9-4C0D-8E70-F0FD43196165}" type="slidenum">
              <a:rPr lang="lv-LV" smtClean="0"/>
              <a:t>‹#›</a:t>
            </a:fld>
            <a:endParaRPr lang="lv-LV"/>
          </a:p>
        </p:txBody>
      </p:sp>
    </p:spTree>
    <p:extLst>
      <p:ext uri="{BB962C8B-B14F-4D97-AF65-F5344CB8AC3E}">
        <p14:creationId xmlns:p14="http://schemas.microsoft.com/office/powerpoint/2010/main" val="2233315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EC67E173-F715-461F-8A98-0FA681DFAD16}" type="datetimeFigureOut">
              <a:rPr lang="en-US" smtClean="0"/>
              <a:t>3/26/2015</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3F3D0DF-3460-4E00-B78C-BB3D146F0843}" type="slidenum">
              <a:rPr lang="en-US" smtClean="0"/>
              <a:t>‹#›</a:t>
            </a:fld>
            <a:endParaRPr lang="en-US"/>
          </a:p>
        </p:txBody>
      </p:sp>
    </p:spTree>
    <p:extLst>
      <p:ext uri="{BB962C8B-B14F-4D97-AF65-F5344CB8AC3E}">
        <p14:creationId xmlns:p14="http://schemas.microsoft.com/office/powerpoint/2010/main" val="374854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531053B-61E0-4F6F-A70F-F16D1ED3D4F9}" type="slidenum">
              <a:rPr lang="lv-LV" smtClean="0"/>
              <a:t>1</a:t>
            </a:fld>
            <a:endParaRPr lang="lv-LV"/>
          </a:p>
        </p:txBody>
      </p:sp>
    </p:spTree>
    <p:extLst>
      <p:ext uri="{BB962C8B-B14F-4D97-AF65-F5344CB8AC3E}">
        <p14:creationId xmlns:p14="http://schemas.microsoft.com/office/powerpoint/2010/main" val="32369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aida attēla vietturi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Piezīmju vietturi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Anchor companies and their interaction with other companies matter in thin regional innovation systems. They matter if, on the one hand, they have access to national and international knowledge sources and markets, and on the other hand are engaged in knowledge sharing and innovation processes in the cluster and in the region they are part of. It is companies and their interaction with knowledge organisations and policy makers that is the foundation for regional development in a long-term basis</a:t>
            </a:r>
          </a:p>
          <a:p>
            <a:endParaRPr lang="lv-LV" altLang="en-US" smtClean="0"/>
          </a:p>
          <a:p>
            <a:r>
              <a:rPr lang="lv-LV" altLang="en-US" smtClean="0"/>
              <a:t>Anchor Companies - T</a:t>
            </a:r>
            <a:r>
              <a:rPr lang="en-US" altLang="en-US" smtClean="0"/>
              <a:t>hat are deemed important for increasing jobs and growing the economy.</a:t>
            </a:r>
            <a:endParaRPr lang="lv-LV" altLang="en-US" smtClean="0"/>
          </a:p>
        </p:txBody>
      </p:sp>
      <p:sp>
        <p:nvSpPr>
          <p:cNvPr id="4" name="Slaida numura vietturis 3"/>
          <p:cNvSpPr>
            <a:spLocks noGrp="1"/>
          </p:cNvSpPr>
          <p:nvPr>
            <p:ph type="sldNum" sz="quarter" idx="5"/>
          </p:nvPr>
        </p:nvSpPr>
        <p:spPr/>
        <p:txBody>
          <a:bodyPr/>
          <a:lstStyle/>
          <a:p>
            <a:pPr>
              <a:defRPr/>
            </a:pPr>
            <a:fld id="{7067B49D-68FC-463E-B180-EEB580241083}" type="slidenum">
              <a:rPr lang="lv-LV" smtClean="0"/>
              <a:pPr>
                <a:defRPr/>
              </a:pPr>
              <a:t>19</a:t>
            </a:fld>
            <a:endParaRPr 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3531053B-61E0-4F6F-A70F-F16D1ED3D4F9}" type="slidenum">
              <a:rPr lang="lv-LV" smtClean="0"/>
              <a:t>20</a:t>
            </a:fld>
            <a:endParaRPr lang="lv-LV"/>
          </a:p>
        </p:txBody>
      </p:sp>
    </p:spTree>
    <p:extLst>
      <p:ext uri="{BB962C8B-B14F-4D97-AF65-F5344CB8AC3E}">
        <p14:creationId xmlns:p14="http://schemas.microsoft.com/office/powerpoint/2010/main" val="1460937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2F9475-EB8F-43A9-846F-65D68ABA805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151628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F9475-EB8F-43A9-846F-65D68ABA805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129355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F9475-EB8F-43A9-846F-65D68ABA805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190684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2F9475-EB8F-43A9-846F-65D68ABA805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463106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2F9475-EB8F-43A9-846F-65D68ABA805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298336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2F9475-EB8F-43A9-846F-65D68ABA805A}"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3436708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2F9475-EB8F-43A9-846F-65D68ABA805A}" type="datetimeFigureOut">
              <a:rPr lang="en-US" smtClean="0"/>
              <a:t>3/26/2015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63952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2F9475-EB8F-43A9-846F-65D68ABA805A}" type="datetimeFigureOut">
              <a:rPr lang="en-US" smtClean="0"/>
              <a:t>3/26/2015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1934671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F9475-EB8F-43A9-846F-65D68ABA805A}" type="datetimeFigureOut">
              <a:rPr lang="en-US" smtClean="0"/>
              <a:t>3/26/2015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48918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F9475-EB8F-43A9-846F-65D68ABA805A}"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259650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F9475-EB8F-43A9-846F-65D68ABA805A}"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FBE5FA-9D5D-406B-B46D-286B573B45A3}" type="slidenum">
              <a:rPr lang="en-US" smtClean="0"/>
              <a:t>‹#›</a:t>
            </a:fld>
            <a:endParaRPr lang="en-US"/>
          </a:p>
        </p:txBody>
      </p:sp>
    </p:spTree>
    <p:extLst>
      <p:ext uri="{BB962C8B-B14F-4D97-AF65-F5344CB8AC3E}">
        <p14:creationId xmlns:p14="http://schemas.microsoft.com/office/powerpoint/2010/main" val="1861680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2F9475-EB8F-43A9-846F-65D68ABA805A}" type="datetimeFigureOut">
              <a:rPr lang="en-US" smtClean="0"/>
              <a:t>3/26/2015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BE5FA-9D5D-406B-B46D-286B573B45A3}" type="slidenum">
              <a:rPr lang="en-US" smtClean="0"/>
              <a:t>‹#›</a:t>
            </a:fld>
            <a:endParaRPr lang="en-US"/>
          </a:p>
        </p:txBody>
      </p:sp>
    </p:spTree>
    <p:extLst>
      <p:ext uri="{BB962C8B-B14F-4D97-AF65-F5344CB8AC3E}">
        <p14:creationId xmlns:p14="http://schemas.microsoft.com/office/powerpoint/2010/main" val="358386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wmf"/><Relationship Id="rId5" Type="http://schemas.openxmlformats.org/officeDocument/2006/relationships/image" Target="../media/image20.png"/><Relationship Id="rId10" Type="http://schemas.openxmlformats.org/officeDocument/2006/relationships/image" Target="../media/image25.wmf"/><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6"/>
          <p:cNvSpPr txBox="1">
            <a:spLocks noChangeArrowheads="1"/>
          </p:cNvSpPr>
          <p:nvPr/>
        </p:nvSpPr>
        <p:spPr bwMode="auto">
          <a:xfrm>
            <a:off x="1330325" y="0"/>
            <a:ext cx="7127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lv-LV" sz="2600" b="1" dirty="0" smtClean="0">
                <a:solidFill>
                  <a:srgbClr val="F0E400"/>
                </a:solidFill>
              </a:rPr>
              <a:t>Institute of Solid State Physics, University of Latvia</a:t>
            </a:r>
            <a:endParaRPr lang="en-GB" altLang="lv-LV" sz="2600" b="1" dirty="0">
              <a:solidFill>
                <a:srgbClr val="F0E400"/>
              </a:solidFill>
            </a:endParaRPr>
          </a:p>
        </p:txBody>
      </p:sp>
      <p:sp>
        <p:nvSpPr>
          <p:cNvPr id="7" name="Title 1"/>
          <p:cNvSpPr>
            <a:spLocks noGrp="1"/>
          </p:cNvSpPr>
          <p:nvPr>
            <p:ph type="ctrTitle"/>
          </p:nvPr>
        </p:nvSpPr>
        <p:spPr>
          <a:xfrm>
            <a:off x="685800" y="1772816"/>
            <a:ext cx="7772400" cy="1470025"/>
          </a:xfrm>
        </p:spPr>
        <p:txBody>
          <a:bodyPr/>
          <a:lstStyle/>
          <a:p>
            <a:r>
              <a:rPr lang="lv-LV" dirty="0" smtClean="0"/>
              <a:t>H2020 Projekts </a:t>
            </a:r>
            <a:r>
              <a:rPr lang="en-US" b="1" dirty="0">
                <a:solidFill>
                  <a:srgbClr val="FF0000"/>
                </a:solidFill>
              </a:rPr>
              <a:t>CAMART</a:t>
            </a:r>
            <a:r>
              <a:rPr lang="en-US" b="1" baseline="30000" dirty="0">
                <a:solidFill>
                  <a:srgbClr val="FF0000"/>
                </a:solidFill>
              </a:rPr>
              <a:t>2</a:t>
            </a:r>
            <a:endParaRPr lang="en-US" dirty="0"/>
          </a:p>
        </p:txBody>
      </p:sp>
      <p:sp>
        <p:nvSpPr>
          <p:cNvPr id="10" name="Subtitle 2"/>
          <p:cNvSpPr>
            <a:spLocks noGrp="1"/>
          </p:cNvSpPr>
          <p:nvPr>
            <p:ph type="subTitle" idx="1"/>
          </p:nvPr>
        </p:nvSpPr>
        <p:spPr>
          <a:xfrm>
            <a:off x="1371600" y="3501008"/>
            <a:ext cx="6400800" cy="1752600"/>
          </a:xfrm>
        </p:spPr>
        <p:txBody>
          <a:bodyPr>
            <a:normAutofit fontScale="92500"/>
          </a:bodyPr>
          <a:lstStyle/>
          <a:p>
            <a:r>
              <a:rPr lang="lv-LV" dirty="0" smtClean="0"/>
              <a:t>Andris </a:t>
            </a:r>
            <a:r>
              <a:rPr lang="lv-LV" dirty="0" err="1" smtClean="0"/>
              <a:t>Šternbergs</a:t>
            </a:r>
            <a:endParaRPr lang="lv-LV" dirty="0" smtClean="0"/>
          </a:p>
          <a:p>
            <a:endParaRPr lang="lv-LV" dirty="0" smtClean="0"/>
          </a:p>
          <a:p>
            <a:r>
              <a:rPr lang="lv-LV" sz="2800" i="1" dirty="0" smtClean="0"/>
              <a:t>Latvijas </a:t>
            </a:r>
            <a:r>
              <a:rPr lang="lv-LV" sz="2800" i="1" dirty="0" smtClean="0"/>
              <a:t>Universitātes </a:t>
            </a:r>
            <a:r>
              <a:rPr lang="lv-LV" sz="2800" i="1" dirty="0" smtClean="0"/>
              <a:t>Cietvielu fizikas institūts</a:t>
            </a:r>
          </a:p>
        </p:txBody>
      </p:sp>
      <p:sp>
        <p:nvSpPr>
          <p:cNvPr id="11" name="TextBox 10"/>
          <p:cNvSpPr txBox="1"/>
          <p:nvPr/>
        </p:nvSpPr>
        <p:spPr>
          <a:xfrm>
            <a:off x="2771800" y="5508595"/>
            <a:ext cx="3600400" cy="646331"/>
          </a:xfrm>
          <a:prstGeom prst="rect">
            <a:avLst/>
          </a:prstGeom>
          <a:noFill/>
        </p:spPr>
        <p:txBody>
          <a:bodyPr wrap="square" rtlCol="0">
            <a:spAutoFit/>
          </a:bodyPr>
          <a:lstStyle/>
          <a:p>
            <a:pPr algn="ctr"/>
            <a:r>
              <a:rPr lang="lv-LV" dirty="0" smtClean="0"/>
              <a:t>VPISP sanāksme, 25</a:t>
            </a:r>
            <a:r>
              <a:rPr lang="en-GB" dirty="0"/>
              <a:t>/03/2015</a:t>
            </a:r>
          </a:p>
          <a:p>
            <a:endParaRPr lang="lv-LV" dirty="0"/>
          </a:p>
        </p:txBody>
      </p:sp>
    </p:spTree>
    <p:extLst>
      <p:ext uri="{BB962C8B-B14F-4D97-AF65-F5344CB8AC3E}">
        <p14:creationId xmlns:p14="http://schemas.microsoft.com/office/powerpoint/2010/main" val="77896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lv-LV" dirty="0" smtClean="0"/>
              <a:t>Projekta tematiskie virzieni</a:t>
            </a:r>
            <a:endParaRPr lang="en-US" dirty="0"/>
          </a:p>
        </p:txBody>
      </p:sp>
      <p:sp>
        <p:nvSpPr>
          <p:cNvPr id="3" name="Content Placeholder 2"/>
          <p:cNvSpPr>
            <a:spLocks noGrp="1"/>
          </p:cNvSpPr>
          <p:nvPr>
            <p:ph idx="1"/>
          </p:nvPr>
        </p:nvSpPr>
        <p:spPr>
          <a:xfrm>
            <a:off x="467544" y="1484784"/>
            <a:ext cx="8229600" cy="4752528"/>
          </a:xfrm>
        </p:spPr>
        <p:txBody>
          <a:bodyPr>
            <a:normAutofit lnSpcReduction="10000"/>
          </a:bodyPr>
          <a:lstStyle/>
          <a:p>
            <a:pPr marL="0" indent="0">
              <a:buNone/>
            </a:pPr>
            <a:r>
              <a:rPr lang="en-US" sz="2400" b="1" dirty="0" smtClean="0">
                <a:solidFill>
                  <a:srgbClr val="FF0000"/>
                </a:solidFill>
              </a:rPr>
              <a:t>CAMART</a:t>
            </a:r>
            <a:r>
              <a:rPr lang="lv-LV" sz="2400" b="1" baseline="30000" dirty="0" smtClean="0">
                <a:solidFill>
                  <a:srgbClr val="FF0000"/>
                </a:solidFill>
              </a:rPr>
              <a:t>2</a:t>
            </a:r>
            <a:r>
              <a:rPr lang="en-US" sz="2400" b="1" dirty="0" smtClean="0">
                <a:solidFill>
                  <a:srgbClr val="FF0000"/>
                </a:solidFill>
              </a:rPr>
              <a:t> </a:t>
            </a:r>
            <a:r>
              <a:rPr lang="lv-LV" sz="2400" dirty="0" smtClean="0"/>
              <a:t>projekta tematika ir definēta atbilstoši Latvijas Viedās specializācijas stratēģijai </a:t>
            </a:r>
            <a:r>
              <a:rPr lang="en-US" sz="2400" dirty="0" smtClean="0"/>
              <a:t>“</a:t>
            </a:r>
            <a:r>
              <a:rPr lang="lv-LV" sz="2400" dirty="0" smtClean="0"/>
              <a:t>Viedie </a:t>
            </a:r>
            <a:r>
              <a:rPr lang="lv-LV" sz="2400" dirty="0"/>
              <a:t>materiāli, tehnoloģijas un </a:t>
            </a:r>
            <a:r>
              <a:rPr lang="lv-LV" sz="2400" dirty="0" err="1"/>
              <a:t>inženiersistēmas</a:t>
            </a:r>
            <a:r>
              <a:rPr lang="en-US" sz="2400" dirty="0" smtClean="0"/>
              <a:t>” </a:t>
            </a:r>
            <a:r>
              <a:rPr lang="lv-LV" sz="2400" dirty="0" smtClean="0"/>
              <a:t>un</a:t>
            </a:r>
            <a:r>
              <a:rPr lang="en-US" sz="2400" dirty="0" smtClean="0"/>
              <a:t> </a:t>
            </a:r>
            <a:r>
              <a:rPr lang="lv-LV" sz="2400" dirty="0" smtClean="0"/>
              <a:t>EK definētajām </a:t>
            </a:r>
            <a:r>
              <a:rPr lang="lv-LV" sz="2400" dirty="0" err="1" smtClean="0"/>
              <a:t>atslēgtehnoloģijām</a:t>
            </a:r>
            <a:r>
              <a:rPr lang="lv-LV" sz="2400" dirty="0" smtClean="0"/>
              <a:t> (</a:t>
            </a:r>
            <a:r>
              <a:rPr lang="lv-LV" sz="2400" b="1" dirty="0" smtClean="0">
                <a:solidFill>
                  <a:srgbClr val="FF0000"/>
                </a:solidFill>
              </a:rPr>
              <a:t>KET</a:t>
            </a:r>
            <a:r>
              <a:rPr lang="lv-LV" sz="2400" dirty="0" smtClean="0"/>
              <a:t>) </a:t>
            </a:r>
            <a:r>
              <a:rPr lang="en-US" sz="2400" dirty="0" smtClean="0"/>
              <a:t>– </a:t>
            </a:r>
            <a:r>
              <a:rPr lang="lv-LV" sz="2400" dirty="0" smtClean="0"/>
              <a:t>Viedie materiāli, Viedā ražošana, </a:t>
            </a:r>
            <a:r>
              <a:rPr lang="lv-LV" sz="2400" dirty="0" err="1" smtClean="0"/>
              <a:t>Fotonika</a:t>
            </a:r>
            <a:r>
              <a:rPr lang="lv-LV" sz="2400" dirty="0" smtClean="0"/>
              <a:t>, Nanotehnoloģijas un </a:t>
            </a:r>
            <a:r>
              <a:rPr lang="lv-LV" sz="2400" dirty="0" err="1" smtClean="0"/>
              <a:t>Mikro</a:t>
            </a:r>
            <a:r>
              <a:rPr lang="lv-LV" sz="2400" dirty="0" smtClean="0"/>
              <a:t> un nanoelektronika</a:t>
            </a:r>
            <a:r>
              <a:rPr lang="en-US" sz="2400" dirty="0" smtClean="0"/>
              <a:t>.</a:t>
            </a:r>
            <a:r>
              <a:rPr lang="lv-LV" sz="2400" dirty="0" smtClean="0"/>
              <a:t/>
            </a:r>
            <a:br>
              <a:rPr lang="lv-LV" sz="2400" dirty="0" smtClean="0"/>
            </a:br>
            <a:endParaRPr lang="lv-LV" sz="2400" dirty="0" smtClean="0"/>
          </a:p>
          <a:p>
            <a:pPr marL="0" indent="0">
              <a:buNone/>
            </a:pPr>
            <a:r>
              <a:rPr lang="lv-LV" sz="2400" dirty="0" smtClean="0"/>
              <a:t>Ekselences centra RDI aktivitātes tiks fokusētas:</a:t>
            </a:r>
            <a:endParaRPr lang="en-US" sz="2400" dirty="0" smtClean="0"/>
          </a:p>
          <a:p>
            <a:pPr marL="914400" indent="-452438">
              <a:buFont typeface="+mj-lt"/>
              <a:buAutoNum type="arabicPeriod"/>
            </a:pPr>
            <a:r>
              <a:rPr lang="lv-LV" sz="2400" dirty="0"/>
              <a:t>Plāno kārtiņu un pārklājumu </a:t>
            </a:r>
            <a:r>
              <a:rPr lang="lv-LV" sz="2400" dirty="0" smtClean="0"/>
              <a:t>tehnoloģija</a:t>
            </a:r>
            <a:r>
              <a:rPr lang="en-US" sz="2400" dirty="0" smtClean="0"/>
              <a:t>; </a:t>
            </a:r>
            <a:endParaRPr lang="en-US" sz="2400" dirty="0"/>
          </a:p>
          <a:p>
            <a:pPr marL="914400" indent="-452438">
              <a:buFont typeface="+mj-lt"/>
              <a:buAutoNum type="arabicPeriod"/>
            </a:pPr>
            <a:r>
              <a:rPr lang="lv-LV" sz="2400" dirty="0" smtClean="0"/>
              <a:t>Funkcionālie </a:t>
            </a:r>
            <a:r>
              <a:rPr lang="lv-LV" sz="2400" dirty="0"/>
              <a:t>materiāli elektronikai un </a:t>
            </a:r>
            <a:r>
              <a:rPr lang="lv-LV" sz="2400" dirty="0" err="1"/>
              <a:t>fotonikai</a:t>
            </a:r>
            <a:r>
              <a:rPr lang="en-US" sz="2400" dirty="0"/>
              <a:t>; </a:t>
            </a:r>
          </a:p>
          <a:p>
            <a:pPr marL="914400" indent="-452438">
              <a:buFont typeface="+mj-lt"/>
              <a:buAutoNum type="arabicPeriod"/>
            </a:pPr>
            <a:r>
              <a:rPr lang="lv-LV" sz="2400" dirty="0"/>
              <a:t>Nanotehnoloģijas, </a:t>
            </a:r>
            <a:r>
              <a:rPr lang="lv-LV" sz="2400" dirty="0" err="1"/>
              <a:t>nanokompozīti</a:t>
            </a:r>
            <a:r>
              <a:rPr lang="lv-LV" sz="2400" dirty="0"/>
              <a:t> un keramika</a:t>
            </a:r>
            <a:r>
              <a:rPr lang="en-US" sz="2400" dirty="0"/>
              <a:t>; </a:t>
            </a:r>
          </a:p>
          <a:p>
            <a:pPr marL="914400" indent="-452438">
              <a:buFont typeface="+mj-lt"/>
              <a:buAutoNum type="arabicPeriod"/>
              <a:tabLst>
                <a:tab pos="461963" algn="l"/>
              </a:tabLst>
            </a:pPr>
            <a:r>
              <a:rPr lang="lv-LV" sz="2400" dirty="0"/>
              <a:t>Teorētiskā materiālzinātne izmantojot tehnoloģiski svarīgu materiālu un ierīču </a:t>
            </a:r>
            <a:r>
              <a:rPr lang="lv-LV" sz="2400" dirty="0" err="1"/>
              <a:t>datormodelēšanu</a:t>
            </a:r>
            <a:r>
              <a:rPr lang="lv-LV" sz="2400" dirty="0"/>
              <a:t> atomu līmenī.</a:t>
            </a:r>
          </a:p>
          <a:p>
            <a:pPr marL="900113" indent="-900113">
              <a:buNone/>
            </a:pPr>
            <a:endParaRPr lang="lv-LV" sz="2400" dirty="0" smtClean="0"/>
          </a:p>
          <a:p>
            <a:pPr marL="900113" indent="-900113">
              <a:buNone/>
            </a:pPr>
            <a:endParaRPr lang="en-US" sz="2400" dirty="0"/>
          </a:p>
        </p:txBody>
      </p:sp>
    </p:spTree>
    <p:extLst>
      <p:ext uri="{BB962C8B-B14F-4D97-AF65-F5344CB8AC3E}">
        <p14:creationId xmlns:p14="http://schemas.microsoft.com/office/powerpoint/2010/main" val="2752479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7504" y="1014970"/>
            <a:ext cx="8893621" cy="1045878"/>
          </a:xfrm>
        </p:spPr>
        <p:txBody>
          <a:bodyPr>
            <a:normAutofit fontScale="90000"/>
          </a:bodyPr>
          <a:lstStyle/>
          <a:p>
            <a:r>
              <a:rPr lang="en-US" sz="3600" b="1" dirty="0" smtClean="0">
                <a:solidFill>
                  <a:srgbClr val="C00000"/>
                </a:solidFill>
              </a:rPr>
              <a:t>Thin </a:t>
            </a:r>
            <a:r>
              <a:rPr lang="en-US" sz="3600" b="1" dirty="0">
                <a:solidFill>
                  <a:srgbClr val="C00000"/>
                </a:solidFill>
              </a:rPr>
              <a:t>films and coating </a:t>
            </a:r>
            <a:r>
              <a:rPr lang="en-US" sz="3600" b="1" dirty="0" smtClean="0">
                <a:solidFill>
                  <a:srgbClr val="C00000"/>
                </a:solidFill>
              </a:rPr>
              <a:t>technologies</a:t>
            </a:r>
            <a:r>
              <a:rPr lang="lv-LV" sz="3600" b="1" dirty="0" smtClean="0">
                <a:solidFill>
                  <a:srgbClr val="C00000"/>
                </a:solidFill>
              </a:rPr>
              <a:t> – </a:t>
            </a:r>
            <a:br>
              <a:rPr lang="lv-LV" sz="3600" b="1" dirty="0" smtClean="0">
                <a:solidFill>
                  <a:srgbClr val="C00000"/>
                </a:solidFill>
              </a:rPr>
            </a:br>
            <a:r>
              <a:rPr lang="en-US" altLang="en-US" sz="3100" b="1" dirty="0" smtClean="0">
                <a:solidFill>
                  <a:srgbClr val="000066"/>
                </a:solidFill>
                <a:cs typeface="Arial" charset="0"/>
              </a:rPr>
              <a:t>Transparent conductive oxides and antireflective coatings</a:t>
            </a:r>
            <a:endParaRPr lang="en-US" sz="3100" b="1" dirty="0">
              <a:solidFill>
                <a:srgbClr val="000066"/>
              </a:solidFill>
            </a:endParaRPr>
          </a:p>
        </p:txBody>
      </p:sp>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4" t="-711" r="-314" b="1529"/>
          <a:stretch/>
        </p:blipFill>
        <p:spPr bwMode="auto">
          <a:xfrm>
            <a:off x="683568" y="2132856"/>
            <a:ext cx="8132500"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6"/>
          <p:cNvSpPr txBox="1">
            <a:spLocks noChangeArrowheads="1"/>
          </p:cNvSpPr>
          <p:nvPr/>
        </p:nvSpPr>
        <p:spPr bwMode="auto">
          <a:xfrm>
            <a:off x="1330325" y="0"/>
            <a:ext cx="7127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lv-LV" sz="2600" b="1" dirty="0" smtClean="0">
                <a:solidFill>
                  <a:srgbClr val="F0E400"/>
                </a:solidFill>
              </a:rPr>
              <a:t>Institute of Solid State Physics, University of Latvia</a:t>
            </a:r>
            <a:endParaRPr lang="en-GB" altLang="lv-LV" sz="2600" b="1" dirty="0">
              <a:solidFill>
                <a:srgbClr val="F0E400"/>
              </a:solidFill>
            </a:endParaRPr>
          </a:p>
        </p:txBody>
      </p:sp>
      <p:sp>
        <p:nvSpPr>
          <p:cNvPr id="5" name="Slide Number Placeholder 4"/>
          <p:cNvSpPr>
            <a:spLocks noGrp="1"/>
          </p:cNvSpPr>
          <p:nvPr>
            <p:ph type="sldNum" sz="quarter" idx="12"/>
          </p:nvPr>
        </p:nvSpPr>
        <p:spPr/>
        <p:txBody>
          <a:bodyPr/>
          <a:lstStyle/>
          <a:p>
            <a:fld id="{40CBCE6C-6930-4507-8FE9-585CF6635CB4}" type="slidenum">
              <a:rPr lang="lv-LV" smtClean="0"/>
              <a:t>11</a:t>
            </a:fld>
            <a:endParaRPr lang="lv-LV"/>
          </a:p>
        </p:txBody>
      </p:sp>
    </p:spTree>
    <p:extLst>
      <p:ext uri="{BB962C8B-B14F-4D97-AF65-F5344CB8AC3E}">
        <p14:creationId xmlns:p14="http://schemas.microsoft.com/office/powerpoint/2010/main" val="45110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7504" y="1014970"/>
            <a:ext cx="8893621" cy="901861"/>
          </a:xfrm>
        </p:spPr>
        <p:txBody>
          <a:bodyPr>
            <a:normAutofit fontScale="90000"/>
          </a:bodyPr>
          <a:lstStyle/>
          <a:p>
            <a:r>
              <a:rPr lang="en-US" sz="3600" b="1" dirty="0">
                <a:solidFill>
                  <a:srgbClr val="C00000"/>
                </a:solidFill>
              </a:rPr>
              <a:t>Thin films and coating </a:t>
            </a:r>
            <a:r>
              <a:rPr lang="en-US" sz="3600" b="1" dirty="0" smtClean="0">
                <a:solidFill>
                  <a:srgbClr val="C00000"/>
                </a:solidFill>
              </a:rPr>
              <a:t>technologies</a:t>
            </a:r>
            <a:r>
              <a:rPr lang="lv-LV" sz="3600" b="1" dirty="0">
                <a:solidFill>
                  <a:srgbClr val="C00000"/>
                </a:solidFill>
              </a:rPr>
              <a:t> </a:t>
            </a:r>
            <a:r>
              <a:rPr lang="lv-LV" sz="3600" b="1" dirty="0" smtClean="0">
                <a:solidFill>
                  <a:srgbClr val="C00000"/>
                </a:solidFill>
              </a:rPr>
              <a:t>– </a:t>
            </a:r>
            <a:br>
              <a:rPr lang="lv-LV" sz="3600" b="1" dirty="0" smtClean="0">
                <a:solidFill>
                  <a:srgbClr val="C00000"/>
                </a:solidFill>
              </a:rPr>
            </a:br>
            <a:r>
              <a:rPr lang="en-US" altLang="en-US" sz="3100" b="1" dirty="0" smtClean="0">
                <a:solidFill>
                  <a:srgbClr val="000066"/>
                </a:solidFill>
                <a:cs typeface="Arial" charset="0"/>
              </a:rPr>
              <a:t>Development of technology and equipment</a:t>
            </a:r>
            <a:endParaRPr lang="en-US" sz="3600" b="1" dirty="0">
              <a:solidFill>
                <a:srgbClr val="000066"/>
              </a:solidFill>
            </a:endParaRPr>
          </a:p>
        </p:txBody>
      </p:sp>
      <p:sp>
        <p:nvSpPr>
          <p:cNvPr id="15" name="Rectangle 2"/>
          <p:cNvSpPr txBox="1">
            <a:spLocks noChangeArrowheads="1"/>
          </p:cNvSpPr>
          <p:nvPr/>
        </p:nvSpPr>
        <p:spPr>
          <a:xfrm>
            <a:off x="467544" y="2492896"/>
            <a:ext cx="3744415" cy="3234110"/>
          </a:xfrm>
          <a:prstGeom prst="rect">
            <a:avLst/>
          </a:prstGeom>
          <a:no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Wingdings" pitchFamily="2" charset="2"/>
              <a:buNone/>
            </a:pPr>
            <a:r>
              <a:rPr lang="en-US" altLang="en-US" sz="2000" b="1" dirty="0" smtClean="0">
                <a:solidFill>
                  <a:srgbClr val="000066"/>
                </a:solidFill>
                <a:latin typeface="+mj-lt"/>
                <a:cs typeface="Arial" charset="0"/>
              </a:rPr>
              <a:t>Design and manufacturing of unique thin film vacuum deposition equipment for:</a:t>
            </a:r>
            <a:endParaRPr lang="lv-LV" altLang="en-US" sz="2000" b="1" dirty="0" smtClean="0">
              <a:solidFill>
                <a:srgbClr val="000066"/>
              </a:solidFill>
              <a:latin typeface="+mj-lt"/>
              <a:cs typeface="Arial" charset="0"/>
            </a:endParaRPr>
          </a:p>
          <a:p>
            <a:pPr marL="0" indent="0">
              <a:lnSpc>
                <a:spcPct val="80000"/>
              </a:lnSpc>
              <a:buFont typeface="Wingdings" pitchFamily="2" charset="2"/>
              <a:buNone/>
            </a:pPr>
            <a:endParaRPr lang="en-US" altLang="en-US" sz="2000" b="1" dirty="0" smtClean="0">
              <a:solidFill>
                <a:srgbClr val="000066"/>
              </a:solidFill>
              <a:latin typeface="+mj-lt"/>
              <a:cs typeface="Arial" charset="0"/>
            </a:endParaRPr>
          </a:p>
          <a:p>
            <a:pPr>
              <a:lnSpc>
                <a:spcPct val="80000"/>
              </a:lnSpc>
            </a:pPr>
            <a:r>
              <a:rPr lang="en-US" altLang="en-US" sz="2000" b="1" dirty="0" smtClean="0">
                <a:solidFill>
                  <a:srgbClr val="000066"/>
                </a:solidFill>
                <a:latin typeface="+mj-lt"/>
                <a:cs typeface="Arial" charset="0"/>
              </a:rPr>
              <a:t>production of photo-voltaic cells flat screen displays as</a:t>
            </a:r>
          </a:p>
          <a:p>
            <a:pPr>
              <a:lnSpc>
                <a:spcPct val="80000"/>
              </a:lnSpc>
            </a:pPr>
            <a:r>
              <a:rPr lang="en-US" altLang="en-US" sz="2000" b="1" dirty="0" smtClean="0">
                <a:solidFill>
                  <a:srgbClr val="000066"/>
                </a:solidFill>
                <a:latin typeface="+mj-lt"/>
                <a:cs typeface="Arial" charset="0"/>
              </a:rPr>
              <a:t>fabrication of architectural glass </a:t>
            </a:r>
          </a:p>
          <a:p>
            <a:pPr>
              <a:lnSpc>
                <a:spcPct val="80000"/>
              </a:lnSpc>
            </a:pPr>
            <a:r>
              <a:rPr lang="en-US" altLang="en-US" sz="2000" b="1" dirty="0" smtClean="0">
                <a:solidFill>
                  <a:srgbClr val="000066"/>
                </a:solidFill>
                <a:latin typeface="+mj-lt"/>
                <a:cs typeface="Arial" charset="0"/>
              </a:rPr>
              <a:t>roll-to-roll coated webs.</a:t>
            </a:r>
            <a:r>
              <a:rPr lang="en-US" altLang="en-US" sz="2000" b="1" dirty="0" smtClean="0">
                <a:solidFill>
                  <a:srgbClr val="000066"/>
                </a:solidFill>
                <a:latin typeface="Century Gothic" pitchFamily="34" charset="0"/>
              </a:rPr>
              <a:t>	 </a:t>
            </a:r>
            <a:endParaRPr lang="en-US" altLang="en-US" sz="2000" b="1" dirty="0">
              <a:solidFill>
                <a:srgbClr val="000066"/>
              </a:solidFill>
              <a:latin typeface="Century Gothic"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492896"/>
            <a:ext cx="4125342" cy="318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sidrabe.com/assets/templates/sidrabe2/images/sidrabe-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089129"/>
            <a:ext cx="2744009" cy="5802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6"/>
          <p:cNvSpPr txBox="1">
            <a:spLocks noChangeArrowheads="1"/>
          </p:cNvSpPr>
          <p:nvPr/>
        </p:nvSpPr>
        <p:spPr bwMode="auto">
          <a:xfrm>
            <a:off x="1330325" y="0"/>
            <a:ext cx="7127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lv-LV" sz="2600" b="1" dirty="0" smtClean="0">
                <a:solidFill>
                  <a:srgbClr val="F0E400"/>
                </a:solidFill>
              </a:rPr>
              <a:t>Institute of Solid State Physics, University of Latvia</a:t>
            </a:r>
            <a:endParaRPr lang="en-GB" altLang="lv-LV" sz="2600" b="1" dirty="0">
              <a:solidFill>
                <a:srgbClr val="F0E400"/>
              </a:solidFill>
            </a:endParaRPr>
          </a:p>
        </p:txBody>
      </p:sp>
      <p:sp>
        <p:nvSpPr>
          <p:cNvPr id="5" name="Slide Number Placeholder 4"/>
          <p:cNvSpPr>
            <a:spLocks noGrp="1"/>
          </p:cNvSpPr>
          <p:nvPr>
            <p:ph type="sldNum" sz="quarter" idx="12"/>
          </p:nvPr>
        </p:nvSpPr>
        <p:spPr/>
        <p:txBody>
          <a:bodyPr/>
          <a:lstStyle/>
          <a:p>
            <a:fld id="{40CBCE6C-6930-4507-8FE9-585CF6635CB4}" type="slidenum">
              <a:rPr lang="lv-LV" smtClean="0"/>
              <a:t>12</a:t>
            </a:fld>
            <a:endParaRPr lang="lv-LV"/>
          </a:p>
        </p:txBody>
      </p:sp>
    </p:spTree>
    <p:extLst>
      <p:ext uri="{BB962C8B-B14F-4D97-AF65-F5344CB8AC3E}">
        <p14:creationId xmlns:p14="http://schemas.microsoft.com/office/powerpoint/2010/main" val="2683239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7504" y="1014970"/>
            <a:ext cx="8893621" cy="901861"/>
          </a:xfrm>
        </p:spPr>
        <p:txBody>
          <a:bodyPr>
            <a:normAutofit fontScale="90000"/>
          </a:bodyPr>
          <a:lstStyle/>
          <a:p>
            <a:r>
              <a:rPr lang="en-US" sz="3600" b="1" dirty="0">
                <a:solidFill>
                  <a:srgbClr val="C00000"/>
                </a:solidFill>
              </a:rPr>
              <a:t>Thin films and coating </a:t>
            </a:r>
            <a:r>
              <a:rPr lang="en-US" sz="3600" b="1" dirty="0" smtClean="0">
                <a:solidFill>
                  <a:srgbClr val="C00000"/>
                </a:solidFill>
              </a:rPr>
              <a:t>technologies</a:t>
            </a:r>
            <a:r>
              <a:rPr lang="lv-LV" sz="3600" b="1" dirty="0" smtClean="0">
                <a:solidFill>
                  <a:srgbClr val="C00000"/>
                </a:solidFill>
              </a:rPr>
              <a:t> – </a:t>
            </a:r>
            <a:br>
              <a:rPr lang="lv-LV" sz="3600" b="1" dirty="0" smtClean="0">
                <a:solidFill>
                  <a:srgbClr val="C00000"/>
                </a:solidFill>
              </a:rPr>
            </a:br>
            <a:r>
              <a:rPr lang="en-US" altLang="en-US" sz="3600" b="1" dirty="0" smtClean="0">
                <a:solidFill>
                  <a:srgbClr val="000066"/>
                </a:solidFill>
                <a:cs typeface="Arial" charset="0"/>
              </a:rPr>
              <a:t>Development of innovative products</a:t>
            </a:r>
            <a:endParaRPr lang="en-US" sz="3600" b="1" dirty="0">
              <a:solidFill>
                <a:srgbClr val="000066"/>
              </a:solidFill>
            </a:endParaRPr>
          </a:p>
        </p:txBody>
      </p:sp>
      <p:pic>
        <p:nvPicPr>
          <p:cNvPr id="2050" name="Picture 2" descr="http://www.groglass.com/img/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086205"/>
            <a:ext cx="1424074" cy="6551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70714"/>
            <a:ext cx="3978039" cy="306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Object 2"/>
          <p:cNvGraphicFramePr>
            <a:graphicFrameLocks noChangeAspect="1"/>
          </p:cNvGraphicFramePr>
          <p:nvPr>
            <p:extLst>
              <p:ext uri="{D42A27DB-BD31-4B8C-83A1-F6EECF244321}">
                <p14:modId xmlns:p14="http://schemas.microsoft.com/office/powerpoint/2010/main" val="1698750387"/>
              </p:ext>
            </p:extLst>
          </p:nvPr>
        </p:nvGraphicFramePr>
        <p:xfrm>
          <a:off x="5155171" y="2060848"/>
          <a:ext cx="3754462" cy="3004660"/>
        </p:xfrm>
        <a:graphic>
          <a:graphicData uri="http://schemas.openxmlformats.org/presentationml/2006/ole">
            <mc:AlternateContent xmlns:mc="http://schemas.openxmlformats.org/markup-compatibility/2006">
              <mc:Choice xmlns:v="urn:schemas-microsoft-com:vml" Requires="v">
                <p:oleObj spid="_x0000_s1041" name="Photo Editor Photo" r:id="rId5" imgW="15238095" imgH="12193702" progId="MSPhotoEd.3">
                  <p:embed/>
                </p:oleObj>
              </mc:Choice>
              <mc:Fallback>
                <p:oleObj name="Photo Editor Photo" r:id="rId5" imgW="15238095" imgH="1219370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171" y="2060848"/>
                        <a:ext cx="3754462" cy="3004660"/>
                      </a:xfrm>
                      <a:prstGeom prst="rect">
                        <a:avLst/>
                      </a:prstGeom>
                      <a:noFill/>
                      <a:ln>
                        <a:noFill/>
                      </a:ln>
                      <a:effectLst/>
                      <a:extLst/>
                    </p:spPr>
                  </p:pic>
                </p:oleObj>
              </mc:Fallback>
            </mc:AlternateContent>
          </a:graphicData>
        </a:graphic>
      </p:graphicFrame>
      <p:sp>
        <p:nvSpPr>
          <p:cNvPr id="14" name="Rectangle 2"/>
          <p:cNvSpPr txBox="1">
            <a:spLocks noChangeArrowheads="1"/>
          </p:cNvSpPr>
          <p:nvPr/>
        </p:nvSpPr>
        <p:spPr>
          <a:xfrm>
            <a:off x="467544" y="5085184"/>
            <a:ext cx="8424936" cy="864096"/>
          </a:xfrm>
          <a:prstGeom prst="rect">
            <a:avLst/>
          </a:prstGeom>
          <a:no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Wingdings" pitchFamily="2" charset="2"/>
              <a:buNone/>
            </a:pPr>
            <a:r>
              <a:rPr lang="en-US" altLang="en-US" sz="2000" b="1" dirty="0">
                <a:solidFill>
                  <a:srgbClr val="000066"/>
                </a:solidFill>
                <a:latin typeface="+mj-lt"/>
                <a:cs typeface="Arial" charset="0"/>
              </a:rPr>
              <a:t>Major producer of </a:t>
            </a:r>
            <a:r>
              <a:rPr lang="en-US" altLang="en-US" sz="2000" b="1" dirty="0" smtClean="0">
                <a:solidFill>
                  <a:srgbClr val="000066"/>
                </a:solidFill>
                <a:latin typeface="+mj-lt"/>
                <a:cs typeface="Arial" charset="0"/>
              </a:rPr>
              <a:t>anti-re</a:t>
            </a:r>
            <a:r>
              <a:rPr lang="lv-LV" altLang="en-US" sz="2000" b="1" dirty="0" err="1" smtClean="0">
                <a:solidFill>
                  <a:srgbClr val="000066"/>
                </a:solidFill>
                <a:latin typeface="+mj-lt"/>
                <a:cs typeface="Arial" charset="0"/>
              </a:rPr>
              <a:t>fl</a:t>
            </a:r>
            <a:r>
              <a:rPr lang="en-US" altLang="en-US" sz="2000" b="1" dirty="0" err="1" smtClean="0">
                <a:solidFill>
                  <a:srgbClr val="000066"/>
                </a:solidFill>
                <a:latin typeface="+mj-lt"/>
                <a:cs typeface="Arial" charset="0"/>
              </a:rPr>
              <a:t>ective</a:t>
            </a:r>
            <a:r>
              <a:rPr lang="en-US" altLang="en-US" sz="2000" b="1" dirty="0" smtClean="0">
                <a:solidFill>
                  <a:srgbClr val="000066"/>
                </a:solidFill>
                <a:latin typeface="+mj-lt"/>
                <a:cs typeface="Arial" charset="0"/>
              </a:rPr>
              <a:t> </a:t>
            </a:r>
            <a:r>
              <a:rPr lang="en-US" altLang="en-US" sz="2000" b="1" dirty="0">
                <a:solidFill>
                  <a:srgbClr val="000066"/>
                </a:solidFill>
                <a:latin typeface="+mj-lt"/>
                <a:cs typeface="Arial" charset="0"/>
              </a:rPr>
              <a:t>coatings on large glass sheets (3350 mm x</a:t>
            </a:r>
          </a:p>
          <a:p>
            <a:pPr marL="0" indent="0">
              <a:lnSpc>
                <a:spcPct val="80000"/>
              </a:lnSpc>
              <a:buFont typeface="Wingdings" pitchFamily="2" charset="2"/>
              <a:buNone/>
            </a:pPr>
            <a:r>
              <a:rPr lang="en-US" altLang="en-US" sz="2000" b="1" dirty="0">
                <a:solidFill>
                  <a:srgbClr val="000066"/>
                </a:solidFill>
                <a:latin typeface="+mj-lt"/>
                <a:cs typeface="Arial" charset="0"/>
              </a:rPr>
              <a:t>2250 mm) to the Architectural, Technical, Picture Framing, Solar and</a:t>
            </a:r>
          </a:p>
          <a:p>
            <a:pPr marL="0" indent="0">
              <a:lnSpc>
                <a:spcPct val="80000"/>
              </a:lnSpc>
              <a:buFont typeface="Wingdings" pitchFamily="2" charset="2"/>
              <a:buNone/>
            </a:pPr>
            <a:r>
              <a:rPr lang="en-US" altLang="en-US" sz="2000" b="1" dirty="0">
                <a:solidFill>
                  <a:srgbClr val="000066"/>
                </a:solidFill>
                <a:latin typeface="+mj-lt"/>
                <a:cs typeface="Arial" charset="0"/>
              </a:rPr>
              <a:t>Horticultural industries (received the best exporter 2012 award in Latvia);</a:t>
            </a:r>
            <a:r>
              <a:rPr lang="en-US" altLang="en-US" sz="2000" b="1" dirty="0" smtClean="0">
                <a:solidFill>
                  <a:srgbClr val="000066"/>
                </a:solidFill>
                <a:latin typeface="Century Gothic" pitchFamily="34" charset="0"/>
              </a:rPr>
              <a:t>	 </a:t>
            </a:r>
            <a:endParaRPr lang="en-US" altLang="en-US" sz="2000" b="1" dirty="0">
              <a:solidFill>
                <a:srgbClr val="000066"/>
              </a:solidFill>
              <a:latin typeface="Century Gothic" pitchFamily="34" charset="0"/>
            </a:endParaRPr>
          </a:p>
        </p:txBody>
      </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6"/>
          <p:cNvSpPr txBox="1">
            <a:spLocks noChangeArrowheads="1"/>
          </p:cNvSpPr>
          <p:nvPr/>
        </p:nvSpPr>
        <p:spPr bwMode="auto">
          <a:xfrm>
            <a:off x="1330325" y="0"/>
            <a:ext cx="7127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lv-LV" sz="2600" b="1" dirty="0" smtClean="0">
                <a:solidFill>
                  <a:srgbClr val="F0E400"/>
                </a:solidFill>
              </a:rPr>
              <a:t>Institute of Solid State Physics, University of Latvia</a:t>
            </a:r>
            <a:endParaRPr lang="en-GB" altLang="lv-LV" sz="2600" b="1" dirty="0">
              <a:solidFill>
                <a:srgbClr val="F0E400"/>
              </a:solidFill>
            </a:endParaRPr>
          </a:p>
        </p:txBody>
      </p:sp>
      <p:sp>
        <p:nvSpPr>
          <p:cNvPr id="5" name="Slide Number Placeholder 4"/>
          <p:cNvSpPr>
            <a:spLocks noGrp="1"/>
          </p:cNvSpPr>
          <p:nvPr>
            <p:ph type="sldNum" sz="quarter" idx="12"/>
          </p:nvPr>
        </p:nvSpPr>
        <p:spPr/>
        <p:txBody>
          <a:bodyPr/>
          <a:lstStyle/>
          <a:p>
            <a:fld id="{40CBCE6C-6930-4507-8FE9-585CF6635CB4}" type="slidenum">
              <a:rPr lang="lv-LV" smtClean="0"/>
              <a:t>13</a:t>
            </a:fld>
            <a:endParaRPr lang="lv-LV"/>
          </a:p>
        </p:txBody>
      </p:sp>
    </p:spTree>
    <p:extLst>
      <p:ext uri="{BB962C8B-B14F-4D97-AF65-F5344CB8AC3E}">
        <p14:creationId xmlns:p14="http://schemas.microsoft.com/office/powerpoint/2010/main" val="2643438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7504" y="1014970"/>
            <a:ext cx="8893621" cy="829853"/>
          </a:xfrm>
        </p:spPr>
        <p:txBody>
          <a:bodyPr>
            <a:normAutofit fontScale="90000"/>
          </a:bodyPr>
          <a:lstStyle/>
          <a:p>
            <a:r>
              <a:rPr lang="en-US" sz="3600" b="1" dirty="0">
                <a:solidFill>
                  <a:srgbClr val="C00000"/>
                </a:solidFill>
              </a:rPr>
              <a:t>Functional materials for electronics and photonics</a:t>
            </a:r>
            <a:r>
              <a:rPr lang="lv-LV" sz="3600" b="1" dirty="0">
                <a:solidFill>
                  <a:srgbClr val="C00000"/>
                </a:solidFill>
              </a:rPr>
              <a:t> </a:t>
            </a:r>
            <a:r>
              <a:rPr lang="lv-LV" sz="3600" b="1" dirty="0" smtClean="0">
                <a:solidFill>
                  <a:srgbClr val="C00000"/>
                </a:solidFill>
              </a:rPr>
              <a:t>–</a:t>
            </a:r>
            <a:br>
              <a:rPr lang="lv-LV" sz="3600" b="1" dirty="0" smtClean="0">
                <a:solidFill>
                  <a:srgbClr val="C00000"/>
                </a:solidFill>
              </a:rPr>
            </a:br>
            <a:r>
              <a:rPr lang="en-US" altLang="en-US" sz="3600" b="1" dirty="0" smtClean="0">
                <a:solidFill>
                  <a:srgbClr val="000066"/>
                </a:solidFill>
                <a:cs typeface="Arial" charset="0"/>
              </a:rPr>
              <a:t>Flat panel production technology</a:t>
            </a:r>
            <a:endParaRPr lang="en-US" sz="3600" b="1" dirty="0">
              <a:solidFill>
                <a:srgbClr val="000066"/>
              </a:solidFill>
            </a:endParaRPr>
          </a:p>
        </p:txBody>
      </p:sp>
      <p:sp>
        <p:nvSpPr>
          <p:cNvPr id="8" name="Content Placeholder 2"/>
          <p:cNvSpPr>
            <a:spLocks noGrp="1"/>
          </p:cNvSpPr>
          <p:nvPr>
            <p:ph idx="4294967295"/>
          </p:nvPr>
        </p:nvSpPr>
        <p:spPr>
          <a:xfrm>
            <a:off x="323528" y="1772816"/>
            <a:ext cx="8189466" cy="4824834"/>
          </a:xfrm>
        </p:spPr>
        <p:txBody>
          <a:bodyPr>
            <a:normAutofit/>
          </a:bodyPr>
          <a:lstStyle/>
          <a:p>
            <a:pPr algn="just">
              <a:buClr>
                <a:srgbClr val="C00000"/>
              </a:buClr>
            </a:pPr>
            <a:endParaRPr lang="lv-LV" sz="2400" b="1" dirty="0" smtClean="0"/>
          </a:p>
          <a:p>
            <a:pPr marL="0" indent="0">
              <a:buNone/>
              <a:defRPr/>
            </a:pPr>
            <a:endParaRPr lang="en-US" sz="2000" b="1" dirty="0" smtClean="0">
              <a:solidFill>
                <a:schemeClr val="tx1">
                  <a:lumMod val="75000"/>
                  <a:lumOff val="25000"/>
                </a:schemeClr>
              </a:solidFill>
              <a:cs typeface="Calibri" pitchFamily="34" charset="0"/>
            </a:endParaRPr>
          </a:p>
          <a:p>
            <a:pPr marL="0" indent="0" algn="just">
              <a:buClr>
                <a:srgbClr val="C00000"/>
              </a:buClr>
              <a:buNone/>
            </a:pPr>
            <a:endParaRPr lang="en-US" sz="1800" dirty="0" smtClean="0">
              <a:solidFill>
                <a:srgbClr val="FF0000"/>
              </a:solidFill>
              <a:latin typeface="Arial" pitchFamily="34" charset="0"/>
              <a:cs typeface="Arial" pitchFamily="34" charset="0"/>
            </a:endParaRPr>
          </a:p>
          <a:p>
            <a:pPr marL="0" indent="0" eaLnBrk="1" hangingPunct="1">
              <a:buFont typeface="Arial" charset="0"/>
              <a:buNone/>
              <a:defRPr/>
            </a:pPr>
            <a:endParaRPr lang="en-US" sz="2000" b="1" dirty="0" smtClean="0">
              <a:solidFill>
                <a:schemeClr val="tx1">
                  <a:lumMod val="75000"/>
                  <a:lumOff val="25000"/>
                </a:schemeClr>
              </a:solidFill>
              <a:cs typeface="Calibri" pitchFamily="34" charset="0"/>
            </a:endParaRPr>
          </a:p>
          <a:p>
            <a:pPr marL="0" indent="0" eaLnBrk="1" hangingPunct="1">
              <a:buFont typeface="Arial" charset="0"/>
              <a:buNone/>
              <a:defRPr/>
            </a:pPr>
            <a:endParaRPr lang="en-US" sz="2000" b="1" dirty="0" smtClean="0"/>
          </a:p>
        </p:txBody>
      </p:sp>
      <p:pic>
        <p:nvPicPr>
          <p:cNvPr id="14" name="Picture 2" descr="fine t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506" y="4021362"/>
            <a:ext cx="3186878" cy="19936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4021362"/>
            <a:ext cx="3140640" cy="196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506" y="1998920"/>
            <a:ext cx="3186878" cy="198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733256"/>
            <a:ext cx="936104"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2"/>
          <p:cNvSpPr txBox="1">
            <a:spLocks noChangeArrowheads="1"/>
          </p:cNvSpPr>
          <p:nvPr/>
        </p:nvSpPr>
        <p:spPr>
          <a:xfrm>
            <a:off x="467544" y="2204864"/>
            <a:ext cx="4104456" cy="1656184"/>
          </a:xfrm>
          <a:prstGeom prst="rect">
            <a:avLst/>
          </a:prstGeom>
          <a:no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Wingdings" pitchFamily="2" charset="2"/>
              <a:buNone/>
            </a:pPr>
            <a:r>
              <a:rPr lang="en-US" altLang="en-US" sz="2000" b="1" dirty="0" smtClean="0">
                <a:solidFill>
                  <a:srgbClr val="000066"/>
                </a:solidFill>
                <a:latin typeface="+mj-lt"/>
                <a:cs typeface="Arial" charset="0"/>
              </a:rPr>
              <a:t>Shutter type LCD products for:</a:t>
            </a:r>
            <a:endParaRPr lang="lv-LV" altLang="en-US" sz="2000" b="1" dirty="0" smtClean="0">
              <a:solidFill>
                <a:srgbClr val="000066"/>
              </a:solidFill>
              <a:latin typeface="+mj-lt"/>
              <a:cs typeface="Arial" charset="0"/>
            </a:endParaRPr>
          </a:p>
          <a:p>
            <a:pPr marL="0" indent="0">
              <a:lnSpc>
                <a:spcPct val="80000"/>
              </a:lnSpc>
              <a:buFont typeface="Wingdings" pitchFamily="2" charset="2"/>
              <a:buNone/>
            </a:pPr>
            <a:endParaRPr lang="en-US" altLang="en-US" sz="2000" b="1" dirty="0" smtClean="0">
              <a:solidFill>
                <a:srgbClr val="000066"/>
              </a:solidFill>
              <a:latin typeface="+mj-lt"/>
              <a:cs typeface="Arial" charset="0"/>
            </a:endParaRPr>
          </a:p>
          <a:p>
            <a:pPr marL="966788" indent="-169863">
              <a:lnSpc>
                <a:spcPct val="80000"/>
              </a:lnSpc>
            </a:pPr>
            <a:r>
              <a:rPr lang="en-US" altLang="en-US" sz="2000" b="1" dirty="0" smtClean="0">
                <a:solidFill>
                  <a:srgbClr val="000066"/>
                </a:solidFill>
                <a:latin typeface="+mj-lt"/>
                <a:cs typeface="Arial" charset="0"/>
              </a:rPr>
              <a:t>industrial applications;</a:t>
            </a:r>
          </a:p>
          <a:p>
            <a:pPr marL="966788" indent="-169863">
              <a:lnSpc>
                <a:spcPct val="80000"/>
              </a:lnSpc>
            </a:pPr>
            <a:r>
              <a:rPr lang="en-US" altLang="en-US" sz="2000" b="1" dirty="0" smtClean="0">
                <a:solidFill>
                  <a:srgbClr val="000066"/>
                </a:solidFill>
                <a:latin typeface="+mj-lt"/>
                <a:cs typeface="Arial" charset="0"/>
              </a:rPr>
              <a:t>emerging 3D visualization applications.</a:t>
            </a:r>
            <a:r>
              <a:rPr lang="en-US" altLang="en-US" sz="2000" b="1" dirty="0" smtClean="0">
                <a:solidFill>
                  <a:srgbClr val="000066"/>
                </a:solidFill>
                <a:latin typeface="Century Gothic" pitchFamily="34" charset="0"/>
              </a:rPr>
              <a:t>	 </a:t>
            </a:r>
            <a:endParaRPr lang="en-US" altLang="en-US" sz="2000" b="1" dirty="0">
              <a:solidFill>
                <a:srgbClr val="000066"/>
              </a:solidFill>
              <a:latin typeface="Century Gothic" pitchFamily="34" charset="0"/>
            </a:endParaRPr>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6"/>
          <p:cNvSpPr txBox="1">
            <a:spLocks noChangeArrowheads="1"/>
          </p:cNvSpPr>
          <p:nvPr/>
        </p:nvSpPr>
        <p:spPr bwMode="auto">
          <a:xfrm>
            <a:off x="1330325" y="0"/>
            <a:ext cx="7127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lv-LV" sz="2600" b="1" dirty="0" smtClean="0">
                <a:solidFill>
                  <a:srgbClr val="F0E400"/>
                </a:solidFill>
              </a:rPr>
              <a:t>Institute of Solid State Physics, University of Latvia</a:t>
            </a:r>
            <a:endParaRPr lang="en-GB" altLang="lv-LV" sz="2600" b="1" dirty="0">
              <a:solidFill>
                <a:srgbClr val="F0E400"/>
              </a:solidFill>
            </a:endParaRPr>
          </a:p>
        </p:txBody>
      </p:sp>
      <p:sp>
        <p:nvSpPr>
          <p:cNvPr id="5" name="Slide Number Placeholder 4"/>
          <p:cNvSpPr>
            <a:spLocks noGrp="1"/>
          </p:cNvSpPr>
          <p:nvPr>
            <p:ph type="sldNum" sz="quarter" idx="12"/>
          </p:nvPr>
        </p:nvSpPr>
        <p:spPr/>
        <p:txBody>
          <a:bodyPr/>
          <a:lstStyle/>
          <a:p>
            <a:fld id="{40CBCE6C-6930-4507-8FE9-585CF6635CB4}" type="slidenum">
              <a:rPr lang="lv-LV" smtClean="0"/>
              <a:t>14</a:t>
            </a:fld>
            <a:endParaRPr lang="lv-LV"/>
          </a:p>
        </p:txBody>
      </p:sp>
    </p:spTree>
    <p:extLst>
      <p:ext uri="{BB962C8B-B14F-4D97-AF65-F5344CB8AC3E}">
        <p14:creationId xmlns:p14="http://schemas.microsoft.com/office/powerpoint/2010/main" val="1843993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Projekta realizācija: 2. etaps</a:t>
            </a:r>
            <a:br>
              <a:rPr lang="lv-LV" dirty="0" smtClean="0"/>
            </a:br>
            <a:r>
              <a:rPr lang="lv-LV" dirty="0" smtClean="0"/>
              <a:t>5 – 7 gadi</a:t>
            </a:r>
            <a:endParaRPr lang="en-US" dirty="0"/>
          </a:p>
        </p:txBody>
      </p:sp>
      <p:sp>
        <p:nvSpPr>
          <p:cNvPr id="3" name="Content Placeholder 2"/>
          <p:cNvSpPr>
            <a:spLocks noGrp="1"/>
          </p:cNvSpPr>
          <p:nvPr>
            <p:ph idx="1"/>
          </p:nvPr>
        </p:nvSpPr>
        <p:spPr>
          <a:xfrm>
            <a:off x="423798" y="1700808"/>
            <a:ext cx="8468681" cy="4641974"/>
          </a:xfrm>
        </p:spPr>
        <p:txBody>
          <a:bodyPr>
            <a:normAutofit/>
          </a:bodyPr>
          <a:lstStyle/>
          <a:p>
            <a:pPr marL="0" indent="0">
              <a:buNone/>
            </a:pPr>
            <a:r>
              <a:rPr lang="lv-LV" dirty="0" smtClean="0"/>
              <a:t>Uzdevums – </a:t>
            </a:r>
            <a:r>
              <a:rPr lang="lv-LV" b="1" dirty="0" smtClean="0">
                <a:solidFill>
                  <a:srgbClr val="FF0000"/>
                </a:solidFill>
              </a:rPr>
              <a:t>ekselences centra </a:t>
            </a:r>
            <a:r>
              <a:rPr lang="lv-LV" b="1" dirty="0" smtClean="0">
                <a:solidFill>
                  <a:srgbClr val="FF0000"/>
                </a:solidFill>
              </a:rPr>
              <a:t>CAMART</a:t>
            </a:r>
            <a:r>
              <a:rPr lang="lv-LV" b="1" baseline="30000" dirty="0" smtClean="0">
                <a:solidFill>
                  <a:srgbClr val="FF0000"/>
                </a:solidFill>
              </a:rPr>
              <a:t>2</a:t>
            </a:r>
            <a:r>
              <a:rPr lang="lv-LV" b="1" dirty="0" smtClean="0">
                <a:solidFill>
                  <a:srgbClr val="FF0000"/>
                </a:solidFill>
              </a:rPr>
              <a:t> </a:t>
            </a:r>
            <a:r>
              <a:rPr lang="lv-LV" b="1" dirty="0" smtClean="0">
                <a:solidFill>
                  <a:srgbClr val="FF0000"/>
                </a:solidFill>
              </a:rPr>
              <a:t>izveide</a:t>
            </a:r>
          </a:p>
          <a:p>
            <a:pPr marL="0" indent="0">
              <a:buNone/>
            </a:pPr>
            <a:r>
              <a:rPr lang="lv-LV" dirty="0" smtClean="0"/>
              <a:t>Iespējamais projekta 2. etapa finansējums:</a:t>
            </a:r>
          </a:p>
          <a:p>
            <a:pPr lvl="1">
              <a:buFont typeface="Arial" panose="020B0604020202020204" pitchFamily="34" charset="0"/>
              <a:buChar char="•"/>
            </a:pPr>
            <a:r>
              <a:rPr lang="lv-LV" b="1" dirty="0" smtClean="0">
                <a:solidFill>
                  <a:srgbClr val="FF0000"/>
                </a:solidFill>
              </a:rPr>
              <a:t>15-20 milj. EUR H2020 finansējums </a:t>
            </a:r>
            <a:r>
              <a:rPr lang="lv-LV" dirty="0" smtClean="0"/>
              <a:t>institucionālās kapacitātes celšanai, cilvēkresursu attīstībai, pieredzes apmaiņas aktivitātēm </a:t>
            </a:r>
            <a:r>
              <a:rPr lang="lv-LV" dirty="0" err="1" smtClean="0"/>
              <a:t>utml</a:t>
            </a:r>
            <a:r>
              <a:rPr lang="lv-LV" dirty="0" smtClean="0"/>
              <a:t>;</a:t>
            </a:r>
          </a:p>
          <a:p>
            <a:pPr lvl="1">
              <a:buFont typeface="Arial" panose="020B0604020202020204" pitchFamily="34" charset="0"/>
              <a:buChar char="•"/>
            </a:pPr>
            <a:r>
              <a:rPr lang="lv-LV" b="1" dirty="0" smtClean="0">
                <a:solidFill>
                  <a:srgbClr val="FF0000"/>
                </a:solidFill>
              </a:rPr>
              <a:t>15-20 milj. EUR </a:t>
            </a:r>
            <a:r>
              <a:rPr lang="lv-LV" dirty="0" smtClean="0"/>
              <a:t>no nacionālā līmeņa avotiem (t.sk. no </a:t>
            </a:r>
            <a:r>
              <a:rPr lang="lv-LV" b="1" dirty="0" smtClean="0">
                <a:solidFill>
                  <a:srgbClr val="FF0000"/>
                </a:solidFill>
              </a:rPr>
              <a:t>ERAF fondiem</a:t>
            </a:r>
            <a:r>
              <a:rPr lang="lv-LV" dirty="0"/>
              <a:t>) infrastruktūras </a:t>
            </a:r>
            <a:r>
              <a:rPr lang="lv-LV" dirty="0" smtClean="0"/>
              <a:t>izveidei.</a:t>
            </a:r>
          </a:p>
          <a:p>
            <a:pPr lvl="1"/>
            <a:endParaRPr lang="en-US" dirty="0"/>
          </a:p>
        </p:txBody>
      </p:sp>
    </p:spTree>
    <p:extLst>
      <p:ext uri="{BB962C8B-B14F-4D97-AF65-F5344CB8AC3E}">
        <p14:creationId xmlns:p14="http://schemas.microsoft.com/office/powerpoint/2010/main" val="284934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31800" y="1447801"/>
            <a:ext cx="8196097" cy="4823459"/>
            <a:chOff x="431800" y="1447801"/>
            <a:chExt cx="8196097" cy="4823459"/>
          </a:xfrm>
        </p:grpSpPr>
        <p:pic>
          <p:nvPicPr>
            <p:cNvPr id="1126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19" t="10307" r="3962" b="3552"/>
            <a:stretch/>
          </p:blipFill>
          <p:spPr bwMode="auto">
            <a:xfrm>
              <a:off x="431800" y="1447801"/>
              <a:ext cx="8196097" cy="482345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39552" y="5373216"/>
              <a:ext cx="3960440"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Rectangle 13"/>
            <p:cNvSpPr/>
            <p:nvPr/>
          </p:nvSpPr>
          <p:spPr>
            <a:xfrm>
              <a:off x="4550792" y="5374332"/>
              <a:ext cx="3960440"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Rectangle 14"/>
            <p:cNvSpPr/>
            <p:nvPr/>
          </p:nvSpPr>
          <p:spPr>
            <a:xfrm>
              <a:off x="4572000" y="2235928"/>
              <a:ext cx="3960440" cy="13935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Rectangle 15"/>
            <p:cNvSpPr/>
            <p:nvPr/>
          </p:nvSpPr>
          <p:spPr>
            <a:xfrm>
              <a:off x="559272" y="2797943"/>
              <a:ext cx="3960440" cy="8315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12" name="TextBox 11"/>
          <p:cNvSpPr txBox="1"/>
          <p:nvPr/>
        </p:nvSpPr>
        <p:spPr>
          <a:xfrm>
            <a:off x="132459" y="116632"/>
            <a:ext cx="8784976" cy="1077218"/>
          </a:xfrm>
          <a:prstGeom prst="rect">
            <a:avLst/>
          </a:prstGeom>
          <a:solidFill>
            <a:schemeClr val="bg1"/>
          </a:solidFill>
        </p:spPr>
        <p:txBody>
          <a:bodyPr wrap="square" rtlCol="0">
            <a:spAutoFit/>
          </a:bodyPr>
          <a:lstStyle/>
          <a:p>
            <a:pPr algn="ctr"/>
            <a:r>
              <a:rPr lang="lv-LV" sz="3200" b="1" dirty="0" smtClean="0">
                <a:solidFill>
                  <a:srgbClr val="C00000"/>
                </a:solidFill>
                <a:latin typeface="+mj-lt"/>
                <a:ea typeface="+mj-ea"/>
                <a:cs typeface="+mj-cs"/>
              </a:rPr>
              <a:t>CAMART</a:t>
            </a:r>
            <a:r>
              <a:rPr lang="lv-LV" sz="3200" b="1" baseline="30000" dirty="0" smtClean="0">
                <a:solidFill>
                  <a:srgbClr val="C00000"/>
                </a:solidFill>
                <a:latin typeface="+mj-lt"/>
                <a:ea typeface="+mj-ea"/>
                <a:cs typeface="+mj-cs"/>
              </a:rPr>
              <a:t>2 </a:t>
            </a:r>
            <a:r>
              <a:rPr lang="lv-LV" sz="3200" b="1" dirty="0" smtClean="0">
                <a:solidFill>
                  <a:srgbClr val="C00000"/>
                </a:solidFill>
                <a:latin typeface="+mj-lt"/>
                <a:ea typeface="+mj-ea"/>
                <a:cs typeface="+mj-cs"/>
              </a:rPr>
              <a:t>biznesa plānam </a:t>
            </a:r>
            <a:r>
              <a:rPr lang="lv-LV" sz="3200" b="1" dirty="0" smtClean="0">
                <a:solidFill>
                  <a:srgbClr val="C00000"/>
                </a:solidFill>
                <a:latin typeface="+mj-lt"/>
                <a:ea typeface="+mj-ea"/>
                <a:cs typeface="+mj-cs"/>
              </a:rPr>
              <a:t>jāatbilst </a:t>
            </a:r>
            <a:r>
              <a:rPr lang="lv-LV" sz="3200" b="1" dirty="0" smtClean="0">
                <a:solidFill>
                  <a:srgbClr val="C00000"/>
                </a:solidFill>
                <a:latin typeface="+mj-lt"/>
                <a:ea typeface="+mj-ea"/>
                <a:cs typeface="+mj-cs"/>
              </a:rPr>
              <a:t>sinerģijai starp </a:t>
            </a:r>
            <a:r>
              <a:rPr lang="lv-LV" sz="3200" b="1" dirty="0" err="1" smtClean="0">
                <a:solidFill>
                  <a:srgbClr val="C00000"/>
                </a:solidFill>
                <a:latin typeface="+mj-lt"/>
                <a:ea typeface="+mj-ea"/>
                <a:cs typeface="+mj-cs"/>
              </a:rPr>
              <a:t>Horizon</a:t>
            </a:r>
            <a:r>
              <a:rPr lang="lv-LV" sz="3200" b="1" dirty="0" smtClean="0">
                <a:solidFill>
                  <a:srgbClr val="C00000"/>
                </a:solidFill>
                <a:latin typeface="+mj-lt"/>
                <a:ea typeface="+mj-ea"/>
                <a:cs typeface="+mj-cs"/>
              </a:rPr>
              <a:t> 2020 un Kohēzijas fondiem </a:t>
            </a:r>
            <a:endParaRPr lang="lv-LV" sz="3200" b="1" baseline="30000" dirty="0" smtClean="0">
              <a:solidFill>
                <a:srgbClr val="C00000"/>
              </a:solidFill>
            </a:endParaRPr>
          </a:p>
        </p:txBody>
      </p:sp>
    </p:spTree>
    <p:extLst>
      <p:ext uri="{BB962C8B-B14F-4D97-AF65-F5344CB8AC3E}">
        <p14:creationId xmlns:p14="http://schemas.microsoft.com/office/powerpoint/2010/main" val="2694271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468681" cy="5112568"/>
          </a:xfrm>
        </p:spPr>
        <p:txBody>
          <a:bodyPr>
            <a:normAutofit fontScale="25000" lnSpcReduction="20000"/>
          </a:bodyPr>
          <a:lstStyle/>
          <a:p>
            <a:pPr marL="0" lvl="0" indent="0">
              <a:buNone/>
            </a:pPr>
            <a:r>
              <a:rPr lang="lv-LV" sz="9600" dirty="0"/>
              <a:t>Paredzētās </a:t>
            </a:r>
            <a:r>
              <a:rPr lang="lv-LV" sz="9600" dirty="0" smtClean="0"/>
              <a:t>aktivitātes:</a:t>
            </a:r>
            <a:endParaRPr lang="lv-LV" sz="9600" dirty="0"/>
          </a:p>
          <a:p>
            <a:pPr marL="0" lvl="0" indent="0">
              <a:buNone/>
            </a:pPr>
            <a:endParaRPr lang="lv-LV" b="1" dirty="0" smtClean="0"/>
          </a:p>
          <a:p>
            <a:pPr marL="288925" lvl="0" indent="-288925">
              <a:buFont typeface="+mj-lt"/>
              <a:buAutoNum type="arabicPeriod"/>
            </a:pPr>
            <a:r>
              <a:rPr lang="lv-LV" sz="6400" dirty="0" smtClean="0"/>
              <a:t>Attīstīt </a:t>
            </a:r>
            <a:r>
              <a:rPr lang="en-GB" sz="6400" b="1" i="1" dirty="0" smtClean="0">
                <a:solidFill>
                  <a:srgbClr val="FF0000"/>
                </a:solidFill>
              </a:rPr>
              <a:t>CAMART:ISSP</a:t>
            </a:r>
            <a:r>
              <a:rPr lang="lv-LV" sz="6400" b="1" dirty="0" smtClean="0">
                <a:solidFill>
                  <a:srgbClr val="FF0000"/>
                </a:solidFill>
              </a:rPr>
              <a:t> cilvēkresursus</a:t>
            </a:r>
            <a:r>
              <a:rPr lang="lv-LV" sz="6400" dirty="0" smtClean="0"/>
              <a:t>,</a:t>
            </a:r>
            <a:r>
              <a:rPr lang="lv-LV" sz="6400" b="1" dirty="0" smtClean="0">
                <a:solidFill>
                  <a:srgbClr val="FF0000"/>
                </a:solidFill>
              </a:rPr>
              <a:t> </a:t>
            </a:r>
            <a:r>
              <a:rPr lang="lv-LV" sz="6400" dirty="0" smtClean="0"/>
              <a:t>tai </a:t>
            </a:r>
            <a:r>
              <a:rPr lang="lv-LV" sz="6400" dirty="0"/>
              <a:t>skaitā bakalaura, maģistra, doktora un </a:t>
            </a:r>
            <a:r>
              <a:rPr lang="lv-LV" sz="6400" dirty="0" smtClean="0"/>
              <a:t>pēcdoktorantūras </a:t>
            </a:r>
            <a:r>
              <a:rPr lang="lv-LV" sz="6400" dirty="0" smtClean="0"/>
              <a:t>aktivitātes  </a:t>
            </a:r>
            <a:r>
              <a:rPr lang="lv-LV" sz="6400" dirty="0"/>
              <a:t>LU un </a:t>
            </a:r>
            <a:r>
              <a:rPr lang="lv-LV" sz="6400" dirty="0" smtClean="0"/>
              <a:t>CFI;</a:t>
            </a:r>
          </a:p>
          <a:p>
            <a:pPr marL="288925" lvl="0" indent="-288925">
              <a:buFont typeface="+mj-lt"/>
              <a:buAutoNum type="arabicPeriod"/>
            </a:pPr>
            <a:r>
              <a:rPr lang="lv-LV" sz="6400" dirty="0" smtClean="0"/>
              <a:t>Attīstīt</a:t>
            </a:r>
            <a:r>
              <a:rPr lang="lv-LV" sz="6400" b="1" dirty="0" smtClean="0">
                <a:solidFill>
                  <a:srgbClr val="FF0000"/>
                </a:solidFill>
              </a:rPr>
              <a:t> </a:t>
            </a:r>
            <a:r>
              <a:rPr lang="en-GB" sz="6400" b="1" i="1" dirty="0">
                <a:solidFill>
                  <a:srgbClr val="FF0000"/>
                </a:solidFill>
              </a:rPr>
              <a:t>CAMART:ISSP </a:t>
            </a:r>
            <a:r>
              <a:rPr lang="lv-LV" sz="6400" b="1" dirty="0" smtClean="0">
                <a:solidFill>
                  <a:srgbClr val="FF0000"/>
                </a:solidFill>
              </a:rPr>
              <a:t>kompetenci, </a:t>
            </a:r>
            <a:r>
              <a:rPr lang="lv-LV" sz="6400" dirty="0" smtClean="0"/>
              <a:t>izmantojot tehniskā personāla un studentu apmācību </a:t>
            </a:r>
            <a:r>
              <a:rPr lang="en-GB" sz="6400" i="1" dirty="0" smtClean="0"/>
              <a:t>KTH</a:t>
            </a:r>
            <a:r>
              <a:rPr lang="en-GB" sz="6400" dirty="0" smtClean="0"/>
              <a:t> </a:t>
            </a:r>
            <a:r>
              <a:rPr lang="en-GB" sz="6400" i="1" dirty="0"/>
              <a:t>Electrum Laboratory</a:t>
            </a:r>
            <a:r>
              <a:rPr lang="en-GB" sz="6400" dirty="0"/>
              <a:t>, </a:t>
            </a:r>
            <a:r>
              <a:rPr lang="lv-LV" sz="6400" dirty="0" smtClean="0"/>
              <a:t>piesaistot augsti kvalificētus pētniekus no projekta partnerorganizācijām un veidojot </a:t>
            </a:r>
            <a:r>
              <a:rPr lang="lv-LV" sz="6400" dirty="0" smtClean="0"/>
              <a:t>kopējos </a:t>
            </a:r>
            <a:r>
              <a:rPr lang="lv-LV" sz="6400" dirty="0" smtClean="0"/>
              <a:t>projektus; </a:t>
            </a:r>
            <a:endParaRPr lang="en-US" sz="6400" dirty="0"/>
          </a:p>
          <a:p>
            <a:pPr marL="288925" lvl="0" indent="-288925">
              <a:buFont typeface="+mj-lt"/>
              <a:buAutoNum type="arabicPeriod"/>
            </a:pPr>
            <a:r>
              <a:rPr lang="lv-LV" sz="6400" dirty="0" smtClean="0"/>
              <a:t>Attīstīt</a:t>
            </a:r>
            <a:r>
              <a:rPr lang="lv-LV" sz="6400" b="1" dirty="0" smtClean="0">
                <a:solidFill>
                  <a:srgbClr val="FF0000"/>
                </a:solidFill>
              </a:rPr>
              <a:t> </a:t>
            </a:r>
            <a:r>
              <a:rPr lang="en-GB" sz="6400" b="1" i="1" dirty="0">
                <a:solidFill>
                  <a:srgbClr val="FF0000"/>
                </a:solidFill>
              </a:rPr>
              <a:t>CAMART:ISSP </a:t>
            </a:r>
            <a:r>
              <a:rPr lang="lv-LV" sz="6400" b="1" dirty="0" smtClean="0">
                <a:solidFill>
                  <a:srgbClr val="FF0000"/>
                </a:solidFill>
              </a:rPr>
              <a:t>infrastruktūru, </a:t>
            </a:r>
            <a:r>
              <a:rPr lang="lv-LV" sz="6400" dirty="0" smtClean="0"/>
              <a:t>izmantojot </a:t>
            </a:r>
            <a:r>
              <a:rPr lang="en-GB" sz="6400" dirty="0" smtClean="0"/>
              <a:t>Na</a:t>
            </a:r>
            <a:r>
              <a:rPr lang="lv-LV" sz="6400" dirty="0" smtClean="0"/>
              <a:t>c</a:t>
            </a:r>
            <a:r>
              <a:rPr lang="en-GB" sz="6400" dirty="0" smtClean="0"/>
              <a:t>ion</a:t>
            </a:r>
            <a:r>
              <a:rPr lang="lv-LV" sz="6400" dirty="0" smtClean="0"/>
              <a:t>ā</a:t>
            </a:r>
            <a:r>
              <a:rPr lang="en-GB" sz="6400" dirty="0" smtClean="0"/>
              <a:t>l</a:t>
            </a:r>
            <a:r>
              <a:rPr lang="lv-LV" sz="6400" dirty="0" smtClean="0"/>
              <a:t>o</a:t>
            </a:r>
            <a:r>
              <a:rPr lang="en-GB" sz="6400" dirty="0" smtClean="0"/>
              <a:t> </a:t>
            </a:r>
            <a:r>
              <a:rPr lang="lv-LV" sz="6400" dirty="0" smtClean="0"/>
              <a:t>un ERAF finansējumu;</a:t>
            </a:r>
            <a:endParaRPr lang="en-US" sz="6400" dirty="0"/>
          </a:p>
          <a:p>
            <a:pPr marL="288925" lvl="0" indent="-288925">
              <a:buFont typeface="+mj-lt"/>
              <a:buAutoNum type="arabicPeriod"/>
            </a:pPr>
            <a:r>
              <a:rPr lang="lv-LV" sz="6400" dirty="0" smtClean="0"/>
              <a:t>Izveidot</a:t>
            </a:r>
            <a:r>
              <a:rPr lang="lv-LV" sz="6400" dirty="0" smtClean="0">
                <a:solidFill>
                  <a:srgbClr val="FF0000"/>
                </a:solidFill>
              </a:rPr>
              <a:t> </a:t>
            </a:r>
            <a:r>
              <a:rPr lang="lv-LV" sz="11200" b="1" dirty="0" smtClean="0">
                <a:solidFill>
                  <a:srgbClr val="FF0000"/>
                </a:solidFill>
              </a:rPr>
              <a:t>Tehnoloģiju pārnese centrus </a:t>
            </a:r>
            <a:r>
              <a:rPr lang="lv-LV" sz="6400" dirty="0" smtClean="0"/>
              <a:t>kā  brīvas piekļuves </a:t>
            </a:r>
            <a:r>
              <a:rPr lang="lv-LV" sz="6400" dirty="0" smtClean="0"/>
              <a:t>laboratorijas</a:t>
            </a:r>
            <a:r>
              <a:rPr lang="en-GB" sz="6400" dirty="0" smtClean="0"/>
              <a:t>:</a:t>
            </a:r>
            <a:endParaRPr lang="en-US" sz="6400" dirty="0"/>
          </a:p>
          <a:p>
            <a:pPr marL="857250" lvl="1" indent="403225">
              <a:buFont typeface="+mj-lt"/>
              <a:buAutoNum type="arabicPeriod"/>
            </a:pPr>
            <a:r>
              <a:rPr lang="lv-LV" sz="11200" b="1" dirty="0">
                <a:solidFill>
                  <a:srgbClr val="FF0000"/>
                </a:solidFill>
              </a:rPr>
              <a:t>Plāno kārtiņu un pārklājumu </a:t>
            </a:r>
            <a:r>
              <a:rPr lang="lv-LV" sz="11200" b="1" dirty="0">
                <a:solidFill>
                  <a:srgbClr val="FF0000"/>
                </a:solidFill>
              </a:rPr>
              <a:t>tehnoloģijas; </a:t>
            </a:r>
            <a:endParaRPr lang="lv-LV" sz="11200" b="1" dirty="0">
              <a:solidFill>
                <a:srgbClr val="FF0000"/>
              </a:solidFill>
            </a:endParaRPr>
          </a:p>
          <a:p>
            <a:pPr marL="857250" lvl="1" indent="403225">
              <a:buFont typeface="+mj-lt"/>
              <a:buAutoNum type="arabicPeriod"/>
            </a:pPr>
            <a:r>
              <a:rPr lang="lv-LV" sz="11200" b="1" dirty="0" smtClean="0">
                <a:solidFill>
                  <a:srgbClr val="FF0000"/>
                </a:solidFill>
              </a:rPr>
              <a:t>Elektronisko un </a:t>
            </a:r>
            <a:r>
              <a:rPr lang="lv-LV" sz="11200" b="1" dirty="0" err="1" smtClean="0">
                <a:solidFill>
                  <a:srgbClr val="FF0000"/>
                </a:solidFill>
              </a:rPr>
              <a:t>fotonisko</a:t>
            </a:r>
            <a:r>
              <a:rPr lang="lv-LV" sz="11200" b="1" dirty="0" smtClean="0">
                <a:solidFill>
                  <a:srgbClr val="FF0000"/>
                </a:solidFill>
              </a:rPr>
              <a:t> ierīču </a:t>
            </a:r>
            <a:r>
              <a:rPr lang="lv-LV" sz="11200" b="1" dirty="0" err="1" smtClean="0">
                <a:solidFill>
                  <a:srgbClr val="FF0000"/>
                </a:solidFill>
              </a:rPr>
              <a:t>prototipēšanai</a:t>
            </a:r>
            <a:r>
              <a:rPr lang="lv-LV" sz="11200" dirty="0" smtClean="0">
                <a:solidFill>
                  <a:srgbClr val="FF0000"/>
                </a:solidFill>
              </a:rPr>
              <a:t>.</a:t>
            </a:r>
          </a:p>
          <a:p>
            <a:pPr marL="857250" lvl="1" indent="0">
              <a:buNone/>
            </a:pPr>
            <a:endParaRPr lang="en-US" sz="5600" dirty="0" smtClean="0"/>
          </a:p>
          <a:p>
            <a:pPr marL="288925" lvl="0" indent="-288925">
              <a:buFont typeface="+mj-lt"/>
              <a:buAutoNum type="arabicPeriod"/>
            </a:pPr>
            <a:r>
              <a:rPr lang="lv-LV" sz="6400" dirty="0" smtClean="0"/>
              <a:t>Izmantojot </a:t>
            </a:r>
            <a:r>
              <a:rPr lang="en-GB" sz="6400" dirty="0" smtClean="0"/>
              <a:t> </a:t>
            </a:r>
            <a:r>
              <a:rPr lang="en-GB" sz="6400" b="1" i="1" dirty="0" smtClean="0">
                <a:solidFill>
                  <a:srgbClr val="FF0000"/>
                </a:solidFill>
              </a:rPr>
              <a:t>KTH</a:t>
            </a:r>
            <a:r>
              <a:rPr lang="en-GB" sz="6400" dirty="0" smtClean="0"/>
              <a:t> and </a:t>
            </a:r>
            <a:r>
              <a:rPr lang="en-GB" sz="6400" b="1" i="1" dirty="0" err="1" smtClean="0">
                <a:solidFill>
                  <a:srgbClr val="FF0000"/>
                </a:solidFill>
              </a:rPr>
              <a:t>Acreo</a:t>
            </a:r>
            <a:r>
              <a:rPr lang="lv-LV" sz="6400" i="1" dirty="0" smtClean="0"/>
              <a:t> </a:t>
            </a:r>
            <a:r>
              <a:rPr lang="lv-LV" sz="6400" dirty="0" smtClean="0"/>
              <a:t>pieredzi, </a:t>
            </a:r>
            <a:r>
              <a:rPr lang="lv-LV" sz="6400" dirty="0" smtClean="0"/>
              <a:t>attīstīt </a:t>
            </a:r>
            <a:r>
              <a:rPr lang="lv-LV" sz="6400" b="1" dirty="0" smtClean="0">
                <a:solidFill>
                  <a:srgbClr val="FF0000"/>
                </a:solidFill>
              </a:rPr>
              <a:t>inovāciju sistēmu</a:t>
            </a:r>
            <a:r>
              <a:rPr lang="en-GB" sz="6400" dirty="0" smtClean="0"/>
              <a:t> </a:t>
            </a:r>
            <a:r>
              <a:rPr lang="en-GB" sz="6400" b="1" i="1" dirty="0" smtClean="0">
                <a:solidFill>
                  <a:srgbClr val="FF0000"/>
                </a:solidFill>
              </a:rPr>
              <a:t>CAMART:ISSP</a:t>
            </a:r>
            <a:r>
              <a:rPr lang="en-GB" sz="6400" dirty="0" smtClean="0"/>
              <a:t>;</a:t>
            </a:r>
            <a:endParaRPr lang="en-US" sz="6400" dirty="0" smtClean="0"/>
          </a:p>
          <a:p>
            <a:pPr marL="288925" lvl="0" indent="-288925">
              <a:buFont typeface="+mj-lt"/>
              <a:buAutoNum type="arabicPeriod"/>
            </a:pPr>
            <a:r>
              <a:rPr lang="lv-LV" sz="6400" dirty="0" smtClean="0"/>
              <a:t>Ieviest </a:t>
            </a:r>
            <a:r>
              <a:rPr lang="en-GB" sz="6400" i="1" dirty="0"/>
              <a:t>CAMART:ISSP </a:t>
            </a:r>
            <a:r>
              <a:rPr lang="lv-LV" sz="6400" b="1" dirty="0" smtClean="0">
                <a:solidFill>
                  <a:srgbClr val="FF0000"/>
                </a:solidFill>
              </a:rPr>
              <a:t>pētniecības procesa vadības sistēmas</a:t>
            </a:r>
            <a:r>
              <a:rPr lang="en-GB" sz="6400" dirty="0" smtClean="0"/>
              <a:t>; </a:t>
            </a:r>
            <a:endParaRPr lang="en-US" sz="6400" dirty="0"/>
          </a:p>
          <a:p>
            <a:pPr marL="288925" lvl="0" indent="-288925">
              <a:buFont typeface="+mj-lt"/>
              <a:buAutoNum type="arabicPeriod"/>
            </a:pPr>
            <a:r>
              <a:rPr lang="lv-LV" sz="6400" dirty="0" smtClean="0"/>
              <a:t>Ieviest kvalitātes standartus </a:t>
            </a:r>
            <a:r>
              <a:rPr lang="en-GB" sz="6400" b="1" dirty="0" smtClean="0">
                <a:solidFill>
                  <a:srgbClr val="FF0000"/>
                </a:solidFill>
              </a:rPr>
              <a:t>(</a:t>
            </a:r>
            <a:r>
              <a:rPr lang="lv-LV" sz="6400" b="1" dirty="0" smtClean="0">
                <a:solidFill>
                  <a:srgbClr val="FF0000"/>
                </a:solidFill>
              </a:rPr>
              <a:t>kā piemēram </a:t>
            </a:r>
            <a:r>
              <a:rPr lang="en-GB" sz="6400" b="1" dirty="0" smtClean="0">
                <a:solidFill>
                  <a:srgbClr val="FF0000"/>
                </a:solidFill>
              </a:rPr>
              <a:t>ISO9000/9001)</a:t>
            </a:r>
            <a:r>
              <a:rPr lang="lv-LV" sz="6400" b="1" dirty="0" smtClean="0">
                <a:solidFill>
                  <a:srgbClr val="FF0000"/>
                </a:solidFill>
              </a:rPr>
              <a:t>;</a:t>
            </a:r>
            <a:endParaRPr lang="en-US" sz="6400" b="1" dirty="0">
              <a:solidFill>
                <a:srgbClr val="FF0000"/>
              </a:solidFill>
            </a:endParaRPr>
          </a:p>
          <a:p>
            <a:pPr marL="288925" lvl="0" indent="-288925">
              <a:buFont typeface="+mj-lt"/>
              <a:buAutoNum type="arabicPeriod"/>
            </a:pPr>
            <a:r>
              <a:rPr lang="lv-LV" sz="6400" dirty="0" smtClean="0"/>
              <a:t>Izveidot</a:t>
            </a:r>
            <a:r>
              <a:rPr lang="lv-LV" sz="6400" b="1" dirty="0" smtClean="0">
                <a:solidFill>
                  <a:srgbClr val="FF0000"/>
                </a:solidFill>
              </a:rPr>
              <a:t> juridisko pamatu </a:t>
            </a:r>
            <a:r>
              <a:rPr lang="lv-LV" sz="6400" dirty="0" smtClean="0"/>
              <a:t>sekmīgai integrācijai ar </a:t>
            </a:r>
            <a:r>
              <a:rPr lang="lv-LV" sz="6400" b="1" dirty="0" smtClean="0">
                <a:solidFill>
                  <a:srgbClr val="FF0000"/>
                </a:solidFill>
              </a:rPr>
              <a:t>industrijas </a:t>
            </a:r>
            <a:r>
              <a:rPr lang="lv-LV" sz="6400" dirty="0" smtClean="0"/>
              <a:t>projektiem un </a:t>
            </a:r>
            <a:r>
              <a:rPr lang="en-GB" sz="6400" b="1" dirty="0" smtClean="0">
                <a:solidFill>
                  <a:srgbClr val="FF0000"/>
                </a:solidFill>
              </a:rPr>
              <a:t>spin-off </a:t>
            </a:r>
            <a:r>
              <a:rPr lang="lv-LV" sz="6400" dirty="0" smtClean="0"/>
              <a:t>uzņēmumiem</a:t>
            </a:r>
            <a:r>
              <a:rPr lang="en-GB" sz="6400" dirty="0" smtClean="0"/>
              <a:t>;</a:t>
            </a:r>
            <a:endParaRPr lang="en-US" sz="6400" dirty="0"/>
          </a:p>
          <a:p>
            <a:pPr marL="288925" lvl="0" indent="-288925">
              <a:buFont typeface="+mj-lt"/>
              <a:buAutoNum type="arabicPeriod"/>
            </a:pPr>
            <a:r>
              <a:rPr lang="lv-LV" sz="6400" dirty="0" smtClean="0"/>
              <a:t>Panākt ciešāku</a:t>
            </a:r>
            <a:r>
              <a:rPr lang="lv-LV" sz="6400" b="1" dirty="0" smtClean="0">
                <a:solidFill>
                  <a:srgbClr val="FF0000"/>
                </a:solidFill>
              </a:rPr>
              <a:t> </a:t>
            </a:r>
            <a:r>
              <a:rPr lang="en-GB" sz="6400" b="1" i="1" dirty="0">
                <a:solidFill>
                  <a:srgbClr val="FF0000"/>
                </a:solidFill>
              </a:rPr>
              <a:t>CAMART:ISSP</a:t>
            </a:r>
            <a:r>
              <a:rPr lang="lv-LV" sz="6400" b="1" dirty="0">
                <a:solidFill>
                  <a:srgbClr val="FF0000"/>
                </a:solidFill>
              </a:rPr>
              <a:t> </a:t>
            </a:r>
            <a:r>
              <a:rPr lang="lv-LV" sz="6400" b="1" dirty="0" smtClean="0">
                <a:solidFill>
                  <a:srgbClr val="FF0000"/>
                </a:solidFill>
              </a:rPr>
              <a:t> integrāciju Eiropas R&amp;D&amp;I tīklos</a:t>
            </a:r>
            <a:endParaRPr lang="en-US" sz="6400" dirty="0"/>
          </a:p>
          <a:p>
            <a:pPr marL="288925" lvl="0" indent="-288925">
              <a:buFont typeface="+mj-lt"/>
              <a:buAutoNum type="arabicPeriod"/>
            </a:pPr>
            <a:r>
              <a:rPr lang="lv-LV" sz="6400" dirty="0" smtClean="0"/>
              <a:t>Pilnveidot un realizēt </a:t>
            </a:r>
            <a:r>
              <a:rPr lang="lv-LV" sz="6400" b="1" dirty="0" smtClean="0">
                <a:solidFill>
                  <a:srgbClr val="FF0000"/>
                </a:solidFill>
              </a:rPr>
              <a:t>marketinga aktivitātes.</a:t>
            </a:r>
            <a:endParaRPr lang="en-US" sz="4000" dirty="0"/>
          </a:p>
        </p:txBody>
      </p:sp>
      <p:sp>
        <p:nvSpPr>
          <p:cNvPr id="6" name="Title 1"/>
          <p:cNvSpPr>
            <a:spLocks noGrp="1"/>
          </p:cNvSpPr>
          <p:nvPr>
            <p:ph type="title"/>
          </p:nvPr>
        </p:nvSpPr>
        <p:spPr>
          <a:xfrm>
            <a:off x="467544" y="116632"/>
            <a:ext cx="8229600" cy="1143000"/>
          </a:xfrm>
        </p:spPr>
        <p:txBody>
          <a:bodyPr>
            <a:normAutofit fontScale="90000"/>
          </a:bodyPr>
          <a:lstStyle/>
          <a:p>
            <a:r>
              <a:rPr lang="lv-LV" dirty="0" smtClean="0"/>
              <a:t>Projekta realizācija: 2. etaps</a:t>
            </a:r>
            <a:br>
              <a:rPr lang="lv-LV" dirty="0" smtClean="0"/>
            </a:br>
            <a:r>
              <a:rPr lang="lv-LV" dirty="0" smtClean="0"/>
              <a:t>5 – 7 gadi</a:t>
            </a:r>
            <a:endParaRPr lang="en-US" dirty="0"/>
          </a:p>
        </p:txBody>
      </p:sp>
    </p:spTree>
    <p:extLst>
      <p:ext uri="{BB962C8B-B14F-4D97-AF65-F5344CB8AC3E}">
        <p14:creationId xmlns:p14="http://schemas.microsoft.com/office/powerpoint/2010/main" val="4237817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Projekta </a:t>
            </a:r>
            <a:r>
              <a:rPr lang="lv-LV" dirty="0"/>
              <a:t>realizācija: 1. </a:t>
            </a:r>
            <a:r>
              <a:rPr lang="lv-LV" dirty="0" smtClean="0"/>
              <a:t>etaps</a:t>
            </a:r>
            <a:br>
              <a:rPr lang="lv-LV" dirty="0" smtClean="0"/>
            </a:br>
            <a:r>
              <a:rPr lang="lv-LV" dirty="0" smtClean="0"/>
              <a:t>01.06.2015 – 31.05.2016 </a:t>
            </a:r>
            <a:endParaRPr lang="en-US" dirty="0"/>
          </a:p>
        </p:txBody>
      </p:sp>
      <p:sp>
        <p:nvSpPr>
          <p:cNvPr id="3" name="Content Placeholder 2"/>
          <p:cNvSpPr>
            <a:spLocks noGrp="1"/>
          </p:cNvSpPr>
          <p:nvPr>
            <p:ph idx="1"/>
          </p:nvPr>
        </p:nvSpPr>
        <p:spPr>
          <a:xfrm>
            <a:off x="423798" y="1556792"/>
            <a:ext cx="8468681" cy="4785990"/>
          </a:xfrm>
        </p:spPr>
        <p:txBody>
          <a:bodyPr>
            <a:normAutofit fontScale="92500" lnSpcReduction="20000"/>
          </a:bodyPr>
          <a:lstStyle/>
          <a:p>
            <a:pPr marL="0" indent="0">
              <a:buNone/>
            </a:pPr>
            <a:r>
              <a:rPr lang="lv-LV" dirty="0" smtClean="0"/>
              <a:t>Uzdevums - </a:t>
            </a:r>
            <a:r>
              <a:rPr lang="lv-LV" b="1" dirty="0" smtClean="0">
                <a:solidFill>
                  <a:srgbClr val="FF0000"/>
                </a:solidFill>
              </a:rPr>
              <a:t>izstrādāt biznesa plānu ekselences centra attīstībai</a:t>
            </a:r>
            <a:r>
              <a:rPr lang="lv-LV" dirty="0" smtClean="0"/>
              <a:t>.</a:t>
            </a:r>
          </a:p>
          <a:p>
            <a:pPr marL="0" indent="0">
              <a:buNone/>
            </a:pPr>
            <a:r>
              <a:rPr lang="lv-LV" dirty="0"/>
              <a:t>Pirmā etapa realizācijai piešķirti </a:t>
            </a:r>
            <a:r>
              <a:rPr lang="lv-LV" b="1" dirty="0">
                <a:solidFill>
                  <a:srgbClr val="FF0000"/>
                </a:solidFill>
              </a:rPr>
              <a:t>0.5 milj. EUR</a:t>
            </a:r>
          </a:p>
          <a:p>
            <a:pPr marL="0" indent="0">
              <a:buNone/>
            </a:pPr>
            <a:endParaRPr lang="lv-LV" dirty="0" smtClean="0"/>
          </a:p>
          <a:p>
            <a:pPr marL="0" indent="0">
              <a:buNone/>
            </a:pPr>
            <a:r>
              <a:rPr lang="lv-LV" dirty="0" smtClean="0"/>
              <a:t>Paredzētās aktivitātes: </a:t>
            </a:r>
          </a:p>
          <a:p>
            <a:pPr marL="857250" indent="-288925"/>
            <a:r>
              <a:rPr lang="lv-LV" sz="2800" dirty="0" smtClean="0"/>
              <a:t>Esošā CAMART:ISSP izvērtējums (</a:t>
            </a:r>
            <a:r>
              <a:rPr lang="lv-LV" sz="2800" dirty="0" err="1" smtClean="0"/>
              <a:t>Acreo</a:t>
            </a:r>
            <a:r>
              <a:rPr lang="lv-LV" sz="2800" dirty="0" smtClean="0"/>
              <a:t>)</a:t>
            </a:r>
          </a:p>
          <a:p>
            <a:pPr marL="857250" indent="-288925"/>
            <a:r>
              <a:rPr lang="lv-LV" sz="2800" dirty="0" smtClean="0"/>
              <a:t>Attīstības «ceļa kartes» izveidošana (KTH)</a:t>
            </a:r>
          </a:p>
          <a:p>
            <a:pPr marL="857250" indent="-288925"/>
            <a:r>
              <a:rPr lang="lv-LV" sz="2800" dirty="0" smtClean="0"/>
              <a:t>Biznesa plāna izstrāde (LU CFI)</a:t>
            </a:r>
          </a:p>
          <a:p>
            <a:pPr marL="0" indent="0">
              <a:buNone/>
            </a:pPr>
            <a:endParaRPr lang="lv-LV" dirty="0" smtClean="0"/>
          </a:p>
          <a:p>
            <a:pPr marL="0" indent="0">
              <a:buNone/>
            </a:pPr>
            <a:r>
              <a:rPr lang="lv-LV" dirty="0" smtClean="0"/>
              <a:t>Vērtējot iesniegtos </a:t>
            </a:r>
            <a:r>
              <a:rPr lang="lv-LV" b="1" dirty="0" smtClean="0">
                <a:solidFill>
                  <a:srgbClr val="FF0000"/>
                </a:solidFill>
              </a:rPr>
              <a:t>31</a:t>
            </a:r>
            <a:r>
              <a:rPr lang="lv-LV" dirty="0" smtClean="0"/>
              <a:t> pieteikumus (biznesa plānus</a:t>
            </a:r>
            <a:r>
              <a:rPr lang="lv-LV" dirty="0" smtClean="0"/>
              <a:t>), </a:t>
            </a:r>
            <a:r>
              <a:rPr lang="lv-LV" dirty="0" smtClean="0"/>
              <a:t>atbalstam 2. etapā tiks atlasīti </a:t>
            </a:r>
            <a:r>
              <a:rPr lang="lv-LV" b="1" dirty="0" smtClean="0">
                <a:solidFill>
                  <a:srgbClr val="FF0000"/>
                </a:solidFill>
              </a:rPr>
              <a:t>4 - 6 (10?) </a:t>
            </a:r>
            <a:r>
              <a:rPr lang="lv-LV" dirty="0" smtClean="0"/>
              <a:t>projekti.</a:t>
            </a:r>
          </a:p>
          <a:p>
            <a:pPr lvl="1"/>
            <a:endParaRPr lang="en-US" dirty="0"/>
          </a:p>
        </p:txBody>
      </p:sp>
    </p:spTree>
    <p:extLst>
      <p:ext uri="{BB962C8B-B14F-4D97-AF65-F5344CB8AC3E}">
        <p14:creationId xmlns:p14="http://schemas.microsoft.com/office/powerpoint/2010/main" val="2168807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515" name="Grupa 21"/>
          <p:cNvGrpSpPr>
            <a:grpSpLocks/>
          </p:cNvGrpSpPr>
          <p:nvPr/>
        </p:nvGrpSpPr>
        <p:grpSpPr bwMode="auto">
          <a:xfrm>
            <a:off x="3424238" y="3489325"/>
            <a:ext cx="784225" cy="3035300"/>
            <a:chOff x="3776637" y="3664469"/>
            <a:chExt cx="784609" cy="2287245"/>
          </a:xfrm>
        </p:grpSpPr>
        <p:pic>
          <p:nvPicPr>
            <p:cNvPr id="64552" name="Attēls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6637" y="3664469"/>
              <a:ext cx="784609" cy="228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3290303" y="4787798"/>
              <a:ext cx="1800200"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defPPr>
                <a:defRPr lang="lv-LV"/>
              </a:defPPr>
              <a:lvl1pPr algn="ctr">
                <a:defRPr sz="16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Times New Roman" panose="02020603050405020304" pitchFamily="18" charset="0"/>
                </a:defRPr>
              </a:lvl1pPr>
            </a:lstStyle>
            <a:p>
              <a:pPr>
                <a:defRPr/>
              </a:pPr>
              <a:r>
                <a:rPr lang="lv-LV" dirty="0"/>
                <a:t>Industrija</a:t>
              </a:r>
              <a:endParaRPr lang="en-US" dirty="0"/>
            </a:p>
          </p:txBody>
        </p:sp>
      </p:grpSp>
      <p:grpSp>
        <p:nvGrpSpPr>
          <p:cNvPr id="64516" name="Grupa 24"/>
          <p:cNvGrpSpPr>
            <a:grpSpLocks/>
          </p:cNvGrpSpPr>
          <p:nvPr/>
        </p:nvGrpSpPr>
        <p:grpSpPr bwMode="auto">
          <a:xfrm>
            <a:off x="5399088" y="3451225"/>
            <a:ext cx="784225" cy="2632075"/>
            <a:chOff x="5236477" y="3855768"/>
            <a:chExt cx="784609" cy="2170800"/>
          </a:xfrm>
        </p:grpSpPr>
        <p:pic>
          <p:nvPicPr>
            <p:cNvPr id="64550" name="Attēls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6477" y="3855768"/>
              <a:ext cx="784609" cy="21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rot="16200000">
              <a:off x="4675779" y="4753680"/>
              <a:ext cx="1916017"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defPPr>
                <a:defRPr lang="lv-LV"/>
              </a:defPPr>
              <a:lvl1pPr algn="ctr">
                <a:defRPr sz="16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Times New Roman" panose="02020603050405020304" pitchFamily="18" charset="0"/>
                </a:defRPr>
              </a:lvl1pPr>
            </a:lstStyle>
            <a:p>
              <a:pPr>
                <a:defRPr/>
              </a:pPr>
              <a:r>
                <a:rPr lang="lv-LV" dirty="0"/>
                <a:t>‘Enkura’ uzņēmumi</a:t>
              </a:r>
              <a:endParaRPr lang="en-US" dirty="0"/>
            </a:p>
          </p:txBody>
        </p:sp>
      </p:grpSp>
      <p:sp>
        <p:nvSpPr>
          <p:cNvPr id="8" name="TextBox 7"/>
          <p:cNvSpPr txBox="1"/>
          <p:nvPr/>
        </p:nvSpPr>
        <p:spPr>
          <a:xfrm>
            <a:off x="7125316" y="5205401"/>
            <a:ext cx="1800200" cy="369332"/>
          </a:xfrm>
          <a:prstGeom prst="rect">
            <a:avLst/>
          </a:prstGeom>
          <a:solidFill>
            <a:schemeClr val="tx2">
              <a:lumMod val="60000"/>
              <a:lumOff val="40000"/>
            </a:schemeClr>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lv-LV" b="1" dirty="0"/>
              <a:t>Tirgus</a:t>
            </a:r>
            <a:endParaRPr lang="en-US" b="1" dirty="0"/>
          </a:p>
        </p:txBody>
      </p:sp>
      <p:sp>
        <p:nvSpPr>
          <p:cNvPr id="12" name="TextBox 11"/>
          <p:cNvSpPr txBox="1"/>
          <p:nvPr/>
        </p:nvSpPr>
        <p:spPr>
          <a:xfrm>
            <a:off x="4824864" y="706306"/>
            <a:ext cx="1979384" cy="923330"/>
          </a:xfrm>
          <a:prstGeom prst="rect">
            <a:avLst/>
          </a:prstGeom>
          <a:solidFill>
            <a:schemeClr val="tx2">
              <a:lumMod val="60000"/>
              <a:lumOff val="40000"/>
            </a:schemeClr>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lv-LV" b="1" dirty="0"/>
              <a:t>Starptautiski konkurētspējīga ražošana </a:t>
            </a:r>
            <a:endParaRPr lang="en-US" b="1" dirty="0"/>
          </a:p>
        </p:txBody>
      </p:sp>
      <p:sp>
        <p:nvSpPr>
          <p:cNvPr id="14" name="TextBox 13"/>
          <p:cNvSpPr txBox="1"/>
          <p:nvPr/>
        </p:nvSpPr>
        <p:spPr>
          <a:xfrm>
            <a:off x="3787557" y="2272453"/>
            <a:ext cx="1800200" cy="369332"/>
          </a:xfrm>
          <a:prstGeom prst="rect">
            <a:avLst/>
          </a:prstGeom>
          <a:solidFill>
            <a:schemeClr val="tx2">
              <a:lumMod val="60000"/>
              <a:lumOff val="40000"/>
            </a:schemeClr>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defPPr>
              <a:defRPr lang="lv-LV"/>
            </a:defPPr>
            <a:lvl1pPr algn="ctr">
              <a:defRPr sz="2400" b="1"/>
            </a:lvl1pPr>
          </a:lstStyle>
          <a:p>
            <a:pPr>
              <a:defRPr/>
            </a:pPr>
            <a:r>
              <a:rPr lang="lv-LV" sz="1800" dirty="0"/>
              <a:t>Produkti</a:t>
            </a:r>
            <a:endParaRPr lang="en-US" sz="1800" dirty="0"/>
          </a:p>
        </p:txBody>
      </p:sp>
      <p:sp>
        <p:nvSpPr>
          <p:cNvPr id="15" name="TextBox 14"/>
          <p:cNvSpPr txBox="1"/>
          <p:nvPr/>
        </p:nvSpPr>
        <p:spPr>
          <a:xfrm>
            <a:off x="5681412" y="2272453"/>
            <a:ext cx="1800200" cy="461665"/>
          </a:xfrm>
          <a:prstGeom prst="rect">
            <a:avLst/>
          </a:prstGeom>
          <a:solidFill>
            <a:schemeClr val="tx2">
              <a:lumMod val="60000"/>
              <a:lumOff val="40000"/>
            </a:schemeClr>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defPPr>
              <a:defRPr lang="lv-LV"/>
            </a:defPPr>
            <a:lvl1pPr algn="ctr">
              <a:defRPr sz="2400" b="1"/>
            </a:lvl1pPr>
          </a:lstStyle>
          <a:p>
            <a:pPr>
              <a:defRPr/>
            </a:pPr>
            <a:r>
              <a:rPr lang="lv-LV" dirty="0"/>
              <a:t>Produkcija</a:t>
            </a:r>
            <a:endParaRPr lang="en-US" dirty="0"/>
          </a:p>
        </p:txBody>
      </p:sp>
      <p:pic>
        <p:nvPicPr>
          <p:cNvPr id="64525" name="Attēls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4550" y="6067425"/>
            <a:ext cx="141128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Attēls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6115050"/>
            <a:ext cx="14795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Attēls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9225" y="6351588"/>
            <a:ext cx="9048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Attēls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478898">
            <a:off x="2386806" y="6158707"/>
            <a:ext cx="969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29" name="Grupa 18"/>
          <p:cNvGrpSpPr>
            <a:grpSpLocks/>
          </p:cNvGrpSpPr>
          <p:nvPr/>
        </p:nvGrpSpPr>
        <p:grpSpPr bwMode="auto">
          <a:xfrm>
            <a:off x="1443038" y="3490913"/>
            <a:ext cx="784225" cy="2624136"/>
            <a:chOff x="1449624" y="3888279"/>
            <a:chExt cx="784609" cy="2196615"/>
          </a:xfrm>
        </p:grpSpPr>
        <p:pic>
          <p:nvPicPr>
            <p:cNvPr id="64548" name="Attēls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9624" y="3888279"/>
              <a:ext cx="784609" cy="21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16200000">
              <a:off x="865969" y="4850667"/>
              <a:ext cx="2129734" cy="338720"/>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lv-LV"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Times New Roman" panose="02020603050405020304" pitchFamily="18" charset="0"/>
                </a:rPr>
                <a:t>P&amp;A </a:t>
              </a:r>
              <a:r>
                <a:rPr lang="lv-LV"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Times New Roman" panose="02020603050405020304" pitchFamily="18" charset="0"/>
                </a:rPr>
                <a:t>organizācijas</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anose="020B0A04020102020204" pitchFamily="34" charset="0"/>
                <a:cs typeface="Times New Roman" panose="02020603050405020304" pitchFamily="18" charset="0"/>
              </a:endParaRPr>
            </a:p>
          </p:txBody>
        </p:sp>
      </p:grpSp>
      <p:pic>
        <p:nvPicPr>
          <p:cNvPr id="64530" name="Attēls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54175" y="1844675"/>
            <a:ext cx="39211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Attēls 4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41725" y="1844675"/>
            <a:ext cx="3921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Attēls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73713" y="1844675"/>
            <a:ext cx="39211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44926" y="5205401"/>
            <a:ext cx="1398465" cy="369332"/>
          </a:xfrm>
          <a:prstGeom prst="rect">
            <a:avLst/>
          </a:prstGeom>
          <a:solidFill>
            <a:schemeClr val="tx2">
              <a:lumMod val="60000"/>
              <a:lumOff val="40000"/>
            </a:schemeClr>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lv-LV" b="1" dirty="0"/>
              <a:t>Zināšanas</a:t>
            </a:r>
            <a:endParaRPr lang="en-US" b="1" dirty="0"/>
          </a:p>
        </p:txBody>
      </p:sp>
      <p:sp>
        <p:nvSpPr>
          <p:cNvPr id="40" name="TextBox 39"/>
          <p:cNvSpPr txBox="1"/>
          <p:nvPr/>
        </p:nvSpPr>
        <p:spPr>
          <a:xfrm>
            <a:off x="954830" y="706306"/>
            <a:ext cx="1800200" cy="923330"/>
          </a:xfrm>
          <a:prstGeom prst="rect">
            <a:avLst/>
          </a:prstGeom>
          <a:solidFill>
            <a:schemeClr val="tx2">
              <a:lumMod val="60000"/>
              <a:lumOff val="40000"/>
            </a:schemeClr>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endParaRPr lang="lv-LV" sz="900" b="1" dirty="0"/>
          </a:p>
          <a:p>
            <a:pPr algn="ctr">
              <a:defRPr/>
            </a:pPr>
            <a:r>
              <a:rPr lang="lv-LV" b="1" dirty="0"/>
              <a:t>Tehnoloģiskās infrastruktūras</a:t>
            </a:r>
          </a:p>
          <a:p>
            <a:pPr algn="ctr">
              <a:defRPr/>
            </a:pPr>
            <a:endParaRPr lang="en-US" sz="900" b="1" dirty="0"/>
          </a:p>
        </p:txBody>
      </p:sp>
      <p:sp>
        <p:nvSpPr>
          <p:cNvPr id="42" name="TextBox 41"/>
          <p:cNvSpPr txBox="1"/>
          <p:nvPr/>
        </p:nvSpPr>
        <p:spPr>
          <a:xfrm>
            <a:off x="2938285" y="706306"/>
            <a:ext cx="1800200" cy="923330"/>
          </a:xfrm>
          <a:prstGeom prst="rect">
            <a:avLst/>
          </a:prstGeom>
          <a:solidFill>
            <a:schemeClr val="tx2">
              <a:lumMod val="60000"/>
              <a:lumOff val="40000"/>
            </a:schemeClr>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endParaRPr lang="lv-LV" sz="900" b="1" dirty="0"/>
          </a:p>
          <a:p>
            <a:pPr algn="ctr">
              <a:defRPr/>
            </a:pPr>
            <a:r>
              <a:rPr lang="lv-LV" b="1" dirty="0" err="1"/>
              <a:t>Pilotiekārtas</a:t>
            </a:r>
            <a:endParaRPr lang="lv-LV" b="1" dirty="0"/>
          </a:p>
          <a:p>
            <a:pPr algn="ctr">
              <a:defRPr/>
            </a:pPr>
            <a:r>
              <a:rPr lang="lv-LV" b="1" dirty="0"/>
              <a:t>Demonstrācijas</a:t>
            </a:r>
          </a:p>
          <a:p>
            <a:pPr algn="ctr">
              <a:defRPr/>
            </a:pPr>
            <a:endParaRPr lang="en-US" sz="900" b="1" dirty="0"/>
          </a:p>
        </p:txBody>
      </p:sp>
      <p:sp>
        <p:nvSpPr>
          <p:cNvPr id="43" name="TextBox 42"/>
          <p:cNvSpPr txBox="1"/>
          <p:nvPr/>
        </p:nvSpPr>
        <p:spPr>
          <a:xfrm>
            <a:off x="1987357" y="2272453"/>
            <a:ext cx="1800200" cy="400110"/>
          </a:xfrm>
          <a:prstGeom prst="rect">
            <a:avLst/>
          </a:prstGeom>
          <a:solidFill>
            <a:schemeClr val="tx2">
              <a:lumMod val="60000"/>
              <a:lumOff val="40000"/>
            </a:schemeClr>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defPPr>
              <a:defRPr lang="lv-LV"/>
            </a:defPPr>
            <a:lvl1pPr algn="ctr">
              <a:defRPr sz="2400" b="1"/>
            </a:lvl1pPr>
          </a:lstStyle>
          <a:p>
            <a:pPr>
              <a:defRPr/>
            </a:pPr>
            <a:r>
              <a:rPr lang="lv-LV" sz="2000" dirty="0"/>
              <a:t>Tehnoloģijas</a:t>
            </a:r>
            <a:endParaRPr lang="en-US" sz="2000" dirty="0"/>
          </a:p>
        </p:txBody>
      </p:sp>
      <p:pic>
        <p:nvPicPr>
          <p:cNvPr id="64543" name="Picture 9" descr="C:\Users\Liga Grinberga\AppData\Local\Microsoft\Windows\Temporary Internet Files\Content.IE5\XNB2ECEQ\MC900196360[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816225"/>
            <a:ext cx="14001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4" name="TextBox 2"/>
          <p:cNvSpPr txBox="1">
            <a:spLocks noChangeArrowheads="1"/>
          </p:cNvSpPr>
          <p:nvPr/>
        </p:nvSpPr>
        <p:spPr bwMode="auto">
          <a:xfrm>
            <a:off x="250825" y="115888"/>
            <a:ext cx="756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lv-LV" altLang="en-US" sz="2400" b="1">
                <a:latin typeface="Times New Roman" pitchFamily="18" charset="0"/>
                <a:cs typeface="Times New Roman" pitchFamily="18" charset="0"/>
              </a:rPr>
              <a:t>«Trīs pīlāru tilts»</a:t>
            </a:r>
          </a:p>
        </p:txBody>
      </p:sp>
      <p:sp>
        <p:nvSpPr>
          <p:cNvPr id="39" name="TextBox 38"/>
          <p:cNvSpPr txBox="1"/>
          <p:nvPr/>
        </p:nvSpPr>
        <p:spPr>
          <a:xfrm>
            <a:off x="6864" y="2272453"/>
            <a:ext cx="1800200" cy="461665"/>
          </a:xfrm>
          <a:prstGeom prst="rect">
            <a:avLst/>
          </a:prstGeom>
          <a:solidFill>
            <a:schemeClr val="tx2">
              <a:lumMod val="60000"/>
              <a:lumOff val="40000"/>
            </a:schemeClr>
          </a:solidFill>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lv-LV" sz="2400" b="1" dirty="0"/>
              <a:t>Zinātne</a:t>
            </a:r>
            <a:endParaRPr lang="en-US" sz="2400" b="1" dirty="0"/>
          </a:p>
        </p:txBody>
      </p:sp>
      <p:pic>
        <p:nvPicPr>
          <p:cNvPr id="64546" name="Picture 10" descr="C:\Users\Liga Grinberga\AppData\Local\Microsoft\Windows\Temporary Internet Files\Content.IE5\461DQ3OP\MC900310620[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3450" y="1704975"/>
            <a:ext cx="18605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7" name="Attēls 5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79800" y="6399213"/>
            <a:ext cx="969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339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600" b="1" dirty="0">
                <a:solidFill>
                  <a:srgbClr val="FF0000"/>
                </a:solidFill>
              </a:rPr>
              <a:t>CAMART</a:t>
            </a:r>
            <a:r>
              <a:rPr lang="lv-LV" dirty="0" smtClean="0"/>
              <a:t/>
            </a:r>
            <a:br>
              <a:rPr lang="lv-LV" dirty="0" smtClean="0"/>
            </a:br>
            <a:r>
              <a:rPr lang="en-US" sz="3100" b="1" dirty="0">
                <a:solidFill>
                  <a:srgbClr val="000062"/>
                </a:solidFill>
                <a:cs typeface="Arial" charset="0"/>
              </a:rPr>
              <a:t>Excellence </a:t>
            </a:r>
            <a:r>
              <a:rPr lang="en-US" sz="3100" b="1" dirty="0">
                <a:solidFill>
                  <a:srgbClr val="FF0000"/>
                </a:solidFill>
                <a:cs typeface="Arial" charset="0"/>
              </a:rPr>
              <a:t>C</a:t>
            </a:r>
            <a:r>
              <a:rPr lang="en-US" sz="3100" b="1" dirty="0">
                <a:solidFill>
                  <a:srgbClr val="000062"/>
                </a:solidFill>
                <a:cs typeface="Arial" charset="0"/>
              </a:rPr>
              <a:t>entre of </a:t>
            </a:r>
            <a:r>
              <a:rPr lang="en-US" sz="3100" b="1" dirty="0">
                <a:solidFill>
                  <a:srgbClr val="FF0000"/>
                </a:solidFill>
                <a:cs typeface="Arial" charset="0"/>
              </a:rPr>
              <a:t>A</a:t>
            </a:r>
            <a:r>
              <a:rPr lang="en-US" sz="3100" b="1" dirty="0">
                <a:solidFill>
                  <a:srgbClr val="000062"/>
                </a:solidFill>
                <a:cs typeface="Arial" charset="0"/>
              </a:rPr>
              <a:t>dvanced </a:t>
            </a:r>
            <a:r>
              <a:rPr lang="en-US" sz="3100" b="1" dirty="0" err="1">
                <a:solidFill>
                  <a:srgbClr val="FF0000"/>
                </a:solidFill>
                <a:cs typeface="Arial" charset="0"/>
              </a:rPr>
              <a:t>MA</a:t>
            </a:r>
            <a:r>
              <a:rPr lang="en-US" sz="3100" b="1" dirty="0" err="1">
                <a:solidFill>
                  <a:srgbClr val="000062"/>
                </a:solidFill>
                <a:cs typeface="Arial" charset="0"/>
              </a:rPr>
              <a:t>terial</a:t>
            </a:r>
            <a:r>
              <a:rPr lang="en-US" sz="3100" b="1" dirty="0">
                <a:solidFill>
                  <a:srgbClr val="000062"/>
                </a:solidFill>
                <a:cs typeface="Arial" charset="0"/>
              </a:rPr>
              <a:t> </a:t>
            </a:r>
            <a:r>
              <a:rPr lang="en-US" sz="3100" b="1" dirty="0">
                <a:solidFill>
                  <a:srgbClr val="FF0000"/>
                </a:solidFill>
                <a:cs typeface="Arial" charset="0"/>
              </a:rPr>
              <a:t>R</a:t>
            </a:r>
            <a:r>
              <a:rPr lang="en-US" sz="3100" b="1" dirty="0">
                <a:solidFill>
                  <a:srgbClr val="000062"/>
                </a:solidFill>
                <a:cs typeface="Arial" charset="0"/>
              </a:rPr>
              <a:t>esearch and </a:t>
            </a:r>
            <a:r>
              <a:rPr lang="en-US" sz="3100" b="1" dirty="0" smtClean="0">
                <a:solidFill>
                  <a:srgbClr val="FF0000"/>
                </a:solidFill>
                <a:cs typeface="Arial" charset="0"/>
              </a:rPr>
              <a:t>T</a:t>
            </a:r>
            <a:r>
              <a:rPr lang="en-US" sz="3100" b="1" dirty="0" smtClean="0">
                <a:solidFill>
                  <a:srgbClr val="000062"/>
                </a:solidFill>
                <a:cs typeface="Arial" charset="0"/>
              </a:rPr>
              <a:t>echnology</a:t>
            </a:r>
            <a:endParaRPr lang="en-US" sz="3100" b="1" dirty="0">
              <a:solidFill>
                <a:srgbClr val="000062"/>
              </a:solidFill>
              <a:cs typeface="Arial" charset="0"/>
            </a:endParaRPr>
          </a:p>
        </p:txBody>
      </p:sp>
      <p:sp>
        <p:nvSpPr>
          <p:cNvPr id="4" name="TextBox 3"/>
          <p:cNvSpPr txBox="1"/>
          <p:nvPr/>
        </p:nvSpPr>
        <p:spPr>
          <a:xfrm>
            <a:off x="179512" y="3933056"/>
            <a:ext cx="8712968" cy="1200329"/>
          </a:xfrm>
          <a:prstGeom prst="rect">
            <a:avLst/>
          </a:prstGeom>
          <a:noFill/>
        </p:spPr>
        <p:txBody>
          <a:bodyPr wrap="square" rtlCol="0">
            <a:spAutoFit/>
          </a:bodyPr>
          <a:lstStyle/>
          <a:p>
            <a:pPr algn="ctr"/>
            <a:r>
              <a:rPr lang="lv-LV" sz="2400" dirty="0" smtClean="0"/>
              <a:t>Ekselences Centrs LU CFI tika izveidots, </a:t>
            </a:r>
            <a:r>
              <a:rPr lang="lv-LV" sz="2400" dirty="0" smtClean="0"/>
              <a:t>realizējot </a:t>
            </a:r>
            <a:r>
              <a:rPr lang="lv-LV" sz="2400" dirty="0" smtClean="0">
                <a:solidFill>
                  <a:srgbClr val="FF0000"/>
                </a:solidFill>
              </a:rPr>
              <a:t>EK FP5 projektu </a:t>
            </a:r>
            <a:r>
              <a:rPr lang="lv-LV" sz="2400" dirty="0" smtClean="0"/>
              <a:t>laika posmā 2001 – </a:t>
            </a:r>
            <a:r>
              <a:rPr lang="lv-LV" sz="2400" dirty="0" smtClean="0"/>
              <a:t>2004</a:t>
            </a:r>
          </a:p>
          <a:p>
            <a:pPr algn="ctr"/>
            <a:r>
              <a:rPr lang="lv-LV" sz="2400" dirty="0" smtClean="0"/>
              <a:t>(bija vienīgais atbalstītais projekts Latvijā)</a:t>
            </a:r>
            <a:endParaRPr lang="lv-LV" sz="2400" dirty="0" smtClean="0"/>
          </a:p>
        </p:txBody>
      </p:sp>
    </p:spTree>
    <p:extLst>
      <p:ext uri="{BB962C8B-B14F-4D97-AF65-F5344CB8AC3E}">
        <p14:creationId xmlns:p14="http://schemas.microsoft.com/office/powerpoint/2010/main" val="1049523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96211" y="613697"/>
            <a:ext cx="8229600" cy="829854"/>
          </a:xfrm>
        </p:spPr>
        <p:txBody>
          <a:bodyPr>
            <a:normAutofit/>
          </a:bodyPr>
          <a:lstStyle/>
          <a:p>
            <a:r>
              <a:rPr lang="en-US" sz="3200" b="1" dirty="0" smtClean="0">
                <a:solidFill>
                  <a:srgbClr val="C00000"/>
                </a:solidFill>
              </a:rPr>
              <a:t>Related R&amp;D&amp;I structures in BSR</a:t>
            </a:r>
            <a:endParaRPr lang="en-US" sz="3200" b="1" dirty="0">
              <a:solidFill>
                <a:srgbClr val="0000FF"/>
              </a:solidFill>
              <a:cs typeface="Arial" charset="0"/>
            </a:endParaRPr>
          </a:p>
        </p:txBody>
      </p:sp>
      <p:sp>
        <p:nvSpPr>
          <p:cNvPr id="4" name="TextBox 3"/>
          <p:cNvSpPr txBox="1"/>
          <p:nvPr/>
        </p:nvSpPr>
        <p:spPr>
          <a:xfrm>
            <a:off x="254527" y="1443551"/>
            <a:ext cx="8712968" cy="5355312"/>
          </a:xfrm>
          <a:prstGeom prst="rect">
            <a:avLst/>
          </a:prstGeom>
          <a:noFill/>
        </p:spPr>
        <p:txBody>
          <a:bodyPr wrap="square" rtlCol="0">
            <a:spAutoFit/>
          </a:bodyPr>
          <a:lstStyle/>
          <a:p>
            <a:r>
              <a:rPr lang="en-GB" b="1" dirty="0" smtClean="0">
                <a:solidFill>
                  <a:srgbClr val="0000FF"/>
                </a:solidFill>
              </a:rPr>
              <a:t>Sweden</a:t>
            </a:r>
            <a:r>
              <a:rPr lang="lv-LV" b="1" dirty="0" smtClean="0">
                <a:solidFill>
                  <a:srgbClr val="0000FF"/>
                </a:solidFill>
              </a:rPr>
              <a:t>		    </a:t>
            </a:r>
            <a:r>
              <a:rPr lang="lv-LV" b="1" dirty="0" err="1" smtClean="0">
                <a:solidFill>
                  <a:srgbClr val="0000FF"/>
                </a:solidFill>
              </a:rPr>
              <a:t>Myfab</a:t>
            </a:r>
            <a:endParaRPr lang="en-GB" b="1" dirty="0" smtClean="0">
              <a:solidFill>
                <a:srgbClr val="0000FF"/>
              </a:solidFill>
            </a:endParaRPr>
          </a:p>
          <a:p>
            <a:pPr marL="914400" indent="285750">
              <a:buFont typeface="Arial" panose="020B0604020202020204" pitchFamily="34" charset="0"/>
              <a:buChar char="−"/>
            </a:pPr>
            <a:r>
              <a:rPr lang="en-GB" b="1" dirty="0" smtClean="0">
                <a:solidFill>
                  <a:srgbClr val="0000FF"/>
                </a:solidFill>
              </a:rPr>
              <a:t>MC2 Nanofabrication Laboratory, Chalmers University of Technology</a:t>
            </a:r>
          </a:p>
          <a:p>
            <a:pPr marL="914400" indent="285750">
              <a:buFont typeface="Arial" panose="020B0604020202020204" pitchFamily="34" charset="0"/>
              <a:buChar char="−"/>
            </a:pPr>
            <a:r>
              <a:rPr lang="en-GB" b="1" dirty="0" err="1" smtClean="0">
                <a:solidFill>
                  <a:srgbClr val="0000FF"/>
                </a:solidFill>
              </a:rPr>
              <a:t>Ångström</a:t>
            </a:r>
            <a:r>
              <a:rPr lang="en-GB" b="1" dirty="0" smtClean="0">
                <a:solidFill>
                  <a:srgbClr val="0000FF"/>
                </a:solidFill>
              </a:rPr>
              <a:t> Microstructure Laboratory, Uppsala University</a:t>
            </a:r>
            <a:r>
              <a:rPr lang="en-GB" dirty="0" smtClean="0">
                <a:solidFill>
                  <a:srgbClr val="0000FF"/>
                </a:solidFill>
              </a:rPr>
              <a:t>	</a:t>
            </a:r>
          </a:p>
          <a:p>
            <a:pPr marL="1168400" indent="-266700">
              <a:buFont typeface="Arial" panose="020B0604020202020204" pitchFamily="34" charset="0"/>
              <a:buChar char="−"/>
            </a:pPr>
            <a:r>
              <a:rPr lang="en-GB" b="1" dirty="0" smtClean="0">
                <a:solidFill>
                  <a:srgbClr val="0000FF"/>
                </a:solidFill>
              </a:rPr>
              <a:t>Electrum Laboratory, KTH, The Royal Institute of Technology</a:t>
            </a:r>
            <a:endParaRPr lang="lv-LV" b="1" dirty="0" smtClean="0">
              <a:solidFill>
                <a:srgbClr val="0000FF"/>
              </a:solidFill>
            </a:endParaRPr>
          </a:p>
          <a:p>
            <a:pPr marL="1168400" indent="-266700">
              <a:buFont typeface="Arial" panose="020B0604020202020204" pitchFamily="34" charset="0"/>
              <a:buChar char="−"/>
            </a:pPr>
            <a:r>
              <a:rPr lang="lv-LV" b="1" dirty="0" err="1" smtClean="0">
                <a:solidFill>
                  <a:srgbClr val="0000FF"/>
                </a:solidFill>
              </a:rPr>
              <a:t>Innovation</a:t>
            </a:r>
            <a:r>
              <a:rPr lang="lv-LV" b="1" dirty="0" smtClean="0">
                <a:solidFill>
                  <a:srgbClr val="0000FF"/>
                </a:solidFill>
              </a:rPr>
              <a:t> </a:t>
            </a:r>
            <a:r>
              <a:rPr lang="lv-LV" b="1" dirty="0" err="1" smtClean="0">
                <a:solidFill>
                  <a:srgbClr val="0000FF"/>
                </a:solidFill>
              </a:rPr>
              <a:t>system</a:t>
            </a:r>
            <a:r>
              <a:rPr lang="lv-LV" b="1" dirty="0" smtClean="0">
                <a:solidFill>
                  <a:srgbClr val="0000FF"/>
                </a:solidFill>
              </a:rPr>
              <a:t> </a:t>
            </a:r>
            <a:r>
              <a:rPr lang="lv-LV" b="1" dirty="0" err="1" smtClean="0">
                <a:solidFill>
                  <a:srgbClr val="0000FF"/>
                </a:solidFill>
              </a:rPr>
              <a:t>Kista</a:t>
            </a:r>
            <a:r>
              <a:rPr lang="lv-LV" b="1" dirty="0" smtClean="0">
                <a:solidFill>
                  <a:srgbClr val="0000FF"/>
                </a:solidFill>
              </a:rPr>
              <a:t> (</a:t>
            </a:r>
            <a:r>
              <a:rPr lang="lv-LV" b="1" dirty="0" err="1" smtClean="0">
                <a:solidFill>
                  <a:srgbClr val="0000FF"/>
                </a:solidFill>
              </a:rPr>
              <a:t>Stockholm</a:t>
            </a:r>
            <a:r>
              <a:rPr lang="lv-LV" b="1" dirty="0" smtClean="0">
                <a:solidFill>
                  <a:srgbClr val="0000FF"/>
                </a:solidFill>
              </a:rPr>
              <a:t> </a:t>
            </a:r>
            <a:r>
              <a:rPr lang="lv-LV" b="1" dirty="0" err="1" smtClean="0">
                <a:solidFill>
                  <a:srgbClr val="0000FF"/>
                </a:solidFill>
              </a:rPr>
              <a:t>area</a:t>
            </a:r>
            <a:r>
              <a:rPr lang="lv-LV" b="1" dirty="0" smtClean="0">
                <a:solidFill>
                  <a:srgbClr val="0000FF"/>
                </a:solidFill>
              </a:rPr>
              <a:t>)</a:t>
            </a:r>
          </a:p>
          <a:p>
            <a:pPr marL="1168400" indent="-266700">
              <a:buFont typeface="Arial" panose="020B0604020202020204" pitchFamily="34" charset="0"/>
              <a:buChar char="−"/>
            </a:pPr>
            <a:endParaRPr lang="lv-LV" b="1" dirty="0" smtClean="0">
              <a:solidFill>
                <a:srgbClr val="0000FF"/>
              </a:solidFill>
            </a:endParaRPr>
          </a:p>
          <a:p>
            <a:pPr marL="1168400" indent="-266700">
              <a:buFont typeface="Arial" panose="020B0604020202020204" pitchFamily="34" charset="0"/>
              <a:buChar char="−"/>
            </a:pPr>
            <a:endParaRPr lang="en-GB" b="1" dirty="0" smtClean="0">
              <a:solidFill>
                <a:srgbClr val="0000FF"/>
              </a:solidFill>
            </a:endParaRPr>
          </a:p>
          <a:p>
            <a:r>
              <a:rPr lang="en-GB" b="1" dirty="0" smtClean="0"/>
              <a:t>Estonia</a:t>
            </a:r>
            <a:endParaRPr lang="lv-LV" b="1" dirty="0"/>
          </a:p>
          <a:p>
            <a:pPr marL="1200150" lvl="2" indent="-285750">
              <a:buFont typeface="Arial" panose="020B0604020202020204" pitchFamily="34" charset="0"/>
              <a:buChar char="−"/>
            </a:pPr>
            <a:r>
              <a:rPr lang="en-GB" b="1" dirty="0" smtClean="0"/>
              <a:t>Excellence </a:t>
            </a:r>
            <a:r>
              <a:rPr lang="en-GB" b="1" dirty="0"/>
              <a:t>Centre, Institute of Physics University of Tartu</a:t>
            </a:r>
          </a:p>
          <a:p>
            <a:pPr marL="1200150" lvl="2" indent="-285750">
              <a:buFont typeface="Arial" panose="020B0604020202020204" pitchFamily="34" charset="0"/>
              <a:buChar char="−"/>
            </a:pPr>
            <a:r>
              <a:rPr lang="en-GB" b="1" dirty="0"/>
              <a:t>Excellence Centre</a:t>
            </a:r>
            <a:r>
              <a:rPr lang="lv-LV" b="1" dirty="0"/>
              <a:t>,</a:t>
            </a:r>
            <a:r>
              <a:rPr lang="en-GB" b="1" dirty="0"/>
              <a:t> Tallinn University of Technology</a:t>
            </a:r>
          </a:p>
          <a:p>
            <a:r>
              <a:rPr lang="en-GB" b="1" dirty="0">
                <a:solidFill>
                  <a:srgbClr val="008000"/>
                </a:solidFill>
              </a:rPr>
              <a:t>Lithuania</a:t>
            </a:r>
            <a:endParaRPr lang="lv-LV" b="1" dirty="0">
              <a:solidFill>
                <a:srgbClr val="008000"/>
              </a:solidFill>
            </a:endParaRPr>
          </a:p>
          <a:p>
            <a:endParaRPr lang="en-GB" b="1" dirty="0" smtClean="0">
              <a:solidFill>
                <a:srgbClr val="008000"/>
              </a:solidFill>
            </a:endParaRPr>
          </a:p>
          <a:p>
            <a:pPr marL="1200150" lvl="2" indent="-285750">
              <a:buFont typeface="Arial" panose="020B0604020202020204" pitchFamily="34" charset="0"/>
              <a:buChar char="−"/>
            </a:pPr>
            <a:r>
              <a:rPr lang="en-GB" b="1" dirty="0">
                <a:solidFill>
                  <a:srgbClr val="008000"/>
                </a:solidFill>
              </a:rPr>
              <a:t>Sauletekis (Sunrise) </a:t>
            </a:r>
            <a:r>
              <a:rPr lang="en-GB" b="1" dirty="0" smtClean="0">
                <a:solidFill>
                  <a:srgbClr val="008000"/>
                </a:solidFill>
              </a:rPr>
              <a:t>valley</a:t>
            </a:r>
            <a:r>
              <a:rPr lang="lv-LV" b="1" dirty="0" smtClean="0">
                <a:solidFill>
                  <a:srgbClr val="008000"/>
                </a:solidFill>
              </a:rPr>
              <a:t>, </a:t>
            </a:r>
            <a:r>
              <a:rPr lang="en-GB" b="1" dirty="0" smtClean="0">
                <a:solidFill>
                  <a:srgbClr val="008000"/>
                </a:solidFill>
              </a:rPr>
              <a:t>Vilnius area</a:t>
            </a:r>
            <a:endParaRPr lang="en-GB" b="1" dirty="0">
              <a:solidFill>
                <a:srgbClr val="008000"/>
              </a:solidFill>
            </a:endParaRPr>
          </a:p>
          <a:p>
            <a:pPr marL="1200150" lvl="2" indent="-285750">
              <a:buFont typeface="Arial" panose="020B0604020202020204" pitchFamily="34" charset="0"/>
              <a:buChar char="−"/>
            </a:pPr>
            <a:r>
              <a:rPr lang="en-GB" b="1" dirty="0" err="1" smtClean="0">
                <a:solidFill>
                  <a:srgbClr val="008000"/>
                </a:solidFill>
              </a:rPr>
              <a:t>Santaka</a:t>
            </a:r>
            <a:r>
              <a:rPr lang="en-GB" b="1" dirty="0" smtClean="0">
                <a:solidFill>
                  <a:srgbClr val="008000"/>
                </a:solidFill>
              </a:rPr>
              <a:t> </a:t>
            </a:r>
            <a:r>
              <a:rPr lang="en-GB" b="1" dirty="0">
                <a:solidFill>
                  <a:srgbClr val="008000"/>
                </a:solidFill>
              </a:rPr>
              <a:t>(Confluence) </a:t>
            </a:r>
            <a:r>
              <a:rPr lang="en-GB" b="1" dirty="0" smtClean="0">
                <a:solidFill>
                  <a:srgbClr val="008000"/>
                </a:solidFill>
              </a:rPr>
              <a:t>valley</a:t>
            </a:r>
            <a:r>
              <a:rPr lang="lv-LV" b="1" dirty="0" smtClean="0">
                <a:solidFill>
                  <a:srgbClr val="008000"/>
                </a:solidFill>
              </a:rPr>
              <a:t>, </a:t>
            </a:r>
            <a:r>
              <a:rPr lang="en-GB" b="1" dirty="0" smtClean="0">
                <a:solidFill>
                  <a:srgbClr val="008000"/>
                </a:solidFill>
              </a:rPr>
              <a:t>Kaunas</a:t>
            </a:r>
            <a:r>
              <a:rPr lang="lv-LV" b="1" dirty="0" smtClean="0">
                <a:solidFill>
                  <a:srgbClr val="008000"/>
                </a:solidFill>
              </a:rPr>
              <a:t> </a:t>
            </a:r>
            <a:r>
              <a:rPr lang="lv-LV" b="1" dirty="0" err="1" smtClean="0">
                <a:solidFill>
                  <a:srgbClr val="008000"/>
                </a:solidFill>
              </a:rPr>
              <a:t>area</a:t>
            </a:r>
            <a:endParaRPr lang="en-GB" b="1" dirty="0">
              <a:solidFill>
                <a:srgbClr val="008000"/>
              </a:solidFill>
            </a:endParaRPr>
          </a:p>
          <a:p>
            <a:r>
              <a:rPr lang="en-GB" b="1" dirty="0" smtClean="0">
                <a:solidFill>
                  <a:srgbClr val="C00000"/>
                </a:solidFill>
              </a:rPr>
              <a:t>Latvia</a:t>
            </a:r>
            <a:r>
              <a:rPr lang="en-GB" dirty="0" smtClean="0">
                <a:solidFill>
                  <a:srgbClr val="C00000"/>
                </a:solidFill>
              </a:rPr>
              <a:t>	</a:t>
            </a:r>
            <a:r>
              <a:rPr lang="en-GB" b="1" dirty="0" smtClean="0">
                <a:solidFill>
                  <a:srgbClr val="C00000"/>
                </a:solidFill>
              </a:rPr>
              <a:t> </a:t>
            </a:r>
          </a:p>
          <a:p>
            <a:r>
              <a:rPr lang="en-GB" b="1" dirty="0" smtClean="0">
                <a:solidFill>
                  <a:srgbClr val="C00000"/>
                </a:solidFill>
              </a:rPr>
              <a:t>	</a:t>
            </a:r>
            <a:endParaRPr lang="lv-LV" b="1" dirty="0" smtClean="0">
              <a:solidFill>
                <a:srgbClr val="C00000"/>
              </a:solidFill>
            </a:endParaRPr>
          </a:p>
          <a:p>
            <a:endParaRPr lang="lv-LV" b="1" dirty="0">
              <a:solidFill>
                <a:srgbClr val="C00000"/>
              </a:solidFill>
            </a:endParaRPr>
          </a:p>
          <a:p>
            <a:r>
              <a:rPr lang="lv-LV" b="1" dirty="0" smtClean="0">
                <a:solidFill>
                  <a:srgbClr val="C00000"/>
                </a:solidFill>
              </a:rPr>
              <a:t>	</a:t>
            </a:r>
            <a:r>
              <a:rPr lang="en-GB" b="1" dirty="0" smtClean="0">
                <a:solidFill>
                  <a:srgbClr val="C00000"/>
                </a:solidFill>
              </a:rPr>
              <a:t>-   </a:t>
            </a:r>
            <a:r>
              <a:rPr lang="en-GB" b="1" dirty="0" smtClean="0"/>
              <a:t>Advanced materials </a:t>
            </a:r>
            <a:r>
              <a:rPr lang="en-GB" b="1" dirty="0" smtClean="0">
                <a:solidFill>
                  <a:srgbClr val="C00000"/>
                </a:solidFill>
              </a:rPr>
              <a:t>HILL</a:t>
            </a:r>
            <a:r>
              <a:rPr lang="en-GB" b="1" dirty="0" smtClean="0"/>
              <a:t> (</a:t>
            </a:r>
            <a:r>
              <a:rPr lang="en-GB" b="1" dirty="0" smtClean="0">
                <a:solidFill>
                  <a:srgbClr val="C00000"/>
                </a:solidFill>
              </a:rPr>
              <a:t>H</a:t>
            </a:r>
            <a:r>
              <a:rPr lang="en-GB" b="1" dirty="0" smtClean="0"/>
              <a:t>igh </a:t>
            </a:r>
            <a:r>
              <a:rPr lang="en-GB" b="1" dirty="0" smtClean="0">
                <a:solidFill>
                  <a:srgbClr val="C00000"/>
                </a:solidFill>
              </a:rPr>
              <a:t>I</a:t>
            </a:r>
            <a:r>
              <a:rPr lang="en-GB" b="1" dirty="0" smtClean="0"/>
              <a:t>nnovation </a:t>
            </a:r>
            <a:r>
              <a:rPr lang="en-GB" b="1" dirty="0" smtClean="0">
                <a:solidFill>
                  <a:srgbClr val="C00000"/>
                </a:solidFill>
              </a:rPr>
              <a:t>L</a:t>
            </a:r>
            <a:r>
              <a:rPr lang="en-GB" b="1" dirty="0" smtClean="0"/>
              <a:t>evel </a:t>
            </a:r>
            <a:r>
              <a:rPr lang="en-GB" b="1" dirty="0" smtClean="0">
                <a:solidFill>
                  <a:srgbClr val="C00000"/>
                </a:solidFill>
              </a:rPr>
              <a:t>L</a:t>
            </a:r>
            <a:r>
              <a:rPr lang="en-GB" b="1" dirty="0" smtClean="0"/>
              <a:t>aboratories), Riga area</a:t>
            </a:r>
          </a:p>
          <a:p>
            <a:r>
              <a:rPr lang="en-GB" dirty="0" smtClean="0"/>
              <a:t>	</a:t>
            </a:r>
            <a:endParaRPr lang="en-GB"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6"/>
          <p:cNvSpPr txBox="1">
            <a:spLocks noChangeArrowheads="1"/>
          </p:cNvSpPr>
          <p:nvPr/>
        </p:nvSpPr>
        <p:spPr bwMode="auto">
          <a:xfrm>
            <a:off x="1330325" y="0"/>
            <a:ext cx="7127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lv-LV" sz="2600" b="1" dirty="0" smtClean="0">
                <a:solidFill>
                  <a:srgbClr val="F0E400"/>
                </a:solidFill>
              </a:rPr>
              <a:t>Institute of Solid State Physics, University of Latvia</a:t>
            </a:r>
            <a:endParaRPr lang="en-GB" altLang="lv-LV" sz="2600" b="1" dirty="0">
              <a:solidFill>
                <a:srgbClr val="F0E400"/>
              </a:solidFill>
            </a:endParaRPr>
          </a:p>
        </p:txBody>
      </p:sp>
      <p:sp>
        <p:nvSpPr>
          <p:cNvPr id="6" name="Slide Number Placeholder 5"/>
          <p:cNvSpPr>
            <a:spLocks noGrp="1"/>
          </p:cNvSpPr>
          <p:nvPr>
            <p:ph type="sldNum" sz="quarter" idx="12"/>
          </p:nvPr>
        </p:nvSpPr>
        <p:spPr/>
        <p:txBody>
          <a:bodyPr/>
          <a:lstStyle/>
          <a:p>
            <a:fld id="{40CBCE6C-6930-4507-8FE9-585CF6635CB4}" type="slidenum">
              <a:rPr lang="lv-LV" smtClean="0"/>
              <a:t>20</a:t>
            </a:fld>
            <a:endParaRPr lang="lv-LV"/>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351" y="1217256"/>
            <a:ext cx="724145" cy="45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96735" y="3124452"/>
            <a:ext cx="724147" cy="47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819" y="4274005"/>
            <a:ext cx="792086" cy="47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1711" y="5457445"/>
            <a:ext cx="834194" cy="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631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44890449"/>
              </p:ext>
            </p:extLst>
          </p:nvPr>
        </p:nvGraphicFramePr>
        <p:xfrm>
          <a:off x="467544" y="2852936"/>
          <a:ext cx="8088560" cy="4618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003970" y="6024756"/>
            <a:ext cx="6192687" cy="369332"/>
          </a:xfrm>
          <a:prstGeom prst="rect">
            <a:avLst/>
          </a:prstGeom>
          <a:noFill/>
        </p:spPr>
        <p:txBody>
          <a:bodyPr wrap="square" rtlCol="0">
            <a:spAutoFit/>
          </a:bodyPr>
          <a:lstStyle/>
          <a:p>
            <a:r>
              <a:rPr lang="lv-LV" b="1" dirty="0" smtClean="0"/>
              <a:t>*Viedo materiālu </a:t>
            </a:r>
            <a:r>
              <a:rPr lang="en-GB" b="1" dirty="0" smtClean="0">
                <a:solidFill>
                  <a:srgbClr val="C00000"/>
                </a:solidFill>
              </a:rPr>
              <a:t>HILL</a:t>
            </a:r>
            <a:r>
              <a:rPr lang="en-GB" b="1" dirty="0" smtClean="0"/>
              <a:t> </a:t>
            </a:r>
            <a:r>
              <a:rPr lang="en-GB" b="1" dirty="0" smtClean="0"/>
              <a:t>(</a:t>
            </a:r>
            <a:r>
              <a:rPr lang="en-GB" b="1" dirty="0" smtClean="0">
                <a:solidFill>
                  <a:srgbClr val="C00000"/>
                </a:solidFill>
              </a:rPr>
              <a:t>H</a:t>
            </a:r>
            <a:r>
              <a:rPr lang="en-GB" b="1" dirty="0" smtClean="0"/>
              <a:t>igh</a:t>
            </a:r>
            <a:r>
              <a:rPr lang="lv-LV" b="1" dirty="0" err="1" smtClean="0"/>
              <a:t>ly</a:t>
            </a:r>
            <a:r>
              <a:rPr lang="en-GB" b="1" dirty="0" smtClean="0"/>
              <a:t> </a:t>
            </a:r>
            <a:r>
              <a:rPr lang="en-GB" b="1" dirty="0" err="1" smtClean="0">
                <a:solidFill>
                  <a:srgbClr val="C00000"/>
                </a:solidFill>
              </a:rPr>
              <a:t>I</a:t>
            </a:r>
            <a:r>
              <a:rPr lang="en-GB" b="1" dirty="0" err="1" smtClean="0"/>
              <a:t>nnovati</a:t>
            </a:r>
            <a:r>
              <a:rPr lang="lv-LV" b="1" dirty="0" err="1" smtClean="0"/>
              <a:t>ve</a:t>
            </a:r>
            <a:r>
              <a:rPr lang="en-GB" b="1" dirty="0" smtClean="0"/>
              <a:t> </a:t>
            </a:r>
            <a:r>
              <a:rPr lang="en-GB" b="1" dirty="0" smtClean="0">
                <a:solidFill>
                  <a:srgbClr val="C00000"/>
                </a:solidFill>
              </a:rPr>
              <a:t>L</a:t>
            </a:r>
            <a:r>
              <a:rPr lang="en-GB" b="1" dirty="0" smtClean="0"/>
              <a:t>evel </a:t>
            </a:r>
            <a:r>
              <a:rPr lang="en-GB" b="1" dirty="0" smtClean="0">
                <a:solidFill>
                  <a:srgbClr val="C00000"/>
                </a:solidFill>
              </a:rPr>
              <a:t>L</a:t>
            </a:r>
            <a:r>
              <a:rPr lang="en-GB" b="1" dirty="0" smtClean="0"/>
              <a:t>aboratories</a:t>
            </a:r>
            <a:r>
              <a:rPr lang="lv-LV" b="1" dirty="0" smtClean="0"/>
              <a:t>)</a:t>
            </a:r>
            <a:endParaRPr lang="en-US" b="1" dirty="0"/>
          </a:p>
        </p:txBody>
      </p:sp>
      <p:sp>
        <p:nvSpPr>
          <p:cNvPr id="14" name="Text Box 4"/>
          <p:cNvSpPr txBox="1">
            <a:spLocks noChangeArrowheads="1"/>
          </p:cNvSpPr>
          <p:nvPr/>
        </p:nvSpPr>
        <p:spPr bwMode="auto">
          <a:xfrm>
            <a:off x="683568" y="2122223"/>
            <a:ext cx="7226300" cy="1215717"/>
          </a:xfrm>
          <a:prstGeom prst="rect">
            <a:avLst/>
          </a:prstGeom>
          <a:solidFill>
            <a:schemeClr val="accent1">
              <a:alpha val="52000"/>
            </a:schemeClr>
          </a:solidFill>
          <a:ln>
            <a:noFill/>
          </a:ln>
          <a:effectLst>
            <a:outerShdw dist="107763" dir="18900000" algn="ctr" rotWithShape="0">
              <a:schemeClr val="bg2">
                <a:alpha val="50000"/>
              </a:schemeClr>
            </a:outerShdw>
          </a:effectLst>
          <a:extLst/>
        </p:spPr>
        <p:txBody>
          <a:bodyPr wrap="square">
            <a:spAutoFit/>
          </a:bodyPr>
          <a:lstStyle/>
          <a:p>
            <a:pPr>
              <a:spcBef>
                <a:spcPct val="50000"/>
              </a:spcBef>
            </a:pPr>
            <a:endParaRPr lang="lv-LV" sz="100" b="1" dirty="0" smtClean="0">
              <a:solidFill>
                <a:schemeClr val="accent2"/>
              </a:solidFill>
              <a:effectLst>
                <a:outerShdw blurRad="38100" dist="38100" dir="2700000" algn="tl">
                  <a:srgbClr val="000000"/>
                </a:outerShdw>
              </a:effectLst>
            </a:endParaRPr>
          </a:p>
          <a:p>
            <a:pPr algn="ctr">
              <a:spcBef>
                <a:spcPct val="50000"/>
              </a:spcBef>
            </a:pPr>
            <a:r>
              <a:rPr lang="lv-LV" sz="4800" b="1" dirty="0" smtClean="0">
                <a:solidFill>
                  <a:srgbClr val="C00000"/>
                </a:solidFill>
                <a:effectLst>
                  <a:outerShdw blurRad="38100" dist="38100" dir="2700000" algn="tl">
                    <a:srgbClr val="000000"/>
                  </a:outerShdw>
                </a:effectLst>
                <a:latin typeface="Arial" pitchFamily="34" charset="0"/>
                <a:cs typeface="Arial" pitchFamily="34" charset="0"/>
              </a:rPr>
              <a:t>Paldies par uzmanību!</a:t>
            </a:r>
            <a:endParaRPr lang="en-GB" b="1" dirty="0">
              <a:solidFill>
                <a:schemeClr val="accent2"/>
              </a:solidFill>
              <a:effectLst>
                <a:outerShdw blurRad="38100" dist="38100" dir="2700000" algn="tl">
                  <a:srgbClr val="000000"/>
                </a:outerShdw>
              </a:effectLst>
              <a:latin typeface="Arial Narrow" pitchFamily="34" charset="0"/>
            </a:endParaRPr>
          </a:p>
        </p:txBody>
      </p:sp>
      <p:sp>
        <p:nvSpPr>
          <p:cNvPr id="2" name="Virsraksts 1"/>
          <p:cNvSpPr>
            <a:spLocks noGrp="1"/>
          </p:cNvSpPr>
          <p:nvPr>
            <p:ph type="title"/>
          </p:nvPr>
        </p:nvSpPr>
        <p:spPr>
          <a:xfrm>
            <a:off x="-12737" y="548680"/>
            <a:ext cx="9144000" cy="1115381"/>
          </a:xfrm>
        </p:spPr>
        <p:txBody>
          <a:bodyPr>
            <a:noAutofit/>
          </a:bodyPr>
          <a:lstStyle/>
          <a:p>
            <a:r>
              <a:rPr lang="lv-LV" sz="4800" b="1" dirty="0" smtClean="0">
                <a:solidFill>
                  <a:srgbClr val="C00000"/>
                </a:solidFill>
              </a:rPr>
              <a:t>CAMART</a:t>
            </a:r>
            <a:r>
              <a:rPr lang="lv-LV" sz="4800" b="1" baseline="30000" dirty="0" smtClean="0">
                <a:solidFill>
                  <a:srgbClr val="C00000"/>
                </a:solidFill>
              </a:rPr>
              <a:t>2</a:t>
            </a:r>
            <a:r>
              <a:rPr lang="lv-LV" sz="4800" b="1" dirty="0" smtClean="0">
                <a:solidFill>
                  <a:srgbClr val="C00000"/>
                </a:solidFill>
              </a:rPr>
              <a:t> </a:t>
            </a:r>
            <a:r>
              <a:rPr lang="lv-LV" sz="4800" b="1" dirty="0" smtClean="0">
                <a:solidFill>
                  <a:srgbClr val="C00000"/>
                </a:solidFill>
              </a:rPr>
              <a:t>kāpnes uz ekselenci:</a:t>
            </a:r>
            <a:r>
              <a:rPr lang="lv-LV" sz="4800" b="1" dirty="0">
                <a:solidFill>
                  <a:srgbClr val="C00000"/>
                </a:solidFill>
              </a:rPr>
              <a:t/>
            </a:r>
            <a:br>
              <a:rPr lang="lv-LV" sz="4800" b="1" dirty="0">
                <a:solidFill>
                  <a:srgbClr val="C00000"/>
                </a:solidFill>
              </a:rPr>
            </a:br>
            <a:r>
              <a:rPr lang="lv-LV" sz="2800" b="1" dirty="0" smtClean="0">
                <a:solidFill>
                  <a:srgbClr val="000066"/>
                </a:solidFill>
              </a:rPr>
              <a:t>I</a:t>
            </a:r>
            <a:r>
              <a:rPr lang="lv-LV" sz="2800" b="1" dirty="0" smtClean="0">
                <a:solidFill>
                  <a:srgbClr val="000066"/>
                </a:solidFill>
              </a:rPr>
              <a:t>elejas (</a:t>
            </a:r>
            <a:r>
              <a:rPr lang="lv-LV" sz="2800" b="1" i="1" dirty="0" err="1">
                <a:solidFill>
                  <a:srgbClr val="000066"/>
                </a:solidFill>
              </a:rPr>
              <a:t>V</a:t>
            </a:r>
            <a:r>
              <a:rPr lang="lv-LV" sz="2800" b="1" i="1" dirty="0" err="1" smtClean="0">
                <a:solidFill>
                  <a:srgbClr val="000066"/>
                </a:solidFill>
              </a:rPr>
              <a:t>alley</a:t>
            </a:r>
            <a:r>
              <a:rPr lang="lv-LV" sz="2800" b="1" dirty="0" smtClean="0">
                <a:solidFill>
                  <a:srgbClr val="000066"/>
                </a:solidFill>
              </a:rPr>
              <a:t>) vietā – Paugurs (</a:t>
            </a:r>
            <a:r>
              <a:rPr lang="en-US" sz="2800" b="1" i="1" dirty="0" smtClean="0">
                <a:solidFill>
                  <a:srgbClr val="000066"/>
                </a:solidFill>
              </a:rPr>
              <a:t>HILL</a:t>
            </a:r>
            <a:r>
              <a:rPr lang="lv-LV" sz="2800" b="1" dirty="0" smtClean="0">
                <a:solidFill>
                  <a:srgbClr val="000066"/>
                </a:solidFill>
              </a:rPr>
              <a:t>)</a:t>
            </a:r>
            <a:r>
              <a:rPr lang="lv-LV" sz="2800" b="1" dirty="0" smtClean="0">
                <a:solidFill>
                  <a:srgbClr val="000066"/>
                </a:solidFill>
              </a:rPr>
              <a:t/>
            </a:r>
            <a:br>
              <a:rPr lang="lv-LV" sz="2800" b="1" dirty="0" smtClean="0">
                <a:solidFill>
                  <a:srgbClr val="000066"/>
                </a:solidFill>
              </a:rPr>
            </a:br>
            <a:endParaRPr lang="en-US" sz="2800" b="1" i="1" dirty="0">
              <a:solidFill>
                <a:srgbClr val="000066"/>
              </a:solidFill>
              <a:cs typeface="Arial" charset="0"/>
            </a:endParaRPr>
          </a:p>
        </p:txBody>
      </p:sp>
    </p:spTree>
    <p:extLst>
      <p:ext uri="{BB962C8B-B14F-4D97-AF65-F5344CB8AC3E}">
        <p14:creationId xmlns:p14="http://schemas.microsoft.com/office/powerpoint/2010/main" val="412807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467544" y="764704"/>
            <a:ext cx="8229600" cy="613830"/>
          </a:xfrm>
        </p:spPr>
        <p:txBody>
          <a:bodyPr>
            <a:normAutofit fontScale="90000"/>
          </a:bodyPr>
          <a:lstStyle/>
          <a:p>
            <a:r>
              <a:rPr lang="lv-LV" sz="3600" b="1" dirty="0" smtClean="0">
                <a:solidFill>
                  <a:srgbClr val="FF0000"/>
                </a:solidFill>
              </a:rPr>
              <a:t>CAMART</a:t>
            </a:r>
            <a:r>
              <a:rPr lang="lv-LV" sz="3600" b="1" baseline="30000" dirty="0" smtClean="0">
                <a:solidFill>
                  <a:srgbClr val="FF0000"/>
                </a:solidFill>
              </a:rPr>
              <a:t>2</a:t>
            </a:r>
            <a:endParaRPr lang="lv-LV" sz="3600" b="1" dirty="0">
              <a:solidFill>
                <a:srgbClr val="FF0000"/>
              </a:solidFill>
            </a:endParaRPr>
          </a:p>
        </p:txBody>
      </p:sp>
      <p:sp>
        <p:nvSpPr>
          <p:cNvPr id="3" name="TextBox 2"/>
          <p:cNvSpPr txBox="1"/>
          <p:nvPr/>
        </p:nvSpPr>
        <p:spPr>
          <a:xfrm>
            <a:off x="467544" y="1628800"/>
            <a:ext cx="8352928" cy="4493538"/>
          </a:xfrm>
          <a:prstGeom prst="rect">
            <a:avLst/>
          </a:prstGeom>
          <a:noFill/>
        </p:spPr>
        <p:txBody>
          <a:bodyPr wrap="square" rtlCol="0">
            <a:spAutoFit/>
          </a:bodyPr>
          <a:lstStyle/>
          <a:p>
            <a:pPr algn="ctr"/>
            <a:r>
              <a:rPr lang="en-US" sz="2000" dirty="0">
                <a:solidFill>
                  <a:srgbClr val="000062"/>
                </a:solidFill>
              </a:rPr>
              <a:t>H2020 Work </a:t>
            </a:r>
            <a:r>
              <a:rPr lang="en-US" sz="2000" dirty="0" err="1">
                <a:solidFill>
                  <a:srgbClr val="000062"/>
                </a:solidFill>
              </a:rPr>
              <a:t>Programme</a:t>
            </a:r>
            <a:r>
              <a:rPr lang="en-US" sz="2000" dirty="0">
                <a:solidFill>
                  <a:srgbClr val="000062"/>
                </a:solidFill>
              </a:rPr>
              <a:t> 2014-15: </a:t>
            </a:r>
            <a:r>
              <a:rPr lang="lv-LV" sz="2000" dirty="0">
                <a:solidFill>
                  <a:srgbClr val="000062"/>
                </a:solidFill>
              </a:rPr>
              <a:t/>
            </a:r>
            <a:br>
              <a:rPr lang="lv-LV" sz="2000" dirty="0">
                <a:solidFill>
                  <a:srgbClr val="000062"/>
                </a:solidFill>
              </a:rPr>
            </a:br>
            <a:r>
              <a:rPr lang="en-US" sz="2000" dirty="0">
                <a:solidFill>
                  <a:srgbClr val="000062"/>
                </a:solidFill>
              </a:rPr>
              <a:t>Spreading Excellence and Widening Participation Call: </a:t>
            </a:r>
            <a:r>
              <a:rPr lang="lv-LV" sz="2000" dirty="0">
                <a:solidFill>
                  <a:srgbClr val="000062"/>
                </a:solidFill>
              </a:rPr>
              <a:t/>
            </a:r>
            <a:br>
              <a:rPr lang="lv-LV" sz="2000" dirty="0">
                <a:solidFill>
                  <a:srgbClr val="000062"/>
                </a:solidFill>
              </a:rPr>
            </a:br>
            <a:r>
              <a:rPr lang="en-US" sz="2000" dirty="0">
                <a:solidFill>
                  <a:srgbClr val="000062"/>
                </a:solidFill>
              </a:rPr>
              <a:t>WIDESPREAD 1-2014: Teaming</a:t>
            </a:r>
            <a:r>
              <a:rPr lang="lv-LV" sz="2000" dirty="0">
                <a:solidFill>
                  <a:srgbClr val="000062"/>
                </a:solidFill>
              </a:rPr>
              <a:t> Project</a:t>
            </a:r>
          </a:p>
          <a:p>
            <a:pPr algn="ctr"/>
            <a:endParaRPr lang="lv-LV" sz="2400" dirty="0" smtClean="0">
              <a:solidFill>
                <a:srgbClr val="000062"/>
              </a:solidFill>
            </a:endParaRPr>
          </a:p>
          <a:p>
            <a:pPr algn="ctr"/>
            <a:r>
              <a:rPr lang="en-GB" sz="2800" b="1" dirty="0">
                <a:solidFill>
                  <a:srgbClr val="000062"/>
                </a:solidFill>
                <a:latin typeface="+mj-lt"/>
                <a:ea typeface="+mj-ea"/>
                <a:cs typeface="Arial" charset="0"/>
              </a:rPr>
              <a:t>The Excellence Centre of</a:t>
            </a:r>
            <a:r>
              <a:rPr lang="lv-LV" sz="2800" dirty="0" smtClean="0"/>
              <a:t/>
            </a:r>
            <a:br>
              <a:rPr lang="lv-LV" sz="2800" dirty="0" smtClean="0"/>
            </a:br>
            <a:r>
              <a:rPr lang="en-GB" sz="2800" b="1" dirty="0" smtClean="0">
                <a:solidFill>
                  <a:srgbClr val="FF0000"/>
                </a:solidFill>
              </a:rPr>
              <a:t>A</a:t>
            </a:r>
            <a:r>
              <a:rPr lang="en-GB" sz="2800" b="1" dirty="0">
                <a:solidFill>
                  <a:srgbClr val="000062"/>
                </a:solidFill>
                <a:latin typeface="+mj-lt"/>
                <a:ea typeface="+mj-ea"/>
                <a:cs typeface="Arial" charset="0"/>
              </a:rPr>
              <a:t>dvanced</a:t>
            </a:r>
            <a:r>
              <a:rPr lang="en-GB" sz="2800" dirty="0" smtClean="0"/>
              <a:t> </a:t>
            </a:r>
            <a:r>
              <a:rPr lang="en-GB" sz="2800" b="1" dirty="0" err="1">
                <a:solidFill>
                  <a:srgbClr val="FF0000"/>
                </a:solidFill>
              </a:rPr>
              <a:t>MA</a:t>
            </a:r>
            <a:r>
              <a:rPr lang="en-GB" sz="2800" b="1" dirty="0" err="1">
                <a:solidFill>
                  <a:srgbClr val="000062"/>
                </a:solidFill>
                <a:latin typeface="+mj-lt"/>
                <a:ea typeface="+mj-ea"/>
                <a:cs typeface="Arial" charset="0"/>
              </a:rPr>
              <a:t>terial</a:t>
            </a:r>
            <a:r>
              <a:rPr lang="en-GB" sz="2800" dirty="0"/>
              <a:t> </a:t>
            </a:r>
            <a:r>
              <a:rPr lang="en-GB" sz="2800" b="1" dirty="0">
                <a:solidFill>
                  <a:srgbClr val="FF0000"/>
                </a:solidFill>
              </a:rPr>
              <a:t>R</a:t>
            </a:r>
            <a:r>
              <a:rPr lang="en-GB" sz="2800" b="1" dirty="0">
                <a:solidFill>
                  <a:srgbClr val="000062"/>
                </a:solidFill>
                <a:latin typeface="+mj-lt"/>
                <a:ea typeface="+mj-ea"/>
                <a:cs typeface="Arial" charset="0"/>
              </a:rPr>
              <a:t>esearch and </a:t>
            </a:r>
            <a:r>
              <a:rPr lang="en-GB" sz="2800" b="1" u="sng" dirty="0">
                <a:solidFill>
                  <a:srgbClr val="FF0000"/>
                </a:solidFill>
              </a:rPr>
              <a:t>T</a:t>
            </a:r>
            <a:r>
              <a:rPr lang="en-GB" sz="2800" b="1" u="sng" dirty="0">
                <a:solidFill>
                  <a:srgbClr val="000062"/>
                </a:solidFill>
                <a:latin typeface="+mj-lt"/>
                <a:ea typeface="+mj-ea"/>
                <a:cs typeface="Arial" charset="0"/>
              </a:rPr>
              <a:t>echnology</a:t>
            </a:r>
            <a:r>
              <a:rPr lang="en-GB" sz="2800" u="sng" dirty="0">
                <a:solidFill>
                  <a:srgbClr val="FF0000"/>
                </a:solidFill>
              </a:rPr>
              <a:t> </a:t>
            </a:r>
            <a:r>
              <a:rPr lang="lv-LV" sz="2800" b="1" u="sng" dirty="0" smtClean="0">
                <a:solidFill>
                  <a:srgbClr val="FF0000"/>
                </a:solidFill>
              </a:rPr>
              <a:t>T</a:t>
            </a:r>
            <a:r>
              <a:rPr lang="en-GB" sz="2800" b="1" u="sng" dirty="0" err="1">
                <a:solidFill>
                  <a:srgbClr val="000062"/>
                </a:solidFill>
                <a:latin typeface="+mj-lt"/>
                <a:ea typeface="+mj-ea"/>
                <a:cs typeface="Arial" charset="0"/>
              </a:rPr>
              <a:t>ransfer</a:t>
            </a:r>
            <a:endParaRPr lang="lv-LV" sz="2800" b="1" u="sng" dirty="0">
              <a:solidFill>
                <a:srgbClr val="000062"/>
              </a:solidFill>
              <a:latin typeface="+mj-lt"/>
              <a:ea typeface="+mj-ea"/>
              <a:cs typeface="Arial" charset="0"/>
            </a:endParaRPr>
          </a:p>
          <a:p>
            <a:pPr algn="ctr"/>
            <a:r>
              <a:rPr lang="lv-LV" sz="2800" b="1" dirty="0" smtClean="0">
                <a:solidFill>
                  <a:srgbClr val="FF0000"/>
                </a:solidFill>
              </a:rPr>
              <a:t>CAMART</a:t>
            </a:r>
            <a:r>
              <a:rPr lang="lv-LV" sz="2800" b="1" baseline="30000" dirty="0" smtClean="0">
                <a:solidFill>
                  <a:srgbClr val="FF0000"/>
                </a:solidFill>
              </a:rPr>
              <a:t>2</a:t>
            </a:r>
            <a:endParaRPr lang="lv-LV" sz="2800" b="1" baseline="30000" dirty="0">
              <a:solidFill>
                <a:srgbClr val="FF0000"/>
              </a:solidFill>
            </a:endParaRPr>
          </a:p>
          <a:p>
            <a:pPr algn="ctr"/>
            <a:endParaRPr lang="lv-LV" sz="2400" b="1" dirty="0">
              <a:solidFill>
                <a:srgbClr val="FF0000"/>
              </a:solidFill>
              <a:latin typeface="+mj-lt"/>
              <a:ea typeface="+mj-ea"/>
              <a:cs typeface="Arial" charset="0"/>
            </a:endParaRPr>
          </a:p>
          <a:p>
            <a:pPr algn="ctr"/>
            <a:r>
              <a:rPr lang="lv-LV" sz="2400" b="1" i="1" dirty="0" smtClean="0">
                <a:solidFill>
                  <a:srgbClr val="FF0000"/>
                </a:solidFill>
                <a:latin typeface="+mj-lt"/>
                <a:ea typeface="+mj-ea"/>
                <a:cs typeface="Arial" charset="0"/>
              </a:rPr>
              <a:t>Projekta koordinators</a:t>
            </a:r>
            <a:r>
              <a:rPr lang="en-US" sz="2400" b="1" i="1" dirty="0" smtClean="0">
                <a:solidFill>
                  <a:srgbClr val="FF0000"/>
                </a:solidFill>
                <a:latin typeface="+mj-lt"/>
                <a:ea typeface="+mj-ea"/>
                <a:cs typeface="Arial" charset="0"/>
              </a:rPr>
              <a:t>:</a:t>
            </a:r>
            <a:endParaRPr lang="en-US" sz="2400" b="1" i="1" dirty="0">
              <a:solidFill>
                <a:srgbClr val="FF0000"/>
              </a:solidFill>
              <a:latin typeface="+mj-lt"/>
              <a:ea typeface="+mj-ea"/>
              <a:cs typeface="Arial" charset="0"/>
            </a:endParaRPr>
          </a:p>
          <a:p>
            <a:pPr algn="ctr"/>
            <a:r>
              <a:rPr lang="lv-LV" sz="2400" b="1" i="1" dirty="0" smtClean="0">
                <a:solidFill>
                  <a:srgbClr val="FF0000"/>
                </a:solidFill>
                <a:latin typeface="+mj-lt"/>
                <a:ea typeface="+mj-ea"/>
                <a:cs typeface="Arial" charset="0"/>
              </a:rPr>
              <a:t>Latvijas Universitātes Cietvielu fizikas institūts</a:t>
            </a:r>
            <a:endParaRPr lang="lv-LV" sz="2800" b="1" baseline="30000" dirty="0">
              <a:solidFill>
                <a:srgbClr val="FF0000"/>
              </a:solidFill>
            </a:endParaRPr>
          </a:p>
          <a:p>
            <a:pPr algn="ctr"/>
            <a:endParaRPr lang="en-US" sz="2800" dirty="0">
              <a:solidFill>
                <a:srgbClr val="FF0000"/>
              </a:solidFill>
            </a:endParaRPr>
          </a:p>
          <a:p>
            <a:endParaRPr lang="en-US" dirty="0"/>
          </a:p>
        </p:txBody>
      </p:sp>
      <p:sp>
        <p:nvSpPr>
          <p:cNvPr id="6" name="Slide Number Placeholder 5"/>
          <p:cNvSpPr>
            <a:spLocks noGrp="1"/>
          </p:cNvSpPr>
          <p:nvPr>
            <p:ph type="sldNum" sz="quarter" idx="12"/>
          </p:nvPr>
        </p:nvSpPr>
        <p:spPr/>
        <p:txBody>
          <a:bodyPr/>
          <a:lstStyle/>
          <a:p>
            <a:fld id="{40CBCE6C-6930-4507-8FE9-585CF6635CB4}" type="slidenum">
              <a:rPr lang="lv-LV" smtClean="0"/>
              <a:t>3</a:t>
            </a:fld>
            <a:endParaRPr lang="lv-LV"/>
          </a:p>
        </p:txBody>
      </p:sp>
    </p:spTree>
    <p:extLst>
      <p:ext uri="{BB962C8B-B14F-4D97-AF65-F5344CB8AC3E}">
        <p14:creationId xmlns:p14="http://schemas.microsoft.com/office/powerpoint/2010/main" val="2153226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D5460F7-BC0E-41C9-9F68-37BA8335D639}" type="slidenum">
              <a:rPr lang="lv-LV" smtClean="0"/>
              <a:t>4</a:t>
            </a:fld>
            <a:endParaRPr lang="lv-LV"/>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764704"/>
            <a:ext cx="1719452" cy="515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Brace 5"/>
          <p:cNvSpPr/>
          <p:nvPr/>
        </p:nvSpPr>
        <p:spPr>
          <a:xfrm>
            <a:off x="5292080" y="2429483"/>
            <a:ext cx="1296144"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777029" y="2702017"/>
            <a:ext cx="2083071" cy="646331"/>
          </a:xfrm>
          <a:prstGeom prst="rect">
            <a:avLst/>
          </a:prstGeom>
          <a:noFill/>
        </p:spPr>
        <p:txBody>
          <a:bodyPr wrap="none" rtlCol="0">
            <a:spAutoFit/>
          </a:bodyPr>
          <a:lstStyle/>
          <a:p>
            <a:pPr algn="ctr"/>
            <a:r>
              <a:rPr lang="lv-LV" b="1" dirty="0" err="1" smtClean="0">
                <a:solidFill>
                  <a:srgbClr val="FF0000"/>
                </a:solidFill>
              </a:rPr>
              <a:t>T</a:t>
            </a:r>
            <a:r>
              <a:rPr lang="lv-LV" b="1" dirty="0" err="1" smtClean="0">
                <a:solidFill>
                  <a:srgbClr val="002060"/>
                </a:solidFill>
              </a:rPr>
              <a:t>echnology</a:t>
            </a:r>
            <a:r>
              <a:rPr lang="lv-LV" b="1" dirty="0" smtClean="0">
                <a:solidFill>
                  <a:srgbClr val="002060"/>
                </a:solidFill>
              </a:rPr>
              <a:t> </a:t>
            </a:r>
            <a:r>
              <a:rPr lang="lv-LV" b="1" dirty="0" err="1" smtClean="0">
                <a:solidFill>
                  <a:srgbClr val="FF0000"/>
                </a:solidFill>
              </a:rPr>
              <a:t>T</a:t>
            </a:r>
            <a:r>
              <a:rPr lang="lv-LV" b="1" dirty="0" err="1" smtClean="0">
                <a:solidFill>
                  <a:srgbClr val="002060"/>
                </a:solidFill>
              </a:rPr>
              <a:t>ransfer</a:t>
            </a:r>
            <a:endParaRPr lang="lv-LV" b="1" dirty="0" smtClean="0">
              <a:solidFill>
                <a:srgbClr val="002060"/>
              </a:solidFill>
            </a:endParaRPr>
          </a:p>
          <a:p>
            <a:pPr algn="ctr"/>
            <a:r>
              <a:rPr lang="lv-LV" b="1" dirty="0" smtClean="0">
                <a:solidFill>
                  <a:srgbClr val="002060"/>
                </a:solidFill>
              </a:rPr>
              <a:t>(</a:t>
            </a:r>
            <a:r>
              <a:rPr lang="lv-LV" b="1" dirty="0" err="1" smtClean="0">
                <a:solidFill>
                  <a:srgbClr val="002060"/>
                </a:solidFill>
              </a:rPr>
              <a:t>dead</a:t>
            </a:r>
            <a:r>
              <a:rPr lang="lv-LV" b="1" dirty="0" smtClean="0">
                <a:solidFill>
                  <a:srgbClr val="002060"/>
                </a:solidFill>
              </a:rPr>
              <a:t> </a:t>
            </a:r>
            <a:r>
              <a:rPr lang="lv-LV" b="1" dirty="0" err="1" smtClean="0">
                <a:solidFill>
                  <a:srgbClr val="002060"/>
                </a:solidFill>
              </a:rPr>
              <a:t>valley</a:t>
            </a:r>
            <a:r>
              <a:rPr lang="lv-LV" b="1" dirty="0" smtClean="0">
                <a:solidFill>
                  <a:srgbClr val="002060"/>
                </a:solidFill>
              </a:rPr>
              <a:t>)</a:t>
            </a:r>
            <a:endParaRPr lang="en-US" b="1" dirty="0">
              <a:solidFill>
                <a:srgbClr val="002060"/>
              </a:solidFill>
            </a:endParaRPr>
          </a:p>
        </p:txBody>
      </p:sp>
    </p:spTree>
    <p:extLst>
      <p:ext uri="{BB962C8B-B14F-4D97-AF65-F5344CB8AC3E}">
        <p14:creationId xmlns:p14="http://schemas.microsoft.com/office/powerpoint/2010/main" val="1718738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Par projektu </a:t>
            </a:r>
            <a:r>
              <a:rPr lang="lv-LV" b="1" dirty="0" smtClean="0">
                <a:solidFill>
                  <a:srgbClr val="FF0000"/>
                </a:solidFill>
              </a:rPr>
              <a:t>CAMART</a:t>
            </a:r>
            <a:r>
              <a:rPr lang="lv-LV" b="1" baseline="30000" dirty="0" smtClean="0">
                <a:solidFill>
                  <a:srgbClr val="FF0000"/>
                </a:solidFill>
              </a:rPr>
              <a:t>2</a:t>
            </a:r>
            <a:endParaRPr lang="en-US" b="1" baseline="30000" dirty="0">
              <a:solidFill>
                <a:srgbClr val="FF0000"/>
              </a:solidFill>
            </a:endParaRPr>
          </a:p>
        </p:txBody>
      </p:sp>
      <p:sp>
        <p:nvSpPr>
          <p:cNvPr id="3" name="Content Placeholder 2"/>
          <p:cNvSpPr>
            <a:spLocks noGrp="1"/>
          </p:cNvSpPr>
          <p:nvPr>
            <p:ph idx="1"/>
          </p:nvPr>
        </p:nvSpPr>
        <p:spPr>
          <a:xfrm>
            <a:off x="323528" y="1412776"/>
            <a:ext cx="8712968" cy="4896544"/>
          </a:xfrm>
        </p:spPr>
        <p:txBody>
          <a:bodyPr>
            <a:normAutofit/>
          </a:bodyPr>
          <a:lstStyle/>
          <a:p>
            <a:r>
              <a:rPr lang="lv-LV" dirty="0" smtClean="0"/>
              <a:t>Vienīgais atbalstītais no 6 Latvijas projektiem </a:t>
            </a:r>
            <a:br>
              <a:rPr lang="lv-LV" dirty="0" smtClean="0"/>
            </a:br>
            <a:r>
              <a:rPr lang="lv-LV" dirty="0" smtClean="0"/>
              <a:t>(Eiropas līmenī – 3 labākais no 169 pieteikumiem);</a:t>
            </a:r>
          </a:p>
          <a:p>
            <a:r>
              <a:rPr lang="lv-LV" dirty="0" smtClean="0"/>
              <a:t>Iespēja Latvijai iegūt lielu </a:t>
            </a:r>
            <a:r>
              <a:rPr lang="lv-LV" b="1" dirty="0" smtClean="0"/>
              <a:t>H2020 projektu</a:t>
            </a:r>
            <a:r>
              <a:rPr lang="lv-LV" dirty="0" smtClean="0"/>
              <a:t> – </a:t>
            </a:r>
            <a:br>
              <a:rPr lang="lv-LV" dirty="0" smtClean="0"/>
            </a:br>
            <a:r>
              <a:rPr lang="lv-LV" b="1" dirty="0" smtClean="0"/>
              <a:t>15-20 milj. EUR </a:t>
            </a:r>
            <a:r>
              <a:rPr lang="lv-LV" dirty="0" smtClean="0"/>
              <a:t>apjomā otrā etapa realizācijai.</a:t>
            </a:r>
          </a:p>
        </p:txBody>
      </p:sp>
    </p:spTree>
    <p:extLst>
      <p:ext uri="{BB962C8B-B14F-4D97-AF65-F5344CB8AC3E}">
        <p14:creationId xmlns:p14="http://schemas.microsoft.com/office/powerpoint/2010/main" val="3645575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lv-LV" dirty="0" smtClean="0"/>
              <a:t>Projekta mērķis</a:t>
            </a:r>
            <a:endParaRPr lang="en-US" dirty="0"/>
          </a:p>
        </p:txBody>
      </p:sp>
      <p:sp>
        <p:nvSpPr>
          <p:cNvPr id="3" name="Content Placeholder 2"/>
          <p:cNvSpPr>
            <a:spLocks noGrp="1"/>
          </p:cNvSpPr>
          <p:nvPr>
            <p:ph idx="1"/>
          </p:nvPr>
        </p:nvSpPr>
        <p:spPr>
          <a:xfrm>
            <a:off x="467544" y="1484784"/>
            <a:ext cx="8229600" cy="4752528"/>
          </a:xfrm>
        </p:spPr>
        <p:txBody>
          <a:bodyPr>
            <a:normAutofit/>
          </a:bodyPr>
          <a:lstStyle/>
          <a:p>
            <a:pPr marL="0" indent="0">
              <a:buNone/>
            </a:pPr>
            <a:r>
              <a:rPr lang="lv-LV" dirty="0" smtClean="0"/>
              <a:t>Attīstīt </a:t>
            </a:r>
            <a:r>
              <a:rPr lang="en-US" b="1" dirty="0">
                <a:solidFill>
                  <a:srgbClr val="FF0000"/>
                </a:solidFill>
              </a:rPr>
              <a:t>CAMART</a:t>
            </a:r>
            <a:r>
              <a:rPr lang="lv-LV" b="1" baseline="30000" dirty="0">
                <a:solidFill>
                  <a:srgbClr val="FF0000"/>
                </a:solidFill>
              </a:rPr>
              <a:t>2 </a:t>
            </a:r>
            <a:r>
              <a:rPr lang="lv-LV" dirty="0"/>
              <a:t> </a:t>
            </a:r>
            <a:r>
              <a:rPr lang="lv-LV" dirty="0" smtClean="0"/>
              <a:t>par Latvijas </a:t>
            </a:r>
            <a:r>
              <a:rPr lang="lv-LV" dirty="0"/>
              <a:t>un Baltijas jūras reģiona (BSR) nozīmes </a:t>
            </a:r>
            <a:r>
              <a:rPr lang="lv-LV" b="1" dirty="0">
                <a:solidFill>
                  <a:srgbClr val="FF0000"/>
                </a:solidFill>
              </a:rPr>
              <a:t>materiālzinātnes centru ar augstu komercializācijas kapacitāti </a:t>
            </a:r>
            <a:r>
              <a:rPr lang="lv-LV" dirty="0"/>
              <a:t>un spēju efektīvi darboties starptautiskajā pētniecības un inovāciju (</a:t>
            </a:r>
            <a:r>
              <a:rPr lang="lv-LV" dirty="0" smtClean="0"/>
              <a:t>R&amp;D&amp;I</a:t>
            </a:r>
            <a:r>
              <a:rPr lang="lv-LV" dirty="0"/>
              <a:t>) </a:t>
            </a:r>
            <a:r>
              <a:rPr lang="lv-LV" dirty="0" smtClean="0"/>
              <a:t>tirgū.</a:t>
            </a:r>
          </a:p>
          <a:p>
            <a:pPr marL="0" indent="0">
              <a:buNone/>
            </a:pPr>
            <a:endParaRPr lang="lv-LV" sz="2400" dirty="0" smtClean="0"/>
          </a:p>
          <a:p>
            <a:pPr marL="900113" indent="-900113">
              <a:buNone/>
            </a:pPr>
            <a:endParaRPr lang="en-US" sz="2400" dirty="0"/>
          </a:p>
        </p:txBody>
      </p:sp>
    </p:spTree>
    <p:extLst>
      <p:ext uri="{BB962C8B-B14F-4D97-AF65-F5344CB8AC3E}">
        <p14:creationId xmlns:p14="http://schemas.microsoft.com/office/powerpoint/2010/main" val="1448070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LU CFI partneri projektā </a:t>
            </a:r>
            <a:r>
              <a:rPr lang="lv-LV" b="1" dirty="0" smtClean="0">
                <a:solidFill>
                  <a:srgbClr val="FF0000"/>
                </a:solidFill>
              </a:rPr>
              <a:t>CAMART</a:t>
            </a:r>
            <a:r>
              <a:rPr lang="lv-LV" b="1" baseline="30000" dirty="0" smtClean="0">
                <a:solidFill>
                  <a:srgbClr val="FF0000"/>
                </a:solidFill>
              </a:rPr>
              <a:t>2</a:t>
            </a:r>
            <a:endParaRPr lang="en-US" b="1" baseline="30000" dirty="0">
              <a:solidFill>
                <a:srgbClr val="FF0000"/>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772816"/>
            <a:ext cx="428961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KTH logo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09564"/>
            <a:ext cx="187220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974" y="4221088"/>
            <a:ext cx="4941354" cy="174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712044" y="1937836"/>
            <a:ext cx="567784" cy="1015663"/>
          </a:xfrm>
          <a:prstGeom prst="rect">
            <a:avLst/>
          </a:prstGeom>
          <a:noFill/>
        </p:spPr>
        <p:txBody>
          <a:bodyPr wrap="none" rtlCol="0">
            <a:spAutoFit/>
          </a:bodyPr>
          <a:lstStyle/>
          <a:p>
            <a:r>
              <a:rPr lang="lv-LV" sz="6000" dirty="0" smtClean="0"/>
              <a:t>+</a:t>
            </a:r>
            <a:endParaRPr lang="en-US" dirty="0"/>
          </a:p>
        </p:txBody>
      </p:sp>
      <p:sp>
        <p:nvSpPr>
          <p:cNvPr id="16" name="TextBox 15"/>
          <p:cNvSpPr txBox="1"/>
          <p:nvPr/>
        </p:nvSpPr>
        <p:spPr>
          <a:xfrm>
            <a:off x="1750916" y="4587832"/>
            <a:ext cx="567784" cy="1015663"/>
          </a:xfrm>
          <a:prstGeom prst="rect">
            <a:avLst/>
          </a:prstGeom>
          <a:noFill/>
        </p:spPr>
        <p:txBody>
          <a:bodyPr wrap="none" rtlCol="0">
            <a:spAutoFit/>
          </a:bodyPr>
          <a:lstStyle/>
          <a:p>
            <a:r>
              <a:rPr lang="lv-LV" sz="6000" dirty="0" smtClean="0"/>
              <a:t>=</a:t>
            </a:r>
            <a:endParaRPr lang="en-US" dirty="0"/>
          </a:p>
        </p:txBody>
      </p:sp>
    </p:spTree>
    <p:extLst>
      <p:ext uri="{BB962C8B-B14F-4D97-AF65-F5344CB8AC3E}">
        <p14:creationId xmlns:p14="http://schemas.microsoft.com/office/powerpoint/2010/main" val="3964094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57" y="6648"/>
            <a:ext cx="8229600" cy="1143000"/>
          </a:xfrm>
        </p:spPr>
        <p:txBody>
          <a:bodyPr/>
          <a:lstStyle/>
          <a:p>
            <a:r>
              <a:rPr lang="lv-LV" dirty="0" smtClean="0"/>
              <a:t>LU CFI partneri projektā </a:t>
            </a:r>
            <a:r>
              <a:rPr lang="lv-LV" b="1" dirty="0" smtClean="0">
                <a:solidFill>
                  <a:srgbClr val="FF0000"/>
                </a:solidFill>
              </a:rPr>
              <a:t>CAMART</a:t>
            </a:r>
            <a:r>
              <a:rPr lang="lv-LV" b="1" baseline="30000" dirty="0" smtClean="0">
                <a:solidFill>
                  <a:srgbClr val="FF0000"/>
                </a:solidFill>
              </a:rPr>
              <a:t>2</a:t>
            </a:r>
            <a:endParaRPr lang="en-US" b="1" baseline="30000" dirty="0">
              <a:solidFill>
                <a:srgbClr val="FF0000"/>
              </a:solidFill>
            </a:endParaRPr>
          </a:p>
        </p:txBody>
      </p:sp>
      <p:sp>
        <p:nvSpPr>
          <p:cNvPr id="5" name="TextBox 4"/>
          <p:cNvSpPr txBox="1"/>
          <p:nvPr/>
        </p:nvSpPr>
        <p:spPr>
          <a:xfrm>
            <a:off x="395537" y="2203698"/>
            <a:ext cx="4320480" cy="4062651"/>
          </a:xfrm>
          <a:prstGeom prst="rect">
            <a:avLst/>
          </a:prstGeom>
          <a:noFill/>
          <a:ln>
            <a:solidFill>
              <a:srgbClr val="C00000"/>
            </a:solidFill>
          </a:ln>
        </p:spPr>
        <p:txBody>
          <a:bodyPr wrap="square" rtlCol="0">
            <a:spAutoFit/>
          </a:bodyPr>
          <a:lstStyle/>
          <a:p>
            <a:r>
              <a:rPr lang="en-GB" sz="2400" b="1" dirty="0">
                <a:solidFill>
                  <a:srgbClr val="000062"/>
                </a:solidFill>
                <a:latin typeface="+mj-lt"/>
                <a:ea typeface="+mj-ea"/>
                <a:cs typeface="Arial" charset="0"/>
              </a:rPr>
              <a:t>KTH Royal Institute of Technology</a:t>
            </a:r>
            <a:endParaRPr lang="lv-LV" sz="2400" b="1" dirty="0">
              <a:solidFill>
                <a:srgbClr val="000062"/>
              </a:solidFill>
              <a:latin typeface="+mj-lt"/>
              <a:ea typeface="+mj-ea"/>
              <a:cs typeface="Arial" charset="0"/>
            </a:endParaRPr>
          </a:p>
          <a:p>
            <a:endParaRPr lang="lv-LV" sz="1400" dirty="0" smtClean="0"/>
          </a:p>
          <a:p>
            <a:pPr marL="285750" indent="-285750">
              <a:buFont typeface="Arial" panose="020B0604020202020204" pitchFamily="34" charset="0"/>
              <a:buChar char="•"/>
            </a:pPr>
            <a:r>
              <a:rPr lang="lv-LV" b="1" dirty="0" smtClean="0"/>
              <a:t>....</a:t>
            </a:r>
          </a:p>
          <a:p>
            <a:pPr marL="285750" indent="-285750">
              <a:buFont typeface="Arial" panose="020B0604020202020204" pitchFamily="34" charset="0"/>
              <a:buChar char="•"/>
            </a:pPr>
            <a:r>
              <a:rPr lang="en-GB" sz="2000" b="1" dirty="0" smtClean="0"/>
              <a:t>KTH</a:t>
            </a:r>
            <a:r>
              <a:rPr lang="lv-LV" sz="2000" b="1" dirty="0" smtClean="0"/>
              <a:t> </a:t>
            </a:r>
            <a:r>
              <a:rPr lang="lv-LV" sz="2000" b="1" dirty="0" smtClean="0"/>
              <a:t>ir </a:t>
            </a:r>
            <a:r>
              <a:rPr lang="lv-LV" sz="2000" b="1" i="1" dirty="0" err="1" smtClean="0"/>
              <a:t>Times</a:t>
            </a:r>
            <a:r>
              <a:rPr lang="lv-LV" sz="2000" b="1" i="1" dirty="0" smtClean="0"/>
              <a:t> </a:t>
            </a:r>
            <a:r>
              <a:rPr lang="lv-LV" sz="2000" b="1" dirty="0" smtClean="0"/>
              <a:t>Augstākās izglītības pasaules universitāšu ranga </a:t>
            </a:r>
            <a:r>
              <a:rPr lang="lv-LV" sz="2000" b="1" dirty="0" smtClean="0">
                <a:solidFill>
                  <a:srgbClr val="FF0000"/>
                </a:solidFill>
              </a:rPr>
              <a:t>117.  vietā</a:t>
            </a:r>
            <a:r>
              <a:rPr lang="lv-LV" sz="2000" b="1" dirty="0" smtClean="0"/>
              <a:t> 2013 -2014</a:t>
            </a:r>
          </a:p>
          <a:p>
            <a:pPr marL="285750" indent="-285750">
              <a:buFont typeface="Arial" panose="020B0604020202020204" pitchFamily="34" charset="0"/>
              <a:buChar char="•"/>
            </a:pPr>
            <a:r>
              <a:rPr lang="lv-LV" sz="2000" b="1" dirty="0" smtClean="0"/>
              <a:t>Inovāciju un sadarbības ar industriju sadaļā ir ieguvusi </a:t>
            </a:r>
            <a:r>
              <a:rPr lang="lv-LV" sz="2000" b="1" dirty="0" smtClean="0">
                <a:solidFill>
                  <a:srgbClr val="FF0000"/>
                </a:solidFill>
              </a:rPr>
              <a:t>100 punktus no 100 </a:t>
            </a:r>
            <a:r>
              <a:rPr lang="lv-LV" sz="2000" b="1" dirty="0" smtClean="0"/>
              <a:t>iespējamajiem (</a:t>
            </a:r>
            <a:r>
              <a:rPr lang="en-GB" sz="2000" b="1" dirty="0"/>
              <a:t>Times Higher Education World University Rankings</a:t>
            </a:r>
            <a:r>
              <a:rPr lang="lv-LV" sz="2000" b="1" dirty="0" smtClean="0"/>
              <a:t>)</a:t>
            </a:r>
            <a:endParaRPr lang="lv-LV" sz="2000" b="1" dirty="0"/>
          </a:p>
          <a:p>
            <a:pPr marL="285750" indent="-285750">
              <a:buFont typeface="Arial" panose="020B0604020202020204" pitchFamily="34" charset="0"/>
              <a:buChar char="•"/>
            </a:pPr>
            <a:r>
              <a:rPr lang="lv-LV" b="1" dirty="0" smtClean="0"/>
              <a:t>....</a:t>
            </a:r>
            <a:endParaRPr lang="en-US" b="1" dirty="0"/>
          </a:p>
        </p:txBody>
      </p:sp>
      <p:sp>
        <p:nvSpPr>
          <p:cNvPr id="6" name="TextBox 5"/>
          <p:cNvSpPr txBox="1"/>
          <p:nvPr/>
        </p:nvSpPr>
        <p:spPr>
          <a:xfrm>
            <a:off x="4860032" y="2220540"/>
            <a:ext cx="4016573" cy="2215991"/>
          </a:xfrm>
          <a:prstGeom prst="rect">
            <a:avLst/>
          </a:prstGeom>
          <a:noFill/>
          <a:ln>
            <a:solidFill>
              <a:srgbClr val="C00000"/>
            </a:solidFill>
          </a:ln>
        </p:spPr>
        <p:txBody>
          <a:bodyPr wrap="square" rtlCol="0">
            <a:spAutoFit/>
          </a:bodyPr>
          <a:lstStyle/>
          <a:p>
            <a:r>
              <a:rPr lang="en-GB" sz="2400" b="1" dirty="0" err="1">
                <a:solidFill>
                  <a:srgbClr val="000062"/>
                </a:solidFill>
                <a:latin typeface="+mj-lt"/>
                <a:ea typeface="+mj-ea"/>
                <a:cs typeface="Arial" charset="0"/>
              </a:rPr>
              <a:t>Acreo</a:t>
            </a:r>
            <a:r>
              <a:rPr lang="en-GB" sz="2400" b="1" dirty="0">
                <a:solidFill>
                  <a:srgbClr val="000062"/>
                </a:solidFill>
                <a:latin typeface="+mj-lt"/>
                <a:ea typeface="+mj-ea"/>
                <a:cs typeface="Arial" charset="0"/>
              </a:rPr>
              <a:t> Swedish ICT </a:t>
            </a:r>
            <a:endParaRPr lang="lv-LV" sz="2400" b="1" dirty="0" smtClean="0">
              <a:solidFill>
                <a:srgbClr val="000062"/>
              </a:solidFill>
              <a:latin typeface="+mj-lt"/>
              <a:ea typeface="+mj-ea"/>
              <a:cs typeface="Arial" charset="0"/>
            </a:endParaRPr>
          </a:p>
          <a:p>
            <a:endParaRPr lang="lv-LV" sz="1400" b="1" dirty="0" smtClean="0">
              <a:solidFill>
                <a:srgbClr val="0000FF"/>
              </a:solidFill>
              <a:latin typeface="+mj-lt"/>
              <a:ea typeface="+mj-ea"/>
              <a:cs typeface="Arial" charset="0"/>
            </a:endParaRPr>
          </a:p>
          <a:p>
            <a:pPr marL="285750" indent="-285750">
              <a:buFont typeface="Arial" panose="020B0604020202020204" pitchFamily="34" charset="0"/>
              <a:buChar char="•"/>
            </a:pPr>
            <a:r>
              <a:rPr lang="lv-LV" sz="2000" dirty="0" smtClean="0"/>
              <a:t>....</a:t>
            </a:r>
            <a:endParaRPr lang="lv-LV" sz="2000" dirty="0"/>
          </a:p>
          <a:p>
            <a:pPr marL="285750" indent="-285750">
              <a:buFont typeface="Arial" panose="020B0604020202020204" pitchFamily="34" charset="0"/>
              <a:buChar char="•"/>
            </a:pPr>
            <a:r>
              <a:rPr lang="lv-LV" sz="2000" b="1" dirty="0" smtClean="0"/>
              <a:t>Kopš 1999. gada ir izveidojis vairāk nekā </a:t>
            </a:r>
            <a:r>
              <a:rPr lang="lv-LV" sz="2000" b="1" dirty="0" smtClean="0">
                <a:solidFill>
                  <a:srgbClr val="FF0000"/>
                </a:solidFill>
              </a:rPr>
              <a:t>20 </a:t>
            </a:r>
            <a:r>
              <a:rPr lang="lv-LV" sz="2000" b="1" i="1" dirty="0" err="1" smtClean="0">
                <a:solidFill>
                  <a:srgbClr val="FF0000"/>
                </a:solidFill>
              </a:rPr>
              <a:t>spin-off</a:t>
            </a:r>
            <a:r>
              <a:rPr lang="lv-LV" sz="2000" b="1" i="1" dirty="0" smtClean="0">
                <a:solidFill>
                  <a:srgbClr val="FF0000"/>
                </a:solidFill>
              </a:rPr>
              <a:t> </a:t>
            </a:r>
            <a:r>
              <a:rPr lang="lv-LV" sz="2000" b="1" dirty="0" smtClean="0"/>
              <a:t>uzņēmumus</a:t>
            </a:r>
          </a:p>
          <a:p>
            <a:pPr marL="285750" indent="-285750">
              <a:buFont typeface="Arial" panose="020B0604020202020204" pitchFamily="34" charset="0"/>
              <a:buChar char="•"/>
            </a:pPr>
            <a:r>
              <a:rPr lang="lv-LV" sz="2000" b="1" dirty="0" smtClean="0"/>
              <a:t>...</a:t>
            </a:r>
            <a:endParaRPr lang="lv-LV" sz="2000"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275" y="1407468"/>
            <a:ext cx="2134205" cy="5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KTH logo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58" y="1412776"/>
            <a:ext cx="666750" cy="66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7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69" y="90006"/>
            <a:ext cx="8229600" cy="1143000"/>
          </a:xfrm>
        </p:spPr>
        <p:txBody>
          <a:bodyPr/>
          <a:lstStyle/>
          <a:p>
            <a:r>
              <a:rPr lang="lv-LV" dirty="0" smtClean="0"/>
              <a:t>LU CFI partneri projektā </a:t>
            </a:r>
            <a:r>
              <a:rPr lang="lv-LV" b="1" dirty="0" smtClean="0">
                <a:solidFill>
                  <a:srgbClr val="FF0000"/>
                </a:solidFill>
              </a:rPr>
              <a:t>CAMART</a:t>
            </a:r>
            <a:r>
              <a:rPr lang="lv-LV" b="1" baseline="30000" dirty="0" smtClean="0">
                <a:solidFill>
                  <a:srgbClr val="FF0000"/>
                </a:solidFill>
              </a:rPr>
              <a:t>2</a:t>
            </a:r>
            <a:endParaRPr lang="en-US" b="1" baseline="30000" dirty="0">
              <a:solidFill>
                <a:srgbClr val="FF0000"/>
              </a:solidFill>
            </a:endParaRPr>
          </a:p>
        </p:txBody>
      </p:sp>
      <p:grpSp>
        <p:nvGrpSpPr>
          <p:cNvPr id="6" name="Group 5"/>
          <p:cNvGrpSpPr/>
          <p:nvPr/>
        </p:nvGrpSpPr>
        <p:grpSpPr>
          <a:xfrm>
            <a:off x="333117" y="1233006"/>
            <a:ext cx="8502705" cy="5292338"/>
            <a:chOff x="333117" y="1233006"/>
            <a:chExt cx="8502705" cy="5292338"/>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17" y="1233006"/>
              <a:ext cx="8502705" cy="529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3117" y="1916832"/>
              <a:ext cx="4946263" cy="4570482"/>
            </a:xfrm>
            <a:prstGeom prst="rect">
              <a:avLst/>
            </a:prstGeom>
            <a:solidFill>
              <a:schemeClr val="bg1"/>
            </a:solidFill>
          </p:spPr>
          <p:txBody>
            <a:bodyPr wrap="square" rtlCol="0">
              <a:spAutoFit/>
            </a:bodyPr>
            <a:lstStyle/>
            <a:p>
              <a:r>
                <a:rPr lang="lv-LV" sz="2400" b="1" dirty="0" smtClean="0">
                  <a:solidFill>
                    <a:srgbClr val="FF0000"/>
                  </a:solidFill>
                </a:rPr>
                <a:t>Pētniecība un attīstība </a:t>
              </a:r>
            </a:p>
            <a:p>
              <a:pPr marL="285750" indent="-285750">
                <a:buFont typeface="Arial" panose="020B0604020202020204" pitchFamily="34" charset="0"/>
                <a:buChar char="•"/>
              </a:pPr>
              <a:r>
                <a:rPr lang="lv-LV" sz="1600" dirty="0" smtClean="0"/>
                <a:t>Jaunu ierīču izgudrošana, radīšana un ražošana</a:t>
              </a:r>
            </a:p>
            <a:p>
              <a:pPr marL="285750" indent="-285750">
                <a:buFont typeface="Arial" panose="020B0604020202020204" pitchFamily="34" charset="0"/>
                <a:buChar char="•"/>
              </a:pPr>
              <a:r>
                <a:rPr lang="lv-LV" sz="1600" dirty="0" smtClean="0"/>
                <a:t>Jaunu procesu un raksturošanas tehnoloģiju izveidošana</a:t>
              </a:r>
            </a:p>
            <a:p>
              <a:pPr marL="285750" indent="-285750">
                <a:buFont typeface="Arial" panose="020B0604020202020204" pitchFamily="34" charset="0"/>
                <a:buChar char="•"/>
              </a:pPr>
              <a:r>
                <a:rPr lang="lv-LV" sz="1600" dirty="0" smtClean="0"/>
                <a:t>Jaunu materiālu un struktūru sintēze un raksturošana</a:t>
              </a:r>
            </a:p>
            <a:p>
              <a:pPr marL="285750" indent="-285750">
                <a:buFont typeface="Arial" panose="020B0604020202020204" pitchFamily="34" charset="0"/>
                <a:buChar char="•"/>
              </a:pPr>
              <a:r>
                <a:rPr lang="lv-LV" sz="1600" dirty="0" smtClean="0"/>
                <a:t>Elastība materiālu izmēros un ierīču lielumā</a:t>
              </a:r>
            </a:p>
            <a:p>
              <a:pPr marL="285750" indent="-285750">
                <a:buFont typeface="Arial" panose="020B0604020202020204" pitchFamily="34" charset="0"/>
                <a:buChar char="•"/>
              </a:pPr>
              <a:endParaRPr lang="lv-LV" sz="500" dirty="0"/>
            </a:p>
            <a:p>
              <a:r>
                <a:rPr lang="lv-LV" sz="2400" b="1" dirty="0" smtClean="0">
                  <a:solidFill>
                    <a:srgbClr val="FF0000"/>
                  </a:solidFill>
                </a:rPr>
                <a:t>Maza apjoma ražošana</a:t>
              </a:r>
              <a:endParaRPr lang="lv-LV" sz="2400" dirty="0" smtClean="0">
                <a:solidFill>
                  <a:srgbClr val="FF0000"/>
                </a:solidFill>
              </a:endParaRPr>
            </a:p>
            <a:p>
              <a:pPr marL="285750" indent="-285750">
                <a:buFont typeface="Arial" panose="020B0604020202020204" pitchFamily="34" charset="0"/>
                <a:buChar char="•"/>
              </a:pPr>
              <a:r>
                <a:rPr lang="lv-LV" sz="1600" dirty="0" smtClean="0"/>
                <a:t>Inkubators </a:t>
              </a:r>
              <a:r>
                <a:rPr lang="lv-LV" sz="1600" i="1" dirty="0" err="1" smtClean="0"/>
                <a:t>Start-up</a:t>
              </a:r>
              <a:r>
                <a:rPr lang="lv-LV" sz="1600" dirty="0" smtClean="0"/>
                <a:t> un </a:t>
              </a:r>
              <a:r>
                <a:rPr lang="lv-LV" sz="1600" i="1" dirty="0" err="1" smtClean="0"/>
                <a:t>spin-off</a:t>
              </a:r>
              <a:r>
                <a:rPr lang="lv-LV" sz="1600" i="1" dirty="0" smtClean="0"/>
                <a:t> </a:t>
              </a:r>
              <a:r>
                <a:rPr lang="lv-LV" sz="1600" dirty="0" smtClean="0"/>
                <a:t>uzņēmumiem</a:t>
              </a:r>
            </a:p>
            <a:p>
              <a:pPr marL="285750" indent="-285750">
                <a:buFont typeface="Arial" panose="020B0604020202020204" pitchFamily="34" charset="0"/>
                <a:buChar char="•"/>
              </a:pPr>
              <a:r>
                <a:rPr lang="lv-LV" sz="1600" dirty="0" smtClean="0"/>
                <a:t>Brīvas pieejas laboratorijas</a:t>
              </a:r>
            </a:p>
            <a:p>
              <a:pPr marL="285750" indent="-285750">
                <a:buFont typeface="Arial" panose="020B0604020202020204" pitchFamily="34" charset="0"/>
                <a:buChar char="•"/>
              </a:pPr>
              <a:r>
                <a:rPr lang="lv-LV" sz="1600" dirty="0" smtClean="0"/>
                <a:t>Iekārtām atbilstoša laboratorijas telpu izīrēšana</a:t>
              </a:r>
            </a:p>
            <a:p>
              <a:pPr marL="285750" indent="-285750">
                <a:buFont typeface="Arial" panose="020B0604020202020204" pitchFamily="34" charset="0"/>
                <a:buChar char="•"/>
              </a:pPr>
              <a:r>
                <a:rPr lang="lv-LV" sz="1600" dirty="0" smtClean="0"/>
                <a:t>Stabilitātes un atkārtojamības uzturēšana</a:t>
              </a:r>
            </a:p>
            <a:p>
              <a:pPr marL="285750" indent="-285750">
                <a:buFont typeface="Arial" panose="020B0604020202020204" pitchFamily="34" charset="0"/>
                <a:buChar char="•"/>
              </a:pPr>
              <a:endParaRPr lang="lv-LV" sz="600" dirty="0">
                <a:solidFill>
                  <a:srgbClr val="FF0000"/>
                </a:solidFill>
              </a:endParaRPr>
            </a:p>
            <a:p>
              <a:r>
                <a:rPr lang="lv-LV" sz="2400" b="1" dirty="0" smtClean="0">
                  <a:solidFill>
                    <a:srgbClr val="FF0000"/>
                  </a:solidFill>
                </a:rPr>
                <a:t>Izglītība</a:t>
              </a:r>
            </a:p>
            <a:p>
              <a:pPr marL="285750" indent="-285750">
                <a:buFont typeface="Arial" panose="020B0604020202020204" pitchFamily="34" charset="0"/>
                <a:buChar char="•"/>
              </a:pPr>
              <a:r>
                <a:rPr lang="lv-LV" sz="1600" dirty="0" smtClean="0"/>
                <a:t>Specializētas programmas visu līmeņu augstākajai izglītībai</a:t>
              </a:r>
            </a:p>
            <a:p>
              <a:pPr marL="285750" indent="-285750">
                <a:buFont typeface="Arial" panose="020B0604020202020204" pitchFamily="34" charset="0"/>
                <a:buChar char="•"/>
              </a:pPr>
              <a:r>
                <a:rPr lang="lv-LV" sz="1600" dirty="0" smtClean="0"/>
                <a:t>Apmācība </a:t>
              </a:r>
              <a:r>
                <a:rPr lang="lv-LV" sz="1600" dirty="0" err="1" smtClean="0"/>
                <a:t>mikro</a:t>
              </a:r>
              <a:r>
                <a:rPr lang="lv-LV" sz="1600" dirty="0" smtClean="0"/>
                <a:t> un </a:t>
              </a:r>
              <a:r>
                <a:rPr lang="lv-LV" sz="1600" dirty="0" err="1" smtClean="0"/>
                <a:t>nano</a:t>
              </a:r>
              <a:r>
                <a:rPr lang="lv-LV" sz="1600" dirty="0" smtClean="0"/>
                <a:t> ražošanas tehnoloģijās</a:t>
              </a:r>
            </a:p>
            <a:p>
              <a:endParaRPr lang="lv-LV" sz="1600" dirty="0"/>
            </a:p>
          </p:txBody>
        </p:sp>
      </p:grpSp>
    </p:spTree>
    <p:extLst>
      <p:ext uri="{BB962C8B-B14F-4D97-AF65-F5344CB8AC3E}">
        <p14:creationId xmlns:p14="http://schemas.microsoft.com/office/powerpoint/2010/main" val="236055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1990</TotalTime>
  <Words>885</Words>
  <Application>Microsoft Office PowerPoint</Application>
  <PresentationFormat>On-screen Show (4:3)</PresentationFormat>
  <Paragraphs>175</Paragraphs>
  <Slides>21</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Photo Editor Photo</vt:lpstr>
      <vt:lpstr>H2020 Projekts CAMART2</vt:lpstr>
      <vt:lpstr>CAMART Excellence Centre of Advanced MAterial Research and Technology</vt:lpstr>
      <vt:lpstr>CAMART2</vt:lpstr>
      <vt:lpstr>PowerPoint Presentation</vt:lpstr>
      <vt:lpstr>Par projektu CAMART2</vt:lpstr>
      <vt:lpstr>Projekta mērķis</vt:lpstr>
      <vt:lpstr>LU CFI partneri projektā CAMART2</vt:lpstr>
      <vt:lpstr>LU CFI partneri projektā CAMART2</vt:lpstr>
      <vt:lpstr>LU CFI partneri projektā CAMART2</vt:lpstr>
      <vt:lpstr>Projekta tematiskie virzieni</vt:lpstr>
      <vt:lpstr>Thin films and coating technologies –  Transparent conductive oxides and antireflective coatings</vt:lpstr>
      <vt:lpstr>Thin films and coating technologies –  Development of technology and equipment</vt:lpstr>
      <vt:lpstr>Thin films and coating technologies –  Development of innovative products</vt:lpstr>
      <vt:lpstr>Functional materials for electronics and photonics – Flat panel production technology</vt:lpstr>
      <vt:lpstr>Projekta realizācija: 2. etaps 5 – 7 gadi</vt:lpstr>
      <vt:lpstr>PowerPoint Presentation</vt:lpstr>
      <vt:lpstr>Projekta realizācija: 2. etaps 5 – 7 gadi</vt:lpstr>
      <vt:lpstr>Projekta realizācija: 1. etaps 01.06.2015 – 31.05.2016 </vt:lpstr>
      <vt:lpstr>PowerPoint Presentation</vt:lpstr>
      <vt:lpstr>Related R&amp;D&amp;I structures in BSR</vt:lpstr>
      <vt:lpstr>CAMART2 kāpnes uz ekselenci: Ielejas (Valley) vietā – Paugurs (HILL) </vt:lpstr>
    </vt:vector>
  </TitlesOfParts>
  <Company>LU CFI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Andris Ozolins</dc:creator>
  <cp:lastModifiedBy>stern</cp:lastModifiedBy>
  <cp:revision>115</cp:revision>
  <cp:lastPrinted>2015-03-03T08:03:24Z</cp:lastPrinted>
  <dcterms:created xsi:type="dcterms:W3CDTF">2015-03-02T10:32:47Z</dcterms:created>
  <dcterms:modified xsi:type="dcterms:W3CDTF">2015-03-27T09:37:58Z</dcterms:modified>
</cp:coreProperties>
</file>