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94" r:id="rId3"/>
    <p:sldId id="295" r:id="rId4"/>
    <p:sldId id="263" r:id="rId5"/>
    <p:sldId id="264" r:id="rId6"/>
    <p:sldId id="296" r:id="rId7"/>
    <p:sldId id="288" r:id="rId8"/>
    <p:sldId id="298" r:id="rId9"/>
    <p:sldId id="276" r:id="rId10"/>
    <p:sldId id="279" r:id="rId11"/>
    <p:sldId id="280" r:id="rId12"/>
    <p:sldId id="292" r:id="rId13"/>
    <p:sldId id="289" r:id="rId14"/>
    <p:sldId id="290" r:id="rId15"/>
    <p:sldId id="291" r:id="rId16"/>
    <p:sldId id="297" r:id="rId17"/>
    <p:sldId id="287" r:id="rId18"/>
    <p:sldId id="278" r:id="rId19"/>
    <p:sldId id="286" r:id="rId20"/>
    <p:sldId id="293" r:id="rId21"/>
  </p:sldIdLst>
  <p:sldSz cx="9144000" cy="6858000" type="screen4x3"/>
  <p:notesSz cx="6858000" cy="9945688"/>
  <p:defaultTextStyle>
    <a:defPPr>
      <a:defRPr lang="lv-LV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990000"/>
    <a:srgbClr val="80000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114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2FCF0E-FC6A-4B2B-99E9-6FF902C40F97}" type="datetimeFigureOut">
              <a:rPr lang="lv-LV" smtClean="0"/>
              <a:pPr>
                <a:defRPr/>
              </a:pPr>
              <a:t>2015.03.25.</a:t>
            </a:fld>
            <a:endParaRPr lang="lv-LV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0E56C0E-1EE5-4A16-AF45-41103011F2F7}" type="slidenum">
              <a:rPr lang="lv-LV" smtClean="0"/>
              <a:pPr>
                <a:defRPr/>
              </a:pPr>
              <a:t>‹#›</a:t>
            </a:fld>
            <a:endParaRPr lang="lv-LV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C55E0D1-2DB9-44B4-9C2F-7853C135E748}" type="datetimeFigureOut">
              <a:rPr lang="lv-LV" smtClean="0"/>
              <a:pPr>
                <a:defRPr/>
              </a:pPr>
              <a:t>2015.03.25.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52385B-5AAB-4E7A-9E69-FEF13AC6D379}" type="slidenum">
              <a:rPr lang="lv-LV" smtClean="0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A8FD99E-3ACA-4D4B-A969-700780982DF9}" type="datetimeFigureOut">
              <a:rPr lang="lv-LV" smtClean="0"/>
              <a:pPr>
                <a:defRPr/>
              </a:pPr>
              <a:t>2015.03.25.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A9270B-95ED-4807-AC31-85021AC8D570}" type="slidenum">
              <a:rPr lang="lv-LV" smtClean="0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0B3468D-1CB7-45FE-801B-BC83987A793E}" type="datetimeFigureOut">
              <a:rPr lang="lv-LV" smtClean="0"/>
              <a:pPr>
                <a:defRPr/>
              </a:pPr>
              <a:t>2015.03.25.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0E1E51-3BF7-48F2-AE85-082390E9EB74}" type="slidenum">
              <a:rPr lang="lv-LV" smtClean="0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C77FABD-FF56-4986-9647-1EB8C6C94F38}" type="datetimeFigureOut">
              <a:rPr lang="lv-LV" smtClean="0"/>
              <a:pPr>
                <a:defRPr/>
              </a:pPr>
              <a:t>2015.03.25.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5196F-0F04-4AC5-ACE1-CDC7B004AECC}" type="slidenum">
              <a:rPr lang="lv-LV" smtClean="0"/>
              <a:pPr>
                <a:defRPr/>
              </a:pPr>
              <a:t>‹#›</a:t>
            </a:fld>
            <a:endParaRPr lang="lv-LV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4D22721-C647-4891-ADAF-3A62A2C5A10D}" type="datetimeFigureOut">
              <a:rPr lang="lv-LV" smtClean="0"/>
              <a:pPr>
                <a:defRPr/>
              </a:pPr>
              <a:t>2015.03.25.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0EF1A4-C32B-4657-AE96-240650D397C4}" type="slidenum">
              <a:rPr lang="lv-LV" smtClean="0"/>
              <a:pPr>
                <a:defRPr/>
              </a:pPr>
              <a:t>‹#›</a:t>
            </a:fld>
            <a:endParaRPr lang="lv-LV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7D76D85-156D-49E5-8EFF-3E801A1662E5}" type="datetimeFigureOut">
              <a:rPr lang="lv-LV" smtClean="0"/>
              <a:pPr>
                <a:defRPr/>
              </a:pPr>
              <a:t>2015.03.25.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B6B61B-E56C-477D-AE1A-11A82F18366F}" type="slidenum">
              <a:rPr lang="lv-LV" smtClean="0"/>
              <a:pPr>
                <a:defRPr/>
              </a:pPr>
              <a:t>‹#›</a:t>
            </a:fld>
            <a:endParaRPr lang="lv-LV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3BEB1B-8B27-4830-B6F5-7C07D857AAC3}" type="datetimeFigureOut">
              <a:rPr lang="lv-LV" smtClean="0"/>
              <a:pPr>
                <a:defRPr/>
              </a:pPr>
              <a:t>2015.03.25.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184F57-35BD-4BF3-B899-B38F0A478A30}" type="slidenum">
              <a:rPr lang="lv-LV" smtClean="0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FB2F85-9F97-480E-B06F-6B557143EDC2}" type="datetimeFigureOut">
              <a:rPr lang="lv-LV" smtClean="0"/>
              <a:pPr>
                <a:defRPr/>
              </a:pPr>
              <a:t>2015.03.25.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074B4E-4DB5-4BF5-B2F6-F9062EC4AED2}" type="slidenum">
              <a:rPr lang="lv-LV" smtClean="0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13332AB-611F-463F-8EA5-2728423786EF}" type="datetimeFigureOut">
              <a:rPr lang="lv-LV" smtClean="0"/>
              <a:pPr>
                <a:defRPr/>
              </a:pPr>
              <a:t>2015.03.25.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511D3C-5E6A-492D-BFD2-FD0EBBE3B9D1}" type="slidenum">
              <a:rPr lang="lv-LV" smtClean="0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4D37AB9-7928-46EA-9AC1-CD78C34F2F04}" type="datetimeFigureOut">
              <a:rPr lang="lv-LV" smtClean="0"/>
              <a:pPr>
                <a:defRPr/>
              </a:pPr>
              <a:t>2015.03.25.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36E624-4751-4E27-8A56-30DD24A2CA8B}" type="slidenum">
              <a:rPr lang="lv-LV" smtClean="0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fld id="{FD4E26A9-8B81-46F6-A106-A33CE005E3D0}" type="datetimeFigureOut">
              <a:rPr lang="lv-LV" smtClean="0"/>
              <a:pPr>
                <a:defRPr/>
              </a:pPr>
              <a:t>2015.03.25.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fld id="{C7AF50B2-BD52-49FD-BD79-FCA62AF978D5}" type="slidenum">
              <a:rPr lang="lv-LV" smtClean="0"/>
              <a:pPr>
                <a:defRPr/>
              </a:pPr>
              <a:t>‹#›</a:t>
            </a:fld>
            <a:endParaRPr lang="lv-LV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jpe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/>
            </a:r>
            <a:br>
              <a:rPr lang="lv-LV" dirty="0"/>
            </a:br>
            <a:endParaRPr lang="lv-LV" dirty="0" smtClean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pPr marL="0" indent="0" algn="ctr">
              <a:buNone/>
            </a:pPr>
            <a:r>
              <a:rPr lang="lv-LV" sz="3600" dirty="0" err="1" smtClean="0">
                <a:latin typeface="Arial" pitchFamily="34" charset="0"/>
                <a:cs typeface="Arial" pitchFamily="34" charset="0"/>
              </a:rPr>
              <a:t>Pharma</a:t>
            </a:r>
            <a:r>
              <a:rPr lang="lv-LV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lv-LV" sz="3600" dirty="0" err="1" smtClean="0">
                <a:latin typeface="Arial" pitchFamily="34" charset="0"/>
                <a:cs typeface="Arial" pitchFamily="34" charset="0"/>
              </a:rPr>
              <a:t>and</a:t>
            </a:r>
            <a:r>
              <a:rPr lang="lv-LV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lv-LV" sz="3600" dirty="0" err="1" smtClean="0">
                <a:latin typeface="Arial" pitchFamily="34" charset="0"/>
                <a:cs typeface="Arial" pitchFamily="34" charset="0"/>
              </a:rPr>
              <a:t>Chemistry</a:t>
            </a:r>
            <a:r>
              <a:rPr lang="lv-LV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lv-LV" sz="3600" dirty="0" err="1" smtClean="0">
                <a:latin typeface="Arial" pitchFamily="34" charset="0"/>
                <a:cs typeface="Arial" pitchFamily="34" charset="0"/>
              </a:rPr>
              <a:t>Competence</a:t>
            </a:r>
            <a:r>
              <a:rPr lang="lv-LV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lv-LV" sz="3600" dirty="0" err="1" smtClean="0">
                <a:latin typeface="Arial" pitchFamily="34" charset="0"/>
                <a:cs typeface="Arial" pitchFamily="34" charset="0"/>
              </a:rPr>
              <a:t>Centre</a:t>
            </a:r>
            <a:r>
              <a:rPr lang="lv-LV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lv-LV" sz="3600" dirty="0" err="1" smtClean="0">
                <a:latin typeface="Arial" pitchFamily="34" charset="0"/>
                <a:cs typeface="Arial" pitchFamily="34" charset="0"/>
              </a:rPr>
              <a:t>of</a:t>
            </a:r>
            <a:r>
              <a:rPr lang="lv-LV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lv-LV" sz="3600" dirty="0" err="1" smtClean="0">
                <a:latin typeface="Arial" pitchFamily="34" charset="0"/>
                <a:cs typeface="Arial" pitchFamily="34" charset="0"/>
              </a:rPr>
              <a:t>Latvia</a:t>
            </a:r>
            <a:r>
              <a:rPr lang="lv-LV" sz="3600" dirty="0" smtClean="0">
                <a:latin typeface="Arial" pitchFamily="34" charset="0"/>
                <a:cs typeface="Arial" pitchFamily="34" charset="0"/>
              </a:rPr>
              <a:t> (FKC)</a:t>
            </a:r>
          </a:p>
          <a:p>
            <a:pPr marL="0" indent="0" algn="ctr">
              <a:buNone/>
            </a:pPr>
            <a:endParaRPr lang="lv-LV" dirty="0" smtClean="0"/>
          </a:p>
          <a:p>
            <a:pPr marL="0" indent="0" algn="ctr">
              <a:buNone/>
            </a:pPr>
            <a:r>
              <a:rPr lang="lv-LV" dirty="0"/>
              <a:t>Latvijas Pētniecības un inovācijas stratēģiskās </a:t>
            </a:r>
            <a:r>
              <a:rPr lang="lv-LV" dirty="0" smtClean="0"/>
              <a:t>padomes sēde</a:t>
            </a:r>
          </a:p>
          <a:p>
            <a:pPr marL="0" indent="0" algn="ctr">
              <a:buNone/>
            </a:pPr>
            <a:r>
              <a:rPr lang="lv-LV" dirty="0" smtClean="0"/>
              <a:t>27.03.2015.</a:t>
            </a:r>
            <a:endParaRPr lang="lv-LV" dirty="0"/>
          </a:p>
        </p:txBody>
      </p:sp>
      <p:pic>
        <p:nvPicPr>
          <p:cNvPr id="5" name="Picture 4" descr="Latvijas farm&amp;amacr;cijas un &amp;kcedil;&amp;imacr;mijas kompetences centr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88640"/>
            <a:ext cx="2541290" cy="57606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http://www.pcccl.lv/f/uploads/ERAF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1821" y="6093296"/>
            <a:ext cx="2830578" cy="576064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997" y="4077072"/>
            <a:ext cx="4392487" cy="21588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84509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title"/>
          </p:nvPr>
        </p:nvSpPr>
        <p:spPr>
          <a:xfrm>
            <a:off x="107504" y="836712"/>
            <a:ext cx="8856984" cy="648072"/>
          </a:xfrm>
        </p:spPr>
        <p:txBody>
          <a:bodyPr/>
          <a:lstStyle/>
          <a:p>
            <a:pPr algn="l"/>
            <a:r>
              <a:rPr lang="lv-LV" dirty="0"/>
              <a:t/>
            </a:r>
            <a:br>
              <a:rPr lang="lv-LV" dirty="0"/>
            </a:br>
            <a:r>
              <a:rPr lang="lv-LV" sz="3600" dirty="0" smtClean="0">
                <a:latin typeface="Arial" pitchFamily="34" charset="0"/>
                <a:cs typeface="Arial" pitchFamily="34" charset="0"/>
              </a:rPr>
              <a:t>P18 </a:t>
            </a:r>
            <a:r>
              <a:rPr lang="lv-LV" sz="3600" dirty="0">
                <a:latin typeface="Arial" pitchFamily="34" charset="0"/>
                <a:cs typeface="Arial" pitchFamily="34" charset="0"/>
              </a:rPr>
              <a:t>Pētījuma </a:t>
            </a:r>
            <a:r>
              <a:rPr lang="lv-LV" sz="3600" dirty="0" err="1">
                <a:latin typeface="Arial" pitchFamily="34" charset="0"/>
                <a:cs typeface="Arial" pitchFamily="34" charset="0"/>
              </a:rPr>
              <a:t>know-how</a:t>
            </a:r>
            <a:r>
              <a:rPr lang="lv-LV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lv-LV" sz="3600" dirty="0" smtClean="0">
                <a:latin typeface="Arial" pitchFamily="34" charset="0"/>
                <a:cs typeface="Arial" pitchFamily="34" charset="0"/>
              </a:rPr>
              <a:t>komercializēšana</a:t>
            </a:r>
            <a:endParaRPr lang="lv-LV" sz="3600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365760" y="1484784"/>
            <a:ext cx="4854312" cy="4824536"/>
          </a:xfrm>
        </p:spPr>
        <p:txBody>
          <a:bodyPr>
            <a:normAutofit fontScale="85000" lnSpcReduction="10000"/>
          </a:bodyPr>
          <a:lstStyle/>
          <a:p>
            <a:r>
              <a:rPr lang="lv-LV" dirty="0"/>
              <a:t>Pētījuma pabeigts </a:t>
            </a:r>
            <a:r>
              <a:rPr lang="lv-LV" dirty="0" smtClean="0"/>
              <a:t>2013. </a:t>
            </a:r>
            <a:r>
              <a:rPr lang="lv-LV" dirty="0"/>
              <a:t>gada </a:t>
            </a:r>
            <a:r>
              <a:rPr lang="lv-LV" dirty="0" smtClean="0"/>
              <a:t>aprīlī.</a:t>
            </a:r>
            <a:r>
              <a:rPr lang="lv-LV" dirty="0"/>
              <a:t> </a:t>
            </a:r>
            <a:r>
              <a:rPr lang="lv-LV" dirty="0" smtClean="0"/>
              <a:t>Ieguldījums uz pretvēža preparātu </a:t>
            </a:r>
            <a:r>
              <a:rPr lang="lv-LV" dirty="0" err="1" smtClean="0"/>
              <a:t>Bortezomib</a:t>
            </a:r>
            <a:r>
              <a:rPr lang="lv-LV" dirty="0" smtClean="0"/>
              <a:t> izstrādi, EUR 96’710. </a:t>
            </a:r>
          </a:p>
          <a:p>
            <a:r>
              <a:rPr lang="lv-LV" dirty="0" smtClean="0"/>
              <a:t>2014. gada aprīlī  </a:t>
            </a:r>
            <a:r>
              <a:rPr lang="lv-LV" dirty="0" err="1" smtClean="0"/>
              <a:t>PharmIdea</a:t>
            </a:r>
            <a:r>
              <a:rPr lang="lv-LV" dirty="0" smtClean="0"/>
              <a:t> uzsāka preparāta reģistrāciju 10 ES valstīs un 19 Tuvo Austrumu valstīs.</a:t>
            </a:r>
          </a:p>
          <a:p>
            <a:r>
              <a:rPr lang="lv-LV" dirty="0"/>
              <a:t>ES tirgus </a:t>
            </a:r>
            <a:r>
              <a:rPr lang="lv-LV" dirty="0" smtClean="0"/>
              <a:t>asins </a:t>
            </a:r>
            <a:r>
              <a:rPr lang="lv-LV" dirty="0"/>
              <a:t>vēža ārstēšanas produktiem </a:t>
            </a:r>
            <a:r>
              <a:rPr lang="lv-LV" dirty="0" smtClean="0"/>
              <a:t>2013. </a:t>
            </a:r>
            <a:r>
              <a:rPr lang="lv-LV" dirty="0"/>
              <a:t>gadā sastādīja 663 miljoni EUR gadā</a:t>
            </a:r>
            <a:r>
              <a:rPr lang="lv-LV" dirty="0" smtClean="0"/>
              <a:t>. </a:t>
            </a:r>
            <a:r>
              <a:rPr lang="lv-LV" dirty="0" err="1" smtClean="0"/>
              <a:t>PharmIdea</a:t>
            </a:r>
            <a:r>
              <a:rPr lang="lv-LV" dirty="0" smtClean="0"/>
              <a:t> plāno iegūt vismaz 0,5 % pasaules tirgus. Ir noslēgti 14 licences līgumi uz 58 pasaules valstīm</a:t>
            </a:r>
          </a:p>
          <a:p>
            <a:r>
              <a:rPr lang="lv-LV" dirty="0" smtClean="0"/>
              <a:t>Produkta dzīves ilgums 10-12 gadi</a:t>
            </a:r>
            <a:endParaRPr lang="lv-LV" dirty="0"/>
          </a:p>
          <a:p>
            <a:pPr marL="0" indent="0">
              <a:buNone/>
            </a:pPr>
            <a:endParaRPr lang="lv-LV" dirty="0"/>
          </a:p>
          <a:p>
            <a:endParaRPr lang="lv-LV" dirty="0"/>
          </a:p>
        </p:txBody>
      </p:sp>
      <p:pic>
        <p:nvPicPr>
          <p:cNvPr id="5" name="Picture 4" descr="Latvijas farm&amp;amacr;cijas un &amp;kcedil;&amp;imacr;mijas kompetences centr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88640"/>
            <a:ext cx="2541290" cy="57606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http://www.pcccl.lv/f/uploads/ERAF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6093296"/>
            <a:ext cx="2830578" cy="576064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0" name="Picture 2" descr="C:\Users\Vitalijs\Documents\PharmIdea\2015\Projects\Bortezomib\Velcade_Sho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1412776"/>
            <a:ext cx="3744416" cy="36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0300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lv-LV" sz="3600" dirty="0" smtClean="0">
                <a:latin typeface="Arial" pitchFamily="34" charset="0"/>
                <a:cs typeface="Arial" pitchFamily="34" charset="0"/>
              </a:rPr>
              <a:t>P26.1 </a:t>
            </a:r>
            <a:r>
              <a:rPr lang="lv-LV" sz="3600" dirty="0">
                <a:latin typeface="Arial" pitchFamily="34" charset="0"/>
                <a:cs typeface="Arial" pitchFamily="34" charset="0"/>
              </a:rPr>
              <a:t>Pētījuma </a:t>
            </a:r>
            <a:r>
              <a:rPr lang="lv-LV" sz="3600" dirty="0" err="1">
                <a:latin typeface="Arial" pitchFamily="34" charset="0"/>
                <a:cs typeface="Arial" pitchFamily="34" charset="0"/>
              </a:rPr>
              <a:t>know-how</a:t>
            </a:r>
            <a:r>
              <a:rPr lang="lv-LV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lv-LV" sz="3600" dirty="0" smtClean="0">
                <a:latin typeface="Arial" pitchFamily="34" charset="0"/>
                <a:cs typeface="Arial" pitchFamily="34" charset="0"/>
              </a:rPr>
              <a:t>komercializēšana</a:t>
            </a:r>
            <a:endParaRPr lang="lv-LV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sz="quarter" idx="13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lv-LV" dirty="0" smtClean="0"/>
                  <a:t>Pētījuma pabeigts 2012. gada aprīlī</a:t>
                </a:r>
              </a:p>
              <a:p>
                <a:r>
                  <a:rPr lang="lv-LV" dirty="0" smtClean="0"/>
                  <a:t>Ieguldījums </a:t>
                </a:r>
                <a14:m>
                  <m:oMath xmlns:m="http://schemas.openxmlformats.org/officeDocument/2006/math">
                    <m:r>
                      <a:rPr lang="lv-LV" i="1" dirty="0" smtClean="0">
                        <a:latin typeface="Cambria Math"/>
                      </a:rPr>
                      <m:t>€</m:t>
                    </m:r>
                  </m:oMath>
                </a14:m>
                <a:r>
                  <a:rPr lang="lv-LV" dirty="0" smtClean="0"/>
                  <a:t> 77’000 </a:t>
                </a:r>
                <a:endParaRPr lang="lv-LV" dirty="0"/>
              </a:p>
              <a:p>
                <a:r>
                  <a:rPr lang="lv-LV" dirty="0" smtClean="0"/>
                  <a:t>Madara </a:t>
                </a:r>
                <a:r>
                  <a:rPr lang="lv-LV" dirty="0" err="1" smtClean="0"/>
                  <a:t>Cosmetics</a:t>
                </a:r>
                <a:r>
                  <a:rPr lang="lv-LV" dirty="0" smtClean="0"/>
                  <a:t> apgrozījums </a:t>
                </a:r>
                <a:r>
                  <a:rPr lang="lv-LV" dirty="0"/>
                  <a:t>2013. gadā no </a:t>
                </a:r>
                <a:r>
                  <a:rPr lang="lv-LV" dirty="0" smtClean="0"/>
                  <a:t>Anti-</a:t>
                </a:r>
                <a:r>
                  <a:rPr lang="lv-LV" dirty="0" err="1" smtClean="0"/>
                  <a:t>aging</a:t>
                </a:r>
                <a:r>
                  <a:rPr lang="lv-LV" dirty="0" smtClean="0"/>
                  <a:t>  produktu līnijas </a:t>
                </a:r>
                <a14:m>
                  <m:oMath xmlns:m="http://schemas.openxmlformats.org/officeDocument/2006/math">
                    <m:r>
                      <a:rPr lang="lv-LV" i="1" dirty="0">
                        <a:latin typeface="Cambria Math"/>
                      </a:rPr>
                      <m:t>€</m:t>
                    </m:r>
                  </m:oMath>
                </a14:m>
                <a:r>
                  <a:rPr lang="lv-LV" dirty="0" smtClean="0"/>
                  <a:t> 366’999 (15,1% no kopējā apgrozījuma), 2014. </a:t>
                </a:r>
                <a:r>
                  <a:rPr lang="lv-LV" dirty="0"/>
                  <a:t>gadā </a:t>
                </a:r>
                <a14:m>
                  <m:oMath xmlns:m="http://schemas.openxmlformats.org/officeDocument/2006/math">
                    <m:r>
                      <a:rPr lang="lv-LV" i="1" dirty="0">
                        <a:latin typeface="Cambria Math"/>
                      </a:rPr>
                      <m:t>€</m:t>
                    </m:r>
                  </m:oMath>
                </a14:m>
                <a:r>
                  <a:rPr lang="lv-LV" dirty="0"/>
                  <a:t> </a:t>
                </a:r>
                <a:r>
                  <a:rPr lang="lv-LV" dirty="0" smtClean="0"/>
                  <a:t>458’000 </a:t>
                </a:r>
              </a:p>
              <a:p>
                <a:r>
                  <a:rPr lang="lv-LV" dirty="0" smtClean="0"/>
                  <a:t>Produktu līnijas dzīves ilgums 5-7 gadi</a:t>
                </a:r>
                <a:endParaRPr lang="lv-LV" dirty="0"/>
              </a:p>
              <a:p>
                <a:endParaRPr lang="lv-LV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3"/>
              </p:nvPr>
            </p:nvSpPr>
            <p:spPr>
              <a:blipFill rotWithShape="1">
                <a:blip r:embed="rId2"/>
                <a:stretch>
                  <a:fillRect l="-1961" t="-1887" r="-42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 descr="Latvijas farm&amp;amacr;cijas un &amp;kcedil;&amp;imacr;mijas kompetences centrs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88640"/>
            <a:ext cx="2541290" cy="57606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http://www.pcccl.lv/f/uploads/ERAF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6093296"/>
            <a:ext cx="2830578" cy="576064"/>
          </a:xfrm>
          <a:prstGeom prst="rect">
            <a:avLst/>
          </a:prstGeom>
          <a:noFill/>
          <a:ln>
            <a:noFill/>
          </a:ln>
        </p:spPr>
      </p:pic>
      <p:pic>
        <p:nvPicPr>
          <p:cNvPr id="3074" name="Picture 2" descr="C:\Users\user\Documents\Business\PCCCL\2013\Prezentacijas\time miracle_products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1916832"/>
            <a:ext cx="4644008" cy="34808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1786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lv-LV" sz="3600" dirty="0" smtClean="0">
                <a:latin typeface="Arial" pitchFamily="34" charset="0"/>
                <a:cs typeface="Arial" pitchFamily="34" charset="0"/>
              </a:rPr>
              <a:t>P02 </a:t>
            </a:r>
            <a:r>
              <a:rPr lang="lv-LV" sz="3600" dirty="0">
                <a:latin typeface="Arial" pitchFamily="34" charset="0"/>
                <a:cs typeface="Arial" pitchFamily="34" charset="0"/>
              </a:rPr>
              <a:t>Pētījuma </a:t>
            </a:r>
            <a:r>
              <a:rPr lang="lv-LV" sz="3600" dirty="0" smtClean="0">
                <a:latin typeface="Arial" pitchFamily="34" charset="0"/>
                <a:cs typeface="Arial" pitchFamily="34" charset="0"/>
              </a:rPr>
              <a:t>rezultāti </a:t>
            </a:r>
            <a:br>
              <a:rPr lang="lv-LV" sz="3600" dirty="0" smtClean="0">
                <a:latin typeface="Arial" pitchFamily="34" charset="0"/>
                <a:cs typeface="Arial" pitchFamily="34" charset="0"/>
              </a:rPr>
            </a:br>
            <a:r>
              <a:rPr lang="lv-LV" sz="3600" dirty="0" smtClean="0">
                <a:latin typeface="Arial" pitchFamily="34" charset="0"/>
                <a:cs typeface="Arial" pitchFamily="34" charset="0"/>
              </a:rPr>
              <a:t>(negatīva iznākuma piemērs)</a:t>
            </a:r>
            <a:endParaRPr lang="lv-LV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710296" cy="4526280"/>
          </a:xfrm>
        </p:spPr>
        <p:txBody>
          <a:bodyPr>
            <a:normAutofit fontScale="92500" lnSpcReduction="10000"/>
          </a:bodyPr>
          <a:lstStyle/>
          <a:p>
            <a:r>
              <a:rPr lang="lv-LV" dirty="0" smtClean="0"/>
              <a:t>SIA «</a:t>
            </a:r>
            <a:r>
              <a:rPr lang="lv-LV" dirty="0" err="1" smtClean="0"/>
              <a:t>Silvanols</a:t>
            </a:r>
            <a:r>
              <a:rPr lang="lv-LV" dirty="0" smtClean="0"/>
              <a:t>» iniciētais pētījums  «</a:t>
            </a:r>
            <a:r>
              <a:rPr lang="lv-LV" dirty="0" smtClean="0">
                <a:cs typeface="Arial" pitchFamily="34" charset="0"/>
              </a:rPr>
              <a:t>Fermentētas </a:t>
            </a:r>
            <a:r>
              <a:rPr lang="lv-LV" dirty="0">
                <a:cs typeface="Arial" pitchFamily="34" charset="0"/>
              </a:rPr>
              <a:t>celmu eļļas pretvēža un pretvīrusu darbības </a:t>
            </a:r>
            <a:r>
              <a:rPr lang="lv-LV" dirty="0" smtClean="0">
                <a:cs typeface="Arial" pitchFamily="34" charset="0"/>
              </a:rPr>
              <a:t>izpēte» </a:t>
            </a:r>
            <a:r>
              <a:rPr lang="lv-LV" dirty="0" smtClean="0"/>
              <a:t>pabeigts 2014. gada jūnijā</a:t>
            </a:r>
          </a:p>
          <a:p>
            <a:r>
              <a:rPr lang="lv-LV" dirty="0" smtClean="0"/>
              <a:t>Ieguldījums EUR 93’657 </a:t>
            </a:r>
            <a:endParaRPr lang="lv-LV" dirty="0"/>
          </a:p>
          <a:p>
            <a:r>
              <a:rPr lang="lv-LV" dirty="0" smtClean="0"/>
              <a:t>Frakcionētajai celmu eļļai šūnu kultūrās </a:t>
            </a:r>
            <a:r>
              <a:rPr lang="lv-LV" i="1" dirty="0" err="1" smtClean="0"/>
              <a:t>in</a:t>
            </a:r>
            <a:r>
              <a:rPr lang="lv-LV" i="1" dirty="0" smtClean="0"/>
              <a:t> </a:t>
            </a:r>
            <a:r>
              <a:rPr lang="lv-LV" i="1" dirty="0" err="1" smtClean="0"/>
              <a:t>vitro</a:t>
            </a:r>
            <a:r>
              <a:rPr lang="lv-LV" i="1" dirty="0" smtClean="0"/>
              <a:t> </a:t>
            </a:r>
            <a:r>
              <a:rPr lang="lv-LV" dirty="0" smtClean="0"/>
              <a:t>tika konstatēta pretvēža aktivitāte, taču tā bija nespecifiska un normālām šūnām toksiska</a:t>
            </a:r>
          </a:p>
          <a:p>
            <a:r>
              <a:rPr lang="lv-LV" dirty="0" smtClean="0"/>
              <a:t>Pētījums pārtraukts pēc sākotnējo 2/5 darba </a:t>
            </a:r>
          </a:p>
        </p:txBody>
      </p:sp>
      <p:pic>
        <p:nvPicPr>
          <p:cNvPr id="5" name="Picture 4" descr="Latvijas farm&amp;amacr;cijas un &amp;kcedil;&amp;imacr;mijas kompetences centr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88640"/>
            <a:ext cx="2541290" cy="57606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http://www.pcccl.lv/f/uploads/ERAF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6093296"/>
            <a:ext cx="2830578" cy="576064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2" descr="C:\Users\Vitalijs\Documents\PharmIdea\2015\Projects\Bortezomib\daffodils-tree-stump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1772816"/>
            <a:ext cx="3870176" cy="3708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2540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/>
            </a:r>
            <a:br>
              <a:rPr lang="lv-LV" dirty="0"/>
            </a:br>
            <a:endParaRPr lang="lv-LV" dirty="0" smtClean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dirty="0" smtClean="0"/>
              <a:t>FKC projekti  (I):</a:t>
            </a:r>
          </a:p>
          <a:p>
            <a:pPr marL="0" indent="0">
              <a:buNone/>
            </a:pPr>
            <a:endParaRPr lang="lv-LV" dirty="0"/>
          </a:p>
        </p:txBody>
      </p:sp>
      <p:pic>
        <p:nvPicPr>
          <p:cNvPr id="5" name="Picture 4" descr="Latvijas farm&amp;amacr;cijas un &amp;kcedil;&amp;imacr;mijas kompetences centr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88640"/>
            <a:ext cx="2541290" cy="57606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http://www.pcccl.lv/f/uploads/ERAF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6093296"/>
            <a:ext cx="2830578" cy="576064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9555825"/>
              </p:ext>
            </p:extLst>
          </p:nvPr>
        </p:nvGraphicFramePr>
        <p:xfrm>
          <a:off x="539552" y="1484784"/>
          <a:ext cx="8229601" cy="44267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6408"/>
                <a:gridCol w="648072"/>
                <a:gridCol w="792088"/>
                <a:gridCol w="864096"/>
                <a:gridCol w="5338937"/>
              </a:tblGrid>
              <a:tr h="508789"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b="1" u="none" strike="noStrike" dirty="0">
                          <a:effectLst/>
                        </a:rPr>
                        <a:t>Projekta Nr.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1" u="none" strike="noStrike" dirty="0">
                          <a:effectLst/>
                        </a:rPr>
                        <a:t>Atbalsta intensitāte %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1" u="none" strike="noStrike" dirty="0" smtClean="0">
                          <a:effectLst/>
                        </a:rPr>
                        <a:t>ERAF atbalsta summa, €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1" u="none" strike="noStrike" dirty="0">
                          <a:effectLst/>
                        </a:rPr>
                        <a:t>Nozares/ individuālais projekts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b="1" u="none" strike="noStrike" dirty="0">
                          <a:effectLst/>
                        </a:rPr>
                        <a:t>Projekta nosaukums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</a:tr>
              <a:tr h="333632"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1" u="none" strike="noStrike" dirty="0">
                          <a:effectLst/>
                        </a:rPr>
                        <a:t>1</a:t>
                      </a:r>
                      <a:r>
                        <a:rPr lang="lv-LV" sz="1000" b="1" u="none" strike="noStrike" dirty="0" smtClean="0">
                          <a:effectLst/>
                        </a:rPr>
                        <a:t>.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u="none" strike="noStrike" dirty="0">
                          <a:effectLst/>
                        </a:rPr>
                        <a:t>80%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u="none" strike="noStrike" dirty="0" smtClean="0">
                          <a:effectLst/>
                        </a:rPr>
                        <a:t>583 699</a:t>
                      </a:r>
                      <a:endParaRPr lang="lv-LV" sz="1000" u="none" strike="noStrike" dirty="0">
                        <a:effectLst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>
                          <a:effectLst/>
                        </a:rPr>
                        <a:t> Individuālais 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 dirty="0">
                          <a:effectLst/>
                        </a:rPr>
                        <a:t>Dabas vielu sastāvā esošo Omega 3 </a:t>
                      </a:r>
                      <a:r>
                        <a:rPr lang="lv-LV" sz="1000" u="none" strike="noStrike" dirty="0" err="1">
                          <a:effectLst/>
                        </a:rPr>
                        <a:t>polinepiesātināto</a:t>
                      </a:r>
                      <a:r>
                        <a:rPr lang="lv-LV" sz="1000" u="none" strike="noStrike" dirty="0">
                          <a:effectLst/>
                        </a:rPr>
                        <a:t> taukskābju stabilizēšanas un potencēšanas iespēju izpēte, izmantojot bioloģiski aktīvas dabas vielas, un to </a:t>
                      </a:r>
                      <a:r>
                        <a:rPr lang="lv-LV" sz="1000" u="none" strike="noStrike" dirty="0" err="1">
                          <a:effectLst/>
                        </a:rPr>
                        <a:t>antiaterosklerotiskās</a:t>
                      </a:r>
                      <a:r>
                        <a:rPr lang="lv-LV" sz="1000" u="none" strike="noStrike" dirty="0">
                          <a:effectLst/>
                        </a:rPr>
                        <a:t> aktivitātes izpēte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</a:tr>
              <a:tr h="301937"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1" u="none" strike="noStrike" dirty="0">
                          <a:effectLst/>
                        </a:rPr>
                        <a:t>2</a:t>
                      </a:r>
                      <a:r>
                        <a:rPr lang="lv-LV" sz="1000" b="1" u="none" strike="noStrike" dirty="0" smtClean="0">
                          <a:effectLst/>
                        </a:rPr>
                        <a:t>.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u="none" strike="noStrike">
                          <a:effectLst/>
                        </a:rPr>
                        <a:t>70%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u="none" strike="noStrike" dirty="0">
                          <a:effectLst/>
                        </a:rPr>
                        <a:t>           </a:t>
                      </a:r>
                      <a:r>
                        <a:rPr lang="lv-LV" sz="1000" u="none" strike="noStrike" dirty="0" smtClean="0">
                          <a:effectLst/>
                        </a:rPr>
                        <a:t> 93 657 </a:t>
                      </a: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>
                          <a:effectLst/>
                        </a:rPr>
                        <a:t> Individuālais 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 dirty="0">
                          <a:effectLst/>
                        </a:rPr>
                        <a:t>Fermentētas celmu eļļas pretvēža un pretvīrusu darbības izpēte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</a:tr>
              <a:tr h="333632"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1" u="none" strike="noStrike" dirty="0">
                          <a:effectLst/>
                        </a:rPr>
                        <a:t>3</a:t>
                      </a:r>
                      <a:r>
                        <a:rPr lang="lv-LV" sz="1000" b="1" u="none" strike="noStrike" dirty="0" smtClean="0">
                          <a:effectLst/>
                        </a:rPr>
                        <a:t>.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u="none" strike="noStrike">
                          <a:effectLst/>
                        </a:rPr>
                        <a:t>70%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u="none" strike="noStrike" dirty="0" smtClean="0">
                          <a:effectLst/>
                        </a:rPr>
                        <a:t> 95 515 </a:t>
                      </a:r>
                      <a:endParaRPr lang="lv-LV" sz="1000" u="none" strike="noStrike" dirty="0">
                        <a:effectLst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>
                          <a:effectLst/>
                        </a:rPr>
                        <a:t> Nozares 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>
                          <a:effectLst/>
                        </a:rPr>
                        <a:t>Jauna tipa dabisku dzinumu sauso ekstraktu antioksidantu antiaterosklerotiskās un antioksidatīvā izpēte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</a:tr>
              <a:tr h="301937"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1" u="none" strike="noStrike" dirty="0">
                          <a:effectLst/>
                        </a:rPr>
                        <a:t>4</a:t>
                      </a:r>
                      <a:r>
                        <a:rPr lang="lv-LV" sz="1000" b="1" u="none" strike="noStrike" dirty="0" smtClean="0">
                          <a:effectLst/>
                        </a:rPr>
                        <a:t>.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u="none" strike="noStrike">
                          <a:effectLst/>
                        </a:rPr>
                        <a:t>50%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u="none" strike="noStrike" dirty="0" smtClean="0">
                          <a:effectLst/>
                        </a:rPr>
                        <a:t> 747 072 </a:t>
                      </a:r>
                      <a:endParaRPr lang="lv-LV" sz="1000" u="none" strike="noStrike" dirty="0">
                        <a:effectLst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 dirty="0">
                          <a:effectLst/>
                        </a:rPr>
                        <a:t> Individuālais 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>
                          <a:effectLst/>
                        </a:rPr>
                        <a:t>Bioekvivalences pētījumi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</a:tr>
              <a:tr h="301937"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1" u="none" strike="noStrike" dirty="0">
                          <a:effectLst/>
                        </a:rPr>
                        <a:t>5</a:t>
                      </a:r>
                      <a:r>
                        <a:rPr lang="lv-LV" sz="1000" b="1" u="none" strike="noStrike" dirty="0" smtClean="0">
                          <a:effectLst/>
                        </a:rPr>
                        <a:t>.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u="none" strike="noStrike">
                          <a:effectLst/>
                        </a:rPr>
                        <a:t>50%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u="none" strike="noStrike" dirty="0" smtClean="0">
                          <a:effectLst/>
                        </a:rPr>
                        <a:t> 460 233 </a:t>
                      </a:r>
                      <a:endParaRPr lang="lv-LV" sz="1000" u="none" strike="noStrike" dirty="0">
                        <a:effectLst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>
                          <a:effectLst/>
                        </a:rPr>
                        <a:t> Individuālais 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 dirty="0">
                          <a:effectLst/>
                        </a:rPr>
                        <a:t>Drošības un farmakokinētikas pētījumi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</a:tr>
              <a:tr h="234499"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1" u="none" strike="noStrike" dirty="0">
                          <a:effectLst/>
                        </a:rPr>
                        <a:t>6</a:t>
                      </a:r>
                      <a:r>
                        <a:rPr lang="lv-LV" sz="1000" b="1" u="none" strike="noStrike" dirty="0" smtClean="0">
                          <a:effectLst/>
                        </a:rPr>
                        <a:t>.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u="none" strike="noStrike">
                          <a:effectLst/>
                        </a:rPr>
                        <a:t>80%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u="none" strike="noStrike" dirty="0" smtClean="0">
                          <a:effectLst/>
                        </a:rPr>
                        <a:t> 305 780 </a:t>
                      </a:r>
                      <a:endParaRPr lang="lv-LV" sz="1000" u="none" strike="noStrike" dirty="0">
                        <a:effectLst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 dirty="0">
                          <a:effectLst/>
                        </a:rPr>
                        <a:t> Nozares 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 dirty="0">
                          <a:effectLst/>
                        </a:rPr>
                        <a:t>Aktīvo farmaceitisko vielu (AFV) oriģinālo sintēzes metožu </a:t>
                      </a:r>
                      <a:r>
                        <a:rPr lang="lv-LV" sz="1000" u="none" strike="noStrike" dirty="0" smtClean="0">
                          <a:effectLst/>
                        </a:rPr>
                        <a:t>izstrāde,  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</a:tr>
              <a:tr h="166816"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1" u="none" strike="noStrike" dirty="0">
                          <a:effectLst/>
                        </a:rPr>
                        <a:t>7</a:t>
                      </a:r>
                      <a:r>
                        <a:rPr lang="lv-LV" sz="1000" b="1" u="none" strike="noStrike" dirty="0" smtClean="0">
                          <a:effectLst/>
                        </a:rPr>
                        <a:t>.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u="none" strike="noStrike">
                          <a:effectLst/>
                        </a:rPr>
                        <a:t>50%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u="none" strike="noStrike" dirty="0">
                          <a:effectLst/>
                        </a:rPr>
                        <a:t>             </a:t>
                      </a:r>
                      <a:r>
                        <a:rPr lang="lv-LV" sz="1000" u="none" strike="noStrike" dirty="0" smtClean="0">
                          <a:effectLst/>
                        </a:rPr>
                        <a:t>79 269 </a:t>
                      </a: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>
                          <a:effectLst/>
                        </a:rPr>
                        <a:t> Individuālais 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>
                          <a:effectLst/>
                        </a:rPr>
                        <a:t>Jauno ķīmisko vielu izpēte atbilstoši REACH regulas prasībām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</a:tr>
              <a:tr h="301937"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1" u="none" strike="noStrike" dirty="0">
                          <a:effectLst/>
                        </a:rPr>
                        <a:t>8</a:t>
                      </a:r>
                      <a:r>
                        <a:rPr lang="lv-LV" sz="1000" b="1" u="none" strike="noStrike" dirty="0" smtClean="0">
                          <a:effectLst/>
                        </a:rPr>
                        <a:t>.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u="none" strike="noStrike" dirty="0">
                          <a:effectLst/>
                        </a:rPr>
                        <a:t>50%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u="none" strike="noStrike" dirty="0">
                          <a:effectLst/>
                        </a:rPr>
                        <a:t>           </a:t>
                      </a:r>
                      <a:r>
                        <a:rPr lang="lv-LV" sz="1000" u="none" strike="noStrike" dirty="0" smtClean="0">
                          <a:effectLst/>
                        </a:rPr>
                        <a:t>316 603 </a:t>
                      </a: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 dirty="0">
                          <a:effectLst/>
                        </a:rPr>
                        <a:t> Individuālais 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>
                          <a:effectLst/>
                        </a:rPr>
                        <a:t>Jaunu gatavo zāļu formu ražošanas tehnoloģiju izstrāde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</a:tr>
              <a:tr h="301937"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1" u="none" strike="noStrike" dirty="0">
                          <a:effectLst/>
                        </a:rPr>
                        <a:t>9</a:t>
                      </a:r>
                      <a:r>
                        <a:rPr lang="lv-LV" sz="1000" b="1" u="none" strike="noStrike" dirty="0" smtClean="0">
                          <a:effectLst/>
                        </a:rPr>
                        <a:t>.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u="none" strike="noStrike">
                          <a:effectLst/>
                        </a:rPr>
                        <a:t>50%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u="none" strike="noStrike" dirty="0" smtClean="0">
                          <a:effectLst/>
                        </a:rPr>
                        <a:t> 469 237 </a:t>
                      </a:r>
                      <a:endParaRPr lang="lv-LV" sz="1000" u="none" strike="noStrike" dirty="0">
                        <a:effectLst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 dirty="0">
                          <a:effectLst/>
                        </a:rPr>
                        <a:t> Individuālais 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 dirty="0">
                          <a:effectLst/>
                        </a:rPr>
                        <a:t>Zāļu lietošanas efektivitātes un drošības pētījums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</a:tr>
              <a:tr h="301937"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1" u="none" strike="noStrike" dirty="0">
                          <a:effectLst/>
                        </a:rPr>
                        <a:t>10</a:t>
                      </a:r>
                      <a:r>
                        <a:rPr lang="lv-LV" sz="1000" b="1" u="none" strike="noStrike" dirty="0" smtClean="0">
                          <a:effectLst/>
                        </a:rPr>
                        <a:t>.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u="none" strike="noStrike" dirty="0">
                          <a:effectLst/>
                        </a:rPr>
                        <a:t>50%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u="none" strike="noStrike" dirty="0" smtClean="0">
                          <a:effectLst/>
                        </a:rPr>
                        <a:t> 905 </a:t>
                      </a:r>
                      <a:endParaRPr lang="lv-LV" sz="1000" u="none" strike="noStrike" dirty="0">
                        <a:effectLst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>
                          <a:effectLst/>
                        </a:rPr>
                        <a:t> Individuālais 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>
                          <a:effectLst/>
                        </a:rPr>
                        <a:t>Hinuklidīna atvsinājumu iegūšanas un attīrīšanas tehnoloģijas izstrāde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</a:tr>
              <a:tr h="301937"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1" u="none" strike="noStrike" dirty="0">
                          <a:effectLst/>
                        </a:rPr>
                        <a:t>11</a:t>
                      </a:r>
                      <a:r>
                        <a:rPr lang="lv-LV" sz="1000" b="1" u="none" strike="noStrike" dirty="0" smtClean="0">
                          <a:effectLst/>
                        </a:rPr>
                        <a:t>.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u="none" strike="noStrike" dirty="0">
                          <a:effectLst/>
                        </a:rPr>
                        <a:t>80%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u="none" strike="noStrike" dirty="0">
                          <a:effectLst/>
                        </a:rPr>
                        <a:t>          </a:t>
                      </a:r>
                      <a:r>
                        <a:rPr lang="lv-LV" sz="1000" u="none" strike="noStrike" dirty="0" smtClean="0">
                          <a:effectLst/>
                        </a:rPr>
                        <a:t> 193 180 </a:t>
                      </a: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 dirty="0">
                          <a:effectLst/>
                        </a:rPr>
                        <a:t> Nozares 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>
                          <a:effectLst/>
                        </a:rPr>
                        <a:t>Genērisko aktīvo farmaceitisko vielu (AFV) ražošanas tehnoloģijas izstrāde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</a:tr>
              <a:tr h="301937"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1" u="none" strike="noStrike" dirty="0">
                          <a:effectLst/>
                        </a:rPr>
                        <a:t>12</a:t>
                      </a:r>
                      <a:r>
                        <a:rPr lang="lv-LV" sz="1000" b="1" u="none" strike="noStrike" dirty="0" smtClean="0">
                          <a:effectLst/>
                        </a:rPr>
                        <a:t>.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u="none" strike="noStrike" dirty="0">
                          <a:effectLst/>
                        </a:rPr>
                        <a:t>80%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u="none" strike="noStrike" dirty="0">
                          <a:effectLst/>
                        </a:rPr>
                        <a:t>           </a:t>
                      </a:r>
                      <a:r>
                        <a:rPr lang="lv-LV" sz="1000" u="none" strike="noStrike" dirty="0" smtClean="0">
                          <a:effectLst/>
                        </a:rPr>
                        <a:t>194 956 </a:t>
                      </a: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>
                          <a:effectLst/>
                        </a:rPr>
                        <a:t> Nozares 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 dirty="0" err="1">
                          <a:effectLst/>
                        </a:rPr>
                        <a:t>Hirālu</a:t>
                      </a:r>
                      <a:r>
                        <a:rPr lang="lv-LV" sz="1000" u="none" strike="noStrike" dirty="0">
                          <a:effectLst/>
                        </a:rPr>
                        <a:t> </a:t>
                      </a:r>
                      <a:r>
                        <a:rPr lang="lv-LV" sz="1000" u="none" strike="noStrike" dirty="0" err="1">
                          <a:effectLst/>
                        </a:rPr>
                        <a:t>aminosviestskābes</a:t>
                      </a:r>
                      <a:r>
                        <a:rPr lang="lv-LV" sz="1000" u="none" strike="noStrike" dirty="0">
                          <a:effectLst/>
                        </a:rPr>
                        <a:t> atvasinājumu iegūšanas tehnoloģijas izstrāde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</a:tr>
              <a:tr h="301937"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1" u="none" strike="noStrike" dirty="0">
                          <a:effectLst/>
                        </a:rPr>
                        <a:t>13</a:t>
                      </a:r>
                      <a:r>
                        <a:rPr lang="lv-LV" sz="1000" b="1" u="none" strike="noStrike" dirty="0" smtClean="0">
                          <a:effectLst/>
                        </a:rPr>
                        <a:t>.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u="none" strike="noStrike" dirty="0">
                          <a:effectLst/>
                        </a:rPr>
                        <a:t>50%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u="none" strike="noStrike" dirty="0">
                          <a:effectLst/>
                        </a:rPr>
                        <a:t>            </a:t>
                      </a:r>
                      <a:r>
                        <a:rPr lang="lv-LV" sz="1000" u="none" strike="noStrike" dirty="0" smtClean="0">
                          <a:effectLst/>
                        </a:rPr>
                        <a:t>  1 281 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 dirty="0">
                          <a:effectLst/>
                        </a:rPr>
                        <a:t> Individuālais 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 dirty="0">
                          <a:effectLst/>
                        </a:rPr>
                        <a:t>Nitrofurāna rindas preparātu iegūšanas tehnoloģijas pilnveidošanas pētījums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5646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/>
            </a:r>
            <a:br>
              <a:rPr lang="lv-LV" dirty="0"/>
            </a:br>
            <a:endParaRPr lang="lv-LV" dirty="0" smtClean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dirty="0"/>
              <a:t>FKC projekti  (</a:t>
            </a:r>
            <a:r>
              <a:rPr lang="lv-LV" dirty="0" smtClean="0"/>
              <a:t>II):</a:t>
            </a:r>
            <a:endParaRPr lang="lv-LV" dirty="0"/>
          </a:p>
          <a:p>
            <a:pPr marL="0" indent="0">
              <a:buNone/>
            </a:pPr>
            <a:endParaRPr lang="lv-LV" dirty="0"/>
          </a:p>
        </p:txBody>
      </p:sp>
      <p:pic>
        <p:nvPicPr>
          <p:cNvPr id="5" name="Picture 4" descr="Latvijas farm&amp;amacr;cijas un &amp;kcedil;&amp;imacr;mijas kompetences centr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88640"/>
            <a:ext cx="2541290" cy="57606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http://www.pcccl.lv/f/uploads/ERAF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6093296"/>
            <a:ext cx="2830578" cy="576064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244438"/>
              </p:ext>
            </p:extLst>
          </p:nvPr>
        </p:nvGraphicFramePr>
        <p:xfrm>
          <a:off x="488860" y="1628800"/>
          <a:ext cx="8229601" cy="437822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4400"/>
                <a:gridCol w="702126"/>
                <a:gridCol w="810042"/>
                <a:gridCol w="864096"/>
                <a:gridCol w="5338937"/>
              </a:tblGrid>
              <a:tr h="508789"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b="1" u="none" strike="noStrike" dirty="0">
                          <a:effectLst/>
                        </a:rPr>
                        <a:t>Projekta Nr.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1" u="none" strike="noStrike" dirty="0">
                          <a:effectLst/>
                        </a:rPr>
                        <a:t>Atbalsta intensitāte %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1" u="none" strike="noStrike" dirty="0" smtClean="0">
                          <a:effectLst/>
                        </a:rPr>
                        <a:t>ERAF atbalsta summa, €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1" u="none" strike="noStrike" dirty="0">
                          <a:effectLst/>
                        </a:rPr>
                        <a:t>Nozares/ individuālais projekts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b="1" u="none" strike="noStrike" dirty="0">
                          <a:effectLst/>
                        </a:rPr>
                        <a:t>Projekta nosaukums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</a:tr>
              <a:tr h="301937"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1" u="none" strike="noStrike" dirty="0">
                          <a:effectLst/>
                        </a:rPr>
                        <a:t>14</a:t>
                      </a:r>
                      <a:r>
                        <a:rPr lang="lv-LV" sz="1000" b="1" u="none" strike="noStrike" dirty="0" smtClean="0">
                          <a:effectLst/>
                        </a:rPr>
                        <a:t>.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u="none" strike="noStrike" dirty="0">
                          <a:effectLst/>
                        </a:rPr>
                        <a:t>70%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u="none" strike="noStrike" dirty="0" smtClean="0">
                          <a:effectLst/>
                        </a:rPr>
                        <a:t> </a:t>
                      </a:r>
                      <a:r>
                        <a:rPr lang="lv-LV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454 455 </a:t>
                      </a:r>
                      <a:endParaRPr lang="lv-LV" sz="10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>
                          <a:effectLst/>
                        </a:rPr>
                        <a:t> Nozares 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>
                          <a:effectLst/>
                        </a:rPr>
                        <a:t>Biopolimēru un lielmolekulāro peptīdu sterilo zāļu formu kristisko parametru rūpniecisko pētījumu veikšana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</a:tr>
              <a:tr h="333632"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1" u="none" strike="noStrike" dirty="0">
                          <a:effectLst/>
                        </a:rPr>
                        <a:t>15</a:t>
                      </a:r>
                      <a:r>
                        <a:rPr lang="lv-LV" sz="1000" b="1" u="none" strike="noStrike" dirty="0" smtClean="0">
                          <a:effectLst/>
                        </a:rPr>
                        <a:t>.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u="none" strike="noStrike" dirty="0">
                          <a:effectLst/>
                        </a:rPr>
                        <a:t>70%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u="none" strike="noStrike" dirty="0">
                          <a:effectLst/>
                        </a:rPr>
                        <a:t>           </a:t>
                      </a:r>
                      <a:r>
                        <a:rPr lang="lv-LV" sz="1000" u="none" strike="noStrike" dirty="0" smtClean="0">
                          <a:effectLst/>
                        </a:rPr>
                        <a:t>694 468</a:t>
                      </a: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 dirty="0">
                          <a:effectLst/>
                        </a:rPr>
                        <a:t> </a:t>
                      </a:r>
                      <a:r>
                        <a:rPr lang="lv-LV" sz="1000" u="none" strike="noStrike" dirty="0" smtClean="0">
                          <a:effectLst/>
                        </a:rPr>
                        <a:t>Nozares 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 dirty="0" err="1" smtClean="0">
                          <a:effectLst/>
                        </a:rPr>
                        <a:t>Prukaloprīda</a:t>
                      </a:r>
                      <a:r>
                        <a:rPr lang="lv-LV" sz="1000" u="none" strike="noStrike" dirty="0" smtClean="0">
                          <a:effectLst/>
                        </a:rPr>
                        <a:t> un </a:t>
                      </a:r>
                      <a:r>
                        <a:rPr lang="lv-LV" sz="1000" u="none" strike="noStrike" dirty="0" err="1" smtClean="0">
                          <a:effectLst/>
                        </a:rPr>
                        <a:t>maropitanta</a:t>
                      </a:r>
                      <a:r>
                        <a:rPr lang="lv-LV" sz="1000" u="none" strike="noStrike" dirty="0" smtClean="0">
                          <a:effectLst/>
                        </a:rPr>
                        <a:t> aktīvās farmaceitiskās vielas sintēzes tehnoloģijas pētījumi</a:t>
                      </a:r>
                      <a:endParaRPr lang="lv-LV" sz="1000" u="none" strike="noStrike" dirty="0">
                        <a:effectLst/>
                      </a:endParaRPr>
                    </a:p>
                  </a:txBody>
                  <a:tcPr marL="8341" marR="8341" marT="8341" marB="0" anchor="b"/>
                </a:tc>
              </a:tr>
              <a:tr h="333632"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1" u="none" strike="noStrike" dirty="0">
                          <a:effectLst/>
                        </a:rPr>
                        <a:t>16</a:t>
                      </a:r>
                      <a:r>
                        <a:rPr lang="lv-LV" sz="1000" b="1" u="none" strike="noStrike" dirty="0" smtClean="0">
                          <a:effectLst/>
                        </a:rPr>
                        <a:t>.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u="none" strike="noStrike" dirty="0">
                          <a:effectLst/>
                        </a:rPr>
                        <a:t>70%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u="none" strike="noStrike" dirty="0" smtClean="0">
                          <a:effectLst/>
                        </a:rPr>
                        <a:t> 57 804</a:t>
                      </a:r>
                      <a:endParaRPr lang="lv-LV" sz="1000" u="none" strike="noStrike" dirty="0">
                        <a:effectLst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>
                          <a:effectLst/>
                        </a:rPr>
                        <a:t> Individuālais 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>
                          <a:effectLst/>
                        </a:rPr>
                        <a:t>Tehnoloģiskās platformas izpēte un izstrāde injekciju šķidrajai zāļu formai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</a:tr>
              <a:tr h="166816"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1" u="none" strike="noStrike" dirty="0">
                          <a:effectLst/>
                        </a:rPr>
                        <a:t>17</a:t>
                      </a:r>
                      <a:r>
                        <a:rPr lang="lv-LV" sz="1000" b="1" u="none" strike="noStrike" dirty="0" smtClean="0">
                          <a:effectLst/>
                        </a:rPr>
                        <a:t>.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u="none" strike="noStrike" dirty="0">
                          <a:effectLst/>
                        </a:rPr>
                        <a:t>70%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u="none" strike="noStrike" dirty="0" smtClean="0">
                          <a:effectLst/>
                        </a:rPr>
                        <a:t> 89 584 </a:t>
                      </a:r>
                      <a:endParaRPr lang="lv-LV" sz="1000" u="none" strike="noStrike" dirty="0">
                        <a:effectLst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 dirty="0">
                          <a:effectLst/>
                        </a:rPr>
                        <a:t> </a:t>
                      </a:r>
                      <a:r>
                        <a:rPr lang="lv-LV" sz="1000" u="none" strike="noStrike" dirty="0" smtClean="0">
                          <a:effectLst/>
                        </a:rPr>
                        <a:t>Nozares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>
                          <a:effectLst/>
                        </a:rPr>
                        <a:t>Rūpnieciskais pētījums liofilās zāļu formas tehnoloģijas izstrādei vāji šķīstošam substancēm, izmantojot veselībai nekaitīgus organiskos šķīdinātājus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</a:tr>
              <a:tr h="333632"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1" u="none" strike="noStrike" dirty="0">
                          <a:effectLst/>
                        </a:rPr>
                        <a:t>18</a:t>
                      </a:r>
                      <a:r>
                        <a:rPr lang="lv-LV" sz="1000" b="1" u="none" strike="noStrike" dirty="0" smtClean="0">
                          <a:effectLst/>
                        </a:rPr>
                        <a:t>.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u="none" strike="noStrike" dirty="0">
                          <a:effectLst/>
                        </a:rPr>
                        <a:t>70%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u="none" strike="noStrike" dirty="0" smtClean="0">
                          <a:effectLst/>
                        </a:rPr>
                        <a:t> 266 705 </a:t>
                      </a:r>
                      <a:endParaRPr lang="lv-LV" sz="1000" u="none" strike="noStrike" dirty="0">
                        <a:effectLst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 dirty="0">
                          <a:effectLst/>
                        </a:rPr>
                        <a:t> Nozares 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>
                          <a:effectLst/>
                        </a:rPr>
                        <a:t>Liofilās inekciju zāļu formas tehnoloģijas izstrādes pētījumi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</a:tr>
              <a:tr h="301937"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1" u="none" strike="noStrike" dirty="0">
                          <a:effectLst/>
                        </a:rPr>
                        <a:t>19</a:t>
                      </a:r>
                      <a:r>
                        <a:rPr lang="lv-LV" sz="1000" b="1" u="none" strike="noStrike" dirty="0" smtClean="0">
                          <a:effectLst/>
                        </a:rPr>
                        <a:t>.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u="none" strike="noStrike" dirty="0">
                          <a:effectLst/>
                        </a:rPr>
                        <a:t>70%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u="none" strike="noStrike" dirty="0">
                          <a:effectLst/>
                        </a:rPr>
                        <a:t>           </a:t>
                      </a:r>
                      <a:r>
                        <a:rPr lang="lv-LV" sz="1000" u="none" strike="noStrike" dirty="0" smtClean="0">
                          <a:effectLst/>
                        </a:rPr>
                        <a:t>357 138</a:t>
                      </a: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 dirty="0">
                          <a:effectLst/>
                        </a:rPr>
                        <a:t> Individuālais 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 dirty="0" smtClean="0">
                          <a:effectLst/>
                        </a:rPr>
                        <a:t>Cirkonija izotopa (Zr89) pielietošana bioloģisko medikamentu specifiskuma pētījumos</a:t>
                      </a:r>
                      <a:endParaRPr lang="lv-LV" sz="1000" u="none" strike="noStrike" dirty="0">
                        <a:effectLst/>
                      </a:endParaRPr>
                    </a:p>
                  </a:txBody>
                  <a:tcPr marL="8341" marR="8341" marT="8341" marB="0" anchor="b"/>
                </a:tc>
              </a:tr>
              <a:tr h="301937"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1" u="none" strike="noStrike" dirty="0">
                          <a:effectLst/>
                        </a:rPr>
                        <a:t>20</a:t>
                      </a:r>
                      <a:r>
                        <a:rPr lang="lv-LV" sz="1000" b="1" u="none" strike="noStrike" dirty="0" smtClean="0">
                          <a:effectLst/>
                        </a:rPr>
                        <a:t>.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u="none" strike="noStrike">
                          <a:effectLst/>
                        </a:rPr>
                        <a:t>70%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u="none" strike="noStrike" dirty="0" smtClean="0">
                          <a:effectLst/>
                        </a:rPr>
                        <a:t> 203 405</a:t>
                      </a:r>
                      <a:endParaRPr lang="lv-LV" sz="1000" u="none" strike="noStrike" dirty="0">
                        <a:effectLst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>
                          <a:effectLst/>
                        </a:rPr>
                        <a:t> Individuālais 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 dirty="0" err="1">
                          <a:effectLst/>
                        </a:rPr>
                        <a:t>Dabasvielas</a:t>
                      </a:r>
                      <a:r>
                        <a:rPr lang="lv-LV" sz="1000" u="none" strike="noStrike" dirty="0">
                          <a:effectLst/>
                        </a:rPr>
                        <a:t> </a:t>
                      </a:r>
                      <a:r>
                        <a:rPr lang="lv-LV" sz="1000" u="none" strike="noStrike" dirty="0" err="1">
                          <a:effectLst/>
                        </a:rPr>
                        <a:t>milbemicīna</a:t>
                      </a:r>
                      <a:r>
                        <a:rPr lang="lv-LV" sz="1000" u="none" strike="noStrike" dirty="0">
                          <a:effectLst/>
                        </a:rPr>
                        <a:t> izdalīšanas un attīrīšanas tehnoloģijas metožu izstrāde un tā </a:t>
                      </a:r>
                      <a:r>
                        <a:rPr lang="lv-LV" sz="1000" u="none" strike="noStrike" dirty="0" err="1">
                          <a:effectLst/>
                        </a:rPr>
                        <a:t>pussintētisko</a:t>
                      </a:r>
                      <a:r>
                        <a:rPr lang="lv-LV" sz="1000" u="none" strike="noStrike" dirty="0">
                          <a:effectLst/>
                        </a:rPr>
                        <a:t> analogu ieguve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</a:tr>
              <a:tr h="333632"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1" u="none" strike="noStrike" dirty="0">
                          <a:effectLst/>
                        </a:rPr>
                        <a:t>21</a:t>
                      </a:r>
                      <a:r>
                        <a:rPr lang="lv-LV" sz="1000" b="1" u="none" strike="noStrike" dirty="0" smtClean="0">
                          <a:effectLst/>
                        </a:rPr>
                        <a:t>.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u="none" strike="noStrike">
                          <a:effectLst/>
                        </a:rPr>
                        <a:t>70%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u="none" strike="noStrike" dirty="0">
                          <a:effectLst/>
                        </a:rPr>
                        <a:t>            </a:t>
                      </a:r>
                      <a:r>
                        <a:rPr lang="lv-LV" sz="1000" u="none" strike="noStrike" dirty="0" smtClean="0">
                          <a:effectLst/>
                        </a:rPr>
                        <a:t> 84 350</a:t>
                      </a: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 dirty="0">
                          <a:effectLst/>
                        </a:rPr>
                        <a:t> Nozares 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 dirty="0" smtClean="0">
                          <a:effectLst/>
                        </a:rPr>
                        <a:t>Industriālās fermentācijas tehnoloģijas izstrādes pētījumi </a:t>
                      </a:r>
                      <a:r>
                        <a:rPr lang="lv-LV" sz="1000" u="none" strike="noStrike" dirty="0" err="1" smtClean="0">
                          <a:effectLst/>
                        </a:rPr>
                        <a:t>makrolīdu</a:t>
                      </a:r>
                      <a:r>
                        <a:rPr lang="lv-LV" sz="1000" u="none" strike="noStrike" dirty="0" smtClean="0">
                          <a:effectLst/>
                        </a:rPr>
                        <a:t> grupas savienojumu ražošanai biosintēzes ceļā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</a:tr>
              <a:tr h="333632"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1" u="none" strike="noStrike" dirty="0">
                          <a:effectLst/>
                        </a:rPr>
                        <a:t>22</a:t>
                      </a:r>
                      <a:r>
                        <a:rPr lang="lv-LV" sz="1000" b="1" u="none" strike="noStrike" dirty="0" smtClean="0">
                          <a:effectLst/>
                        </a:rPr>
                        <a:t>.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u="none" strike="noStrike" dirty="0">
                          <a:effectLst/>
                        </a:rPr>
                        <a:t>60%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u="none" strike="noStrike" dirty="0">
                          <a:effectLst/>
                        </a:rPr>
                        <a:t>           </a:t>
                      </a:r>
                      <a:r>
                        <a:rPr lang="lv-LV" sz="1000" u="none" strike="noStrike" dirty="0" smtClean="0">
                          <a:effectLst/>
                        </a:rPr>
                        <a:t>223 860</a:t>
                      </a: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 dirty="0">
                          <a:effectLst/>
                        </a:rPr>
                        <a:t> Individuālais 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 dirty="0">
                          <a:effectLst/>
                        </a:rPr>
                        <a:t>Stikla pakešu malu blīvējumu sistēmas izpēte un izstrāde ar samazinātu siltuma caurlaidību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</a:tr>
              <a:tr h="301937"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1" u="none" strike="noStrike" dirty="0">
                          <a:effectLst/>
                        </a:rPr>
                        <a:t>23</a:t>
                      </a:r>
                      <a:r>
                        <a:rPr lang="lv-LV" sz="1000" b="1" u="none" strike="noStrike" dirty="0" smtClean="0">
                          <a:effectLst/>
                        </a:rPr>
                        <a:t>.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u="none" strike="noStrike" dirty="0">
                          <a:effectLst/>
                        </a:rPr>
                        <a:t>60%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u="none" strike="noStrike" dirty="0" smtClean="0">
                          <a:effectLst/>
                        </a:rPr>
                        <a:t>145 156</a:t>
                      </a:r>
                      <a:endParaRPr lang="lv-LV" sz="1000" u="none" strike="noStrike" dirty="0">
                        <a:effectLst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 dirty="0">
                          <a:effectLst/>
                        </a:rPr>
                        <a:t> Individuālais 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 dirty="0">
                          <a:effectLst/>
                        </a:rPr>
                        <a:t>Jaunu hermetizējošo un pārklājumu sastāvu izpēte un izstrāde būvniecībai </a:t>
                      </a:r>
                      <a:r>
                        <a:rPr lang="lv-LV" sz="1000" u="none" strike="noStrike" dirty="0" err="1">
                          <a:effectLst/>
                        </a:rPr>
                        <a:t>energotaupošu</a:t>
                      </a:r>
                      <a:r>
                        <a:rPr lang="lv-LV" sz="1000" u="none" strike="noStrike" dirty="0">
                          <a:effectLst/>
                        </a:rPr>
                        <a:t> konstrukciju risinājumiem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</a:tr>
              <a:tr h="333632"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1" u="none" strike="noStrike" dirty="0">
                          <a:effectLst/>
                        </a:rPr>
                        <a:t>24</a:t>
                      </a:r>
                      <a:r>
                        <a:rPr lang="lv-LV" sz="1000" b="1" u="none" strike="noStrike" dirty="0" smtClean="0">
                          <a:effectLst/>
                        </a:rPr>
                        <a:t>.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u="none" strike="noStrike" dirty="0">
                          <a:effectLst/>
                        </a:rPr>
                        <a:t>60%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u="none" strike="noStrike" dirty="0">
                          <a:effectLst/>
                        </a:rPr>
                        <a:t>           </a:t>
                      </a:r>
                      <a:r>
                        <a:rPr lang="lv-LV" sz="1000" u="none" strike="noStrike" dirty="0" smtClean="0">
                          <a:effectLst/>
                        </a:rPr>
                        <a:t>107 578</a:t>
                      </a: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 dirty="0">
                          <a:effectLst/>
                        </a:rPr>
                        <a:t> Individuālais 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 dirty="0" err="1">
                          <a:effectLst/>
                        </a:rPr>
                        <a:t>Putupolistirola</a:t>
                      </a:r>
                      <a:r>
                        <a:rPr lang="lv-LV" sz="1000" u="none" strike="noStrike" dirty="0">
                          <a:effectLst/>
                        </a:rPr>
                        <a:t> izstrādājumu pielietojuma iespēju izpēte mazstāvu apbūvei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</a:tr>
              <a:tr h="175157"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1" u="none" strike="noStrike" dirty="0">
                          <a:effectLst/>
                        </a:rPr>
                        <a:t>25</a:t>
                      </a:r>
                      <a:r>
                        <a:rPr lang="lv-LV" sz="1000" b="1" u="none" strike="noStrike" dirty="0" smtClean="0">
                          <a:effectLst/>
                        </a:rPr>
                        <a:t>.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u="none" strike="noStrike" dirty="0">
                          <a:effectLst/>
                        </a:rPr>
                        <a:t>60%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000" u="none" strike="noStrike" dirty="0" smtClean="0">
                          <a:effectLst/>
                        </a:rPr>
                        <a:t>134 202</a:t>
                      </a:r>
                      <a:endParaRPr lang="lv-LV" sz="1000" u="none" strike="noStrike" dirty="0">
                        <a:effectLst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 dirty="0">
                          <a:effectLst/>
                        </a:rPr>
                        <a:t> Individuālais 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 dirty="0" smtClean="0">
                          <a:effectLst/>
                        </a:rPr>
                        <a:t>Daudzslāņu izolācijas paneļu ražošanā izmantojami </a:t>
                      </a:r>
                      <a:r>
                        <a:rPr lang="lv-LV" sz="1000" u="none" strike="noStrike" dirty="0" err="1" smtClean="0">
                          <a:effectLst/>
                        </a:rPr>
                        <a:t>putupoliuretāni</a:t>
                      </a:r>
                      <a:r>
                        <a:rPr lang="lv-LV" sz="1000" u="none" strike="noStrike" dirty="0" smtClean="0">
                          <a:effectLst/>
                        </a:rPr>
                        <a:t> (PUR) un </a:t>
                      </a:r>
                      <a:r>
                        <a:rPr lang="lv-LV" sz="1000" u="none" strike="noStrike" dirty="0" err="1" smtClean="0">
                          <a:effectLst/>
                        </a:rPr>
                        <a:t>putupoliizocianāturāti</a:t>
                      </a:r>
                      <a:r>
                        <a:rPr lang="lv-LV" sz="1000" u="none" strike="noStrike" dirty="0" smtClean="0">
                          <a:effectLst/>
                        </a:rPr>
                        <a:t> (PIR) uz augu valsts izcelsmes eļļu bāzes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0598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/>
            </a:r>
            <a:br>
              <a:rPr lang="lv-LV" dirty="0"/>
            </a:br>
            <a:endParaRPr lang="lv-LV" dirty="0" smtClean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dirty="0"/>
              <a:t>FKC projekti  </a:t>
            </a:r>
            <a:r>
              <a:rPr lang="lv-LV" dirty="0" smtClean="0"/>
              <a:t>(III</a:t>
            </a:r>
            <a:r>
              <a:rPr lang="lv-LV" dirty="0"/>
              <a:t>):</a:t>
            </a:r>
          </a:p>
          <a:p>
            <a:pPr marL="0" indent="0">
              <a:buNone/>
            </a:pPr>
            <a:endParaRPr lang="lv-LV" dirty="0"/>
          </a:p>
        </p:txBody>
      </p:sp>
      <p:pic>
        <p:nvPicPr>
          <p:cNvPr id="5" name="Picture 4" descr="Latvijas farm&amp;amacr;cijas un &amp;kcedil;&amp;imacr;mijas kompetences centr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88640"/>
            <a:ext cx="2541290" cy="57606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http://www.pcccl.lv/f/uploads/ERAF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6093296"/>
            <a:ext cx="2830578" cy="576064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9078110"/>
              </p:ext>
            </p:extLst>
          </p:nvPr>
        </p:nvGraphicFramePr>
        <p:xfrm>
          <a:off x="457199" y="1590345"/>
          <a:ext cx="8229601" cy="43030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4400"/>
                <a:gridCol w="702126"/>
                <a:gridCol w="810042"/>
                <a:gridCol w="925439"/>
                <a:gridCol w="5277594"/>
              </a:tblGrid>
              <a:tr h="508789"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b="1" u="none" strike="noStrike" dirty="0">
                          <a:effectLst/>
                        </a:rPr>
                        <a:t>Projekta Nr.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1" u="none" strike="noStrike" dirty="0">
                          <a:effectLst/>
                        </a:rPr>
                        <a:t>Atbalsta intensitāte %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1" u="none" strike="noStrike" dirty="0" smtClean="0">
                          <a:effectLst/>
                        </a:rPr>
                        <a:t>ERAF atbalsta summa, €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1" u="none" strike="noStrike" dirty="0">
                          <a:effectLst/>
                        </a:rPr>
                        <a:t>Nozares/ individuālais projekts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b="1" u="none" strike="noStrike" dirty="0">
                          <a:effectLst/>
                        </a:rPr>
                        <a:t>Projekta nosaukums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</a:tr>
              <a:tr h="333632"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1" u="none" strike="noStrike" dirty="0">
                          <a:effectLst/>
                        </a:rPr>
                        <a:t>26.1.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u="none" strike="noStrike">
                          <a:effectLst/>
                        </a:rPr>
                        <a:t>70%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 dirty="0">
                          <a:effectLst/>
                        </a:rPr>
                        <a:t>      </a:t>
                      </a:r>
                      <a:r>
                        <a:rPr lang="lv-LV" sz="1000" u="none" strike="noStrike" dirty="0" smtClean="0">
                          <a:effectLst/>
                        </a:rPr>
                        <a:t>       53 928</a:t>
                      </a:r>
                      <a:endParaRPr lang="lv-LV" sz="1000" u="none" strike="noStrike" dirty="0">
                        <a:effectLst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>
                          <a:effectLst/>
                        </a:rPr>
                        <a:t> Nozares 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>
                          <a:effectLst/>
                        </a:rPr>
                        <a:t>Bērzu sulu kā hidrolāta izmantošana kosmētiskos līdzekļos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</a:tr>
              <a:tr h="166816"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1" u="none" strike="noStrike" dirty="0">
                          <a:effectLst/>
                        </a:rPr>
                        <a:t>26.2.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u="none" strike="noStrike" dirty="0">
                          <a:effectLst/>
                        </a:rPr>
                        <a:t>70%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 dirty="0">
                          <a:effectLst/>
                        </a:rPr>
                        <a:t>      </a:t>
                      </a:r>
                      <a:r>
                        <a:rPr lang="lv-LV" sz="1000" u="none" strike="noStrike" dirty="0" smtClean="0">
                          <a:effectLst/>
                        </a:rPr>
                        <a:t>     358 544</a:t>
                      </a: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>
                          <a:effectLst/>
                        </a:rPr>
                        <a:t> Nozares 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>
                          <a:effectLst/>
                        </a:rPr>
                        <a:t>Augu aktīvo vielu iedarbības izpēte aplikācijā uz ādas antioksidantu, pretgrumbu, hidratēšanas, pretcelulīta un aizsardzības funkciju izpildei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</a:tr>
              <a:tr h="251045"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1" u="none" strike="noStrike" dirty="0">
                          <a:effectLst/>
                        </a:rPr>
                        <a:t>27.1.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u="none" strike="noStrike" dirty="0">
                          <a:effectLst/>
                        </a:rPr>
                        <a:t>70%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lv-LV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58 786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>
                          <a:effectLst/>
                        </a:rPr>
                        <a:t> Individuālais 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>
                          <a:effectLst/>
                        </a:rPr>
                        <a:t>Veselu, hidrofobu proteīnu sorbcijas īpašību izpēte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</a:tr>
              <a:tr h="166816"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1" u="none" strike="noStrike" dirty="0">
                          <a:effectLst/>
                        </a:rPr>
                        <a:t>27.2.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u="none" strike="noStrike">
                          <a:effectLst/>
                        </a:rPr>
                        <a:t>70%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lv-LV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18 473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>
                          <a:effectLst/>
                        </a:rPr>
                        <a:t> Individuālais 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 dirty="0">
                          <a:effectLst/>
                        </a:rPr>
                        <a:t>Nelielu, </a:t>
                      </a:r>
                      <a:r>
                        <a:rPr lang="lv-LV" sz="1000" u="none" strike="noStrike" dirty="0" err="1">
                          <a:effectLst/>
                        </a:rPr>
                        <a:t>hidrofilu</a:t>
                      </a:r>
                      <a:r>
                        <a:rPr lang="lv-LV" sz="1000" u="none" strike="noStrike" dirty="0">
                          <a:effectLst/>
                        </a:rPr>
                        <a:t> proteīnu sorbcijas īpašību izpēte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</a:tr>
              <a:tr h="166816"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1" u="none" strike="noStrike" dirty="0">
                          <a:effectLst/>
                        </a:rPr>
                        <a:t>27.3.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u="none" strike="noStrike" dirty="0">
                          <a:effectLst/>
                        </a:rPr>
                        <a:t>70%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lv-LV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124 047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 dirty="0">
                          <a:effectLst/>
                        </a:rPr>
                        <a:t> Individuālais 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 dirty="0">
                          <a:effectLst/>
                        </a:rPr>
                        <a:t>Sintētisko peptīdu sorbcijas īpašību izpēte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</a:tr>
              <a:tr h="166816"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1" u="none" strike="noStrike" dirty="0">
                          <a:effectLst/>
                        </a:rPr>
                        <a:t>27.4.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u="none" strike="noStrike">
                          <a:effectLst/>
                        </a:rPr>
                        <a:t>70%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lv-LV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64 184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>
                          <a:effectLst/>
                        </a:rPr>
                        <a:t> Individuālais 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>
                          <a:effectLst/>
                        </a:rPr>
                        <a:t>Proteīnu sorbcijas parametru izpēte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</a:tr>
              <a:tr h="166816"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1" u="none" strike="noStrike" dirty="0">
                          <a:effectLst/>
                        </a:rPr>
                        <a:t>27.5.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u="none" strike="noStrike" dirty="0">
                          <a:effectLst/>
                        </a:rPr>
                        <a:t>70%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lv-LV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86 131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 dirty="0">
                          <a:effectLst/>
                        </a:rPr>
                        <a:t> Individuālais 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>
                          <a:effectLst/>
                        </a:rPr>
                        <a:t>Hromatogrāfiskās sistēmas matemātiskā modeļa izstrāde</a:t>
                      </a:r>
                      <a:endParaRPr lang="lv-LV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</a:tr>
              <a:tr h="166816"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1" u="none" strike="noStrike" dirty="0">
                          <a:effectLst/>
                        </a:rPr>
                        <a:t>28</a:t>
                      </a:r>
                      <a:r>
                        <a:rPr lang="lv-LV" sz="1000" b="1" u="none" strike="noStrike" dirty="0" smtClean="0">
                          <a:effectLst/>
                        </a:rPr>
                        <a:t>.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u="none" strike="noStrike" dirty="0">
                          <a:effectLst/>
                        </a:rPr>
                        <a:t>70%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 dirty="0">
                          <a:effectLst/>
                        </a:rPr>
                        <a:t>      </a:t>
                      </a:r>
                      <a:r>
                        <a:rPr lang="lv-LV" sz="1000" u="none" strike="noStrike" dirty="0" smtClean="0">
                          <a:effectLst/>
                        </a:rPr>
                        <a:t>     169 007</a:t>
                      </a: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 dirty="0">
                          <a:effectLst/>
                        </a:rPr>
                        <a:t> Individuālais 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 dirty="0">
                          <a:effectLst/>
                        </a:rPr>
                        <a:t>Dzelzsbetona </a:t>
                      </a:r>
                      <a:r>
                        <a:rPr lang="lv-LV" sz="1000" u="none" strike="noStrike" dirty="0" err="1">
                          <a:effectLst/>
                        </a:rPr>
                        <a:t>remontsistēmas</a:t>
                      </a:r>
                      <a:r>
                        <a:rPr lang="lv-LV" sz="1000" u="none" strike="noStrike" dirty="0">
                          <a:effectLst/>
                        </a:rPr>
                        <a:t> izpēte uz inovatīvu materiālu bāzes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</a:tr>
              <a:tr h="246040"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1" u="none" strike="noStrike" dirty="0" smtClean="0">
                          <a:effectLst/>
                        </a:rPr>
                        <a:t>29.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u="none" strike="noStrike" dirty="0">
                          <a:effectLst/>
                        </a:rPr>
                        <a:t>70%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lv-LV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410 368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 dirty="0">
                          <a:effectLst/>
                        </a:rPr>
                        <a:t> Nozares 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 dirty="0" smtClean="0">
                          <a:effectLst/>
                        </a:rPr>
                        <a:t>Egles skuju </a:t>
                      </a:r>
                      <a:r>
                        <a:rPr lang="lv-LV" sz="1000" u="none" strike="noStrike" dirty="0" err="1" smtClean="0">
                          <a:effectLst/>
                        </a:rPr>
                        <a:t>izoprēnspirtu</a:t>
                      </a:r>
                      <a:r>
                        <a:rPr lang="lv-LV" sz="1000" u="none" strike="noStrike" dirty="0" smtClean="0">
                          <a:effectLst/>
                        </a:rPr>
                        <a:t> bioloģiskās darbības pētījumi slimību patoloģiju modeļos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</a:tr>
              <a:tr h="333632"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1" u="none" strike="noStrike" dirty="0">
                          <a:effectLst/>
                        </a:rPr>
                        <a:t>30</a:t>
                      </a:r>
                      <a:r>
                        <a:rPr lang="lv-LV" sz="1000" b="1" u="none" strike="noStrike" dirty="0" smtClean="0">
                          <a:effectLst/>
                        </a:rPr>
                        <a:t>.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u="none" strike="noStrike" dirty="0">
                          <a:effectLst/>
                        </a:rPr>
                        <a:t>80%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lv-LV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345 990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 dirty="0">
                          <a:effectLst/>
                        </a:rPr>
                        <a:t> Individuālais 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 dirty="0">
                          <a:effectLst/>
                        </a:rPr>
                        <a:t>Augu sastāvā esošo dabīgo aizsargvielu – </a:t>
                      </a:r>
                      <a:r>
                        <a:rPr lang="lv-LV" sz="1000" u="none" strike="noStrike" dirty="0" err="1">
                          <a:effectLst/>
                        </a:rPr>
                        <a:t>flavonoīdu</a:t>
                      </a:r>
                      <a:r>
                        <a:rPr lang="lv-LV" sz="1000" u="none" strike="noStrike" dirty="0">
                          <a:effectLst/>
                        </a:rPr>
                        <a:t> – stabilizēšanas metodiku izpēte un izstrāde to izmantošanai efektivitātes novērojumiem </a:t>
                      </a:r>
                      <a:r>
                        <a:rPr lang="lv-LV" sz="1000" u="none" strike="noStrike" dirty="0" err="1">
                          <a:effectLst/>
                        </a:rPr>
                        <a:t>preklīniskajā</a:t>
                      </a:r>
                      <a:r>
                        <a:rPr lang="lv-LV" sz="1000" u="none" strike="noStrike" dirty="0">
                          <a:effectLst/>
                        </a:rPr>
                        <a:t> praksē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</a:tr>
              <a:tr h="333632"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1" u="none" strike="noStrike" dirty="0">
                          <a:effectLst/>
                        </a:rPr>
                        <a:t>31</a:t>
                      </a:r>
                      <a:r>
                        <a:rPr lang="lv-LV" sz="1000" b="1" u="none" strike="noStrike" dirty="0" smtClean="0">
                          <a:effectLst/>
                        </a:rPr>
                        <a:t>.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u="none" strike="noStrike" dirty="0">
                          <a:effectLst/>
                        </a:rPr>
                        <a:t>80%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lv-LV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227 684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 dirty="0">
                          <a:effectLst/>
                        </a:rPr>
                        <a:t> Individuālais 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000" u="none" strike="noStrike" dirty="0">
                          <a:effectLst/>
                        </a:rPr>
                        <a:t>Ārstniecības augu ekstraktu, aminoskābju, vitamīnu un mikroelementu bioloģiskās aktivitātes izpēte</a:t>
                      </a:r>
                      <a:endParaRPr lang="lv-L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</a:tr>
              <a:tr h="212943"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32.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lv-LV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lv-LV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50 000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lv-LV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Individuālais </a:t>
                      </a: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lv-LV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Gatavo zāļu formu izstrāde</a:t>
                      </a:r>
                    </a:p>
                  </a:txBody>
                  <a:tcPr marL="0" marR="0" marT="0" marB="0" anchor="ctr"/>
                </a:tc>
              </a:tr>
              <a:tr h="216024"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33.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lv-LV" sz="10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lv-LV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  25 000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lv-LV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Individuālais </a:t>
                      </a: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lv-LV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Aktīvo farmaceitisko vielu jaunu kristālisko formu izpēte</a:t>
                      </a:r>
                    </a:p>
                  </a:txBody>
                  <a:tcPr marL="0" marR="0" marT="0" marB="0" anchor="ctr"/>
                </a:tc>
              </a:tr>
              <a:tr h="301937"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34.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lv-LV" sz="10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lv-LV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320 012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lv-LV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Nozares </a:t>
                      </a: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lv-LV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Rūpnieciskais pētījums par </a:t>
                      </a:r>
                      <a:r>
                        <a:rPr lang="lv-LV" sz="10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deksmeditomidīna</a:t>
                      </a:r>
                      <a:r>
                        <a:rPr lang="lv-LV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tehnoloģiskās platformas izstrādi injekciju šķidrajai zāļu formai</a:t>
                      </a:r>
                    </a:p>
                  </a:txBody>
                  <a:tcPr marL="0" marR="0" marT="0" marB="0" anchor="ctr"/>
                </a:tc>
              </a:tr>
              <a:tr h="199256"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35.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lv-LV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lv-LV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    199 755 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lv-LV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Individuālais </a:t>
                      </a: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lv-LV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Zemas enerģijas patēriņa kosmētikas emulsijas ražošanas un kontroles tehnoloģijas izstrāde</a:t>
                      </a:r>
                    </a:p>
                  </a:txBody>
                  <a:tcPr marL="0" marR="0" marT="0" marB="0" anchor="ctr"/>
                </a:tc>
              </a:tr>
              <a:tr h="216024">
                <a:tc>
                  <a:txBody>
                    <a:bodyPr/>
                    <a:lstStyle/>
                    <a:p>
                      <a:pPr algn="ctr" fontAlgn="b"/>
                      <a:r>
                        <a:rPr lang="lv-LV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36.</a:t>
                      </a:r>
                      <a:endParaRPr lang="lv-L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lv-LV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r>
                        <a:rPr lang="lv-LV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r>
                        <a:rPr lang="lv-LV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lv-LV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20 828 </a:t>
                      </a:r>
                      <a:endParaRPr lang="lv-LV" sz="10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lv-LV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Individuālais </a:t>
                      </a:r>
                    </a:p>
                  </a:txBody>
                  <a:tcPr marL="8341" marR="8341" marT="8341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lv-LV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Paraugu un preparātu </a:t>
                      </a:r>
                      <a:r>
                        <a:rPr lang="lv-LV" sz="10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termorežīma</a:t>
                      </a:r>
                      <a:r>
                        <a:rPr lang="lv-LV" sz="10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uzturēšanai paredzētas tehnoloģijas izpēte</a:t>
                      </a:r>
                      <a:endParaRPr lang="lv-LV" sz="10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178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/>
            </a:r>
            <a:br>
              <a:rPr lang="lv-LV" dirty="0"/>
            </a:br>
            <a:endParaRPr lang="lv-LV" dirty="0" smtClean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lv-LV" sz="3200" dirty="0">
                <a:latin typeface="Arial" pitchFamily="34" charset="0"/>
                <a:cs typeface="Arial" pitchFamily="34" charset="0"/>
              </a:rPr>
              <a:t>FKC pārvaldības </a:t>
            </a:r>
            <a:r>
              <a:rPr lang="lv-LV" sz="3200" dirty="0" smtClean="0">
                <a:latin typeface="Arial" pitchFamily="34" charset="0"/>
                <a:cs typeface="Arial" pitchFamily="34" charset="0"/>
              </a:rPr>
              <a:t>hierarhija</a:t>
            </a:r>
          </a:p>
          <a:p>
            <a:pPr marL="0" indent="0">
              <a:buNone/>
            </a:pPr>
            <a:endParaRPr lang="lv-LV" sz="1100" dirty="0" smtClean="0">
              <a:latin typeface="Arial" pitchFamily="34" charset="0"/>
              <a:cs typeface="Arial" pitchFamily="34" charset="0"/>
            </a:endParaRPr>
          </a:p>
          <a:p>
            <a:r>
              <a:rPr lang="lv-LV" dirty="0" smtClean="0">
                <a:latin typeface="Arial" pitchFamily="34" charset="0"/>
                <a:cs typeface="Arial" pitchFamily="34" charset="0"/>
              </a:rPr>
              <a:t>Dalībnieku sapulce (10)</a:t>
            </a:r>
          </a:p>
          <a:p>
            <a:r>
              <a:rPr lang="lv-LV" dirty="0" smtClean="0">
                <a:latin typeface="Arial" pitchFamily="34" charset="0"/>
                <a:cs typeface="Arial" pitchFamily="34" charset="0"/>
              </a:rPr>
              <a:t>FKC padome (5):</a:t>
            </a:r>
          </a:p>
          <a:p>
            <a:pPr lvl="1"/>
            <a:r>
              <a:rPr lang="lv-LV" dirty="0" smtClean="0">
                <a:latin typeface="Arial" pitchFamily="34" charset="0"/>
                <a:cs typeface="Arial" pitchFamily="34" charset="0"/>
              </a:rPr>
              <a:t>Uldis </a:t>
            </a:r>
            <a:r>
              <a:rPr lang="lv-LV" dirty="0" err="1" smtClean="0">
                <a:latin typeface="Arial" pitchFamily="34" charset="0"/>
                <a:cs typeface="Arial" pitchFamily="34" charset="0"/>
              </a:rPr>
              <a:t>Iltners</a:t>
            </a:r>
            <a:r>
              <a:rPr lang="lv-LV" dirty="0" smtClean="0">
                <a:latin typeface="Arial" pitchFamily="34" charset="0"/>
                <a:cs typeface="Arial" pitchFamily="34" charset="0"/>
              </a:rPr>
              <a:t>, Madara </a:t>
            </a:r>
            <a:r>
              <a:rPr lang="lv-LV" dirty="0" err="1" smtClean="0">
                <a:latin typeface="Arial" pitchFamily="34" charset="0"/>
                <a:cs typeface="Arial" pitchFamily="34" charset="0"/>
              </a:rPr>
              <a:t>Cosmetics</a:t>
            </a:r>
            <a:r>
              <a:rPr lang="lv-LV" dirty="0" smtClean="0">
                <a:latin typeface="Arial" pitchFamily="34" charset="0"/>
                <a:cs typeface="Arial" pitchFamily="34" charset="0"/>
              </a:rPr>
              <a:t>, valdes loceklis (mazais uzņēmums)</a:t>
            </a:r>
          </a:p>
          <a:p>
            <a:pPr lvl="1"/>
            <a:r>
              <a:rPr lang="lv-LV" dirty="0" smtClean="0">
                <a:latin typeface="Arial" pitchFamily="34" charset="0"/>
                <a:cs typeface="Arial" pitchFamily="34" charset="0"/>
              </a:rPr>
              <a:t>Nikolajs </a:t>
            </a:r>
            <a:r>
              <a:rPr lang="lv-LV" dirty="0" err="1" smtClean="0">
                <a:latin typeface="Arial" pitchFamily="34" charset="0"/>
                <a:cs typeface="Arial" pitchFamily="34" charset="0"/>
              </a:rPr>
              <a:t>Kurma</a:t>
            </a:r>
            <a:r>
              <a:rPr lang="lv-LV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lv-LV" dirty="0" err="1" smtClean="0">
                <a:latin typeface="Arial" pitchFamily="34" charset="0"/>
                <a:cs typeface="Arial" pitchFamily="34" charset="0"/>
              </a:rPr>
              <a:t>Tenax</a:t>
            </a:r>
            <a:r>
              <a:rPr lang="lv-LV" dirty="0" smtClean="0">
                <a:latin typeface="Arial" pitchFamily="34" charset="0"/>
                <a:cs typeface="Arial" pitchFamily="34" charset="0"/>
              </a:rPr>
              <a:t>, valdes priekšsēdētājs (vidējais uzņēmums)</a:t>
            </a:r>
          </a:p>
          <a:p>
            <a:pPr lvl="1"/>
            <a:r>
              <a:rPr lang="lv-LV" dirty="0" smtClean="0">
                <a:latin typeface="Arial" pitchFamily="34" charset="0"/>
                <a:cs typeface="Arial" pitchFamily="34" charset="0"/>
              </a:rPr>
              <a:t>Daina </a:t>
            </a:r>
            <a:r>
              <a:rPr lang="lv-LV" dirty="0" err="1" smtClean="0">
                <a:latin typeface="Arial" pitchFamily="34" charset="0"/>
                <a:cs typeface="Arial" pitchFamily="34" charset="0"/>
              </a:rPr>
              <a:t>Zicāne</a:t>
            </a:r>
            <a:r>
              <a:rPr lang="lv-LV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lv-LV" dirty="0" err="1" smtClean="0">
                <a:latin typeface="Arial" pitchFamily="34" charset="0"/>
                <a:cs typeface="Arial" pitchFamily="34" charset="0"/>
              </a:rPr>
              <a:t>LabochemLV</a:t>
            </a:r>
            <a:r>
              <a:rPr lang="lv-LV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lv-LV" dirty="0">
                <a:latin typeface="Arial" pitchFamily="34" charset="0"/>
                <a:cs typeface="Arial" pitchFamily="34" charset="0"/>
              </a:rPr>
              <a:t>valdes </a:t>
            </a:r>
            <a:r>
              <a:rPr lang="lv-LV" dirty="0" smtClean="0">
                <a:latin typeface="Arial" pitchFamily="34" charset="0"/>
                <a:cs typeface="Arial" pitchFamily="34" charset="0"/>
              </a:rPr>
              <a:t>locekle (mazais uzņēmums)</a:t>
            </a:r>
          </a:p>
          <a:p>
            <a:pPr lvl="1"/>
            <a:r>
              <a:rPr lang="lv-LV" dirty="0" smtClean="0">
                <a:latin typeface="Arial" pitchFamily="34" charset="0"/>
                <a:cs typeface="Arial" pitchFamily="34" charset="0"/>
              </a:rPr>
              <a:t>Inga </a:t>
            </a:r>
            <a:r>
              <a:rPr lang="lv-LV" dirty="0" err="1" smtClean="0">
                <a:latin typeface="Arial" pitchFamily="34" charset="0"/>
                <a:cs typeface="Arial" pitchFamily="34" charset="0"/>
              </a:rPr>
              <a:t>Liščika</a:t>
            </a:r>
            <a:r>
              <a:rPr lang="lv-LV" dirty="0" smtClean="0">
                <a:latin typeface="Arial" pitchFamily="34" charset="0"/>
                <a:cs typeface="Arial" pitchFamily="34" charset="0"/>
              </a:rPr>
              <a:t>, Olainfarm, </a:t>
            </a:r>
            <a:r>
              <a:rPr lang="lv-LV" dirty="0">
                <a:latin typeface="Arial" pitchFamily="34" charset="0"/>
                <a:cs typeface="Arial" pitchFamily="34" charset="0"/>
              </a:rPr>
              <a:t>valdes locekle </a:t>
            </a:r>
            <a:r>
              <a:rPr lang="lv-LV" dirty="0" smtClean="0">
                <a:latin typeface="Arial" pitchFamily="34" charset="0"/>
                <a:cs typeface="Arial" pitchFamily="34" charset="0"/>
              </a:rPr>
              <a:t>(lielais uzņēmums)</a:t>
            </a:r>
          </a:p>
          <a:p>
            <a:pPr lvl="1"/>
            <a:r>
              <a:rPr lang="lv-LV" dirty="0" smtClean="0">
                <a:latin typeface="Arial" pitchFamily="34" charset="0"/>
                <a:cs typeface="Arial" pitchFamily="34" charset="0"/>
              </a:rPr>
              <a:t>Juris Bundulis, Grindeks, </a:t>
            </a:r>
            <a:r>
              <a:rPr lang="lv-LV" dirty="0">
                <a:latin typeface="Arial" pitchFamily="34" charset="0"/>
                <a:cs typeface="Arial" pitchFamily="34" charset="0"/>
              </a:rPr>
              <a:t>valdes priekšsēdētājs (lielais uzņēmums)</a:t>
            </a:r>
            <a:endParaRPr lang="lv-LV" dirty="0" smtClean="0">
              <a:latin typeface="Arial" pitchFamily="34" charset="0"/>
              <a:cs typeface="Arial" pitchFamily="34" charset="0"/>
            </a:endParaRPr>
          </a:p>
          <a:p>
            <a:r>
              <a:rPr lang="lv-LV" dirty="0" smtClean="0">
                <a:latin typeface="Arial" pitchFamily="34" charset="0"/>
                <a:cs typeface="Arial" pitchFamily="34" charset="0"/>
              </a:rPr>
              <a:t>FKC </a:t>
            </a:r>
            <a:r>
              <a:rPr lang="lv-LV" dirty="0" err="1" smtClean="0">
                <a:latin typeface="Arial" pitchFamily="34" charset="0"/>
                <a:cs typeface="Arial" pitchFamily="34" charset="0"/>
              </a:rPr>
              <a:t>valde=FKC</a:t>
            </a:r>
            <a:r>
              <a:rPr lang="lv-LV" dirty="0" smtClean="0">
                <a:latin typeface="Arial" pitchFamily="34" charset="0"/>
                <a:cs typeface="Arial" pitchFamily="34" charset="0"/>
              </a:rPr>
              <a:t> vadītājs (1):</a:t>
            </a:r>
          </a:p>
          <a:p>
            <a:pPr lvl="1"/>
            <a:r>
              <a:rPr lang="lv-LV" dirty="0" smtClean="0">
                <a:latin typeface="Arial" pitchFamily="34" charset="0"/>
                <a:cs typeface="Arial" pitchFamily="34" charset="0"/>
              </a:rPr>
              <a:t>Vitālijs </a:t>
            </a:r>
            <a:r>
              <a:rPr lang="lv-LV" dirty="0" err="1" smtClean="0">
                <a:latin typeface="Arial" pitchFamily="34" charset="0"/>
                <a:cs typeface="Arial" pitchFamily="34" charset="0"/>
              </a:rPr>
              <a:t>Skrīvelis</a:t>
            </a:r>
            <a:endParaRPr lang="lv-LV" dirty="0" smtClean="0">
              <a:latin typeface="Arial" pitchFamily="34" charset="0"/>
              <a:cs typeface="Arial" pitchFamily="34" charset="0"/>
            </a:endParaRPr>
          </a:p>
          <a:p>
            <a:r>
              <a:rPr lang="lv-LV" dirty="0" smtClean="0">
                <a:latin typeface="Arial" pitchFamily="34" charset="0"/>
                <a:cs typeface="Arial" pitchFamily="34" charset="0"/>
              </a:rPr>
              <a:t>FKC zinātnisko virzienu vadītāji (4)</a:t>
            </a:r>
          </a:p>
          <a:p>
            <a:pPr lvl="1"/>
            <a:r>
              <a:rPr lang="lv-LV" dirty="0" smtClean="0">
                <a:latin typeface="Arial" pitchFamily="34" charset="0"/>
                <a:cs typeface="Arial" pitchFamily="34" charset="0"/>
              </a:rPr>
              <a:t>Jānis </a:t>
            </a:r>
            <a:r>
              <a:rPr lang="lv-LV" dirty="0" err="1" smtClean="0">
                <a:latin typeface="Arial" pitchFamily="34" charset="0"/>
                <a:cs typeface="Arial" pitchFamily="34" charset="0"/>
              </a:rPr>
              <a:t>Jaunbergs</a:t>
            </a:r>
            <a:r>
              <a:rPr lang="lv-LV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lv-LV" dirty="0" err="1" smtClean="0">
                <a:latin typeface="Arial" pitchFamily="34" charset="0"/>
                <a:cs typeface="Arial" pitchFamily="34" charset="0"/>
              </a:rPr>
              <a:t>Dr</a:t>
            </a:r>
            <a:r>
              <a:rPr lang="lv-LV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lv-LV" dirty="0" err="1" smtClean="0">
                <a:latin typeface="Arial" pitchFamily="34" charset="0"/>
                <a:cs typeface="Arial" pitchFamily="34" charset="0"/>
              </a:rPr>
              <a:t>Chem</a:t>
            </a:r>
            <a:r>
              <a:rPr lang="lv-LV" dirty="0" smtClean="0">
                <a:latin typeface="Arial" pitchFamily="34" charset="0"/>
                <a:cs typeface="Arial" pitchFamily="34" charset="0"/>
              </a:rPr>
              <a:t>, Grindeks – Sintētisko zāļu izstrādes zinātniskais virziens</a:t>
            </a:r>
          </a:p>
          <a:p>
            <a:pPr lvl="1"/>
            <a:r>
              <a:rPr lang="lv-LV" dirty="0" smtClean="0">
                <a:latin typeface="Arial" pitchFamily="34" charset="0"/>
                <a:cs typeface="Arial" pitchFamily="34" charset="0"/>
              </a:rPr>
              <a:t>Ieva Leimane, </a:t>
            </a:r>
            <a:r>
              <a:rPr lang="lv-LV" dirty="0" err="1" smtClean="0">
                <a:latin typeface="Arial" pitchFamily="34" charset="0"/>
                <a:cs typeface="Arial" pitchFamily="34" charset="0"/>
              </a:rPr>
              <a:t>Dr.Biol</a:t>
            </a:r>
            <a:r>
              <a:rPr lang="lv-LV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lv-LV" dirty="0" err="1" smtClean="0">
                <a:latin typeface="Arial" pitchFamily="34" charset="0"/>
                <a:cs typeface="Arial" pitchFamily="34" charset="0"/>
              </a:rPr>
              <a:t>Silavnols</a:t>
            </a:r>
            <a:r>
              <a:rPr lang="lv-LV" dirty="0" smtClean="0">
                <a:latin typeface="Arial" pitchFamily="34" charset="0"/>
                <a:cs typeface="Arial" pitchFamily="34" charset="0"/>
              </a:rPr>
              <a:t> – Dabas vielu un </a:t>
            </a:r>
            <a:r>
              <a:rPr lang="lv-LV" dirty="0" err="1" smtClean="0">
                <a:latin typeface="Arial" pitchFamily="34" charset="0"/>
                <a:cs typeface="Arial" pitchFamily="34" charset="0"/>
              </a:rPr>
              <a:t>biotech</a:t>
            </a:r>
            <a:r>
              <a:rPr lang="lv-LV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lv-LV" dirty="0" err="1" smtClean="0">
                <a:latin typeface="Arial" pitchFamily="34" charset="0"/>
                <a:cs typeface="Arial" pitchFamily="34" charset="0"/>
              </a:rPr>
              <a:t>zintāniskais</a:t>
            </a:r>
            <a:r>
              <a:rPr lang="lv-LV" dirty="0" smtClean="0">
                <a:latin typeface="Arial" pitchFamily="34" charset="0"/>
                <a:cs typeface="Arial" pitchFamily="34" charset="0"/>
              </a:rPr>
              <a:t> virziens</a:t>
            </a:r>
          </a:p>
          <a:p>
            <a:pPr lvl="1"/>
            <a:r>
              <a:rPr lang="lv-LV" dirty="0" smtClean="0">
                <a:latin typeface="Arial" pitchFamily="34" charset="0"/>
                <a:cs typeface="Arial" pitchFamily="34" charset="0"/>
              </a:rPr>
              <a:t>Ilmārs </a:t>
            </a:r>
            <a:r>
              <a:rPr lang="lv-LV" dirty="0" err="1" smtClean="0">
                <a:latin typeface="Arial" pitchFamily="34" charset="0"/>
                <a:cs typeface="Arial" pitchFamily="34" charset="0"/>
              </a:rPr>
              <a:t>Stonāns</a:t>
            </a:r>
            <a:r>
              <a:rPr lang="lv-LV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lv-LV" dirty="0" err="1" smtClean="0">
                <a:latin typeface="Arial" pitchFamily="34" charset="0"/>
                <a:cs typeface="Arial" pitchFamily="34" charset="0"/>
              </a:rPr>
              <a:t>Dr.Med</a:t>
            </a:r>
            <a:r>
              <a:rPr lang="lv-LV" dirty="0" smtClean="0">
                <a:latin typeface="Arial" pitchFamily="34" charset="0"/>
                <a:cs typeface="Arial" pitchFamily="34" charset="0"/>
              </a:rPr>
              <a:t>, Grindeks – Zāļu drošības zinātniskais virziens</a:t>
            </a:r>
          </a:p>
          <a:p>
            <a:pPr lvl="1"/>
            <a:r>
              <a:rPr lang="lv-LV" dirty="0" smtClean="0">
                <a:latin typeface="Arial" pitchFamily="34" charset="0"/>
                <a:cs typeface="Arial" pitchFamily="34" charset="0"/>
              </a:rPr>
              <a:t>Jānis Strods, </a:t>
            </a:r>
            <a:r>
              <a:rPr lang="lv-LV" dirty="0" err="1" smtClean="0">
                <a:latin typeface="Arial" pitchFamily="34" charset="0"/>
                <a:cs typeface="Arial" pitchFamily="34" charset="0"/>
              </a:rPr>
              <a:t>Dr.Chem</a:t>
            </a:r>
            <a:r>
              <a:rPr lang="lv-LV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lv-LV" dirty="0" err="1" smtClean="0">
                <a:latin typeface="Arial" pitchFamily="34" charset="0"/>
                <a:cs typeface="Arial" pitchFamily="34" charset="0"/>
              </a:rPr>
              <a:t>Tenax</a:t>
            </a:r>
            <a:r>
              <a:rPr lang="lv-LV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lv-LV" dirty="0" err="1" smtClean="0">
                <a:latin typeface="Arial" pitchFamily="34" charset="0"/>
                <a:cs typeface="Arial" pitchFamily="34" charset="0"/>
              </a:rPr>
              <a:t>energotaupošo</a:t>
            </a:r>
            <a:r>
              <a:rPr lang="lv-LV" dirty="0" smtClean="0">
                <a:latin typeface="Arial" pitchFamily="34" charset="0"/>
                <a:cs typeface="Arial" pitchFamily="34" charset="0"/>
              </a:rPr>
              <a:t> ķīmijas tehnoloģiju </a:t>
            </a:r>
            <a:r>
              <a:rPr lang="lv-LV" dirty="0" err="1" smtClean="0">
                <a:latin typeface="Arial" pitchFamily="34" charset="0"/>
                <a:cs typeface="Arial" pitchFamily="34" charset="0"/>
              </a:rPr>
              <a:t>zinātn</a:t>
            </a:r>
            <a:r>
              <a:rPr lang="lv-LV" dirty="0" smtClean="0">
                <a:latin typeface="Arial" pitchFamily="34" charset="0"/>
                <a:cs typeface="Arial" pitchFamily="34" charset="0"/>
              </a:rPr>
              <a:t>. virziens</a:t>
            </a:r>
            <a:endParaRPr lang="lv-LV" dirty="0">
              <a:latin typeface="Arial" pitchFamily="34" charset="0"/>
              <a:cs typeface="Arial" pitchFamily="34" charset="0"/>
            </a:endParaRPr>
          </a:p>
          <a:p>
            <a:pPr lvl="1"/>
            <a:endParaRPr lang="lv-LV" dirty="0">
              <a:latin typeface="Arial" pitchFamily="34" charset="0"/>
              <a:cs typeface="Arial" pitchFamily="34" charset="0"/>
            </a:endParaRPr>
          </a:p>
          <a:p>
            <a:pPr lvl="1"/>
            <a:endParaRPr lang="lv-LV" dirty="0">
              <a:latin typeface="Arial" pitchFamily="34" charset="0"/>
              <a:cs typeface="Arial" pitchFamily="34" charset="0"/>
            </a:endParaRPr>
          </a:p>
          <a:p>
            <a:pPr lvl="1"/>
            <a:endParaRPr lang="lv-LV" dirty="0" smtClean="0">
              <a:latin typeface="Arial" pitchFamily="34" charset="0"/>
              <a:cs typeface="Arial" pitchFamily="34" charset="0"/>
            </a:endParaRPr>
          </a:p>
          <a:p>
            <a:pPr lvl="1"/>
            <a:endParaRPr lang="lv-LV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lv-LV" dirty="0"/>
          </a:p>
        </p:txBody>
      </p:sp>
      <p:pic>
        <p:nvPicPr>
          <p:cNvPr id="5" name="Picture 4" descr="Latvijas farm&amp;amacr;cijas un &amp;kcedil;&amp;imacr;mijas kompetences centr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88640"/>
            <a:ext cx="2541290" cy="57606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http://www.pcccl.lv/f/uploads/ERAF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6093296"/>
            <a:ext cx="2830578" cy="5760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40931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title"/>
          </p:nvPr>
        </p:nvSpPr>
        <p:spPr>
          <a:xfrm>
            <a:off x="467866" y="-459432"/>
            <a:ext cx="8229600" cy="1600200"/>
          </a:xfrm>
        </p:spPr>
        <p:txBody>
          <a:bodyPr/>
          <a:lstStyle/>
          <a:p>
            <a:r>
              <a:rPr lang="lv-LV" dirty="0"/>
              <a:t/>
            </a:r>
            <a:br>
              <a:rPr lang="lv-LV" dirty="0"/>
            </a:br>
            <a:endParaRPr lang="lv-LV" dirty="0" smtClean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0287" y="1052736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lv-LV" sz="3200" dirty="0">
                <a:latin typeface="Arial" pitchFamily="34" charset="0"/>
                <a:cs typeface="Arial" pitchFamily="34" charset="0"/>
              </a:rPr>
              <a:t>Kritēriji pēc kuriem FKC izlemj kurus pētījumus </a:t>
            </a:r>
            <a:r>
              <a:rPr lang="lv-LV" sz="3200" dirty="0" smtClean="0">
                <a:latin typeface="Arial" pitchFamily="34" charset="0"/>
                <a:cs typeface="Arial" pitchFamily="34" charset="0"/>
              </a:rPr>
              <a:t>atbalstīt?</a:t>
            </a:r>
          </a:p>
          <a:p>
            <a:pPr marL="0" indent="0">
              <a:buNone/>
            </a:pPr>
            <a:r>
              <a:rPr lang="lv-LV" dirty="0" smtClean="0">
                <a:latin typeface="Arial" pitchFamily="34" charset="0"/>
                <a:cs typeface="Arial" pitchFamily="34" charset="0"/>
              </a:rPr>
              <a:t>Vienkārša 4 </a:t>
            </a:r>
            <a:r>
              <a:rPr lang="lv-LV" dirty="0">
                <a:latin typeface="Arial" pitchFamily="34" charset="0"/>
                <a:cs typeface="Arial" pitchFamily="34" charset="0"/>
              </a:rPr>
              <a:t>kritēriju atlases procedūra</a:t>
            </a:r>
            <a:r>
              <a:rPr lang="lv-LV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457200" indent="-457200">
              <a:buFont typeface="+mj-lt"/>
              <a:buAutoNum type="arabicPeriod"/>
            </a:pPr>
            <a:r>
              <a:rPr lang="lv-LV" dirty="0" smtClean="0">
                <a:latin typeface="Arial" pitchFamily="34" charset="0"/>
                <a:cs typeface="Arial" pitchFamily="34" charset="0"/>
              </a:rPr>
              <a:t>Pētījuma tēmai ir jāatbilst vienam no 4 zinātniskajiem virzieniem.</a:t>
            </a:r>
          </a:p>
          <a:p>
            <a:pPr marL="457200" indent="-457200">
              <a:buFont typeface="+mj-lt"/>
              <a:buAutoNum type="arabicPeriod"/>
            </a:pPr>
            <a:r>
              <a:rPr lang="lv-LV" dirty="0" smtClean="0">
                <a:latin typeface="Arial" pitchFamily="34" charset="0"/>
                <a:cs typeface="Arial" pitchFamily="34" charset="0"/>
              </a:rPr>
              <a:t>Pētījuma izmaksas ir samērīgas (izvērtē FKC vadītājs kopā ar zinātniskā virziena vadītāju).</a:t>
            </a:r>
          </a:p>
          <a:p>
            <a:pPr marL="457200" indent="-457200">
              <a:buFont typeface="+mj-lt"/>
              <a:buAutoNum type="arabicPeriod"/>
            </a:pPr>
            <a:r>
              <a:rPr lang="lv-LV" dirty="0" smtClean="0">
                <a:latin typeface="Arial" pitchFamily="34" charset="0"/>
                <a:cs typeface="Arial" pitchFamily="34" charset="0"/>
              </a:rPr>
              <a:t>Projekta pieteicējs (dalībnieks vai sadarbības partneris) apņemas priekš-finansēt pētījumu vismaz 9 mēnešus.</a:t>
            </a:r>
          </a:p>
          <a:p>
            <a:pPr marL="457200" indent="-457200">
              <a:buFont typeface="+mj-lt"/>
              <a:buAutoNum type="arabicPeriod"/>
            </a:pPr>
            <a:r>
              <a:rPr lang="lv-LV" dirty="0">
                <a:latin typeface="Arial" pitchFamily="34" charset="0"/>
                <a:cs typeface="Arial" pitchFamily="34" charset="0"/>
              </a:rPr>
              <a:t>Projekta </a:t>
            </a:r>
            <a:r>
              <a:rPr lang="lv-LV" dirty="0" smtClean="0">
                <a:latin typeface="Arial" pitchFamily="34" charset="0"/>
                <a:cs typeface="Arial" pitchFamily="34" charset="0"/>
              </a:rPr>
              <a:t>pieteicējs spēj nopamatot projekta pozitīvu saimniecisko atdevi un </a:t>
            </a:r>
            <a:r>
              <a:rPr lang="lv-LV" dirty="0">
                <a:latin typeface="Arial" pitchFamily="34" charset="0"/>
                <a:cs typeface="Arial" pitchFamily="34" charset="0"/>
              </a:rPr>
              <a:t>eksportspēju</a:t>
            </a:r>
            <a:r>
              <a:rPr lang="lv-LV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 algn="ctr">
              <a:buNone/>
            </a:pPr>
            <a:endParaRPr lang="lv-LV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lv-LV" dirty="0" smtClean="0">
                <a:latin typeface="Arial" pitchFamily="34" charset="0"/>
                <a:cs typeface="Arial" pitchFamily="34" charset="0"/>
              </a:rPr>
              <a:t>Jaunu pētījumu apstiprināšanā priekšroka tiek dota Dalībnieku pieteikumiem</a:t>
            </a:r>
            <a:endParaRPr lang="lv-LV" dirty="0"/>
          </a:p>
        </p:txBody>
      </p:sp>
      <p:pic>
        <p:nvPicPr>
          <p:cNvPr id="5" name="Picture 4" descr="Latvijas farm&amp;amacr;cijas un &amp;kcedil;&amp;imacr;mijas kompetences centr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88640"/>
            <a:ext cx="2541290" cy="57606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http://www.pcccl.lv/f/uploads/ERAF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6093296"/>
            <a:ext cx="2830578" cy="5760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23609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/>
            </a:r>
            <a:br>
              <a:rPr lang="lv-LV" dirty="0"/>
            </a:br>
            <a:endParaRPr lang="lv-LV" dirty="0" smtClean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lv-LV" sz="3000" dirty="0">
                <a:latin typeface="Arial" panose="020B0604020202020204" pitchFamily="34" charset="0"/>
                <a:cs typeface="Arial" panose="020B0604020202020204" pitchFamily="34" charset="0"/>
              </a:rPr>
              <a:t>KC programmas </a:t>
            </a:r>
            <a:r>
              <a:rPr lang="lv-LV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patreizējās</a:t>
            </a:r>
            <a:r>
              <a:rPr lang="lv-LV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problēmas</a:t>
            </a:r>
            <a:endParaRPr lang="lv-LV" sz="3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lv-LV" sz="2600" b="1" dirty="0" smtClean="0">
                <a:solidFill>
                  <a:srgbClr val="FF0000"/>
                </a:solidFill>
              </a:rPr>
              <a:t>!!! 5x spēles noteikumu maiņa jau spēles laikā !!!</a:t>
            </a:r>
          </a:p>
          <a:p>
            <a:pPr marL="0" indent="0" algn="ctr">
              <a:buNone/>
            </a:pPr>
            <a:endParaRPr lang="lv-LV" sz="900" b="1" dirty="0" smtClean="0">
              <a:solidFill>
                <a:srgbClr val="FF0000"/>
              </a:solidFill>
            </a:endParaRPr>
          </a:p>
          <a:p>
            <a:r>
              <a:rPr lang="lv-LV" dirty="0" smtClean="0"/>
              <a:t>08.2011.</a:t>
            </a:r>
          </a:p>
          <a:p>
            <a:pPr lvl="1"/>
            <a:r>
              <a:rPr lang="lv-LV" dirty="0" smtClean="0">
                <a:solidFill>
                  <a:schemeClr val="bg1">
                    <a:lumMod val="50000"/>
                  </a:schemeClr>
                </a:solidFill>
              </a:rPr>
              <a:t>LIAA neapmierina iepirkumu izsludināšana atbilstoši MK 65. noteikumiem, </a:t>
            </a:r>
            <a:r>
              <a:rPr lang="lv-LV" dirty="0" err="1" smtClean="0">
                <a:solidFill>
                  <a:schemeClr val="bg1">
                    <a:lumMod val="50000"/>
                  </a:schemeClr>
                </a:solidFill>
              </a:rPr>
              <a:t>t.i</a:t>
            </a:r>
            <a:r>
              <a:rPr lang="lv-LV" dirty="0" smtClean="0">
                <a:solidFill>
                  <a:schemeClr val="bg1">
                    <a:lumMod val="50000"/>
                  </a:schemeClr>
                </a:solidFill>
              </a:rPr>
              <a:t>. ar 5 darba dienu termiņu. KC piekrīt labprātīgi pagarināt līdz 15 darba dienām.</a:t>
            </a:r>
          </a:p>
          <a:p>
            <a:r>
              <a:rPr lang="lv-LV" dirty="0" smtClean="0">
                <a:solidFill>
                  <a:schemeClr val="bg1">
                    <a:lumMod val="50000"/>
                  </a:schemeClr>
                </a:solidFill>
              </a:rPr>
              <a:t>12.2011.</a:t>
            </a:r>
          </a:p>
          <a:p>
            <a:pPr lvl="1"/>
            <a:r>
              <a:rPr lang="lv-LV" dirty="0" smtClean="0">
                <a:solidFill>
                  <a:schemeClr val="bg1">
                    <a:lumMod val="50000"/>
                  </a:schemeClr>
                </a:solidFill>
              </a:rPr>
              <a:t>LIAA/</a:t>
            </a:r>
            <a:r>
              <a:rPr lang="lv-LV" dirty="0" err="1" smtClean="0">
                <a:solidFill>
                  <a:schemeClr val="bg1">
                    <a:lumMod val="50000"/>
                  </a:schemeClr>
                </a:solidFill>
              </a:rPr>
              <a:t>FinMin</a:t>
            </a:r>
            <a:r>
              <a:rPr lang="lv-LV" dirty="0" smtClean="0">
                <a:solidFill>
                  <a:schemeClr val="bg1">
                    <a:lumMod val="50000"/>
                  </a:schemeClr>
                </a:solidFill>
              </a:rPr>
              <a:t> aptur KC programmu atsaucoties uz teorētiskiem potenciālajiem  riskiem ERAF līdzekļu apguvē.</a:t>
            </a:r>
          </a:p>
          <a:p>
            <a:r>
              <a:rPr lang="lv-LV" dirty="0" smtClean="0">
                <a:solidFill>
                  <a:schemeClr val="bg1">
                    <a:lumMod val="50000"/>
                  </a:schemeClr>
                </a:solidFill>
              </a:rPr>
              <a:t>05.2012.</a:t>
            </a:r>
          </a:p>
          <a:p>
            <a:pPr lvl="1"/>
            <a:r>
              <a:rPr lang="lv-LV" dirty="0" err="1" smtClean="0">
                <a:solidFill>
                  <a:schemeClr val="bg1">
                    <a:lumMod val="50000"/>
                  </a:schemeClr>
                </a:solidFill>
              </a:rPr>
              <a:t>EkMin</a:t>
            </a:r>
            <a:r>
              <a:rPr lang="lv-LV" dirty="0" smtClean="0">
                <a:solidFill>
                  <a:schemeClr val="bg1">
                    <a:lumMod val="50000"/>
                  </a:schemeClr>
                </a:solidFill>
              </a:rPr>
              <a:t> ar atpakaļejošu datumu MK 361. nosaka kārtību, ka KC dalībniekiem savi pētnieciskie servisi KC ir jāsniedz uz tiešo izmaksu bāzes. Noteikums attiecas arī uz KC dalībniekiem – valsts pētniecības institūcijām.</a:t>
            </a:r>
          </a:p>
          <a:p>
            <a:r>
              <a:rPr lang="lv-LV" dirty="0" smtClean="0">
                <a:solidFill>
                  <a:schemeClr val="bg1">
                    <a:lumMod val="50000"/>
                  </a:schemeClr>
                </a:solidFill>
              </a:rPr>
              <a:t>10.2012.</a:t>
            </a:r>
          </a:p>
          <a:p>
            <a:pPr lvl="1"/>
            <a:r>
              <a:rPr lang="lv-LV" dirty="0" smtClean="0">
                <a:solidFill>
                  <a:schemeClr val="bg1">
                    <a:lumMod val="50000"/>
                  </a:schemeClr>
                </a:solidFill>
              </a:rPr>
              <a:t>MK 361. tiek akceptēta «individuālo» rūpniecisko pētījumu iespējamība KC  darbības ietvaros. Pētījumi jāsadala 4 kategorijās «nozares, vecie» </a:t>
            </a:r>
            <a:r>
              <a:rPr lang="lv-LV" dirty="0">
                <a:solidFill>
                  <a:schemeClr val="bg1">
                    <a:lumMod val="50000"/>
                  </a:schemeClr>
                </a:solidFill>
              </a:rPr>
              <a:t>, «</a:t>
            </a:r>
            <a:r>
              <a:rPr lang="lv-LV" dirty="0" smtClean="0">
                <a:solidFill>
                  <a:schemeClr val="bg1">
                    <a:lumMod val="50000"/>
                  </a:schemeClr>
                </a:solidFill>
              </a:rPr>
              <a:t>nozares, jaunie»,  «individuālie, vecie</a:t>
            </a:r>
            <a:r>
              <a:rPr lang="lv-LV" dirty="0">
                <a:solidFill>
                  <a:schemeClr val="bg1">
                    <a:lumMod val="50000"/>
                  </a:schemeClr>
                </a:solidFill>
              </a:rPr>
              <a:t>», «individuālie, </a:t>
            </a:r>
            <a:r>
              <a:rPr lang="lv-LV" dirty="0" smtClean="0">
                <a:solidFill>
                  <a:schemeClr val="bg1">
                    <a:lumMod val="50000"/>
                  </a:schemeClr>
                </a:solidFill>
              </a:rPr>
              <a:t>jaunie».</a:t>
            </a:r>
          </a:p>
          <a:p>
            <a:r>
              <a:rPr lang="lv-LV" dirty="0" smtClean="0">
                <a:solidFill>
                  <a:schemeClr val="bg1">
                    <a:lumMod val="50000"/>
                  </a:schemeClr>
                </a:solidFill>
              </a:rPr>
              <a:t>03.2015.</a:t>
            </a:r>
          </a:p>
          <a:p>
            <a:pPr lvl="1"/>
            <a:r>
              <a:rPr lang="lv-LV" dirty="0" smtClean="0">
                <a:solidFill>
                  <a:schemeClr val="bg1">
                    <a:lumMod val="50000"/>
                  </a:schemeClr>
                </a:solidFill>
              </a:rPr>
              <a:t>10.03.15. </a:t>
            </a:r>
            <a:r>
              <a:rPr lang="lv-LV" dirty="0" err="1" smtClean="0">
                <a:solidFill>
                  <a:schemeClr val="bg1">
                    <a:lumMod val="50000"/>
                  </a:schemeClr>
                </a:solidFill>
              </a:rPr>
              <a:t>FinMin</a:t>
            </a:r>
            <a:r>
              <a:rPr lang="lv-LV" dirty="0" smtClean="0">
                <a:solidFill>
                  <a:schemeClr val="bg1">
                    <a:lumMod val="50000"/>
                  </a:schemeClr>
                </a:solidFill>
              </a:rPr>
              <a:t> noorganizē MK rīkojumu, ka izmaiņas KC programmas projektos tiks akceptētas tikai līdz 31.03.2015. lai arī visa KC programma darbojas līdz 2015. gada beigām.</a:t>
            </a:r>
            <a:endParaRPr lang="lv-LV" dirty="0">
              <a:solidFill>
                <a:schemeClr val="bg1">
                  <a:lumMod val="50000"/>
                </a:schemeClr>
              </a:solidFill>
            </a:endParaRPr>
          </a:p>
          <a:p>
            <a:pPr lvl="1"/>
            <a:endParaRPr lang="lv-LV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5" name="Picture 4" descr="Latvijas farm&amp;amacr;cijas un &amp;kcedil;&amp;imacr;mijas kompetences centr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88640"/>
            <a:ext cx="2541290" cy="57606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http://www.pcccl.lv/f/uploads/ERAF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6093296"/>
            <a:ext cx="2830578" cy="5760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24012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/>
            </a:r>
            <a:br>
              <a:rPr lang="lv-LV" dirty="0"/>
            </a:br>
            <a:endParaRPr lang="lv-LV" dirty="0" smtClean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lv-LV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Priekšlikumi KC </a:t>
            </a:r>
            <a:r>
              <a:rPr lang="lv-LV" sz="3000" dirty="0">
                <a:latin typeface="Arial" panose="020B0604020202020204" pitchFamily="34" charset="0"/>
                <a:cs typeface="Arial" panose="020B0604020202020204" pitchFamily="34" charset="0"/>
              </a:rPr>
              <a:t>programmas </a:t>
            </a:r>
            <a:r>
              <a:rPr lang="lv-LV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finansēšanas tempa </a:t>
            </a:r>
            <a:r>
              <a:rPr lang="lv-LV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efektivizēšanai</a:t>
            </a:r>
            <a:r>
              <a:rPr lang="lv-LV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, t.sk. 2016.-2020. periodam:</a:t>
            </a:r>
            <a:endParaRPr lang="lv-LV" sz="3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lv-LV" sz="1100" dirty="0"/>
          </a:p>
          <a:p>
            <a:pPr marL="457200" indent="-457200">
              <a:buFont typeface="+mj-lt"/>
              <a:buAutoNum type="arabicPeriod"/>
            </a:pPr>
            <a:r>
              <a:rPr lang="lv-LV" dirty="0"/>
              <a:t>Nodrošināt </a:t>
            </a:r>
            <a:r>
              <a:rPr lang="lv-LV" dirty="0" smtClean="0"/>
              <a:t>KC programmas darbības </a:t>
            </a:r>
            <a:r>
              <a:rPr lang="lv-LV" dirty="0"/>
              <a:t>nepārtrauktību, </a:t>
            </a:r>
            <a:r>
              <a:rPr lang="lv-LV" dirty="0" smtClean="0"/>
              <a:t>ieejot nākošajā plānošanas periodā, </a:t>
            </a:r>
            <a:r>
              <a:rPr lang="lv-LV" i="1" dirty="0" err="1" smtClean="0"/>
              <a:t>de</a:t>
            </a:r>
            <a:r>
              <a:rPr lang="lv-LV" i="1" dirty="0" smtClean="0"/>
              <a:t> </a:t>
            </a:r>
            <a:r>
              <a:rPr lang="lv-LV" i="1" dirty="0" err="1" smtClean="0"/>
              <a:t>facto</a:t>
            </a:r>
            <a:r>
              <a:rPr lang="lv-LV" i="1" dirty="0" smtClean="0"/>
              <a:t> </a:t>
            </a:r>
            <a:r>
              <a:rPr lang="lv-LV" dirty="0" smtClean="0"/>
              <a:t>2016.-2020. gadi. CFLA kontraktē uzņēmēju programmas LIAA.</a:t>
            </a:r>
          </a:p>
          <a:p>
            <a:pPr marL="457200" indent="-457200">
              <a:buFont typeface="+mj-lt"/>
              <a:buAutoNum type="arabicPeriod"/>
            </a:pPr>
            <a:r>
              <a:rPr lang="lv-LV" dirty="0" smtClean="0"/>
              <a:t>Sakarā </a:t>
            </a:r>
            <a:r>
              <a:rPr lang="lv-LV" dirty="0" smtClean="0"/>
              <a:t>ar «individuālo» projektu </a:t>
            </a:r>
            <a:r>
              <a:rPr lang="lv-LV" dirty="0" smtClean="0"/>
              <a:t>koncepta realizēšanu </a:t>
            </a:r>
            <a:r>
              <a:rPr lang="lv-LV" dirty="0" smtClean="0"/>
              <a:t>un līdz ar to atskaites dokumentu skaita pieaugumu 5-10 </a:t>
            </a:r>
            <a:r>
              <a:rPr lang="lv-LV" dirty="0" smtClean="0"/>
              <a:t>reizes salīdzinot ar «nozares» projektu konceptu, administrējošajai aģentūrai veikt KC </a:t>
            </a:r>
            <a:r>
              <a:rPr lang="lv-LV" dirty="0" smtClean="0"/>
              <a:t>iesniegto dokumentu vērtēšanu izlases kārtībā pamatojoties uz riska analīzi ( par to kam «piekasīsies» EK auditori). </a:t>
            </a:r>
          </a:p>
          <a:p>
            <a:pPr marL="457200" indent="-457200">
              <a:buFont typeface="+mj-lt"/>
              <a:buAutoNum type="arabicPeriod"/>
            </a:pPr>
            <a:r>
              <a:rPr lang="lv-LV" dirty="0" smtClean="0"/>
              <a:t>LIAA/</a:t>
            </a:r>
            <a:r>
              <a:rPr lang="lv-LV" dirty="0" err="1" smtClean="0"/>
              <a:t>EkMin</a:t>
            </a:r>
            <a:r>
              <a:rPr lang="lv-LV" dirty="0" smtClean="0"/>
              <a:t>/</a:t>
            </a:r>
            <a:r>
              <a:rPr lang="lv-LV" dirty="0" err="1" smtClean="0"/>
              <a:t>FinMin</a:t>
            </a:r>
            <a:r>
              <a:rPr lang="lv-LV" dirty="0" smtClean="0"/>
              <a:t> </a:t>
            </a:r>
            <a:r>
              <a:rPr lang="lv-LV" dirty="0" smtClean="0"/>
              <a:t>akceptē kārtību, ka KC tiek piešķirti avansi līdz 0,75 </a:t>
            </a:r>
            <a:r>
              <a:rPr lang="lv-LV" dirty="0" smtClean="0"/>
              <a:t>m€ apmērā vai ½ no ceturkšņa atskaitēs pieprasītā ERAF līdzfinansējuma atskaites iesniegšanas nedēļā.</a:t>
            </a:r>
            <a:endParaRPr lang="lv-LV" dirty="0"/>
          </a:p>
        </p:txBody>
      </p:sp>
      <p:pic>
        <p:nvPicPr>
          <p:cNvPr id="5" name="Picture 4" descr="Latvijas farm&amp;amacr;cijas un &amp;kcedil;&amp;imacr;mijas kompetences centr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88640"/>
            <a:ext cx="2541290" cy="57606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http://www.pcccl.lv/f/uploads/ERAF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6093296"/>
            <a:ext cx="2830578" cy="5760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05134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/>
            </a:r>
            <a:br>
              <a:rPr lang="lv-LV" dirty="0"/>
            </a:br>
            <a:endParaRPr lang="lv-LV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lv-LV" sz="4000" dirty="0" smtClean="0">
                <a:latin typeface="Arial" pitchFamily="34" charset="0"/>
                <a:cs typeface="Arial" pitchFamily="34" charset="0"/>
              </a:rPr>
              <a:t>Prezentācijas saturs:</a:t>
            </a:r>
            <a:endParaRPr lang="lv-LV" dirty="0" smtClean="0">
              <a:latin typeface="Arial" pitchFamily="34" charset="0"/>
              <a:cs typeface="Arial" pitchFamily="34" charset="0"/>
            </a:endParaRPr>
          </a:p>
          <a:p>
            <a:r>
              <a:rPr lang="lv-LV" dirty="0" smtClean="0">
                <a:latin typeface="Arial" pitchFamily="34" charset="0"/>
                <a:cs typeface="Arial" pitchFamily="34" charset="0"/>
              </a:rPr>
              <a:t>Inovāciju atbalsts LV – kā to saprot un grib ražotāji</a:t>
            </a:r>
          </a:p>
          <a:p>
            <a:r>
              <a:rPr lang="lv-LV" dirty="0">
                <a:latin typeface="Arial" pitchFamily="34" charset="0"/>
                <a:cs typeface="Arial" pitchFamily="34" charset="0"/>
              </a:rPr>
              <a:t>FKC izveides </a:t>
            </a:r>
            <a:r>
              <a:rPr lang="lv-LV" dirty="0" smtClean="0">
                <a:latin typeface="Arial" pitchFamily="34" charset="0"/>
                <a:cs typeface="Arial" pitchFamily="34" charset="0"/>
              </a:rPr>
              <a:t>mērķis</a:t>
            </a:r>
          </a:p>
          <a:p>
            <a:r>
              <a:rPr lang="lv-LV" dirty="0" smtClean="0">
                <a:latin typeface="Arial" pitchFamily="34" charset="0"/>
                <a:cs typeface="Arial" pitchFamily="34" charset="0"/>
              </a:rPr>
              <a:t>FKC dalībnieki</a:t>
            </a:r>
          </a:p>
          <a:p>
            <a:r>
              <a:rPr lang="lv-LV" dirty="0" smtClean="0">
                <a:latin typeface="Arial" pitchFamily="34" charset="0"/>
                <a:cs typeface="Arial" pitchFamily="34" charset="0"/>
              </a:rPr>
              <a:t>Kas izpilda FKC rūpniecisko pētījumu pasūtījumus?</a:t>
            </a:r>
          </a:p>
          <a:p>
            <a:r>
              <a:rPr lang="lv-LV" dirty="0" smtClean="0">
                <a:latin typeface="Arial" pitchFamily="34" charset="0"/>
                <a:cs typeface="Arial" pitchFamily="34" charset="0"/>
              </a:rPr>
              <a:t>Pētījumu plānotais pielietojums un ietekme uz uzņēmumu/nozari</a:t>
            </a:r>
          </a:p>
          <a:p>
            <a:r>
              <a:rPr lang="lv-LV" dirty="0" smtClean="0">
                <a:latin typeface="Arial" pitchFamily="34" charset="0"/>
                <a:cs typeface="Arial" pitchFamily="34" charset="0"/>
              </a:rPr>
              <a:t>Nozares pētījumu uzskaitījums</a:t>
            </a:r>
          </a:p>
          <a:p>
            <a:r>
              <a:rPr lang="lv-LV" dirty="0">
                <a:latin typeface="Arial" pitchFamily="34" charset="0"/>
                <a:cs typeface="Arial" pitchFamily="34" charset="0"/>
              </a:rPr>
              <a:t>FKC pārvaldības modelis</a:t>
            </a:r>
          </a:p>
          <a:p>
            <a:r>
              <a:rPr lang="lv-LV" dirty="0">
                <a:latin typeface="Arial" pitchFamily="34" charset="0"/>
                <a:cs typeface="Arial" pitchFamily="34" charset="0"/>
              </a:rPr>
              <a:t>Kritēriji pēc kuriem FKC izlemj kurus pētījumus atbalstīt</a:t>
            </a:r>
            <a:r>
              <a:rPr lang="lv-LV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r>
              <a:rPr lang="lv-LV" dirty="0" smtClean="0">
                <a:latin typeface="Arial" pitchFamily="34" charset="0"/>
                <a:cs typeface="Arial" pitchFamily="34" charset="0"/>
              </a:rPr>
              <a:t>KC programmas ieviešanas problēmas</a:t>
            </a:r>
            <a:endParaRPr lang="lv-LV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atvijas farm&amp;amacr;cijas un &amp;kcedil;&amp;imacr;mijas kompetences centr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88640"/>
            <a:ext cx="2541290" cy="57606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http://www.pcccl.lv/f/uploads/ERAF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6093296"/>
            <a:ext cx="2830578" cy="5760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84355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/>
            </a:r>
            <a:br>
              <a:rPr lang="lv-LV" dirty="0"/>
            </a:br>
            <a:endParaRPr lang="lv-LV" dirty="0" smtClean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lv-LV" dirty="0" smtClean="0"/>
          </a:p>
          <a:p>
            <a:pPr marL="0" indent="0" algn="ctr">
              <a:buNone/>
            </a:pPr>
            <a:r>
              <a:rPr lang="lv-LV" sz="4000" dirty="0" smtClean="0"/>
              <a:t>Paldies par Jūsu uzmanību</a:t>
            </a:r>
          </a:p>
          <a:p>
            <a:pPr marL="0" indent="0" algn="ctr">
              <a:buNone/>
            </a:pPr>
            <a:endParaRPr lang="lv-LV" sz="2800" dirty="0" smtClean="0"/>
          </a:p>
          <a:p>
            <a:pPr marL="0" indent="0">
              <a:buNone/>
            </a:pPr>
            <a:r>
              <a:rPr lang="lv-LV" sz="2800" dirty="0" smtClean="0"/>
              <a:t>SIA «</a:t>
            </a:r>
            <a:r>
              <a:rPr lang="lv-LV" sz="2800" dirty="0" err="1" smtClean="0"/>
              <a:t>Pharma</a:t>
            </a:r>
            <a:r>
              <a:rPr lang="lv-LV" sz="2800" dirty="0" smtClean="0"/>
              <a:t> </a:t>
            </a:r>
            <a:r>
              <a:rPr lang="lv-LV" sz="2800" dirty="0" err="1" smtClean="0"/>
              <a:t>and</a:t>
            </a:r>
            <a:r>
              <a:rPr lang="lv-LV" sz="2800" dirty="0" smtClean="0"/>
              <a:t> </a:t>
            </a:r>
            <a:r>
              <a:rPr lang="lv-LV" sz="2800" dirty="0" err="1" smtClean="0"/>
              <a:t>Chemistry</a:t>
            </a:r>
            <a:r>
              <a:rPr lang="lv-LV" sz="2800" dirty="0" smtClean="0"/>
              <a:t> </a:t>
            </a:r>
            <a:r>
              <a:rPr lang="lv-LV" sz="2800" dirty="0" err="1" smtClean="0"/>
              <a:t>Competence</a:t>
            </a:r>
            <a:r>
              <a:rPr lang="lv-LV" sz="2800" dirty="0" smtClean="0"/>
              <a:t> </a:t>
            </a:r>
            <a:r>
              <a:rPr lang="lv-LV" sz="2800" dirty="0" err="1" smtClean="0"/>
              <a:t>Centre</a:t>
            </a:r>
            <a:r>
              <a:rPr lang="lv-LV" sz="2800" dirty="0" smtClean="0"/>
              <a:t> </a:t>
            </a:r>
            <a:r>
              <a:rPr lang="lv-LV" sz="2800" dirty="0" err="1" smtClean="0"/>
              <a:t>of</a:t>
            </a:r>
            <a:r>
              <a:rPr lang="lv-LV" sz="2800" dirty="0" smtClean="0"/>
              <a:t> </a:t>
            </a:r>
            <a:r>
              <a:rPr lang="lv-LV" sz="2800" dirty="0" err="1" smtClean="0"/>
              <a:t>Latvia</a:t>
            </a:r>
            <a:r>
              <a:rPr lang="lv-LV" sz="2800" dirty="0" smtClean="0"/>
              <a:t>»</a:t>
            </a:r>
          </a:p>
          <a:p>
            <a:pPr marL="0" indent="0">
              <a:buNone/>
            </a:pPr>
            <a:r>
              <a:rPr lang="lv-LV" sz="2800" dirty="0" smtClean="0"/>
              <a:t>Kontakti:</a:t>
            </a:r>
          </a:p>
          <a:p>
            <a:pPr marL="0" indent="0">
              <a:buNone/>
            </a:pPr>
            <a:r>
              <a:rPr lang="lv-LV" sz="2800" dirty="0" smtClean="0"/>
              <a:t>Vitālijs </a:t>
            </a:r>
            <a:r>
              <a:rPr lang="lv-LV" sz="2800" dirty="0" err="1" smtClean="0"/>
              <a:t>Skrīvelis</a:t>
            </a:r>
            <a:r>
              <a:rPr lang="lv-LV" sz="2800" dirty="0" smtClean="0"/>
              <a:t>, valdes loceklis</a:t>
            </a:r>
          </a:p>
          <a:p>
            <a:pPr marL="0" indent="0">
              <a:buNone/>
            </a:pPr>
            <a:r>
              <a:rPr lang="lv-LV" sz="2000" dirty="0" err="1" smtClean="0"/>
              <a:t>Mob</a:t>
            </a:r>
            <a:r>
              <a:rPr lang="lv-LV" sz="2000" dirty="0" smtClean="0"/>
              <a:t>: +371 29223644</a:t>
            </a:r>
          </a:p>
          <a:p>
            <a:pPr marL="0" indent="0">
              <a:buNone/>
            </a:pPr>
            <a:r>
              <a:rPr lang="lv-LV" sz="2000" dirty="0" smtClean="0"/>
              <a:t>E-pasts: </a:t>
            </a:r>
            <a:r>
              <a:rPr lang="lv-LV" sz="2000" dirty="0" err="1" smtClean="0"/>
              <a:t>office@pcccl</a:t>
            </a:r>
            <a:endParaRPr lang="lv-LV" sz="2000" dirty="0"/>
          </a:p>
          <a:p>
            <a:pPr marL="0" indent="0">
              <a:buNone/>
            </a:pPr>
            <a:r>
              <a:rPr lang="lv-LV" sz="2000" dirty="0" smtClean="0"/>
              <a:t>Adrese: Aizkraukles iela 21, 3. stāvs, 313. kabinets, Rīga</a:t>
            </a:r>
            <a:endParaRPr lang="lv-LV" sz="2000" dirty="0"/>
          </a:p>
        </p:txBody>
      </p:sp>
      <p:pic>
        <p:nvPicPr>
          <p:cNvPr id="5" name="Picture 4" descr="Latvijas farm&amp;amacr;cijas un &amp;kcedil;&amp;imacr;mijas kompetences centr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88640"/>
            <a:ext cx="2541290" cy="57606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http://www.pcccl.lv/f/uploads/ERAF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6093296"/>
            <a:ext cx="2830578" cy="5760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20460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title"/>
          </p:nvPr>
        </p:nvSpPr>
        <p:spPr>
          <a:xfrm>
            <a:off x="501112" y="-459432"/>
            <a:ext cx="8229600" cy="1600200"/>
          </a:xfrm>
        </p:spPr>
        <p:txBody>
          <a:bodyPr/>
          <a:lstStyle/>
          <a:p>
            <a:r>
              <a:rPr lang="lv-LV" dirty="0"/>
              <a:t/>
            </a:r>
            <a:br>
              <a:rPr lang="lv-LV" dirty="0"/>
            </a:br>
            <a:endParaRPr lang="lv-LV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435280" cy="51454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sz="3600" dirty="0" smtClean="0">
                <a:latin typeface="Arial" pitchFamily="34" charset="0"/>
                <a:cs typeface="Arial" pitchFamily="34" charset="0"/>
              </a:rPr>
              <a:t>Optimālais inovāciju atbalsta modelis</a:t>
            </a:r>
          </a:p>
          <a:p>
            <a:pPr marL="0" indent="0" algn="ctr">
              <a:buNone/>
            </a:pPr>
            <a:r>
              <a:rPr lang="lv-LV" sz="2000" dirty="0" smtClean="0">
                <a:latin typeface="Arial" pitchFamily="34" charset="0"/>
                <a:cs typeface="Arial" pitchFamily="34" charset="0"/>
              </a:rPr>
              <a:t>RAŽOTĀJU VIEDOKLIS</a:t>
            </a:r>
          </a:p>
          <a:p>
            <a:pPr marL="0" indent="0">
              <a:buNone/>
            </a:pPr>
            <a:r>
              <a:rPr lang="lv-LV" u="sng" dirty="0" smtClean="0">
                <a:latin typeface="Arial" pitchFamily="34" charset="0"/>
                <a:cs typeface="Arial" pitchFamily="34" charset="0"/>
              </a:rPr>
              <a:t>Komplekss ERAF/valsts atbalsts </a:t>
            </a:r>
            <a:r>
              <a:rPr lang="lv-LV" dirty="0" smtClean="0">
                <a:latin typeface="Arial" pitchFamily="34" charset="0"/>
                <a:cs typeface="Arial" pitchFamily="34" charset="0"/>
              </a:rPr>
              <a:t>2015.-2020 gados:</a:t>
            </a:r>
          </a:p>
          <a:p>
            <a:pPr marL="0" indent="0">
              <a:buNone/>
            </a:pPr>
            <a:r>
              <a:rPr lang="lv-LV" dirty="0" smtClean="0">
                <a:latin typeface="Arial" pitchFamily="34" charset="0"/>
                <a:cs typeface="Arial" pitchFamily="34" charset="0"/>
              </a:rPr>
              <a:t>1. Jauno produktu izstrādei – Kompetences centri (80 m€).</a:t>
            </a:r>
          </a:p>
          <a:p>
            <a:pPr marL="0" indent="0">
              <a:buNone/>
            </a:pPr>
            <a:r>
              <a:rPr lang="lv-LV" dirty="0" smtClean="0">
                <a:latin typeface="Arial" pitchFamily="34" charset="0"/>
                <a:cs typeface="Arial" pitchFamily="34" charset="0"/>
              </a:rPr>
              <a:t>2. Ražošanas iekārtas – APVI (Augstas pievienotās vērtības investīciju programma (100+ </a:t>
            </a:r>
            <a:r>
              <a:rPr lang="lv-LV" sz="2000" dirty="0">
                <a:latin typeface="Arial" pitchFamily="34" charset="0"/>
                <a:cs typeface="Arial" pitchFamily="34" charset="0"/>
              </a:rPr>
              <a:t>m</a:t>
            </a:r>
            <a:r>
              <a:rPr lang="lv-LV" sz="2000" dirty="0" smtClean="0">
                <a:latin typeface="Arial" pitchFamily="34" charset="0"/>
                <a:cs typeface="Arial" pitchFamily="34" charset="0"/>
              </a:rPr>
              <a:t>€)).</a:t>
            </a:r>
          </a:p>
          <a:p>
            <a:pPr marL="0" indent="0">
              <a:buNone/>
            </a:pPr>
            <a:r>
              <a:rPr lang="lv-LV" sz="2000" dirty="0" smtClean="0">
                <a:latin typeface="Arial" pitchFamily="34" charset="0"/>
                <a:cs typeface="Arial" pitchFamily="34" charset="0"/>
              </a:rPr>
              <a:t>3. </a:t>
            </a:r>
            <a:r>
              <a:rPr lang="lv-LV" dirty="0" smtClean="0">
                <a:latin typeface="Arial" pitchFamily="34" charset="0"/>
                <a:cs typeface="Arial" pitchFamily="34" charset="0"/>
              </a:rPr>
              <a:t>Personāla apmācība – Atbalsts partnerībā organizētām apmācībām (25 </a:t>
            </a:r>
            <a:r>
              <a:rPr lang="lv-LV" dirty="0">
                <a:latin typeface="Arial" pitchFamily="34" charset="0"/>
                <a:cs typeface="Arial" pitchFamily="34" charset="0"/>
              </a:rPr>
              <a:t>m</a:t>
            </a:r>
            <a:r>
              <a:rPr lang="lv-LV" dirty="0" smtClean="0">
                <a:latin typeface="Arial" pitchFamily="34" charset="0"/>
                <a:cs typeface="Arial" pitchFamily="34" charset="0"/>
              </a:rPr>
              <a:t>€).</a:t>
            </a:r>
          </a:p>
          <a:p>
            <a:pPr marL="0" indent="0">
              <a:buNone/>
            </a:pPr>
            <a:endParaRPr lang="lv-LV" sz="2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lv-LV" sz="2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lv-LV" sz="2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lv-LV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atvijas farm&amp;amacr;cijas un &amp;kcedil;&amp;imacr;mijas kompetences centr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88640"/>
            <a:ext cx="2541290" cy="57606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http://www.pcccl.lv/f/uploads/ERAF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6093296"/>
            <a:ext cx="2830578" cy="576064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1099040"/>
              </p:ext>
            </p:extLst>
          </p:nvPr>
        </p:nvGraphicFramePr>
        <p:xfrm>
          <a:off x="611560" y="4509120"/>
          <a:ext cx="8085906" cy="1693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85906"/>
              </a:tblGrid>
              <a:tr h="169316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lv-LV" sz="2800" b="1" dirty="0" smtClean="0">
                          <a:solidFill>
                            <a:srgbClr val="A50021"/>
                          </a:solidFill>
                          <a:latin typeface="Arial" pitchFamily="34" charset="0"/>
                          <a:cs typeface="Arial" pitchFamily="34" charset="0"/>
                        </a:rPr>
                        <a:t>Būtisks ir nepārtrauktības princips</a:t>
                      </a: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lv-LV" sz="2400" b="1" dirty="0" smtClean="0">
                          <a:solidFill>
                            <a:srgbClr val="A50021"/>
                          </a:solidFill>
                          <a:latin typeface="Arial" pitchFamily="34" charset="0"/>
                          <a:cs typeface="Arial" pitchFamily="34" charset="0"/>
                        </a:rPr>
                        <a:t>!!! </a:t>
                      </a:r>
                      <a:r>
                        <a:rPr lang="lv-LV" sz="2400" b="1" dirty="0" err="1" smtClean="0">
                          <a:solidFill>
                            <a:srgbClr val="A50021"/>
                          </a:solidFill>
                          <a:latin typeface="Arial" pitchFamily="34" charset="0"/>
                          <a:cs typeface="Arial" pitchFamily="34" charset="0"/>
                        </a:rPr>
                        <a:t>Patreiz</a:t>
                      </a:r>
                      <a:r>
                        <a:rPr lang="lv-LV" sz="2400" b="1" dirty="0" smtClean="0">
                          <a:solidFill>
                            <a:srgbClr val="A50021"/>
                          </a:solidFill>
                          <a:latin typeface="Arial" pitchFamily="34" charset="0"/>
                          <a:cs typeface="Arial" pitchFamily="34" charset="0"/>
                        </a:rPr>
                        <a:t> tas ir apdraudēts, jo ieplānota programmu pārnese no LIAA (EM) uz CFLA (</a:t>
                      </a:r>
                      <a:r>
                        <a:rPr lang="lv-LV" sz="2400" b="1" dirty="0" err="1" smtClean="0">
                          <a:solidFill>
                            <a:srgbClr val="A50021"/>
                          </a:solidFill>
                          <a:latin typeface="Arial" pitchFamily="34" charset="0"/>
                          <a:cs typeface="Arial" pitchFamily="34" charset="0"/>
                        </a:rPr>
                        <a:t>FinMin</a:t>
                      </a:r>
                      <a:r>
                        <a:rPr lang="lv-LV" sz="2400" b="1" dirty="0" smtClean="0">
                          <a:solidFill>
                            <a:srgbClr val="A50021"/>
                          </a:solidFill>
                          <a:latin typeface="Arial" pitchFamily="34" charset="0"/>
                          <a:cs typeface="Arial" pitchFamily="34" charset="0"/>
                        </a:rPr>
                        <a:t>) !!!</a:t>
                      </a: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lv-LV" sz="2400" b="1" dirty="0" smtClean="0">
                          <a:solidFill>
                            <a:srgbClr val="A50021"/>
                          </a:solidFill>
                          <a:latin typeface="Arial" pitchFamily="34" charset="0"/>
                          <a:cs typeface="Arial" pitchFamily="34" charset="0"/>
                        </a:rPr>
                        <a:t>Pāreju darīs</a:t>
                      </a:r>
                      <a:r>
                        <a:rPr lang="lv-LV" sz="2400" b="1" baseline="0" dirty="0" smtClean="0">
                          <a:solidFill>
                            <a:srgbClr val="A50021"/>
                          </a:solidFill>
                          <a:latin typeface="Arial" pitchFamily="34" charset="0"/>
                          <a:cs typeface="Arial" pitchFamily="34" charset="0"/>
                        </a:rPr>
                        <a:t> dārgi un ilgi – pārrāvums viss 2016. gads</a:t>
                      </a:r>
                      <a:endParaRPr lang="lv-LV" sz="2400" b="1" dirty="0">
                        <a:solidFill>
                          <a:srgbClr val="A5002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3467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title"/>
          </p:nvPr>
        </p:nvSpPr>
        <p:spPr>
          <a:xfrm>
            <a:off x="501112" y="-459432"/>
            <a:ext cx="8229600" cy="1600200"/>
          </a:xfrm>
        </p:spPr>
        <p:txBody>
          <a:bodyPr/>
          <a:lstStyle/>
          <a:p>
            <a:r>
              <a:rPr lang="lv-LV" dirty="0"/>
              <a:t/>
            </a:r>
            <a:br>
              <a:rPr lang="lv-LV" dirty="0"/>
            </a:br>
            <a:endParaRPr lang="lv-LV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sz="4000" dirty="0">
                <a:latin typeface="Arial" pitchFamily="34" charset="0"/>
                <a:cs typeface="Arial" pitchFamily="34" charset="0"/>
              </a:rPr>
              <a:t>FKC izveides </a:t>
            </a:r>
            <a:r>
              <a:rPr lang="lv-LV" sz="4000" dirty="0" smtClean="0">
                <a:latin typeface="Arial" pitchFamily="34" charset="0"/>
                <a:cs typeface="Arial" pitchFamily="34" charset="0"/>
              </a:rPr>
              <a:t>mērķis (I):</a:t>
            </a:r>
          </a:p>
          <a:p>
            <a:pPr marL="0" indent="0">
              <a:buNone/>
            </a:pPr>
            <a:r>
              <a:rPr lang="lv-LV" b="1" dirty="0" smtClean="0"/>
              <a:t>	Ministru </a:t>
            </a:r>
            <a:r>
              <a:rPr lang="lv-LV" b="1" dirty="0"/>
              <a:t>kabineta noteikumi Nr.361,  </a:t>
            </a:r>
            <a:endParaRPr lang="lv-LV" b="1" dirty="0" smtClean="0"/>
          </a:p>
          <a:p>
            <a:pPr marL="0" indent="0">
              <a:buNone/>
            </a:pPr>
            <a:r>
              <a:rPr lang="lv-LV" dirty="0" smtClean="0"/>
              <a:t>	Rīgā </a:t>
            </a:r>
            <a:r>
              <a:rPr lang="lv-LV" b="1" dirty="0">
                <a:solidFill>
                  <a:schemeClr val="tx1"/>
                </a:solidFill>
              </a:rPr>
              <a:t>2010.gada 13.aprīlī </a:t>
            </a:r>
            <a:r>
              <a:rPr lang="lv-LV" dirty="0"/>
              <a:t>(</a:t>
            </a:r>
            <a:r>
              <a:rPr lang="lv-LV" dirty="0" err="1"/>
              <a:t>prot</a:t>
            </a:r>
            <a:r>
              <a:rPr lang="lv-LV" dirty="0"/>
              <a:t>. Nr.19 32.§)</a:t>
            </a:r>
          </a:p>
          <a:p>
            <a:pPr marL="0" indent="0">
              <a:buNone/>
            </a:pPr>
            <a:r>
              <a:rPr lang="lv-LV" dirty="0" smtClean="0">
                <a:latin typeface="Arial" pitchFamily="34" charset="0"/>
                <a:cs typeface="Arial" pitchFamily="34" charset="0"/>
              </a:rPr>
              <a:t>p.4</a:t>
            </a:r>
            <a:r>
              <a:rPr lang="lv-LV" dirty="0">
                <a:latin typeface="Arial" pitchFamily="34" charset="0"/>
                <a:cs typeface="Arial" pitchFamily="34" charset="0"/>
              </a:rPr>
              <a:t>. </a:t>
            </a:r>
            <a:r>
              <a:rPr lang="lv-LV" sz="2000" dirty="0">
                <a:latin typeface="Arial" pitchFamily="34" charset="0"/>
                <a:cs typeface="Arial" pitchFamily="34" charset="0"/>
              </a:rPr>
              <a:t>Aktivitātes mērķis ir komersantu konkurētspējas paaugstināšana, veicinot pētniecības un rūpniecības sektoru sadarbību rūpniecisko pētījumu, jaunu produktu un tehnoloģiju attīstības projektu īstenošanā</a:t>
            </a:r>
            <a:r>
              <a:rPr lang="lv-LV" sz="2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lv-LV" sz="2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lv-LV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atvijas farm&amp;amacr;cijas un &amp;kcedil;&amp;imacr;mijas kompetences centr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88640"/>
            <a:ext cx="2541290" cy="57606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http://www.pcccl.lv/f/uploads/ERAF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6093296"/>
            <a:ext cx="2830578" cy="576064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5904683"/>
              </p:ext>
            </p:extLst>
          </p:nvPr>
        </p:nvGraphicFramePr>
        <p:xfrm>
          <a:off x="611560" y="3717032"/>
          <a:ext cx="8085906" cy="23762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85906"/>
              </a:tblGrid>
              <a:tr h="2376264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lv-LV" sz="2800" b="1" dirty="0" smtClean="0">
                          <a:solidFill>
                            <a:srgbClr val="A50021"/>
                          </a:solidFill>
                          <a:latin typeface="Arial" pitchFamily="34" charset="0"/>
                          <a:cs typeface="Arial" pitchFamily="34" charset="0"/>
                        </a:rPr>
                        <a:t>FKC Misija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lv-LV" sz="2400" b="1" dirty="0" smtClean="0">
                          <a:solidFill>
                            <a:srgbClr val="A50021"/>
                          </a:solidFill>
                          <a:latin typeface="Arial" pitchFamily="34" charset="0"/>
                          <a:cs typeface="Arial" pitchFamily="34" charset="0"/>
                        </a:rPr>
                        <a:t> Būt par nozares rūpniecisko inovāciju kultūras veicināšanas centru, īpaši riskantiem pētījumiem;</a:t>
                      </a:r>
                    </a:p>
                    <a:p>
                      <a:pPr marL="342900" indent="-342900">
                        <a:buFont typeface="Wingdings" panose="05000000000000000000" pitchFamily="2" charset="2"/>
                        <a:buChar char="Ø"/>
                      </a:pPr>
                      <a:r>
                        <a:rPr lang="lv-LV" sz="2400" b="1" dirty="0" smtClean="0">
                          <a:solidFill>
                            <a:srgbClr val="A50021"/>
                          </a:solidFill>
                          <a:latin typeface="Arial" pitchFamily="34" charset="0"/>
                          <a:cs typeface="Arial" pitchFamily="34" charset="0"/>
                        </a:rPr>
                        <a:t> Būt par eksporta atbalsta programmu ar jaunu produktu un tehnoloģiju izstrādes kompetenci.</a:t>
                      </a:r>
                      <a:endParaRPr lang="lv-LV" sz="2400" b="1" dirty="0">
                        <a:solidFill>
                          <a:srgbClr val="A5002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0912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/>
            </a:r>
            <a:br>
              <a:rPr lang="lv-LV" dirty="0"/>
            </a:br>
            <a:endParaRPr lang="lv-LV" dirty="0" smtClean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sz="2800" dirty="0">
                <a:latin typeface="Arial" pitchFamily="34" charset="0"/>
                <a:cs typeface="Arial" pitchFamily="34" charset="0"/>
              </a:rPr>
              <a:t>FKC izveides mērķis </a:t>
            </a:r>
            <a:r>
              <a:rPr lang="lv-LV" sz="2800" dirty="0" smtClean="0">
                <a:latin typeface="Arial" pitchFamily="34" charset="0"/>
                <a:cs typeface="Arial" pitchFamily="34" charset="0"/>
              </a:rPr>
              <a:t>(II):</a:t>
            </a:r>
          </a:p>
          <a:p>
            <a:pPr marL="0" indent="0">
              <a:buNone/>
            </a:pPr>
            <a:r>
              <a:rPr lang="lv-LV" dirty="0" smtClean="0">
                <a:latin typeface="Arial" pitchFamily="34" charset="0"/>
                <a:cs typeface="Arial" pitchFamily="34" charset="0"/>
              </a:rPr>
              <a:t>Farmācijas &amp; ķīmijas nozares uzņēmumu nepieciešamība veidot 5 gadu, pēctecīgu jauno produktu un tehnoloģiju izstrādes atbalsta programmu, kurā lēmumus par to kādus rūpnieciskos pētījumus veikt pieņem </a:t>
            </a:r>
            <a:r>
              <a:rPr lang="lv-LV" u="sng" dirty="0" smtClean="0">
                <a:latin typeface="Arial" pitchFamily="34" charset="0"/>
                <a:cs typeface="Arial" pitchFamily="34" charset="0"/>
              </a:rPr>
              <a:t>industrijas dalībnieki</a:t>
            </a:r>
            <a:endParaRPr lang="lv-LV" u="sng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lv-LV" dirty="0" smtClean="0"/>
              <a:t>FKC izmērāmais mērķis:</a:t>
            </a:r>
          </a:p>
          <a:p>
            <a:r>
              <a:rPr lang="lv-LV" dirty="0" smtClean="0"/>
              <a:t>2011.-2015.  realizēt 27 (39 uz 01.03.2015.) rūpnieciskos pētījumus 4 pētniecības (zinātniskajos) virzienos ar kopējo budžetu 12,5 m€.</a:t>
            </a:r>
          </a:p>
          <a:p>
            <a:r>
              <a:rPr lang="lv-LV" dirty="0" smtClean="0"/>
              <a:t>Izstrādāt 27 jaunos eksportspējīgus produktus 10 tehnoloģijas.</a:t>
            </a:r>
          </a:p>
          <a:p>
            <a:endParaRPr lang="lv-LV" dirty="0" smtClean="0"/>
          </a:p>
        </p:txBody>
      </p:sp>
      <p:pic>
        <p:nvPicPr>
          <p:cNvPr id="5" name="Picture 4" descr="Latvijas farm&amp;amacr;cijas un &amp;kcedil;&amp;imacr;mijas kompetences centr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88640"/>
            <a:ext cx="2541290" cy="57606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http://www.pcccl.lv/f/uploads/ERAF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6093296"/>
            <a:ext cx="2830578" cy="576064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94597"/>
              </p:ext>
            </p:extLst>
          </p:nvPr>
        </p:nvGraphicFramePr>
        <p:xfrm>
          <a:off x="611560" y="5013176"/>
          <a:ext cx="7848872" cy="11521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8872"/>
              </a:tblGrid>
              <a:tr h="1152128">
                <a:tc>
                  <a:txBody>
                    <a:bodyPr/>
                    <a:lstStyle/>
                    <a:p>
                      <a:pPr algn="ctr"/>
                      <a:endParaRPr lang="lv-LV" sz="800" b="1" dirty="0" smtClean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lv-LV" sz="2400" b="1" dirty="0" smtClean="0">
                          <a:solidFill>
                            <a:srgbClr val="A50021"/>
                          </a:solidFill>
                          <a:latin typeface="Arial" pitchFamily="34" charset="0"/>
                          <a:cs typeface="Arial" pitchFamily="34" charset="0"/>
                        </a:rPr>
                        <a:t>FKC nav</a:t>
                      </a:r>
                      <a:r>
                        <a:rPr lang="lv-LV" sz="2400" b="1" baseline="0" dirty="0" smtClean="0">
                          <a:solidFill>
                            <a:srgbClr val="A50021"/>
                          </a:solidFill>
                          <a:latin typeface="Arial" pitchFamily="34" charset="0"/>
                          <a:cs typeface="Arial" pitchFamily="34" charset="0"/>
                        </a:rPr>
                        <a:t> zinātnisks institūts, tā ir rūpniecisko pētījumu projektu menedžmenta kompānija</a:t>
                      </a:r>
                    </a:p>
                    <a:p>
                      <a:pPr algn="ctr"/>
                      <a:endParaRPr lang="en-US" sz="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8907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title"/>
          </p:nvPr>
        </p:nvSpPr>
        <p:spPr>
          <a:xfrm>
            <a:off x="467866" y="-459432"/>
            <a:ext cx="8229600" cy="1600200"/>
          </a:xfrm>
        </p:spPr>
        <p:txBody>
          <a:bodyPr/>
          <a:lstStyle/>
          <a:p>
            <a:r>
              <a:rPr lang="lv-LV" dirty="0"/>
              <a:t/>
            </a:r>
            <a:br>
              <a:rPr lang="lv-LV" dirty="0"/>
            </a:br>
            <a:endParaRPr lang="lv-LV" dirty="0" smtClean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0287" y="1052736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sz="4000" dirty="0" smtClean="0">
                <a:latin typeface="Arial" pitchFamily="34" charset="0"/>
                <a:cs typeface="Arial" pitchFamily="34" charset="0"/>
              </a:rPr>
              <a:t>FKC zinātniskie virzieni:</a:t>
            </a:r>
          </a:p>
          <a:p>
            <a:pPr marL="514350" lvl="0" indent="-514350">
              <a:buFont typeface="+mj-lt"/>
              <a:buAutoNum type="arabicPeriod"/>
            </a:pPr>
            <a:r>
              <a:rPr lang="lv-LV" sz="2800" dirty="0">
                <a:latin typeface="Arial" pitchFamily="34" charset="0"/>
                <a:cs typeface="Arial" pitchFamily="34" charset="0"/>
              </a:rPr>
              <a:t>Sintētisko zāļu izstrāde</a:t>
            </a:r>
          </a:p>
          <a:p>
            <a:pPr marL="514350" lvl="0" indent="-514350">
              <a:buFont typeface="+mj-lt"/>
              <a:buAutoNum type="arabicPeriod"/>
            </a:pPr>
            <a:r>
              <a:rPr lang="lv-LV" sz="2800" dirty="0" err="1">
                <a:latin typeface="Arial" pitchFamily="34" charset="0"/>
                <a:cs typeface="Arial" pitchFamily="34" charset="0"/>
              </a:rPr>
              <a:t>Biotehnoloģisko</a:t>
            </a:r>
            <a:r>
              <a:rPr lang="lv-LV" sz="2800" dirty="0">
                <a:latin typeface="Arial" pitchFamily="34" charset="0"/>
                <a:cs typeface="Arial" pitchFamily="34" charset="0"/>
              </a:rPr>
              <a:t> un dabas vielu zāļu un ārstniecības līdzekļu izstrāde</a:t>
            </a:r>
          </a:p>
          <a:p>
            <a:pPr marL="514350" lvl="0" indent="-514350">
              <a:buFont typeface="+mj-lt"/>
              <a:buAutoNum type="arabicPeriod"/>
            </a:pPr>
            <a:r>
              <a:rPr lang="lv-LV" sz="2800" dirty="0">
                <a:latin typeface="Arial" pitchFamily="34" charset="0"/>
                <a:cs typeface="Arial" pitchFamily="34" charset="0"/>
              </a:rPr>
              <a:t>Zāļu un ārstniecības līdzekļu drošības, efektivitātes un kvalitātes izpēte</a:t>
            </a:r>
          </a:p>
          <a:p>
            <a:pPr marL="514350" lvl="0" indent="-514350">
              <a:buFont typeface="+mj-lt"/>
              <a:buAutoNum type="arabicPeriod"/>
            </a:pPr>
            <a:r>
              <a:rPr lang="lv-LV" sz="2800" dirty="0" err="1">
                <a:latin typeface="Arial" pitchFamily="34" charset="0"/>
                <a:cs typeface="Arial" pitchFamily="34" charset="0"/>
              </a:rPr>
              <a:t>Energotaupošo</a:t>
            </a:r>
            <a:r>
              <a:rPr lang="lv-LV" sz="2800" dirty="0">
                <a:latin typeface="Arial" pitchFamily="34" charset="0"/>
                <a:cs typeface="Arial" pitchFamily="34" charset="0"/>
              </a:rPr>
              <a:t> un videi draudzīgo ķīmijas produktu un tehnoloģiju izstrāde</a:t>
            </a:r>
          </a:p>
          <a:p>
            <a:pPr marL="0" indent="0">
              <a:buNone/>
            </a:pPr>
            <a:endParaRPr lang="lv-LV" sz="32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atvijas farm&amp;amacr;cijas un &amp;kcedil;&amp;imacr;mijas kompetences centr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88640"/>
            <a:ext cx="2541290" cy="57606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http://www.pcccl.lv/f/uploads/ERAF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6093296"/>
            <a:ext cx="2830578" cy="5760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52176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/>
            </a:r>
            <a:br>
              <a:rPr lang="lv-LV" dirty="0"/>
            </a:br>
            <a:endParaRPr lang="lv-LV" dirty="0" smtClean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sz="3600" dirty="0" smtClean="0">
                <a:latin typeface="Arial" pitchFamily="34" charset="0"/>
                <a:cs typeface="Arial" pitchFamily="34" charset="0"/>
              </a:rPr>
              <a:t>FKC dalībnieki</a:t>
            </a:r>
          </a:p>
          <a:p>
            <a:pPr marL="0" indent="0">
              <a:buNone/>
            </a:pPr>
            <a:endParaRPr lang="lv-LV" dirty="0"/>
          </a:p>
        </p:txBody>
      </p:sp>
      <p:pic>
        <p:nvPicPr>
          <p:cNvPr id="5" name="Picture 4" descr="Latvijas farm&amp;amacr;cijas un &amp;kcedil;&amp;imacr;mijas kompetences centr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88640"/>
            <a:ext cx="2541290" cy="57606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http://www.pcccl.lv/f/uploads/ERAF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6093296"/>
            <a:ext cx="2830578" cy="576064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5057730"/>
              </p:ext>
            </p:extLst>
          </p:nvPr>
        </p:nvGraphicFramePr>
        <p:xfrm>
          <a:off x="755576" y="908720"/>
          <a:ext cx="7560840" cy="58401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47362"/>
                <a:gridCol w="4913278"/>
                <a:gridCol w="1800200"/>
              </a:tblGrid>
              <a:tr h="2318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200" dirty="0" err="1">
                          <a:effectLst/>
                        </a:rPr>
                        <a:t>Nr.p.k</a:t>
                      </a:r>
                      <a:r>
                        <a:rPr lang="lv-LV" sz="1200" dirty="0">
                          <a:effectLst/>
                        </a:rPr>
                        <a:t>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200" dirty="0">
                          <a:effectLst/>
                        </a:rPr>
                        <a:t>Nosaukums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200" dirty="0">
                          <a:effectLst/>
                        </a:rPr>
                        <a:t>FKC daļu īpašnieks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</a:tr>
              <a:tr h="2459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200" dirty="0">
                          <a:effectLst/>
                        </a:rPr>
                        <a:t>1.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600" b="1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A/S “Grindeks” </a:t>
                      </a:r>
                      <a:endParaRPr lang="en-US" sz="1600" b="1" dirty="0">
                        <a:effectLst/>
                        <a:latin typeface="Aharoni" panose="02010803020104030203" pitchFamily="2" charset="-79"/>
                        <a:ea typeface="Calibri"/>
                        <a:cs typeface="Aharoni" panose="02010803020104030203" pitchFamily="2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600" b="1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˅</a:t>
                      </a:r>
                      <a:endParaRPr lang="en-US" sz="1600" b="1" dirty="0">
                        <a:effectLst/>
                        <a:latin typeface="Aharoni" panose="02010803020104030203" pitchFamily="2" charset="-79"/>
                        <a:ea typeface="Calibri"/>
                        <a:cs typeface="Aharoni" panose="02010803020104030203" pitchFamily="2" charset="-79"/>
                      </a:endParaRPr>
                    </a:p>
                  </a:txBody>
                  <a:tcPr marL="68580" marR="68580" marT="0" marB="0"/>
                </a:tc>
              </a:tr>
              <a:tr h="2459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200" dirty="0">
                          <a:effectLst/>
                        </a:rPr>
                        <a:t>2.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600" b="1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A/S “Olainfarm” </a:t>
                      </a:r>
                      <a:endParaRPr lang="en-US" sz="1600" b="1" dirty="0">
                        <a:effectLst/>
                        <a:latin typeface="Aharoni" panose="02010803020104030203" pitchFamily="2" charset="-79"/>
                        <a:ea typeface="Calibri"/>
                        <a:cs typeface="Aharoni" panose="02010803020104030203" pitchFamily="2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600" b="1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˅</a:t>
                      </a:r>
                      <a:endParaRPr lang="en-US" sz="1600" b="1" dirty="0">
                        <a:effectLst/>
                        <a:latin typeface="Aharoni" panose="02010803020104030203" pitchFamily="2" charset="-79"/>
                        <a:ea typeface="Calibri"/>
                        <a:cs typeface="Aharoni" panose="02010803020104030203" pitchFamily="2" charset="-79"/>
                      </a:endParaRPr>
                    </a:p>
                  </a:txBody>
                  <a:tcPr marL="68580" marR="68580" marT="0" marB="0"/>
                </a:tc>
              </a:tr>
              <a:tr h="2459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200" dirty="0">
                          <a:effectLst/>
                        </a:rPr>
                        <a:t>3.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600" b="1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SIA “</a:t>
                      </a:r>
                      <a:r>
                        <a:rPr lang="lv-LV" sz="1600" b="1" dirty="0" err="1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Pharmidea</a:t>
                      </a:r>
                      <a:r>
                        <a:rPr lang="lv-LV" sz="1600" b="1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” </a:t>
                      </a:r>
                      <a:endParaRPr lang="en-US" sz="1600" b="1" dirty="0">
                        <a:effectLst/>
                        <a:latin typeface="Aharoni" panose="02010803020104030203" pitchFamily="2" charset="-79"/>
                        <a:ea typeface="Calibri"/>
                        <a:cs typeface="Aharoni" panose="02010803020104030203" pitchFamily="2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600" b="1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˅</a:t>
                      </a:r>
                      <a:endParaRPr lang="en-US" sz="1600" b="1" dirty="0">
                        <a:effectLst/>
                        <a:latin typeface="Aharoni" panose="02010803020104030203" pitchFamily="2" charset="-79"/>
                        <a:ea typeface="Calibri"/>
                        <a:cs typeface="Aharoni" panose="02010803020104030203" pitchFamily="2" charset="-79"/>
                      </a:endParaRPr>
                    </a:p>
                  </a:txBody>
                  <a:tcPr marL="68580" marR="68580" marT="0" marB="0"/>
                </a:tc>
              </a:tr>
              <a:tr h="2459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200" dirty="0">
                          <a:effectLst/>
                        </a:rPr>
                        <a:t>4.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600" b="1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SIA “</a:t>
                      </a:r>
                      <a:r>
                        <a:rPr lang="lv-LV" sz="1600" b="1" dirty="0" err="1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Silvanols</a:t>
                      </a:r>
                      <a:r>
                        <a:rPr lang="lv-LV" sz="1600" b="1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” </a:t>
                      </a:r>
                      <a:endParaRPr lang="en-US" sz="1600" b="1" dirty="0">
                        <a:effectLst/>
                        <a:latin typeface="Aharoni" panose="02010803020104030203" pitchFamily="2" charset="-79"/>
                        <a:ea typeface="Calibri"/>
                        <a:cs typeface="Aharoni" panose="02010803020104030203" pitchFamily="2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600" b="1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˅</a:t>
                      </a:r>
                      <a:endParaRPr lang="en-US" sz="1600" b="1" dirty="0">
                        <a:effectLst/>
                        <a:latin typeface="Aharoni" panose="02010803020104030203" pitchFamily="2" charset="-79"/>
                        <a:ea typeface="Calibri"/>
                        <a:cs typeface="Aharoni" panose="02010803020104030203" pitchFamily="2" charset="-79"/>
                      </a:endParaRPr>
                    </a:p>
                  </a:txBody>
                  <a:tcPr marL="68580" marR="68580" marT="0" marB="0"/>
                </a:tc>
              </a:tr>
              <a:tr h="2459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200" dirty="0">
                          <a:effectLst/>
                        </a:rPr>
                        <a:t>5.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600" b="1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SIA “</a:t>
                      </a:r>
                      <a:r>
                        <a:rPr lang="lv-LV" sz="1600" b="1" dirty="0" err="1" smtClean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LabochemLV</a:t>
                      </a:r>
                      <a:r>
                        <a:rPr lang="lv-LV" sz="1600" b="1" dirty="0" smtClean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” </a:t>
                      </a:r>
                      <a:endParaRPr lang="en-US" sz="1600" b="1" dirty="0">
                        <a:effectLst/>
                        <a:latin typeface="Aharoni" panose="02010803020104030203" pitchFamily="2" charset="-79"/>
                        <a:ea typeface="Calibri"/>
                        <a:cs typeface="Aharoni" panose="02010803020104030203" pitchFamily="2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600" b="1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˅</a:t>
                      </a:r>
                      <a:endParaRPr lang="en-US" sz="1600" b="1" dirty="0">
                        <a:effectLst/>
                        <a:latin typeface="Aharoni" panose="02010803020104030203" pitchFamily="2" charset="-79"/>
                        <a:ea typeface="Calibri"/>
                        <a:cs typeface="Aharoni" panose="02010803020104030203" pitchFamily="2" charset="-79"/>
                      </a:endParaRPr>
                    </a:p>
                  </a:txBody>
                  <a:tcPr marL="68580" marR="68580" marT="0" marB="0"/>
                </a:tc>
              </a:tr>
              <a:tr h="2459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200" dirty="0">
                          <a:effectLst/>
                        </a:rPr>
                        <a:t>6.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600" b="1" dirty="0" smtClean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A/S  </a:t>
                      </a:r>
                      <a:r>
                        <a:rPr lang="lv-LV" sz="1600" b="1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“</a:t>
                      </a:r>
                      <a:r>
                        <a:rPr lang="lv-LV" sz="1600" b="1" dirty="0" err="1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Tenax</a:t>
                      </a:r>
                      <a:r>
                        <a:rPr lang="lv-LV" sz="1600" b="1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” </a:t>
                      </a:r>
                      <a:endParaRPr lang="en-US" sz="1600" b="1" dirty="0">
                        <a:effectLst/>
                        <a:latin typeface="Aharoni" panose="02010803020104030203" pitchFamily="2" charset="-79"/>
                        <a:ea typeface="Calibri"/>
                        <a:cs typeface="Aharoni" panose="02010803020104030203" pitchFamily="2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600" b="1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˅</a:t>
                      </a:r>
                      <a:endParaRPr lang="en-US" sz="1600" b="1" dirty="0">
                        <a:effectLst/>
                        <a:latin typeface="Aharoni" panose="02010803020104030203" pitchFamily="2" charset="-79"/>
                        <a:ea typeface="Calibri"/>
                        <a:cs typeface="Aharoni" panose="02010803020104030203" pitchFamily="2" charset="-79"/>
                      </a:endParaRPr>
                    </a:p>
                  </a:txBody>
                  <a:tcPr marL="68580" marR="68580" marT="0" marB="0"/>
                </a:tc>
              </a:tr>
              <a:tr h="2459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200" dirty="0">
                          <a:effectLst/>
                        </a:rPr>
                        <a:t>7.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600" b="1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A/S “</a:t>
                      </a:r>
                      <a:r>
                        <a:rPr lang="lv-LV" sz="1600" b="1" dirty="0" err="1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Sakret</a:t>
                      </a:r>
                      <a:r>
                        <a:rPr lang="lv-LV" sz="1600" b="1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 </a:t>
                      </a:r>
                      <a:r>
                        <a:rPr lang="lv-LV" sz="1600" b="1" dirty="0" err="1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Holding</a:t>
                      </a:r>
                      <a:r>
                        <a:rPr lang="lv-LV" sz="1600" b="1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” </a:t>
                      </a:r>
                      <a:endParaRPr lang="en-US" sz="1600" b="1" dirty="0">
                        <a:effectLst/>
                        <a:latin typeface="Aharoni" panose="02010803020104030203" pitchFamily="2" charset="-79"/>
                        <a:ea typeface="Calibri"/>
                        <a:cs typeface="Aharoni" panose="02010803020104030203" pitchFamily="2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600" b="1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˅</a:t>
                      </a:r>
                      <a:endParaRPr lang="en-US" sz="1600" b="1" dirty="0">
                        <a:effectLst/>
                        <a:latin typeface="Aharoni" panose="02010803020104030203" pitchFamily="2" charset="-79"/>
                        <a:ea typeface="Calibri"/>
                        <a:cs typeface="Aharoni" panose="02010803020104030203" pitchFamily="2" charset="-79"/>
                      </a:endParaRPr>
                    </a:p>
                  </a:txBody>
                  <a:tcPr marL="68580" marR="68580" marT="0" marB="0"/>
                </a:tc>
              </a:tr>
              <a:tr h="2459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200" dirty="0">
                          <a:effectLst/>
                        </a:rPr>
                        <a:t>8.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600" b="1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SIA “Madara </a:t>
                      </a:r>
                      <a:r>
                        <a:rPr lang="lv-LV" sz="1600" b="1" dirty="0" err="1" smtClean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Cosmetics</a:t>
                      </a:r>
                      <a:r>
                        <a:rPr lang="lv-LV" sz="1600" b="1" dirty="0" smtClean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”</a:t>
                      </a:r>
                      <a:endParaRPr lang="en-US" sz="1600" b="1" dirty="0">
                        <a:effectLst/>
                        <a:latin typeface="Aharoni" panose="02010803020104030203" pitchFamily="2" charset="-79"/>
                        <a:ea typeface="Calibri"/>
                        <a:cs typeface="Aharoni" panose="02010803020104030203" pitchFamily="2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600" b="1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˅</a:t>
                      </a:r>
                      <a:endParaRPr lang="en-US" sz="1600" b="1" dirty="0">
                        <a:effectLst/>
                        <a:latin typeface="Aharoni" panose="02010803020104030203" pitchFamily="2" charset="-79"/>
                        <a:ea typeface="Calibri"/>
                        <a:cs typeface="Aharoni" panose="02010803020104030203" pitchFamily="2" charset="-79"/>
                      </a:endParaRPr>
                    </a:p>
                  </a:txBody>
                  <a:tcPr marL="68580" marR="68580" marT="0" marB="0"/>
                </a:tc>
              </a:tr>
              <a:tr h="2459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200" dirty="0">
                          <a:effectLst/>
                        </a:rPr>
                        <a:t>9.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600" b="1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SIA “</a:t>
                      </a:r>
                      <a:r>
                        <a:rPr lang="lv-LV" sz="1600" b="1" dirty="0" err="1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Chromsword</a:t>
                      </a:r>
                      <a:r>
                        <a:rPr lang="lv-LV" sz="1600" b="1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 </a:t>
                      </a:r>
                      <a:r>
                        <a:rPr lang="lv-LV" sz="1600" b="1" dirty="0" err="1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Baltic</a:t>
                      </a:r>
                      <a:r>
                        <a:rPr lang="lv-LV" sz="1600" b="1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 HPLC </a:t>
                      </a:r>
                      <a:r>
                        <a:rPr lang="lv-LV" sz="1600" b="1" dirty="0" err="1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Specialists</a:t>
                      </a:r>
                      <a:r>
                        <a:rPr lang="lv-LV" sz="1600" b="1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” </a:t>
                      </a:r>
                      <a:endParaRPr lang="en-US" sz="1600" b="1" dirty="0">
                        <a:effectLst/>
                        <a:latin typeface="Aharoni" panose="02010803020104030203" pitchFamily="2" charset="-79"/>
                        <a:ea typeface="Calibri"/>
                        <a:cs typeface="Aharoni" panose="02010803020104030203" pitchFamily="2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600" b="1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˅</a:t>
                      </a:r>
                      <a:endParaRPr lang="en-US" sz="1600" b="1" dirty="0">
                        <a:effectLst/>
                        <a:latin typeface="Aharoni" panose="02010803020104030203" pitchFamily="2" charset="-79"/>
                        <a:ea typeface="Calibri"/>
                        <a:cs typeface="Aharoni" panose="02010803020104030203" pitchFamily="2" charset="-79"/>
                      </a:endParaRPr>
                    </a:p>
                  </a:txBody>
                  <a:tcPr marL="68580" marR="68580" marT="0" marB="0"/>
                </a:tc>
              </a:tr>
              <a:tr h="2459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200" dirty="0">
                          <a:effectLst/>
                        </a:rPr>
                        <a:t>10.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600" b="1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APP Latvijas Organiskās sintēzes institūts</a:t>
                      </a:r>
                      <a:endParaRPr lang="en-US" sz="1600" b="1" dirty="0">
                        <a:effectLst/>
                        <a:latin typeface="Aharoni" panose="02010803020104030203" pitchFamily="2" charset="-79"/>
                        <a:ea typeface="Calibri"/>
                        <a:cs typeface="Aharoni" panose="02010803020104030203" pitchFamily="2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600" b="1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˅</a:t>
                      </a:r>
                      <a:endParaRPr lang="en-US" sz="1600" b="1" dirty="0">
                        <a:effectLst/>
                        <a:latin typeface="Aharoni" panose="02010803020104030203" pitchFamily="2" charset="-79"/>
                        <a:ea typeface="Calibri"/>
                        <a:cs typeface="Aharoni" panose="02010803020104030203" pitchFamily="2" charset="-79"/>
                      </a:endParaRPr>
                    </a:p>
                  </a:txBody>
                  <a:tcPr marL="68580" marR="68580" marT="0" marB="0"/>
                </a:tc>
              </a:tr>
              <a:tr h="2459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200" dirty="0">
                          <a:effectLst/>
                        </a:rPr>
                        <a:t>11.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600" b="1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SIA „Stenders”</a:t>
                      </a:r>
                      <a:endParaRPr lang="en-US" sz="1600" b="1" dirty="0">
                        <a:effectLst/>
                        <a:latin typeface="Aharoni" panose="02010803020104030203" pitchFamily="2" charset="-79"/>
                        <a:ea typeface="Calibri"/>
                        <a:cs typeface="Aharoni" panose="02010803020104030203" pitchFamily="2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59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200" dirty="0">
                          <a:effectLst/>
                        </a:rPr>
                        <a:t>12.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600" b="1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SIA “AD </a:t>
                      </a:r>
                      <a:r>
                        <a:rPr lang="lv-LV" sz="1600" b="1" dirty="0" err="1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Smart</a:t>
                      </a:r>
                      <a:r>
                        <a:rPr lang="lv-LV" sz="1600" b="1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”</a:t>
                      </a:r>
                      <a:endParaRPr lang="en-US" sz="1600" b="1" dirty="0">
                        <a:effectLst/>
                        <a:latin typeface="Aharoni" panose="02010803020104030203" pitchFamily="2" charset="-79"/>
                        <a:ea typeface="Calibri"/>
                        <a:cs typeface="Aharoni" panose="02010803020104030203" pitchFamily="2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59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200" dirty="0">
                          <a:effectLst/>
                        </a:rPr>
                        <a:t>13.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600" b="1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SIA “</a:t>
                      </a:r>
                      <a:r>
                        <a:rPr lang="lv-LV" sz="1600" b="1" dirty="0" err="1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Solepharm</a:t>
                      </a:r>
                      <a:r>
                        <a:rPr lang="lv-LV" sz="1600" b="1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”</a:t>
                      </a:r>
                      <a:endParaRPr lang="en-US" sz="1600" b="1" dirty="0">
                        <a:effectLst/>
                        <a:latin typeface="Aharoni" panose="02010803020104030203" pitchFamily="2" charset="-79"/>
                        <a:ea typeface="Calibri"/>
                        <a:cs typeface="Aharoni" panose="02010803020104030203" pitchFamily="2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59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200" dirty="0">
                          <a:effectLst/>
                        </a:rPr>
                        <a:t>14.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600" b="1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SIA “</a:t>
                      </a:r>
                      <a:r>
                        <a:rPr lang="lv-LV" sz="1600" b="1" dirty="0" err="1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Tenachem</a:t>
                      </a:r>
                      <a:r>
                        <a:rPr lang="lv-LV" sz="1600" b="1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”</a:t>
                      </a:r>
                      <a:endParaRPr lang="en-US" sz="1600" b="1" dirty="0">
                        <a:effectLst/>
                        <a:latin typeface="Aharoni" panose="02010803020104030203" pitchFamily="2" charset="-79"/>
                        <a:ea typeface="Calibri"/>
                        <a:cs typeface="Aharoni" panose="02010803020104030203" pitchFamily="2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59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200" dirty="0">
                          <a:effectLst/>
                        </a:rPr>
                        <a:t>15.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600" b="1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SIA “</a:t>
                      </a:r>
                      <a:r>
                        <a:rPr lang="lv-LV" sz="1600" b="1" dirty="0" err="1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Tenapors</a:t>
                      </a:r>
                      <a:r>
                        <a:rPr lang="lv-LV" sz="1600" b="1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”</a:t>
                      </a:r>
                      <a:endParaRPr lang="en-US" sz="1600" b="1" dirty="0">
                        <a:effectLst/>
                        <a:latin typeface="Aharoni" panose="02010803020104030203" pitchFamily="2" charset="-79"/>
                        <a:ea typeface="Calibri"/>
                        <a:cs typeface="Aharoni" panose="02010803020104030203" pitchFamily="2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59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200" dirty="0">
                          <a:effectLst/>
                        </a:rPr>
                        <a:t>16.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600" b="1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SIA “</a:t>
                      </a:r>
                      <a:r>
                        <a:rPr lang="lv-LV" sz="1600" b="1" dirty="0" err="1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Silvexpo</a:t>
                      </a:r>
                      <a:r>
                        <a:rPr lang="lv-LV" sz="1600" b="1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”</a:t>
                      </a:r>
                      <a:endParaRPr lang="en-US" sz="1600" b="1" dirty="0">
                        <a:effectLst/>
                        <a:latin typeface="Aharoni" panose="02010803020104030203" pitchFamily="2" charset="-79"/>
                        <a:ea typeface="Calibri"/>
                        <a:cs typeface="Aharoni" panose="02010803020104030203" pitchFamily="2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59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effectLst/>
                        </a:rPr>
                        <a:t>17.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600" b="1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SIA “</a:t>
                      </a:r>
                      <a:r>
                        <a:rPr lang="lv-LV" sz="1600" b="1" dirty="0" err="1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Sikamor</a:t>
                      </a:r>
                      <a:r>
                        <a:rPr lang="lv-LV" sz="1600" b="1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”</a:t>
                      </a:r>
                      <a:endParaRPr lang="en-US" sz="1600" b="1" dirty="0">
                        <a:effectLst/>
                        <a:latin typeface="Aharoni" panose="02010803020104030203" pitchFamily="2" charset="-79"/>
                        <a:ea typeface="Calibri"/>
                        <a:cs typeface="Aharoni" panose="02010803020104030203" pitchFamily="2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59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effectLst/>
                        </a:rPr>
                        <a:t>18.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600" b="1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A/S “</a:t>
                      </a:r>
                      <a:r>
                        <a:rPr lang="lv-LV" sz="1600" b="1" dirty="0" err="1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Biolat</a:t>
                      </a:r>
                      <a:r>
                        <a:rPr lang="lv-LV" sz="1600" b="1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”</a:t>
                      </a:r>
                      <a:endParaRPr lang="en-US" sz="1600" b="1" dirty="0">
                        <a:effectLst/>
                        <a:latin typeface="Aharoni" panose="02010803020104030203" pitchFamily="2" charset="-79"/>
                        <a:ea typeface="Calibri"/>
                        <a:cs typeface="Aharoni" panose="02010803020104030203" pitchFamily="2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59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effectLst/>
                        </a:rPr>
                        <a:t>19.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600" b="1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SIA „Noieta veicināšanas centrs”</a:t>
                      </a:r>
                      <a:endParaRPr lang="en-US" sz="1600" b="1" dirty="0">
                        <a:effectLst/>
                        <a:latin typeface="Aharoni" panose="02010803020104030203" pitchFamily="2" charset="-79"/>
                        <a:ea typeface="Calibri"/>
                        <a:cs typeface="Aharoni" panose="02010803020104030203" pitchFamily="2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59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200" dirty="0">
                          <a:effectLst/>
                        </a:rPr>
                        <a:t>20.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600" b="1" dirty="0">
                          <a:effectLst/>
                          <a:latin typeface="Aharoni" panose="02010803020104030203" pitchFamily="2" charset="-79"/>
                          <a:cs typeface="Aharoni" panose="02010803020104030203" pitchFamily="2" charset="-79"/>
                        </a:rPr>
                        <a:t>SIA „Iecavnieks &amp; Co”</a:t>
                      </a:r>
                      <a:endParaRPr lang="en-US" sz="1600" b="1" dirty="0">
                        <a:effectLst/>
                        <a:latin typeface="Aharoni" panose="02010803020104030203" pitchFamily="2" charset="-79"/>
                        <a:ea typeface="Calibri"/>
                        <a:cs typeface="Aharoni" panose="02010803020104030203" pitchFamily="2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0906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/>
            </a:r>
            <a:br>
              <a:rPr lang="lv-LV" dirty="0"/>
            </a:br>
            <a:endParaRPr lang="lv-LV" dirty="0" smtClean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lv-LV" dirty="0">
                <a:latin typeface="Arial" pitchFamily="34" charset="0"/>
                <a:cs typeface="Arial" pitchFamily="34" charset="0"/>
              </a:rPr>
              <a:t>Kas izpilda FKC rūpniecisko pētījumu pasūtījumus?</a:t>
            </a:r>
          </a:p>
          <a:p>
            <a:pPr marL="0" indent="0">
              <a:buNone/>
            </a:pPr>
            <a:endParaRPr lang="lv-LV" sz="9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lv-LV" sz="9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Latvijas farm&amp;amacr;cijas un &amp;kcedil;&amp;imacr;mijas kompetences centr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88640"/>
            <a:ext cx="2541290" cy="57606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http://www.pcccl.lv/f/uploads/ERAF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6021288"/>
            <a:ext cx="2830578" cy="576064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3345092"/>
              </p:ext>
            </p:extLst>
          </p:nvPr>
        </p:nvGraphicFramePr>
        <p:xfrm>
          <a:off x="539552" y="1397000"/>
          <a:ext cx="8352928" cy="5283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16424"/>
                <a:gridCol w="4536504"/>
              </a:tblGrid>
              <a:tr h="370840">
                <a:tc>
                  <a:txBody>
                    <a:bodyPr/>
                    <a:lstStyle/>
                    <a:p>
                      <a:r>
                        <a:rPr lang="lv-LV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Latvijas zinātniskās institūcijas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Ārzemju zinātniskās </a:t>
                      </a:r>
                      <a:r>
                        <a:rPr lang="lv-LV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izstitūcijas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lv-LV" sz="14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1. Latvijas Organiskās sintēzes institūts</a:t>
                      </a:r>
                    </a:p>
                    <a:p>
                      <a:pPr lvl="0"/>
                      <a:r>
                        <a:rPr lang="lv-LV" sz="14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2. 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RTU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Organi</a:t>
                      </a:r>
                      <a:r>
                        <a:rPr lang="lv-LV" sz="12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kās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ķīmijas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tehnoloģijas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200" kern="1200" dirty="0" err="1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institūts</a:t>
                      </a:r>
                      <a:endParaRPr lang="en-US" sz="1200" kern="1200" dirty="0" smtClean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lv-LV" sz="14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3.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Koksnes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Ķīmijas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Institūts</a:t>
                      </a:r>
                      <a:endParaRPr lang="lv-LV" sz="1400" kern="1200" dirty="0" smtClean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lv-LV" sz="14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4. 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LU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Ķīmijas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lv-LV" sz="1400" kern="1200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&amp; 5. LU Bioloģijas fakultāte</a:t>
                      </a:r>
                      <a:endParaRPr lang="en-US" sz="1400" kern="1200" dirty="0" smtClean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lv-LV" sz="1400" dirty="0" smtClean="0">
                          <a:latin typeface="+mj-lt"/>
                        </a:rPr>
                        <a:t>Tartu universitāte, Igaunija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lv-LV" sz="1400" dirty="0" smtClean="0">
                          <a:latin typeface="+mj-lt"/>
                        </a:rPr>
                        <a:t>Turku universitāte, Somija</a:t>
                      </a:r>
                      <a:endParaRPr lang="en-US" sz="1400" dirty="0">
                        <a:latin typeface="+mj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lv-LV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Latvijas specializētās</a:t>
                      </a:r>
                      <a:r>
                        <a:rPr lang="lv-LV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lv-LV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R&amp;D firmas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Ārzemju specializētās</a:t>
                      </a:r>
                      <a:r>
                        <a:rPr lang="lv-LV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lv-LV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R&amp;D firmas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lv-LV" sz="1400" kern="120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1. </a:t>
                      </a:r>
                      <a:r>
                        <a:rPr lang="en-US" sz="1400" kern="120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SIA InCell (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šūnu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pētījumi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 </a:t>
                      </a:r>
                      <a:r>
                        <a:rPr lang="en-US" sz="1400" i="1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in </a:t>
                      </a:r>
                      <a:r>
                        <a:rPr lang="en-US" sz="1400" i="1" kern="120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vitro</a:t>
                      </a:r>
                      <a:r>
                        <a:rPr lang="en-US" sz="1400" kern="120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  <a:endParaRPr lang="en-US" sz="1400" kern="1200" dirty="0" smtClean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lv-LV" sz="1400" kern="120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2. </a:t>
                      </a:r>
                      <a:r>
                        <a:rPr lang="en-US" sz="1400" kern="120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SIA </a:t>
                      </a:r>
                      <a:r>
                        <a:rPr lang="lv-LV" sz="1400" kern="120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</a:t>
                      </a:r>
                      <a:r>
                        <a:rPr lang="en-US" sz="1400" kern="120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 konsultācijas(patentpētījumi)</a:t>
                      </a:r>
                      <a:endParaRPr lang="en-US" sz="1400" kern="1200" dirty="0" smtClean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lv-LV" sz="1400" kern="120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3. SIA </a:t>
                      </a:r>
                      <a:r>
                        <a:rPr lang="en-US" sz="1400" kern="120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Neiro-Derma (in vivo pētījumi)</a:t>
                      </a:r>
                    </a:p>
                    <a:p>
                      <a:pPr lvl="0"/>
                      <a:r>
                        <a:rPr lang="lv-LV" sz="1400" kern="120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4. SIA </a:t>
                      </a:r>
                      <a:r>
                        <a:rPr lang="en-US" sz="1400" kern="120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Faneks(hromatogrāfija</a:t>
                      </a:r>
                      <a:r>
                        <a:rPr lang="lv-LV" sz="1400" kern="120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 tehnoloģijas</a:t>
                      </a:r>
                      <a:r>
                        <a:rPr lang="en-US" sz="1400" kern="120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lvl="0"/>
                      <a:r>
                        <a:rPr lang="lv-LV" sz="1400" kern="120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5. SIA </a:t>
                      </a:r>
                      <a:r>
                        <a:rPr lang="en-US" sz="1400" kern="120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Institute of Chromatography,</a:t>
                      </a:r>
                      <a:r>
                        <a:rPr lang="lv-LV" sz="1400" kern="1200" baseline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 </a:t>
                      </a:r>
                    </a:p>
                    <a:p>
                      <a:pPr lvl="0"/>
                      <a:r>
                        <a:rPr lang="lv-LV" sz="1400" kern="1200" baseline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   </a:t>
                      </a:r>
                      <a:r>
                        <a:rPr lang="en-US" sz="1400" kern="120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(hromatogrāfi</a:t>
                      </a:r>
                      <a:r>
                        <a:rPr lang="lv-LV" sz="1400" kern="120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skās</a:t>
                      </a:r>
                      <a:r>
                        <a:rPr lang="lv-LV" sz="1400" kern="1200" baseline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analīzes</a:t>
                      </a:r>
                      <a:r>
                        <a:rPr lang="en-US" sz="1400" kern="120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r>
                        <a:rPr lang="lv-LV" sz="1400" kern="120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6. </a:t>
                      </a:r>
                      <a:r>
                        <a:rPr lang="en-US" sz="1400" kern="120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SIA Delta Rīga, Latvija (liofilizācijas </a:t>
                      </a:r>
                      <a:r>
                        <a:rPr lang="lv-LV" sz="1400" kern="1200" baseline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  </a:t>
                      </a:r>
                    </a:p>
                    <a:p>
                      <a:r>
                        <a:rPr lang="lv-LV" sz="1400" kern="1200" baseline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   </a:t>
                      </a:r>
                      <a:r>
                        <a:rPr lang="en-US" sz="1400" kern="120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tehnoloģijas)</a:t>
                      </a:r>
                      <a:endParaRPr lang="lv-LV" sz="1400" kern="1200" smtClean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lang="lv-LV" sz="1400" kern="120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7. SIA </a:t>
                      </a:r>
                      <a:r>
                        <a:rPr lang="lv-LV" sz="1400" kern="1200" baseline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lv-LV" sz="1400" kern="120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InGre Solutions (smalkā organiskā    </a:t>
                      </a:r>
                    </a:p>
                    <a:p>
                      <a:r>
                        <a:rPr lang="lv-LV" sz="1400" kern="1200" baseline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   </a:t>
                      </a:r>
                      <a:r>
                        <a:rPr lang="lv-LV" sz="1400" kern="120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sintēze)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400" kern="120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8. SIA </a:t>
                      </a:r>
                      <a:r>
                        <a:rPr lang="en-US" sz="1400" kern="120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Syntagon Baltic, (ķīmijas tehnoloģijas)</a:t>
                      </a:r>
                      <a:endParaRPr lang="lv-LV" sz="1400" kern="1200" smtClean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smtClean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endParaRPr lang="lv-LV" sz="1400" dirty="0" smtClean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lv-LV" sz="1200" kern="120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1. </a:t>
                      </a:r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Idifarma Desarrollo Farmaceutico, Itālija </a:t>
                      </a:r>
                      <a:r>
                        <a:rPr lang="lv-LV" sz="1200" kern="120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lvl="0" indent="0">
                        <a:buNone/>
                      </a:pPr>
                      <a:r>
                        <a:rPr lang="lv-LV" sz="1200" kern="120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    </a:t>
                      </a:r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(gatavo zāļu izstrādes tehnoloģijas)</a:t>
                      </a:r>
                    </a:p>
                    <a:p>
                      <a:pPr lvl="0"/>
                      <a:r>
                        <a:rPr lang="lv-LV" sz="1200" kern="120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2. </a:t>
                      </a:r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Probiotech OU, Igaunija (bioekvivalences </a:t>
                      </a:r>
                      <a:endParaRPr lang="lv-LV" sz="1200" kern="1200" smtClean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lv-LV" sz="1200" kern="120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   </a:t>
                      </a:r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pētījumi)</a:t>
                      </a:r>
                    </a:p>
                    <a:p>
                      <a:pPr lvl="0"/>
                      <a:r>
                        <a:rPr lang="lv-LV" sz="1200" kern="120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3. </a:t>
                      </a:r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CEPHA, Čehija (bioekvivalences pētījumi)</a:t>
                      </a:r>
                    </a:p>
                    <a:p>
                      <a:pPr lvl="0"/>
                      <a:r>
                        <a:rPr lang="lv-LV" sz="1200" kern="120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4. </a:t>
                      </a:r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LPT Laboratory of pharmacology, Vācija </a:t>
                      </a:r>
                      <a:endParaRPr lang="lv-LV" sz="1200" kern="1200" smtClean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lv-LV" sz="1200" kern="120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   </a:t>
                      </a:r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(farmakoloģijas pētījumi)</a:t>
                      </a:r>
                    </a:p>
                    <a:p>
                      <a:pPr lvl="0"/>
                      <a:r>
                        <a:rPr lang="lv-LV" sz="1200" kern="120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5. </a:t>
                      </a:r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CEREP, Francija, (priekšklīniskie pētījumi)</a:t>
                      </a:r>
                    </a:p>
                    <a:p>
                      <a:pPr lvl="0"/>
                      <a:r>
                        <a:rPr lang="lv-LV" sz="1200" kern="120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6. </a:t>
                      </a:r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Holodiag, Francija (kristalizācijas tehnoloģijas)</a:t>
                      </a:r>
                    </a:p>
                    <a:p>
                      <a:r>
                        <a:rPr lang="lv-LV" sz="1200" kern="120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7. </a:t>
                      </a:r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LS Consult Ltd., Lietuva (gatavo zāļu izstrādes </a:t>
                      </a:r>
                      <a:r>
                        <a:rPr lang="lv-LV" sz="1200" kern="120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lv-LV" sz="1200" kern="120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   </a:t>
                      </a:r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tehnoloģijas)</a:t>
                      </a:r>
                      <a:endParaRPr lang="lv-LV" sz="1200" kern="1200" smtClean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200" kern="120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8. Accelera, Itālija </a:t>
                      </a:r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farmakoloģijas pētījumi)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200" smtClean="0">
                          <a:latin typeface="+mj-lt"/>
                        </a:rPr>
                        <a:t>9. </a:t>
                      </a:r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Syntagon</a:t>
                      </a:r>
                      <a:r>
                        <a:rPr lang="lv-LV" sz="1200" kern="120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AB, Zviedrija </a:t>
                      </a:r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(ķīmijas tehnoloģijas)</a:t>
                      </a:r>
                      <a:endParaRPr lang="lv-LV" sz="1200" kern="1200" smtClean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200" smtClean="0">
                          <a:latin typeface="+mj-lt"/>
                        </a:rPr>
                        <a:t>10. </a:t>
                      </a:r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Galilaeus, Somija (biotehnoloģija)</a:t>
                      </a:r>
                    </a:p>
                    <a:p>
                      <a:pPr lvl="0"/>
                      <a:r>
                        <a:rPr lang="lv-LV" sz="12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 </a:t>
                      </a:r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KWS, Anglija (farmakoloģija)</a:t>
                      </a:r>
                    </a:p>
                    <a:p>
                      <a:pPr lvl="0"/>
                      <a:r>
                        <a:rPr lang="lv-LV" sz="1200" kern="120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12. </a:t>
                      </a:r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VUOS, Čehija (farmakoloģija)</a:t>
                      </a:r>
                    </a:p>
                    <a:p>
                      <a:pPr lvl="0"/>
                      <a:r>
                        <a:rPr lang="lv-LV" sz="1200" kern="120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13. </a:t>
                      </a:r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BASF, Vācija (ķīmijas tehnoloģijas)</a:t>
                      </a:r>
                      <a:endParaRPr lang="lv-LV" sz="1200" kern="1200" smtClean="0">
                        <a:solidFill>
                          <a:schemeClr val="tx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200" kern="120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14. </a:t>
                      </a:r>
                      <a:r>
                        <a:rPr lang="en-US" sz="1200" kern="120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Shilpa, Indija (ķīmijas tehnoloģijas)</a:t>
                      </a:r>
                    </a:p>
                    <a:p>
                      <a:endParaRPr lang="en-US" sz="1400" dirty="0"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772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/>
            </a:r>
            <a:br>
              <a:rPr lang="lv-LV" dirty="0"/>
            </a:br>
            <a:endParaRPr lang="lv-LV" dirty="0" smtClean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lv-LV" sz="2800" dirty="0" smtClean="0">
                <a:latin typeface="Arial" pitchFamily="34" charset="0"/>
                <a:cs typeface="Arial" pitchFamily="34" charset="0"/>
              </a:rPr>
              <a:t>FKC pētījumu </a:t>
            </a:r>
            <a:r>
              <a:rPr lang="lv-LV" sz="2800" dirty="0">
                <a:latin typeface="Arial" pitchFamily="34" charset="0"/>
                <a:cs typeface="Arial" pitchFamily="34" charset="0"/>
              </a:rPr>
              <a:t>plānotais pielietojums un </a:t>
            </a:r>
            <a:r>
              <a:rPr lang="lv-LV" sz="2800" dirty="0" smtClean="0">
                <a:latin typeface="Arial" pitchFamily="34" charset="0"/>
                <a:cs typeface="Arial" pitchFamily="34" charset="0"/>
              </a:rPr>
              <a:t>ietekme</a:t>
            </a:r>
          </a:p>
          <a:p>
            <a:pPr marL="0" indent="0">
              <a:buNone/>
            </a:pPr>
            <a:endParaRPr lang="lv-LV" sz="9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lv-LV" sz="900" dirty="0"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lv-LV" dirty="0" smtClean="0">
                <a:latin typeface="Arial" pitchFamily="34" charset="0"/>
                <a:cs typeface="Arial" pitchFamily="34" charset="0"/>
              </a:rPr>
              <a:t>Precīzi (</a:t>
            </a:r>
            <a:r>
              <a:rPr lang="lv-LV" dirty="0" err="1" smtClean="0">
                <a:latin typeface="Arial" pitchFamily="34" charset="0"/>
                <a:cs typeface="Arial" pitchFamily="34" charset="0"/>
              </a:rPr>
              <a:t>grāmatvedisku</a:t>
            </a:r>
            <a:r>
              <a:rPr lang="lv-LV" dirty="0" smtClean="0">
                <a:latin typeface="Arial" pitchFamily="34" charset="0"/>
                <a:cs typeface="Arial" pitchFamily="34" charset="0"/>
              </a:rPr>
              <a:t>) komerciālo atdevi no veiktā pētījuma var sarēķināt jauno produktu ievadot tirgū, t.i. 2-5 gadus pēc rūpnieciskā pētījuma pabeigšanas.</a:t>
            </a:r>
          </a:p>
          <a:p>
            <a:pPr marL="0" indent="0">
              <a:spcBef>
                <a:spcPts val="0"/>
              </a:spcBef>
              <a:buNone/>
            </a:pPr>
            <a:endParaRPr lang="lv-LV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lv-LV" dirty="0" smtClean="0">
                <a:latin typeface="Arial" pitchFamily="34" charset="0"/>
                <a:cs typeface="Arial" pitchFamily="34" charset="0"/>
              </a:rPr>
              <a:t>Uz 03.2018. ir pabeigti 18 projekti, piemēram:</a:t>
            </a:r>
          </a:p>
          <a:p>
            <a:pPr marL="685800" lvl="1">
              <a:spcBef>
                <a:spcPts val="0"/>
              </a:spcBef>
            </a:pPr>
            <a:r>
              <a:rPr lang="lv-LV" sz="1800" b="1" dirty="0" smtClean="0">
                <a:latin typeface="Arial" pitchFamily="34" charset="0"/>
                <a:cs typeface="Arial" pitchFamily="34" charset="0"/>
              </a:rPr>
              <a:t>P18.</a:t>
            </a:r>
            <a:r>
              <a:rPr lang="lv-LV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lv-LV" sz="1800" b="1" dirty="0"/>
              <a:t>Pētījums</a:t>
            </a:r>
            <a:r>
              <a:rPr lang="lv-LV" sz="1800" dirty="0"/>
              <a:t>. </a:t>
            </a:r>
            <a:r>
              <a:rPr lang="lv-LV" sz="1800" dirty="0" smtClean="0"/>
              <a:t>Injekciju </a:t>
            </a:r>
            <a:r>
              <a:rPr lang="lv-LV" sz="1800" dirty="0" err="1"/>
              <a:t>liofilās</a:t>
            </a:r>
            <a:r>
              <a:rPr lang="lv-LV" sz="1800" dirty="0"/>
              <a:t> zāļu formas tehnoloģijas izpēte un </a:t>
            </a:r>
            <a:r>
              <a:rPr lang="lv-LV" sz="1800" dirty="0" smtClean="0"/>
              <a:t>izstrāde. (nozares pētījums)</a:t>
            </a:r>
          </a:p>
          <a:p>
            <a:pPr marL="1085850" lvl="2">
              <a:spcBef>
                <a:spcPts val="0"/>
              </a:spcBef>
            </a:pPr>
            <a:r>
              <a:rPr lang="lv-LV" sz="1800" dirty="0" smtClean="0"/>
              <a:t>Rezultātu pielieto SIA </a:t>
            </a:r>
            <a:r>
              <a:rPr lang="lv-LV" sz="1800" dirty="0" err="1" smtClean="0"/>
              <a:t>PharmIdea</a:t>
            </a:r>
            <a:r>
              <a:rPr lang="lv-LV" sz="1800" dirty="0" smtClean="0"/>
              <a:t>.</a:t>
            </a:r>
          </a:p>
          <a:p>
            <a:pPr marL="1085850" lvl="2">
              <a:spcBef>
                <a:spcPts val="0"/>
              </a:spcBef>
            </a:pPr>
            <a:r>
              <a:rPr lang="lv-LV" sz="1800" dirty="0"/>
              <a:t>Nākotnē </a:t>
            </a:r>
            <a:r>
              <a:rPr lang="lv-LV" sz="1800" dirty="0" smtClean="0"/>
              <a:t>pielietos SIA «</a:t>
            </a:r>
            <a:r>
              <a:rPr lang="lv-LV" sz="1800" dirty="0" err="1" smtClean="0"/>
              <a:t>Chromsword</a:t>
            </a:r>
            <a:r>
              <a:rPr lang="lv-LV" sz="1800" dirty="0" smtClean="0"/>
              <a:t>»</a:t>
            </a:r>
          </a:p>
          <a:p>
            <a:pPr marL="685800" lvl="1">
              <a:spcBef>
                <a:spcPts val="0"/>
              </a:spcBef>
            </a:pPr>
            <a:r>
              <a:rPr lang="lv-LV" sz="1800" b="1" dirty="0" smtClean="0"/>
              <a:t>P26.1</a:t>
            </a:r>
            <a:r>
              <a:rPr lang="lv-LV" sz="1800" b="1" dirty="0"/>
              <a:t>. Pētījums</a:t>
            </a:r>
            <a:r>
              <a:rPr lang="lv-LV" sz="1800" dirty="0"/>
              <a:t>. Bērzu sulu kā </a:t>
            </a:r>
            <a:r>
              <a:rPr lang="lv-LV" sz="1800" dirty="0" err="1"/>
              <a:t>hidrolāta</a:t>
            </a:r>
            <a:r>
              <a:rPr lang="lv-LV" sz="1800" dirty="0"/>
              <a:t> izmantošana kosmētiskos </a:t>
            </a:r>
            <a:r>
              <a:rPr lang="lv-LV" sz="1800" dirty="0" smtClean="0"/>
              <a:t>līdzekļos (nozares pētījums).</a:t>
            </a:r>
          </a:p>
          <a:p>
            <a:pPr marL="1085850" lvl="2">
              <a:spcBef>
                <a:spcPts val="0"/>
              </a:spcBef>
            </a:pPr>
            <a:r>
              <a:rPr lang="lv-LV" sz="1800" dirty="0" smtClean="0"/>
              <a:t>Rezultātu </a:t>
            </a:r>
            <a:r>
              <a:rPr lang="lv-LV" sz="1800" dirty="0"/>
              <a:t>pielieto SIA </a:t>
            </a:r>
            <a:r>
              <a:rPr lang="lv-LV" sz="1800" dirty="0" smtClean="0"/>
              <a:t> Madara </a:t>
            </a:r>
            <a:r>
              <a:rPr lang="lv-LV" sz="1800" dirty="0" err="1" smtClean="0"/>
              <a:t>cosmetics</a:t>
            </a:r>
            <a:endParaRPr lang="lv-LV" sz="1800" dirty="0" smtClean="0"/>
          </a:p>
          <a:p>
            <a:pPr marL="1085850" lvl="2">
              <a:spcBef>
                <a:spcPts val="0"/>
              </a:spcBef>
            </a:pPr>
            <a:r>
              <a:rPr lang="lv-LV" sz="1800" dirty="0" smtClean="0"/>
              <a:t>Nākotnē pielietos SIA </a:t>
            </a:r>
            <a:r>
              <a:rPr lang="lv-LV" sz="1800" dirty="0" err="1" smtClean="0"/>
              <a:t>Silvanols</a:t>
            </a:r>
            <a:r>
              <a:rPr lang="lv-LV" sz="1800" dirty="0" smtClean="0"/>
              <a:t> un SIA </a:t>
            </a:r>
            <a:r>
              <a:rPr lang="lv-LV" sz="1800" dirty="0" err="1" smtClean="0"/>
              <a:t>Solepharm</a:t>
            </a:r>
            <a:endParaRPr lang="lv-LV" sz="1800" dirty="0" smtClean="0"/>
          </a:p>
          <a:p>
            <a:pPr marL="685800" lvl="1">
              <a:spcBef>
                <a:spcPts val="0"/>
              </a:spcBef>
            </a:pPr>
            <a:r>
              <a:rPr lang="lv-LV" sz="1800" b="1" dirty="0" smtClean="0">
                <a:cs typeface="Arial" pitchFamily="34" charset="0"/>
              </a:rPr>
              <a:t>P02. Pētījums</a:t>
            </a:r>
            <a:r>
              <a:rPr lang="lv-LV" sz="1800" dirty="0" smtClean="0">
                <a:cs typeface="Arial" pitchFamily="34" charset="0"/>
              </a:rPr>
              <a:t>. Fermentētas celmu eļļas pretvēža un pretvīrusu darbības izpēte (individuālais pētījums)</a:t>
            </a:r>
          </a:p>
          <a:p>
            <a:pPr marL="1085850" lvl="2">
              <a:spcBef>
                <a:spcPts val="0"/>
              </a:spcBef>
            </a:pPr>
            <a:r>
              <a:rPr lang="lv-LV" sz="1800" dirty="0" smtClean="0"/>
              <a:t>Rezultātu </a:t>
            </a:r>
            <a:r>
              <a:rPr lang="lv-LV" sz="1800" dirty="0"/>
              <a:t>pielietos SIA </a:t>
            </a:r>
            <a:r>
              <a:rPr lang="lv-LV" sz="1800" dirty="0" err="1"/>
              <a:t>Silvanols</a:t>
            </a:r>
            <a:endParaRPr lang="lv-LV" sz="1800" dirty="0" smtClean="0">
              <a:cs typeface="Arial" pitchFamily="34" charset="0"/>
            </a:endParaRPr>
          </a:p>
        </p:txBody>
      </p:sp>
      <p:pic>
        <p:nvPicPr>
          <p:cNvPr id="5" name="Picture 4" descr="Latvijas farm&amp;amacr;cijas un &amp;kcedil;&amp;imacr;mijas kompetences centr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88640"/>
            <a:ext cx="2541290" cy="57606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http://www.pcccl.lv/f/uploads/ERAF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6093296"/>
            <a:ext cx="2830578" cy="5760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32673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1372</TotalTime>
  <Words>2318</Words>
  <Application>Microsoft Office PowerPoint</Application>
  <PresentationFormat>On-screen Show (4:3)</PresentationFormat>
  <Paragraphs>471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Executive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P18 Pētījuma know-how komercializēšana</vt:lpstr>
      <vt:lpstr>P26.1 Pētījuma know-how komercializēšana</vt:lpstr>
      <vt:lpstr>P02 Pētījuma rezultāti  (negatīva iznākuma piemērs)</vt:lpstr>
      <vt:lpstr> </vt:lpstr>
      <vt:lpstr> </vt:lpstr>
      <vt:lpstr> </vt:lpstr>
      <vt:lpstr> </vt:lpstr>
      <vt:lpstr> </vt:lpstr>
      <vt:lpstr> </vt:lpstr>
      <vt:lpstr> 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Aija</dc:creator>
  <cp:lastModifiedBy>Vitalijs</cp:lastModifiedBy>
  <cp:revision>60</cp:revision>
  <dcterms:created xsi:type="dcterms:W3CDTF">2011-12-21T12:45:18Z</dcterms:created>
  <dcterms:modified xsi:type="dcterms:W3CDTF">2015-03-25T16:54:33Z</dcterms:modified>
</cp:coreProperties>
</file>