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751" r:id="rId2"/>
    <p:sldId id="826" r:id="rId3"/>
    <p:sldId id="798" r:id="rId4"/>
    <p:sldId id="827" r:id="rId5"/>
    <p:sldId id="775" r:id="rId6"/>
    <p:sldId id="752" r:id="rId7"/>
  </p:sldIdLst>
  <p:sldSz cx="9144000" cy="6858000" type="screen4x3"/>
  <p:notesSz cx="6742113" cy="9872663"/>
  <p:defaultTextStyle>
    <a:defPPr>
      <a:defRPr lang="lv-LV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9" userDrawn="1">
          <p15:clr>
            <a:srgbClr val="A4A3A4"/>
          </p15:clr>
        </p15:guide>
        <p15:guide id="2" pos="2123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E6CA4"/>
    <a:srgbClr val="315693"/>
    <a:srgbClr val="365E8E"/>
    <a:srgbClr val="F0F5FA"/>
    <a:srgbClr val="CCECFF"/>
    <a:srgbClr val="238D2D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891" autoAdjust="0"/>
    <p:restoredTop sz="96433" autoAdjust="0"/>
  </p:normalViewPr>
  <p:slideViewPr>
    <p:cSldViewPr>
      <p:cViewPr varScale="1">
        <p:scale>
          <a:sx n="74" d="100"/>
          <a:sy n="74" d="100"/>
        </p:scale>
        <p:origin x="1008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74" d="100"/>
          <a:sy n="74" d="100"/>
        </p:scale>
        <p:origin x="-2124" y="-84"/>
      </p:cViewPr>
      <p:guideLst>
        <p:guide orient="horz" pos="3109"/>
        <p:guide pos="2123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6643847887412614"/>
          <c:y val="0.26762812543168946"/>
          <c:w val="0.38932532367102318"/>
          <c:h val="0.5853015539049522"/>
        </c:manualLayout>
      </c:layout>
      <c:pieChart>
        <c:varyColors val="1"/>
        <c:ser>
          <c:idx val="0"/>
          <c:order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Sheet1!$A$3:$A$14</c:f>
              <c:strCache>
                <c:ptCount val="12"/>
                <c:pt idx="0">
                  <c:v>1. Pētniecības, tehnoloģiju attīstība un inovācijas</c:v>
                </c:pt>
                <c:pt idx="1">
                  <c:v> 2. IKT pieejamība, e-pārvalde un pakalpojumi</c:v>
                </c:pt>
                <c:pt idx="2">
                  <c:v>3. Mazo un vidējo komersantu konkurētspēja</c:v>
                </c:pt>
                <c:pt idx="3">
                  <c:v>4. Pāreja uz ekonomiku ar zemu oglekļa emisijas līmeni visās nozarēs</c:v>
                </c:pt>
                <c:pt idx="4">
                  <c:v>5. Vides aizsardzība un resursu izmantošanas efektivitāte</c:v>
                </c:pt>
                <c:pt idx="5">
                  <c:v>6. Ilgtspējīga transporta sistēma</c:v>
                </c:pt>
                <c:pt idx="6">
                  <c:v>7. Nodarbinātība un darbaspēka mobilitāte</c:v>
                </c:pt>
                <c:pt idx="7">
                  <c:v>8. Izglītība, prasmes un mūžizglītība</c:v>
                </c:pt>
                <c:pt idx="8">
                  <c:v>9. Sociālā iekļaušana un nabadzības apkarošana</c:v>
                </c:pt>
                <c:pt idx="9">
                  <c:v>10. Tehniskā palīdzība “ESF atbalsts KP fondu ieviešanai un vadībai</c:v>
                </c:pt>
                <c:pt idx="10">
                  <c:v>11. Tehniskā palīdzība “ERAF atbalsts KP fondu ieviešanai un vadībai”</c:v>
                </c:pt>
                <c:pt idx="11">
                  <c:v>12. Tehniskā palīdzība “KF atbalsts KP fondu ieviešanai un vadībai”</c:v>
                </c:pt>
              </c:strCache>
            </c:strRef>
          </c:cat>
          <c:val>
            <c:numRef>
              <c:f>Sheet1!$B$3:$B$14</c:f>
            </c:numRef>
          </c:val>
        </c:ser>
        <c:ser>
          <c:idx val="1"/>
          <c:order val="1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Lbls>
            <c:dLbl>
              <c:idx val="0"/>
              <c:layout>
                <c:manualLayout>
                  <c:x val="8.113156167978991E-2"/>
                  <c:y val="-1.677186880506116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ysClr val="windowText" lastClr="000000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lv-LV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7855555555555555"/>
                      <c:h val="8.5208364643493587E-2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4.6678631148434659E-2"/>
                  <c:y val="-5.3981106612685887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ysClr val="windowText" lastClr="000000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lv-LV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4.6678631148434749E-2"/>
                  <c:y val="2.159244264507422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ysClr val="windowText" lastClr="000000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lv-LV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6.582883879907464E-2"/>
                  <c:y val="5.3981106612684899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ysClr val="windowText" lastClr="000000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lv-LV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5.0269295082929641E-2"/>
                  <c:y val="2.519118308591992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ysClr val="windowText" lastClr="000000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lv-LV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4.7750437445319592E-3"/>
                  <c:y val="8.947030365487973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ysClr val="windowText" lastClr="000000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lv-LV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-4.8333114610673675E-2"/>
                  <c:y val="4.922726524536431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ysClr val="windowText" lastClr="000000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lv-LV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430555555555554"/>
                      <c:h val="8.5208364643493587E-2"/>
                    </c:manualLayout>
                  </c15:layout>
                </c:ext>
              </c:extLst>
            </c:dLbl>
            <c:dLbl>
              <c:idx val="7"/>
              <c:layout>
                <c:manualLayout>
                  <c:x val="-6.3435062842744652E-2"/>
                  <c:y val="-2.339181286549707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ysClr val="windowText" lastClr="000000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lv-LV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-7.3051290463692034E-2"/>
                  <c:y val="-1.448694276860536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ysClr val="windowText" lastClr="000000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lv-LV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294444444444445"/>
                      <c:h val="8.5208364643493587E-2"/>
                    </c:manualLayout>
                  </c15:layout>
                </c:ext>
              </c:extLst>
            </c:dLbl>
            <c:dLbl>
              <c:idx val="9"/>
              <c:layout>
                <c:manualLayout>
                  <c:x val="-0.19895767716535434"/>
                  <c:y val="-0.1157119751522568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ysClr val="windowText" lastClr="000000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lv-LV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0"/>
              <c:layout>
                <c:manualLayout>
                  <c:x val="-1.7953319672474904E-2"/>
                  <c:y val="-0.15114709851551958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ysClr val="windowText" lastClr="000000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lv-LV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1"/>
              <c:layout>
                <c:manualLayout>
                  <c:x val="0.15559543716144916"/>
                  <c:y val="-0.12955465587044535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ysClr val="windowText" lastClr="000000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lv-LV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spc="0" baseline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Sheet1!$A$3:$A$14</c:f>
              <c:strCache>
                <c:ptCount val="12"/>
                <c:pt idx="0">
                  <c:v>1. Pētniecības, tehnoloģiju attīstība un inovācijas</c:v>
                </c:pt>
                <c:pt idx="1">
                  <c:v> 2. IKT pieejamība, e-pārvalde un pakalpojumi</c:v>
                </c:pt>
                <c:pt idx="2">
                  <c:v>3. Mazo un vidējo komersantu konkurētspēja</c:v>
                </c:pt>
                <c:pt idx="3">
                  <c:v>4. Pāreja uz ekonomiku ar zemu oglekļa emisijas līmeni visās nozarēs</c:v>
                </c:pt>
                <c:pt idx="4">
                  <c:v>5. Vides aizsardzība un resursu izmantošanas efektivitāte</c:v>
                </c:pt>
                <c:pt idx="5">
                  <c:v>6. Ilgtspējīga transporta sistēma</c:v>
                </c:pt>
                <c:pt idx="6">
                  <c:v>7. Nodarbinātība un darbaspēka mobilitāte</c:v>
                </c:pt>
                <c:pt idx="7">
                  <c:v>8. Izglītība, prasmes un mūžizglītība</c:v>
                </c:pt>
                <c:pt idx="8">
                  <c:v>9. Sociālā iekļaušana un nabadzības apkarošana</c:v>
                </c:pt>
                <c:pt idx="9">
                  <c:v>10. Tehniskā palīdzība “ESF atbalsts KP fondu ieviešanai un vadībai</c:v>
                </c:pt>
                <c:pt idx="10">
                  <c:v>11. Tehniskā palīdzība “ERAF atbalsts KP fondu ieviešanai un vadībai”</c:v>
                </c:pt>
                <c:pt idx="11">
                  <c:v>12. Tehniskā palīdzība “KF atbalsts KP fondu ieviešanai un vadībai”</c:v>
                </c:pt>
              </c:strCache>
            </c:strRef>
          </c:cat>
          <c:val>
            <c:numRef>
              <c:f>Sheet1!$C$3:$C$14</c:f>
              <c:numCache>
                <c:formatCode>General</c:formatCode>
                <c:ptCount val="12"/>
                <c:pt idx="0">
                  <c:v>467.52</c:v>
                </c:pt>
                <c:pt idx="1">
                  <c:v>172.78</c:v>
                </c:pt>
                <c:pt idx="2">
                  <c:v>314.25</c:v>
                </c:pt>
                <c:pt idx="3">
                  <c:v>480.61</c:v>
                </c:pt>
                <c:pt idx="4">
                  <c:v>623.04999999999995</c:v>
                </c:pt>
                <c:pt idx="5">
                  <c:v>1159.77</c:v>
                </c:pt>
                <c:pt idx="6">
                  <c:v>135.41</c:v>
                </c:pt>
                <c:pt idx="7">
                  <c:v>515.96</c:v>
                </c:pt>
                <c:pt idx="8">
                  <c:v>418.54</c:v>
                </c:pt>
                <c:pt idx="9">
                  <c:v>21.42</c:v>
                </c:pt>
                <c:pt idx="10">
                  <c:v>39.18</c:v>
                </c:pt>
                <c:pt idx="11">
                  <c:v>40.71</c:v>
                </c:pt>
              </c:numCache>
            </c:numRef>
          </c:val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0.80324</cdr:x>
      <cdr:y>0.16614</cdr:y>
    </cdr:from>
    <cdr:to>
      <cdr:x>0.98428</cdr:x>
      <cdr:y>0.26544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7344816" y="928613"/>
          <a:ext cx="1655430" cy="555011"/>
        </a:xfrm>
        <a:prstGeom xmlns:a="http://schemas.openxmlformats.org/drawingml/2006/main" prst="rect">
          <a:avLst/>
        </a:prstGeom>
        <a:ln xmlns:a="http://schemas.openxmlformats.org/drawingml/2006/main" w="12700">
          <a:solidFill>
            <a:sysClr val="windowText" lastClr="000000"/>
          </a:solidFill>
        </a:ln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lv-LV" sz="1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1.PV IZM 274 (58,6% no 1.PV)</a:t>
          </a:r>
          <a:endParaRPr lang="en-GB" sz="1400" b="1" dirty="0">
            <a:solidFill>
              <a:srgbClr val="C00000"/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0.05</cdr:x>
      <cdr:y>0.42824</cdr:y>
    </cdr:from>
    <cdr:to>
      <cdr:x>0.22316</cdr:x>
      <cdr:y>0.52753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457200" y="2393528"/>
          <a:ext cx="1583375" cy="554983"/>
        </a:xfrm>
        <a:prstGeom xmlns:a="http://schemas.openxmlformats.org/drawingml/2006/main" prst="rect">
          <a:avLst/>
        </a:prstGeom>
        <a:ln xmlns:a="http://schemas.openxmlformats.org/drawingml/2006/main" w="12700" cmpd="thickThin">
          <a:solidFill>
            <a:sysClr val="windowText" lastClr="000000"/>
          </a:solidFill>
        </a:ln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lv-LV" sz="1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8</a:t>
          </a:r>
          <a:r>
            <a:rPr lang="lv-LV" sz="1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.PV IZM 515,96 (100% no 8.PV)</a:t>
          </a:r>
          <a:endParaRPr lang="en-GB" sz="1400" b="1" dirty="0">
            <a:solidFill>
              <a:srgbClr val="C00000"/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0.02362</cdr:x>
      <cdr:y>0.64283</cdr:y>
    </cdr:from>
    <cdr:to>
      <cdr:x>0.26386</cdr:x>
      <cdr:y>0.72992</cdr:y>
    </cdr:to>
    <cdr:sp macro="" textlink="">
      <cdr:nvSpPr>
        <cdr:cNvPr id="4" name="TextBox 1"/>
        <cdr:cNvSpPr txBox="1"/>
      </cdr:nvSpPr>
      <cdr:spPr>
        <a:xfrm xmlns:a="http://schemas.openxmlformats.org/drawingml/2006/main">
          <a:off x="216024" y="3592909"/>
          <a:ext cx="2196754" cy="486767"/>
        </a:xfrm>
        <a:prstGeom xmlns:a="http://schemas.openxmlformats.org/drawingml/2006/main" prst="rect">
          <a:avLst/>
        </a:prstGeom>
        <a:ln xmlns:a="http://schemas.openxmlformats.org/drawingml/2006/main" w="12700" cmpd="dbl">
          <a:solidFill>
            <a:sysClr val="windowText" lastClr="000000"/>
          </a:solidFill>
        </a:ln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lv-LV" sz="1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7.PV </a:t>
          </a:r>
          <a:r>
            <a:rPr lang="lv-LV" sz="1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IZM</a:t>
          </a:r>
          <a:r>
            <a:rPr lang="lv-LV" sz="1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 14,87 + 14,87 JNI (21,96% no 7.PV)</a:t>
          </a:r>
          <a:endParaRPr lang="en-GB" sz="1400" b="1" dirty="0">
            <a:solidFill>
              <a:srgbClr val="C00000"/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0.82158</cdr:x>
      <cdr:y>0.83672</cdr:y>
    </cdr:from>
    <cdr:to>
      <cdr:x>0.98298</cdr:x>
      <cdr:y>0.93601</cdr:y>
    </cdr:to>
    <cdr:sp macro="" textlink="">
      <cdr:nvSpPr>
        <cdr:cNvPr id="5" name="TextBox 1"/>
        <cdr:cNvSpPr txBox="1"/>
      </cdr:nvSpPr>
      <cdr:spPr>
        <a:xfrm xmlns:a="http://schemas.openxmlformats.org/drawingml/2006/main">
          <a:off x="7512496" y="4676623"/>
          <a:ext cx="1475842" cy="554983"/>
        </a:xfrm>
        <a:prstGeom xmlns:a="http://schemas.openxmlformats.org/drawingml/2006/main" prst="rect">
          <a:avLst/>
        </a:prstGeom>
        <a:ln xmlns:a="http://schemas.openxmlformats.org/drawingml/2006/main" w="12700">
          <a:solidFill>
            <a:sysClr val="windowText" lastClr="000000"/>
          </a:solidFill>
        </a:ln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lv-LV" sz="1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5</a:t>
          </a:r>
          <a:r>
            <a:rPr lang="lv-LV" sz="1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.PV IZM 40,19 (6,45% no 5.PV)</a:t>
          </a:r>
          <a:endParaRPr lang="en-GB" sz="1400" b="1" dirty="0">
            <a:solidFill>
              <a:srgbClr val="C00000"/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0686" cy="493397"/>
          </a:xfrm>
          <a:prstGeom prst="rect">
            <a:avLst/>
          </a:prstGeom>
        </p:spPr>
        <p:txBody>
          <a:bodyPr vert="horz" wrap="square" lIns="90650" tIns="45325" rIns="90650" bIns="45325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19846" y="0"/>
            <a:ext cx="2920685" cy="493397"/>
          </a:xfrm>
          <a:prstGeom prst="rect">
            <a:avLst/>
          </a:prstGeom>
        </p:spPr>
        <p:txBody>
          <a:bodyPr vert="horz" wrap="square" lIns="90650" tIns="45325" rIns="90650" bIns="45325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F6E232E4-C902-43AA-891F-69F32E6DEB40}" type="datetimeFigureOut">
              <a:rPr lang="lv-LV"/>
              <a:pPr>
                <a:defRPr/>
              </a:pPr>
              <a:t>20.08.2015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7691"/>
            <a:ext cx="2920686" cy="493396"/>
          </a:xfrm>
          <a:prstGeom prst="rect">
            <a:avLst/>
          </a:prstGeom>
        </p:spPr>
        <p:txBody>
          <a:bodyPr vert="horz" wrap="square" lIns="90650" tIns="45325" rIns="90650" bIns="45325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19846" y="9377691"/>
            <a:ext cx="2920685" cy="493396"/>
          </a:xfrm>
          <a:prstGeom prst="rect">
            <a:avLst/>
          </a:prstGeom>
        </p:spPr>
        <p:txBody>
          <a:bodyPr vert="horz" wrap="square" lIns="90650" tIns="45325" rIns="90650" bIns="45325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3232FD5D-A849-42CF-BB67-1EE5BB615F62}" type="slidenum">
              <a:rPr lang="lv-LV" altLang="en-US"/>
              <a:pPr>
                <a:defRPr/>
              </a:pPr>
              <a:t>‹#›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32879125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0686" cy="493397"/>
          </a:xfrm>
          <a:prstGeom prst="rect">
            <a:avLst/>
          </a:prstGeom>
        </p:spPr>
        <p:txBody>
          <a:bodyPr vert="horz" wrap="square" lIns="90650" tIns="45325" rIns="90650" bIns="45325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9846" y="0"/>
            <a:ext cx="2920685" cy="493397"/>
          </a:xfrm>
          <a:prstGeom prst="rect">
            <a:avLst/>
          </a:prstGeom>
        </p:spPr>
        <p:txBody>
          <a:bodyPr vert="horz" wrap="square" lIns="90650" tIns="45325" rIns="90650" bIns="45325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C43E971A-CACD-4EB6-823E-9CDFC3630932}" type="datetimeFigureOut">
              <a:rPr lang="lv-LV"/>
              <a:pPr>
                <a:defRPr/>
              </a:pPr>
              <a:t>20.08.2015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75" y="739775"/>
            <a:ext cx="4933950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650" tIns="45325" rIns="90650" bIns="45325" rtlCol="0" anchor="ctr"/>
          <a:lstStyle/>
          <a:p>
            <a:pPr lvl="0"/>
            <a:endParaRPr lang="lv-LV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4370" y="4689635"/>
            <a:ext cx="5393374" cy="4442146"/>
          </a:xfrm>
          <a:prstGeom prst="rect">
            <a:avLst/>
          </a:prstGeom>
        </p:spPr>
        <p:txBody>
          <a:bodyPr vert="horz" wrap="square" lIns="90650" tIns="45325" rIns="90650" bIns="45325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lv-LV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7691"/>
            <a:ext cx="2920686" cy="493396"/>
          </a:xfrm>
          <a:prstGeom prst="rect">
            <a:avLst/>
          </a:prstGeom>
        </p:spPr>
        <p:txBody>
          <a:bodyPr vert="horz" wrap="square" lIns="90650" tIns="45325" rIns="90650" bIns="45325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9846" y="9377691"/>
            <a:ext cx="2920685" cy="493396"/>
          </a:xfrm>
          <a:prstGeom prst="rect">
            <a:avLst/>
          </a:prstGeom>
        </p:spPr>
        <p:txBody>
          <a:bodyPr vert="horz" wrap="square" lIns="90650" tIns="45325" rIns="90650" bIns="45325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40EDE491-838A-4864-88FA-99402E98B592}" type="slidenum">
              <a:rPr lang="lv-LV" altLang="en-US"/>
              <a:pPr>
                <a:defRPr/>
              </a:pPr>
              <a:t>‹#›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372981749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lv-LV" altLang="lv-LV" dirty="0" smtClean="0"/>
          </a:p>
        </p:txBody>
      </p:sp>
      <p:sp>
        <p:nvSpPr>
          <p:cNvPr id="81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8935" indent="-284206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36823" indent="-22736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591552" indent="-22736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46281" indent="-22736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01010" indent="-22736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55740" indent="-22736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10469" indent="-22736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65198" indent="-22736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D73411E7-9FF4-4E39-94D6-C3848AF7B97D}" type="slidenum">
              <a:rPr lang="lv-LV" altLang="en-US" smtClean="0">
                <a:latin typeface="Calibri" panose="020F0502020204030204" pitchFamily="34" charset="0"/>
              </a:rPr>
              <a:pPr/>
              <a:t>1</a:t>
            </a:fld>
            <a:endParaRPr lang="lv-LV" altLang="en-US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41084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EDE491-838A-4864-88FA-99402E98B592}" type="slidenum">
              <a:rPr lang="lv-LV" altLang="en-US" smtClean="0"/>
              <a:pPr>
                <a:defRPr/>
              </a:pPr>
              <a:t>3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39074856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EDE491-838A-4864-88FA-99402E98B592}" type="slidenum">
              <a:rPr lang="lv-LV" altLang="en-US" smtClean="0"/>
              <a:pPr>
                <a:defRPr/>
              </a:pPr>
              <a:t>4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31518591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42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lv-LV" altLang="lv-LV" smtClean="0"/>
          </a:p>
        </p:txBody>
      </p:sp>
      <p:sp>
        <p:nvSpPr>
          <p:cNvPr id="942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8935" indent="-284206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36823" indent="-22736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591552" indent="-22736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46281" indent="-22736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01010" indent="-22736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55740" indent="-22736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10469" indent="-22736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65198" indent="-22736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805F2F0A-D829-4D57-BCC5-6A3EBAC46A88}" type="slidenum">
              <a:rPr lang="lv-LV" altLang="en-US" smtClean="0">
                <a:latin typeface="Calibri" panose="020F0502020204030204" pitchFamily="34" charset="0"/>
              </a:rPr>
              <a:pPr/>
              <a:t>5</a:t>
            </a:fld>
            <a:endParaRPr lang="lv-LV" altLang="en-US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58855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90B9AB-6EC4-400D-A1D9-0F9E99DA4021}" type="datetime1">
              <a:rPr lang="lv-LV"/>
              <a:pPr>
                <a:defRPr/>
              </a:pPr>
              <a:t>20.08.2015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B9C253-F0D9-4DDA-9B12-1BD8E2909E6D}" type="slidenum">
              <a:rPr lang="lv-LV" altLang="en-US"/>
              <a:pPr>
                <a:defRPr/>
              </a:pPr>
              <a:t>‹#›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5716612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86CEA2-CEF3-4C92-A720-7A9EF2A41C61}" type="datetime1">
              <a:rPr lang="lv-LV"/>
              <a:pPr>
                <a:defRPr/>
              </a:pPr>
              <a:t>20.08.2015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7FDBEA-298F-43B5-ADD1-F16188FCF5BB}" type="slidenum">
              <a:rPr lang="lv-LV" altLang="en-US"/>
              <a:pPr>
                <a:defRPr/>
              </a:pPr>
              <a:t>‹#›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30279846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E3E93A-BDC9-403B-A2CD-1520A83361FF}" type="datetime1">
              <a:rPr lang="lv-LV"/>
              <a:pPr>
                <a:defRPr/>
              </a:pPr>
              <a:t>20.08.2015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234D43-AB30-4045-B60E-8D6232806011}" type="slidenum">
              <a:rPr lang="lv-LV" altLang="en-US"/>
              <a:pPr>
                <a:defRPr/>
              </a:pPr>
              <a:t>‹#›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39069978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 userDrawn="1"/>
        </p:nvSpPr>
        <p:spPr>
          <a:xfrm>
            <a:off x="685800" y="4724400"/>
            <a:ext cx="77724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7724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215825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75451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0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C9F1EFF9-4E25-4301-915A-53A1EE401F8B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262901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1BDDCB-4C81-41A0-A567-FED7DDE4564F}" type="datetime1">
              <a:rPr lang="lv-LV"/>
              <a:pPr>
                <a:defRPr/>
              </a:pPr>
              <a:t>20.08.2015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71F482-C1F5-4F13-9A2D-34C1F77AFB11}" type="slidenum">
              <a:rPr lang="lv-LV" altLang="en-US"/>
              <a:pPr>
                <a:defRPr/>
              </a:pPr>
              <a:t>‹#›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24986026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97E1A0-311B-444F-9FBC-1ACBBB3639C5}" type="datetime1">
              <a:rPr lang="lv-LV"/>
              <a:pPr>
                <a:defRPr/>
              </a:pPr>
              <a:t>20.08.2015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387042-E6EF-4352-BFC5-F35BD688A20F}" type="slidenum">
              <a:rPr lang="lv-LV" altLang="en-US"/>
              <a:pPr>
                <a:defRPr/>
              </a:pPr>
              <a:t>‹#›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41414355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06F084-EF89-44B0-AEDB-A00C5B718AD8}" type="datetime1">
              <a:rPr lang="lv-LV"/>
              <a:pPr>
                <a:defRPr/>
              </a:pPr>
              <a:t>20.08.2015</a:t>
            </a:fld>
            <a:endParaRPr lang="lv-LV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6380D5-6E3E-4D28-B23C-7D5366CCDAB8}" type="slidenum">
              <a:rPr lang="lv-LV" altLang="en-US"/>
              <a:pPr>
                <a:defRPr/>
              </a:pPr>
              <a:t>‹#›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39713717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EE322F-463A-4B64-8760-76A92785D89F}" type="datetime1">
              <a:rPr lang="lv-LV"/>
              <a:pPr>
                <a:defRPr/>
              </a:pPr>
              <a:t>20.08.2015</a:t>
            </a:fld>
            <a:endParaRPr lang="lv-LV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C4418F-D81F-4AA8-AD64-A82E9E2308A5}" type="slidenum">
              <a:rPr lang="lv-LV" altLang="en-US"/>
              <a:pPr>
                <a:defRPr/>
              </a:pPr>
              <a:t>‹#›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40913319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A10BF8-6568-413B-AB15-7AB287329D83}" type="datetime1">
              <a:rPr lang="lv-LV"/>
              <a:pPr>
                <a:defRPr/>
              </a:pPr>
              <a:t>20.08.2015</a:t>
            </a:fld>
            <a:endParaRPr lang="lv-LV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8EC210-8DF1-4903-8354-7F3A820B67E3}" type="slidenum">
              <a:rPr lang="lv-LV" altLang="en-US"/>
              <a:pPr>
                <a:defRPr/>
              </a:pPr>
              <a:t>‹#›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3969636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1DB98C-1DFB-4DB7-B1E3-54C430A8940A}" type="datetime1">
              <a:rPr lang="lv-LV"/>
              <a:pPr>
                <a:defRPr/>
              </a:pPr>
              <a:t>20.08.2015</a:t>
            </a:fld>
            <a:endParaRPr lang="lv-LV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D7874D-4588-480C-9720-237159481BA9}" type="slidenum">
              <a:rPr lang="lv-LV" altLang="en-US"/>
              <a:pPr>
                <a:defRPr/>
              </a:pPr>
              <a:t>‹#›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15918380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77D416-620E-41D5-81BC-0FF4E95A4F0B}" type="datetime1">
              <a:rPr lang="lv-LV"/>
              <a:pPr>
                <a:defRPr/>
              </a:pPr>
              <a:t>20.08.2015</a:t>
            </a:fld>
            <a:endParaRPr lang="lv-LV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D261F0-E798-47EC-9F82-1A9AB542E6CE}" type="slidenum">
              <a:rPr lang="lv-LV" altLang="en-US"/>
              <a:pPr>
                <a:defRPr/>
              </a:pPr>
              <a:t>‹#›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5266957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lv-LV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ABF67B-F308-4F88-BAC9-00EF697CECDC}" type="datetime1">
              <a:rPr lang="lv-LV"/>
              <a:pPr>
                <a:defRPr/>
              </a:pPr>
              <a:t>20.08.2015</a:t>
            </a:fld>
            <a:endParaRPr lang="lv-LV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2A3D47-C5E2-41B0-B9E8-AFA9ABFDFA0F}" type="slidenum">
              <a:rPr lang="lv-LV" altLang="en-US"/>
              <a:pPr>
                <a:defRPr/>
              </a:pPr>
              <a:t>‹#›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17323840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lv-LV" alt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lv-LV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31DD8169-0C2B-425D-9468-1A483BD6C488}" type="datetime1">
              <a:rPr lang="lv-LV"/>
              <a:pPr>
                <a:defRPr/>
              </a:pPr>
              <a:t>20.08.2015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898989"/>
                </a:solidFill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C96994EF-67DD-4D39-BAF8-CCDA22E0912F}" type="slidenum">
              <a:rPr lang="lv-LV" altLang="en-US"/>
              <a:pPr>
                <a:defRPr/>
              </a:pPr>
              <a:t>‹#›</a:t>
            </a:fld>
            <a:endParaRPr lang="lv-LV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  <p:sldLayoutId id="2147483713" r:id="rId14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684213" y="2997200"/>
            <a:ext cx="7772400" cy="1554163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lv-LV" sz="2800" dirty="0">
                <a:latin typeface="Century Gothic" pitchFamily="34" charset="0"/>
                <a:cs typeface="Arial" charset="0"/>
              </a:rPr>
              <a:t>ES struktūrfondu </a:t>
            </a:r>
            <a:r>
              <a:rPr lang="lv-LV" sz="2800" dirty="0" smtClean="0">
                <a:latin typeface="Century Gothic" pitchFamily="34" charset="0"/>
                <a:cs typeface="Arial" charset="0"/>
              </a:rPr>
              <a:t>2014.-2020. gada plānošanas perioda </a:t>
            </a:r>
            <a:r>
              <a:rPr lang="lv-LV" sz="2800" dirty="0">
                <a:latin typeface="Century Gothic" pitchFamily="34" charset="0"/>
                <a:cs typeface="Arial" charset="0"/>
              </a:rPr>
              <a:t/>
            </a:r>
            <a:br>
              <a:rPr lang="lv-LV" sz="2800" dirty="0">
                <a:latin typeface="Century Gothic" pitchFamily="34" charset="0"/>
                <a:cs typeface="Arial" charset="0"/>
              </a:rPr>
            </a:br>
            <a:r>
              <a:rPr lang="lv-LV" sz="2800" dirty="0">
                <a:latin typeface="Century Gothic" pitchFamily="34" charset="0"/>
                <a:cs typeface="Arial" charset="0"/>
              </a:rPr>
              <a:t>ieguldījumi izglītībā un zinātnē </a:t>
            </a:r>
            <a:r>
              <a:rPr lang="lv-LV" sz="1800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/>
            </a:r>
            <a:br>
              <a:rPr lang="lv-LV" sz="1800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</a:br>
            <a:endParaRPr lang="lv-LV" altLang="lv-LV" sz="2600" dirty="0" smtClean="0">
              <a:solidFill>
                <a:schemeClr val="accent4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entury Gothic" pitchFamily="34" charset="0"/>
              <a:ea typeface="MS PGothic" pitchFamily="34" charset="-128"/>
            </a:endParaRPr>
          </a:p>
        </p:txBody>
      </p:sp>
      <p:sp>
        <p:nvSpPr>
          <p:cNvPr id="7171" name="Text Placeholder 3"/>
          <p:cNvSpPr>
            <a:spLocks noGrp="1"/>
          </p:cNvSpPr>
          <p:nvPr>
            <p:ph type="body" sz="quarter" idx="11"/>
          </p:nvPr>
        </p:nvSpPr>
        <p:spPr>
          <a:xfrm rot="10800000" flipV="1">
            <a:off x="701064" y="6237312"/>
            <a:ext cx="7772400" cy="473075"/>
          </a:xfrm>
        </p:spPr>
        <p:txBody>
          <a:bodyPr/>
          <a:lstStyle/>
          <a:p>
            <a:pPr eaLnBrk="1" hangingPunct="1"/>
            <a:r>
              <a:rPr lang="lv-LV" altLang="lv-LV" sz="1600" dirty="0" smtClean="0">
                <a:solidFill>
                  <a:srgbClr val="403152"/>
                </a:solidFill>
                <a:latin typeface="Century Gothic" panose="020B0502020202020204" pitchFamily="34" charset="0"/>
                <a:ea typeface="MS PGothic" panose="020B0600070205080204" pitchFamily="34" charset="-128"/>
              </a:rPr>
              <a:t>2015</a:t>
            </a:r>
          </a:p>
          <a:p>
            <a:pPr eaLnBrk="1" hangingPunct="1"/>
            <a:endParaRPr lang="lv-LV" altLang="lv-LV" sz="1600" dirty="0" smtClean="0">
              <a:solidFill>
                <a:srgbClr val="403152"/>
              </a:solidFill>
              <a:ea typeface="MS PGothic" panose="020B0600070205080204" pitchFamily="34" charset="-128"/>
            </a:endParaRPr>
          </a:p>
        </p:txBody>
      </p:sp>
      <p:pic>
        <p:nvPicPr>
          <p:cNvPr id="5" name="Picture 2" descr="http://www.likumi.lv/wwwraksti/2015/045/BILDES/N187_1.PIEL/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1680" y="4710261"/>
            <a:ext cx="6143625" cy="13681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435280" cy="1008112"/>
          </a:xfrm>
        </p:spPr>
        <p:txBody>
          <a:bodyPr/>
          <a:lstStyle/>
          <a:p>
            <a:r>
              <a:rPr lang="lv-LV" sz="2000" b="1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KP fondu (ESF, ERAF, KF) finansējuma sadalījums pa prioritārajiem virzieniem (milj</a:t>
            </a:r>
            <a:r>
              <a:rPr lang="lv-LV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EUR</a:t>
            </a:r>
            <a:r>
              <a:rPr lang="lv-LV" sz="2000" b="1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), kopā 5 223,8 t.sk. </a:t>
            </a:r>
            <a:r>
              <a:rPr lang="lv-LV" sz="2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IZM 859,89 </a:t>
            </a:r>
            <a:r>
              <a:rPr lang="lv-LV" sz="2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(16,46%)</a:t>
            </a:r>
            <a:endParaRPr lang="lv-LV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71F482-C1F5-4F13-9A2D-34C1F77AFB11}" type="slidenum">
              <a:rPr lang="lv-LV" altLang="en-US" smtClean="0"/>
              <a:pPr>
                <a:defRPr/>
              </a:pPr>
              <a:t>2</a:t>
            </a:fld>
            <a:endParaRPr lang="lv-LV" altLang="en-US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40649728"/>
              </p:ext>
            </p:extLst>
          </p:nvPr>
        </p:nvGraphicFramePr>
        <p:xfrm>
          <a:off x="-36512" y="1132235"/>
          <a:ext cx="9144000" cy="5589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43379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5496" y="96380"/>
            <a:ext cx="9144000" cy="91440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lv-LV" sz="2000" dirty="0">
                <a:solidFill>
                  <a:schemeClr val="tx1"/>
                </a:solidFill>
                <a:latin typeface="Trebuchet MS" pitchFamily="34" charset="0"/>
              </a:rPr>
              <a:t>	  	</a:t>
            </a:r>
            <a:endParaRPr lang="en-US" sz="2400" b="1" dirty="0">
              <a:solidFill>
                <a:srgbClr val="002060"/>
              </a:solidFill>
              <a:latin typeface="Trebuchet MS" pitchFamily="34" charset="0"/>
              <a:cs typeface="Times New Roman" pitchFamily="18" charset="0"/>
            </a:endParaRPr>
          </a:p>
        </p:txBody>
      </p:sp>
      <p:sp>
        <p:nvSpPr>
          <p:cNvPr id="6" name="Title 5"/>
          <p:cNvSpPr txBox="1">
            <a:spLocks/>
          </p:cNvSpPr>
          <p:nvPr/>
        </p:nvSpPr>
        <p:spPr>
          <a:xfrm>
            <a:off x="-108520" y="-116924"/>
            <a:ext cx="9229589" cy="1281895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endParaRPr lang="lv-LV" sz="2400" b="1" dirty="0" smtClean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lv-LV" sz="24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Obligātie darbi un kontroles datumi SAM un to pasākumu īstenošanas uzsākšanai</a:t>
            </a:r>
            <a:endParaRPr lang="lv-LV" sz="2400" b="1" dirty="0">
              <a:solidFill>
                <a:schemeClr val="bg1"/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-65403" y="1581583"/>
            <a:ext cx="1583718" cy="354796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scene3d>
            <a:camera prst="perspectiveHeroicExtremeLeftFacing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lv-LV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Sākotnējā novērtējuma iesniegšana KIDG/AK </a:t>
            </a:r>
            <a:endParaRPr lang="lv-LV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1417327" y="1610228"/>
            <a:ext cx="1567526" cy="361575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scene3d>
            <a:camera prst="perspectiveHeroicExtremeLeftFacing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lv-LV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Kritēriju komplekta </a:t>
            </a:r>
            <a:r>
              <a:rPr lang="lv-LV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iesniegšanaAK</a:t>
            </a:r>
            <a:r>
              <a:rPr lang="lv-LV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lv-LV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2816021" y="1562031"/>
            <a:ext cx="1688061" cy="3745831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scene3d>
            <a:camera prst="perspectiveHeroicExtremeLeftFacing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lv-LV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MK noteikumu izsludināšana VS</a:t>
            </a: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5816413" y="1559059"/>
            <a:ext cx="1777843" cy="3944775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scene3d>
            <a:camera prst="perspectiveHeroicExtremeLeftFacing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Aft>
                <a:spcPts val="0"/>
              </a:spcAft>
            </a:pPr>
            <a:r>
              <a:rPr lang="lv-LV" sz="1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Atlases uzsākšana</a:t>
            </a:r>
            <a:endParaRPr lang="lv-LV" sz="1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7423383" y="1552471"/>
            <a:ext cx="1697686" cy="4132921"/>
          </a:xfrm>
          <a:prstGeom prst="roundRect">
            <a:avLst/>
          </a:prstGeom>
          <a:solidFill>
            <a:schemeClr val="accent4">
              <a:lumMod val="75000"/>
            </a:schemeClr>
          </a:solidFill>
          <a:scene3d>
            <a:camera prst="perspectiveHeroicExtremeLeftFacing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Līgumu slēgšana</a:t>
            </a:r>
          </a:p>
          <a:p>
            <a:pPr algn="ctr"/>
            <a:r>
              <a:rPr lang="lv-LV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 projektu īstenošanas uzsākšanu </a:t>
            </a:r>
            <a:endParaRPr lang="lv-LV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ight Arrow 12"/>
          <p:cNvSpPr/>
          <p:nvPr/>
        </p:nvSpPr>
        <p:spPr>
          <a:xfrm>
            <a:off x="5677236" y="4041137"/>
            <a:ext cx="893061" cy="371196"/>
          </a:xfrm>
          <a:prstGeom prst="rightArrow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4" name="Right Arrow 13"/>
          <p:cNvSpPr/>
          <p:nvPr/>
        </p:nvSpPr>
        <p:spPr>
          <a:xfrm>
            <a:off x="988097" y="3956621"/>
            <a:ext cx="599618" cy="399080"/>
          </a:xfrm>
          <a:prstGeom prst="rightArrow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 flipH="1">
            <a:off x="467544" y="5517049"/>
            <a:ext cx="8208912" cy="1080120"/>
          </a:xfrm>
          <a:prstGeom prst="ellipse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400" dirty="0" smtClean="0">
                <a:solidFill>
                  <a:schemeClr val="bg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Kontroles SI mērķis  </a:t>
            </a:r>
            <a:r>
              <a:rPr lang="lv-LV" sz="24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2018. gadā  </a:t>
            </a:r>
            <a:r>
              <a:rPr lang="lv-LV" sz="2400" dirty="0" smtClean="0">
                <a:solidFill>
                  <a:schemeClr val="bg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% un  EUR  no SAM  kopsummas</a:t>
            </a:r>
            <a:endParaRPr lang="lv-LV" sz="2400" b="1" dirty="0">
              <a:solidFill>
                <a:schemeClr val="bg1"/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Right Arrow 14"/>
          <p:cNvSpPr/>
          <p:nvPr/>
        </p:nvSpPr>
        <p:spPr>
          <a:xfrm>
            <a:off x="7144696" y="4079016"/>
            <a:ext cx="616997" cy="380230"/>
          </a:xfrm>
          <a:prstGeom prst="rightArrow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4094177" y="1675877"/>
            <a:ext cx="1853788" cy="3829725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9050">
            <a:solidFill>
              <a:schemeClr val="accent4">
                <a:lumMod val="20000"/>
                <a:lumOff val="80000"/>
              </a:schemeClr>
            </a:solidFill>
            <a:prstDash val="solid"/>
          </a:ln>
          <a:scene3d>
            <a:camera prst="perspectiveHeroicExtremeLeftFacing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spcAft>
                <a:spcPts val="0"/>
              </a:spcAft>
            </a:pPr>
            <a:r>
              <a:rPr lang="lv-LV" sz="1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MK noteikumu</a:t>
            </a:r>
          </a:p>
          <a:p>
            <a:pPr lvl="0">
              <a:spcAft>
                <a:spcPts val="0"/>
              </a:spcAft>
            </a:pPr>
            <a:r>
              <a:rPr lang="lv-LV" sz="1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apstiprināšana</a:t>
            </a:r>
            <a:endParaRPr lang="lv-LV" sz="1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ight Arrow 16"/>
          <p:cNvSpPr/>
          <p:nvPr/>
        </p:nvSpPr>
        <p:spPr>
          <a:xfrm>
            <a:off x="2571861" y="3956621"/>
            <a:ext cx="599618" cy="399080"/>
          </a:xfrm>
          <a:prstGeom prst="rightArrow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8" name="Right Arrow 17"/>
          <p:cNvSpPr/>
          <p:nvPr/>
        </p:nvSpPr>
        <p:spPr>
          <a:xfrm>
            <a:off x="4079170" y="3956621"/>
            <a:ext cx="599618" cy="399080"/>
          </a:xfrm>
          <a:prstGeom prst="rightArrow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accent4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Number Placeholder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30CE21C-617F-482C-AA53-D5AB7C026523}" type="slidenum">
              <a:rPr lang="lv-LV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4</a:t>
            </a:fld>
            <a:endParaRPr lang="lv-LV" altLang="en-US" sz="1200" smtClean="0">
              <a:solidFill>
                <a:srgbClr val="898989"/>
              </a:solidFill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119546"/>
              </p:ext>
            </p:extLst>
          </p:nvPr>
        </p:nvGraphicFramePr>
        <p:xfrm>
          <a:off x="251520" y="529305"/>
          <a:ext cx="8712968" cy="6239419"/>
        </p:xfrm>
        <a:graphic>
          <a:graphicData uri="http://schemas.openxmlformats.org/drawingml/2006/table">
            <a:tbl>
              <a:tblPr/>
              <a:tblGrid>
                <a:gridCol w="1368152"/>
                <a:gridCol w="1080121"/>
                <a:gridCol w="936104"/>
                <a:gridCol w="1296143"/>
                <a:gridCol w="1296144"/>
                <a:gridCol w="792088"/>
                <a:gridCol w="1008112"/>
                <a:gridCol w="936104"/>
              </a:tblGrid>
              <a:tr h="86256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en-US" sz="10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Pasākums</a:t>
                      </a:r>
                      <a:endParaRPr kumimoji="0" lang="en-GB" altLang="en-US" sz="105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1" marR="91441" marT="45710" marB="45710" anchor="ctr" horzOverflow="overflow">
                    <a:lnL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en-US" sz="10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Kopējais publiskais finansējums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en-US" sz="10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milj. EUR</a:t>
                      </a:r>
                      <a:endParaRPr kumimoji="0" lang="en-GB" altLang="en-US" sz="105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1" marR="91441" marT="45710" marB="45710" anchor="ctr" horzOverflow="overflow">
                    <a:lnL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en-US" sz="10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Sākotnējais  novērtējums </a:t>
                      </a:r>
                      <a:endParaRPr kumimoji="0" lang="en-GB" altLang="en-US" sz="105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1" marR="91441" marT="45710" marB="45710" anchor="ctr" horzOverflow="overflow">
                    <a:lnL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en-US" sz="10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Vērtēšanas kritēriji AK</a:t>
                      </a:r>
                      <a:endParaRPr kumimoji="0" lang="en-GB" altLang="en-US" sz="105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1" marR="91441" marT="45710" marB="45710" anchor="ctr" horzOverflow="overflow">
                    <a:lnL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en-US" sz="10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MK noteikumi  izsludināti VSS</a:t>
                      </a:r>
                      <a:endParaRPr kumimoji="0" lang="en-GB" altLang="en-US" sz="105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1" marR="91441" marT="45710" marB="45710" anchor="ctr" horzOverflow="overflow">
                    <a:lnL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en-US" sz="10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Atlases uzsākšanas datums</a:t>
                      </a:r>
                      <a:endParaRPr kumimoji="0" lang="en-GB" altLang="en-US" sz="105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1" marR="91441" marT="45710" marB="45710" anchor="ctr" horzOverflow="overflow">
                    <a:lnL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en-US" sz="10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Līgumu slēgšana par projektu īstenošanu</a:t>
                      </a:r>
                      <a:endParaRPr kumimoji="0" lang="en-GB" altLang="en-US" sz="105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1" marR="91441" marT="45710" marB="45710" anchor="ctr" horzOverflow="overflow">
                    <a:lnL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altLang="en-US" sz="10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 mērķis 2018. gadā (</a:t>
                      </a:r>
                      <a:r>
                        <a:rPr kumimoji="0" lang="lv-LV" altLang="en-US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kopā ar NF)</a:t>
                      </a:r>
                      <a:r>
                        <a:rPr kumimoji="0" lang="lv-LV" altLang="en-US" sz="10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milj. EUR </a:t>
                      </a:r>
                      <a:endParaRPr kumimoji="0" lang="en-GB" altLang="en-US" sz="105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altLang="en-US" sz="105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1" marR="91441" marT="45710" marB="45710" anchor="ctr" horzOverflow="overflow">
                    <a:lnL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75000"/>
                      </a:schemeClr>
                    </a:solidFill>
                  </a:tcPr>
                </a:tc>
              </a:tr>
              <a:tr h="351991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lv-LV" sz="1100" b="1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SAM 1.1.1.1. </a:t>
                      </a:r>
                      <a:r>
                        <a:rPr lang="lv-LV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Praktiskās ievirzes pētījumi </a:t>
                      </a:r>
                      <a:endParaRPr kumimoji="0" lang="lv-LV" alt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3" marB="0" anchor="ctr" horzOverflow="overflow">
                    <a:lnL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lv-LV" sz="14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76, 5 </a:t>
                      </a:r>
                      <a:endParaRPr kumimoji="0" lang="lv-LV" altLang="en-US" sz="14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3" marB="0" anchor="ctr" horzOverflow="overflow">
                    <a:lnL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05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2015. gada maijs /jūlijs</a:t>
                      </a:r>
                    </a:p>
                  </a:txBody>
                  <a:tcPr marL="9525" marR="9525" marT="9523" marB="0" anchor="ctr" horzOverflow="overflow">
                    <a:lnL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05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2015. gada 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05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maijs /jūlijs</a:t>
                      </a:r>
                    </a:p>
                  </a:txBody>
                  <a:tcPr marL="9525" marR="9525" marT="9523" marB="0" anchor="ctr" horzOverflow="overflow">
                    <a:lnL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05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2015.gada</a:t>
                      </a:r>
                      <a:r>
                        <a:rPr lang="lv-LV" sz="1050" b="1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v-LV" sz="105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jūlijs</a:t>
                      </a:r>
                    </a:p>
                  </a:txBody>
                  <a:tcPr marL="9525" marR="9525" marT="9523" marB="0" anchor="ctr" horzOverflow="overflow">
                    <a:lnL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lv-LV" altLang="en-US" sz="105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altLang="en-US" sz="105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2015. gada 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en-US" sz="105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septembris </a:t>
                      </a:r>
                    </a:p>
                  </a:txBody>
                  <a:tcPr marL="9525" marR="9525" marT="9523" marB="0" anchor="ctr" horzOverflow="overflow">
                    <a:lnL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en-US" sz="105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2016.gada februāris </a:t>
                      </a:r>
                    </a:p>
                  </a:txBody>
                  <a:tcPr marL="9525" marR="9525" marT="9523" marB="0" anchor="ctr" horzOverflow="overflow">
                    <a:lnL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lv-LV" sz="1400" b="1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11, 6 </a:t>
                      </a:r>
                      <a:endParaRPr kumimoji="0" lang="lv-LV" altLang="en-US" sz="14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3" marB="0" anchor="ctr" horzOverflow="overflow">
                    <a:lnL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590353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en-US" sz="1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Faktiskais -  </a:t>
                      </a:r>
                    </a:p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en-US" sz="10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Izstrādāts. Notiek</a:t>
                      </a:r>
                    </a:p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en-US" sz="10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sabiedriskā apspriešana</a:t>
                      </a:r>
                      <a:r>
                        <a:rPr kumimoji="0" lang="lv-LV" altLang="en-US" sz="1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 </a:t>
                      </a:r>
                    </a:p>
                  </a:txBody>
                  <a:tcPr marL="9525" marR="9525" marT="9523" marB="0" horzOverflow="overflow">
                    <a:lnL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en-US" sz="1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Faktiskais</a:t>
                      </a:r>
                    </a:p>
                    <a:p>
                      <a:pPr algn="l"/>
                      <a:r>
                        <a:rPr lang="lv-LV" sz="1000" b="1" i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Izskatīts</a:t>
                      </a:r>
                      <a:r>
                        <a:rPr lang="lv-LV" sz="1000" b="1" i="1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v-LV" sz="1000" b="1" i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30. jūlija ES fondu AK sēdē. Tiek precizēts atbilstoši sēdē nolemtajam.</a:t>
                      </a:r>
                    </a:p>
                  </a:txBody>
                  <a:tcPr marL="9525" marR="9525" marT="9523" marB="0" horzOverflow="overflow">
                    <a:lnL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en-US" sz="1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Faktiskais</a:t>
                      </a:r>
                    </a:p>
                    <a:p>
                      <a:pPr algn="l"/>
                      <a:r>
                        <a:rPr lang="lv-LV" sz="1000" b="1" i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MKN projekts izslidināts 23.07.2015. VSS sēdē.</a:t>
                      </a:r>
                    </a:p>
                  </a:txBody>
                  <a:tcPr marL="9525" marR="9525" marT="9523" marB="0" horzOverflow="overflow">
                    <a:lnT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</a:tr>
              <a:tr h="262448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SAM </a:t>
                      </a:r>
                      <a:r>
                        <a:rPr lang="lv-LV" sz="1100" b="1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1.1.1.2. </a:t>
                      </a:r>
                      <a:r>
                        <a:rPr lang="lv-LV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Pēcdoktorantūras pētniecības atbalsts </a:t>
                      </a:r>
                      <a:endParaRPr kumimoji="0" lang="lv-LV" alt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3" marB="0" anchor="ctr" horzOverflow="overflow">
                    <a:lnL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en-US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64 </a:t>
                      </a:r>
                    </a:p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en-US" sz="1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</a:t>
                      </a:r>
                      <a:endParaRPr kumimoji="0" lang="lv-LV" altLang="en-US" sz="14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3" marB="0" anchor="ctr" horzOverflow="overflow">
                    <a:lnL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lv-LV" sz="9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2015. gada marts</a:t>
                      </a:r>
                      <a:endParaRPr lang="lv-LV" sz="9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3" marB="0" anchor="ctr" horzOverflow="overflow">
                    <a:lnL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9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2015. gada marts</a:t>
                      </a:r>
                    </a:p>
                  </a:txBody>
                  <a:tcPr marL="9525" marR="9525" marT="9523" marB="0" anchor="ctr" horzOverflow="overflow">
                    <a:lnL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9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2015. gada jūlijs</a:t>
                      </a:r>
                    </a:p>
                  </a:txBody>
                  <a:tcPr marL="9525" marR="9525" marT="9523" marB="0" anchor="ctr" horzOverflow="overflow">
                    <a:lnL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en-US" sz="105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2015. gada 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en-US" sz="105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septembris </a:t>
                      </a:r>
                    </a:p>
                  </a:txBody>
                  <a:tcPr marL="9525" marR="9525" marT="9523" marB="0" anchor="ctr" horzOverflow="overflow">
                    <a:lnL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en-US" sz="105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2016.gada februāris </a:t>
                      </a:r>
                    </a:p>
                  </a:txBody>
                  <a:tcPr marL="9525" marR="9525" marT="9523" marB="0" anchor="ctr" horzOverflow="overflow">
                    <a:lnL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lv-LV" sz="1400" b="1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9,7 </a:t>
                      </a:r>
                      <a:endParaRPr kumimoji="0" lang="lv-LV" altLang="en-US" sz="14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3" marB="0" anchor="ctr" horzOverflow="overflow">
                    <a:lnL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633533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en-US" sz="1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Faktiskais</a:t>
                      </a:r>
                    </a:p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en-US" sz="10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Izstrādāts, pabeigta  sabiedriskā apspriešana</a:t>
                      </a:r>
                      <a:r>
                        <a:rPr kumimoji="0" lang="lv-LV" altLang="en-US" sz="1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 </a:t>
                      </a:r>
                      <a:endParaRPr kumimoji="0" lang="lv-LV" altLang="en-US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3" marB="0" horzOverflow="overflow">
                    <a:lnL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lv-LV" altLang="en-US" sz="1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Faktiskais </a:t>
                      </a:r>
                    </a:p>
                    <a:p>
                      <a:pPr algn="l"/>
                      <a:r>
                        <a:rPr kumimoji="0" lang="lv-LV" altLang="en-US" sz="10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</a:t>
                      </a:r>
                      <a:r>
                        <a:rPr lang="lv-LV" sz="1000" b="1" i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ērtēšanas kritēriji apstiprināti  š.g. 30.aprīļa </a:t>
                      </a:r>
                    </a:p>
                    <a:p>
                      <a:pPr algn="l"/>
                      <a:r>
                        <a:rPr lang="lv-LV" sz="1000" b="1" i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UK  sēdē</a:t>
                      </a:r>
                    </a:p>
                  </a:txBody>
                  <a:tcPr marL="9525" marR="9525" marT="9523" marB="0" horzOverflow="overflow">
                    <a:lnL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lv-LV" altLang="en-US" sz="1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Faktiskais </a:t>
                      </a:r>
                    </a:p>
                    <a:p>
                      <a:pPr algn="l"/>
                      <a:r>
                        <a:rPr lang="lv-LV" sz="1000" b="1" i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MKN projekts izsludināts 09.07.2015. VSS sēdē</a:t>
                      </a:r>
                    </a:p>
                  </a:txBody>
                  <a:tcPr marL="9525" marR="9525" marT="9523" marB="0" horzOverflow="overflow">
                    <a:lnT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</a:tr>
              <a:tr h="533766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lv-LV" sz="1100" b="1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SAM 1.1.1.3. </a:t>
                      </a:r>
                      <a:r>
                        <a:rPr lang="lv-LV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Inovāciju granti studentiem </a:t>
                      </a:r>
                      <a:endParaRPr kumimoji="0" lang="lv-LV" alt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3" marB="0" anchor="ctr" horzOverflow="overflow">
                    <a:lnL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en-US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34</a:t>
                      </a:r>
                    </a:p>
                  </a:txBody>
                  <a:tcPr marL="9525" marR="9525" marT="9523" marB="0" anchor="ctr" horzOverflow="overflow">
                    <a:lnL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altLang="en-US" sz="9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2015.gada decembris</a:t>
                      </a:r>
                    </a:p>
                  </a:txBody>
                  <a:tcPr marL="9525" marR="9525" marT="9523" marB="0" anchor="ctr" horzOverflow="overflow">
                    <a:lnL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en-US" sz="9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2015.gada decembris</a:t>
                      </a:r>
                    </a:p>
                  </a:txBody>
                  <a:tcPr marL="9525" marR="9525" marT="9523" marB="0" anchor="ctr" horzOverflow="overflow">
                    <a:lnL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altLang="en-US" sz="9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2016.g I cet.</a:t>
                      </a:r>
                    </a:p>
                  </a:txBody>
                  <a:tcPr marL="9525" marR="9525" marT="9523" marB="0" anchor="ctr" horzOverflow="overflow">
                    <a:lnL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altLang="en-US" sz="9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2016.g II cet.</a:t>
                      </a:r>
                    </a:p>
                  </a:txBody>
                  <a:tcPr marL="9525" marR="9525" marT="9523" marB="0" anchor="ctr" horzOverflow="overflow">
                    <a:lnL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altLang="en-US" sz="9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2016.g III cet.</a:t>
                      </a:r>
                    </a:p>
                  </a:txBody>
                  <a:tcPr marL="9525" marR="9525" marT="9523" marB="0" anchor="ctr" horzOverflow="overflow">
                    <a:lnL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en-US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5, 16</a:t>
                      </a:r>
                    </a:p>
                  </a:txBody>
                  <a:tcPr marL="9525" marR="9525" marT="9523" marB="0" anchor="ctr" horzOverflow="overflow">
                    <a:lnL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058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lv-LV" sz="1100" b="1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SAM 1.1.1.4. </a:t>
                      </a:r>
                      <a:r>
                        <a:rPr lang="lv-LV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P&amp;A infrastruktūras attīstīšana Viedās specializācijas jomās </a:t>
                      </a:r>
                      <a:endParaRPr kumimoji="0" lang="lv-LV" alt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3" marB="0" anchor="ctr" horzOverflow="overflow">
                    <a:lnL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lv-LV" sz="14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115, 25 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lv-LV" altLang="en-US" sz="5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en-US" sz="9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1.k. – 100 milj. EUR</a:t>
                      </a:r>
                    </a:p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en-US" sz="9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2.k. ZI institucionālā kapacitāte  - 15, 25 milj. EUR</a:t>
                      </a:r>
                    </a:p>
                  </a:txBody>
                  <a:tcPr marL="9525" marR="9525" marT="9523" marB="0" anchor="ctr" horzOverflow="overflow">
                    <a:lnL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altLang="en-US" sz="105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2015.gada decembris</a:t>
                      </a:r>
                    </a:p>
                  </a:txBody>
                  <a:tcPr marL="9525" marR="9525" marT="9523" marB="0" anchor="ctr" horzOverflow="overflow">
                    <a:lnL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altLang="en-US" sz="1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 2015.gada decembris</a:t>
                      </a:r>
                    </a:p>
                  </a:txBody>
                  <a:tcPr marL="9525" marR="9525" marT="9523" marB="0" anchor="ctr" horzOverflow="overflow">
                    <a:lnL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altLang="en-US" sz="1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 2016.g I cet.</a:t>
                      </a:r>
                    </a:p>
                  </a:txBody>
                  <a:tcPr marL="9525" marR="9525" marT="9523" marB="0" anchor="ctr" horzOverflow="overflow">
                    <a:lnL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altLang="en-US" sz="1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2016.g III cet.</a:t>
                      </a:r>
                    </a:p>
                  </a:txBody>
                  <a:tcPr marL="9525" marR="9525" marT="9523" marB="0" anchor="ctr" horzOverflow="overflow">
                    <a:lnL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altLang="en-US" sz="1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2016.g III cet.</a:t>
                      </a:r>
                    </a:p>
                  </a:txBody>
                  <a:tcPr marL="9525" marR="9525" marT="9523" marB="0" anchor="ctr" horzOverflow="overflow">
                    <a:lnL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en-US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17, 5</a:t>
                      </a:r>
                    </a:p>
                  </a:txBody>
                  <a:tcPr marL="9525" marR="9525" marT="9523" marB="0" anchor="ctr" horzOverflow="overflow">
                    <a:lnL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923102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lv-LV" sz="1100" b="1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SAM 1.1.1.5. </a:t>
                      </a:r>
                      <a:r>
                        <a:rPr lang="lv-LV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Atbalsts starptautiskās sadarbības projektiem pētniecībā un inovācijās </a:t>
                      </a:r>
                      <a:endParaRPr kumimoji="0" lang="lv-LV" alt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3" marB="0" anchor="ctr" horzOverflow="overflow">
                    <a:lnL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altLang="en-US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32,5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lv-LV" altLang="en-US" sz="14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3" marB="0" anchor="ctr" horzOverflow="overflow">
                    <a:lnL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altLang="en-US" sz="9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2015.gada septembris 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lv-LV" altLang="en-US" sz="9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altLang="en-US" sz="9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Izstrādes procesā.</a:t>
                      </a:r>
                    </a:p>
                  </a:txBody>
                  <a:tcPr marL="9525" marR="9525" marT="9523" marB="0" anchor="ctr" horzOverflow="overflow">
                    <a:lnL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altLang="en-US" sz="9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lv-LV" altLang="en-US" sz="9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2015. gada septembris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altLang="en-US" sz="9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endParaRPr kumimoji="0" lang="lv-LV" altLang="en-US" sz="9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altLang="en-US" sz="9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Izstrādes procesā.</a:t>
                      </a:r>
                    </a:p>
                  </a:txBody>
                  <a:tcPr marL="9525" marR="9525" marT="9523" marB="0" anchor="ctr" horzOverflow="overflow">
                    <a:lnL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altLang="en-US" sz="9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2015. gada novembris</a:t>
                      </a:r>
                    </a:p>
                  </a:txBody>
                  <a:tcPr marL="9525" marR="9525" marT="9523" marB="0" anchor="ctr" horzOverflow="overflow">
                    <a:lnL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altLang="en-US" sz="1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2016.g I cet</a:t>
                      </a:r>
                      <a:r>
                        <a:rPr kumimoji="0" lang="lv-LV" altLang="en-US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9525" marR="9525" marT="9523" marB="0" anchor="ctr" horzOverflow="overflow">
                    <a:lnL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en-US" sz="1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2016.g III cet.</a:t>
                      </a:r>
                    </a:p>
                  </a:txBody>
                  <a:tcPr marL="9525" marR="9525" marT="9523" marB="0" anchor="ctr" horzOverflow="overflow">
                    <a:lnL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en-US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4, 9</a:t>
                      </a:r>
                    </a:p>
                  </a:txBody>
                  <a:tcPr marL="9525" marR="9525" marT="9523" marB="0" anchor="ctr" horzOverflow="overflow">
                    <a:lnL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4522">
                <a:tc gridSpan="8">
                  <a:txBody>
                    <a:bodyPr/>
                    <a:lstStyle/>
                    <a:p>
                      <a:pPr algn="just"/>
                      <a:r>
                        <a:rPr kumimoji="0" lang="lv-LV" altLang="en-US" sz="11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Komentāri: </a:t>
                      </a:r>
                      <a:r>
                        <a:rPr kumimoji="0" lang="lv-LV" altLang="en-US" sz="11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SAM 1.1.1.4. </a:t>
                      </a:r>
                      <a:r>
                        <a:rPr kumimoji="0" lang="lv-LV" altLang="en-US" sz="11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virzībai nepieciešams MK izskatīt  </a:t>
                      </a:r>
                      <a:r>
                        <a:rPr lang="lv-LV" sz="1150" b="1" dirty="0" smtClean="0">
                          <a:solidFill>
                            <a:srgbClr val="7030A0"/>
                          </a:solidFill>
                        </a:rPr>
                        <a:t>2015. gada 16. aprīlī </a:t>
                      </a:r>
                      <a:r>
                        <a:rPr lang="lv-LV" sz="115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VSS izsludināto</a:t>
                      </a:r>
                      <a:r>
                        <a:rPr lang="lv-LV" sz="115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v-LV" sz="115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Informatīvais ziņojumu par zinātniskās darbības teritoriālo kartējumu,</a:t>
                      </a:r>
                      <a:r>
                        <a:rPr lang="lv-LV" sz="115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kas pēc publiskajām diskusijām (laika posmā no 25.08 līdz 27.08) par VNPC turpmāko attīstību un ESFRI ceļa karti tiks precizēts un nosūtīts atkārtotai saskaņošanai.</a:t>
                      </a:r>
                    </a:p>
                    <a:p>
                      <a:pPr algn="just"/>
                      <a:r>
                        <a:rPr lang="lv-LV" sz="1150" b="1" baseline="0" dirty="0" smtClean="0">
                          <a:solidFill>
                            <a:schemeClr val="accent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SAM 1.1.1.5. </a:t>
                      </a:r>
                      <a:r>
                        <a:rPr lang="lv-LV" sz="115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Sākotnējais novērtējums un vērtēšanas kritēriji ES fondu 2014.-2020. Apakškomitejā (AK) tiks iesniegti līdz 2015.gada 24.septembrim izskatīšanai 2015.gada 29.oktobra AK sēdē.</a:t>
                      </a:r>
                    </a:p>
                  </a:txBody>
                  <a:tcPr marL="9525" marR="9525" marT="9523" marB="0" anchor="ctr" horzOverflow="overflow">
                    <a:lnL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lv-LV" altLang="en-US" sz="14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3" marB="0" anchor="ctr" horzOverflow="overflow">
                    <a:lnL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lv-LV" altLang="en-US" sz="9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3" marB="0" anchor="ctr" horzOverflow="overflow">
                    <a:lnL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lv-LV" altLang="en-US" sz="9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3" marB="0" anchor="ctr" horzOverflow="overflow">
                    <a:lnL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lv-LV" altLang="en-US" sz="9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3" marB="0" anchor="ctr" horzOverflow="overflow">
                    <a:lnL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lv-LV" altLang="en-US" sz="12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3" marB="0" anchor="ctr" horzOverflow="overflow">
                    <a:lnL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lv-LV" altLang="en-US" sz="12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3" marB="0" anchor="ctr" horzOverflow="overflow">
                    <a:lnL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lv-LV" altLang="en-US" sz="14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3" marB="0" anchor="ctr" horzOverflow="overflow">
                    <a:lnL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107504" y="6085"/>
            <a:ext cx="90364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 eaLnBrk="1" hangingPunct="1">
              <a:defRPr/>
            </a:pPr>
            <a:r>
              <a:rPr lang="lv-LV" altLang="en-US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SAM </a:t>
            </a:r>
            <a:r>
              <a:rPr lang="lv-LV" altLang="en-US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1.1.1. </a:t>
            </a:r>
            <a:r>
              <a:rPr lang="lv-LV" altLang="en-US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Palielināt Latvijas zinātnisko institūciju pētniecisko un inovatīvo kapacitāti un spēju piesaistīt ārējo finansējumu, ieguldot cilvēkresursos un infrastruktūrā atbilstoši </a:t>
            </a:r>
            <a:r>
              <a:rPr lang="lv-LV" altLang="en-US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DPP</a:t>
            </a:r>
            <a:r>
              <a:rPr lang="lv-LV" altLang="en-US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laika grafikam</a:t>
            </a:r>
            <a:endParaRPr lang="lv-LV" altLang="en-US" sz="1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6472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5513" y="260350"/>
            <a:ext cx="6707187" cy="815975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pPr algn="ctr" eaLnBrk="1" hangingPunct="1"/>
            <a:r>
              <a:rPr lang="lv-LV" altLang="en-US" sz="1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anose="020B0502020202020204" pitchFamily="34" charset="0"/>
              </a:rPr>
              <a:t/>
            </a:r>
            <a:br>
              <a:rPr lang="lv-LV" altLang="en-US" sz="1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anose="020B0502020202020204" pitchFamily="34" charset="0"/>
              </a:rPr>
            </a:br>
            <a:r>
              <a:rPr lang="lv-LV" altLang="en-US" sz="27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Ex-ante nosacījumi investīciju </a:t>
            </a:r>
            <a:r>
              <a:rPr lang="lv-LV" altLang="en-US" sz="27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veikšanai</a:t>
            </a:r>
            <a:r>
              <a:rPr lang="lv-LV" altLang="en-US" sz="2700" dirty="0" smtClean="0">
                <a:solidFill>
                  <a:srgbClr val="005374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lv-LV" altLang="en-US" sz="2700" dirty="0" smtClean="0">
                <a:solidFill>
                  <a:srgbClr val="005374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lv-LV" altLang="en-US" sz="27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v-LV" altLang="en-US" sz="27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altLang="en-US" sz="1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/>
            </a:r>
            <a:br>
              <a:rPr lang="lv-LV" altLang="en-US" sz="1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</a:br>
            <a:r>
              <a:rPr lang="lv-LV" altLang="lv-LV" sz="1800" dirty="0" smtClean="0">
                <a:solidFill>
                  <a:srgbClr val="604A7B"/>
                </a:solidFill>
              </a:rPr>
              <a:t/>
            </a:r>
            <a:br>
              <a:rPr lang="lv-LV" altLang="lv-LV" sz="1800" dirty="0" smtClean="0">
                <a:solidFill>
                  <a:srgbClr val="604A7B"/>
                </a:solidFill>
              </a:rPr>
            </a:br>
            <a:endParaRPr lang="lv-LV" altLang="lv-LV" sz="1800" dirty="0" smtClean="0"/>
          </a:p>
        </p:txBody>
      </p:sp>
      <p:sp>
        <p:nvSpPr>
          <p:cNvPr id="93187" name="Content Placeholder 2"/>
          <p:cNvSpPr>
            <a:spLocks noGrp="1"/>
          </p:cNvSpPr>
          <p:nvPr>
            <p:ph idx="1"/>
          </p:nvPr>
        </p:nvSpPr>
        <p:spPr>
          <a:xfrm>
            <a:off x="323850" y="1557338"/>
            <a:ext cx="8280598" cy="4824412"/>
          </a:xfrm>
        </p:spPr>
        <p:txBody>
          <a:bodyPr>
            <a:normAutofit fontScale="92500"/>
          </a:bodyPr>
          <a:lstStyle/>
          <a:p>
            <a:pPr>
              <a:spcBef>
                <a:spcPts val="600"/>
              </a:spcBef>
            </a:pPr>
            <a:r>
              <a:rPr lang="lv-LV" altLang="lv-LV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Izstrādāts </a:t>
            </a:r>
            <a:r>
              <a:rPr lang="lv-LV" altLang="lv-LV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RIS3 ieviešanas pasākumu plāns un uzraudzības </a:t>
            </a:r>
            <a:r>
              <a:rPr lang="lv-LV" altLang="lv-LV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mehānisms </a:t>
            </a:r>
            <a:r>
              <a:rPr lang="lv-LV" altLang="lv-LV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lv-LV" altLang="lv-LV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līdz </a:t>
            </a:r>
            <a:r>
              <a:rPr lang="lv-LV" altLang="lv-LV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01.07.2015.:</a:t>
            </a:r>
            <a:endParaRPr lang="lv-LV" altLang="lv-LV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41338" indent="-269875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16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informatīvais ziņojuma </a:t>
            </a:r>
            <a:r>
              <a:rPr lang="lv-LV" sz="1600" b="1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“Viedās specializācijas stratēģijas monitoringa sistēma” </a:t>
            </a:r>
            <a:r>
              <a:rPr lang="lv-LV" sz="16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projekts izsludināts VSS 04.06.2015</a:t>
            </a:r>
            <a:r>
              <a:rPr lang="lv-LV" sz="1600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.;</a:t>
            </a:r>
          </a:p>
          <a:p>
            <a:pPr marL="541338" indent="-269875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1600" b="1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12.08.15</a:t>
            </a:r>
            <a:r>
              <a:rPr lang="lv-LV" sz="1600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panākta vienošanās starp FM, IZM un EM par monitoringa darbību finansēšanas avotiem un indikatīvo apjomu, t.sk. par sarunu uzsākšanu ar EK par finansējuma pārdali monitoringa īstenošanai;</a:t>
            </a:r>
            <a:endParaRPr lang="lv-LV" sz="1600" dirty="0" smtClean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541338" indent="-269875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16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</a:t>
            </a:r>
            <a:r>
              <a:rPr lang="lv-LV" sz="1600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recizēts </a:t>
            </a:r>
            <a:r>
              <a:rPr lang="lv-LV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informatīvais ziņojuma </a:t>
            </a:r>
            <a:r>
              <a:rPr lang="lv-LV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“Viedās specializācijas stratēģijas monitoringa sistēma” </a:t>
            </a:r>
            <a:r>
              <a:rPr lang="lv-LV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projekts </a:t>
            </a:r>
            <a:r>
              <a:rPr lang="lv-LV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tiks iesniegts izskatīšanai MK š.g. septembrī.</a:t>
            </a:r>
            <a:endParaRPr lang="lv-LV" sz="16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541338" indent="-269875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lv-LV" altLang="lv-LV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1" algn="just"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lv-LV" altLang="lv-LV" sz="1600" b="1" dirty="0" smtClean="0"/>
              <a:t>ZI konsolidācija un konkurētspējīgo ZI rīcībspējas uzlabošana</a:t>
            </a:r>
            <a:r>
              <a:rPr lang="lv-LV" altLang="lv-LV" sz="1600" dirty="0" smtClean="0"/>
              <a:t>, </a:t>
            </a:r>
            <a:r>
              <a:rPr lang="lv-LV" altLang="en-US" sz="1600" dirty="0" smtClean="0"/>
              <a:t>kas veikta, pamatojoties uz Zinātnes ārējā izvērtējuma rezultātiem un 19.08.2014. MK apstiprināto informatīvo ziņojumu par “Latvijas zinātnes strukturālās reformas īstenošanu līdz </a:t>
            </a:r>
            <a:r>
              <a:rPr lang="lv-LV" altLang="en-US" sz="1600" b="1" dirty="0" smtClean="0"/>
              <a:t>01.07.2015.”</a:t>
            </a:r>
          </a:p>
          <a:p>
            <a:pPr marL="541338" lvl="1" indent="-269875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altLang="en-US" sz="1600" dirty="0"/>
              <a:t>l</a:t>
            </a:r>
            <a:r>
              <a:rPr lang="lv-LV" altLang="en-US" sz="1600" dirty="0" smtClean="0"/>
              <a:t>aika </a:t>
            </a:r>
            <a:r>
              <a:rPr lang="lv-LV" altLang="en-US" sz="1600" dirty="0"/>
              <a:t>posmā no š.g. 25.maija līdz 12.jūnijam noslēgti 12 līgumi par 2.1.1.3.3.apakšaktivitātes «</a:t>
            </a:r>
            <a:r>
              <a:rPr lang="lv-LV" sz="1600" dirty="0"/>
              <a:t>Zinātnisko institūciju institucionālās kapacitātes attīstība</a:t>
            </a:r>
            <a:r>
              <a:rPr lang="lv-LV" altLang="en-US" sz="1600" dirty="0"/>
              <a:t>» projektu </a:t>
            </a:r>
            <a:r>
              <a:rPr lang="lv-LV" altLang="en-US" sz="1600" dirty="0" smtClean="0"/>
              <a:t>īstenošanu</a:t>
            </a:r>
            <a:r>
              <a:rPr lang="lv-LV" altLang="en-US" sz="1600" dirty="0" smtClean="0"/>
              <a:t>.</a:t>
            </a:r>
            <a:endParaRPr lang="lv-LV" altLang="en-US" sz="1600" dirty="0" smtClean="0"/>
          </a:p>
          <a:p>
            <a:pPr marL="285750" lvl="1" algn="just"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lv-LV" altLang="lv-LV" sz="1600" dirty="0" smtClean="0"/>
              <a:t>SF fondu R&amp;D atbalsta </a:t>
            </a:r>
            <a:r>
              <a:rPr lang="lv-LV" altLang="lv-LV" sz="1600" b="1" dirty="0" smtClean="0"/>
              <a:t>starpposma un </a:t>
            </a:r>
            <a:r>
              <a:rPr lang="lv-LV" altLang="lv-LV" sz="1600" b="1" i="1" dirty="0" smtClean="0"/>
              <a:t>ex-post</a:t>
            </a:r>
            <a:r>
              <a:rPr lang="lv-LV" altLang="lv-LV" sz="1600" b="1" dirty="0" smtClean="0"/>
              <a:t> novērtējums </a:t>
            </a:r>
            <a:r>
              <a:rPr lang="lv-LV" altLang="lv-LV" sz="1600" dirty="0" smtClean="0"/>
              <a:t>līdz </a:t>
            </a:r>
            <a:r>
              <a:rPr lang="lv-LV" altLang="lv-LV" sz="1600" b="1" dirty="0" smtClean="0"/>
              <a:t>01.04.2016.;</a:t>
            </a:r>
          </a:p>
          <a:p>
            <a:pPr marL="285750" lvl="1" algn="just"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lv-LV" altLang="lv-LV" sz="1600" b="1" dirty="0" smtClean="0"/>
              <a:t>Viedās specializācijas jomu instrumentu fokusēšana atbilstoši jomas</a:t>
            </a:r>
            <a:r>
              <a:rPr lang="lv-LV" altLang="lv-LV" sz="1600" dirty="0" smtClean="0"/>
              <a:t> izaugsmes un mērķu sasniegšanas progresa </a:t>
            </a:r>
            <a:r>
              <a:rPr lang="lv-LV" altLang="lv-LV" sz="1600" b="1" dirty="0" smtClean="0"/>
              <a:t>vajadzībām</a:t>
            </a:r>
            <a:r>
              <a:rPr lang="lv-LV" altLang="lv-LV" sz="1600" dirty="0" smtClean="0"/>
              <a:t> patstāvīgi no 2015.gada līdz 2020.gadam.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685800" y="3514725"/>
            <a:ext cx="7772400" cy="903288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lv-LV" altLang="lv-LV" sz="30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MS PGothic" pitchFamily="34" charset="-128"/>
                <a:cs typeface="Times New Roman" panose="02020603050405020304" pitchFamily="18" charset="0"/>
              </a:rPr>
              <a:t>Paldies par uzmanību!</a:t>
            </a:r>
          </a:p>
        </p:txBody>
      </p:sp>
      <p:sp>
        <p:nvSpPr>
          <p:cNvPr id="96259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685800" y="6092825"/>
            <a:ext cx="7772400" cy="307975"/>
          </a:xfrm>
        </p:spPr>
        <p:txBody>
          <a:bodyPr/>
          <a:lstStyle/>
          <a:p>
            <a:pPr eaLnBrk="1" hangingPunct="1"/>
            <a:r>
              <a:rPr lang="lv-LV" altLang="lv-LV" smtClean="0">
                <a:solidFill>
                  <a:schemeClr val="bg1"/>
                </a:solidFill>
                <a:ea typeface="MS PGothic" panose="020B0600070205080204" pitchFamily="34" charset="-128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16662</TotalTime>
  <Words>734</Words>
  <Application>Microsoft Office PowerPoint</Application>
  <PresentationFormat>On-screen Show (4:3)</PresentationFormat>
  <Paragraphs>127</Paragraphs>
  <Slides>6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4" baseType="lpstr">
      <vt:lpstr>MS PGothic</vt:lpstr>
      <vt:lpstr>Arial</vt:lpstr>
      <vt:lpstr>Calibri</vt:lpstr>
      <vt:lpstr>Century Gothic</vt:lpstr>
      <vt:lpstr>Times New Roman</vt:lpstr>
      <vt:lpstr>Trebuchet MS</vt:lpstr>
      <vt:lpstr>Verdana</vt:lpstr>
      <vt:lpstr>Office Theme</vt:lpstr>
      <vt:lpstr>ES struktūrfondu 2014.-2020. gada plānošanas perioda  ieguldījumi izglītībā un zinātnē  </vt:lpstr>
      <vt:lpstr>KP fondu (ESF, ERAF, KF) finansējuma sadalījums pa prioritārajiem virzieniem (milj. EUR), kopā 5 223,8 t.sk. IZM 859,89 (16,46%)</vt:lpstr>
      <vt:lpstr>PowerPoint Presentation</vt:lpstr>
      <vt:lpstr>PowerPoint Presentation</vt:lpstr>
      <vt:lpstr> Ex-ante nosacījumi investīciju veikšanai    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ibirzniece</dc:creator>
  <cp:lastModifiedBy>Agrita Kiopa</cp:lastModifiedBy>
  <cp:revision>1877</cp:revision>
  <cp:lastPrinted>2015-08-13T07:37:54Z</cp:lastPrinted>
  <dcterms:created xsi:type="dcterms:W3CDTF">2008-12-17T12:43:08Z</dcterms:created>
  <dcterms:modified xsi:type="dcterms:W3CDTF">2015-08-20T08:45:21Z</dcterms:modified>
</cp:coreProperties>
</file>