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7" r:id="rId5"/>
    <p:sldId id="268" r:id="rId6"/>
    <p:sldId id="259" r:id="rId7"/>
    <p:sldId id="264" r:id="rId8"/>
    <p:sldId id="263" r:id="rId9"/>
    <p:sldId id="262" r:id="rId10"/>
    <p:sldId id="261" r:id="rId11"/>
    <p:sldId id="260" r:id="rId12"/>
    <p:sldId id="265" r:id="rId13"/>
    <p:sldId id="266" r:id="rId14"/>
  </p:sldIdLst>
  <p:sldSz cx="9144000" cy="6858000" type="screen4x3"/>
  <p:notesSz cx="6797675" cy="987425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886B897-EF40-4535-8B2D-177370C6DAE9}">
          <p14:sldIdLst>
            <p14:sldId id="256"/>
            <p14:sldId id="258"/>
            <p14:sldId id="257"/>
            <p14:sldId id="267"/>
            <p14:sldId id="268"/>
            <p14:sldId id="259"/>
            <p14:sldId id="264"/>
            <p14:sldId id="263"/>
            <p14:sldId id="262"/>
            <p14:sldId id="261"/>
            <p14:sldId id="260"/>
            <p14:sldId id="265"/>
            <p14:sldId id="266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ce Tola" initials="D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C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4" d="100"/>
          <a:sy n="84" d="100"/>
        </p:scale>
        <p:origin x="-744" y="-6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3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2160239"/>
          </a:xfrm>
        </p:spPr>
        <p:txBody>
          <a:bodyPr>
            <a:normAutofit/>
          </a:bodyPr>
          <a:lstStyle>
            <a:lvl1pPr>
              <a:defRPr sz="650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lv-LV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1480" y="3284984"/>
            <a:ext cx="7768952" cy="1752600"/>
          </a:xfrm>
        </p:spPr>
        <p:txBody>
          <a:bodyPr>
            <a:normAutofit/>
          </a:bodyPr>
          <a:lstStyle>
            <a:lvl1pPr marL="0" indent="0" algn="l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lv-LV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fld id="{86EB08FF-91E7-48E9-A2BE-89E8E28642CF}" type="datetimeFigureOut">
              <a:rPr lang="lv-LV" smtClean="0"/>
              <a:pPr/>
              <a:t>2015.08.20.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fld id="{5B0A1E16-158A-4935-AE3B-2F30C0DBA9B2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66645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4C6F"/>
                </a:solidFill>
              </a:defRPr>
            </a:lvl1pPr>
            <a:lvl2pPr>
              <a:defRPr>
                <a:solidFill>
                  <a:srgbClr val="004C6F"/>
                </a:solidFill>
              </a:defRPr>
            </a:lvl2pPr>
            <a:lvl3pPr>
              <a:defRPr>
                <a:solidFill>
                  <a:srgbClr val="004C6F"/>
                </a:solidFill>
              </a:defRPr>
            </a:lvl3pPr>
            <a:lvl4pPr>
              <a:defRPr>
                <a:solidFill>
                  <a:srgbClr val="004C6F"/>
                </a:solidFill>
              </a:defRPr>
            </a:lvl4pPr>
            <a:lvl5pPr>
              <a:defRPr>
                <a:solidFill>
                  <a:srgbClr val="004C6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fld id="{86EB08FF-91E7-48E9-A2BE-89E8E28642CF}" type="datetimeFigureOut">
              <a:rPr lang="lv-LV" smtClean="0"/>
              <a:pPr/>
              <a:t>2015.08.20.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fld id="{5B0A1E16-158A-4935-AE3B-2F30C0DBA9B2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5354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rgbClr val="004C6F"/>
                </a:solidFill>
              </a:defRPr>
            </a:lvl1pPr>
            <a:lvl2pPr>
              <a:defRPr>
                <a:solidFill>
                  <a:srgbClr val="004C6F"/>
                </a:solidFill>
              </a:defRPr>
            </a:lvl2pPr>
            <a:lvl3pPr>
              <a:defRPr>
                <a:solidFill>
                  <a:srgbClr val="004C6F"/>
                </a:solidFill>
              </a:defRPr>
            </a:lvl3pPr>
            <a:lvl4pPr>
              <a:defRPr>
                <a:solidFill>
                  <a:srgbClr val="004C6F"/>
                </a:solidFill>
              </a:defRPr>
            </a:lvl4pPr>
            <a:lvl5pPr>
              <a:defRPr>
                <a:solidFill>
                  <a:srgbClr val="004C6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fld id="{86EB08FF-91E7-48E9-A2BE-89E8E28642CF}" type="datetimeFigureOut">
              <a:rPr lang="lv-LV" smtClean="0"/>
              <a:pPr/>
              <a:t>2015.08.20.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fld id="{5B0A1E16-158A-4935-AE3B-2F30C0DBA9B2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5239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lv-LV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  <a:lvl2pPr>
              <a:defRPr>
                <a:solidFill>
                  <a:srgbClr val="004C6F"/>
                </a:solidFill>
              </a:defRPr>
            </a:lvl2pPr>
            <a:lvl3pPr>
              <a:defRPr>
                <a:solidFill>
                  <a:srgbClr val="004C6F"/>
                </a:solidFill>
              </a:defRPr>
            </a:lvl3pPr>
            <a:lvl4pPr>
              <a:defRPr>
                <a:solidFill>
                  <a:srgbClr val="004C6F"/>
                </a:solidFill>
              </a:defRPr>
            </a:lvl4pPr>
            <a:lvl5pPr>
              <a:defRPr>
                <a:solidFill>
                  <a:srgbClr val="004C6F"/>
                </a:solidFill>
              </a:defRPr>
            </a:lvl5pPr>
          </a:lstStyle>
          <a:p>
            <a:pPr lvl="0"/>
            <a:r>
              <a:rPr lang="en-US" noProof="0" dirty="0" smtClean="0"/>
              <a:t>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lv-LV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fld id="{86EB08FF-91E7-48E9-A2BE-89E8E28642CF}" type="datetimeFigureOut">
              <a:rPr lang="lv-LV" smtClean="0"/>
              <a:pPr/>
              <a:t>2015.08.20.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fld id="{5B0A1E16-158A-4935-AE3B-2F30C0DBA9B2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82240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004C6F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lv-LV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4C6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fld id="{86EB08FF-91E7-48E9-A2BE-89E8E28642CF}" type="datetimeFigureOut">
              <a:rPr lang="lv-LV" smtClean="0"/>
              <a:pPr/>
              <a:t>2015.08.20.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fld id="{5B0A1E16-158A-4935-AE3B-2F30C0DBA9B2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955950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004C6F"/>
                </a:solidFill>
              </a:defRPr>
            </a:lvl1pPr>
            <a:lvl2pPr>
              <a:defRPr sz="2400">
                <a:solidFill>
                  <a:srgbClr val="004C6F"/>
                </a:solidFill>
              </a:defRPr>
            </a:lvl2pPr>
            <a:lvl3pPr>
              <a:defRPr sz="2000">
                <a:solidFill>
                  <a:srgbClr val="004C6F"/>
                </a:solidFill>
              </a:defRPr>
            </a:lvl3pPr>
            <a:lvl4pPr>
              <a:defRPr sz="1800">
                <a:solidFill>
                  <a:srgbClr val="004C6F"/>
                </a:solidFill>
              </a:defRPr>
            </a:lvl4pPr>
            <a:lvl5pPr>
              <a:defRPr sz="1800">
                <a:solidFill>
                  <a:srgbClr val="004C6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lv-LV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004C6F"/>
                </a:solidFill>
              </a:defRPr>
            </a:lvl1pPr>
            <a:lvl2pPr>
              <a:defRPr sz="2400">
                <a:solidFill>
                  <a:srgbClr val="004C6F"/>
                </a:solidFill>
              </a:defRPr>
            </a:lvl2pPr>
            <a:lvl3pPr>
              <a:defRPr sz="2000">
                <a:solidFill>
                  <a:srgbClr val="004C6F"/>
                </a:solidFill>
              </a:defRPr>
            </a:lvl3pPr>
            <a:lvl4pPr>
              <a:defRPr sz="1800">
                <a:solidFill>
                  <a:srgbClr val="004C6F"/>
                </a:solidFill>
              </a:defRPr>
            </a:lvl4pPr>
            <a:lvl5pPr>
              <a:defRPr sz="1800">
                <a:solidFill>
                  <a:srgbClr val="004C6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lv-LV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fld id="{86EB08FF-91E7-48E9-A2BE-89E8E28642CF}" type="datetimeFigureOut">
              <a:rPr lang="lv-LV" smtClean="0"/>
              <a:pPr/>
              <a:t>2015.08.20.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fld id="{5B0A1E16-158A-4935-AE3B-2F30C0DBA9B2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287821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lv-LV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4C6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rgbClr val="004C6F"/>
                </a:solidFill>
              </a:defRPr>
            </a:lvl1pPr>
            <a:lvl2pPr>
              <a:defRPr sz="2000">
                <a:solidFill>
                  <a:srgbClr val="004C6F"/>
                </a:solidFill>
              </a:defRPr>
            </a:lvl2pPr>
            <a:lvl3pPr>
              <a:defRPr sz="1800">
                <a:solidFill>
                  <a:srgbClr val="004C6F"/>
                </a:solidFill>
              </a:defRPr>
            </a:lvl3pPr>
            <a:lvl4pPr>
              <a:defRPr sz="1600">
                <a:solidFill>
                  <a:srgbClr val="004C6F"/>
                </a:solidFill>
              </a:defRPr>
            </a:lvl4pPr>
            <a:lvl5pPr>
              <a:defRPr sz="1600">
                <a:solidFill>
                  <a:srgbClr val="004C6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lv-LV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4C6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rgbClr val="004C6F"/>
                </a:solidFill>
              </a:defRPr>
            </a:lvl1pPr>
            <a:lvl2pPr>
              <a:defRPr sz="2000">
                <a:solidFill>
                  <a:srgbClr val="004C6F"/>
                </a:solidFill>
              </a:defRPr>
            </a:lvl2pPr>
            <a:lvl3pPr>
              <a:defRPr sz="1800">
                <a:solidFill>
                  <a:srgbClr val="004C6F"/>
                </a:solidFill>
              </a:defRPr>
            </a:lvl3pPr>
            <a:lvl4pPr>
              <a:defRPr sz="1600">
                <a:solidFill>
                  <a:srgbClr val="004C6F"/>
                </a:solidFill>
              </a:defRPr>
            </a:lvl4pPr>
            <a:lvl5pPr>
              <a:defRPr sz="1600">
                <a:solidFill>
                  <a:srgbClr val="004C6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lv-LV" noProof="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fld id="{86EB08FF-91E7-48E9-A2BE-89E8E28642CF}" type="datetimeFigureOut">
              <a:rPr lang="lv-LV" smtClean="0"/>
              <a:pPr/>
              <a:t>2015.08.20.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fld id="{5B0A1E16-158A-4935-AE3B-2F30C0DBA9B2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791328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4500"/>
            </a:lvl1pPr>
          </a:lstStyle>
          <a:p>
            <a:r>
              <a:rPr lang="en-US" noProof="0" smtClean="0"/>
              <a:t>Click to edit Master title style</a:t>
            </a:r>
            <a:endParaRPr lang="lv-LV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fld id="{86EB08FF-91E7-48E9-A2BE-89E8E28642CF}" type="datetimeFigureOut">
              <a:rPr lang="lv-LV" smtClean="0"/>
              <a:pPr/>
              <a:t>2015.08.20.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fld id="{5B0A1E16-158A-4935-AE3B-2F30C0DBA9B2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71603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fld id="{86EB08FF-91E7-48E9-A2BE-89E8E28642CF}" type="datetimeFigureOut">
              <a:rPr lang="lv-LV" smtClean="0"/>
              <a:pPr/>
              <a:t>2015.08.20.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4C6F"/>
                </a:solidFill>
              </a:defRPr>
            </a:lvl1pPr>
          </a:lstStyle>
          <a:p>
            <a:fld id="{5B0A1E16-158A-4935-AE3B-2F30C0DBA9B2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5" name="TextBox 1"/>
          <p:cNvSpPr txBox="1">
            <a:spLocks noChangeArrowheads="1"/>
          </p:cNvSpPr>
          <p:nvPr userDrawn="1"/>
        </p:nvSpPr>
        <p:spPr bwMode="auto">
          <a:xfrm>
            <a:off x="555625" y="2235200"/>
            <a:ext cx="6651625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ヒラギノ角ゴ Pro W3" pitchFamily="122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ヒラギノ角ゴ Pro W3" pitchFamily="122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ヒラギノ角ゴ Pro W3" pitchFamily="122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ヒラギノ角ゴ Pro W3" pitchFamily="122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ヒラギノ角ゴ Pro W3" pitchFamily="122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ヒラギノ角ゴ Pro W3" pitchFamily="122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ヒラギノ角ゴ Pro W3" pitchFamily="122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ヒラギノ角ゴ Pro W3" pitchFamily="122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ヒラギノ角ゴ Pro W3" pitchFamily="122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lv-LV" altLang="lv-LV" sz="7000" b="1" noProof="0" dirty="0" smtClean="0">
                <a:solidFill>
                  <a:schemeClr val="bg1"/>
                </a:solidFill>
                <a:latin typeface="Century Gothic" pitchFamily="34" charset="0"/>
              </a:rPr>
              <a:t>Paldies!</a:t>
            </a:r>
            <a:endParaRPr lang="lv-LV" altLang="lv-LV" sz="7000" b="1" noProof="0" dirty="0">
              <a:solidFill>
                <a:schemeClr val="bg1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412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08FF-91E7-48E9-A2BE-89E8E28642CF}" type="datetimeFigureOut">
              <a:rPr lang="lv-LV" smtClean="0"/>
              <a:t>2015.08.20.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A1E16-158A-4935-AE3B-2F30C0DBA9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08477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B08FF-91E7-48E9-A2BE-89E8E28642CF}" type="datetimeFigureOut">
              <a:rPr lang="lv-LV" smtClean="0"/>
              <a:t>2015.08.20.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A1E16-158A-4935-AE3B-2F30C0DBA9B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63166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536" y="0"/>
            <a:ext cx="8291264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lv-LV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lv-LV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C6F"/>
                </a:solidFill>
              </a:defRPr>
            </a:lvl1pPr>
          </a:lstStyle>
          <a:p>
            <a:fld id="{86EB08FF-91E7-48E9-A2BE-89E8E28642CF}" type="datetimeFigureOut">
              <a:rPr lang="lv-LV" smtClean="0"/>
              <a:pPr/>
              <a:t>2015.08.20.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4C6F"/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4C6F"/>
                </a:solidFill>
              </a:defRPr>
            </a:lvl1pPr>
          </a:lstStyle>
          <a:p>
            <a:fld id="{5B0A1E16-158A-4935-AE3B-2F30C0DBA9B2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57313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5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4C6F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4C6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4C6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4C6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4C6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2160239"/>
          </a:xfrm>
        </p:spPr>
        <p:txBody>
          <a:bodyPr>
            <a:normAutofit/>
          </a:bodyPr>
          <a:lstStyle/>
          <a:p>
            <a:pPr algn="ctr"/>
            <a:r>
              <a:rPr lang="lv-LV" sz="4800" dirty="0" smtClean="0"/>
              <a:t>Eiropas Stratēģisko investīciju fonds (EFSI)</a:t>
            </a:r>
            <a:endParaRPr lang="lv-LV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1480" y="2636910"/>
            <a:ext cx="7768952" cy="2520281"/>
          </a:xfrm>
        </p:spPr>
        <p:txBody>
          <a:bodyPr>
            <a:normAutofit/>
          </a:bodyPr>
          <a:lstStyle/>
          <a:p>
            <a:pPr algn="ctr"/>
            <a:r>
              <a:rPr lang="lv-LV" dirty="0" smtClean="0"/>
              <a:t>Risinājumi, veicamie soļi </a:t>
            </a:r>
            <a:r>
              <a:rPr lang="lv-LV" dirty="0"/>
              <a:t>un </a:t>
            </a:r>
            <a:r>
              <a:rPr lang="lv-LV" dirty="0" smtClean="0"/>
              <a:t>darbības EFSI </a:t>
            </a:r>
            <a:r>
              <a:rPr lang="lv-LV" dirty="0"/>
              <a:t>finansējuma </a:t>
            </a:r>
            <a:r>
              <a:rPr lang="lv-LV" dirty="0" smtClean="0"/>
              <a:t>apgūšanai</a:t>
            </a:r>
            <a:endParaRPr lang="lv-LV" b="1" dirty="0"/>
          </a:p>
          <a:p>
            <a:r>
              <a:rPr lang="lv-LV" sz="1600" b="1" dirty="0" smtClean="0"/>
              <a:t>21.08.2015.</a:t>
            </a:r>
            <a:endParaRPr lang="lv-LV" sz="1600" b="1" dirty="0"/>
          </a:p>
        </p:txBody>
      </p:sp>
    </p:spTree>
    <p:extLst>
      <p:ext uri="{BB962C8B-B14F-4D97-AF65-F5344CB8AC3E}">
        <p14:creationId xmlns:p14="http://schemas.microsoft.com/office/powerpoint/2010/main" val="173067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389215" y="2583726"/>
            <a:ext cx="1296144" cy="180000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748464" cy="692696"/>
          </a:xfrm>
        </p:spPr>
        <p:txBody>
          <a:bodyPr>
            <a:normAutofit/>
          </a:bodyPr>
          <a:lstStyle/>
          <a:p>
            <a:r>
              <a:rPr lang="lv-LV" dirty="0" smtClean="0"/>
              <a:t>Investīciju platforma: biznesa uzsācēju aizdevumi</a:t>
            </a:r>
            <a:endParaRPr lang="lv-LV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8680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1600" dirty="0" smtClean="0">
                <a:solidFill>
                  <a:schemeClr val="tx2"/>
                </a:solidFill>
              </a:rPr>
              <a:t>Plānotā </a:t>
            </a:r>
            <a:r>
              <a:rPr lang="lv-LV" sz="1600" b="1" dirty="0" err="1" smtClean="0">
                <a:solidFill>
                  <a:schemeClr val="tx2"/>
                </a:solidFill>
              </a:rPr>
              <a:t>Altum</a:t>
            </a:r>
            <a:r>
              <a:rPr lang="lv-LV" sz="1600" b="1" dirty="0" smtClean="0">
                <a:solidFill>
                  <a:schemeClr val="tx2"/>
                </a:solidFill>
              </a:rPr>
              <a:t> biznesa uzsācēju aizdevumu programma</a:t>
            </a:r>
            <a:r>
              <a:rPr lang="lv-LV" sz="1600" dirty="0" smtClean="0">
                <a:solidFill>
                  <a:schemeClr val="tx2"/>
                </a:solidFill>
              </a:rPr>
              <a:t>:</a:t>
            </a:r>
          </a:p>
          <a:p>
            <a:pPr marL="177800" indent="-177800"/>
            <a:r>
              <a:rPr lang="lv-LV" sz="1600" dirty="0" smtClean="0">
                <a:solidFill>
                  <a:schemeClr val="tx2"/>
                </a:solidFill>
              </a:rPr>
              <a:t>aizdevumi līdz </a:t>
            </a:r>
            <a:r>
              <a:rPr lang="lv-LV" sz="1600" b="1" i="1" dirty="0" smtClean="0">
                <a:solidFill>
                  <a:schemeClr val="tx2"/>
                </a:solidFill>
              </a:rPr>
              <a:t>150 tūkstošiem EUR</a:t>
            </a:r>
            <a:r>
              <a:rPr lang="lv-LV" sz="1600" dirty="0" smtClean="0">
                <a:solidFill>
                  <a:schemeClr val="tx2"/>
                </a:solidFill>
              </a:rPr>
              <a:t>;</a:t>
            </a:r>
          </a:p>
          <a:p>
            <a:pPr marL="177800" indent="-177800"/>
            <a:r>
              <a:rPr lang="lv-LV" sz="1600" dirty="0" smtClean="0">
                <a:solidFill>
                  <a:schemeClr val="tx2"/>
                </a:solidFill>
              </a:rPr>
              <a:t>ar termiņu līdz 10 gadiem;</a:t>
            </a:r>
          </a:p>
          <a:p>
            <a:pPr marL="177800" indent="-177800"/>
            <a:r>
              <a:rPr lang="lv-LV" sz="1600" dirty="0" smtClean="0">
                <a:solidFill>
                  <a:schemeClr val="tx2"/>
                </a:solidFill>
              </a:rPr>
              <a:t>jauniem uzņēmumiem ar paaugstinātu risku;</a:t>
            </a:r>
          </a:p>
          <a:p>
            <a:pPr marL="177800" indent="-177800"/>
            <a:r>
              <a:rPr lang="lv-LV" sz="1600" dirty="0" smtClean="0">
                <a:solidFill>
                  <a:schemeClr val="tx2"/>
                </a:solidFill>
              </a:rPr>
              <a:t>kopējais budžets ir </a:t>
            </a:r>
            <a:r>
              <a:rPr lang="lv-LV" sz="1600" b="1" i="1" dirty="0" smtClean="0">
                <a:solidFill>
                  <a:schemeClr val="tx2"/>
                </a:solidFill>
              </a:rPr>
              <a:t>20 miljoni EUR</a:t>
            </a:r>
            <a:r>
              <a:rPr lang="lv-LV" sz="1600" dirty="0" smtClean="0">
                <a:solidFill>
                  <a:schemeClr val="tx2"/>
                </a:solidFill>
              </a:rPr>
              <a:t>, no tiem </a:t>
            </a:r>
            <a:r>
              <a:rPr lang="lv-LV" sz="1600" dirty="0">
                <a:solidFill>
                  <a:schemeClr val="tx2"/>
                </a:solidFill>
              </a:rPr>
              <a:t>ERAF </a:t>
            </a:r>
            <a:r>
              <a:rPr lang="lv-LV" sz="1600" dirty="0" smtClean="0">
                <a:solidFill>
                  <a:schemeClr val="tx2"/>
                </a:solidFill>
              </a:rPr>
              <a:t>finansējums ir 10 miljoni EUR.</a:t>
            </a:r>
          </a:p>
          <a:p>
            <a:pPr marL="0" indent="0">
              <a:buNone/>
            </a:pPr>
            <a:endParaRPr lang="lv-LV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lv-LV" sz="1600" b="1" dirty="0" smtClean="0">
                <a:solidFill>
                  <a:schemeClr val="tx2"/>
                </a:solidFill>
              </a:rPr>
              <a:t>EIF COSME programma </a:t>
            </a:r>
            <a:r>
              <a:rPr lang="lv-LV" sz="1600" dirty="0" smtClean="0">
                <a:solidFill>
                  <a:schemeClr val="tx2"/>
                </a:solidFill>
              </a:rPr>
              <a:t>ļautu Altum saņemt garantiju, kas segtu daļu no sagaidāmajiem zaudējumiem, tādējādi potenciāli palielinātu kopējo Altum programmas budžetu un izsniegto uzsācēju aizdevumu apjomu.</a:t>
            </a:r>
            <a:endParaRPr lang="lv-LV" sz="1600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21063" y="2579939"/>
            <a:ext cx="864000" cy="9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6" name="Rectangle 5"/>
          <p:cNvSpPr/>
          <p:nvPr/>
        </p:nvSpPr>
        <p:spPr>
          <a:xfrm>
            <a:off x="6021062" y="3483726"/>
            <a:ext cx="864000" cy="9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972" y="2850869"/>
            <a:ext cx="678180" cy="358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7821289" y="4023726"/>
            <a:ext cx="432000" cy="360000"/>
          </a:xfrm>
          <a:prstGeom prst="rect">
            <a:avLst/>
          </a:prstGeom>
          <a:pattFill prst="pct30">
            <a:fgClr>
              <a:schemeClr val="tx2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7264" y="4097998"/>
            <a:ext cx="360045" cy="211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>
            <a:off x="6957167" y="3389009"/>
            <a:ext cx="360040" cy="0"/>
          </a:xfrm>
          <a:prstGeom prst="straightConnector1">
            <a:avLst/>
          </a:prstGeom>
          <a:ln w="63500">
            <a:solidFill>
              <a:schemeClr val="tx2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878783" y="4023726"/>
            <a:ext cx="2376168" cy="489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868935" y="3747216"/>
            <a:ext cx="100811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000" b="1" dirty="0" smtClean="0">
                <a:solidFill>
                  <a:schemeClr val="tx2"/>
                </a:solidFill>
              </a:rPr>
              <a:t>COSME programma:sagaidāmie zaudējumi līdz 20%</a:t>
            </a:r>
            <a:endParaRPr lang="lv-LV" sz="1000" b="1" dirty="0">
              <a:solidFill>
                <a:schemeClr val="tx2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7821289" y="2583726"/>
            <a:ext cx="0" cy="2016024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ight Brace 25"/>
          <p:cNvSpPr/>
          <p:nvPr/>
        </p:nvSpPr>
        <p:spPr>
          <a:xfrm rot="16200000">
            <a:off x="7965281" y="1715642"/>
            <a:ext cx="144016" cy="1296147"/>
          </a:xfrm>
          <a:prstGeom prst="rightBrace">
            <a:avLst>
              <a:gd name="adj1" fmla="val 0"/>
              <a:gd name="adj2" fmla="val 5000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3" name="TextBox 32"/>
          <p:cNvSpPr txBox="1"/>
          <p:nvPr/>
        </p:nvSpPr>
        <p:spPr>
          <a:xfrm>
            <a:off x="7335210" y="1890059"/>
            <a:ext cx="1404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 smtClean="0">
                <a:solidFill>
                  <a:schemeClr val="tx2"/>
                </a:solidFill>
              </a:rPr>
              <a:t>lielāks programmas kopējais budžets </a:t>
            </a:r>
            <a:endParaRPr lang="lv-LV" sz="1000" b="1" dirty="0">
              <a:solidFill>
                <a:schemeClr val="tx2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6355" y="3794853"/>
            <a:ext cx="633413" cy="22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7389215" y="3483726"/>
            <a:ext cx="864000" cy="9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4" name="Rectangle 23"/>
          <p:cNvSpPr/>
          <p:nvPr/>
        </p:nvSpPr>
        <p:spPr>
          <a:xfrm>
            <a:off x="7389215" y="2583726"/>
            <a:ext cx="864000" cy="9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2199" y="2850869"/>
            <a:ext cx="678180" cy="358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4508" y="3644924"/>
            <a:ext cx="633413" cy="22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" name="Straight Arrow Connector 26"/>
          <p:cNvCxnSpPr/>
          <p:nvPr/>
        </p:nvCxnSpPr>
        <p:spPr>
          <a:xfrm flipV="1">
            <a:off x="8150277" y="4237828"/>
            <a:ext cx="0" cy="1207396"/>
          </a:xfrm>
          <a:prstGeom prst="straightConnector1">
            <a:avLst/>
          </a:prstGeom>
          <a:ln w="12700">
            <a:solidFill>
              <a:schemeClr val="tx2"/>
            </a:solidFill>
            <a:prstDash val="dash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236296" y="5463397"/>
            <a:ext cx="10081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000" b="1" dirty="0" smtClean="0">
                <a:solidFill>
                  <a:schemeClr val="tx2"/>
                </a:solidFill>
              </a:rPr>
              <a:t>EIF COSME programmas garantija</a:t>
            </a:r>
            <a:endParaRPr lang="lv-LV" sz="1000" b="1" dirty="0">
              <a:solidFill>
                <a:schemeClr val="tx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948264" y="4610567"/>
            <a:ext cx="1008112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lv-LV" sz="1000" b="1" dirty="0" smtClean="0">
                <a:solidFill>
                  <a:schemeClr val="tx2"/>
                </a:solidFill>
              </a:rPr>
              <a:t>EIF riska segums</a:t>
            </a:r>
          </a:p>
          <a:p>
            <a:pPr algn="r"/>
            <a:r>
              <a:rPr lang="lv-LV" sz="1000" b="1" dirty="0" smtClean="0">
                <a:solidFill>
                  <a:schemeClr val="tx2"/>
                </a:solidFill>
              </a:rPr>
              <a:t>līdz 50%</a:t>
            </a:r>
            <a:endParaRPr lang="lv-LV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4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748464" cy="692696"/>
          </a:xfrm>
        </p:spPr>
        <p:txBody>
          <a:bodyPr>
            <a:normAutofit/>
          </a:bodyPr>
          <a:lstStyle/>
          <a:p>
            <a:r>
              <a:rPr lang="lv-LV" dirty="0" smtClean="0"/>
              <a:t>Investīciju platforma: mikro aizdevumi</a:t>
            </a:r>
            <a:endParaRPr lang="lv-LV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25881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1600" dirty="0" smtClean="0">
                <a:solidFill>
                  <a:schemeClr val="tx2"/>
                </a:solidFill>
              </a:rPr>
              <a:t>Plānotā </a:t>
            </a:r>
            <a:r>
              <a:rPr lang="lv-LV" sz="1600" b="1" dirty="0" smtClean="0">
                <a:solidFill>
                  <a:schemeClr val="tx2"/>
                </a:solidFill>
              </a:rPr>
              <a:t>Altum mikro aizdevumu programma</a:t>
            </a:r>
            <a:r>
              <a:rPr lang="lv-LV" sz="1600" dirty="0" smtClean="0">
                <a:solidFill>
                  <a:schemeClr val="tx2"/>
                </a:solidFill>
              </a:rPr>
              <a:t>:</a:t>
            </a:r>
          </a:p>
          <a:p>
            <a:pPr marL="177800" indent="-177800"/>
            <a:r>
              <a:rPr lang="lv-LV" sz="1600" dirty="0" smtClean="0">
                <a:solidFill>
                  <a:schemeClr val="tx2"/>
                </a:solidFill>
              </a:rPr>
              <a:t>aizdevumi līdz </a:t>
            </a:r>
            <a:r>
              <a:rPr lang="lv-LV" sz="1600" b="1" i="1" dirty="0" smtClean="0">
                <a:solidFill>
                  <a:schemeClr val="tx2"/>
                </a:solidFill>
              </a:rPr>
              <a:t>25 tūkstošiem EUR</a:t>
            </a:r>
            <a:r>
              <a:rPr lang="lv-LV" sz="1600" dirty="0" smtClean="0">
                <a:solidFill>
                  <a:schemeClr val="tx2"/>
                </a:solidFill>
              </a:rPr>
              <a:t>;</a:t>
            </a:r>
          </a:p>
          <a:p>
            <a:pPr marL="177800" indent="-177800"/>
            <a:r>
              <a:rPr lang="lv-LV" sz="1600" dirty="0" smtClean="0">
                <a:solidFill>
                  <a:schemeClr val="tx2"/>
                </a:solidFill>
              </a:rPr>
              <a:t>ar termiņu līdz 10 gadiem;</a:t>
            </a:r>
          </a:p>
          <a:p>
            <a:pPr marL="177800" indent="-177800"/>
            <a:r>
              <a:rPr lang="lv-LV" sz="1600" dirty="0" smtClean="0">
                <a:solidFill>
                  <a:schemeClr val="tx2"/>
                </a:solidFill>
              </a:rPr>
              <a:t>kombinēta ar apmācībām un mentoringu;</a:t>
            </a:r>
          </a:p>
          <a:p>
            <a:pPr marL="177800" indent="-177800"/>
            <a:r>
              <a:rPr lang="lv-LV" sz="1600" dirty="0" smtClean="0">
                <a:solidFill>
                  <a:schemeClr val="tx2"/>
                </a:solidFill>
              </a:rPr>
              <a:t>kopējais budžets ir </a:t>
            </a:r>
            <a:r>
              <a:rPr lang="lv-LV" sz="1600" b="1" i="1" dirty="0" smtClean="0">
                <a:solidFill>
                  <a:schemeClr val="tx2"/>
                </a:solidFill>
              </a:rPr>
              <a:t>10 miljoni EUR</a:t>
            </a:r>
            <a:r>
              <a:rPr lang="lv-LV" sz="1600" dirty="0" smtClean="0">
                <a:solidFill>
                  <a:schemeClr val="tx2"/>
                </a:solidFill>
              </a:rPr>
              <a:t>, no tiem </a:t>
            </a:r>
            <a:r>
              <a:rPr lang="lv-LV" sz="1600" dirty="0">
                <a:solidFill>
                  <a:schemeClr val="tx2"/>
                </a:solidFill>
              </a:rPr>
              <a:t>ERAF </a:t>
            </a:r>
            <a:r>
              <a:rPr lang="lv-LV" sz="1600" dirty="0" smtClean="0">
                <a:solidFill>
                  <a:schemeClr val="tx2"/>
                </a:solidFill>
              </a:rPr>
              <a:t>finansējums ir 3 miljoni EUR.</a:t>
            </a:r>
          </a:p>
          <a:p>
            <a:pPr marL="0" indent="0">
              <a:buNone/>
            </a:pPr>
            <a:endParaRPr lang="lv-LV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lv-LV" sz="1600" b="1" dirty="0" smtClean="0">
                <a:solidFill>
                  <a:schemeClr val="tx2"/>
                </a:solidFill>
              </a:rPr>
              <a:t>EIF EaSI programma </a:t>
            </a:r>
            <a:r>
              <a:rPr lang="lv-LV" sz="1600" dirty="0" smtClean="0">
                <a:solidFill>
                  <a:schemeClr val="tx2"/>
                </a:solidFill>
              </a:rPr>
              <a:t>ļautu Altum saņemt garantiju, kas segtu lielāko daļu no sagaidāmajiem zaudējumiem, tādējādi potenciāli palielinātu kopējo Altum programmas budžetu un izsniegto mikro aizdevumu apjomu.</a:t>
            </a:r>
            <a:endParaRPr lang="lv-LV" sz="1600" dirty="0">
              <a:solidFill>
                <a:schemeClr val="tx2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389215" y="2579939"/>
            <a:ext cx="1296144" cy="180000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4" name="Rectangle 3"/>
          <p:cNvSpPr/>
          <p:nvPr/>
        </p:nvSpPr>
        <p:spPr>
          <a:xfrm>
            <a:off x="6021063" y="2579939"/>
            <a:ext cx="864000" cy="126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6" name="Rectangle 5"/>
          <p:cNvSpPr/>
          <p:nvPr/>
        </p:nvSpPr>
        <p:spPr>
          <a:xfrm>
            <a:off x="6021063" y="3839939"/>
            <a:ext cx="864000" cy="54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973" y="3030869"/>
            <a:ext cx="678180" cy="358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6356" y="3995258"/>
            <a:ext cx="633413" cy="22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7389215" y="3839939"/>
            <a:ext cx="864000" cy="54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1" name="Rectangle 10"/>
          <p:cNvSpPr/>
          <p:nvPr/>
        </p:nvSpPr>
        <p:spPr>
          <a:xfrm>
            <a:off x="7389215" y="2579939"/>
            <a:ext cx="864000" cy="126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12" name="Rectangle 11"/>
          <p:cNvSpPr/>
          <p:nvPr/>
        </p:nvSpPr>
        <p:spPr>
          <a:xfrm>
            <a:off x="7562015" y="3839939"/>
            <a:ext cx="691200" cy="540000"/>
          </a:xfrm>
          <a:prstGeom prst="rect">
            <a:avLst/>
          </a:prstGeom>
          <a:pattFill prst="pct30">
            <a:fgClr>
              <a:schemeClr val="tx2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3723" y="4001939"/>
            <a:ext cx="367784" cy="2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>
            <a:off x="6957167" y="3389009"/>
            <a:ext cx="360040" cy="0"/>
          </a:xfrm>
          <a:prstGeom prst="straightConnector1">
            <a:avLst/>
          </a:prstGeom>
          <a:ln w="63500">
            <a:solidFill>
              <a:schemeClr val="tx2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877047" y="3839939"/>
            <a:ext cx="2376168" cy="489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868935" y="3563429"/>
            <a:ext cx="100811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000" b="1" dirty="0" smtClean="0">
                <a:solidFill>
                  <a:schemeClr val="tx2"/>
                </a:solidFill>
              </a:rPr>
              <a:t>EaSI programma:sagaidāmie zaudējumi līdz 30%</a:t>
            </a:r>
            <a:endParaRPr lang="lv-LV" sz="1000" b="1" dirty="0">
              <a:solidFill>
                <a:schemeClr val="tx2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7562015" y="2579939"/>
            <a:ext cx="0" cy="2016024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660232" y="4586059"/>
            <a:ext cx="10081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000" b="1" dirty="0" smtClean="0">
                <a:solidFill>
                  <a:schemeClr val="tx2"/>
                </a:solidFill>
              </a:rPr>
              <a:t>EIF riska segums</a:t>
            </a:r>
          </a:p>
          <a:p>
            <a:pPr algn="r"/>
            <a:r>
              <a:rPr lang="lv-LV" sz="1000" b="1" dirty="0" smtClean="0">
                <a:solidFill>
                  <a:schemeClr val="tx2"/>
                </a:solidFill>
              </a:rPr>
              <a:t>līdz 80%</a:t>
            </a:r>
            <a:endParaRPr lang="lv-LV" sz="1000" b="1" dirty="0">
              <a:solidFill>
                <a:schemeClr val="tx2"/>
              </a:solidFill>
            </a:endParaRPr>
          </a:p>
        </p:txBody>
      </p:sp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290075" y="4039644"/>
            <a:ext cx="361950" cy="131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ight Brace 25"/>
          <p:cNvSpPr/>
          <p:nvPr/>
        </p:nvSpPr>
        <p:spPr>
          <a:xfrm rot="16200000">
            <a:off x="7965281" y="1715642"/>
            <a:ext cx="144016" cy="1296147"/>
          </a:xfrm>
          <a:prstGeom prst="rightBrace">
            <a:avLst>
              <a:gd name="adj1" fmla="val 0"/>
              <a:gd name="adj2" fmla="val 5000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3" name="TextBox 32"/>
          <p:cNvSpPr txBox="1"/>
          <p:nvPr/>
        </p:nvSpPr>
        <p:spPr>
          <a:xfrm>
            <a:off x="7335210" y="1890059"/>
            <a:ext cx="1404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 smtClean="0">
                <a:solidFill>
                  <a:schemeClr val="tx2"/>
                </a:solidFill>
              </a:rPr>
              <a:t>lielāks programmas kopējais budžets </a:t>
            </a:r>
            <a:endParaRPr lang="lv-LV" sz="1000" b="1" dirty="0">
              <a:solidFill>
                <a:schemeClr val="tx2"/>
              </a:solidFill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 flipV="1">
            <a:off x="8150277" y="4237828"/>
            <a:ext cx="0" cy="1207396"/>
          </a:xfrm>
          <a:prstGeom prst="straightConnector1">
            <a:avLst/>
          </a:prstGeom>
          <a:ln w="12700">
            <a:solidFill>
              <a:schemeClr val="tx2"/>
            </a:solidFill>
            <a:prstDash val="dash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7236296" y="5463397"/>
            <a:ext cx="10081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000" b="1" dirty="0" smtClean="0">
                <a:solidFill>
                  <a:schemeClr val="tx2"/>
                </a:solidFill>
              </a:rPr>
              <a:t>EIF EaSI programmas garantija</a:t>
            </a:r>
            <a:endParaRPr lang="lv-LV" sz="1000" b="1" dirty="0">
              <a:solidFill>
                <a:schemeClr val="tx2"/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228" y="3030869"/>
            <a:ext cx="678180" cy="358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061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748464" cy="692696"/>
          </a:xfrm>
        </p:spPr>
        <p:txBody>
          <a:bodyPr>
            <a:normAutofit/>
          </a:bodyPr>
          <a:lstStyle/>
          <a:p>
            <a:r>
              <a:rPr lang="lv-LV" dirty="0" smtClean="0"/>
              <a:t>Investīciju platforma: energoefektivitātes instrumenti</a:t>
            </a:r>
            <a:endParaRPr lang="lv-LV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86808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1600" dirty="0" smtClean="0">
                <a:solidFill>
                  <a:schemeClr val="tx2"/>
                </a:solidFill>
              </a:rPr>
              <a:t>Plānotās </a:t>
            </a:r>
            <a:r>
              <a:rPr lang="lv-LV" sz="1600" b="1" dirty="0" smtClean="0">
                <a:solidFill>
                  <a:schemeClr val="tx2"/>
                </a:solidFill>
              </a:rPr>
              <a:t>Altum energoefektivitātes instrumentu programmas</a:t>
            </a:r>
            <a:r>
              <a:rPr lang="lv-LV" sz="1600" dirty="0" smtClean="0">
                <a:solidFill>
                  <a:schemeClr val="tx2"/>
                </a:solidFill>
              </a:rPr>
              <a:t>:</a:t>
            </a:r>
          </a:p>
          <a:p>
            <a:pPr marL="177800" indent="-177800"/>
            <a:r>
              <a:rPr lang="lv-LV" sz="1600" dirty="0">
                <a:solidFill>
                  <a:schemeClr val="tx2"/>
                </a:solidFill>
              </a:rPr>
              <a:t>Daudzdzīvokļu māju siltināšanas aizdevumi un aizdevuma </a:t>
            </a:r>
            <a:r>
              <a:rPr lang="lv-LV" sz="1600" dirty="0" smtClean="0">
                <a:solidFill>
                  <a:schemeClr val="tx2"/>
                </a:solidFill>
              </a:rPr>
              <a:t>garantijas;</a:t>
            </a:r>
            <a:endParaRPr lang="lv-LV" sz="1600" dirty="0">
              <a:solidFill>
                <a:schemeClr val="tx2"/>
              </a:solidFill>
            </a:endParaRPr>
          </a:p>
          <a:p>
            <a:pPr marL="177800" indent="-177800"/>
            <a:r>
              <a:rPr lang="lv-LV" sz="1600" dirty="0">
                <a:solidFill>
                  <a:schemeClr val="tx2"/>
                </a:solidFill>
              </a:rPr>
              <a:t>ESCO refinansēšanas </a:t>
            </a:r>
            <a:r>
              <a:rPr lang="lv-LV" sz="1600" dirty="0" smtClean="0">
                <a:solidFill>
                  <a:schemeClr val="tx2"/>
                </a:solidFill>
              </a:rPr>
              <a:t>fonds;</a:t>
            </a:r>
            <a:endParaRPr lang="lv-LV" sz="1600" dirty="0">
              <a:solidFill>
                <a:schemeClr val="tx2"/>
              </a:solidFill>
            </a:endParaRPr>
          </a:p>
          <a:p>
            <a:pPr marL="177800" indent="-177800"/>
            <a:r>
              <a:rPr lang="lv-LV" sz="1600" dirty="0">
                <a:solidFill>
                  <a:schemeClr val="tx2"/>
                </a:solidFill>
              </a:rPr>
              <a:t>Industriālo ēku un infrastruktūras enerģijas efektivitātes </a:t>
            </a:r>
            <a:r>
              <a:rPr lang="lv-LV" sz="1600" dirty="0" smtClean="0">
                <a:solidFill>
                  <a:schemeClr val="tx2"/>
                </a:solidFill>
              </a:rPr>
              <a:t>aizdevumi </a:t>
            </a:r>
            <a:r>
              <a:rPr lang="lv-LV" sz="1600" dirty="0">
                <a:solidFill>
                  <a:schemeClr val="tx2"/>
                </a:solidFill>
              </a:rPr>
              <a:t>un aizdevuma garantijas</a:t>
            </a:r>
            <a:r>
              <a:rPr lang="lv-LV" sz="1600" dirty="0" smtClean="0">
                <a:solidFill>
                  <a:schemeClr val="tx2"/>
                </a:solidFill>
              </a:rPr>
              <a:t>;</a:t>
            </a:r>
            <a:endParaRPr lang="lv-LV" sz="1600" dirty="0">
              <a:solidFill>
                <a:schemeClr val="tx2"/>
              </a:solidFill>
            </a:endParaRPr>
          </a:p>
          <a:p>
            <a:pPr marL="177800" indent="-177800"/>
            <a:r>
              <a:rPr lang="lv-LV" sz="1600" dirty="0">
                <a:solidFill>
                  <a:schemeClr val="tx2"/>
                </a:solidFill>
              </a:rPr>
              <a:t>Publisko ēku un infrastruktūras enerģijas efektivitātes aizdevumi un aizdevuma garantijas</a:t>
            </a:r>
            <a:r>
              <a:rPr lang="lv-LV" sz="1600" dirty="0" smtClean="0">
                <a:solidFill>
                  <a:schemeClr val="tx2"/>
                </a:solidFill>
              </a:rPr>
              <a:t>.</a:t>
            </a:r>
            <a:endParaRPr lang="lv-LV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lv-LV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lv-LV" sz="1600" b="1" dirty="0" smtClean="0">
                <a:solidFill>
                  <a:schemeClr val="tx2"/>
                </a:solidFill>
              </a:rPr>
              <a:t>EIB līdzfinansējums,</a:t>
            </a:r>
            <a:r>
              <a:rPr lang="lv-LV" sz="1600" dirty="0" smtClean="0">
                <a:solidFill>
                  <a:schemeClr val="tx2"/>
                </a:solidFill>
              </a:rPr>
              <a:t> </a:t>
            </a:r>
            <a:r>
              <a:rPr lang="lv-LV" sz="1600" dirty="0">
                <a:solidFill>
                  <a:schemeClr val="tx2"/>
                </a:solidFill>
              </a:rPr>
              <a:t>kas </a:t>
            </a:r>
            <a:r>
              <a:rPr lang="lv-LV" sz="1600" dirty="0" smtClean="0">
                <a:solidFill>
                  <a:schemeClr val="tx2"/>
                </a:solidFill>
              </a:rPr>
              <a:t>arī segtu </a:t>
            </a:r>
            <a:r>
              <a:rPr lang="lv-LV" sz="1600" dirty="0">
                <a:solidFill>
                  <a:schemeClr val="tx2"/>
                </a:solidFill>
              </a:rPr>
              <a:t>daļu no sagaidāmajiem zaudējumiem,</a:t>
            </a:r>
            <a:r>
              <a:rPr lang="lv-LV" sz="1600" b="1" dirty="0" smtClean="0">
                <a:solidFill>
                  <a:schemeClr val="tx2"/>
                </a:solidFill>
              </a:rPr>
              <a:t> </a:t>
            </a:r>
            <a:r>
              <a:rPr lang="lv-LV" sz="1600" dirty="0" smtClean="0">
                <a:solidFill>
                  <a:schemeClr val="tx2"/>
                </a:solidFill>
              </a:rPr>
              <a:t>ļautu palielināt kopējo Altum programmu budžetu un izsniegto energoefektivitātes aizdevumu vai aizdevuma garantiju apjomu.</a:t>
            </a:r>
            <a:endParaRPr lang="lv-LV" sz="1600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21063" y="2583056"/>
            <a:ext cx="864000" cy="9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957167" y="3389009"/>
            <a:ext cx="360040" cy="0"/>
          </a:xfrm>
          <a:prstGeom prst="straightConnector1">
            <a:avLst/>
          </a:prstGeom>
          <a:ln w="63500">
            <a:solidFill>
              <a:schemeClr val="tx2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ight Brace 25"/>
          <p:cNvSpPr/>
          <p:nvPr/>
        </p:nvSpPr>
        <p:spPr>
          <a:xfrm rot="16200000">
            <a:off x="7965281" y="1715642"/>
            <a:ext cx="144016" cy="1296147"/>
          </a:xfrm>
          <a:prstGeom prst="rightBrace">
            <a:avLst>
              <a:gd name="adj1" fmla="val 0"/>
              <a:gd name="adj2" fmla="val 5000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3" name="TextBox 32"/>
          <p:cNvSpPr txBox="1"/>
          <p:nvPr/>
        </p:nvSpPr>
        <p:spPr>
          <a:xfrm>
            <a:off x="7335210" y="1890059"/>
            <a:ext cx="1404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 smtClean="0">
                <a:solidFill>
                  <a:schemeClr val="tx2"/>
                </a:solidFill>
              </a:rPr>
              <a:t>lielāks programmas kopējais budžets </a:t>
            </a:r>
            <a:endParaRPr lang="lv-LV" sz="1000" b="1" dirty="0">
              <a:solidFill>
                <a:schemeClr val="tx2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239" y="3818375"/>
            <a:ext cx="633413" cy="22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7524328" y="5463397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000" b="1" dirty="0" smtClean="0">
                <a:solidFill>
                  <a:schemeClr val="tx2"/>
                </a:solidFill>
              </a:rPr>
              <a:t>EIB līdzfinansējums</a:t>
            </a:r>
            <a:endParaRPr lang="lv-LV" sz="1000" b="1" dirty="0">
              <a:solidFill>
                <a:schemeClr val="tx2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44456" y="2583056"/>
            <a:ext cx="432000" cy="1800000"/>
          </a:xfrm>
          <a:prstGeom prst="rect">
            <a:avLst/>
          </a:prstGeom>
          <a:pattFill prst="pct30">
            <a:fgClr>
              <a:schemeClr val="tx2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8582325" y="4237828"/>
            <a:ext cx="0" cy="1207396"/>
          </a:xfrm>
          <a:prstGeom prst="straightConnector1">
            <a:avLst/>
          </a:prstGeom>
          <a:ln w="12700">
            <a:solidFill>
              <a:schemeClr val="tx2"/>
            </a:solidFill>
            <a:prstDash val="dash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7390878" y="2583056"/>
            <a:ext cx="864000" cy="18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1673" y="3818375"/>
            <a:ext cx="633413" cy="22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963" y="3306843"/>
            <a:ext cx="31432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6021063" y="3483056"/>
            <a:ext cx="864000" cy="9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17" name="Rectangle 16"/>
          <p:cNvSpPr/>
          <p:nvPr/>
        </p:nvSpPr>
        <p:spPr>
          <a:xfrm>
            <a:off x="7390878" y="3483056"/>
            <a:ext cx="864000" cy="9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0855" y="2853986"/>
            <a:ext cx="678180" cy="358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9289" y="2853986"/>
            <a:ext cx="678180" cy="358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519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897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EFSI 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1600" b="1" dirty="0" smtClean="0">
                <a:solidFill>
                  <a:schemeClr val="tx2"/>
                </a:solidFill>
              </a:rPr>
              <a:t>Eiropas Stratēģisko investīciju fonds:  </a:t>
            </a:r>
            <a:r>
              <a:rPr lang="lv-LV" sz="1600" dirty="0" smtClean="0">
                <a:solidFill>
                  <a:schemeClr val="tx2"/>
                </a:solidFill>
              </a:rPr>
              <a:t>iespēja Eiropas Savienības dalībvalstīm </a:t>
            </a:r>
            <a:r>
              <a:rPr lang="lv-LV" sz="1600" b="1" dirty="0" smtClean="0">
                <a:solidFill>
                  <a:schemeClr val="tx2"/>
                </a:solidFill>
              </a:rPr>
              <a:t>315 mljrd. </a:t>
            </a:r>
            <a:r>
              <a:rPr lang="lv-LV" sz="1600" dirty="0">
                <a:solidFill>
                  <a:schemeClr val="tx2"/>
                </a:solidFill>
              </a:rPr>
              <a:t>e</a:t>
            </a:r>
            <a:r>
              <a:rPr lang="lv-LV" sz="1600" dirty="0" smtClean="0">
                <a:solidFill>
                  <a:schemeClr val="tx2"/>
                </a:solidFill>
              </a:rPr>
              <a:t>uro apmērā </a:t>
            </a:r>
            <a:r>
              <a:rPr lang="lv-LV" sz="1600" b="1" dirty="0" smtClean="0">
                <a:solidFill>
                  <a:schemeClr val="tx2"/>
                </a:solidFill>
              </a:rPr>
              <a:t>ar</a:t>
            </a:r>
            <a:r>
              <a:rPr lang="lv-LV" sz="1600" dirty="0" smtClean="0">
                <a:solidFill>
                  <a:schemeClr val="tx2"/>
                </a:solidFill>
              </a:rPr>
              <a:t> </a:t>
            </a:r>
            <a:r>
              <a:rPr lang="lv-LV" sz="1600" b="1" dirty="0" smtClean="0">
                <a:solidFill>
                  <a:schemeClr val="tx2"/>
                </a:solidFill>
              </a:rPr>
              <a:t>Eiropas Investīciju bankas  (EIB) </a:t>
            </a:r>
            <a:r>
              <a:rPr lang="lv-LV" sz="1600" dirty="0" smtClean="0">
                <a:solidFill>
                  <a:schemeClr val="tx2"/>
                </a:solidFill>
              </a:rPr>
              <a:t>līdzdalību atbalstīt investīcijas tautsaimniecībā (finanšu tirgū aizņemti līdzekļi 315=(5+16)x15</a:t>
            </a:r>
            <a:r>
              <a:rPr lang="lv-LV" sz="1600" dirty="0">
                <a:solidFill>
                  <a:schemeClr val="tx2"/>
                </a:solidFill>
              </a:rPr>
              <a:t>) :</a:t>
            </a:r>
            <a:endParaRPr lang="lv-LV" sz="1600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lv-LV" sz="1600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lv-LV" sz="1600" dirty="0" smtClean="0">
                <a:solidFill>
                  <a:schemeClr val="tx2"/>
                </a:solidFill>
              </a:rPr>
              <a:t>iespēja </a:t>
            </a:r>
            <a:r>
              <a:rPr lang="lv-LV" sz="1600" b="1" dirty="0" smtClean="0">
                <a:solidFill>
                  <a:schemeClr val="tx2"/>
                </a:solidFill>
              </a:rPr>
              <a:t>lielu investīciju projektu (virs </a:t>
            </a:r>
            <a:r>
              <a:rPr lang="lv-LV" sz="1600" b="1" dirty="0">
                <a:solidFill>
                  <a:schemeClr val="tx2"/>
                </a:solidFill>
              </a:rPr>
              <a:t>25 </a:t>
            </a:r>
            <a:r>
              <a:rPr lang="lv-LV" sz="1600" b="1" dirty="0" err="1">
                <a:solidFill>
                  <a:schemeClr val="tx2"/>
                </a:solidFill>
              </a:rPr>
              <a:t>mlj</a:t>
            </a:r>
            <a:r>
              <a:rPr lang="lv-LV" sz="1600" b="1" dirty="0" smtClean="0">
                <a:solidFill>
                  <a:schemeClr val="tx2"/>
                </a:solidFill>
              </a:rPr>
              <a:t>.) </a:t>
            </a:r>
            <a:r>
              <a:rPr lang="lv-LV" sz="1600" dirty="0">
                <a:solidFill>
                  <a:schemeClr val="tx2"/>
                </a:solidFill>
              </a:rPr>
              <a:t>euro </a:t>
            </a:r>
            <a:r>
              <a:rPr lang="lv-LV" sz="1600" dirty="0" smtClean="0">
                <a:solidFill>
                  <a:schemeClr val="tx2"/>
                </a:solidFill>
              </a:rPr>
              <a:t>īstenošanai piesaistīt Eiropas Investīciju bankas </a:t>
            </a:r>
            <a:r>
              <a:rPr lang="lv-LV" sz="1600" b="1" dirty="0" smtClean="0">
                <a:solidFill>
                  <a:schemeClr val="tx2"/>
                </a:solidFill>
              </a:rPr>
              <a:t>(EIB) </a:t>
            </a:r>
            <a:r>
              <a:rPr lang="lv-LV" sz="1600" u="sng" dirty="0" smtClean="0">
                <a:solidFill>
                  <a:schemeClr val="tx2"/>
                </a:solidFill>
              </a:rPr>
              <a:t>līdzfinansējumu,</a:t>
            </a:r>
            <a:r>
              <a:rPr lang="lv-LV" sz="1600" dirty="0" smtClean="0">
                <a:solidFill>
                  <a:schemeClr val="tx2"/>
                </a:solidFill>
              </a:rPr>
              <a:t> t.sk. kumulējot ar ES fondu līdzfinansējumu</a:t>
            </a:r>
          </a:p>
          <a:p>
            <a:pPr marL="0" indent="0">
              <a:buNone/>
            </a:pPr>
            <a:endParaRPr lang="lv-LV" sz="1600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lv-LV" sz="1600" dirty="0">
                <a:solidFill>
                  <a:schemeClr val="tx2"/>
                </a:solidFill>
              </a:rPr>
              <a:t>i</a:t>
            </a:r>
            <a:r>
              <a:rPr lang="lv-LV" sz="1600" dirty="0" smtClean="0">
                <a:solidFill>
                  <a:schemeClr val="tx2"/>
                </a:solidFill>
              </a:rPr>
              <a:t>espēja </a:t>
            </a:r>
            <a:r>
              <a:rPr lang="lv-LV" sz="1600" b="1" dirty="0" smtClean="0">
                <a:solidFill>
                  <a:schemeClr val="tx2"/>
                </a:solidFill>
              </a:rPr>
              <a:t>maziem un vidējiem komersantiem </a:t>
            </a:r>
            <a:r>
              <a:rPr lang="lv-LV" sz="1600" dirty="0" smtClean="0">
                <a:solidFill>
                  <a:schemeClr val="tx2"/>
                </a:solidFill>
              </a:rPr>
              <a:t>saņemt finansējumu projektu īstenošanai </a:t>
            </a:r>
            <a:r>
              <a:rPr lang="lv-LV" sz="1600" u="sng" dirty="0" smtClean="0">
                <a:solidFill>
                  <a:schemeClr val="tx2"/>
                </a:solidFill>
              </a:rPr>
              <a:t>finanšu instrumentu veidā </a:t>
            </a:r>
            <a:r>
              <a:rPr lang="lv-LV" sz="1600" dirty="0" smtClean="0">
                <a:solidFill>
                  <a:schemeClr val="tx2"/>
                </a:solidFill>
              </a:rPr>
              <a:t>(aizdevumu instrumenti, kapitāla ieguldījumu instrumenti), </a:t>
            </a:r>
            <a:r>
              <a:rPr lang="lv-LV" sz="1600" b="1" dirty="0" smtClean="0">
                <a:solidFill>
                  <a:schemeClr val="tx2"/>
                </a:solidFill>
              </a:rPr>
              <a:t>izmantojot investīciju platformas</a:t>
            </a:r>
          </a:p>
          <a:p>
            <a:pPr marL="0" indent="0">
              <a:buNone/>
            </a:pPr>
            <a:endParaRPr lang="lv-LV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lv-LV" sz="1600" b="1" dirty="0">
                <a:solidFill>
                  <a:schemeClr val="tx2"/>
                </a:solidFill>
              </a:rPr>
              <a:t>ESFI ietvaros izveidota «vienas pieturas aģentūra» </a:t>
            </a:r>
            <a:r>
              <a:rPr lang="lv-LV" sz="1600" dirty="0">
                <a:solidFill>
                  <a:schemeClr val="tx2"/>
                </a:solidFill>
              </a:rPr>
              <a:t>- </a:t>
            </a:r>
            <a:r>
              <a:rPr lang="lv-LV" sz="1600" u="sng" dirty="0">
                <a:solidFill>
                  <a:schemeClr val="tx2"/>
                </a:solidFill>
              </a:rPr>
              <a:t>Eiropas Investīciju konsultāciju centrs – </a:t>
            </a:r>
            <a:r>
              <a:rPr lang="lv-LV" sz="1600" u="sng" dirty="0" smtClean="0">
                <a:solidFill>
                  <a:schemeClr val="tx2"/>
                </a:solidFill>
              </a:rPr>
              <a:t>nodrošinās konsultācijas</a:t>
            </a:r>
            <a:r>
              <a:rPr lang="lv-LV" sz="1600" dirty="0" smtClean="0">
                <a:solidFill>
                  <a:schemeClr val="tx2"/>
                </a:solidFill>
              </a:rPr>
              <a:t> </a:t>
            </a:r>
            <a:r>
              <a:rPr lang="lv-LV" sz="1600" dirty="0">
                <a:solidFill>
                  <a:schemeClr val="tx2"/>
                </a:solidFill>
              </a:rPr>
              <a:t>projektu apzināšanai, izstrādei un sagatavošanai, kā arī </a:t>
            </a:r>
            <a:r>
              <a:rPr lang="lv-LV" sz="1600" dirty="0" smtClean="0">
                <a:solidFill>
                  <a:schemeClr val="tx2"/>
                </a:solidFill>
              </a:rPr>
              <a:t>sniegs informāciju investoriem par projektiem.</a:t>
            </a:r>
            <a:r>
              <a:rPr lang="lv-LV" sz="1600" dirty="0" smtClean="0">
                <a:solidFill>
                  <a:srgbClr val="FF0000"/>
                </a:solidFill>
              </a:rPr>
              <a:t> </a:t>
            </a:r>
            <a:r>
              <a:rPr lang="lv-LV" sz="1600" u="sng" dirty="0">
                <a:solidFill>
                  <a:schemeClr val="tx2"/>
                </a:solidFill>
              </a:rPr>
              <a:t>Pirmās darbības plānots uzsākt septembrī.</a:t>
            </a:r>
          </a:p>
          <a:p>
            <a:pPr marL="0" indent="0">
              <a:buNone/>
            </a:pPr>
            <a:endParaRPr lang="lv-LV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lv-LV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lv-LV" sz="1600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lv-LV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74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Veiktās darbības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9160"/>
          </a:xfrm>
        </p:spPr>
        <p:txBody>
          <a:bodyPr>
            <a:normAutofit/>
          </a:bodyPr>
          <a:lstStyle/>
          <a:p>
            <a:r>
              <a:rPr lang="lv-LV" sz="1600" dirty="0" smtClean="0">
                <a:solidFill>
                  <a:schemeClr val="tx2"/>
                </a:solidFill>
              </a:rPr>
              <a:t>Kopš 2015.gada jūlija sākuma darbu uzsācis AS «Attīstības finanšu institūcija «Altum»»  nacionālais kontaktpunkts </a:t>
            </a:r>
            <a:r>
              <a:rPr lang="lv-LV" sz="1600" dirty="0">
                <a:solidFill>
                  <a:schemeClr val="tx2"/>
                </a:solidFill>
              </a:rPr>
              <a:t>Latvijā </a:t>
            </a:r>
            <a:r>
              <a:rPr lang="lv-LV" sz="1600" dirty="0" smtClean="0">
                <a:solidFill>
                  <a:schemeClr val="tx2"/>
                </a:solidFill>
              </a:rPr>
              <a:t>sadarbībai ar Eiropas investīciju konsultāciju centru (</a:t>
            </a:r>
            <a:r>
              <a:rPr lang="lv-LV" sz="1600" dirty="0">
                <a:solidFill>
                  <a:schemeClr val="tx2"/>
                </a:solidFill>
              </a:rPr>
              <a:t>MK 02.06.2015. sēdes protokola Nr.27 §</a:t>
            </a:r>
            <a:r>
              <a:rPr lang="lv-LV" sz="1600" dirty="0" smtClean="0">
                <a:solidFill>
                  <a:schemeClr val="tx2"/>
                </a:solidFill>
              </a:rPr>
              <a:t>40).</a:t>
            </a:r>
          </a:p>
          <a:p>
            <a:pPr marL="0" indent="0">
              <a:buNone/>
            </a:pPr>
            <a:endParaRPr lang="lv-LV" sz="1600" dirty="0" smtClean="0">
              <a:solidFill>
                <a:schemeClr val="tx2"/>
              </a:solidFill>
            </a:endParaRPr>
          </a:p>
          <a:p>
            <a:r>
              <a:rPr lang="lv-LV" sz="1600" dirty="0">
                <a:solidFill>
                  <a:schemeClr val="tx2"/>
                </a:solidFill>
              </a:rPr>
              <a:t>AS «Attīstības </a:t>
            </a:r>
            <a:r>
              <a:rPr lang="lv-LV" sz="1600" dirty="0" smtClean="0">
                <a:solidFill>
                  <a:schemeClr val="tx2"/>
                </a:solidFill>
              </a:rPr>
              <a:t>finanšu </a:t>
            </a:r>
            <a:r>
              <a:rPr lang="lv-LV" sz="1600" dirty="0">
                <a:solidFill>
                  <a:schemeClr val="tx2"/>
                </a:solidFill>
              </a:rPr>
              <a:t>institūcija «Altum»» </a:t>
            </a:r>
            <a:r>
              <a:rPr lang="lv-LV" sz="1600" dirty="0" smtClean="0">
                <a:solidFill>
                  <a:schemeClr val="tx2"/>
                </a:solidFill>
              </a:rPr>
              <a:t>2015.gada septembrī plāno noslēgt Saprašanās </a:t>
            </a:r>
            <a:r>
              <a:rPr lang="lv-LV" sz="1600" dirty="0">
                <a:solidFill>
                  <a:schemeClr val="tx2"/>
                </a:solidFill>
              </a:rPr>
              <a:t>protokolu (MoU) ar EIB, kas nosaka pamatnostādnes </a:t>
            </a:r>
            <a:r>
              <a:rPr lang="lv-LV" sz="1600" dirty="0" smtClean="0">
                <a:solidFill>
                  <a:schemeClr val="tx2"/>
                </a:solidFill>
              </a:rPr>
              <a:t>nacionālā </a:t>
            </a:r>
            <a:r>
              <a:rPr lang="lv-LV" sz="1600" dirty="0">
                <a:solidFill>
                  <a:schemeClr val="tx2"/>
                </a:solidFill>
              </a:rPr>
              <a:t>kontaktpunkta darbībai. </a:t>
            </a:r>
            <a:endParaRPr lang="lv-LV" sz="1600" dirty="0" smtClean="0">
              <a:solidFill>
                <a:schemeClr val="tx2"/>
              </a:solidFill>
            </a:endParaRPr>
          </a:p>
          <a:p>
            <a:endParaRPr lang="lv-LV" sz="1600" dirty="0">
              <a:solidFill>
                <a:schemeClr val="tx2"/>
              </a:solidFill>
            </a:endParaRPr>
          </a:p>
          <a:p>
            <a:r>
              <a:rPr lang="lv-LV" sz="1600" dirty="0" smtClean="0">
                <a:solidFill>
                  <a:schemeClr val="tx2"/>
                </a:solidFill>
              </a:rPr>
              <a:t>Nozaru ministrijas informētas par EFSI darbību, izvērtētas investīciju projektu finansēšanas iespējas un priekšlikumi nacionālās investīciju platformas izveidei.</a:t>
            </a:r>
          </a:p>
          <a:p>
            <a:endParaRPr lang="lv-LV" sz="1600" dirty="0">
              <a:solidFill>
                <a:schemeClr val="tx2"/>
              </a:solidFill>
            </a:endParaRPr>
          </a:p>
          <a:p>
            <a:pPr algn="just"/>
            <a:r>
              <a:rPr lang="lv-LV" sz="1600" dirty="0" smtClean="0">
                <a:solidFill>
                  <a:schemeClr val="tx2"/>
                </a:solidFill>
              </a:rPr>
              <a:t>No nozaru ministriju puses ir aktualizēts Investīciju  </a:t>
            </a:r>
            <a:r>
              <a:rPr lang="lv-LV" sz="1600" dirty="0">
                <a:solidFill>
                  <a:schemeClr val="tx2"/>
                </a:solidFill>
              </a:rPr>
              <a:t>darba </a:t>
            </a:r>
            <a:r>
              <a:rPr lang="lv-LV" sz="1600" dirty="0" smtClean="0">
                <a:solidFill>
                  <a:schemeClr val="tx2"/>
                </a:solidFill>
              </a:rPr>
              <a:t>grupas sekretariātam sākotnēji - 22.11.2014. - iesniegto projektu saraksts, kas bija 56 projekti </a:t>
            </a:r>
            <a:r>
              <a:rPr lang="lv-LV" sz="1600" dirty="0">
                <a:solidFill>
                  <a:schemeClr val="tx2"/>
                </a:solidFill>
              </a:rPr>
              <a:t>2,11 </a:t>
            </a:r>
            <a:r>
              <a:rPr lang="lv-LV" sz="1600" dirty="0" smtClean="0">
                <a:solidFill>
                  <a:schemeClr val="tx2"/>
                </a:solidFill>
              </a:rPr>
              <a:t>mljrd. EUR kopsummā. </a:t>
            </a:r>
            <a:r>
              <a:rPr lang="lv-LV" sz="1600" u="sng" dirty="0">
                <a:solidFill>
                  <a:schemeClr val="tx2"/>
                </a:solidFill>
              </a:rPr>
              <a:t>N</a:t>
            </a:r>
            <a:r>
              <a:rPr lang="lv-LV" sz="1600" u="sng" dirty="0" smtClean="0">
                <a:solidFill>
                  <a:schemeClr val="tx2"/>
                </a:solidFill>
              </a:rPr>
              <a:t>ozaru ministrijas </a:t>
            </a:r>
            <a:r>
              <a:rPr lang="lv-LV" sz="1600" dirty="0" smtClean="0">
                <a:solidFill>
                  <a:schemeClr val="tx2"/>
                </a:solidFill>
              </a:rPr>
              <a:t>(Ekonomikas ministrija, Satiksmes ministrija, Izglītības un zinātnes ministrija, Vides aizsardzības un reģionālās attīstības ministrija, Veselības ministrija, Tieslietu ministrija un Zemkopības ministrija) </a:t>
            </a:r>
            <a:r>
              <a:rPr lang="lv-LV" sz="1600" u="sng" dirty="0" smtClean="0">
                <a:solidFill>
                  <a:schemeClr val="tx2"/>
                </a:solidFill>
              </a:rPr>
              <a:t>izvērtējušas iespēju turpināt darbu ar projektiem, kas virzāmi finansēšanai no EFSI , kā arī informāciju par jauniem projektiem. Tālākam darbam apzināti 16 projekti par kopējo summu 400.3 milj. EUR.</a:t>
            </a:r>
          </a:p>
          <a:p>
            <a:pPr marL="0" indent="0" algn="just">
              <a:buNone/>
            </a:pPr>
            <a:endParaRPr lang="lv-LV" sz="1600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lv-LV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lv-LV" sz="1600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lv-LV" sz="1600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lv-LV" sz="1600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lv-LV" sz="1600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lv-LV" sz="1600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lv-LV" sz="1600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lv-LV" sz="1600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lv-LV" sz="1600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lv-LV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71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EIAH/ «</a:t>
            </a:r>
            <a:r>
              <a:rPr lang="lv-LV" dirty="0" err="1" smtClean="0"/>
              <a:t>Altum</a:t>
            </a:r>
            <a:r>
              <a:rPr lang="lv-LV" dirty="0" smtClean="0"/>
              <a:t>» Nacionālais kontaktpunkts</a:t>
            </a:r>
            <a:endParaRPr lang="lv-LV" dirty="0"/>
          </a:p>
        </p:txBody>
      </p:sp>
      <p:sp>
        <p:nvSpPr>
          <p:cNvPr id="3" name="TextBox 2"/>
          <p:cNvSpPr txBox="1"/>
          <p:nvPr/>
        </p:nvSpPr>
        <p:spPr>
          <a:xfrm>
            <a:off x="740615" y="1196752"/>
            <a:ext cx="741682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u="sng" dirty="0">
                <a:solidFill>
                  <a:schemeClr val="tx2"/>
                </a:solidFill>
              </a:rPr>
              <a:t>Projekta attīstītājs var  </a:t>
            </a:r>
            <a:r>
              <a:rPr lang="lv-LV" u="sng" dirty="0" smtClean="0">
                <a:solidFill>
                  <a:schemeClr val="tx2"/>
                </a:solidFill>
              </a:rPr>
              <a:t>kontaktēties tieši </a:t>
            </a:r>
            <a:r>
              <a:rPr lang="lv-LV" u="sng" dirty="0">
                <a:solidFill>
                  <a:schemeClr val="tx2"/>
                </a:solidFill>
              </a:rPr>
              <a:t>ar </a:t>
            </a:r>
            <a:r>
              <a:rPr lang="lv-LV" u="sng" dirty="0" smtClean="0">
                <a:solidFill>
                  <a:schemeClr val="tx2"/>
                </a:solidFill>
              </a:rPr>
              <a:t>EIAH vai </a:t>
            </a:r>
            <a:r>
              <a:rPr lang="lv-LV" u="sng" dirty="0">
                <a:solidFill>
                  <a:schemeClr val="tx2"/>
                </a:solidFill>
              </a:rPr>
              <a:t>izmantot Nacionālo  </a:t>
            </a:r>
            <a:r>
              <a:rPr lang="lv-LV" u="sng" dirty="0" smtClean="0">
                <a:solidFill>
                  <a:schemeClr val="tx2"/>
                </a:solidFill>
              </a:rPr>
              <a:t>kontaktpunktu</a:t>
            </a:r>
            <a:r>
              <a:rPr lang="lv-LV" dirty="0" smtClean="0">
                <a:solidFill>
                  <a:schemeClr val="tx2"/>
                </a:solidFill>
              </a:rPr>
              <a:t>.</a:t>
            </a:r>
          </a:p>
          <a:p>
            <a:endParaRPr lang="lv-LV" dirty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lv-LV" b="1" dirty="0" smtClean="0">
                <a:solidFill>
                  <a:schemeClr val="tx2"/>
                </a:solidFill>
              </a:rPr>
              <a:t>EIAH</a:t>
            </a:r>
            <a:endParaRPr lang="lv-LV" b="1" dirty="0">
              <a:solidFill>
                <a:schemeClr val="tx2"/>
              </a:solidFill>
            </a:endParaRPr>
          </a:p>
          <a:p>
            <a:pPr marL="722313" indent="-180975">
              <a:buFont typeface="Wingdings" panose="05000000000000000000" pitchFamily="2" charset="2"/>
              <a:buChar char="§"/>
              <a:defRPr/>
            </a:pPr>
            <a:r>
              <a:rPr lang="lv-LV" dirty="0">
                <a:solidFill>
                  <a:schemeClr val="tx2"/>
                </a:solidFill>
              </a:rPr>
              <a:t> </a:t>
            </a:r>
            <a:r>
              <a:rPr lang="lv-LV" u="sng" dirty="0" smtClean="0">
                <a:solidFill>
                  <a:schemeClr val="tx2"/>
                </a:solidFill>
              </a:rPr>
              <a:t>sniedz tehnisku atbalstu  projektu sagatavošanai EIB finansējuma saņemšanai;</a:t>
            </a:r>
            <a:endParaRPr lang="lv-LV" dirty="0" smtClean="0">
              <a:solidFill>
                <a:schemeClr val="tx2"/>
              </a:solidFill>
            </a:endParaRPr>
          </a:p>
          <a:p>
            <a:pPr marL="722313" indent="-180975">
              <a:buFont typeface="Wingdings" panose="05000000000000000000" pitchFamily="2" charset="2"/>
              <a:buChar char="§"/>
              <a:defRPr/>
            </a:pPr>
            <a:r>
              <a:rPr lang="lv-LV" b="1" u="sng" dirty="0" smtClean="0">
                <a:solidFill>
                  <a:schemeClr val="tx2"/>
                </a:solidFill>
              </a:rPr>
              <a:t>no 09.2015. darbosies EIAH mājas lapa</a:t>
            </a:r>
            <a:r>
              <a:rPr lang="lv-LV" u="sng" dirty="0" smtClean="0">
                <a:solidFill>
                  <a:schemeClr val="tx2"/>
                </a:solidFill>
              </a:rPr>
              <a:t>, kurā varēs reģistrēt konsultāciju nepieciešamību un iesūtīt jautājumus ekspertiem</a:t>
            </a:r>
            <a:r>
              <a:rPr lang="lv-LV" dirty="0" smtClean="0">
                <a:solidFill>
                  <a:schemeClr val="tx2"/>
                </a:solidFill>
              </a:rPr>
              <a:t>.</a:t>
            </a:r>
          </a:p>
          <a:p>
            <a:pPr marL="541338">
              <a:defRPr/>
            </a:pPr>
            <a:endParaRPr lang="lv-LV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lv-LV" b="1" dirty="0" smtClean="0">
                <a:solidFill>
                  <a:schemeClr val="tx2"/>
                </a:solidFill>
              </a:rPr>
              <a:t>Nacionālais kontaktpunkts:</a:t>
            </a:r>
          </a:p>
          <a:p>
            <a:pPr marL="892175" indent="-350838">
              <a:buFont typeface="Wingdings" panose="05000000000000000000" pitchFamily="2" charset="2"/>
              <a:buChar char="§"/>
              <a:defRPr/>
            </a:pPr>
            <a:r>
              <a:rPr lang="lv-LV" dirty="0">
                <a:solidFill>
                  <a:schemeClr val="tx2"/>
                </a:solidFill>
              </a:rPr>
              <a:t>	</a:t>
            </a:r>
            <a:r>
              <a:rPr lang="lv-LV" dirty="0" smtClean="0">
                <a:solidFill>
                  <a:schemeClr val="tx2"/>
                </a:solidFill>
              </a:rPr>
              <a:t>informē par EIAH un tā darbībām;</a:t>
            </a:r>
          </a:p>
          <a:p>
            <a:pPr marL="892175" indent="-350838">
              <a:buFont typeface="Wingdings" panose="05000000000000000000" pitchFamily="2" charset="2"/>
              <a:buChar char="§"/>
              <a:defRPr/>
            </a:pPr>
            <a:r>
              <a:rPr lang="lv-LV" dirty="0" smtClean="0">
                <a:solidFill>
                  <a:schemeClr val="tx2"/>
                </a:solidFill>
              </a:rPr>
              <a:t>piedalās darba grupā kopā ar Eiropas Komisijas, EIB un  ES dalībvalstu  nacionālo kontaktpunktu pārstāvjiem;</a:t>
            </a:r>
          </a:p>
          <a:p>
            <a:pPr marL="892175" indent="-350838">
              <a:buFont typeface="Wingdings" panose="05000000000000000000" pitchFamily="2" charset="2"/>
              <a:buChar char="§"/>
              <a:defRPr/>
            </a:pPr>
            <a:r>
              <a:rPr lang="lv-LV" dirty="0" smtClean="0">
                <a:solidFill>
                  <a:schemeClr val="tx2"/>
                </a:solidFill>
              </a:rPr>
              <a:t>sniedz EIAH tā darbībai nepieciešamo informāciju;</a:t>
            </a:r>
          </a:p>
          <a:p>
            <a:pPr marL="892175" indent="-350838">
              <a:buFont typeface="Wingdings" panose="05000000000000000000" pitchFamily="2" charset="2"/>
              <a:buChar char="§"/>
              <a:defRPr/>
            </a:pPr>
            <a:r>
              <a:rPr lang="lv-LV" dirty="0" smtClean="0">
                <a:solidFill>
                  <a:schemeClr val="tx2"/>
                </a:solidFill>
              </a:rPr>
              <a:t>var konsultēt projektu attīstītājus un veikt sākotnējo projektu atbilstības  izvērtēšanu EIB/EFSI finansējuma saņemšanai.</a:t>
            </a:r>
          </a:p>
          <a:p>
            <a:pPr marL="285750" indent="-285750">
              <a:buFont typeface="Wingdings" panose="05000000000000000000" pitchFamily="2" charset="2"/>
              <a:buChar char="§"/>
              <a:defRPr/>
            </a:pPr>
            <a:endParaRPr lang="lv-LV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09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Projektu finansēšana EFSI ietvaros</a:t>
            </a:r>
            <a:endParaRPr lang="lv-LV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617920"/>
              </p:ext>
            </p:extLst>
          </p:nvPr>
        </p:nvGraphicFramePr>
        <p:xfrm>
          <a:off x="251520" y="980728"/>
          <a:ext cx="8784976" cy="56886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38669"/>
                <a:gridCol w="246307"/>
              </a:tblGrid>
              <a:tr h="5688632">
                <a:tc>
                  <a:txBody>
                    <a:bodyPr/>
                    <a:lstStyle/>
                    <a:p>
                      <a:pPr>
                        <a:buFont typeface="Wingdings" panose="05000000000000000000" pitchFamily="2" charset="2"/>
                        <a:buNone/>
                      </a:pPr>
                      <a:endParaRPr lang="lv-LV" sz="1800" dirty="0" smtClean="0">
                        <a:solidFill>
                          <a:schemeClr val="tx2"/>
                        </a:solidFill>
                      </a:endParaRPr>
                    </a:p>
                    <a:p>
                      <a:pPr marL="271463" indent="0">
                        <a:buFont typeface="Wingdings" panose="05000000000000000000" pitchFamily="2" charset="2"/>
                        <a:buNone/>
                      </a:pPr>
                      <a:r>
                        <a:rPr lang="lv-LV" sz="1800" b="1" dirty="0" smtClean="0">
                          <a:solidFill>
                            <a:schemeClr val="tx2"/>
                          </a:solidFill>
                        </a:rPr>
                        <a:t>EIB</a:t>
                      </a:r>
                      <a:r>
                        <a:rPr lang="lv-LV" sz="1800" b="1" baseline="0" dirty="0" smtClean="0">
                          <a:solidFill>
                            <a:schemeClr val="tx2"/>
                          </a:solidFill>
                        </a:rPr>
                        <a:t> l</a:t>
                      </a:r>
                      <a:r>
                        <a:rPr lang="lv-LV" sz="1800" b="1" dirty="0" smtClean="0">
                          <a:solidFill>
                            <a:schemeClr val="tx2"/>
                          </a:solidFill>
                        </a:rPr>
                        <a:t>ielo projektu finansēšanas pamatnosacījumi</a:t>
                      </a:r>
                      <a:r>
                        <a:rPr lang="lv-LV" sz="1800" dirty="0" smtClean="0">
                          <a:solidFill>
                            <a:schemeClr val="tx2"/>
                          </a:solidFill>
                        </a:rPr>
                        <a:t>:</a:t>
                      </a:r>
                    </a:p>
                    <a:p>
                      <a:pPr marL="271463" indent="0">
                        <a:buFont typeface="Wingdings" panose="05000000000000000000" pitchFamily="2" charset="2"/>
                        <a:buNone/>
                      </a:pPr>
                      <a:endParaRPr lang="lv-LV" sz="1800" dirty="0" smtClean="0">
                        <a:solidFill>
                          <a:schemeClr val="tx2"/>
                        </a:solidFill>
                      </a:endParaRPr>
                    </a:p>
                    <a:p>
                      <a:pPr marL="827088" marR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800" baseline="0" dirty="0" smtClean="0">
                          <a:solidFill>
                            <a:schemeClr val="tx2"/>
                          </a:solidFill>
                        </a:rPr>
                        <a:t>projektam  jābūt pilnībā sagatavotam</a:t>
                      </a:r>
                      <a:r>
                        <a:rPr lang="lv-LV" sz="1800" dirty="0" smtClean="0">
                          <a:solidFill>
                            <a:schemeClr val="tx2"/>
                          </a:solidFill>
                        </a:rPr>
                        <a:t>;</a:t>
                      </a:r>
                    </a:p>
                    <a:p>
                      <a:pPr marL="827088" marR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800" dirty="0" smtClean="0">
                          <a:solidFill>
                            <a:schemeClr val="tx2"/>
                          </a:solidFill>
                        </a:rPr>
                        <a:t>projektam jābūt ekonomiski un tehniski dzīvotspējīgam</a:t>
                      </a:r>
                      <a:r>
                        <a:rPr lang="lv-LV" sz="1800" baseline="0" dirty="0" smtClean="0">
                          <a:solidFill>
                            <a:schemeClr val="tx2"/>
                          </a:solidFill>
                        </a:rPr>
                        <a:t>;</a:t>
                      </a:r>
                    </a:p>
                    <a:p>
                      <a:pPr marL="827088" marR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800" baseline="0" dirty="0" smtClean="0">
                          <a:solidFill>
                            <a:schemeClr val="tx2"/>
                          </a:solidFill>
                        </a:rPr>
                        <a:t>EIB finansē projektus, kuru </a:t>
                      </a:r>
                      <a:r>
                        <a:rPr lang="lv-LV" sz="1800" dirty="0" smtClean="0">
                          <a:solidFill>
                            <a:schemeClr val="tx2"/>
                          </a:solidFill>
                        </a:rPr>
                        <a:t>kopējās izmaksas ir</a:t>
                      </a:r>
                      <a:r>
                        <a:rPr lang="lv-LV" sz="1800" baseline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lv-LV" sz="1800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virs 25 miljoni </a:t>
                      </a:r>
                      <a:r>
                        <a:rPr lang="lv-LV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EUR</a:t>
                      </a:r>
                      <a:r>
                        <a:rPr lang="lv-LV" sz="1800" dirty="0" smtClean="0">
                          <a:solidFill>
                            <a:schemeClr val="tx2"/>
                          </a:solidFill>
                        </a:rPr>
                        <a:t>;</a:t>
                      </a:r>
                    </a:p>
                    <a:p>
                      <a:pPr marL="827088" marR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800" dirty="0" smtClean="0">
                          <a:solidFill>
                            <a:schemeClr val="tx2"/>
                          </a:solidFill>
                        </a:rPr>
                        <a:t>EIB finansē</a:t>
                      </a:r>
                      <a:r>
                        <a:rPr lang="lv-LV" sz="1800" baseline="0" dirty="0" smtClean="0">
                          <a:solidFill>
                            <a:schemeClr val="tx2"/>
                          </a:solidFill>
                        </a:rPr>
                        <a:t> līdz 50% no projekta kopējām  izmaksām;</a:t>
                      </a:r>
                    </a:p>
                    <a:p>
                      <a:pPr marL="827088" marR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800" baseline="0" dirty="0" smtClean="0">
                          <a:solidFill>
                            <a:schemeClr val="tx2"/>
                          </a:solidFill>
                        </a:rPr>
                        <a:t>EIB nosaka aizdevuma procentu likmi, veicot projekta analīzi;</a:t>
                      </a:r>
                    </a:p>
                    <a:p>
                      <a:pPr marL="827088" marR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800" baseline="0" dirty="0" smtClean="0">
                          <a:solidFill>
                            <a:schemeClr val="tx2"/>
                          </a:solidFill>
                        </a:rPr>
                        <a:t>EIB aizdevuma termiņš ir līdz 15 gadiem, atsevišķos ekonomiski pamatotos gadījumos ir iespējams garāks termiņš;</a:t>
                      </a:r>
                    </a:p>
                    <a:p>
                      <a:pPr marL="827088" marR="0" indent="-28575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800" baseline="0" dirty="0" smtClean="0">
                          <a:solidFill>
                            <a:schemeClr val="tx2"/>
                          </a:solidFill>
                        </a:rPr>
                        <a:t>iespējams EIB aizdevumu kombinēt ar citu komercbanku aizdevumiem,  riska kapitālu, grantiem, izmantot papildus aizdevumu garantijas, kur gala kopējais atbalsta īpatsvars (EIB finansējums + grants) nepārsniedz 90%.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922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Investīciju platformu izstrādes virzieni Latvijā</a:t>
            </a:r>
            <a:endParaRPr lang="lv-LV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244292"/>
              </p:ext>
            </p:extLst>
          </p:nvPr>
        </p:nvGraphicFramePr>
        <p:xfrm>
          <a:off x="251520" y="1302608"/>
          <a:ext cx="8784976" cy="4480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38669"/>
                <a:gridCol w="246307"/>
              </a:tblGrid>
              <a:tr h="370840">
                <a:tc>
                  <a:txBody>
                    <a:bodyPr/>
                    <a:lstStyle/>
                    <a:p>
                      <a:pPr>
                        <a:buFont typeface="Wingdings" panose="05000000000000000000" pitchFamily="2" charset="2"/>
                        <a:buNone/>
                      </a:pPr>
                      <a:endParaRPr lang="lv-LV" sz="1800" dirty="0" smtClean="0">
                        <a:solidFill>
                          <a:schemeClr val="tx2"/>
                        </a:solidFill>
                      </a:endParaRPr>
                    </a:p>
                    <a:p>
                      <a:pPr marL="271463" indent="0">
                        <a:buFont typeface="Wingdings" panose="05000000000000000000" pitchFamily="2" charset="2"/>
                        <a:buNone/>
                      </a:pPr>
                      <a:r>
                        <a:rPr lang="lv-LV" sz="1800" dirty="0" smtClean="0">
                          <a:solidFill>
                            <a:schemeClr val="tx2"/>
                          </a:solidFill>
                        </a:rPr>
                        <a:t>Priekšlikumi</a:t>
                      </a:r>
                      <a:r>
                        <a:rPr lang="lv-LV" sz="1800" baseline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lv-LV" sz="1800" b="1" baseline="0" dirty="0" smtClean="0">
                          <a:solidFill>
                            <a:schemeClr val="tx2"/>
                          </a:solidFill>
                        </a:rPr>
                        <a:t>investīciju </a:t>
                      </a:r>
                      <a:r>
                        <a:rPr lang="lv-LV" sz="1800" b="1" dirty="0" smtClean="0">
                          <a:solidFill>
                            <a:schemeClr val="tx2"/>
                          </a:solidFill>
                        </a:rPr>
                        <a:t>platformu</a:t>
                      </a:r>
                      <a:r>
                        <a:rPr lang="lv-LV" sz="1800" b="1" baseline="0" dirty="0" smtClean="0">
                          <a:solidFill>
                            <a:schemeClr val="tx2"/>
                          </a:solidFill>
                        </a:rPr>
                        <a:t> izstrādei Latvijā: </a:t>
                      </a:r>
                    </a:p>
                    <a:p>
                      <a:pPr marL="271463" indent="0">
                        <a:buFont typeface="Wingdings" panose="05000000000000000000" pitchFamily="2" charset="2"/>
                        <a:buNone/>
                      </a:pPr>
                      <a:endParaRPr lang="lv-LV" sz="1800" b="1" baseline="0" dirty="0" smtClean="0">
                        <a:solidFill>
                          <a:schemeClr val="tx2"/>
                        </a:solidFill>
                      </a:endParaRPr>
                    </a:p>
                    <a:p>
                      <a:pPr marL="827088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800" b="1" dirty="0" smtClean="0">
                          <a:solidFill>
                            <a:schemeClr val="tx2"/>
                          </a:solidFill>
                        </a:rPr>
                        <a:t>riska kapitāla instrumenti;</a:t>
                      </a:r>
                    </a:p>
                    <a:p>
                      <a:pPr marL="827088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lv-LV" sz="1800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marL="827088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800" b="1" dirty="0" smtClean="0">
                          <a:solidFill>
                            <a:schemeClr val="tx2"/>
                          </a:solidFill>
                        </a:rPr>
                        <a:t>aizdevumu portfeļa garantiju programma;</a:t>
                      </a:r>
                    </a:p>
                    <a:p>
                      <a:pPr marL="827088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lv-LV" sz="1800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marL="827088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800" b="1" dirty="0" smtClean="0">
                          <a:solidFill>
                            <a:schemeClr val="tx2"/>
                          </a:solidFill>
                        </a:rPr>
                        <a:t>aizdevumu, paralēlo aizdevumu un aizdevuma garantiju programmas;</a:t>
                      </a:r>
                    </a:p>
                    <a:p>
                      <a:pPr marL="827088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lv-LV" sz="1800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marL="827088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800" b="1" dirty="0" smtClean="0">
                          <a:solidFill>
                            <a:schemeClr val="tx2"/>
                          </a:solidFill>
                        </a:rPr>
                        <a:t>biznesa uzsācēju aizdevumu programma;</a:t>
                      </a:r>
                    </a:p>
                    <a:p>
                      <a:pPr marL="827088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lv-LV" sz="1800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marL="827088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800" b="1" dirty="0" err="1" smtClean="0">
                          <a:solidFill>
                            <a:schemeClr val="tx2"/>
                          </a:solidFill>
                        </a:rPr>
                        <a:t>mikro</a:t>
                      </a:r>
                      <a:r>
                        <a:rPr lang="lv-LV" sz="1800" b="1" dirty="0" smtClean="0">
                          <a:solidFill>
                            <a:schemeClr val="tx2"/>
                          </a:solidFill>
                        </a:rPr>
                        <a:t> aizdevumu programma;</a:t>
                      </a:r>
                    </a:p>
                    <a:p>
                      <a:pPr marL="827088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lv-LV" sz="1800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marL="827088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800" b="1" baseline="0" dirty="0" smtClean="0">
                          <a:solidFill>
                            <a:schemeClr val="tx2"/>
                          </a:solidFill>
                        </a:rPr>
                        <a:t>energoefektivitātes instrumentu programmas.</a:t>
                      </a:r>
                    </a:p>
                    <a:p>
                      <a:pPr marL="892175" marR="0" indent="-3508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lv-LV" sz="18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lv-LV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898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748464" cy="692696"/>
          </a:xfrm>
        </p:spPr>
        <p:txBody>
          <a:bodyPr>
            <a:normAutofit/>
          </a:bodyPr>
          <a:lstStyle/>
          <a:p>
            <a:r>
              <a:rPr lang="lv-LV" dirty="0" smtClean="0"/>
              <a:t>Investīciju platforma: riska kapitāla instrumenti</a:t>
            </a:r>
            <a:endParaRPr lang="lv-LV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86808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1600" dirty="0" smtClean="0">
                <a:solidFill>
                  <a:schemeClr val="tx2"/>
                </a:solidFill>
              </a:rPr>
              <a:t>Plānotās </a:t>
            </a:r>
            <a:r>
              <a:rPr lang="lv-LV" sz="1600" b="1" dirty="0" smtClean="0">
                <a:solidFill>
                  <a:schemeClr val="tx2"/>
                </a:solidFill>
              </a:rPr>
              <a:t>Altum riska kapitāla instrumentu programmas</a:t>
            </a:r>
            <a:r>
              <a:rPr lang="lv-LV" sz="1600" dirty="0" smtClean="0">
                <a:solidFill>
                  <a:schemeClr val="tx2"/>
                </a:solidFill>
              </a:rPr>
              <a:t>:</a:t>
            </a:r>
          </a:p>
          <a:p>
            <a:pPr marL="177800" indent="-177800"/>
            <a:r>
              <a:rPr lang="lv-LV" sz="1600" dirty="0" smtClean="0">
                <a:solidFill>
                  <a:schemeClr val="tx2"/>
                </a:solidFill>
              </a:rPr>
              <a:t>akselerācijas fondi;</a:t>
            </a:r>
          </a:p>
          <a:p>
            <a:pPr marL="177800" indent="-177800"/>
            <a:r>
              <a:rPr lang="lv-LV" sz="1600" dirty="0" smtClean="0">
                <a:solidFill>
                  <a:schemeClr val="tx2"/>
                </a:solidFill>
              </a:rPr>
              <a:t>sēklas un sākuma kapitāla fondi;</a:t>
            </a:r>
          </a:p>
          <a:p>
            <a:pPr marL="177800" indent="-177800"/>
            <a:r>
              <a:rPr lang="lv-LV" sz="1600" dirty="0" smtClean="0">
                <a:solidFill>
                  <a:schemeClr val="tx2"/>
                </a:solidFill>
              </a:rPr>
              <a:t>izaugsmes kapitāla fondi;</a:t>
            </a:r>
          </a:p>
          <a:p>
            <a:pPr marL="177800" indent="-177800"/>
            <a:r>
              <a:rPr lang="lv-LV" sz="1600" dirty="0" smtClean="0">
                <a:solidFill>
                  <a:schemeClr val="tx2"/>
                </a:solidFill>
              </a:rPr>
              <a:t>biznesa eņģeļu kopinvestīciju fonds;</a:t>
            </a:r>
          </a:p>
          <a:p>
            <a:pPr marL="177800" indent="-177800"/>
            <a:r>
              <a:rPr lang="lv-LV" sz="1600" dirty="0" smtClean="0">
                <a:solidFill>
                  <a:schemeClr val="tx2"/>
                </a:solidFill>
              </a:rPr>
              <a:t>kopējais budžets ir </a:t>
            </a:r>
            <a:r>
              <a:rPr lang="lv-LV" sz="1600" b="1" i="1" dirty="0" smtClean="0">
                <a:solidFill>
                  <a:schemeClr val="tx2"/>
                </a:solidFill>
              </a:rPr>
              <a:t>85 miljoni EUR</a:t>
            </a:r>
            <a:r>
              <a:rPr lang="lv-LV" sz="1600" dirty="0" smtClean="0">
                <a:solidFill>
                  <a:schemeClr val="tx2"/>
                </a:solidFill>
              </a:rPr>
              <a:t>, kas ir </a:t>
            </a:r>
            <a:r>
              <a:rPr lang="lv-LV" sz="1600" dirty="0">
                <a:solidFill>
                  <a:schemeClr val="tx2"/>
                </a:solidFill>
              </a:rPr>
              <a:t>ERAF </a:t>
            </a:r>
            <a:r>
              <a:rPr lang="lv-LV" sz="1600" dirty="0" smtClean="0">
                <a:solidFill>
                  <a:schemeClr val="tx2"/>
                </a:solidFill>
              </a:rPr>
              <a:t>finansējums.</a:t>
            </a:r>
          </a:p>
          <a:p>
            <a:pPr marL="0" indent="0">
              <a:buNone/>
            </a:pPr>
            <a:endParaRPr lang="lv-LV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lv-LV" sz="1600" b="1" dirty="0" smtClean="0">
                <a:solidFill>
                  <a:schemeClr val="tx2"/>
                </a:solidFill>
              </a:rPr>
              <a:t>EIF InnovFin programma </a:t>
            </a:r>
            <a:r>
              <a:rPr lang="lv-LV" sz="1600" dirty="0" smtClean="0">
                <a:solidFill>
                  <a:schemeClr val="tx2"/>
                </a:solidFill>
              </a:rPr>
              <a:t>iespējams ļautu Altum saņemt līdzfinansējumu</a:t>
            </a:r>
            <a:r>
              <a:rPr lang="lv-LV" sz="1600" dirty="0">
                <a:solidFill>
                  <a:schemeClr val="tx2"/>
                </a:solidFill>
              </a:rPr>
              <a:t>, kas </a:t>
            </a:r>
            <a:r>
              <a:rPr lang="lv-LV" sz="1600" dirty="0" smtClean="0">
                <a:solidFill>
                  <a:schemeClr val="tx2"/>
                </a:solidFill>
              </a:rPr>
              <a:t>arī segtu daļu </a:t>
            </a:r>
            <a:r>
              <a:rPr lang="lv-LV" sz="1600" dirty="0">
                <a:solidFill>
                  <a:schemeClr val="tx2"/>
                </a:solidFill>
              </a:rPr>
              <a:t>no sagaidāmajiem zaudējumiem, tādējādi </a:t>
            </a:r>
            <a:r>
              <a:rPr lang="lv-LV" sz="1600" dirty="0" smtClean="0">
                <a:solidFill>
                  <a:schemeClr val="tx2"/>
                </a:solidFill>
              </a:rPr>
              <a:t>potenciāli palielinātu kopējo Altum programmu budžetu un izsniegto riska kapitāla investīciju apjomu.</a:t>
            </a:r>
          </a:p>
          <a:p>
            <a:pPr marL="0" indent="0">
              <a:buNone/>
            </a:pPr>
            <a:r>
              <a:rPr lang="lv-LV" sz="1600" dirty="0" smtClean="0">
                <a:solidFill>
                  <a:schemeClr val="tx2"/>
                </a:solidFill>
              </a:rPr>
              <a:t>EIF šobrīd vēl izstrādā līdzfinansēšanas noteikumus un nosacījumus.</a:t>
            </a:r>
            <a:endParaRPr lang="lv-LV" sz="1600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21063" y="2583056"/>
            <a:ext cx="864000" cy="18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957167" y="3389009"/>
            <a:ext cx="360040" cy="0"/>
          </a:xfrm>
          <a:prstGeom prst="straightConnector1">
            <a:avLst/>
          </a:prstGeom>
          <a:ln w="63500">
            <a:solidFill>
              <a:schemeClr val="tx2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ight Brace 25"/>
          <p:cNvSpPr/>
          <p:nvPr/>
        </p:nvSpPr>
        <p:spPr>
          <a:xfrm rot="16200000">
            <a:off x="7965281" y="1715642"/>
            <a:ext cx="144016" cy="1296147"/>
          </a:xfrm>
          <a:prstGeom prst="rightBrace">
            <a:avLst>
              <a:gd name="adj1" fmla="val 0"/>
              <a:gd name="adj2" fmla="val 5000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3" name="TextBox 32"/>
          <p:cNvSpPr txBox="1"/>
          <p:nvPr/>
        </p:nvSpPr>
        <p:spPr>
          <a:xfrm>
            <a:off x="7335210" y="1890059"/>
            <a:ext cx="1404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 smtClean="0">
                <a:solidFill>
                  <a:schemeClr val="tx2"/>
                </a:solidFill>
              </a:rPr>
              <a:t>lielāks programmas kopējais budžets </a:t>
            </a:r>
            <a:endParaRPr lang="lv-LV" sz="1000" b="1" dirty="0">
              <a:solidFill>
                <a:schemeClr val="tx2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6356" y="3389009"/>
            <a:ext cx="633413" cy="22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7524328" y="5463397"/>
            <a:ext cx="11521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000" b="1" dirty="0" smtClean="0">
                <a:solidFill>
                  <a:schemeClr val="tx2"/>
                </a:solidFill>
              </a:rPr>
              <a:t>EIF InnovFin programmas līdzfinansējums</a:t>
            </a:r>
            <a:endParaRPr lang="lv-LV" sz="1000" b="1" dirty="0">
              <a:solidFill>
                <a:schemeClr val="tx2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44456" y="2583056"/>
            <a:ext cx="432000" cy="1800000"/>
          </a:xfrm>
          <a:prstGeom prst="rect">
            <a:avLst/>
          </a:prstGeom>
          <a:pattFill prst="pct30">
            <a:fgClr>
              <a:schemeClr val="tx2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541" y="3368375"/>
            <a:ext cx="360045" cy="211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" name="Straight Arrow Connector 26"/>
          <p:cNvCxnSpPr/>
          <p:nvPr/>
        </p:nvCxnSpPr>
        <p:spPr>
          <a:xfrm flipV="1">
            <a:off x="8582325" y="4237828"/>
            <a:ext cx="0" cy="1207396"/>
          </a:xfrm>
          <a:prstGeom prst="straightConnector1">
            <a:avLst/>
          </a:prstGeom>
          <a:ln w="12700">
            <a:solidFill>
              <a:schemeClr val="tx2"/>
            </a:solidFill>
            <a:prstDash val="dash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7390878" y="2583056"/>
            <a:ext cx="864000" cy="18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024" y="3368375"/>
            <a:ext cx="633413" cy="22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897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748464" cy="692696"/>
          </a:xfrm>
        </p:spPr>
        <p:txBody>
          <a:bodyPr>
            <a:normAutofit/>
          </a:bodyPr>
          <a:lstStyle/>
          <a:p>
            <a:r>
              <a:rPr lang="lv-LV" dirty="0" smtClean="0"/>
              <a:t>Investīciju platforma: aizdevumu portfeļa garantijas</a:t>
            </a:r>
            <a:endParaRPr lang="lv-LV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8680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1600" dirty="0" smtClean="0">
                <a:solidFill>
                  <a:schemeClr val="tx2"/>
                </a:solidFill>
              </a:rPr>
              <a:t>Kopīgi ar Kredex, INVEGA un EIF plānotā </a:t>
            </a:r>
            <a:r>
              <a:rPr lang="lv-LV" sz="1600" b="1" dirty="0" smtClean="0">
                <a:solidFill>
                  <a:schemeClr val="tx2"/>
                </a:solidFill>
              </a:rPr>
              <a:t>aizdevumu portfeļa garantiju programma</a:t>
            </a:r>
            <a:r>
              <a:rPr lang="lv-LV" sz="1600" dirty="0" smtClean="0">
                <a:solidFill>
                  <a:schemeClr val="tx2"/>
                </a:solidFill>
              </a:rPr>
              <a:t>:</a:t>
            </a:r>
          </a:p>
          <a:p>
            <a:pPr marL="177800" indent="-177800"/>
            <a:r>
              <a:rPr lang="lv-LV" sz="1600" dirty="0" smtClean="0">
                <a:solidFill>
                  <a:schemeClr val="tx2"/>
                </a:solidFill>
              </a:rPr>
              <a:t>aizdevumi līdz </a:t>
            </a:r>
            <a:r>
              <a:rPr lang="lv-LV" sz="1600" b="1" i="1" dirty="0" smtClean="0">
                <a:solidFill>
                  <a:schemeClr val="tx2"/>
                </a:solidFill>
              </a:rPr>
              <a:t>1,5 miljoniem EUR</a:t>
            </a:r>
            <a:r>
              <a:rPr lang="lv-LV" sz="1600" dirty="0" smtClean="0">
                <a:solidFill>
                  <a:schemeClr val="tx2"/>
                </a:solidFill>
              </a:rPr>
              <a:t>;</a:t>
            </a:r>
          </a:p>
          <a:p>
            <a:pPr marL="177800" indent="-177800"/>
            <a:r>
              <a:rPr lang="lv-LV" sz="1600" dirty="0" smtClean="0">
                <a:solidFill>
                  <a:schemeClr val="tx2"/>
                </a:solidFill>
              </a:rPr>
              <a:t>ar termiņu līdz 10 gadiem;</a:t>
            </a:r>
          </a:p>
          <a:p>
            <a:pPr marL="177800" indent="-177800"/>
            <a:r>
              <a:rPr lang="lv-LV" sz="1600" dirty="0" smtClean="0">
                <a:solidFill>
                  <a:schemeClr val="tx2"/>
                </a:solidFill>
              </a:rPr>
              <a:t>tai skaitā arī inovatīviem uzņēmumiem;</a:t>
            </a:r>
          </a:p>
          <a:p>
            <a:pPr marL="177800" indent="-177800"/>
            <a:r>
              <a:rPr lang="lv-LV" sz="1600" dirty="0" smtClean="0">
                <a:solidFill>
                  <a:schemeClr val="tx2"/>
                </a:solidFill>
              </a:rPr>
              <a:t>aizdevuma garantiju programmas budžeta ietvaros.</a:t>
            </a:r>
          </a:p>
          <a:p>
            <a:pPr marL="0" indent="0">
              <a:buNone/>
            </a:pPr>
            <a:endParaRPr lang="lv-LV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lv-LV" sz="1600" b="1" dirty="0" smtClean="0">
                <a:solidFill>
                  <a:schemeClr val="tx2"/>
                </a:solidFill>
              </a:rPr>
              <a:t>EIF InnovFin programma </a:t>
            </a:r>
            <a:r>
              <a:rPr lang="lv-LV" sz="1600" dirty="0" smtClean="0">
                <a:solidFill>
                  <a:schemeClr val="tx2"/>
                </a:solidFill>
              </a:rPr>
              <a:t>ļautu Altum saņemt pret-garantiju, kas segtu daļu no sagaidāmajiem zaudējumiem, tādējādi potenciāli palielinātu kopējo Altum programmas budžetu un izsniegto aizdevumu portfeļa garantiju apjomu.</a:t>
            </a:r>
            <a:endParaRPr lang="lv-LV" sz="1600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21063" y="2583056"/>
            <a:ext cx="864000" cy="18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6" name="Rectangle 5"/>
          <p:cNvSpPr/>
          <p:nvPr/>
        </p:nvSpPr>
        <p:spPr>
          <a:xfrm>
            <a:off x="6193863" y="3933726"/>
            <a:ext cx="691200" cy="45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4579" y="3993293"/>
            <a:ext cx="609768" cy="321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>
            <a:off x="5878783" y="3933056"/>
            <a:ext cx="2376168" cy="489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868935" y="3747216"/>
            <a:ext cx="100811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000" b="1" dirty="0" smtClean="0">
                <a:solidFill>
                  <a:schemeClr val="tx2"/>
                </a:solidFill>
              </a:rPr>
              <a:t>InnovFin programma: sagaidāmie zaudējumi līdz 25%</a:t>
            </a:r>
            <a:endParaRPr lang="lv-LV" sz="1000" b="1" dirty="0">
              <a:solidFill>
                <a:schemeClr val="tx2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7812360" y="3939515"/>
            <a:ext cx="0" cy="660236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066867" y="5463397"/>
            <a:ext cx="11775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000" b="1" dirty="0" smtClean="0">
                <a:solidFill>
                  <a:schemeClr val="tx2"/>
                </a:solidFill>
              </a:rPr>
              <a:t>EIF InnovFin programmas pret-garantija</a:t>
            </a:r>
            <a:endParaRPr lang="lv-LV" sz="1000" b="1" dirty="0">
              <a:solidFill>
                <a:schemeClr val="tx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948264" y="4613066"/>
            <a:ext cx="1008112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lv-LV" sz="1000" b="1" dirty="0" smtClean="0">
                <a:solidFill>
                  <a:schemeClr val="tx2"/>
                </a:solidFill>
              </a:rPr>
              <a:t>EIF uzņemtā riska segums</a:t>
            </a:r>
          </a:p>
          <a:p>
            <a:pPr algn="r"/>
            <a:r>
              <a:rPr lang="lv-LV" sz="1000" b="1" dirty="0" smtClean="0">
                <a:solidFill>
                  <a:schemeClr val="tx2"/>
                </a:solidFill>
              </a:rPr>
              <a:t>līdz 50%</a:t>
            </a:r>
            <a:endParaRPr lang="lv-LV" sz="1000" b="1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48289" y="2788845"/>
            <a:ext cx="8367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 err="1" smtClean="0">
                <a:solidFill>
                  <a:schemeClr val="tx2"/>
                </a:solidFill>
              </a:rPr>
              <a:t>Komerc-</a:t>
            </a:r>
            <a:r>
              <a:rPr lang="lv-LV" sz="1000" b="1" dirty="0" smtClean="0">
                <a:solidFill>
                  <a:schemeClr val="tx2"/>
                </a:solidFill>
              </a:rPr>
              <a:t> banka, kas izsniedz </a:t>
            </a:r>
            <a:r>
              <a:rPr lang="lv-LV" sz="1000" b="1" dirty="0" err="1" smtClean="0">
                <a:solidFill>
                  <a:schemeClr val="tx2"/>
                </a:solidFill>
              </a:rPr>
              <a:t>aizde-vumus</a:t>
            </a:r>
            <a:endParaRPr lang="lv-LV" sz="1000" b="1" dirty="0">
              <a:solidFill>
                <a:schemeClr val="tx2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553208" y="3939515"/>
            <a:ext cx="691200" cy="45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4" name="Rectangle 33"/>
          <p:cNvSpPr/>
          <p:nvPr/>
        </p:nvSpPr>
        <p:spPr>
          <a:xfrm>
            <a:off x="7812408" y="3939515"/>
            <a:ext cx="432000" cy="450000"/>
          </a:xfrm>
          <a:prstGeom prst="rect">
            <a:avLst/>
          </a:prstGeom>
          <a:pattFill prst="pct30">
            <a:fgClr>
              <a:schemeClr val="tx2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385" y="4058787"/>
            <a:ext cx="360045" cy="211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" name="Straight Arrow Connector 26"/>
          <p:cNvCxnSpPr/>
          <p:nvPr/>
        </p:nvCxnSpPr>
        <p:spPr>
          <a:xfrm flipV="1">
            <a:off x="8150277" y="4237828"/>
            <a:ext cx="0" cy="1207396"/>
          </a:xfrm>
          <a:prstGeom prst="straightConnector1">
            <a:avLst/>
          </a:prstGeom>
          <a:ln w="12700">
            <a:solidFill>
              <a:schemeClr val="tx2"/>
            </a:solidFill>
            <a:prstDash val="dash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7380408" y="2589515"/>
            <a:ext cx="864000" cy="1800000"/>
          </a:xfrm>
          <a:prstGeom prst="rect">
            <a:avLst/>
          </a:prstGeom>
          <a:noFill/>
          <a:ln w="1270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6957167" y="4149080"/>
            <a:ext cx="360040" cy="0"/>
          </a:xfrm>
          <a:prstGeom prst="straightConnector1">
            <a:avLst/>
          </a:prstGeom>
          <a:ln w="63500">
            <a:solidFill>
              <a:schemeClr val="tx2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7507697" y="4065513"/>
            <a:ext cx="375279" cy="19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795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7389215" y="2583726"/>
            <a:ext cx="1296144" cy="180000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748464" cy="692696"/>
          </a:xfrm>
        </p:spPr>
        <p:txBody>
          <a:bodyPr>
            <a:normAutofit/>
          </a:bodyPr>
          <a:lstStyle/>
          <a:p>
            <a:r>
              <a:rPr lang="lv-LV" dirty="0" smtClean="0"/>
              <a:t>Investīciju platforma: aizdevumi un garantijas</a:t>
            </a:r>
            <a:endParaRPr lang="lv-LV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8680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1600" dirty="0" smtClean="0">
                <a:solidFill>
                  <a:schemeClr val="tx2"/>
                </a:solidFill>
              </a:rPr>
              <a:t>Plānotās </a:t>
            </a:r>
            <a:r>
              <a:rPr lang="lv-LV" sz="1600" b="1" dirty="0" smtClean="0">
                <a:solidFill>
                  <a:schemeClr val="tx2"/>
                </a:solidFill>
              </a:rPr>
              <a:t>Altum aizdevumu, paralēlo aizdevumu/mezanīni un aizdevuma garantiju programmas</a:t>
            </a:r>
            <a:r>
              <a:rPr lang="lv-LV" sz="1600" dirty="0" smtClean="0">
                <a:solidFill>
                  <a:schemeClr val="tx2"/>
                </a:solidFill>
              </a:rPr>
              <a:t>:</a:t>
            </a:r>
          </a:p>
          <a:p>
            <a:pPr marL="177800" indent="-177800"/>
            <a:r>
              <a:rPr lang="lv-LV" sz="1600" dirty="0" smtClean="0">
                <a:solidFill>
                  <a:schemeClr val="tx2"/>
                </a:solidFill>
              </a:rPr>
              <a:t>darījumi līdz </a:t>
            </a:r>
            <a:r>
              <a:rPr lang="lv-LV" sz="1600" b="1" i="1" dirty="0" smtClean="0">
                <a:solidFill>
                  <a:schemeClr val="tx2"/>
                </a:solidFill>
              </a:rPr>
              <a:t>1,5 miljoniem EUR</a:t>
            </a:r>
            <a:r>
              <a:rPr lang="lv-LV" sz="1600" dirty="0" smtClean="0">
                <a:solidFill>
                  <a:schemeClr val="tx2"/>
                </a:solidFill>
              </a:rPr>
              <a:t>;</a:t>
            </a:r>
          </a:p>
          <a:p>
            <a:pPr marL="177800" indent="-177800"/>
            <a:r>
              <a:rPr lang="lv-LV" sz="1600" dirty="0" smtClean="0">
                <a:solidFill>
                  <a:schemeClr val="tx2"/>
                </a:solidFill>
              </a:rPr>
              <a:t>ar termiņu līdz 10 gadiem;</a:t>
            </a:r>
          </a:p>
          <a:p>
            <a:pPr marL="177800" indent="-177800"/>
            <a:r>
              <a:rPr lang="lv-LV" sz="1600" dirty="0" smtClean="0">
                <a:solidFill>
                  <a:schemeClr val="tx2"/>
                </a:solidFill>
              </a:rPr>
              <a:t>tai skaitā arī inovatīviem uzņēmumiem;</a:t>
            </a:r>
          </a:p>
          <a:p>
            <a:pPr marL="177800" indent="-177800"/>
            <a:r>
              <a:rPr lang="lv-LV" sz="1600" dirty="0" smtClean="0">
                <a:solidFill>
                  <a:schemeClr val="tx2"/>
                </a:solidFill>
              </a:rPr>
              <a:t>kopējais budžets ir </a:t>
            </a:r>
            <a:r>
              <a:rPr lang="lv-LV" sz="1600" b="1" i="1" dirty="0" smtClean="0">
                <a:solidFill>
                  <a:schemeClr val="tx2"/>
                </a:solidFill>
              </a:rPr>
              <a:t>75 miljoni EUR</a:t>
            </a:r>
            <a:r>
              <a:rPr lang="lv-LV" sz="1600" dirty="0" smtClean="0">
                <a:solidFill>
                  <a:schemeClr val="tx2"/>
                </a:solidFill>
              </a:rPr>
              <a:t>, no tiem </a:t>
            </a:r>
            <a:r>
              <a:rPr lang="lv-LV" sz="1600" dirty="0">
                <a:solidFill>
                  <a:schemeClr val="tx2"/>
                </a:solidFill>
              </a:rPr>
              <a:t>ERAF </a:t>
            </a:r>
            <a:r>
              <a:rPr lang="lv-LV" sz="1600" dirty="0" smtClean="0">
                <a:solidFill>
                  <a:schemeClr val="tx2"/>
                </a:solidFill>
              </a:rPr>
              <a:t>finansējums ir 25 miljoni EUR.</a:t>
            </a:r>
          </a:p>
          <a:p>
            <a:pPr marL="0" indent="0">
              <a:buNone/>
            </a:pPr>
            <a:endParaRPr lang="lv-LV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lv-LV" sz="1600" b="1" dirty="0" smtClean="0">
                <a:solidFill>
                  <a:schemeClr val="tx2"/>
                </a:solidFill>
              </a:rPr>
              <a:t>EIF InnovFin programma </a:t>
            </a:r>
            <a:r>
              <a:rPr lang="lv-LV" sz="1600" dirty="0" smtClean="0">
                <a:solidFill>
                  <a:schemeClr val="tx2"/>
                </a:solidFill>
              </a:rPr>
              <a:t>ļautu Altum saņemt garantiju, kas segtu daļu no sagaidāmajiem zaudējumiem, tādējādi potenciāli palielinātu kopējo Altum programmu budžetu un izsniegto aizdevumu, paralēlo aizdevumu un aizdevuma garantiju apjomu.</a:t>
            </a:r>
            <a:endParaRPr lang="lv-LV" sz="1600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21063" y="2583056"/>
            <a:ext cx="864000" cy="135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6" name="Rectangle 5"/>
          <p:cNvSpPr/>
          <p:nvPr/>
        </p:nvSpPr>
        <p:spPr>
          <a:xfrm>
            <a:off x="6021062" y="3933726"/>
            <a:ext cx="864000" cy="45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970" y="3078986"/>
            <a:ext cx="678180" cy="358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>
            <a:off x="6957167" y="3389009"/>
            <a:ext cx="360040" cy="0"/>
          </a:xfrm>
          <a:prstGeom prst="straightConnector1">
            <a:avLst/>
          </a:prstGeom>
          <a:ln w="63500">
            <a:solidFill>
              <a:schemeClr val="tx2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878783" y="3933056"/>
            <a:ext cx="2376168" cy="489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868935" y="3747216"/>
            <a:ext cx="100811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000" b="1" dirty="0" smtClean="0">
                <a:solidFill>
                  <a:schemeClr val="tx2"/>
                </a:solidFill>
              </a:rPr>
              <a:t>InnovFin programma:sagaidāmie zaudējumi līdz 25%</a:t>
            </a:r>
            <a:endParaRPr lang="lv-LV" sz="1000" b="1" dirty="0">
              <a:solidFill>
                <a:schemeClr val="tx2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7821289" y="2583726"/>
            <a:ext cx="0" cy="2016024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ight Brace 25"/>
          <p:cNvSpPr/>
          <p:nvPr/>
        </p:nvSpPr>
        <p:spPr>
          <a:xfrm rot="16200000">
            <a:off x="7965281" y="1715642"/>
            <a:ext cx="144016" cy="1296147"/>
          </a:xfrm>
          <a:prstGeom prst="rightBrace">
            <a:avLst>
              <a:gd name="adj1" fmla="val 0"/>
              <a:gd name="adj2" fmla="val 5000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3" name="TextBox 32"/>
          <p:cNvSpPr txBox="1"/>
          <p:nvPr/>
        </p:nvSpPr>
        <p:spPr>
          <a:xfrm>
            <a:off x="7335210" y="1890059"/>
            <a:ext cx="1404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000" b="1" dirty="0" smtClean="0">
                <a:solidFill>
                  <a:schemeClr val="tx2"/>
                </a:solidFill>
              </a:rPr>
              <a:t>lielāks programmas kopējais budžets </a:t>
            </a:r>
            <a:endParaRPr lang="lv-LV" sz="1000" b="1" dirty="0">
              <a:solidFill>
                <a:schemeClr val="tx2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6354" y="4044045"/>
            <a:ext cx="633413" cy="22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7389215" y="2583726"/>
            <a:ext cx="432000" cy="18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5848" y="3280257"/>
            <a:ext cx="406512" cy="214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5675" y="4085570"/>
            <a:ext cx="379079" cy="137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7236296" y="5463397"/>
            <a:ext cx="10081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1000" b="1" dirty="0" smtClean="0">
                <a:solidFill>
                  <a:schemeClr val="tx2"/>
                </a:solidFill>
              </a:rPr>
              <a:t>EIF InnovFin programmas garantija</a:t>
            </a:r>
            <a:endParaRPr lang="lv-LV" sz="1000" b="1" dirty="0">
              <a:solidFill>
                <a:schemeClr val="tx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948264" y="4610567"/>
            <a:ext cx="1008112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lv-LV" sz="1000" b="1" dirty="0" smtClean="0">
                <a:solidFill>
                  <a:schemeClr val="tx2"/>
                </a:solidFill>
              </a:rPr>
              <a:t>EIF riska segums</a:t>
            </a:r>
          </a:p>
          <a:p>
            <a:pPr algn="r"/>
            <a:r>
              <a:rPr lang="lv-LV" sz="1000" b="1" dirty="0" smtClean="0">
                <a:solidFill>
                  <a:schemeClr val="tx2"/>
                </a:solidFill>
              </a:rPr>
              <a:t>līdz 50%</a:t>
            </a:r>
            <a:endParaRPr lang="lv-LV" sz="1000" b="1" dirty="0">
              <a:solidFill>
                <a:schemeClr val="tx2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822951" y="2583726"/>
            <a:ext cx="432000" cy="1800000"/>
          </a:xfrm>
          <a:prstGeom prst="rect">
            <a:avLst/>
          </a:prstGeom>
          <a:pattFill prst="pct30">
            <a:fgClr>
              <a:schemeClr val="tx2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30" name="Rectangle 29"/>
          <p:cNvSpPr/>
          <p:nvPr/>
        </p:nvSpPr>
        <p:spPr>
          <a:xfrm>
            <a:off x="7390951" y="3933726"/>
            <a:ext cx="432000" cy="45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928" y="3283281"/>
            <a:ext cx="360045" cy="211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" name="Straight Arrow Connector 26"/>
          <p:cNvCxnSpPr/>
          <p:nvPr/>
        </p:nvCxnSpPr>
        <p:spPr>
          <a:xfrm flipV="1">
            <a:off x="8150277" y="4237828"/>
            <a:ext cx="0" cy="1207396"/>
          </a:xfrm>
          <a:prstGeom prst="straightConnector1">
            <a:avLst/>
          </a:prstGeom>
          <a:ln w="12700">
            <a:solidFill>
              <a:schemeClr val="tx2"/>
            </a:solidFill>
            <a:prstDash val="dash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09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tum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Altum1</Template>
  <TotalTime>1017</TotalTime>
  <Words>1070</Words>
  <Application>Microsoft Office PowerPoint</Application>
  <PresentationFormat>On-screen Show (4:3)</PresentationFormat>
  <Paragraphs>142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Altum1</vt:lpstr>
      <vt:lpstr>Eiropas Stratēģisko investīciju fonds (EFSI)</vt:lpstr>
      <vt:lpstr>EFSI </vt:lpstr>
      <vt:lpstr>Veiktās darbības</vt:lpstr>
      <vt:lpstr>EIAH/ «Altum» Nacionālais kontaktpunkts</vt:lpstr>
      <vt:lpstr>Projektu finansēšana EFSI ietvaros</vt:lpstr>
      <vt:lpstr>Investīciju platformu izstrādes virzieni Latvijā</vt:lpstr>
      <vt:lpstr>Investīciju platforma: riska kapitāla instrumenti</vt:lpstr>
      <vt:lpstr>Investīciju platforma: aizdevumu portfeļa garantijas</vt:lpstr>
      <vt:lpstr>Investīciju platforma: aizdevumi un garantijas</vt:lpstr>
      <vt:lpstr>Investīciju platforma: biznesa uzsācēju aizdevumi</vt:lpstr>
      <vt:lpstr>Investīciju platforma: mikro aizdevumi</vt:lpstr>
      <vt:lpstr>Investīciju platforma: energoefektivitātes instrumenti</vt:lpstr>
      <vt:lpstr>PowerPoint Presentation</vt:lpstr>
    </vt:vector>
  </TitlesOfParts>
  <Company>AFI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Mārtiņš Ruttulis</dc:creator>
  <cp:lastModifiedBy>Elina Kruzkopa</cp:lastModifiedBy>
  <cp:revision>134</cp:revision>
  <cp:lastPrinted>2015-08-18T07:35:06Z</cp:lastPrinted>
  <dcterms:created xsi:type="dcterms:W3CDTF">2015-07-06T12:02:26Z</dcterms:created>
  <dcterms:modified xsi:type="dcterms:W3CDTF">2015-08-20T07:59:04Z</dcterms:modified>
</cp:coreProperties>
</file>