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256" r:id="rId2"/>
    <p:sldId id="310" r:id="rId3"/>
    <p:sldId id="314" r:id="rId4"/>
    <p:sldId id="304" r:id="rId5"/>
    <p:sldId id="306" r:id="rId6"/>
    <p:sldId id="267" r:id="rId7"/>
    <p:sldId id="301" r:id="rId8"/>
    <p:sldId id="292" r:id="rId9"/>
    <p:sldId id="311" r:id="rId10"/>
    <p:sldId id="303" r:id="rId11"/>
    <p:sldId id="302" r:id="rId12"/>
    <p:sldId id="305" r:id="rId13"/>
    <p:sldId id="290" r:id="rId14"/>
    <p:sldId id="308" r:id="rId15"/>
    <p:sldId id="264" r:id="rId16"/>
    <p:sldId id="278" r:id="rId17"/>
    <p:sldId id="287" r:id="rId18"/>
    <p:sldId id="298" r:id="rId19"/>
    <p:sldId id="312" r:id="rId20"/>
    <p:sldId id="294" r:id="rId21"/>
    <p:sldId id="293" r:id="rId22"/>
  </p:sldIdLst>
  <p:sldSz cx="9144000" cy="6858000" type="screen4x3"/>
  <p:notesSz cx="6797675" cy="9926638"/>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fontAlgn="base">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fontAlgn="base">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fontAlgn="base">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fontAlgn="base">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74"/>
    <a:srgbClr val="228B9D"/>
    <a:srgbClr val="00859B"/>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06" autoAdjust="0"/>
    <p:restoredTop sz="84571" autoAdjust="0"/>
  </p:normalViewPr>
  <p:slideViewPr>
    <p:cSldViewPr snapToGrid="0" snapToObjects="1">
      <p:cViewPr varScale="1">
        <p:scale>
          <a:sx n="92" d="100"/>
          <a:sy n="92" d="100"/>
        </p:scale>
        <p:origin x="-56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9"/>
          </a:xfrm>
          <a:prstGeom prst="rect">
            <a:avLst/>
          </a:prstGeom>
        </p:spPr>
        <p:txBody>
          <a:bodyPr vert="horz" lIns="91857" tIns="45928" rIns="91857" bIns="45928" rtlCol="0"/>
          <a:lstStyle>
            <a:lvl1pPr algn="l">
              <a:defRPr sz="1200"/>
            </a:lvl1pPr>
          </a:lstStyle>
          <a:p>
            <a:pPr>
              <a:defRPr/>
            </a:pPr>
            <a:endParaRPr lang="lv-LV"/>
          </a:p>
        </p:txBody>
      </p:sp>
      <p:sp>
        <p:nvSpPr>
          <p:cNvPr id="3" name="Date Placeholder 2"/>
          <p:cNvSpPr>
            <a:spLocks noGrp="1"/>
          </p:cNvSpPr>
          <p:nvPr>
            <p:ph type="dt" sz="quarter" idx="1"/>
          </p:nvPr>
        </p:nvSpPr>
        <p:spPr>
          <a:xfrm>
            <a:off x="3849688" y="0"/>
            <a:ext cx="2946400" cy="496889"/>
          </a:xfrm>
          <a:prstGeom prst="rect">
            <a:avLst/>
          </a:prstGeom>
        </p:spPr>
        <p:txBody>
          <a:bodyPr vert="horz" lIns="91857" tIns="45928" rIns="91857" bIns="45928" rtlCol="0"/>
          <a:lstStyle>
            <a:lvl1pPr algn="r">
              <a:defRPr sz="1200"/>
            </a:lvl1pPr>
          </a:lstStyle>
          <a:p>
            <a:pPr>
              <a:defRPr/>
            </a:pPr>
            <a:fld id="{31F71081-A865-40FB-A16B-8EBA2D4BD8DB}" type="datetimeFigureOut">
              <a:rPr lang="lv-LV"/>
              <a:pPr>
                <a:defRPr/>
              </a:pPr>
              <a:t>2015.08.19.</a:t>
            </a:fld>
            <a:endParaRPr lang="lv-LV"/>
          </a:p>
        </p:txBody>
      </p:sp>
      <p:sp>
        <p:nvSpPr>
          <p:cNvPr id="4" name="Footer Placeholder 3"/>
          <p:cNvSpPr>
            <a:spLocks noGrp="1"/>
          </p:cNvSpPr>
          <p:nvPr>
            <p:ph type="ftr" sz="quarter" idx="2"/>
          </p:nvPr>
        </p:nvSpPr>
        <p:spPr>
          <a:xfrm>
            <a:off x="0" y="9428164"/>
            <a:ext cx="2946400" cy="496888"/>
          </a:xfrm>
          <a:prstGeom prst="rect">
            <a:avLst/>
          </a:prstGeom>
        </p:spPr>
        <p:txBody>
          <a:bodyPr vert="horz" lIns="91857" tIns="45928" rIns="91857" bIns="45928" rtlCol="0" anchor="b"/>
          <a:lstStyle>
            <a:lvl1pPr algn="l">
              <a:defRPr sz="1200"/>
            </a:lvl1pPr>
          </a:lstStyle>
          <a:p>
            <a:pPr>
              <a:defRPr/>
            </a:pPr>
            <a:endParaRPr lang="lv-LV"/>
          </a:p>
        </p:txBody>
      </p:sp>
      <p:sp>
        <p:nvSpPr>
          <p:cNvPr id="5" name="Slide Number Placeholder 4"/>
          <p:cNvSpPr>
            <a:spLocks noGrp="1"/>
          </p:cNvSpPr>
          <p:nvPr>
            <p:ph type="sldNum" sz="quarter" idx="3"/>
          </p:nvPr>
        </p:nvSpPr>
        <p:spPr>
          <a:xfrm>
            <a:off x="3849688" y="9428164"/>
            <a:ext cx="2946400" cy="496888"/>
          </a:xfrm>
          <a:prstGeom prst="rect">
            <a:avLst/>
          </a:prstGeom>
        </p:spPr>
        <p:txBody>
          <a:bodyPr vert="horz" lIns="91857" tIns="45928" rIns="91857" bIns="45928" rtlCol="0" anchor="b"/>
          <a:lstStyle>
            <a:lvl1pPr algn="r">
              <a:defRPr sz="1200"/>
            </a:lvl1pPr>
          </a:lstStyle>
          <a:p>
            <a:pPr>
              <a:defRPr/>
            </a:pPr>
            <a:fld id="{2928EAFC-341C-4296-9363-4A27E01D9E2C}" type="slidenum">
              <a:rPr lang="lv-LV"/>
              <a:pPr>
                <a:defRPr/>
              </a:pPr>
              <a:t>‹#›</a:t>
            </a:fld>
            <a:endParaRPr lang="lv-LV"/>
          </a:p>
        </p:txBody>
      </p:sp>
    </p:spTree>
    <p:extLst>
      <p:ext uri="{BB962C8B-B14F-4D97-AF65-F5344CB8AC3E}">
        <p14:creationId xmlns:p14="http://schemas.microsoft.com/office/powerpoint/2010/main" val="37386148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9"/>
          </a:xfrm>
          <a:prstGeom prst="rect">
            <a:avLst/>
          </a:prstGeom>
        </p:spPr>
        <p:txBody>
          <a:bodyPr vert="horz" lIns="91857" tIns="45928" rIns="91857" bIns="45928" rtlCol="0"/>
          <a:lstStyle>
            <a:lvl1pPr algn="l" defTabSz="943853"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49688" y="0"/>
            <a:ext cx="2946400" cy="496889"/>
          </a:xfrm>
          <a:prstGeom prst="rect">
            <a:avLst/>
          </a:prstGeom>
        </p:spPr>
        <p:txBody>
          <a:bodyPr vert="horz" lIns="91857" tIns="45928" rIns="91857" bIns="45928" rtlCol="0"/>
          <a:lstStyle>
            <a:lvl1pPr algn="r" defTabSz="943853" fontAlgn="auto">
              <a:spcBef>
                <a:spcPts val="0"/>
              </a:spcBef>
              <a:spcAft>
                <a:spcPts val="0"/>
              </a:spcAft>
              <a:defRPr sz="1200">
                <a:latin typeface="+mn-lt"/>
                <a:cs typeface="+mn-cs"/>
              </a:defRPr>
            </a:lvl1pPr>
          </a:lstStyle>
          <a:p>
            <a:pPr>
              <a:defRPr/>
            </a:pPr>
            <a:fld id="{643220AB-ADFA-4174-9B2F-689850C42969}" type="datetimeFigureOut">
              <a:rPr lang="lv-LV"/>
              <a:pPr>
                <a:defRPr/>
              </a:pPr>
              <a:t>2015.08.19.</a:t>
            </a:fld>
            <a:endParaRPr lang="lv-LV"/>
          </a:p>
        </p:txBody>
      </p:sp>
      <p:sp>
        <p:nvSpPr>
          <p:cNvPr id="4" name="Slide Image Placeholder 3"/>
          <p:cNvSpPr>
            <a:spLocks noGrp="1" noRot="1" noChangeAspect="1"/>
          </p:cNvSpPr>
          <p:nvPr>
            <p:ph type="sldImg" idx="2"/>
          </p:nvPr>
        </p:nvSpPr>
        <p:spPr>
          <a:xfrm>
            <a:off x="917575" y="742950"/>
            <a:ext cx="4962525" cy="3722688"/>
          </a:xfrm>
          <a:prstGeom prst="rect">
            <a:avLst/>
          </a:prstGeom>
          <a:noFill/>
          <a:ln w="12700">
            <a:solidFill>
              <a:prstClr val="black"/>
            </a:solidFill>
          </a:ln>
        </p:spPr>
        <p:txBody>
          <a:bodyPr vert="horz" lIns="91857" tIns="45928" rIns="91857" bIns="45928" rtlCol="0" anchor="ctr"/>
          <a:lstStyle/>
          <a:p>
            <a:pPr lvl="0"/>
            <a:endParaRPr lang="lv-LV" noProof="0"/>
          </a:p>
        </p:txBody>
      </p:sp>
      <p:sp>
        <p:nvSpPr>
          <p:cNvPr id="5" name="Notes Placeholder 4"/>
          <p:cNvSpPr>
            <a:spLocks noGrp="1"/>
          </p:cNvSpPr>
          <p:nvPr>
            <p:ph type="body" sz="quarter" idx="3"/>
          </p:nvPr>
        </p:nvSpPr>
        <p:spPr>
          <a:xfrm>
            <a:off x="679452" y="4714877"/>
            <a:ext cx="5438775" cy="4467225"/>
          </a:xfrm>
          <a:prstGeom prst="rect">
            <a:avLst/>
          </a:prstGeom>
        </p:spPr>
        <p:txBody>
          <a:bodyPr vert="horz" lIns="91857" tIns="45928" rIns="91857" bIns="45928"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a:p>
        </p:txBody>
      </p:sp>
      <p:sp>
        <p:nvSpPr>
          <p:cNvPr id="6" name="Footer Placeholder 5"/>
          <p:cNvSpPr>
            <a:spLocks noGrp="1"/>
          </p:cNvSpPr>
          <p:nvPr>
            <p:ph type="ftr" sz="quarter" idx="4"/>
          </p:nvPr>
        </p:nvSpPr>
        <p:spPr>
          <a:xfrm>
            <a:off x="0" y="9428164"/>
            <a:ext cx="2946400" cy="496888"/>
          </a:xfrm>
          <a:prstGeom prst="rect">
            <a:avLst/>
          </a:prstGeom>
        </p:spPr>
        <p:txBody>
          <a:bodyPr vert="horz" lIns="91857" tIns="45928" rIns="91857" bIns="45928" rtlCol="0" anchor="b"/>
          <a:lstStyle>
            <a:lvl1pPr algn="l" defTabSz="943853"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49688" y="9428164"/>
            <a:ext cx="2946400" cy="496888"/>
          </a:xfrm>
          <a:prstGeom prst="rect">
            <a:avLst/>
          </a:prstGeom>
        </p:spPr>
        <p:txBody>
          <a:bodyPr vert="horz" lIns="91857" tIns="45928" rIns="91857" bIns="45928" rtlCol="0" anchor="b"/>
          <a:lstStyle>
            <a:lvl1pPr algn="r" defTabSz="943853" fontAlgn="auto">
              <a:spcBef>
                <a:spcPts val="0"/>
              </a:spcBef>
              <a:spcAft>
                <a:spcPts val="0"/>
              </a:spcAft>
              <a:defRPr sz="1200">
                <a:latin typeface="+mn-lt"/>
                <a:cs typeface="+mn-cs"/>
              </a:defRPr>
            </a:lvl1pPr>
          </a:lstStyle>
          <a:p>
            <a:pPr>
              <a:defRPr/>
            </a:pPr>
            <a:fld id="{348D1EBF-521A-4F92-B5D8-35A6666442C5}" type="slidenum">
              <a:rPr lang="lv-LV"/>
              <a:pPr>
                <a:defRPr/>
              </a:pPr>
              <a:t>‹#›</a:t>
            </a:fld>
            <a:endParaRPr lang="lv-LV"/>
          </a:p>
        </p:txBody>
      </p:sp>
    </p:spTree>
    <p:extLst>
      <p:ext uri="{BB962C8B-B14F-4D97-AF65-F5344CB8AC3E}">
        <p14:creationId xmlns:p14="http://schemas.microsoft.com/office/powerpoint/2010/main" val="2437371283"/>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lv-LV"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itchFamily="18" charset="0"/>
                <a:ea typeface="MS PGothic" pitchFamily="34" charset="-128"/>
              </a:defRPr>
            </a:lvl1pPr>
            <a:lvl2pPr marL="742950" indent="-285750">
              <a:defRPr sz="1700">
                <a:solidFill>
                  <a:schemeClr val="tx1"/>
                </a:solidFill>
                <a:latin typeface="Times New Roman" pitchFamily="18" charset="0"/>
                <a:ea typeface="MS PGothic" pitchFamily="34" charset="-128"/>
              </a:defRPr>
            </a:lvl2pPr>
            <a:lvl3pPr marL="1143000" indent="-228600">
              <a:defRPr sz="1700">
                <a:solidFill>
                  <a:schemeClr val="tx1"/>
                </a:solidFill>
                <a:latin typeface="Times New Roman" pitchFamily="18" charset="0"/>
                <a:ea typeface="MS PGothic" pitchFamily="34" charset="-128"/>
              </a:defRPr>
            </a:lvl3pPr>
            <a:lvl4pPr marL="1600200" indent="-228600">
              <a:defRPr sz="1700">
                <a:solidFill>
                  <a:schemeClr val="tx1"/>
                </a:solidFill>
                <a:latin typeface="Times New Roman" pitchFamily="18" charset="0"/>
                <a:ea typeface="MS PGothic" pitchFamily="34" charset="-128"/>
              </a:defRPr>
            </a:lvl4pPr>
            <a:lvl5pPr marL="2057400" indent="-228600">
              <a:defRPr sz="1700">
                <a:solidFill>
                  <a:schemeClr val="tx1"/>
                </a:solidFill>
                <a:latin typeface="Times New Roman" pitchFamily="18" charset="0"/>
                <a:ea typeface="MS PGothic" pitchFamily="34" charset="-128"/>
              </a:defRPr>
            </a:lvl5pPr>
            <a:lvl6pPr marL="25146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6pPr>
            <a:lvl7pPr marL="29718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7pPr>
            <a:lvl8pPr marL="34290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8pPr>
            <a:lvl9pPr marL="38862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9pPr>
          </a:lstStyle>
          <a:p>
            <a:fld id="{A709E75F-6A9C-41B2-B6B4-420514562A67}" type="slidenum">
              <a:rPr lang="lv-LV" altLang="lv-LV" sz="1200">
                <a:latin typeface="Calibri" pitchFamily="34" charset="0"/>
              </a:rPr>
              <a:pPr/>
              <a:t>5</a:t>
            </a:fld>
            <a:endParaRPr lang="lv-LV" altLang="lv-LV" sz="12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5382">
              <a:defRPr/>
            </a:pPr>
            <a:r>
              <a:rPr lang="lv-LV" dirty="0" smtClean="0"/>
              <a:t>Starptautisku ekspertu iesaiste Kompetences centru pētniecības projektu pieteikumu un rezultātu vērtēšanā, </a:t>
            </a:r>
            <a:r>
              <a:rPr lang="lv-LV" u="sng" dirty="0" smtClean="0"/>
              <a:t>izmantojot  Ietvara programmas «Apvārsnis 2020» ekspertu datu bāzi</a:t>
            </a:r>
          </a:p>
          <a:p>
            <a:endParaRPr lang="lv-LV" dirty="0"/>
          </a:p>
        </p:txBody>
      </p:sp>
      <p:sp>
        <p:nvSpPr>
          <p:cNvPr id="4" name="Slide Number Placeholder 3"/>
          <p:cNvSpPr>
            <a:spLocks noGrp="1"/>
          </p:cNvSpPr>
          <p:nvPr>
            <p:ph type="sldNum" sz="quarter" idx="10"/>
          </p:nvPr>
        </p:nvSpPr>
        <p:spPr/>
        <p:txBody>
          <a:bodyPr/>
          <a:lstStyle/>
          <a:p>
            <a:pPr>
              <a:defRPr/>
            </a:pPr>
            <a:fld id="{348D1EBF-521A-4F92-B5D8-35A6666442C5}" type="slidenum">
              <a:rPr lang="lv-LV" smtClean="0"/>
              <a:pPr>
                <a:defRPr/>
              </a:pPr>
              <a:t>12</a:t>
            </a:fld>
            <a:endParaRPr lang="lv-LV"/>
          </a:p>
        </p:txBody>
      </p:sp>
    </p:spTree>
    <p:extLst>
      <p:ext uri="{BB962C8B-B14F-4D97-AF65-F5344CB8AC3E}">
        <p14:creationId xmlns:p14="http://schemas.microsoft.com/office/powerpoint/2010/main" val="2417582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5382">
              <a:defRPr/>
            </a:pPr>
            <a:r>
              <a:rPr lang="lv-LV" dirty="0" smtClean="0"/>
              <a:t>Starptautisku ekspertu iesaiste Kompetences centru pētniecības projektu pieteikumu un rezultātu vērtēšanā, </a:t>
            </a:r>
            <a:r>
              <a:rPr lang="lv-LV" u="sng" dirty="0" smtClean="0"/>
              <a:t>izmantojot  Ietvara programmas «Apvārsnis 2020» ekspertu datu bāzi</a:t>
            </a:r>
          </a:p>
          <a:p>
            <a:endParaRPr lang="lv-LV" dirty="0"/>
          </a:p>
        </p:txBody>
      </p:sp>
      <p:sp>
        <p:nvSpPr>
          <p:cNvPr id="4" name="Slide Number Placeholder 3"/>
          <p:cNvSpPr>
            <a:spLocks noGrp="1"/>
          </p:cNvSpPr>
          <p:nvPr>
            <p:ph type="sldNum" sz="quarter" idx="10"/>
          </p:nvPr>
        </p:nvSpPr>
        <p:spPr/>
        <p:txBody>
          <a:bodyPr/>
          <a:lstStyle/>
          <a:p>
            <a:pPr>
              <a:defRPr/>
            </a:pPr>
            <a:fld id="{348D1EBF-521A-4F92-B5D8-35A6666442C5}" type="slidenum">
              <a:rPr lang="lv-LV" smtClean="0"/>
              <a:pPr>
                <a:defRPr/>
              </a:pPr>
              <a:t>16</a:t>
            </a:fld>
            <a:endParaRPr lang="lv-LV"/>
          </a:p>
        </p:txBody>
      </p:sp>
    </p:spTree>
    <p:extLst>
      <p:ext uri="{BB962C8B-B14F-4D97-AF65-F5344CB8AC3E}">
        <p14:creationId xmlns:p14="http://schemas.microsoft.com/office/powerpoint/2010/main" val="2417582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348D1EBF-521A-4F92-B5D8-35A6666442C5}" type="slidenum">
              <a:rPr lang="lv-LV" smtClean="0"/>
              <a:pPr>
                <a:defRPr/>
              </a:pPr>
              <a:t>20</a:t>
            </a:fld>
            <a:endParaRPr lang="lv-LV"/>
          </a:p>
        </p:txBody>
      </p:sp>
    </p:spTree>
    <p:extLst>
      <p:ext uri="{BB962C8B-B14F-4D97-AF65-F5344CB8AC3E}">
        <p14:creationId xmlns:p14="http://schemas.microsoft.com/office/powerpoint/2010/main" val="31366744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180338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D63B9806-8F32-43D8-BD89-8F1A55A47303}" type="slidenum">
              <a:rPr lang="lv-LV" smtClean="0">
                <a:solidFill>
                  <a:srgbClr val="005374"/>
                </a:solidFill>
              </a:rPr>
              <a:pPr>
                <a:defRPr/>
              </a:pPr>
              <a:t>‹#›</a:t>
            </a:fld>
            <a:endParaRPr lang="lv-LV" dirty="0">
              <a:solidFill>
                <a:srgbClr val="005374"/>
              </a:solidFill>
            </a:endParaRPr>
          </a:p>
        </p:txBody>
      </p:sp>
      <p:sp>
        <p:nvSpPr>
          <p:cNvPr id="4" name="Footer Placeholder 3"/>
          <p:cNvSpPr>
            <a:spLocks noGrp="1"/>
          </p:cNvSpPr>
          <p:nvPr>
            <p:ph type="ftr" sz="quarter" idx="11"/>
          </p:nvPr>
        </p:nvSpPr>
        <p:spPr/>
        <p:txBody>
          <a:bodyPr/>
          <a:lstStyle/>
          <a:p>
            <a:pPr>
              <a:defRPr/>
            </a:pPr>
            <a:endParaRPr lang="lv-LV" dirty="0">
              <a:solidFill>
                <a:srgbClr val="005374"/>
              </a:solidFill>
            </a:endParaRPr>
          </a:p>
        </p:txBody>
      </p:sp>
      <p:sp>
        <p:nvSpPr>
          <p:cNvPr id="5" name="Content Placeholder 2"/>
          <p:cNvSpPr>
            <a:spLocks noGrp="1"/>
          </p:cNvSpPr>
          <p:nvPr>
            <p:ph idx="1"/>
          </p:nvPr>
        </p:nvSpPr>
        <p:spPr>
          <a:xfrm>
            <a:off x="467544" y="2212975"/>
            <a:ext cx="8027988" cy="3744913"/>
          </a:xfrm>
        </p:spPr>
        <p:txBody>
          <a:bodyPr/>
          <a:lstStyle>
            <a:lvl1pPr>
              <a:buClr>
                <a:schemeClr val="accent2">
                  <a:lumMod val="50000"/>
                </a:schemeClr>
              </a:buClr>
              <a:defRPr>
                <a:latin typeface="Century Gothic" pitchFamily="34" charset="0"/>
              </a:defRPr>
            </a:lvl1pPr>
            <a:lvl2pPr>
              <a:buClr>
                <a:schemeClr val="accent2">
                  <a:lumMod val="50000"/>
                </a:schemeClr>
              </a:buClr>
              <a:buFont typeface="Wingdings" pitchFamily="2" charset="2"/>
              <a:buChar char="Ø"/>
              <a:defRPr>
                <a:latin typeface="Century Gothic" pitchFamily="34" charset="0"/>
              </a:defRPr>
            </a:lvl2pPr>
            <a:lvl3pPr>
              <a:buClr>
                <a:schemeClr val="accent2">
                  <a:lumMod val="50000"/>
                </a:schemeClr>
              </a:buClr>
              <a:defRPr>
                <a:latin typeface="Century Gothic" pitchFamily="34" charset="0"/>
              </a:defRPr>
            </a:lvl3pPr>
            <a:lvl4pPr>
              <a:buClr>
                <a:schemeClr val="accent2">
                  <a:lumMod val="50000"/>
                </a:schemeClr>
              </a:buClr>
              <a:defRPr>
                <a:latin typeface="Century Gothic" pitchFamily="34" charset="0"/>
              </a:defRPr>
            </a:lvl4pPr>
            <a:lvl5pPr>
              <a:buClr>
                <a:schemeClr val="accent2">
                  <a:lumMod val="50000"/>
                </a:schemeClr>
              </a:buClr>
              <a:defRPr>
                <a:latin typeface="Century Gothic"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7" name="Rectangle 11"/>
          <p:cNvSpPr txBox="1">
            <a:spLocks noChangeArrowheads="1"/>
          </p:cNvSpPr>
          <p:nvPr userDrawn="1"/>
        </p:nvSpPr>
        <p:spPr bwMode="auto">
          <a:xfrm>
            <a:off x="6705600" y="63976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algn="r" fontAlgn="base">
              <a:spcBef>
                <a:spcPct val="0"/>
              </a:spcBef>
              <a:spcAft>
                <a:spcPct val="0"/>
              </a:spcAft>
              <a:defRPr/>
            </a:pPr>
            <a:fld id="{536AE797-2EB1-4D6C-B3F2-375449BC42E0}" type="slidenum">
              <a:rPr lang="lv-LV" sz="1400" smtClean="0">
                <a:solidFill>
                  <a:srgbClr val="005374"/>
                </a:solidFill>
                <a:latin typeface="Calibri" pitchFamily="34" charset="0"/>
              </a:rPr>
              <a:pPr algn="r" fontAlgn="base">
                <a:spcBef>
                  <a:spcPct val="0"/>
                </a:spcBef>
                <a:spcAft>
                  <a:spcPct val="0"/>
                </a:spcAft>
                <a:defRPr/>
              </a:pPr>
              <a:t>‹#›</a:t>
            </a:fld>
            <a:endParaRPr lang="lv-LV" sz="1400" dirty="0">
              <a:solidFill>
                <a:srgbClr val="005374"/>
              </a:solidFill>
              <a:latin typeface="Calibri" pitchFamily="34" charset="0"/>
            </a:endParaRPr>
          </a:p>
        </p:txBody>
      </p:sp>
      <p:sp>
        <p:nvSpPr>
          <p:cNvPr id="8" name="Title 1"/>
          <p:cNvSpPr>
            <a:spLocks noGrp="1"/>
          </p:cNvSpPr>
          <p:nvPr>
            <p:ph type="title"/>
          </p:nvPr>
        </p:nvSpPr>
        <p:spPr>
          <a:xfrm>
            <a:off x="500034" y="188640"/>
            <a:ext cx="8001000" cy="576064"/>
          </a:xfrm>
          <a:prstGeom prst="rect">
            <a:avLst/>
          </a:prstGeom>
        </p:spPr>
        <p:txBody>
          <a:bodyPr/>
          <a:lstStyle>
            <a:lvl1pPr algn="l">
              <a:defRPr sz="3200" b="1" i="0">
                <a:solidFill>
                  <a:srgbClr val="005374"/>
                </a:solidFill>
                <a:latin typeface="Century Gothic" pitchFamily="34" charset="0"/>
                <a:ea typeface="MS Gothic" pitchFamily="49" charset="-128"/>
              </a:defRPr>
            </a:lvl1pPr>
          </a:lstStyle>
          <a:p>
            <a:r>
              <a:rPr lang="en-US" dirty="0" smtClean="0"/>
              <a:t>Click to edit Master title style</a:t>
            </a:r>
            <a:endParaRPr lang="lv-LV" dirty="0"/>
          </a:p>
        </p:txBody>
      </p:sp>
    </p:spTree>
    <p:extLst>
      <p:ext uri="{BB962C8B-B14F-4D97-AF65-F5344CB8AC3E}">
        <p14:creationId xmlns:p14="http://schemas.microsoft.com/office/powerpoint/2010/main" val="2009088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4" name="Rectangle 11"/>
          <p:cNvSpPr>
            <a:spLocks noGrp="1" noChangeArrowheads="1"/>
          </p:cNvSpPr>
          <p:nvPr>
            <p:ph type="sldNum" sz="quarter" idx="13"/>
          </p:nvPr>
        </p:nvSpPr>
        <p:spPr>
          <a:ln/>
        </p:spPr>
        <p:txBody>
          <a:bodyPr/>
          <a:lstStyle>
            <a:lvl1pPr>
              <a:defRPr/>
            </a:lvl1pPr>
          </a:lstStyle>
          <a:p>
            <a:fld id="{A84CD3B2-8DB1-DA43-9445-BA70151A1C3E}" type="slidenum">
              <a:rPr lang="lv-LV">
                <a:solidFill>
                  <a:srgbClr val="005374"/>
                </a:solidFill>
              </a:rPr>
              <a:pPr/>
              <a:t>‹#›</a:t>
            </a:fld>
            <a:endParaRPr lang="lv-LV">
              <a:solidFill>
                <a:srgbClr val="005374"/>
              </a:solidFill>
            </a:endParaRPr>
          </a:p>
        </p:txBody>
      </p:sp>
      <p:sp>
        <p:nvSpPr>
          <p:cNvPr id="5" name="Rectangle 12"/>
          <p:cNvSpPr>
            <a:spLocks noGrp="1" noChangeArrowheads="1"/>
          </p:cNvSpPr>
          <p:nvPr>
            <p:ph type="ftr" sz="quarter" idx="14"/>
          </p:nvPr>
        </p:nvSpPr>
        <p:spPr>
          <a:ln/>
        </p:spPr>
        <p:txBody>
          <a:bodyPr/>
          <a:lstStyle>
            <a:lvl1pPr>
              <a:defRPr/>
            </a:lvl1pPr>
          </a:lstStyle>
          <a:p>
            <a:pPr>
              <a:defRPr/>
            </a:pPr>
            <a:endParaRPr lang="lv-LV">
              <a:solidFill>
                <a:srgbClr val="005374"/>
              </a:solidFill>
            </a:endParaRPr>
          </a:p>
        </p:txBody>
      </p:sp>
      <p:sp>
        <p:nvSpPr>
          <p:cNvPr id="8" name="Content Placeholder 2"/>
          <p:cNvSpPr>
            <a:spLocks noGrp="1"/>
          </p:cNvSpPr>
          <p:nvPr>
            <p:ph idx="1"/>
          </p:nvPr>
        </p:nvSpPr>
        <p:spPr>
          <a:xfrm>
            <a:off x="539750" y="1643050"/>
            <a:ext cx="8027988" cy="3744913"/>
          </a:xfrm>
        </p:spPr>
        <p:txBody>
          <a:bodyPr/>
          <a:lstStyle>
            <a:lvl1pPr>
              <a:buClr>
                <a:schemeClr val="accent2">
                  <a:lumMod val="50000"/>
                </a:schemeClr>
              </a:buClr>
              <a:defRPr>
                <a:latin typeface="Century Gothic" pitchFamily="34" charset="0"/>
              </a:defRPr>
            </a:lvl1pPr>
            <a:lvl2pPr>
              <a:buClr>
                <a:schemeClr val="accent2">
                  <a:lumMod val="50000"/>
                </a:schemeClr>
              </a:buClr>
              <a:buFont typeface="Wingdings" pitchFamily="2" charset="2"/>
              <a:buChar char="Ø"/>
              <a:defRPr>
                <a:latin typeface="Century Gothic" pitchFamily="34" charset="0"/>
              </a:defRPr>
            </a:lvl2pPr>
            <a:lvl3pPr>
              <a:buClr>
                <a:schemeClr val="accent2">
                  <a:lumMod val="50000"/>
                </a:schemeClr>
              </a:buClr>
              <a:defRPr>
                <a:latin typeface="Century Gothic" pitchFamily="34" charset="0"/>
              </a:defRPr>
            </a:lvl3pPr>
            <a:lvl4pPr>
              <a:buClr>
                <a:schemeClr val="accent2">
                  <a:lumMod val="50000"/>
                </a:schemeClr>
              </a:buClr>
              <a:defRPr>
                <a:latin typeface="Century Gothic" pitchFamily="34" charset="0"/>
              </a:defRPr>
            </a:lvl4pPr>
            <a:lvl5pPr>
              <a:buClr>
                <a:schemeClr val="accent2">
                  <a:lumMod val="50000"/>
                </a:schemeClr>
              </a:buClr>
              <a:defRPr>
                <a:latin typeface="Century Gothic"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9" name="Title 1"/>
          <p:cNvSpPr>
            <a:spLocks noGrp="1"/>
          </p:cNvSpPr>
          <p:nvPr>
            <p:ph type="title"/>
          </p:nvPr>
        </p:nvSpPr>
        <p:spPr>
          <a:xfrm>
            <a:off x="500034" y="188640"/>
            <a:ext cx="8001000" cy="576064"/>
          </a:xfrm>
          <a:prstGeom prst="rect">
            <a:avLst/>
          </a:prstGeom>
        </p:spPr>
        <p:txBody>
          <a:bodyPr/>
          <a:lstStyle>
            <a:lvl1pPr algn="l">
              <a:defRPr sz="3200" b="1" i="0">
                <a:solidFill>
                  <a:srgbClr val="005374"/>
                </a:solidFill>
                <a:latin typeface="Century Gothic" pitchFamily="34" charset="0"/>
              </a:defRPr>
            </a:lvl1pPr>
          </a:lstStyle>
          <a:p>
            <a:r>
              <a:rPr lang="en-US" dirty="0" smtClean="0"/>
              <a:t>Click to edit Master title style</a:t>
            </a:r>
            <a:endParaRPr lang="lv-LV" dirty="0"/>
          </a:p>
        </p:txBody>
      </p:sp>
    </p:spTree>
    <p:extLst>
      <p:ext uri="{BB962C8B-B14F-4D97-AF65-F5344CB8AC3E}">
        <p14:creationId xmlns:p14="http://schemas.microsoft.com/office/powerpoint/2010/main" val="1692181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714894"/>
            <a:ext cx="6096000" cy="702747"/>
          </a:xfrm>
        </p:spPr>
        <p:txBody>
          <a:bodyPr anchor="t">
            <a:normAutofit/>
          </a:bodyPr>
          <a:lstStyle>
            <a:lvl1pPr algn="l">
              <a:defRPr sz="2400" b="1">
                <a:latin typeface="+mj-lt"/>
                <a:ea typeface="Verdana" panose="020B0604030504040204" pitchFamily="34" charset="0"/>
                <a:cs typeface="Verdana" panose="020B060403050404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mj-lt"/>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dirty="0" smtClean="0"/>
              <a:t>Click to edit Master text styles</a:t>
            </a:r>
          </a:p>
        </p:txBody>
      </p:sp>
    </p:spTree>
    <p:extLst>
      <p:ext uri="{BB962C8B-B14F-4D97-AF65-F5344CB8AC3E}">
        <p14:creationId xmlns:p14="http://schemas.microsoft.com/office/powerpoint/2010/main" val="3801330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lvl1pPr>
              <a:defRPr/>
            </a:lvl1pPr>
          </a:lstStyle>
          <a:p>
            <a:pPr>
              <a:defRPr/>
            </a:pPr>
            <a:fld id="{34691FB9-4F7D-4482-AE61-7F43D11BA97F}" type="datetimeFigureOut">
              <a:rPr lang="lv-LV"/>
              <a:pPr>
                <a:defRPr/>
              </a:pPr>
              <a:t>2015.08.19.</a:t>
            </a:fld>
            <a:endParaRPr lang="lv-LV"/>
          </a:p>
        </p:txBody>
      </p:sp>
      <p:sp>
        <p:nvSpPr>
          <p:cNvPr id="4" name="Footer Placeholder 3"/>
          <p:cNvSpPr>
            <a:spLocks noGrp="1"/>
          </p:cNvSpPr>
          <p:nvPr>
            <p:ph type="ftr" sz="quarter" idx="11"/>
          </p:nvPr>
        </p:nvSpPr>
        <p:spPr/>
        <p:txBody>
          <a:bodyPr/>
          <a:lstStyle>
            <a:lvl1pPr>
              <a:defRPr/>
            </a:lvl1pPr>
          </a:lstStyle>
          <a:p>
            <a:pPr>
              <a:defRPr/>
            </a:pPr>
            <a:endParaRPr lang="lv-LV"/>
          </a:p>
        </p:txBody>
      </p:sp>
      <p:sp>
        <p:nvSpPr>
          <p:cNvPr id="5" name="Slide Number Placeholder 4"/>
          <p:cNvSpPr>
            <a:spLocks noGrp="1"/>
          </p:cNvSpPr>
          <p:nvPr>
            <p:ph type="sldNum" sz="quarter" idx="12"/>
          </p:nvPr>
        </p:nvSpPr>
        <p:spPr/>
        <p:txBody>
          <a:bodyPr/>
          <a:lstStyle>
            <a:lvl1pPr>
              <a:defRPr/>
            </a:lvl1pPr>
          </a:lstStyle>
          <a:p>
            <a:fld id="{583726B6-F6CF-4365-A28C-022879D87481}" type="slidenum">
              <a:rPr lang="lv-LV" altLang="lv-LV"/>
              <a:pPr/>
              <a:t>‹#›</a:t>
            </a:fld>
            <a:endParaRPr lang="lv-LV" altLang="lv-LV"/>
          </a:p>
        </p:txBody>
      </p:sp>
    </p:spTree>
    <p:extLst>
      <p:ext uri="{BB962C8B-B14F-4D97-AF65-F5344CB8AC3E}">
        <p14:creationId xmlns:p14="http://schemas.microsoft.com/office/powerpoint/2010/main" val="772896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828FAE8F-F377-46EE-AD46-788F816D9050}" type="slidenum">
              <a:rPr lang="en-US"/>
              <a:pPr>
                <a:defRPr/>
              </a:pPr>
              <a:t>‹#›</a:t>
            </a:fld>
            <a:endParaRPr lang="en-US" dirty="0"/>
          </a:p>
        </p:txBody>
      </p:sp>
    </p:spTree>
    <p:extLst>
      <p:ext uri="{BB962C8B-B14F-4D97-AF65-F5344CB8AC3E}">
        <p14:creationId xmlns:p14="http://schemas.microsoft.com/office/powerpoint/2010/main" val="3479007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EA992947-7EAA-4084-9BF1-43BAE93AF537}" type="slidenum">
              <a:rPr lang="en-US"/>
              <a:pPr>
                <a:defRPr/>
              </a:pPr>
              <a:t>‹#›</a:t>
            </a:fld>
            <a:endParaRPr lang="en-US" dirty="0"/>
          </a:p>
        </p:txBody>
      </p:sp>
    </p:spTree>
    <p:extLst>
      <p:ext uri="{BB962C8B-B14F-4D97-AF65-F5344CB8AC3E}">
        <p14:creationId xmlns:p14="http://schemas.microsoft.com/office/powerpoint/2010/main" val="3889577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D8DBC6BA-A0F0-43F4-BD65-5D76166A46F4}" type="slidenum">
              <a:rPr lang="en-US"/>
              <a:pPr>
                <a:defRPr/>
              </a:pPr>
              <a:t>‹#›</a:t>
            </a:fld>
            <a:endParaRPr lang="en-US" dirty="0"/>
          </a:p>
        </p:txBody>
      </p:sp>
    </p:spTree>
    <p:extLst>
      <p:ext uri="{BB962C8B-B14F-4D97-AF65-F5344CB8AC3E}">
        <p14:creationId xmlns:p14="http://schemas.microsoft.com/office/powerpoint/2010/main" val="1368923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DE1C2FCB-AE03-4566-A35A-94C41427018A}" type="slidenum">
              <a:rPr lang="en-US"/>
              <a:pPr>
                <a:defRPr/>
              </a:pPr>
              <a:t>‹#›</a:t>
            </a:fld>
            <a:endParaRPr lang="en-US" dirty="0"/>
          </a:p>
        </p:txBody>
      </p:sp>
    </p:spTree>
    <p:extLst>
      <p:ext uri="{BB962C8B-B14F-4D97-AF65-F5344CB8AC3E}">
        <p14:creationId xmlns:p14="http://schemas.microsoft.com/office/powerpoint/2010/main" val="576653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9551345F-D6A7-492C-A971-37445CC9A1E9}" type="slidenum">
              <a:rPr lang="en-US"/>
              <a:pPr>
                <a:defRPr/>
              </a:pPr>
              <a:t>‹#›</a:t>
            </a:fld>
            <a:endParaRPr lang="en-US" dirty="0"/>
          </a:p>
        </p:txBody>
      </p:sp>
    </p:spTree>
    <p:extLst>
      <p:ext uri="{BB962C8B-B14F-4D97-AF65-F5344CB8AC3E}">
        <p14:creationId xmlns:p14="http://schemas.microsoft.com/office/powerpoint/2010/main" val="3440101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A34C19DD-61A6-4E23-A006-FEAE769C9618}" type="slidenum">
              <a:rPr lang="en-US"/>
              <a:pPr>
                <a:defRPr/>
              </a:pPr>
              <a:t>‹#›</a:t>
            </a:fld>
            <a:endParaRPr lang="en-US" dirty="0"/>
          </a:p>
        </p:txBody>
      </p:sp>
    </p:spTree>
    <p:extLst>
      <p:ext uri="{BB962C8B-B14F-4D97-AF65-F5344CB8AC3E}">
        <p14:creationId xmlns:p14="http://schemas.microsoft.com/office/powerpoint/2010/main" val="211855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75FDEC58-4D75-4683-B85F-ECBCA6EFFC59}" type="slidenum">
              <a:rPr lang="en-US"/>
              <a:pPr>
                <a:defRPr/>
              </a:pPr>
              <a:t>‹#›</a:t>
            </a:fld>
            <a:endParaRPr lang="en-US" dirty="0"/>
          </a:p>
        </p:txBody>
      </p:sp>
    </p:spTree>
    <p:extLst>
      <p:ext uri="{BB962C8B-B14F-4D97-AF65-F5344CB8AC3E}">
        <p14:creationId xmlns:p14="http://schemas.microsoft.com/office/powerpoint/2010/main" val="184667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3452303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smtClean="0"/>
              <a:t>Click to edit Master text styles</a:t>
            </a:r>
          </a:p>
          <a:p>
            <a:pPr lvl="1"/>
            <a:r>
              <a:rPr lang="en-US" altLang="lv-LV" smtClean="0"/>
              <a:t>Second level</a:t>
            </a:r>
          </a:p>
          <a:p>
            <a:pPr lvl="2"/>
            <a:r>
              <a:rPr lang="en-US" altLang="lv-LV" smtClean="0"/>
              <a:t>Third level</a:t>
            </a:r>
          </a:p>
          <a:p>
            <a:pPr lvl="3"/>
            <a:r>
              <a:rPr lang="en-US" altLang="lv-LV" smtClean="0"/>
              <a:t>Fourth level</a:t>
            </a:r>
          </a:p>
          <a:p>
            <a:pPr lvl="4"/>
            <a:r>
              <a:rPr lang="en-US" altLang="lv-LV"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fld id="{28E593CC-B315-49CC-9ED7-1DE01491E2BB}" type="datetime1">
              <a:rPr lang="en-US"/>
              <a:pPr>
                <a:defRPr/>
              </a:pPr>
              <a:t>8/19/2015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3957" tIns="46979" rIns="93957" bIns="46979" rtlCol="0" anchor="ctr"/>
          <a:lstStyle>
            <a:lvl1pPr algn="r" defTabSz="939575" fontAlgn="auto">
              <a:spcBef>
                <a:spcPts val="0"/>
              </a:spcBef>
              <a:spcAft>
                <a:spcPts val="0"/>
              </a:spcAft>
              <a:defRPr sz="1200">
                <a:solidFill>
                  <a:schemeClr val="tx1">
                    <a:tint val="75000"/>
                  </a:schemeClr>
                </a:solidFill>
                <a:latin typeface="+mn-lt"/>
                <a:cs typeface="+mn-cs"/>
              </a:defRPr>
            </a:lvl1pPr>
          </a:lstStyle>
          <a:p>
            <a:pPr>
              <a:defRPr/>
            </a:pPr>
            <a:fld id="{187C8177-7EA1-4EAF-A013-D04A7BFD42B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9" r:id="rId10"/>
    <p:sldLayoutId id="2147483840" r:id="rId11"/>
    <p:sldLayoutId id="2147483841" r:id="rId12"/>
    <p:sldLayoutId id="2147483842" r:id="rId13"/>
  </p:sldLayoutIdLst>
  <p:timing>
    <p:tnLst>
      <p:par>
        <p:cTn id="1" dur="indefinite" restart="never" nodeType="tmRoot"/>
      </p:par>
    </p:tnLst>
  </p:timing>
  <p:hf hdr="0" ft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em.gov.lv/" TargetMode="External"/><Relationship Id="rId2" Type="http://schemas.openxmlformats.org/officeDocument/2006/relationships/hyperlink" Target="mailto:pasts@em.gov.lv" TargetMode="External"/><Relationship Id="rId1" Type="http://schemas.openxmlformats.org/officeDocument/2006/relationships/slideLayout" Target="../slideLayouts/slideLayout9.xml"/><Relationship Id="rId5" Type="http://schemas.openxmlformats.org/officeDocument/2006/relationships/hyperlink" Target="http://www.facebook.com/atbalstsuznemejiem" TargetMode="External"/><Relationship Id="rId4" Type="http://schemas.openxmlformats.org/officeDocument/2006/relationships/hyperlink" Target="http://www.youtube.com/ekonomikasministrija"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05200"/>
            <a:ext cx="7772400" cy="960438"/>
          </a:xfrm>
        </p:spPr>
        <p:txBody>
          <a:bodyPr>
            <a:normAutofit fontScale="90000"/>
          </a:bodyPr>
          <a:lstStyle/>
          <a:p>
            <a:r>
              <a:rPr lang="lv-LV" dirty="0" smtClean="0"/>
              <a:t>1.2.1.1.pasākums «Atbalsts jaunu produktu un tehnoloģiju izstrādei kompetences centru ietvaros»</a:t>
            </a:r>
            <a:endParaRPr lang="lv-LV" altLang="lv-LV" dirty="0" smtClean="0"/>
          </a:p>
        </p:txBody>
      </p:sp>
      <p:sp>
        <p:nvSpPr>
          <p:cNvPr id="11267" name="Text Placeholder 2"/>
          <p:cNvSpPr>
            <a:spLocks noGrp="1"/>
          </p:cNvSpPr>
          <p:nvPr>
            <p:ph type="body" sz="quarter" idx="10"/>
          </p:nvPr>
        </p:nvSpPr>
        <p:spPr/>
        <p:txBody>
          <a:bodyPr anchor="ctr"/>
          <a:lstStyle/>
          <a:p>
            <a:endParaRPr lang="lv-LV" altLang="lv-LV" dirty="0" smtClean="0"/>
          </a:p>
          <a:p>
            <a:endParaRPr lang="lv-LV" altLang="lv-LV" dirty="0" smtClean="0"/>
          </a:p>
        </p:txBody>
      </p:sp>
      <p:sp>
        <p:nvSpPr>
          <p:cNvPr id="11268" name="Text Placeholder 3"/>
          <p:cNvSpPr>
            <a:spLocks noGrp="1"/>
          </p:cNvSpPr>
          <p:nvPr>
            <p:ph type="body" sz="quarter" idx="11"/>
          </p:nvPr>
        </p:nvSpPr>
        <p:spPr/>
        <p:txBody>
          <a:bodyPr anchor="ctr"/>
          <a:lstStyle/>
          <a:p>
            <a:r>
              <a:rPr lang="lv-LV" altLang="lv-LV" dirty="0" smtClean="0"/>
              <a:t>21.08.2015.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KC stratēģijas sadaļas</a:t>
            </a:r>
            <a:endParaRPr lang="lv-LV" dirty="0"/>
          </a:p>
        </p:txBody>
      </p:sp>
      <p:sp>
        <p:nvSpPr>
          <p:cNvPr id="3" name="Content Placeholder 2"/>
          <p:cNvSpPr>
            <a:spLocks noGrp="1"/>
          </p:cNvSpPr>
          <p:nvPr>
            <p:ph idx="1"/>
          </p:nvPr>
        </p:nvSpPr>
        <p:spPr>
          <a:xfrm>
            <a:off x="0" y="1306806"/>
            <a:ext cx="9060873" cy="5017794"/>
          </a:xfrm>
        </p:spPr>
        <p:txBody>
          <a:bodyPr>
            <a:normAutofit fontScale="92500" lnSpcReduction="20000"/>
          </a:bodyPr>
          <a:lstStyle/>
          <a:p>
            <a:pPr lvl="1" algn="just">
              <a:spcBef>
                <a:spcPts val="0"/>
              </a:spcBef>
              <a:buClr>
                <a:srgbClr val="005374"/>
              </a:buClr>
              <a:buFont typeface="Wingdings" panose="05000000000000000000" pitchFamily="2" charset="2"/>
              <a:buChar char="q"/>
              <a:defRPr/>
            </a:pPr>
            <a:r>
              <a:rPr lang="lv-LV" altLang="lv-LV" sz="1800" b="1" kern="0" dirty="0" smtClean="0">
                <a:latin typeface="Verdana" panose="020B0604030504040204" pitchFamily="34" charset="0"/>
                <a:ea typeface="Verdana" panose="020B0604030504040204" pitchFamily="34" charset="0"/>
                <a:cs typeface="Verdana" panose="020B0604030504040204" pitchFamily="34" charset="0"/>
              </a:rPr>
              <a:t>Pārstāvētās </a:t>
            </a:r>
            <a:r>
              <a:rPr lang="lv-LV" altLang="lv-LV" sz="1800" b="1" kern="0" dirty="0">
                <a:latin typeface="Verdana" panose="020B0604030504040204" pitchFamily="34" charset="0"/>
                <a:ea typeface="Verdana" panose="020B0604030504040204" pitchFamily="34" charset="0"/>
                <a:cs typeface="Verdana" panose="020B0604030504040204" pitchFamily="34" charset="0"/>
              </a:rPr>
              <a:t>nozares apraksts</a:t>
            </a: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 </a:t>
            </a:r>
            <a:endParaRPr lang="lv-LV" altLang="lv-LV" sz="1800" kern="0" dirty="0">
              <a:latin typeface="Verdana" panose="020B0604030504040204" pitchFamily="34" charset="0"/>
              <a:ea typeface="Verdana" panose="020B0604030504040204" pitchFamily="34" charset="0"/>
              <a:cs typeface="Verdana" panose="020B0604030504040204" pitchFamily="34" charset="0"/>
            </a:endParaRPr>
          </a:p>
          <a:p>
            <a:pPr lvl="2" algn="just">
              <a:spcBef>
                <a:spcPts val="0"/>
              </a:spcBef>
              <a:buClr>
                <a:srgbClr val="005374"/>
              </a:buClr>
              <a:buFont typeface="Wingdings" panose="05000000000000000000" pitchFamily="2" charset="2"/>
              <a:buChar char="Ø"/>
              <a:defRPr/>
            </a:pPr>
            <a:r>
              <a:rPr lang="lv-LV" altLang="lv-LV" sz="1800" kern="0" dirty="0">
                <a:latin typeface="Verdana" panose="020B0604030504040204" pitchFamily="34" charset="0"/>
                <a:ea typeface="Verdana" panose="020B0604030504040204" pitchFamily="34" charset="0"/>
                <a:cs typeface="Verdana" panose="020B0604030504040204" pitchFamily="34" charset="0"/>
              </a:rPr>
              <a:t>Pārstāvji, t.sk., ZI un AII </a:t>
            </a:r>
          </a:p>
          <a:p>
            <a:pPr lvl="2" algn="just">
              <a:spcBef>
                <a:spcPts val="0"/>
              </a:spcBef>
              <a:buClr>
                <a:srgbClr val="005374"/>
              </a:buClr>
              <a:buFont typeface="Wingdings" panose="05000000000000000000" pitchFamily="2" charset="2"/>
              <a:buChar char="Ø"/>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Jomas </a:t>
            </a:r>
            <a:r>
              <a:rPr lang="lv-LV" altLang="lv-LV" sz="1800" kern="0" dirty="0">
                <a:latin typeface="Verdana" panose="020B0604030504040204" pitchFamily="34" charset="0"/>
                <a:ea typeface="Verdana" panose="020B0604030504040204" pitchFamily="34" charset="0"/>
                <a:cs typeface="Verdana" panose="020B0604030504040204" pitchFamily="34" charset="0"/>
              </a:rPr>
              <a:t>komersantu produkta groza raksturojums, tā attīstības un  pielāgošanās iespējas globālajam tirgum – attiecīgās jomas nākotnes kompetenču definējums</a:t>
            </a:r>
          </a:p>
          <a:p>
            <a:pPr lvl="2" algn="just">
              <a:spcBef>
                <a:spcPts val="0"/>
              </a:spcBef>
              <a:buClr>
                <a:srgbClr val="005374"/>
              </a:buClr>
              <a:buFont typeface="Wingdings" panose="05000000000000000000" pitchFamily="2" charset="2"/>
              <a:buChar char="Ø"/>
              <a:defRPr/>
            </a:pPr>
            <a:r>
              <a:rPr lang="lv-LV" altLang="lv-LV" sz="1800" kern="0" dirty="0">
                <a:latin typeface="Verdana" panose="020B0604030504040204" pitchFamily="34" charset="0"/>
                <a:ea typeface="Verdana" panose="020B0604030504040204" pitchFamily="34" charset="0"/>
                <a:cs typeface="Verdana" panose="020B0604030504040204" pitchFamily="34" charset="0"/>
              </a:rPr>
              <a:t>Jomas uzņēmumu salīdzinošo priekšrocību un būtiskāko trūkumu raksturojums</a:t>
            </a:r>
          </a:p>
          <a:p>
            <a:pPr lvl="2" algn="just">
              <a:spcBef>
                <a:spcPts val="0"/>
              </a:spcBef>
              <a:buClr>
                <a:srgbClr val="005374"/>
              </a:buClr>
              <a:buFont typeface="Wingdings" panose="05000000000000000000" pitchFamily="2" charset="2"/>
              <a:buChar char="Ø"/>
              <a:defRPr/>
            </a:pPr>
            <a:r>
              <a:rPr lang="lv-LV" sz="1800" dirty="0">
                <a:latin typeface="Verdana" panose="020B0604030504040204" pitchFamily="34" charset="0"/>
                <a:ea typeface="Verdana" panose="020B0604030504040204" pitchFamily="34" charset="0"/>
                <a:cs typeface="Verdana" panose="020B0604030504040204" pitchFamily="34" charset="0"/>
              </a:rPr>
              <a:t>Nozares attīstības tendences Latvijā un </a:t>
            </a:r>
            <a:r>
              <a:rPr lang="lv-LV" sz="1800" dirty="0" smtClean="0">
                <a:latin typeface="Verdana" panose="020B0604030504040204" pitchFamily="34" charset="0"/>
                <a:ea typeface="Verdana" panose="020B0604030504040204" pitchFamily="34" charset="0"/>
                <a:cs typeface="Verdana" panose="020B0604030504040204" pitchFamily="34" charset="0"/>
              </a:rPr>
              <a:t>pasaulē</a:t>
            </a:r>
            <a:endParaRPr lang="lv-LV" sz="1800" dirty="0">
              <a:latin typeface="Verdana" panose="020B0604030504040204" pitchFamily="34" charset="0"/>
              <a:ea typeface="Verdana" panose="020B0604030504040204" pitchFamily="34" charset="0"/>
              <a:cs typeface="Verdana" panose="020B0604030504040204" pitchFamily="34" charset="0"/>
            </a:endParaRPr>
          </a:p>
          <a:p>
            <a:pPr lvl="2" algn="just">
              <a:spcBef>
                <a:spcPts val="0"/>
              </a:spcBef>
              <a:buClr>
                <a:srgbClr val="005374"/>
              </a:buClr>
              <a:buFont typeface="Wingdings" panose="05000000000000000000" pitchFamily="2" charset="2"/>
              <a:buChar char="Ø"/>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Saistītās </a:t>
            </a:r>
            <a:r>
              <a:rPr lang="lv-LV" altLang="lv-LV" sz="1800" kern="0" dirty="0">
                <a:latin typeface="Verdana" panose="020B0604030504040204" pitchFamily="34" charset="0"/>
                <a:ea typeface="Verdana" panose="020B0604030504040204" pitchFamily="34" charset="0"/>
                <a:cs typeface="Verdana" panose="020B0604030504040204" pitchFamily="34" charset="0"/>
              </a:rPr>
              <a:t>nozares (piegāžu ķēžu analīze)</a:t>
            </a:r>
          </a:p>
          <a:p>
            <a:pPr lvl="2" algn="just">
              <a:spcBef>
                <a:spcPts val="0"/>
              </a:spcBef>
              <a:buClr>
                <a:srgbClr val="005374"/>
              </a:buClr>
              <a:buFont typeface="Wingdings" panose="05000000000000000000" pitchFamily="2" charset="2"/>
              <a:buChar char="Ø"/>
              <a:defRPr/>
            </a:pPr>
            <a:r>
              <a:rPr lang="lv-LV" altLang="lv-LV" sz="1800" i="1" kern="0" dirty="0" err="1">
                <a:latin typeface="Verdana" panose="020B0604030504040204" pitchFamily="34" charset="0"/>
                <a:ea typeface="Verdana" panose="020B0604030504040204" pitchFamily="34" charset="0"/>
                <a:cs typeface="Verdana" panose="020B0604030504040204" pitchFamily="34" charset="0"/>
              </a:rPr>
              <a:t>E</a:t>
            </a:r>
            <a:r>
              <a:rPr lang="lv-LV" altLang="lv-LV" sz="1800" i="1" kern="0" dirty="0" err="1" smtClean="0">
                <a:latin typeface="Verdana" panose="020B0604030504040204" pitchFamily="34" charset="0"/>
                <a:ea typeface="Verdana" panose="020B0604030504040204" pitchFamily="34" charset="0"/>
                <a:cs typeface="Verdana" panose="020B0604030504040204" pitchFamily="34" charset="0"/>
              </a:rPr>
              <a:t>merging</a:t>
            </a: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 </a:t>
            </a:r>
            <a:r>
              <a:rPr lang="lv-LV" altLang="lv-LV" sz="1800" kern="0" dirty="0">
                <a:latin typeface="Verdana" panose="020B0604030504040204" pitchFamily="34" charset="0"/>
                <a:ea typeface="Verdana" panose="020B0604030504040204" pitchFamily="34" charset="0"/>
                <a:cs typeface="Verdana" panose="020B0604030504040204" pitchFamily="34" charset="0"/>
              </a:rPr>
              <a:t>segmenti globālajā tirgū un ar to saistīto tirgus iespēju un prasību novērtējums</a:t>
            </a:r>
          </a:p>
          <a:p>
            <a:pPr lvl="1" algn="just">
              <a:spcBef>
                <a:spcPts val="0"/>
              </a:spcBef>
              <a:buClr>
                <a:srgbClr val="005374"/>
              </a:buClr>
              <a:buFont typeface="Wingdings" panose="05000000000000000000" pitchFamily="2" charset="2"/>
              <a:buChar char="q"/>
              <a:defRPr/>
            </a:pPr>
            <a:r>
              <a:rPr lang="lv-LV" sz="1800" dirty="0">
                <a:latin typeface="Verdana" panose="020B0604030504040204" pitchFamily="34" charset="0"/>
                <a:ea typeface="Verdana" panose="020B0604030504040204" pitchFamily="34" charset="0"/>
                <a:cs typeface="Verdana" panose="020B0604030504040204" pitchFamily="34" charset="0"/>
              </a:rPr>
              <a:t>Izvēlēto pētniecības virzienu pamatojums un atbilstība viedās specializācijas jomai un nozares attīstības </a:t>
            </a:r>
            <a:r>
              <a:rPr lang="lv-LV" sz="1800" dirty="0" smtClean="0">
                <a:latin typeface="Verdana" panose="020B0604030504040204" pitchFamily="34" charset="0"/>
                <a:ea typeface="Verdana" panose="020B0604030504040204" pitchFamily="34" charset="0"/>
                <a:cs typeface="Verdana" panose="020B0604030504040204" pitchFamily="34" charset="0"/>
              </a:rPr>
              <a:t>tendencēm</a:t>
            </a: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Sadarbības </a:t>
            </a:r>
            <a:r>
              <a:rPr lang="lv-LV" altLang="lv-LV" sz="1800" kern="0" dirty="0">
                <a:latin typeface="Verdana" panose="020B0604030504040204" pitchFamily="34" charset="0"/>
                <a:ea typeface="Verdana" panose="020B0604030504040204" pitchFamily="34" charset="0"/>
                <a:cs typeface="Verdana" panose="020B0604030504040204" pitchFamily="34" charset="0"/>
              </a:rPr>
              <a:t>starp komersantiem, ZI un AII raksturojums </a:t>
            </a:r>
          </a:p>
          <a:p>
            <a:pPr lvl="1" algn="just">
              <a:spcBef>
                <a:spcPts val="0"/>
              </a:spcBef>
              <a:buClr>
                <a:srgbClr val="005374"/>
              </a:buClr>
              <a:buFont typeface="Wingdings" panose="05000000000000000000" pitchFamily="2" charset="2"/>
              <a:buChar char="q"/>
              <a:defRPr/>
            </a:pPr>
            <a:r>
              <a:rPr lang="lv-LV" altLang="lv-LV" sz="1800" kern="0" dirty="0">
                <a:latin typeface="Verdana" panose="020B0604030504040204" pitchFamily="34" charset="0"/>
                <a:ea typeface="Verdana" panose="020B0604030504040204" pitchFamily="34" charset="0"/>
                <a:cs typeface="Verdana" panose="020B0604030504040204" pitchFamily="34" charset="0"/>
              </a:rPr>
              <a:t>Definēts jomai nepieciešamākais atbalsta instrumentu kopums, kas papildina un </a:t>
            </a: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maksimizē KC programmas atdevi </a:t>
            </a:r>
            <a:r>
              <a:rPr lang="lv-LV" sz="1800" dirty="0">
                <a:latin typeface="Verdana" panose="020B0604030504040204" pitchFamily="34" charset="0"/>
                <a:ea typeface="Verdana" panose="020B0604030504040204" pitchFamily="34" charset="0"/>
                <a:cs typeface="Verdana" panose="020B0604030504040204" pitchFamily="34" charset="0"/>
              </a:rPr>
              <a:t>un veicina nozare attīstību un konkurētspējas pieaugumu</a:t>
            </a:r>
            <a:endParaRPr lang="lv-LV" altLang="lv-LV" sz="1800" kern="0" dirty="0" smtClean="0">
              <a:latin typeface="Verdana" panose="020B0604030504040204" pitchFamily="34" charset="0"/>
              <a:ea typeface="Verdana" panose="020B0604030504040204" pitchFamily="34" charset="0"/>
              <a:cs typeface="Verdana" panose="020B0604030504040204" pitchFamily="34" charset="0"/>
            </a:endParaRP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Definēts jomai nepieciešamākais infrastruktūras kopums, analizējot pieejamo un trūkstošo infrastruktūru</a:t>
            </a: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KC </a:t>
            </a:r>
            <a:r>
              <a:rPr lang="lv-LV" altLang="lv-LV" sz="1800" kern="0" dirty="0">
                <a:latin typeface="Verdana" panose="020B0604030504040204" pitchFamily="34" charset="0"/>
                <a:ea typeface="Verdana" panose="020B0604030504040204" pitchFamily="34" charset="0"/>
                <a:cs typeface="Verdana" panose="020B0604030504040204" pitchFamily="34" charset="0"/>
              </a:rPr>
              <a:t>atbalstāmo pētniecības projektu atlases principi un </a:t>
            </a: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kritēriji</a:t>
            </a: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KC sasniedzamie </a:t>
            </a:r>
            <a:r>
              <a:rPr lang="lv-LV" altLang="lv-LV" sz="1800" b="1" kern="0" dirty="0" smtClean="0">
                <a:latin typeface="Verdana" panose="020B0604030504040204" pitchFamily="34" charset="0"/>
                <a:ea typeface="Verdana" panose="020B0604030504040204" pitchFamily="34" charset="0"/>
                <a:cs typeface="Verdana" panose="020B0604030504040204" pitchFamily="34" charset="0"/>
              </a:rPr>
              <a:t>darbības rezultāti un ieguldījumu </a:t>
            </a:r>
            <a:r>
              <a:rPr lang="lv-LV" altLang="lv-LV" sz="1800" b="1" kern="0" dirty="0" err="1" smtClean="0">
                <a:latin typeface="Verdana" panose="020B0604030504040204" pitchFamily="34" charset="0"/>
                <a:ea typeface="Verdana" panose="020B0604030504040204" pitchFamily="34" charset="0"/>
                <a:cs typeface="Verdana" panose="020B0604030504040204" pitchFamily="34" charset="0"/>
              </a:rPr>
              <a:t>atdeves</a:t>
            </a:r>
            <a:r>
              <a:rPr lang="lv-LV" altLang="lv-LV" sz="1800" b="1" kern="0" dirty="0" smtClean="0">
                <a:latin typeface="Verdana" panose="020B0604030504040204" pitchFamily="34" charset="0"/>
                <a:ea typeface="Verdana" panose="020B0604030504040204" pitchFamily="34" charset="0"/>
                <a:cs typeface="Verdana" panose="020B0604030504040204" pitchFamily="34" charset="0"/>
              </a:rPr>
              <a:t> rādītāji</a:t>
            </a: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KC institucionālās uzbūves, t.sk. projektu atlases padomes un zinātnisko vadītāju definējums</a:t>
            </a:r>
          </a:p>
          <a:p>
            <a:pPr lvl="1" algn="just">
              <a:spcBef>
                <a:spcPts val="0"/>
              </a:spcBef>
              <a:buClr>
                <a:srgbClr val="005374"/>
              </a:buClr>
              <a:buFont typeface="Wingdings" panose="05000000000000000000" pitchFamily="2" charset="2"/>
              <a:buChar char="q"/>
              <a:defRPr/>
            </a:pPr>
            <a:endParaRPr lang="lv-LV" altLang="lv-LV" sz="1800" kern="0" dirty="0">
              <a:latin typeface="Verdana" panose="020B0604030504040204" pitchFamily="34" charset="0"/>
              <a:ea typeface="Verdana" panose="020B0604030504040204" pitchFamily="34" charset="0"/>
              <a:cs typeface="Verdana" panose="020B0604030504040204" pitchFamily="34" charset="0"/>
            </a:endParaRPr>
          </a:p>
          <a:p>
            <a:endParaRPr lang="lv-LV" sz="1800" dirty="0"/>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10</a:t>
            </a:fld>
            <a:endParaRPr lang="en-US" dirty="0"/>
          </a:p>
        </p:txBody>
      </p:sp>
    </p:spTree>
    <p:extLst>
      <p:ext uri="{BB962C8B-B14F-4D97-AF65-F5344CB8AC3E}">
        <p14:creationId xmlns:p14="http://schemas.microsoft.com/office/powerpoint/2010/main" val="39215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Projektu atlases </a:t>
            </a:r>
            <a:r>
              <a:rPr lang="lv-LV" dirty="0" smtClean="0"/>
              <a:t>padome</a:t>
            </a:r>
            <a:endParaRPr lang="lv-LV" dirty="0"/>
          </a:p>
        </p:txBody>
      </p:sp>
      <p:sp>
        <p:nvSpPr>
          <p:cNvPr id="3" name="Content Placeholder 2"/>
          <p:cNvSpPr>
            <a:spLocks noGrp="1"/>
          </p:cNvSpPr>
          <p:nvPr>
            <p:ph idx="1"/>
          </p:nvPr>
        </p:nvSpPr>
        <p:spPr>
          <a:xfrm>
            <a:off x="477982" y="1486711"/>
            <a:ext cx="8458200" cy="4758446"/>
          </a:xfrm>
        </p:spPr>
        <p:txBody>
          <a:bodyPr>
            <a:normAutofit fontScale="85000" lnSpcReduction="10000"/>
          </a:bodyPr>
          <a:lstStyle/>
          <a:p>
            <a:pPr marL="342900" indent="-342900">
              <a:buClr>
                <a:srgbClr val="005374"/>
              </a:buClr>
              <a:buFont typeface="Wingdings" panose="05000000000000000000" pitchFamily="2" charset="2"/>
              <a:buChar char="q"/>
            </a:pPr>
            <a:r>
              <a:rPr lang="lv-LV" sz="1800" dirty="0" smtClean="0"/>
              <a:t>Piedalās </a:t>
            </a:r>
            <a:r>
              <a:rPr lang="lv-LV" sz="1800" dirty="0"/>
              <a:t>zinātniskie eksperti, nozares eksperti un </a:t>
            </a:r>
            <a:r>
              <a:rPr lang="lv-LV" sz="1800" dirty="0" smtClean="0"/>
              <a:t>EM speciālisti. </a:t>
            </a:r>
          </a:p>
          <a:p>
            <a:pPr marL="342900" indent="-342900">
              <a:buClr>
                <a:srgbClr val="005374"/>
              </a:buClr>
              <a:buFont typeface="Wingdings" panose="05000000000000000000" pitchFamily="2" charset="2"/>
              <a:buChar char="q"/>
            </a:pPr>
            <a:endParaRPr lang="lv-LV" sz="1800" dirty="0" smtClean="0"/>
          </a:p>
          <a:p>
            <a:pPr marL="342900" indent="-342900">
              <a:buClr>
                <a:srgbClr val="005374"/>
              </a:buClr>
              <a:buFont typeface="Wingdings" panose="05000000000000000000" pitchFamily="2" charset="2"/>
              <a:buChar char="q"/>
            </a:pPr>
            <a:r>
              <a:rPr lang="lv-LV" sz="1800" dirty="0" smtClean="0"/>
              <a:t>Zinātnisko </a:t>
            </a:r>
            <a:r>
              <a:rPr lang="lv-LV" sz="1800" dirty="0"/>
              <a:t>padomi pamatā veido nozares eksperti</a:t>
            </a:r>
          </a:p>
          <a:p>
            <a:pPr marL="342900" indent="-342900">
              <a:buClr>
                <a:srgbClr val="005374"/>
              </a:buClr>
              <a:buFont typeface="Wingdings" panose="05000000000000000000" pitchFamily="2" charset="2"/>
              <a:buChar char="q"/>
            </a:pPr>
            <a:endParaRPr lang="lv-LV" sz="1800" dirty="0" smtClean="0"/>
          </a:p>
          <a:p>
            <a:pPr marL="342900" indent="-342900">
              <a:buClr>
                <a:srgbClr val="005374"/>
              </a:buClr>
              <a:buFont typeface="Wingdings" panose="05000000000000000000" pitchFamily="2" charset="2"/>
              <a:buChar char="q"/>
            </a:pPr>
            <a:r>
              <a:rPr lang="lv-LV" sz="1800" dirty="0" smtClean="0"/>
              <a:t>EM pārstāvja loma: </a:t>
            </a: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Piedalīšanās </a:t>
            </a:r>
            <a:r>
              <a:rPr lang="lv-LV" sz="1800" dirty="0">
                <a:latin typeface="Verdana" panose="020B0604030504040204" pitchFamily="34" charset="0"/>
                <a:ea typeface="Verdana" panose="020B0604030504040204" pitchFamily="34" charset="0"/>
                <a:cs typeface="Verdana" panose="020B0604030504040204" pitchFamily="34" charset="0"/>
              </a:rPr>
              <a:t>projektu atlases sēdēs;</a:t>
            </a: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Atzinumu </a:t>
            </a:r>
            <a:r>
              <a:rPr lang="lv-LV" sz="1800" dirty="0">
                <a:latin typeface="Verdana" panose="020B0604030504040204" pitchFamily="34" charset="0"/>
                <a:ea typeface="Verdana" panose="020B0604030504040204" pitchFamily="34" charset="0"/>
                <a:cs typeface="Verdana" panose="020B0604030504040204" pitchFamily="34" charset="0"/>
              </a:rPr>
              <a:t>sniegšana par projektu atbilstību KC stratēģijai;</a:t>
            </a: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Sekošana </a:t>
            </a:r>
            <a:r>
              <a:rPr lang="lv-LV" sz="1800" dirty="0">
                <a:latin typeface="Verdana" panose="020B0604030504040204" pitchFamily="34" charset="0"/>
                <a:ea typeface="Verdana" panose="020B0604030504040204" pitchFamily="34" charset="0"/>
                <a:cs typeface="Verdana" panose="020B0604030504040204" pitchFamily="34" charset="0"/>
              </a:rPr>
              <a:t>līdzi projektu starpposmu rādītāju izpildei un KC mērķa rādītāju </a:t>
            </a:r>
            <a:r>
              <a:rPr lang="lv-LV" sz="1800" dirty="0" smtClean="0">
                <a:latin typeface="Verdana" panose="020B0604030504040204" pitchFamily="34" charset="0"/>
                <a:ea typeface="Verdana" panose="020B0604030504040204" pitchFamily="34" charset="0"/>
                <a:cs typeface="Verdana" panose="020B0604030504040204" pitchFamily="34" charset="0"/>
              </a:rPr>
              <a:t>sasniegšanai;</a:t>
            </a:r>
            <a:endParaRPr lang="lv-LV" sz="1800" dirty="0">
              <a:latin typeface="Verdana" panose="020B0604030504040204" pitchFamily="34" charset="0"/>
              <a:ea typeface="Verdana" panose="020B0604030504040204" pitchFamily="34" charset="0"/>
              <a:cs typeface="Verdana" panose="020B0604030504040204" pitchFamily="34" charset="0"/>
            </a:endParaRP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Ikgadēju </a:t>
            </a:r>
            <a:r>
              <a:rPr lang="lv-LV" sz="1800" dirty="0">
                <a:latin typeface="Verdana" panose="020B0604030504040204" pitchFamily="34" charset="0"/>
                <a:ea typeface="Verdana" panose="020B0604030504040204" pitchFamily="34" charset="0"/>
                <a:cs typeface="Verdana" panose="020B0604030504040204" pitchFamily="34" charset="0"/>
              </a:rPr>
              <a:t>publisku kompetences centru pētījumu prezentāciju organizēšana;</a:t>
            </a: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Nepieciešamo </a:t>
            </a:r>
            <a:r>
              <a:rPr lang="lv-LV" sz="1800" dirty="0">
                <a:latin typeface="Verdana" panose="020B0604030504040204" pitchFamily="34" charset="0"/>
                <a:ea typeface="Verdana" panose="020B0604030504040204" pitchFamily="34" charset="0"/>
                <a:cs typeface="Verdana" panose="020B0604030504040204" pitchFamily="34" charset="0"/>
              </a:rPr>
              <a:t>uzlabojumu veikšana KC </a:t>
            </a:r>
            <a:r>
              <a:rPr lang="lv-LV" sz="1800" dirty="0" smtClean="0">
                <a:latin typeface="Verdana" panose="020B0604030504040204" pitchFamily="34" charset="0"/>
                <a:ea typeface="Verdana" panose="020B0604030504040204" pitchFamily="34" charset="0"/>
                <a:cs typeface="Verdana" panose="020B0604030504040204" pitchFamily="34" charset="0"/>
              </a:rPr>
              <a:t>programmā;</a:t>
            </a:r>
            <a:endParaRPr lang="lv-LV" sz="1800" dirty="0">
              <a:latin typeface="Verdana" panose="020B0604030504040204" pitchFamily="34" charset="0"/>
              <a:ea typeface="Verdana" panose="020B0604030504040204" pitchFamily="34" charset="0"/>
              <a:cs typeface="Verdana" panose="020B0604030504040204" pitchFamily="34" charset="0"/>
            </a:endParaRP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Ja </a:t>
            </a:r>
            <a:r>
              <a:rPr lang="lv-LV" sz="1800" dirty="0">
                <a:latin typeface="Verdana" panose="020B0604030504040204" pitchFamily="34" charset="0"/>
                <a:ea typeface="Verdana" panose="020B0604030504040204" pitchFamily="34" charset="0"/>
                <a:cs typeface="Verdana" panose="020B0604030504040204" pitchFamily="34" charset="0"/>
              </a:rPr>
              <a:t>nepieciešams, projektu vai projektu rezultātu starptautiskās izvērtēšanas </a:t>
            </a:r>
            <a:r>
              <a:rPr lang="lv-LV" sz="1800" dirty="0" smtClean="0">
                <a:latin typeface="Verdana" panose="020B0604030504040204" pitchFamily="34" charset="0"/>
                <a:ea typeface="Verdana" panose="020B0604030504040204" pitchFamily="34" charset="0"/>
                <a:cs typeface="Verdana" panose="020B0604030504040204" pitchFamily="34" charset="0"/>
              </a:rPr>
              <a:t>organizēšana.</a:t>
            </a:r>
          </a:p>
          <a:p>
            <a:pPr marL="342900" indent="-342900">
              <a:buClr>
                <a:srgbClr val="005374"/>
              </a:buClr>
              <a:buFont typeface="Wingdings" panose="05000000000000000000" pitchFamily="2" charset="2"/>
              <a:buChar char="q"/>
            </a:pPr>
            <a:endParaRPr lang="lv-LV" sz="1800" dirty="0" smtClean="0"/>
          </a:p>
          <a:p>
            <a:pPr marL="342900" indent="-342900">
              <a:buClr>
                <a:srgbClr val="005374"/>
              </a:buClr>
              <a:buFont typeface="Wingdings" panose="05000000000000000000" pitchFamily="2" charset="2"/>
              <a:buChar char="q"/>
            </a:pPr>
            <a:r>
              <a:rPr lang="lv-LV" sz="1800" dirty="0" smtClean="0"/>
              <a:t>Zinātniskajiem ekspertiem ir ieteikuma raksturs </a:t>
            </a:r>
          </a:p>
          <a:p>
            <a:pPr marL="342900" indent="-342900">
              <a:buClr>
                <a:srgbClr val="005374"/>
              </a:buClr>
              <a:buFont typeface="Wingdings" panose="05000000000000000000" pitchFamily="2" charset="2"/>
              <a:buChar char="q"/>
            </a:pPr>
            <a:r>
              <a:rPr lang="lv-LV" sz="1800" dirty="0" smtClean="0"/>
              <a:t>Zinātnisko ekspertu atšķirīgo viedokli norāda padomes protokolā</a:t>
            </a:r>
          </a:p>
          <a:p>
            <a:pPr marL="342900" indent="-342900">
              <a:buClr>
                <a:srgbClr val="005374"/>
              </a:buClr>
              <a:buFont typeface="Wingdings" panose="05000000000000000000" pitchFamily="2" charset="2"/>
              <a:buChar char="q"/>
            </a:pPr>
            <a:r>
              <a:rPr lang="lv-LV" sz="1800" dirty="0" smtClean="0"/>
              <a:t>Zinātniskā </a:t>
            </a:r>
            <a:r>
              <a:rPr lang="lv-LV" sz="1800" dirty="0"/>
              <a:t>eksperta dalība padomē nedrīkst tikt uzskatīta par interešu konfliktu, </a:t>
            </a:r>
            <a:r>
              <a:rPr lang="lv-LV" sz="1800" dirty="0" smtClean="0"/>
              <a:t>izņemot, </a:t>
            </a:r>
            <a:r>
              <a:rPr lang="lv-LV" sz="1800" dirty="0"/>
              <a:t>ja eksperts vērtē projektu, kurā pats ir tiešais labuma guvējs</a:t>
            </a:r>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11</a:t>
            </a:fld>
            <a:endParaRPr lang="en-US" dirty="0"/>
          </a:p>
        </p:txBody>
      </p:sp>
    </p:spTree>
    <p:extLst>
      <p:ext uri="{BB962C8B-B14F-4D97-AF65-F5344CB8AC3E}">
        <p14:creationId xmlns:p14="http://schemas.microsoft.com/office/powerpoint/2010/main" val="2720906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t>KC pētījumi - būtiskākie KC projektu atlases kritēriji</a:t>
            </a:r>
            <a:endParaRPr lang="lv-LV" dirty="0"/>
          </a:p>
        </p:txBody>
      </p:sp>
      <p:sp>
        <p:nvSpPr>
          <p:cNvPr id="3" name="Content Placeholder 2"/>
          <p:cNvSpPr>
            <a:spLocks noGrp="1"/>
          </p:cNvSpPr>
          <p:nvPr>
            <p:ph idx="1"/>
          </p:nvPr>
        </p:nvSpPr>
        <p:spPr>
          <a:xfrm>
            <a:off x="518160" y="1535151"/>
            <a:ext cx="8321040" cy="4757928"/>
          </a:xfrm>
        </p:spPr>
        <p:txBody>
          <a:bodyPr>
            <a:noAutofit/>
          </a:bodyPr>
          <a:lstStyle/>
          <a:p>
            <a:pPr marL="342900" lvl="1" indent="-342900" algn="just">
              <a:buClr>
                <a:srgbClr val="005374"/>
              </a:buClr>
              <a:buFont typeface="Wingdings" panose="05000000000000000000" pitchFamily="2" charset="2"/>
              <a:buChar char="q"/>
            </a:pPr>
            <a:r>
              <a:rPr lang="lv-LV" sz="1200" dirty="0" smtClean="0">
                <a:latin typeface="Verdana" panose="020B0604030504040204" pitchFamily="34" charset="0"/>
                <a:ea typeface="Verdana" panose="020B0604030504040204" pitchFamily="34" charset="0"/>
                <a:cs typeface="Verdana" panose="020B0604030504040204" pitchFamily="34" charset="0"/>
              </a:rPr>
              <a:t>Specifiskais atbilstības kritērijs Nr.1.8. Kompetences </a:t>
            </a:r>
            <a:r>
              <a:rPr lang="lv-LV" sz="1200" dirty="0">
                <a:latin typeface="Verdana" panose="020B0604030504040204" pitchFamily="34" charset="0"/>
                <a:ea typeface="Verdana" panose="020B0604030504040204" pitchFamily="34" charset="0"/>
                <a:cs typeface="Verdana" panose="020B0604030504040204" pitchFamily="34" charset="0"/>
              </a:rPr>
              <a:t>centrs tiek īstenots vienā no viedās specializācijas jomām vai </a:t>
            </a:r>
            <a:r>
              <a:rPr lang="lv-LV" sz="1200" dirty="0" err="1" smtClean="0">
                <a:latin typeface="Verdana" panose="020B0604030504040204" pitchFamily="34" charset="0"/>
                <a:ea typeface="Verdana" panose="020B0604030504040204" pitchFamily="34" charset="0"/>
                <a:cs typeface="Verdana" panose="020B0604030504040204" pitchFamily="34" charset="0"/>
              </a:rPr>
              <a:t>apakšjomām</a:t>
            </a:r>
            <a:r>
              <a:rPr lang="lv-LV" sz="1200" dirty="0" smtClean="0">
                <a:latin typeface="Verdana" panose="020B0604030504040204" pitchFamily="34" charset="0"/>
                <a:ea typeface="Verdana" panose="020B0604030504040204" pitchFamily="34" charset="0"/>
                <a:cs typeface="Verdana" panose="020B0604030504040204" pitchFamily="34" charset="0"/>
              </a:rPr>
              <a:t>:</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Zināšanu </a:t>
            </a:r>
            <a:r>
              <a:rPr lang="lv-LV" sz="1200" dirty="0">
                <a:latin typeface="Verdana" panose="020B0604030504040204" pitchFamily="34" charset="0"/>
                <a:ea typeface="Verdana" panose="020B0604030504040204" pitchFamily="34" charset="0"/>
                <a:cs typeface="Verdana" panose="020B0604030504040204" pitchFamily="34" charset="0"/>
              </a:rPr>
              <a:t>ietilpīga </a:t>
            </a:r>
            <a:r>
              <a:rPr lang="lv-LV" sz="1200" dirty="0" err="1">
                <a:latin typeface="Verdana" panose="020B0604030504040204" pitchFamily="34" charset="0"/>
                <a:ea typeface="Verdana" panose="020B0604030504040204" pitchFamily="34" charset="0"/>
                <a:cs typeface="Verdana" panose="020B0604030504040204" pitchFamily="34" charset="0"/>
              </a:rPr>
              <a:t>bioekonomika</a:t>
            </a:r>
            <a:r>
              <a:rPr lang="lv-LV" sz="1200" dirty="0">
                <a:latin typeface="Verdana" panose="020B0604030504040204" pitchFamily="34" charset="0"/>
                <a:ea typeface="Verdana" panose="020B0604030504040204" pitchFamily="34" charset="0"/>
                <a:cs typeface="Verdana" panose="020B0604030504040204" pitchFamily="34" charset="0"/>
              </a:rPr>
              <a:t> - Inovatīvi risinājumi mežsaimniecībai un </a:t>
            </a:r>
            <a:r>
              <a:rPr lang="lv-LV" sz="1200" dirty="0" smtClean="0">
                <a:latin typeface="Verdana" panose="020B0604030504040204" pitchFamily="34" charset="0"/>
                <a:ea typeface="Verdana" panose="020B0604030504040204" pitchFamily="34" charset="0"/>
                <a:cs typeface="Verdana" panose="020B0604030504040204" pitchFamily="34" charset="0"/>
              </a:rPr>
              <a:t>kokapstrādē</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Zināšanu </a:t>
            </a:r>
            <a:r>
              <a:rPr lang="lv-LV" sz="1200" dirty="0">
                <a:latin typeface="Verdana" panose="020B0604030504040204" pitchFamily="34" charset="0"/>
                <a:ea typeface="Verdana" panose="020B0604030504040204" pitchFamily="34" charset="0"/>
                <a:cs typeface="Verdana" panose="020B0604030504040204" pitchFamily="34" charset="0"/>
              </a:rPr>
              <a:t>ietilpīga </a:t>
            </a:r>
            <a:r>
              <a:rPr lang="lv-LV" sz="1200" dirty="0" err="1">
                <a:latin typeface="Verdana" panose="020B0604030504040204" pitchFamily="34" charset="0"/>
                <a:ea typeface="Verdana" panose="020B0604030504040204" pitchFamily="34" charset="0"/>
                <a:cs typeface="Verdana" panose="020B0604030504040204" pitchFamily="34" charset="0"/>
              </a:rPr>
              <a:t>bioekonomika</a:t>
            </a:r>
            <a:r>
              <a:rPr lang="lv-LV" sz="1200" dirty="0">
                <a:latin typeface="Verdana" panose="020B0604030504040204" pitchFamily="34" charset="0"/>
                <a:ea typeface="Verdana" panose="020B0604030504040204" pitchFamily="34" charset="0"/>
                <a:cs typeface="Verdana" panose="020B0604030504040204" pitchFamily="34" charset="0"/>
              </a:rPr>
              <a:t> - Inovatīvi risinājumi lauksaimniecībai un pārtikas </a:t>
            </a:r>
            <a:r>
              <a:rPr lang="lv-LV" sz="1200" dirty="0" smtClean="0">
                <a:latin typeface="Verdana" panose="020B0604030504040204" pitchFamily="34" charset="0"/>
                <a:ea typeface="Verdana" panose="020B0604030504040204" pitchFamily="34" charset="0"/>
                <a:cs typeface="Verdana" panose="020B0604030504040204" pitchFamily="34" charset="0"/>
              </a:rPr>
              <a:t>ražošanai</a:t>
            </a:r>
          </a:p>
          <a:p>
            <a:pPr marL="582613" lvl="2" indent="-171450" algn="just">
              <a:buClr>
                <a:srgbClr val="005374"/>
              </a:buClr>
              <a:buFont typeface="Wingdings" panose="05000000000000000000" pitchFamily="2" charset="2"/>
              <a:buChar char="Ø"/>
            </a:pPr>
            <a:r>
              <a:rPr lang="lv-LV" sz="1200" dirty="0" err="1" smtClean="0">
                <a:latin typeface="Verdana" panose="020B0604030504040204" pitchFamily="34" charset="0"/>
                <a:ea typeface="Verdana" panose="020B0604030504040204" pitchFamily="34" charset="0"/>
                <a:cs typeface="Verdana" panose="020B0604030504040204" pitchFamily="34" charset="0"/>
              </a:rPr>
              <a:t>Biomedicīna</a:t>
            </a:r>
            <a:r>
              <a:rPr lang="lv-LV" sz="1200" dirty="0">
                <a:latin typeface="Verdana" panose="020B0604030504040204" pitchFamily="34" charset="0"/>
                <a:ea typeface="Verdana" panose="020B0604030504040204" pitchFamily="34" charset="0"/>
                <a:cs typeface="Verdana" panose="020B0604030504040204" pitchFamily="34" charset="0"/>
              </a:rPr>
              <a:t>, medicīnas tehnoloģijas, </a:t>
            </a:r>
            <a:r>
              <a:rPr lang="lv-LV" sz="1200" dirty="0" err="1">
                <a:latin typeface="Verdana" panose="020B0604030504040204" pitchFamily="34" charset="0"/>
                <a:ea typeface="Verdana" panose="020B0604030504040204" pitchFamily="34" charset="0"/>
                <a:cs typeface="Verdana" panose="020B0604030504040204" pitchFamily="34" charset="0"/>
              </a:rPr>
              <a:t>biofarmācija</a:t>
            </a:r>
            <a:r>
              <a:rPr lang="lv-LV" sz="1200" dirty="0">
                <a:latin typeface="Verdana" panose="020B0604030504040204" pitchFamily="34" charset="0"/>
                <a:ea typeface="Verdana" panose="020B0604030504040204" pitchFamily="34" charset="0"/>
                <a:cs typeface="Verdana" panose="020B0604030504040204" pitchFamily="34" charset="0"/>
              </a:rPr>
              <a:t> un </a:t>
            </a:r>
            <a:r>
              <a:rPr lang="lv-LV" sz="1200" dirty="0" smtClean="0">
                <a:latin typeface="Verdana" panose="020B0604030504040204" pitchFamily="34" charset="0"/>
                <a:ea typeface="Verdana" panose="020B0604030504040204" pitchFamily="34" charset="0"/>
                <a:cs typeface="Verdana" panose="020B0604030504040204" pitchFamily="34" charset="0"/>
              </a:rPr>
              <a:t>biotehnoloģijas</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Viedie </a:t>
            </a:r>
            <a:r>
              <a:rPr lang="lv-LV" sz="1200" dirty="0">
                <a:latin typeface="Verdana" panose="020B0604030504040204" pitchFamily="34" charset="0"/>
                <a:ea typeface="Verdana" panose="020B0604030504040204" pitchFamily="34" charset="0"/>
                <a:cs typeface="Verdana" panose="020B0604030504040204" pitchFamily="34" charset="0"/>
              </a:rPr>
              <a:t>materiāli, tehnoloģijas un </a:t>
            </a:r>
            <a:r>
              <a:rPr lang="lv-LV" sz="1200" dirty="0" err="1">
                <a:latin typeface="Verdana" panose="020B0604030504040204" pitchFamily="34" charset="0"/>
                <a:ea typeface="Verdana" panose="020B0604030504040204" pitchFamily="34" charset="0"/>
                <a:cs typeface="Verdana" panose="020B0604030504040204" pitchFamily="34" charset="0"/>
              </a:rPr>
              <a:t>inženiersistēmas</a:t>
            </a:r>
            <a:r>
              <a:rPr lang="lv-LV" sz="1200" dirty="0">
                <a:latin typeface="Verdana" panose="020B0604030504040204" pitchFamily="34" charset="0"/>
                <a:ea typeface="Verdana" panose="020B0604030504040204" pitchFamily="34" charset="0"/>
                <a:cs typeface="Verdana" panose="020B0604030504040204" pitchFamily="34" charset="0"/>
              </a:rPr>
              <a:t> - Viedie </a:t>
            </a:r>
            <a:r>
              <a:rPr lang="lv-LV" sz="1200" dirty="0" smtClean="0">
                <a:latin typeface="Verdana" panose="020B0604030504040204" pitchFamily="34" charset="0"/>
                <a:ea typeface="Verdana" panose="020B0604030504040204" pitchFamily="34" charset="0"/>
                <a:cs typeface="Verdana" panose="020B0604030504040204" pitchFamily="34" charset="0"/>
              </a:rPr>
              <a:t>materiāli</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Viedie </a:t>
            </a:r>
            <a:r>
              <a:rPr lang="lv-LV" sz="1200" dirty="0">
                <a:latin typeface="Verdana" panose="020B0604030504040204" pitchFamily="34" charset="0"/>
                <a:ea typeface="Verdana" panose="020B0604030504040204" pitchFamily="34" charset="0"/>
                <a:cs typeface="Verdana" panose="020B0604030504040204" pitchFamily="34" charset="0"/>
              </a:rPr>
              <a:t>materiāli, tehnoloģijas un </a:t>
            </a:r>
            <a:r>
              <a:rPr lang="lv-LV" sz="1200" dirty="0" err="1">
                <a:latin typeface="Verdana" panose="020B0604030504040204" pitchFamily="34" charset="0"/>
                <a:ea typeface="Verdana" panose="020B0604030504040204" pitchFamily="34" charset="0"/>
                <a:cs typeface="Verdana" panose="020B0604030504040204" pitchFamily="34" charset="0"/>
              </a:rPr>
              <a:t>inženiersistēmas</a:t>
            </a:r>
            <a:r>
              <a:rPr lang="lv-LV" sz="1200" dirty="0">
                <a:latin typeface="Verdana" panose="020B0604030504040204" pitchFamily="34" charset="0"/>
                <a:ea typeface="Verdana" panose="020B0604030504040204" pitchFamily="34" charset="0"/>
                <a:cs typeface="Verdana" panose="020B0604030504040204" pitchFamily="34" charset="0"/>
              </a:rPr>
              <a:t> - Modernas ražošanas tehnoloģijas un </a:t>
            </a:r>
            <a:r>
              <a:rPr lang="lv-LV" sz="1200" dirty="0" err="1" smtClean="0">
                <a:latin typeface="Verdana" panose="020B0604030504040204" pitchFamily="34" charset="0"/>
                <a:ea typeface="Verdana" panose="020B0604030504040204" pitchFamily="34" charset="0"/>
                <a:cs typeface="Verdana" panose="020B0604030504040204" pitchFamily="34" charset="0"/>
              </a:rPr>
              <a:t>inženiersistēmas</a:t>
            </a:r>
            <a:endParaRPr lang="lv-LV" sz="1200" dirty="0" smtClean="0">
              <a:latin typeface="Verdana" panose="020B0604030504040204" pitchFamily="34" charset="0"/>
              <a:ea typeface="Verdana" panose="020B0604030504040204" pitchFamily="34" charset="0"/>
              <a:cs typeface="Verdana" panose="020B0604030504040204" pitchFamily="34" charset="0"/>
            </a:endParaRP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Informācijas </a:t>
            </a:r>
            <a:r>
              <a:rPr lang="lv-LV" sz="1200" dirty="0">
                <a:latin typeface="Verdana" panose="020B0604030504040204" pitchFamily="34" charset="0"/>
                <a:ea typeface="Verdana" panose="020B0604030504040204" pitchFamily="34" charset="0"/>
                <a:cs typeface="Verdana" panose="020B0604030504040204" pitchFamily="34" charset="0"/>
              </a:rPr>
              <a:t>un komunikāciju tehnoloģijas – </a:t>
            </a:r>
            <a:r>
              <a:rPr lang="lv-LV" sz="1200" dirty="0" smtClean="0">
                <a:latin typeface="Verdana" panose="020B0604030504040204" pitchFamily="34" charset="0"/>
                <a:ea typeface="Verdana" panose="020B0604030504040204" pitchFamily="34" charset="0"/>
                <a:cs typeface="Verdana" panose="020B0604030504040204" pitchFamily="34" charset="0"/>
              </a:rPr>
              <a:t>Aparātbūve</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Informācijas </a:t>
            </a:r>
            <a:r>
              <a:rPr lang="lv-LV" sz="1200" dirty="0">
                <a:latin typeface="Verdana" panose="020B0604030504040204" pitchFamily="34" charset="0"/>
                <a:ea typeface="Verdana" panose="020B0604030504040204" pitchFamily="34" charset="0"/>
                <a:cs typeface="Verdana" panose="020B0604030504040204" pitchFamily="34" charset="0"/>
              </a:rPr>
              <a:t>un komunikāciju tehnoloģijas – Informācijas un komunikāciju tehnoloģijas</a:t>
            </a:r>
          </a:p>
          <a:p>
            <a:pPr marL="342900" lvl="1" indent="-342900" algn="just">
              <a:buClr>
                <a:srgbClr val="005374"/>
              </a:buClr>
              <a:buFont typeface="Wingdings" panose="05000000000000000000" pitchFamily="2" charset="2"/>
              <a:buChar char="q"/>
            </a:pPr>
            <a:endParaRPr lang="lv-LV" sz="1200" dirty="0" smtClean="0">
              <a:latin typeface="Verdana" panose="020B0604030504040204" pitchFamily="34" charset="0"/>
              <a:ea typeface="Verdana" panose="020B0604030504040204" pitchFamily="34" charset="0"/>
              <a:cs typeface="Verdana" panose="020B0604030504040204" pitchFamily="34" charset="0"/>
            </a:endParaRPr>
          </a:p>
          <a:p>
            <a:pPr marL="342900" lvl="1" indent="-342900" algn="just">
              <a:buClr>
                <a:srgbClr val="005374"/>
              </a:buClr>
              <a:buFont typeface="Wingdings" panose="05000000000000000000" pitchFamily="2" charset="2"/>
              <a:buChar char="q"/>
            </a:pPr>
            <a:r>
              <a:rPr lang="lv-LV" sz="1200" dirty="0" smtClean="0">
                <a:latin typeface="Verdana" panose="020B0604030504040204" pitchFamily="34" charset="0"/>
                <a:ea typeface="Verdana" panose="020B0604030504040204" pitchFamily="34" charset="0"/>
                <a:cs typeface="Verdana" panose="020B0604030504040204" pitchFamily="34" charset="0"/>
              </a:rPr>
              <a:t>Kvalitātes kritēriji</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KC stratēģija  – 85 punkti</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KC komanda (vadītāji, ZI pārstāvji) – 8 punkti </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Projekta gatavība (nosaukti konkrēti pētījumi, finansētāji) – 30 punkti </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KC un partneru P&amp;A rādītāji (vēsturiskie P&amp;A izdevumi, sadarbība ar ZI) – 19 punkti</a:t>
            </a:r>
          </a:p>
          <a:p>
            <a:pPr marL="754063" lvl="2" indent="-342900" algn="just">
              <a:buClr>
                <a:srgbClr val="005374"/>
              </a:buClr>
              <a:buAutoNum type="arabicPeriod"/>
            </a:pPr>
            <a:r>
              <a:rPr lang="lv-LV" sz="1200" dirty="0" err="1" smtClean="0">
                <a:latin typeface="Verdana" panose="020B0604030504040204" pitchFamily="34" charset="0"/>
                <a:ea typeface="Verdana" panose="020B0604030504040204" pitchFamily="34" charset="0"/>
                <a:cs typeface="Verdana" panose="020B0604030504040204" pitchFamily="34" charset="0"/>
              </a:rPr>
              <a:t>Komercializācijas</a:t>
            </a:r>
            <a:r>
              <a:rPr lang="lv-LV" sz="1200" dirty="0">
                <a:latin typeface="Verdana" panose="020B0604030504040204" pitchFamily="34" charset="0"/>
                <a:ea typeface="Verdana" panose="020B0604030504040204" pitchFamily="34" charset="0"/>
                <a:cs typeface="Verdana" panose="020B0604030504040204" pitchFamily="34" charset="0"/>
              </a:rPr>
              <a:t> potenciāls (</a:t>
            </a:r>
            <a:r>
              <a:rPr lang="lv-LV" sz="1200" dirty="0" smtClean="0">
                <a:latin typeface="Verdana" panose="020B0604030504040204" pitchFamily="34" charset="0"/>
                <a:ea typeface="Verdana" panose="020B0604030504040204" pitchFamily="34" charset="0"/>
                <a:cs typeface="Verdana" panose="020B0604030504040204" pitchFamily="34" charset="0"/>
              </a:rPr>
              <a:t>eksperimentālo izstrādņu īpatsvars vismaz 50%) – 6 punkti</a:t>
            </a:r>
          </a:p>
          <a:p>
            <a:pPr marL="754063" lvl="2" indent="-342900" algn="just">
              <a:buClr>
                <a:srgbClr val="005374"/>
              </a:buClr>
              <a:buAutoNum type="arabicPeriod"/>
            </a:pPr>
            <a:r>
              <a:rPr lang="lv-LV" sz="1200" dirty="0">
                <a:latin typeface="Verdana" panose="020B0604030504040204" pitchFamily="34" charset="0"/>
                <a:ea typeface="Verdana" panose="020B0604030504040204" pitchFamily="34" charset="0"/>
                <a:cs typeface="Verdana" panose="020B0604030504040204" pitchFamily="34" charset="0"/>
              </a:rPr>
              <a:t>Pētījumi viedās specializācijas jomā “Viedā enerģētika</a:t>
            </a:r>
            <a:r>
              <a:rPr lang="lv-LV" sz="1200" dirty="0" smtClean="0">
                <a:latin typeface="Verdana" panose="020B0604030504040204" pitchFamily="34" charset="0"/>
                <a:ea typeface="Verdana" panose="020B0604030504040204" pitchFamily="34" charset="0"/>
                <a:cs typeface="Verdana" panose="020B0604030504040204" pitchFamily="34" charset="0"/>
              </a:rPr>
              <a:t>” – 10 punkti</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HP ilgtspējīga attīstība (vide, zaļais iepirkums) – 4 punkti </a:t>
            </a:r>
          </a:p>
          <a:p>
            <a:pPr marL="411163" lvl="2" indent="0" algn="just">
              <a:buClr>
                <a:srgbClr val="005374"/>
              </a:buClr>
              <a:buNone/>
            </a:pPr>
            <a:r>
              <a:rPr lang="lv-LV" sz="1200" dirty="0" smtClean="0">
                <a:latin typeface="Verdana" panose="020B0604030504040204" pitchFamily="34" charset="0"/>
                <a:ea typeface="Verdana" panose="020B0604030504040204" pitchFamily="34" charset="0"/>
                <a:cs typeface="Verdana" panose="020B0604030504040204" pitchFamily="34" charset="0"/>
              </a:rPr>
              <a:t>Kopā  - 162 punkti (minimums 56)</a:t>
            </a:r>
          </a:p>
          <a:p>
            <a:pPr marL="342900" indent="-342900" algn="just">
              <a:buFont typeface="Wingdings" panose="05000000000000000000" pitchFamily="2" charset="2"/>
              <a:buChar char="q"/>
            </a:pPr>
            <a:endParaRPr lang="lv-LV" sz="1200" u="sng" dirty="0" smtClean="0"/>
          </a:p>
          <a:p>
            <a:endParaRPr lang="lv-LV" sz="1200" dirty="0"/>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12</a:t>
            </a:fld>
            <a:endParaRPr lang="en-US" dirty="0"/>
          </a:p>
        </p:txBody>
      </p:sp>
    </p:spTree>
    <p:extLst>
      <p:ext uri="{BB962C8B-B14F-4D97-AF65-F5344CB8AC3E}">
        <p14:creationId xmlns:p14="http://schemas.microsoft.com/office/powerpoint/2010/main" val="3041102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lv-LV" dirty="0" smtClean="0"/>
              <a:t>KC pētījumi - </a:t>
            </a:r>
            <a:r>
              <a:rPr lang="lv-LV" sz="2400" dirty="0" smtClean="0"/>
              <a:t>laika grafiks</a:t>
            </a:r>
            <a:endParaRPr lang="lv-LV" sz="2400" dirty="0"/>
          </a:p>
        </p:txBody>
      </p:sp>
      <p:sp>
        <p:nvSpPr>
          <p:cNvPr id="3" name="Content Placeholder 2"/>
          <p:cNvSpPr>
            <a:spLocks noGrp="1"/>
          </p:cNvSpPr>
          <p:nvPr>
            <p:ph idx="1"/>
          </p:nvPr>
        </p:nvSpPr>
        <p:spPr>
          <a:xfrm>
            <a:off x="401782" y="1719903"/>
            <a:ext cx="8437418" cy="3785616"/>
          </a:xfrm>
        </p:spPr>
        <p:txBody>
          <a:bodyPr>
            <a:noAutofit/>
          </a:bodyPr>
          <a:lstStyle/>
          <a:p>
            <a:pPr algn="just">
              <a:spcBef>
                <a:spcPts val="0"/>
              </a:spcBef>
              <a:buClr>
                <a:srgbClr val="005374"/>
              </a:buClr>
              <a:defRPr/>
            </a:pPr>
            <a:endParaRPr lang="lv-LV" sz="1800" dirty="0"/>
          </a:p>
          <a:p>
            <a:pPr marL="285750" indent="-285750" algn="just">
              <a:spcBef>
                <a:spcPts val="0"/>
              </a:spcBef>
              <a:buClr>
                <a:srgbClr val="005374"/>
              </a:buClr>
              <a:buFont typeface="Wingdings" panose="05000000000000000000" pitchFamily="2" charset="2"/>
              <a:buChar char="q"/>
              <a:defRPr/>
            </a:pPr>
            <a:r>
              <a:rPr lang="lv-LV" sz="1800" dirty="0" smtClean="0"/>
              <a:t>MK noteikumu saskaņošana un apstiprināšana MK - jūlijs – septembris, 2015</a:t>
            </a:r>
          </a:p>
          <a:p>
            <a:pPr marL="1047750" lvl="1" indent="-285750" algn="just">
              <a:spcBef>
                <a:spcPts val="0"/>
              </a:spcBef>
              <a:buClr>
                <a:srgbClr val="005374"/>
              </a:buClr>
              <a:buFont typeface="Wingdings" panose="05000000000000000000" pitchFamily="2" charset="2"/>
              <a:buChar char="Ø"/>
              <a:defRPr/>
            </a:pPr>
            <a:r>
              <a:rPr lang="lv-LV" sz="1800" dirty="0" smtClean="0">
                <a:latin typeface="Verdana" panose="020B0604030504040204" pitchFamily="34" charset="0"/>
                <a:ea typeface="Verdana" panose="020B0604030504040204" pitchFamily="34" charset="0"/>
                <a:cs typeface="Verdana" panose="020B0604030504040204" pitchFamily="34" charset="0"/>
              </a:rPr>
              <a:t>30.jūlija AK</a:t>
            </a:r>
          </a:p>
          <a:p>
            <a:pPr marL="1047750" lvl="1" indent="-285750" algn="just">
              <a:spcBef>
                <a:spcPts val="0"/>
              </a:spcBef>
              <a:buClr>
                <a:srgbClr val="005374"/>
              </a:buClr>
              <a:buFont typeface="Wingdings" panose="05000000000000000000" pitchFamily="2" charset="2"/>
              <a:buChar char="Ø"/>
              <a:defRPr/>
            </a:pPr>
            <a:r>
              <a:rPr lang="lv-LV" sz="1800" dirty="0" smtClean="0">
                <a:latin typeface="Verdana" panose="020B0604030504040204" pitchFamily="34" charset="0"/>
                <a:ea typeface="Verdana" panose="020B0604030504040204" pitchFamily="34" charset="0"/>
                <a:cs typeface="Verdana" panose="020B0604030504040204" pitchFamily="34" charset="0"/>
              </a:rPr>
              <a:t>Šobrīd tiek veikti precizējumi saskaņā ar 30.jūlija AK izteiktajiem komentāriem</a:t>
            </a:r>
          </a:p>
          <a:p>
            <a:pPr marL="285750" indent="-285750" algn="just">
              <a:spcBef>
                <a:spcPts val="0"/>
              </a:spcBef>
              <a:buClr>
                <a:srgbClr val="005374"/>
              </a:buClr>
              <a:buFont typeface="Wingdings" panose="05000000000000000000" pitchFamily="2" charset="2"/>
              <a:buChar char="q"/>
              <a:defRPr/>
            </a:pPr>
            <a:endParaRPr lang="lv-LV" sz="1800" dirty="0" smtClean="0"/>
          </a:p>
          <a:p>
            <a:pPr algn="just">
              <a:spcBef>
                <a:spcPts val="0"/>
              </a:spcBef>
              <a:buClr>
                <a:srgbClr val="005374"/>
              </a:buClr>
              <a:defRPr/>
            </a:pPr>
            <a:r>
              <a:rPr lang="lv-LV" sz="1800" dirty="0" smtClean="0"/>
              <a:t> </a:t>
            </a:r>
          </a:p>
          <a:p>
            <a:pPr marL="285750" indent="-285750" algn="just">
              <a:spcBef>
                <a:spcPts val="0"/>
              </a:spcBef>
              <a:buClr>
                <a:srgbClr val="005374"/>
              </a:buClr>
              <a:buFont typeface="Wingdings" panose="05000000000000000000" pitchFamily="2" charset="2"/>
              <a:buChar char="q"/>
              <a:defRPr/>
            </a:pPr>
            <a:r>
              <a:rPr lang="lv-LV" sz="1800" dirty="0"/>
              <a:t>P</a:t>
            </a:r>
            <a:r>
              <a:rPr lang="lv-LV" sz="1800" dirty="0" smtClean="0"/>
              <a:t>rojektu atlase - oktobris </a:t>
            </a:r>
            <a:r>
              <a:rPr lang="lv-LV" sz="1800" dirty="0"/>
              <a:t>– decembris, 2015 </a:t>
            </a:r>
            <a:endParaRPr lang="lv-LV" sz="1800" dirty="0" smtClean="0"/>
          </a:p>
          <a:p>
            <a:pPr algn="just">
              <a:spcBef>
                <a:spcPts val="0"/>
              </a:spcBef>
              <a:buClr>
                <a:srgbClr val="005374"/>
              </a:buClr>
              <a:defRPr/>
            </a:pPr>
            <a:endParaRPr lang="lv-LV" sz="1800" dirty="0" smtClean="0"/>
          </a:p>
          <a:p>
            <a:pPr marL="285750" indent="-285750" algn="just">
              <a:spcBef>
                <a:spcPts val="0"/>
              </a:spcBef>
              <a:buClr>
                <a:srgbClr val="005374"/>
              </a:buClr>
              <a:buFont typeface="Wingdings" panose="05000000000000000000" pitchFamily="2" charset="2"/>
              <a:buChar char="q"/>
              <a:defRPr/>
            </a:pPr>
            <a:endParaRPr lang="lv-LV" sz="1800" dirty="0" smtClean="0"/>
          </a:p>
          <a:p>
            <a:pPr marL="285750" indent="-285750" algn="just">
              <a:spcBef>
                <a:spcPts val="0"/>
              </a:spcBef>
              <a:buClr>
                <a:srgbClr val="005374"/>
              </a:buClr>
              <a:buFont typeface="Wingdings" panose="05000000000000000000" pitchFamily="2" charset="2"/>
              <a:buChar char="q"/>
              <a:defRPr/>
            </a:pPr>
            <a:r>
              <a:rPr lang="lv-LV" sz="1800" dirty="0"/>
              <a:t>Līguma slēgšana ar finansējuma </a:t>
            </a:r>
            <a:r>
              <a:rPr lang="lv-LV" sz="1800" dirty="0" smtClean="0"/>
              <a:t>saņēmēju - Janvāris- Marts, 2016</a:t>
            </a:r>
            <a:endParaRPr lang="lv-LV" sz="1800" dirty="0"/>
          </a:p>
          <a:p>
            <a:pPr marL="285750" indent="-285750" algn="just">
              <a:spcBef>
                <a:spcPts val="0"/>
              </a:spcBef>
              <a:buClr>
                <a:srgbClr val="005374"/>
              </a:buClr>
              <a:buFont typeface="Wingdings" panose="05000000000000000000" pitchFamily="2" charset="2"/>
              <a:buChar char="q"/>
              <a:defRPr/>
            </a:pPr>
            <a:endParaRPr lang="lv-LV" b="1" dirty="0"/>
          </a:p>
          <a:p>
            <a:endParaRPr lang="lv-LV" dirty="0"/>
          </a:p>
        </p:txBody>
      </p:sp>
      <p:sp>
        <p:nvSpPr>
          <p:cNvPr id="2" name="Slide Number Placeholder 1"/>
          <p:cNvSpPr>
            <a:spLocks noGrp="1"/>
          </p:cNvSpPr>
          <p:nvPr>
            <p:ph type="sldNum" sz="quarter" idx="13"/>
          </p:nvPr>
        </p:nvSpPr>
        <p:spPr>
          <a:xfrm>
            <a:off x="8129016" y="6324600"/>
            <a:ext cx="710184" cy="304800"/>
          </a:xfrm>
        </p:spPr>
        <p:txBody>
          <a:bodyPr/>
          <a:lstStyle/>
          <a:p>
            <a:pPr>
              <a:defRPr/>
            </a:pPr>
            <a:fld id="{D63B9806-8F32-43D8-BD89-8F1A55A47303}" type="slidenum">
              <a:rPr lang="lv-LV" smtClean="0">
                <a:solidFill>
                  <a:srgbClr val="005374"/>
                </a:solidFill>
              </a:rPr>
              <a:pPr>
                <a:defRPr/>
              </a:pPr>
              <a:t>13</a:t>
            </a:fld>
            <a:endParaRPr lang="lv-LV" dirty="0">
              <a:solidFill>
                <a:srgbClr val="005374"/>
              </a:solidFill>
            </a:endParaRPr>
          </a:p>
        </p:txBody>
      </p:sp>
    </p:spTree>
    <p:extLst>
      <p:ext uri="{BB962C8B-B14F-4D97-AF65-F5344CB8AC3E}">
        <p14:creationId xmlns:p14="http://schemas.microsoft.com/office/powerpoint/2010/main" val="30448569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6248400" cy="1036642"/>
          </a:xfrm>
        </p:spPr>
        <p:txBody>
          <a:bodyPr>
            <a:normAutofit/>
          </a:bodyPr>
          <a:lstStyle/>
          <a:p>
            <a:r>
              <a:rPr lang="lv-LV" dirty="0" smtClean="0"/>
              <a:t>Pārvaldības projekts</a:t>
            </a:r>
            <a:r>
              <a:rPr lang="lv-LV" dirty="0"/>
              <a:t/>
            </a:r>
            <a:br>
              <a:rPr lang="lv-LV" dirty="0"/>
            </a:br>
            <a:endParaRPr lang="en-GB" dirty="0"/>
          </a:p>
        </p:txBody>
      </p:sp>
      <p:sp>
        <p:nvSpPr>
          <p:cNvPr id="3" name="Content Placeholder 2"/>
          <p:cNvSpPr>
            <a:spLocks noGrp="1"/>
          </p:cNvSpPr>
          <p:nvPr>
            <p:ph idx="1"/>
          </p:nvPr>
        </p:nvSpPr>
        <p:spPr>
          <a:xfrm>
            <a:off x="505326" y="1950720"/>
            <a:ext cx="8181474" cy="4175453"/>
          </a:xfrm>
        </p:spPr>
        <p:txBody>
          <a:bodyPr>
            <a:normAutofit lnSpcReduction="10000"/>
          </a:bodyPr>
          <a:lstStyle/>
          <a:p>
            <a:r>
              <a:rPr lang="lv-LV" b="1" dirty="0"/>
              <a:t>Projektu īstenošana:</a:t>
            </a:r>
            <a:r>
              <a:rPr lang="lv-LV" dirty="0"/>
              <a:t> </a:t>
            </a:r>
            <a:r>
              <a:rPr lang="lv-LV" dirty="0" smtClean="0"/>
              <a:t>2016.gada </a:t>
            </a:r>
            <a:r>
              <a:rPr lang="lv-LV" dirty="0"/>
              <a:t>sākums </a:t>
            </a:r>
            <a:r>
              <a:rPr lang="lv-LV" dirty="0" smtClean="0"/>
              <a:t>līdz 2021.gada beigas</a:t>
            </a:r>
          </a:p>
          <a:p>
            <a:endParaRPr lang="en-GB" dirty="0"/>
          </a:p>
          <a:p>
            <a:r>
              <a:rPr lang="lv-LV" altLang="lv-LV" b="1" dirty="0"/>
              <a:t>Finansējuma saņēmējs: </a:t>
            </a:r>
            <a:r>
              <a:rPr lang="lv-LV" altLang="lv-LV" dirty="0" smtClean="0"/>
              <a:t>Ekonomikas ministrija (ierobežota projektu iesniegumu atlase)</a:t>
            </a:r>
            <a:endParaRPr lang="lv-LV" altLang="lv-LV" dirty="0"/>
          </a:p>
          <a:p>
            <a:endParaRPr lang="lv-LV" dirty="0" smtClean="0"/>
          </a:p>
          <a:p>
            <a:r>
              <a:rPr lang="lv-LV" b="1" dirty="0" smtClean="0"/>
              <a:t>Atbalstāmās izmaksas: </a:t>
            </a:r>
            <a:r>
              <a:rPr lang="lv-LV" dirty="0"/>
              <a:t>1 000 000 EUR, 100% intensitāte.</a:t>
            </a:r>
          </a:p>
          <a:p>
            <a:pPr lvl="1"/>
            <a:r>
              <a:rPr lang="lv-LV" dirty="0" smtClean="0">
                <a:latin typeface="Verdana" panose="020B0604030504040204" pitchFamily="34" charset="0"/>
                <a:ea typeface="Verdana" panose="020B0604030504040204" pitchFamily="34" charset="0"/>
                <a:cs typeface="Verdana" panose="020B0604030504040204" pitchFamily="34" charset="0"/>
              </a:rPr>
              <a:t>739 </a:t>
            </a:r>
            <a:r>
              <a:rPr lang="lv-LV" dirty="0">
                <a:latin typeface="Verdana" panose="020B0604030504040204" pitchFamily="34" charset="0"/>
                <a:ea typeface="Verdana" panose="020B0604030504040204" pitchFamily="34" charset="0"/>
                <a:cs typeface="Verdana" panose="020B0604030504040204" pitchFamily="34" charset="0"/>
              </a:rPr>
              <a:t>000 EUR paredzēti Ekonomikas ministrijas darbinieku atalgojumam un darba vietu ierīkošanai, </a:t>
            </a:r>
            <a:endParaRPr lang="lv-LV" dirty="0" smtClean="0">
              <a:latin typeface="Verdana" panose="020B0604030504040204" pitchFamily="34" charset="0"/>
              <a:ea typeface="Verdana" panose="020B0604030504040204" pitchFamily="34" charset="0"/>
              <a:cs typeface="Verdana" panose="020B0604030504040204" pitchFamily="34" charset="0"/>
            </a:endParaRPr>
          </a:p>
          <a:p>
            <a:pPr lvl="1"/>
            <a:r>
              <a:rPr lang="lv-LV" dirty="0" smtClean="0">
                <a:latin typeface="Verdana" panose="020B0604030504040204" pitchFamily="34" charset="0"/>
                <a:ea typeface="Verdana" panose="020B0604030504040204" pitchFamily="34" charset="0"/>
                <a:cs typeface="Verdana" panose="020B0604030504040204" pitchFamily="34" charset="0"/>
              </a:rPr>
              <a:t>225 </a:t>
            </a:r>
            <a:r>
              <a:rPr lang="lv-LV" dirty="0">
                <a:latin typeface="Verdana" panose="020B0604030504040204" pitchFamily="34" charset="0"/>
                <a:ea typeface="Verdana" panose="020B0604030504040204" pitchFamily="34" charset="0"/>
                <a:cs typeface="Verdana" panose="020B0604030504040204" pitchFamily="34" charset="0"/>
              </a:rPr>
              <a:t>000 EUR paredzēti starptautiskās projektu un projektu rezultātu izvērtēšanas organizēšanai, </a:t>
            </a:r>
            <a:endParaRPr lang="lv-LV" dirty="0" smtClean="0">
              <a:latin typeface="Verdana" panose="020B0604030504040204" pitchFamily="34" charset="0"/>
              <a:ea typeface="Verdana" panose="020B0604030504040204" pitchFamily="34" charset="0"/>
              <a:cs typeface="Verdana" panose="020B0604030504040204" pitchFamily="34" charset="0"/>
            </a:endParaRPr>
          </a:p>
          <a:p>
            <a:pPr lvl="1"/>
            <a:r>
              <a:rPr lang="lv-LV" dirty="0" smtClean="0">
                <a:latin typeface="Verdana" panose="020B0604030504040204" pitchFamily="34" charset="0"/>
                <a:ea typeface="Verdana" panose="020B0604030504040204" pitchFamily="34" charset="0"/>
                <a:cs typeface="Verdana" panose="020B0604030504040204" pitchFamily="34" charset="0"/>
              </a:rPr>
              <a:t>36 </a:t>
            </a:r>
            <a:r>
              <a:rPr lang="lv-LV" dirty="0">
                <a:latin typeface="Verdana" panose="020B0604030504040204" pitchFamily="34" charset="0"/>
                <a:ea typeface="Verdana" panose="020B0604030504040204" pitchFamily="34" charset="0"/>
                <a:cs typeface="Verdana" panose="020B0604030504040204" pitchFamily="34" charset="0"/>
              </a:rPr>
              <a:t>000 EUR paredzēti ikgadējas konferences organizēšanai par kompetences centra </a:t>
            </a:r>
            <a:r>
              <a:rPr lang="lv-LV" dirty="0" smtClean="0">
                <a:latin typeface="Verdana" panose="020B0604030504040204" pitchFamily="34" charset="0"/>
                <a:ea typeface="Verdana" panose="020B0604030504040204" pitchFamily="34" charset="0"/>
                <a:cs typeface="Verdana" panose="020B0604030504040204" pitchFamily="34" charset="0"/>
              </a:rPr>
              <a:t>pētījumiem</a:t>
            </a:r>
            <a:r>
              <a:rPr lang="lv-LV" dirty="0">
                <a:latin typeface="Verdana" panose="020B0604030504040204" pitchFamily="34" charset="0"/>
                <a:ea typeface="Verdana" panose="020B0604030504040204" pitchFamily="34" charset="0"/>
                <a:cs typeface="Verdana" panose="020B0604030504040204" pitchFamily="34" charset="0"/>
              </a:rPr>
              <a:t>.</a:t>
            </a:r>
            <a:endParaRPr lang="lv-LV"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14</a:t>
            </a:fld>
            <a:endParaRPr lang="en-US" dirty="0"/>
          </a:p>
        </p:txBody>
      </p:sp>
    </p:spTree>
    <p:extLst>
      <p:ext uri="{BB962C8B-B14F-4D97-AF65-F5344CB8AC3E}">
        <p14:creationId xmlns:p14="http://schemas.microsoft.com/office/powerpoint/2010/main" val="3313226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1"/>
          <p:cNvSpPr>
            <a:spLocks noGrp="1"/>
          </p:cNvSpPr>
          <p:nvPr>
            <p:ph type="body" sz="quarter" idx="10"/>
          </p:nvPr>
        </p:nvSpPr>
        <p:spPr>
          <a:xfrm>
            <a:off x="685800" y="3479800"/>
            <a:ext cx="7772400" cy="1422400"/>
          </a:xfrm>
        </p:spPr>
        <p:txBody>
          <a:bodyPr/>
          <a:lstStyle/>
          <a:p>
            <a:pPr eaLnBrk="1" hangingPunct="1">
              <a:spcBef>
                <a:spcPct val="0"/>
              </a:spcBef>
              <a:spcAft>
                <a:spcPts val="600"/>
              </a:spcAft>
            </a:pPr>
            <a:r>
              <a:rPr lang="lv-LV" altLang="lv-LV" sz="4400" smtClean="0">
                <a:solidFill>
                  <a:srgbClr val="228B9D"/>
                </a:solidFill>
                <a:ea typeface="ＭＳ Ｐゴシック" pitchFamily="34" charset="-128"/>
              </a:rPr>
              <a:t>Paldies!</a:t>
            </a:r>
          </a:p>
          <a:p>
            <a:pPr eaLnBrk="1" hangingPunct="1">
              <a:spcBef>
                <a:spcPct val="0"/>
              </a:spcBef>
              <a:spcAft>
                <a:spcPts val="600"/>
              </a:spcAft>
            </a:pPr>
            <a:endParaRPr lang="lv-LV" altLang="lv-LV" sz="4000" smtClean="0">
              <a:ea typeface="ＭＳ Ｐゴシック" pitchFamily="34" charset="-128"/>
            </a:endParaRPr>
          </a:p>
        </p:txBody>
      </p:sp>
      <p:sp>
        <p:nvSpPr>
          <p:cNvPr id="19459" name="Text Placeholder 2"/>
          <p:cNvSpPr>
            <a:spLocks noGrp="1"/>
          </p:cNvSpPr>
          <p:nvPr>
            <p:ph type="body" sz="quarter" idx="11"/>
          </p:nvPr>
        </p:nvSpPr>
        <p:spPr>
          <a:xfrm>
            <a:off x="685800" y="4902200"/>
            <a:ext cx="7772400" cy="1643063"/>
          </a:xfrm>
        </p:spPr>
        <p:txBody>
          <a:bodyPr>
            <a:normAutofit fontScale="85000" lnSpcReduction="20000"/>
          </a:bodyPr>
          <a:lstStyle/>
          <a:p>
            <a:pPr eaLnBrk="1" hangingPunct="1">
              <a:lnSpc>
                <a:spcPct val="110000"/>
              </a:lnSpc>
              <a:spcBef>
                <a:spcPct val="0"/>
              </a:spcBef>
              <a:buClr>
                <a:srgbClr val="DAEDA9"/>
              </a:buClr>
              <a:tabLst>
                <a:tab pos="984250" algn="l"/>
              </a:tabLst>
              <a:defRPr/>
            </a:pPr>
            <a:r>
              <a:rPr lang="lv-LV" altLang="lv-LV" b="1" dirty="0" smtClean="0">
                <a:cs typeface="Arial" pitchFamily="34" charset="0"/>
              </a:rPr>
              <a:t>Ekonomikas ministrija</a:t>
            </a:r>
          </a:p>
          <a:p>
            <a:pPr eaLnBrk="1" hangingPunct="1">
              <a:lnSpc>
                <a:spcPct val="110000"/>
              </a:lnSpc>
              <a:spcBef>
                <a:spcPct val="0"/>
              </a:spcBef>
              <a:buClr>
                <a:srgbClr val="DAEDA9"/>
              </a:buClr>
              <a:tabLst>
                <a:tab pos="984250" algn="l"/>
              </a:tabLst>
              <a:defRPr/>
            </a:pPr>
            <a:r>
              <a:rPr lang="lv-LV" altLang="lv-LV" dirty="0" smtClean="0">
                <a:cs typeface="Arial" pitchFamily="34" charset="0"/>
              </a:rPr>
              <a:t>Adrese: Brīvības </a:t>
            </a:r>
            <a:r>
              <a:rPr lang="lv-LV" altLang="lv-LV" dirty="0">
                <a:cs typeface="Arial" pitchFamily="34" charset="0"/>
              </a:rPr>
              <a:t>iela 55, Rīga, LV-1519</a:t>
            </a:r>
            <a:br>
              <a:rPr lang="lv-LV" altLang="lv-LV" dirty="0">
                <a:cs typeface="Arial" pitchFamily="34" charset="0"/>
              </a:rPr>
            </a:br>
            <a:r>
              <a:rPr lang="lv-LV" altLang="lv-LV" dirty="0" smtClean="0">
                <a:cs typeface="Arial" pitchFamily="34" charset="0"/>
              </a:rPr>
              <a:t>Tālrunis: +</a:t>
            </a:r>
            <a:r>
              <a:rPr lang="lv-LV" altLang="lv-LV" dirty="0">
                <a:cs typeface="Arial" pitchFamily="34" charset="0"/>
              </a:rPr>
              <a:t>371 6 7013 100</a:t>
            </a:r>
            <a:br>
              <a:rPr lang="lv-LV" altLang="lv-LV" dirty="0">
                <a:cs typeface="Arial" pitchFamily="34" charset="0"/>
              </a:rPr>
            </a:br>
            <a:r>
              <a:rPr lang="lv-LV" altLang="lv-LV" dirty="0">
                <a:cs typeface="Arial" pitchFamily="34" charset="0"/>
              </a:rPr>
              <a:t>Fakss: </a:t>
            </a:r>
            <a:r>
              <a:rPr lang="lv-LV" altLang="lv-LV" dirty="0" smtClean="0">
                <a:cs typeface="Arial" pitchFamily="34" charset="0"/>
              </a:rPr>
              <a:t>+</a:t>
            </a:r>
            <a:r>
              <a:rPr lang="lv-LV" altLang="lv-LV" dirty="0">
                <a:cs typeface="Arial" pitchFamily="34" charset="0"/>
              </a:rPr>
              <a:t>371 6 7280 882</a:t>
            </a:r>
            <a:r>
              <a:rPr lang="lv-LV" altLang="lv-LV" dirty="0">
                <a:solidFill>
                  <a:srgbClr val="005374"/>
                </a:solidFill>
                <a:cs typeface="Arial" pitchFamily="34" charset="0"/>
              </a:rPr>
              <a:t/>
            </a:r>
            <a:br>
              <a:rPr lang="lv-LV" altLang="lv-LV" dirty="0">
                <a:solidFill>
                  <a:srgbClr val="005374"/>
                </a:solidFill>
                <a:cs typeface="Arial" pitchFamily="34" charset="0"/>
              </a:rPr>
            </a:br>
            <a:r>
              <a:rPr lang="lv-LV" altLang="lv-LV" dirty="0">
                <a:cs typeface="Arial" pitchFamily="34" charset="0"/>
              </a:rPr>
              <a:t>E-pasts:</a:t>
            </a:r>
            <a:r>
              <a:rPr lang="lv-LV" altLang="lv-LV" dirty="0">
                <a:solidFill>
                  <a:srgbClr val="83D7EA"/>
                </a:solidFill>
                <a:cs typeface="Arial" pitchFamily="34" charset="0"/>
              </a:rPr>
              <a:t> </a:t>
            </a:r>
            <a:r>
              <a:rPr lang="lv-LV" altLang="lv-LV" dirty="0" err="1" smtClean="0">
                <a:solidFill>
                  <a:srgbClr val="83D7EA"/>
                </a:solidFill>
                <a:cs typeface="Arial" pitchFamily="34" charset="0"/>
                <a:hlinkClick r:id="rId2"/>
              </a:rPr>
              <a:t>pasts@em.gov.lv</a:t>
            </a:r>
            <a:endParaRPr lang="lv-LV" altLang="lv-LV" dirty="0">
              <a:solidFill>
                <a:srgbClr val="83D7EA"/>
              </a:solidFill>
              <a:cs typeface="Arial" pitchFamily="34" charset="0"/>
            </a:endParaRPr>
          </a:p>
          <a:p>
            <a:pPr eaLnBrk="1" hangingPunct="1">
              <a:lnSpc>
                <a:spcPct val="110000"/>
              </a:lnSpc>
              <a:spcBef>
                <a:spcPct val="0"/>
              </a:spcBef>
              <a:buClr>
                <a:srgbClr val="DAEDA9"/>
              </a:buClr>
              <a:tabLst>
                <a:tab pos="984250" algn="l"/>
              </a:tabLst>
              <a:defRPr/>
            </a:pPr>
            <a:r>
              <a:rPr lang="lv-LV" altLang="lv-LV" dirty="0" err="1" smtClean="0">
                <a:cs typeface="Arial" pitchFamily="34" charset="0"/>
              </a:rPr>
              <a:t>Mājaslapa</a:t>
            </a:r>
            <a:r>
              <a:rPr lang="lv-LV" altLang="lv-LV" dirty="0">
                <a:cs typeface="Arial" pitchFamily="34" charset="0"/>
              </a:rPr>
              <a:t>:</a:t>
            </a:r>
            <a:r>
              <a:rPr lang="lv-LV" altLang="lv-LV" dirty="0">
                <a:solidFill>
                  <a:srgbClr val="005374"/>
                </a:solidFill>
                <a:cs typeface="Arial" pitchFamily="34" charset="0"/>
              </a:rPr>
              <a:t> </a:t>
            </a:r>
            <a:r>
              <a:rPr lang="lv-LV" altLang="lv-LV" dirty="0" err="1" smtClean="0">
                <a:solidFill>
                  <a:srgbClr val="005374"/>
                </a:solidFill>
                <a:cs typeface="Arial" pitchFamily="34" charset="0"/>
                <a:hlinkClick r:id="rId3"/>
              </a:rPr>
              <a:t>www.em.gov.lv</a:t>
            </a:r>
            <a:endParaRPr lang="lv-LV" altLang="lv-LV" dirty="0">
              <a:solidFill>
                <a:srgbClr val="005374"/>
              </a:solidFill>
              <a:cs typeface="Arial" pitchFamily="34" charset="0"/>
            </a:endParaRPr>
          </a:p>
          <a:p>
            <a:pPr eaLnBrk="1" hangingPunct="1">
              <a:lnSpc>
                <a:spcPct val="110000"/>
              </a:lnSpc>
              <a:spcBef>
                <a:spcPct val="0"/>
              </a:spcBef>
              <a:buClr>
                <a:srgbClr val="DAEDA9"/>
              </a:buClr>
              <a:tabLst>
                <a:tab pos="984250" algn="l"/>
              </a:tabLst>
              <a:defRPr/>
            </a:pPr>
            <a:r>
              <a:rPr lang="lv-LV" altLang="lv-LV" dirty="0" err="1">
                <a:cs typeface="Arial" pitchFamily="34" charset="0"/>
              </a:rPr>
              <a:t>Twitter</a:t>
            </a:r>
            <a:r>
              <a:rPr lang="lv-LV" altLang="lv-LV" dirty="0">
                <a:cs typeface="Arial" pitchFamily="34" charset="0"/>
              </a:rPr>
              <a:t>: </a:t>
            </a:r>
            <a:r>
              <a:rPr lang="lv-LV" altLang="lv-LV" dirty="0" smtClean="0">
                <a:cs typeface="Arial" pitchFamily="34" charset="0"/>
              </a:rPr>
              <a:t>@</a:t>
            </a:r>
            <a:r>
              <a:rPr lang="lv-LV" altLang="lv-LV" dirty="0" err="1">
                <a:cs typeface="Arial" pitchFamily="34" charset="0"/>
              </a:rPr>
              <a:t>EM_gov_lv</a:t>
            </a:r>
            <a:r>
              <a:rPr lang="lv-LV" altLang="lv-LV" dirty="0">
                <a:cs typeface="Arial" pitchFamily="34" charset="0"/>
              </a:rPr>
              <a:t>, @</a:t>
            </a:r>
            <a:r>
              <a:rPr lang="lv-LV" altLang="lv-LV" dirty="0" err="1">
                <a:cs typeface="Arial" pitchFamily="34" charset="0"/>
              </a:rPr>
              <a:t>siltinam</a:t>
            </a:r>
            <a:endParaRPr lang="lv-LV" altLang="lv-LV" dirty="0">
              <a:cs typeface="Arial" pitchFamily="34" charset="0"/>
            </a:endParaRPr>
          </a:p>
          <a:p>
            <a:pPr eaLnBrk="1" hangingPunct="1">
              <a:lnSpc>
                <a:spcPct val="110000"/>
              </a:lnSpc>
              <a:spcBef>
                <a:spcPct val="0"/>
              </a:spcBef>
              <a:buClr>
                <a:srgbClr val="DAEDA9"/>
              </a:buClr>
              <a:tabLst>
                <a:tab pos="984250" algn="l"/>
              </a:tabLst>
              <a:defRPr/>
            </a:pPr>
            <a:r>
              <a:rPr lang="lv-LV" altLang="lv-LV" dirty="0" err="1">
                <a:cs typeface="Arial" pitchFamily="34" charset="0"/>
              </a:rPr>
              <a:t>Youtube</a:t>
            </a:r>
            <a:r>
              <a:rPr lang="lv-LV" altLang="lv-LV" dirty="0">
                <a:cs typeface="Arial" pitchFamily="34" charset="0"/>
              </a:rPr>
              <a:t>: </a:t>
            </a:r>
            <a:r>
              <a:rPr lang="lv-LV" altLang="lv-LV" u="sng" dirty="0" smtClean="0">
                <a:solidFill>
                  <a:srgbClr val="005374"/>
                </a:solidFill>
                <a:cs typeface="Arial" pitchFamily="34" charset="0"/>
                <a:hlinkClick r:id="rId4"/>
              </a:rPr>
              <a:t>http</a:t>
            </a:r>
            <a:r>
              <a:rPr lang="lv-LV" altLang="lv-LV" u="sng" dirty="0">
                <a:solidFill>
                  <a:srgbClr val="005374"/>
                </a:solidFill>
                <a:cs typeface="Arial" pitchFamily="34" charset="0"/>
                <a:hlinkClick r:id="rId4"/>
              </a:rPr>
              <a:t>://</a:t>
            </a:r>
            <a:r>
              <a:rPr lang="lv-LV" altLang="lv-LV" u="sng" dirty="0" smtClean="0">
                <a:solidFill>
                  <a:srgbClr val="005374"/>
                </a:solidFill>
                <a:cs typeface="Arial" pitchFamily="34" charset="0"/>
                <a:hlinkClick r:id="rId4"/>
              </a:rPr>
              <a:t>www.youtube.com/ekonomikasministrija</a:t>
            </a:r>
            <a:endParaRPr lang="lv-LV" altLang="lv-LV" u="sng" dirty="0" smtClean="0">
              <a:solidFill>
                <a:srgbClr val="005374"/>
              </a:solidFill>
              <a:cs typeface="Arial" pitchFamily="34" charset="0"/>
            </a:endParaRPr>
          </a:p>
          <a:p>
            <a:pPr eaLnBrk="1" hangingPunct="1">
              <a:lnSpc>
                <a:spcPct val="110000"/>
              </a:lnSpc>
              <a:spcBef>
                <a:spcPct val="0"/>
              </a:spcBef>
              <a:buClr>
                <a:srgbClr val="DAEDA9"/>
              </a:buClr>
              <a:tabLst>
                <a:tab pos="984250" algn="l"/>
              </a:tabLst>
              <a:defRPr/>
            </a:pPr>
            <a:r>
              <a:rPr lang="lv-LV" altLang="lv-LV" dirty="0" err="1" smtClean="0">
                <a:cs typeface="Arial" pitchFamily="34" charset="0"/>
              </a:rPr>
              <a:t>Facebook</a:t>
            </a:r>
            <a:r>
              <a:rPr lang="lv-LV" altLang="lv-LV" dirty="0" smtClean="0">
                <a:cs typeface="Arial" pitchFamily="34" charset="0"/>
              </a:rPr>
              <a:t>:</a:t>
            </a:r>
            <a:r>
              <a:rPr lang="en-AU" dirty="0" smtClean="0"/>
              <a:t> </a:t>
            </a:r>
            <a:r>
              <a:rPr lang="en-AU" dirty="0">
                <a:hlinkClick r:id="rId5"/>
              </a:rPr>
              <a:t>http</a:t>
            </a:r>
            <a:r>
              <a:rPr lang="en-AU" dirty="0" smtClean="0">
                <a:hlinkClick r:id="rId5"/>
              </a:rPr>
              <a:t>:/</a:t>
            </a:r>
            <a:r>
              <a:rPr lang="lv-LV" dirty="0" smtClean="0">
                <a:hlinkClick r:id="rId5"/>
              </a:rPr>
              <a:t>/</a:t>
            </a:r>
            <a:r>
              <a:rPr lang="en-AU" u="sng" dirty="0" smtClean="0">
                <a:hlinkClick r:id="rId5"/>
              </a:rPr>
              <a:t>www.facebook.com/atbalstsuznemejiem</a:t>
            </a:r>
            <a:r>
              <a:rPr lang="lv-LV" u="sng" dirty="0" smtClean="0"/>
              <a:t> </a:t>
            </a:r>
            <a:endParaRPr lang="lv-LV" dirty="0"/>
          </a:p>
          <a:p>
            <a:pPr eaLnBrk="1" hangingPunct="1">
              <a:lnSpc>
                <a:spcPct val="90000"/>
              </a:lnSpc>
              <a:spcBef>
                <a:spcPct val="0"/>
              </a:spcBef>
              <a:buClr>
                <a:srgbClr val="DAEDA9"/>
              </a:buClr>
              <a:tabLst>
                <a:tab pos="984250" algn="l"/>
              </a:tabLst>
              <a:defRPr/>
            </a:pPr>
            <a:endParaRPr lang="lv-LV" altLang="lv-LV" dirty="0">
              <a:solidFill>
                <a:srgbClr val="005374"/>
              </a:solidFill>
              <a:cs typeface="Arial" pitchFamily="34" charset="0"/>
            </a:endParaRPr>
          </a:p>
          <a:p>
            <a:pPr>
              <a:defRPr/>
            </a:pPr>
            <a:endParaRPr lang="lv-LV" altLang="lv-LV"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smtClean="0"/>
              <a:t>Būtiskākās izmaiņas KC ESF 2014-2020 salīdzinot ar ESF 2007-2013 (I)</a:t>
            </a:r>
            <a:endParaRPr lang="lv-LV" dirty="0"/>
          </a:p>
        </p:txBody>
      </p:sp>
      <p:sp>
        <p:nvSpPr>
          <p:cNvPr id="3" name="Content Placeholder 2"/>
          <p:cNvSpPr>
            <a:spLocks noGrp="1"/>
          </p:cNvSpPr>
          <p:nvPr>
            <p:ph idx="1"/>
          </p:nvPr>
        </p:nvSpPr>
        <p:spPr>
          <a:xfrm>
            <a:off x="518160" y="1535151"/>
            <a:ext cx="8321040" cy="4757928"/>
          </a:xfrm>
        </p:spPr>
        <p:txBody>
          <a:bodyPr>
            <a:noAutofit/>
          </a:bodyPr>
          <a:lstStyle/>
          <a:p>
            <a:pPr marL="342900" lvl="1" indent="-342900" algn="just">
              <a:buClr>
                <a:srgbClr val="005374"/>
              </a:buClr>
              <a:buFont typeface="Wingdings" panose="05000000000000000000" pitchFamily="2" charset="2"/>
              <a:buChar char="q"/>
            </a:pPr>
            <a:r>
              <a:rPr lang="lv-LV" sz="1600" dirty="0">
                <a:latin typeface="Verdana" panose="020B0604030504040204" pitchFamily="34" charset="0"/>
                <a:ea typeface="Verdana" panose="020B0604030504040204" pitchFamily="34" charset="0"/>
                <a:cs typeface="Verdana" panose="020B0604030504040204" pitchFamily="34" charset="0"/>
              </a:rPr>
              <a:t>KC darbojas kā uzņēmēju un zinātnieku </a:t>
            </a:r>
            <a:r>
              <a:rPr lang="lv-LV" sz="1600" b="1" dirty="0" smtClean="0">
                <a:latin typeface="Verdana" panose="020B0604030504040204" pitchFamily="34" charset="0"/>
                <a:ea typeface="Verdana" panose="020B0604030504040204" pitchFamily="34" charset="0"/>
                <a:cs typeface="Verdana" panose="020B0604030504040204" pitchFamily="34" charset="0"/>
              </a:rPr>
              <a:t>sadarbības </a:t>
            </a:r>
            <a:r>
              <a:rPr lang="lv-LV" sz="1600" b="1" dirty="0">
                <a:latin typeface="Verdana" panose="020B0604030504040204" pitchFamily="34" charset="0"/>
                <a:ea typeface="Verdana" panose="020B0604030504040204" pitchFamily="34" charset="0"/>
                <a:cs typeface="Verdana" panose="020B0604030504040204" pitchFamily="34" charset="0"/>
              </a:rPr>
              <a:t>platforma un ekspertu panelis</a:t>
            </a:r>
            <a:r>
              <a:rPr lang="lv-LV" sz="1600" dirty="0" smtClean="0">
                <a:latin typeface="Verdana" panose="020B0604030504040204" pitchFamily="34" charset="0"/>
                <a:ea typeface="Verdana" panose="020B0604030504040204" pitchFamily="34" charset="0"/>
                <a:cs typeface="Verdana" panose="020B0604030504040204" pitchFamily="34" charset="0"/>
              </a:rPr>
              <a:t> - nav obligāta </a:t>
            </a:r>
            <a:r>
              <a:rPr lang="lv-LV" sz="1600" dirty="0">
                <a:latin typeface="Verdana" panose="020B0604030504040204" pitchFamily="34" charset="0"/>
                <a:ea typeface="Verdana" panose="020B0604030504040204" pitchFamily="34" charset="0"/>
                <a:cs typeface="Verdana" panose="020B0604030504040204" pitchFamily="34" charset="0"/>
              </a:rPr>
              <a:t>prasība KC pašam veikt 25% no pētnieciskajiem </a:t>
            </a:r>
            <a:r>
              <a:rPr lang="lv-LV" sz="1600" dirty="0" smtClean="0">
                <a:latin typeface="Verdana" panose="020B0604030504040204" pitchFamily="34" charset="0"/>
                <a:ea typeface="Verdana" panose="020B0604030504040204" pitchFamily="34" charset="0"/>
                <a:cs typeface="Verdana" panose="020B0604030504040204" pitchFamily="34" charset="0"/>
              </a:rPr>
              <a:t>darbiem</a:t>
            </a:r>
            <a:endParaRPr lang="lv-LV" sz="1600" dirty="0">
              <a:latin typeface="Verdana" panose="020B0604030504040204" pitchFamily="34" charset="0"/>
              <a:ea typeface="Verdana" panose="020B0604030504040204" pitchFamily="34" charset="0"/>
              <a:cs typeface="Verdana" panose="020B0604030504040204" pitchFamily="34" charset="0"/>
            </a:endParaRPr>
          </a:p>
          <a:p>
            <a:pPr algn="just">
              <a:buClr>
                <a:srgbClr val="005374"/>
              </a:buClr>
            </a:pPr>
            <a:endParaRPr lang="lv-LV" sz="1600" dirty="0"/>
          </a:p>
          <a:p>
            <a:pPr marL="342900" indent="-342900" algn="just">
              <a:buClr>
                <a:srgbClr val="005374"/>
              </a:buClr>
              <a:buFont typeface="Wingdings" panose="05000000000000000000" pitchFamily="2" charset="2"/>
              <a:buChar char="q"/>
            </a:pPr>
            <a:r>
              <a:rPr lang="lv-LV" sz="1600" dirty="0" smtClean="0"/>
              <a:t>Tiek </a:t>
            </a:r>
            <a:r>
              <a:rPr lang="lv-LV" sz="1600" b="1" dirty="0" smtClean="0"/>
              <a:t>izslēgta prasība par</a:t>
            </a:r>
            <a:r>
              <a:rPr lang="lv-LV" sz="1600" dirty="0" smtClean="0"/>
              <a:t> </a:t>
            </a:r>
            <a:r>
              <a:rPr lang="lv-LV" sz="1600" b="1" dirty="0" smtClean="0"/>
              <a:t>zinātnisko institūciju kā </a:t>
            </a:r>
            <a:r>
              <a:rPr lang="lv-LV" sz="1600" dirty="0" smtClean="0"/>
              <a:t>KC </a:t>
            </a:r>
            <a:r>
              <a:rPr lang="lv-LV" sz="1600" b="1" dirty="0" smtClean="0"/>
              <a:t>dibinātāju</a:t>
            </a:r>
            <a:r>
              <a:rPr lang="lv-LV" sz="1600" dirty="0" smtClean="0"/>
              <a:t>, lai novērstu interešu konfliktu vēlāk sniedzot pētniecības pakalpojumus</a:t>
            </a:r>
          </a:p>
          <a:p>
            <a:pPr lvl="1" indent="0" algn="just">
              <a:buClr>
                <a:srgbClr val="005374"/>
              </a:buClr>
              <a:buNone/>
            </a:pPr>
            <a:endParaRPr lang="lv-LV" sz="16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lgn="just">
              <a:buClr>
                <a:srgbClr val="005374"/>
              </a:buClr>
              <a:buFont typeface="Wingdings" panose="05000000000000000000" pitchFamily="2" charset="2"/>
              <a:buChar char="q"/>
            </a:pPr>
            <a:r>
              <a:rPr lang="lv-LV" sz="1600" b="1" dirty="0" smtClean="0"/>
              <a:t>Vienā Viedās specializācijas jomā vai </a:t>
            </a:r>
            <a:r>
              <a:rPr lang="lv-LV" sz="1600" b="1" dirty="0" err="1" smtClean="0"/>
              <a:t>apkšjomā</a:t>
            </a:r>
            <a:r>
              <a:rPr lang="lv-LV" sz="1600" b="1" dirty="0" smtClean="0"/>
              <a:t> </a:t>
            </a:r>
            <a:r>
              <a:rPr lang="lv-LV" sz="1600" dirty="0" smtClean="0"/>
              <a:t>tiek </a:t>
            </a:r>
            <a:r>
              <a:rPr lang="lv-LV" sz="1600" dirty="0"/>
              <a:t>atbalstīts </a:t>
            </a:r>
            <a:r>
              <a:rPr lang="lv-LV" sz="1600" b="1" dirty="0"/>
              <a:t>viens </a:t>
            </a:r>
            <a:r>
              <a:rPr lang="lv-LV" sz="1600" b="1" dirty="0" smtClean="0"/>
              <a:t>KC</a:t>
            </a:r>
            <a:endParaRPr lang="lv-LV" sz="1600" b="1" dirty="0"/>
          </a:p>
          <a:p>
            <a:pPr algn="just">
              <a:buClr>
                <a:srgbClr val="005374"/>
              </a:buClr>
            </a:pPr>
            <a:endParaRPr lang="lv-LV" sz="1600" dirty="0" smtClean="0"/>
          </a:p>
          <a:p>
            <a:pPr marL="342900" indent="-342900" algn="just">
              <a:buClr>
                <a:srgbClr val="005374"/>
              </a:buClr>
              <a:buFont typeface="Wingdings" panose="05000000000000000000" pitchFamily="2" charset="2"/>
              <a:buChar char="q"/>
            </a:pPr>
            <a:r>
              <a:rPr lang="lv-LV" sz="1600" dirty="0" smtClean="0"/>
              <a:t>Vienoti </a:t>
            </a:r>
            <a:r>
              <a:rPr lang="lv-LV" sz="1600" b="1" dirty="0" smtClean="0"/>
              <a:t>atlases principi pētījumu projektu līmenī</a:t>
            </a:r>
            <a:r>
              <a:rPr lang="lv-LV" sz="1600" dirty="0" smtClean="0"/>
              <a:t>:</a:t>
            </a:r>
          </a:p>
          <a:p>
            <a:pPr marL="1104900" lvl="1" indent="-342900" algn="just">
              <a:buClr>
                <a:srgbClr val="005374"/>
              </a:buClr>
              <a:buFont typeface="Wingdings" panose="05000000000000000000" pitchFamily="2" charset="2"/>
              <a:buChar char="Ø"/>
            </a:pPr>
            <a:r>
              <a:rPr lang="lv-LV" sz="1600" b="1" dirty="0" smtClean="0">
                <a:latin typeface="Verdana" panose="020B0604030504040204" pitchFamily="34" charset="0"/>
                <a:ea typeface="Verdana" panose="020B0604030504040204" pitchFamily="34" charset="0"/>
                <a:cs typeface="Verdana" panose="020B0604030504040204" pitchFamily="34" charset="0"/>
              </a:rPr>
              <a:t>EM iesaiste </a:t>
            </a:r>
            <a:r>
              <a:rPr lang="lv-LV" sz="1600" dirty="0" smtClean="0">
                <a:latin typeface="Verdana" panose="020B0604030504040204" pitchFamily="34" charset="0"/>
                <a:ea typeface="Verdana" panose="020B0604030504040204" pitchFamily="34" charset="0"/>
                <a:cs typeface="Verdana" panose="020B0604030504040204" pitchFamily="34" charset="0"/>
              </a:rPr>
              <a:t>pētniecības projektu atlasē, vienādas pieejas nodrošināšana</a:t>
            </a:r>
          </a:p>
          <a:p>
            <a:pPr marL="1104900" lvl="1" indent="-342900" algn="just">
              <a:buClr>
                <a:srgbClr val="005374"/>
              </a:buClr>
              <a:buFont typeface="Wingdings" panose="05000000000000000000" pitchFamily="2" charset="2"/>
              <a:buChar char="Ø"/>
            </a:pPr>
            <a:r>
              <a:rPr lang="lv-LV" sz="1600" b="1" dirty="0" smtClean="0">
                <a:latin typeface="Verdana" panose="020B0604030504040204" pitchFamily="34" charset="0"/>
                <a:ea typeface="Verdana" panose="020B0604030504040204" pitchFamily="34" charset="0"/>
                <a:cs typeface="Verdana" panose="020B0604030504040204" pitchFamily="34" charset="0"/>
              </a:rPr>
              <a:t>Nepieciešamības gadījumā starptautisku </a:t>
            </a:r>
            <a:r>
              <a:rPr lang="lv-LV" sz="1600" b="1" dirty="0">
                <a:latin typeface="Verdana" panose="020B0604030504040204" pitchFamily="34" charset="0"/>
                <a:ea typeface="Verdana" panose="020B0604030504040204" pitchFamily="34" charset="0"/>
                <a:cs typeface="Verdana" panose="020B0604030504040204" pitchFamily="34" charset="0"/>
              </a:rPr>
              <a:t>ekspertu iesaiste </a:t>
            </a:r>
            <a:r>
              <a:rPr lang="lv-LV" sz="1600" dirty="0" smtClean="0">
                <a:latin typeface="Verdana" panose="020B0604030504040204" pitchFamily="34" charset="0"/>
                <a:ea typeface="Verdana" panose="020B0604030504040204" pitchFamily="34" charset="0"/>
                <a:cs typeface="Verdana" panose="020B0604030504040204" pitchFamily="34" charset="0"/>
              </a:rPr>
              <a:t>kompetences centru stratēģijas, pētniecības </a:t>
            </a:r>
            <a:r>
              <a:rPr lang="lv-LV" sz="1600" dirty="0">
                <a:latin typeface="Verdana" panose="020B0604030504040204" pitchFamily="34" charset="0"/>
                <a:ea typeface="Verdana" panose="020B0604030504040204" pitchFamily="34" charset="0"/>
                <a:cs typeface="Verdana" panose="020B0604030504040204" pitchFamily="34" charset="0"/>
              </a:rPr>
              <a:t>projektu pieteikumu un rezultātu </a:t>
            </a:r>
            <a:r>
              <a:rPr lang="lv-LV" sz="1600" dirty="0" smtClean="0">
                <a:latin typeface="Verdana" panose="020B0604030504040204" pitchFamily="34" charset="0"/>
                <a:ea typeface="Verdana" panose="020B0604030504040204" pitchFamily="34" charset="0"/>
                <a:cs typeface="Verdana" panose="020B0604030504040204" pitchFamily="34" charset="0"/>
              </a:rPr>
              <a:t>vērtēšanā</a:t>
            </a:r>
          </a:p>
          <a:p>
            <a:pPr marL="1516063" lvl="2" indent="-342900" algn="just">
              <a:buClr>
                <a:srgbClr val="005374"/>
              </a:buClr>
              <a:buFont typeface="Wingdings" panose="05000000000000000000" pitchFamily="2" charset="2"/>
              <a:buChar char="Ø"/>
            </a:pPr>
            <a:r>
              <a:rPr lang="lv-LV" sz="1600" dirty="0">
                <a:latin typeface="Verdana" panose="020B0604030504040204" pitchFamily="34" charset="0"/>
                <a:ea typeface="Verdana" panose="020B0604030504040204" pitchFamily="34" charset="0"/>
                <a:cs typeface="Verdana" panose="020B0604030504040204" pitchFamily="34" charset="0"/>
              </a:rPr>
              <a:t>«Apvārsnis 2020</a:t>
            </a:r>
            <a:r>
              <a:rPr lang="lv-LV" sz="1600" dirty="0" smtClean="0">
                <a:latin typeface="Verdana" panose="020B0604030504040204" pitchFamily="34" charset="0"/>
                <a:ea typeface="Verdana" panose="020B0604030504040204" pitchFamily="34" charset="0"/>
                <a:cs typeface="Verdana" panose="020B0604030504040204" pitchFamily="34" charset="0"/>
              </a:rPr>
              <a:t>» augsta līmeņa eksperti (zinātnieki) parasti nevērtē </a:t>
            </a:r>
            <a:r>
              <a:rPr lang="lv-LV" sz="1600" i="1" dirty="0" err="1" smtClean="0">
                <a:latin typeface="Verdana" panose="020B0604030504040204" pitchFamily="34" charset="0"/>
                <a:ea typeface="Verdana" panose="020B0604030504040204" pitchFamily="34" charset="0"/>
                <a:cs typeface="Verdana" panose="020B0604030504040204" pitchFamily="34" charset="0"/>
              </a:rPr>
              <a:t>close</a:t>
            </a:r>
            <a:r>
              <a:rPr lang="lv-LV" sz="1600" i="1" dirty="0" smtClean="0">
                <a:latin typeface="Verdana" panose="020B0604030504040204" pitchFamily="34" charset="0"/>
                <a:ea typeface="Verdana" panose="020B0604030504040204" pitchFamily="34" charset="0"/>
                <a:cs typeface="Verdana" panose="020B0604030504040204" pitchFamily="34" charset="0"/>
              </a:rPr>
              <a:t> to </a:t>
            </a:r>
            <a:r>
              <a:rPr lang="lv-LV" sz="1600" i="1" dirty="0" err="1" smtClean="0">
                <a:latin typeface="Verdana" panose="020B0604030504040204" pitchFamily="34" charset="0"/>
                <a:ea typeface="Verdana" panose="020B0604030504040204" pitchFamily="34" charset="0"/>
                <a:cs typeface="Verdana" panose="020B0604030504040204" pitchFamily="34" charset="0"/>
              </a:rPr>
              <a:t>the</a:t>
            </a:r>
            <a:r>
              <a:rPr lang="lv-LV" sz="1600" i="1" dirty="0" smtClean="0">
                <a:latin typeface="Verdana" panose="020B0604030504040204" pitchFamily="34" charset="0"/>
                <a:ea typeface="Verdana" panose="020B0604030504040204" pitchFamily="34" charset="0"/>
                <a:cs typeface="Verdana" panose="020B0604030504040204" pitchFamily="34" charset="0"/>
              </a:rPr>
              <a:t> </a:t>
            </a:r>
            <a:r>
              <a:rPr lang="lv-LV" sz="1600" i="1" dirty="0" err="1" smtClean="0">
                <a:latin typeface="Verdana" panose="020B0604030504040204" pitchFamily="34" charset="0"/>
                <a:ea typeface="Verdana" panose="020B0604030504040204" pitchFamily="34" charset="0"/>
                <a:cs typeface="Verdana" panose="020B0604030504040204" pitchFamily="34" charset="0"/>
              </a:rPr>
              <a:t>market</a:t>
            </a:r>
            <a:r>
              <a:rPr lang="lv-LV" sz="1600" dirty="0" smtClean="0">
                <a:latin typeface="Verdana" panose="020B0604030504040204" pitchFamily="34" charset="0"/>
                <a:ea typeface="Verdana" panose="020B0604030504040204" pitchFamily="34" charset="0"/>
                <a:cs typeface="Verdana" panose="020B0604030504040204" pitchFamily="34" charset="0"/>
              </a:rPr>
              <a:t> eksperimentālās izstrādnes, to dara lokāli eksperti. </a:t>
            </a:r>
          </a:p>
          <a:p>
            <a:pPr marL="342900" indent="-342900" algn="just">
              <a:buFont typeface="Wingdings" panose="05000000000000000000" pitchFamily="2" charset="2"/>
              <a:buChar char="q"/>
            </a:pPr>
            <a:endParaRPr lang="lv-LV" sz="1600" dirty="0" smtClean="0"/>
          </a:p>
          <a:p>
            <a:endParaRPr lang="lv-LV" sz="1600" dirty="0"/>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16</a:t>
            </a:fld>
            <a:endParaRPr lang="en-US" dirty="0"/>
          </a:p>
        </p:txBody>
      </p:sp>
    </p:spTree>
    <p:extLst>
      <p:ext uri="{BB962C8B-B14F-4D97-AF65-F5344CB8AC3E}">
        <p14:creationId xmlns:p14="http://schemas.microsoft.com/office/powerpoint/2010/main" val="1612836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Būtiskākās izmaiņas KC ESF 2014-2020 salīdzinot ar ESF </a:t>
            </a:r>
            <a:r>
              <a:rPr lang="lv-LV" dirty="0" smtClean="0"/>
              <a:t>2007-2013 (</a:t>
            </a:r>
            <a:r>
              <a:rPr lang="lv-LV" dirty="0"/>
              <a:t>II</a:t>
            </a:r>
            <a:r>
              <a:rPr lang="lv-LV" dirty="0" smtClean="0"/>
              <a:t>)</a:t>
            </a:r>
            <a:endParaRPr lang="lv-LV" dirty="0"/>
          </a:p>
        </p:txBody>
      </p:sp>
      <p:sp>
        <p:nvSpPr>
          <p:cNvPr id="3" name="Content Placeholder 2"/>
          <p:cNvSpPr>
            <a:spLocks noGrp="1"/>
          </p:cNvSpPr>
          <p:nvPr>
            <p:ph idx="1"/>
          </p:nvPr>
        </p:nvSpPr>
        <p:spPr>
          <a:xfrm>
            <a:off x="228600" y="1874520"/>
            <a:ext cx="8458200" cy="4251653"/>
          </a:xfrm>
        </p:spPr>
        <p:txBody>
          <a:bodyPr>
            <a:normAutofit/>
          </a:bodyPr>
          <a:lstStyle/>
          <a:p>
            <a:pPr marL="342900" indent="-342900" algn="just">
              <a:buClr>
                <a:srgbClr val="005374"/>
              </a:buClr>
              <a:buFont typeface="Wingdings" panose="05000000000000000000" pitchFamily="2" charset="2"/>
              <a:buChar char="q"/>
            </a:pPr>
            <a:r>
              <a:rPr lang="lv-LV" altLang="lv-LV" sz="1600" dirty="0" smtClean="0"/>
              <a:t>Katram pētījuma projektam, kas tiek īstenots ilgāk par 6 mēnešiem, </a:t>
            </a:r>
            <a:r>
              <a:rPr lang="lv-LV" altLang="lv-LV" sz="1600" b="1" dirty="0" smtClean="0"/>
              <a:t>tiek noteikti izpildāmie </a:t>
            </a:r>
            <a:r>
              <a:rPr lang="lv-LV" altLang="lv-LV" sz="1600" b="1" dirty="0"/>
              <a:t>starpposma  </a:t>
            </a:r>
            <a:r>
              <a:rPr lang="lv-LV" altLang="lv-LV" sz="1600" b="1" dirty="0" smtClean="0"/>
              <a:t>(</a:t>
            </a:r>
            <a:r>
              <a:rPr lang="lv-LV" sz="1600" b="1" i="1" dirty="0" err="1" smtClean="0"/>
              <a:t>mile-stones</a:t>
            </a:r>
            <a:r>
              <a:rPr lang="lv-LV" sz="1600" b="1" i="1" dirty="0" smtClean="0"/>
              <a:t>)</a:t>
            </a:r>
            <a:r>
              <a:rPr lang="lv-LV" altLang="lv-LV" sz="1600" b="1" dirty="0" smtClean="0"/>
              <a:t> rādītāji/darbības</a:t>
            </a:r>
            <a:r>
              <a:rPr lang="lv-LV" altLang="lv-LV" sz="1600" dirty="0" smtClean="0"/>
              <a:t>, neizpildot tiek pārtraukts atbalsts</a:t>
            </a:r>
          </a:p>
          <a:p>
            <a:pPr marL="342900" indent="-342900" algn="just">
              <a:buClr>
                <a:srgbClr val="005374"/>
              </a:buClr>
              <a:buFont typeface="Wingdings" panose="05000000000000000000" pitchFamily="2" charset="2"/>
              <a:buChar char="q"/>
            </a:pPr>
            <a:endParaRPr lang="lv-LV" altLang="lv-LV" sz="1600" dirty="0"/>
          </a:p>
          <a:p>
            <a:pPr marL="342900" indent="-342900" algn="just">
              <a:buClr>
                <a:srgbClr val="005374"/>
              </a:buClr>
              <a:buFont typeface="Wingdings" panose="05000000000000000000" pitchFamily="2" charset="2"/>
              <a:buChar char="q"/>
            </a:pPr>
            <a:r>
              <a:rPr lang="lv-LV" altLang="lv-LV" sz="1600" b="1" dirty="0" smtClean="0"/>
              <a:t>KC regulāri organizē publiskas prezentācijas </a:t>
            </a:r>
            <a:r>
              <a:rPr lang="lv-LV" altLang="lv-LV" sz="1600" dirty="0" smtClean="0"/>
              <a:t>par sasniegtajiem rezultātiem un uzsāktajiem jaunajiem pētniecības projektiem</a:t>
            </a:r>
            <a:endParaRPr lang="lv-LV" altLang="lv-LV" sz="1600" dirty="0"/>
          </a:p>
          <a:p>
            <a:pPr marL="342900" indent="-342900" algn="just">
              <a:buClr>
                <a:srgbClr val="005374"/>
              </a:buClr>
              <a:buFont typeface="Wingdings" panose="05000000000000000000" pitchFamily="2" charset="2"/>
              <a:buChar char="q"/>
            </a:pPr>
            <a:endParaRPr lang="lv-LV" sz="1600" b="1" dirty="0"/>
          </a:p>
          <a:p>
            <a:pPr marL="342900" indent="-342900" algn="just">
              <a:buClr>
                <a:srgbClr val="005374"/>
              </a:buClr>
              <a:buFont typeface="Wingdings" panose="05000000000000000000" pitchFamily="2" charset="2"/>
              <a:buChar char="q"/>
            </a:pPr>
            <a:r>
              <a:rPr lang="lv-LV" sz="1600" dirty="0" smtClean="0"/>
              <a:t>Pētniecības </a:t>
            </a:r>
            <a:r>
              <a:rPr lang="lv-LV" sz="1600" b="1" dirty="0"/>
              <a:t>projekti tiek atbalstīti</a:t>
            </a:r>
            <a:r>
              <a:rPr lang="lv-LV" sz="1600" dirty="0"/>
              <a:t>, </a:t>
            </a:r>
            <a:r>
              <a:rPr lang="lv-LV" sz="1600" dirty="0" smtClean="0"/>
              <a:t>ja komersants:</a:t>
            </a:r>
            <a:endParaRPr lang="lv-LV" sz="1600" dirty="0"/>
          </a:p>
          <a:p>
            <a:pPr lvl="1">
              <a:spcBef>
                <a:spcPts val="0"/>
              </a:spcBef>
              <a:spcAft>
                <a:spcPts val="0"/>
              </a:spcAft>
              <a:buClr>
                <a:srgbClr val="005374"/>
              </a:buClr>
              <a:buFont typeface="Wingdings" panose="05000000000000000000" pitchFamily="2" charset="2"/>
              <a:buChar char="Ø"/>
            </a:pPr>
            <a:r>
              <a:rPr lang="lv-LV" sz="1600" b="1" dirty="0">
                <a:latin typeface="Verdana" panose="020B0604030504040204" pitchFamily="34" charset="0"/>
                <a:ea typeface="Verdana" panose="020B0604030504040204" pitchFamily="34" charset="0"/>
                <a:cs typeface="Verdana" panose="020B0604030504040204" pitchFamily="34" charset="0"/>
              </a:rPr>
              <a:t>var </a:t>
            </a:r>
            <a:r>
              <a:rPr lang="lv-LV" sz="1600" b="1" dirty="0" smtClean="0">
                <a:latin typeface="Verdana" panose="020B0604030504040204" pitchFamily="34" charset="0"/>
                <a:ea typeface="Verdana" panose="020B0604030504040204" pitchFamily="34" charset="0"/>
                <a:cs typeface="Verdana" panose="020B0604030504040204" pitchFamily="34" charset="0"/>
              </a:rPr>
              <a:t>demonstrēt </a:t>
            </a:r>
            <a:r>
              <a:rPr lang="lv-LV" sz="1600" dirty="0" smtClean="0">
                <a:latin typeface="Verdana" panose="020B0604030504040204" pitchFamily="34" charset="0"/>
                <a:ea typeface="Verdana" panose="020B0604030504040204" pitchFamily="34" charset="0"/>
                <a:cs typeface="Verdana" panose="020B0604030504040204" pitchFamily="34" charset="0"/>
              </a:rPr>
              <a:t>plānoto </a:t>
            </a:r>
            <a:r>
              <a:rPr lang="lv-LV" sz="1600" b="1" dirty="0" smtClean="0">
                <a:latin typeface="Verdana" panose="020B0604030504040204" pitchFamily="34" charset="0"/>
                <a:ea typeface="Verdana" panose="020B0604030504040204" pitchFamily="34" charset="0"/>
                <a:cs typeface="Verdana" panose="020B0604030504040204" pitchFamily="34" charset="0"/>
              </a:rPr>
              <a:t>rezultātu ietekmi </a:t>
            </a:r>
            <a:r>
              <a:rPr lang="lv-LV" sz="1600" dirty="0">
                <a:latin typeface="Verdana" panose="020B0604030504040204" pitchFamily="34" charset="0"/>
                <a:ea typeface="Verdana" panose="020B0604030504040204" pitchFamily="34" charset="0"/>
                <a:cs typeface="Verdana" panose="020B0604030504040204" pitchFamily="34" charset="0"/>
              </a:rPr>
              <a:t>uz </a:t>
            </a:r>
            <a:r>
              <a:rPr lang="lv-LV" sz="1600" dirty="0" smtClean="0">
                <a:latin typeface="Verdana" panose="020B0604030504040204" pitchFamily="34" charset="0"/>
                <a:ea typeface="Verdana" panose="020B0604030504040204" pitchFamily="34" charset="0"/>
                <a:cs typeface="Verdana" panose="020B0604030504040204" pitchFamily="34" charset="0"/>
              </a:rPr>
              <a:t>saimniecisko </a:t>
            </a:r>
            <a:r>
              <a:rPr lang="lv-LV" sz="1600" dirty="0">
                <a:latin typeface="Verdana" panose="020B0604030504040204" pitchFamily="34" charset="0"/>
                <a:ea typeface="Verdana" panose="020B0604030504040204" pitchFamily="34" charset="0"/>
                <a:cs typeface="Verdana" panose="020B0604030504040204" pitchFamily="34" charset="0"/>
              </a:rPr>
              <a:t>darbību (apgrozījuma pieaugums, darba vietu, eksporta apjoma pieaugums) </a:t>
            </a:r>
          </a:p>
          <a:p>
            <a:pPr lvl="1">
              <a:spcBef>
                <a:spcPts val="0"/>
              </a:spcBef>
              <a:spcAft>
                <a:spcPts val="0"/>
              </a:spcAft>
              <a:buClr>
                <a:srgbClr val="005374"/>
              </a:buClr>
              <a:buFont typeface="Wingdings" panose="05000000000000000000" pitchFamily="2" charset="2"/>
              <a:buChar char="Ø"/>
            </a:pPr>
            <a:r>
              <a:rPr lang="lv-LV" sz="1600" dirty="0">
                <a:latin typeface="Verdana" panose="020B0604030504040204" pitchFamily="34" charset="0"/>
                <a:ea typeface="Verdana" panose="020B0604030504040204" pitchFamily="34" charset="0"/>
                <a:cs typeface="Verdana" panose="020B0604030504040204" pitchFamily="34" charset="0"/>
              </a:rPr>
              <a:t>komersanta </a:t>
            </a:r>
            <a:r>
              <a:rPr lang="lv-LV" sz="1600" b="1" dirty="0">
                <a:latin typeface="Verdana" panose="020B0604030504040204" pitchFamily="34" charset="0"/>
                <a:ea typeface="Verdana" panose="020B0604030504040204" pitchFamily="34" charset="0"/>
                <a:cs typeface="Verdana" panose="020B0604030504040204" pitchFamily="34" charset="0"/>
              </a:rPr>
              <a:t>rīcībā ir resursi </a:t>
            </a:r>
            <a:r>
              <a:rPr lang="lv-LV" sz="1600" dirty="0">
                <a:latin typeface="Verdana" panose="020B0604030504040204" pitchFamily="34" charset="0"/>
                <a:ea typeface="Verdana" panose="020B0604030504040204" pitchFamily="34" charset="0"/>
                <a:cs typeface="Verdana" panose="020B0604030504040204" pitchFamily="34" charset="0"/>
              </a:rPr>
              <a:t>vai ir pamatots plāns resursu piesaistei, </a:t>
            </a:r>
            <a:r>
              <a:rPr lang="lv-LV" sz="1600" b="1" dirty="0">
                <a:latin typeface="Verdana" panose="020B0604030504040204" pitchFamily="34" charset="0"/>
                <a:ea typeface="Verdana" panose="020B0604030504040204" pitchFamily="34" charset="0"/>
                <a:cs typeface="Verdana" panose="020B0604030504040204" pitchFamily="34" charset="0"/>
              </a:rPr>
              <a:t>lai nodrošinātu </a:t>
            </a:r>
            <a:r>
              <a:rPr lang="lv-LV" sz="1600" b="1" dirty="0" smtClean="0">
                <a:latin typeface="Verdana" panose="020B0604030504040204" pitchFamily="34" charset="0"/>
                <a:ea typeface="Verdana" panose="020B0604030504040204" pitchFamily="34" charset="0"/>
                <a:cs typeface="Verdana" panose="020B0604030504040204" pitchFamily="34" charset="0"/>
              </a:rPr>
              <a:t>ieviešanu</a:t>
            </a:r>
          </a:p>
          <a:p>
            <a:pPr>
              <a:spcBef>
                <a:spcPts val="0"/>
              </a:spcBef>
              <a:spcAft>
                <a:spcPts val="0"/>
              </a:spcAft>
              <a:buClr>
                <a:srgbClr val="005374"/>
              </a:buClr>
              <a:buFont typeface="Wingdings" panose="05000000000000000000" pitchFamily="2" charset="2"/>
              <a:buChar char="Ø"/>
            </a:pPr>
            <a:endParaRPr lang="lv-LV" sz="1600" b="1" dirty="0"/>
          </a:p>
          <a:p>
            <a:pPr marL="285750" indent="-285750">
              <a:spcBef>
                <a:spcPts val="0"/>
              </a:spcBef>
              <a:spcAft>
                <a:spcPts val="0"/>
              </a:spcAft>
              <a:buClr>
                <a:srgbClr val="005374"/>
              </a:buClr>
              <a:buFont typeface="Wingdings" panose="05000000000000000000" pitchFamily="2" charset="2"/>
              <a:buChar char="q"/>
            </a:pPr>
            <a:r>
              <a:rPr lang="lv-LV" sz="1600" b="1" dirty="0" smtClean="0"/>
              <a:t>KC </a:t>
            </a:r>
            <a:r>
              <a:rPr lang="lv-LV" sz="1600" b="1" dirty="0"/>
              <a:t>stratēģiju </a:t>
            </a:r>
            <a:r>
              <a:rPr lang="lv-LV" sz="1600" b="1" dirty="0" smtClean="0"/>
              <a:t>izstrāde</a:t>
            </a:r>
            <a:r>
              <a:rPr lang="lv-LV" sz="1600" dirty="0" smtClean="0"/>
              <a:t>, kuru vērtēšanu organizē par nozares politiku atbildīgā Ekonomikas ministrija</a:t>
            </a:r>
            <a:endParaRPr lang="lv-LV" sz="1600" dirty="0"/>
          </a:p>
          <a:p>
            <a:endParaRPr lang="lv-LV" sz="1600" dirty="0"/>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17</a:t>
            </a:fld>
            <a:endParaRPr lang="en-US" dirty="0"/>
          </a:p>
        </p:txBody>
      </p:sp>
    </p:spTree>
    <p:extLst>
      <p:ext uri="{BB962C8B-B14F-4D97-AF65-F5344CB8AC3E}">
        <p14:creationId xmlns:p14="http://schemas.microsoft.com/office/powerpoint/2010/main" val="17571641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KC pētījumi - atbalsta intensitātes</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06805410"/>
              </p:ext>
            </p:extLst>
          </p:nvPr>
        </p:nvGraphicFramePr>
        <p:xfrm>
          <a:off x="333983" y="1508558"/>
          <a:ext cx="8505217" cy="4045935"/>
        </p:xfrm>
        <a:graphic>
          <a:graphicData uri="http://schemas.openxmlformats.org/drawingml/2006/table">
            <a:tbl>
              <a:tblPr firstRow="1" firstCol="1" bandRow="1">
                <a:tableStyleId>{5C22544A-7EE6-4342-B048-85BDC9FD1C3A}</a:tableStyleId>
              </a:tblPr>
              <a:tblGrid>
                <a:gridCol w="4185928"/>
                <a:gridCol w="1439763"/>
                <a:gridCol w="1439763"/>
                <a:gridCol w="1439763"/>
              </a:tblGrid>
              <a:tr h="505743">
                <a:tc>
                  <a:txBody>
                    <a:bodyPr/>
                    <a:lstStyle/>
                    <a:p>
                      <a:pPr algn="just">
                        <a:spcAft>
                          <a:spcPts val="0"/>
                        </a:spcAft>
                      </a:pPr>
                      <a:r>
                        <a:rPr lang="lv-LV" sz="1800" dirty="0">
                          <a:effectLst/>
                        </a:rPr>
                        <a:t> </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Mazie</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Vidējie</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Lielie</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r h="1011483">
                <a:tc>
                  <a:txBody>
                    <a:bodyPr/>
                    <a:lstStyle/>
                    <a:p>
                      <a:pPr algn="just">
                        <a:spcAft>
                          <a:spcPts val="0"/>
                        </a:spcAft>
                      </a:pPr>
                      <a:r>
                        <a:rPr lang="lv-LV" sz="1800" dirty="0">
                          <a:effectLst/>
                        </a:rPr>
                        <a:t>Rūpnieciskie pētījumi</a:t>
                      </a:r>
                    </a:p>
                    <a:p>
                      <a:pPr algn="just">
                        <a:spcAft>
                          <a:spcPts val="0"/>
                        </a:spcAft>
                      </a:pPr>
                      <a:r>
                        <a:rPr lang="lv-LV" sz="1800" dirty="0">
                          <a:effectLst/>
                        </a:rPr>
                        <a:t>   </a:t>
                      </a:r>
                      <a:r>
                        <a:rPr lang="lv-LV" sz="1800" dirty="0" smtClean="0">
                          <a:effectLst/>
                        </a:rPr>
                        <a:t>+ ja </a:t>
                      </a:r>
                      <a:r>
                        <a:rPr lang="lv-LV" sz="1800" dirty="0">
                          <a:effectLst/>
                        </a:rPr>
                        <a:t>ir efektīva sadarbība</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70%</a:t>
                      </a:r>
                    </a:p>
                    <a:p>
                      <a:pPr algn="just">
                        <a:spcAft>
                          <a:spcPts val="0"/>
                        </a:spcAft>
                      </a:pPr>
                      <a:r>
                        <a:rPr lang="lv-LV" sz="1800">
                          <a:effectLst/>
                        </a:rPr>
                        <a:t>+10%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60%</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50%</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r h="1011483">
                <a:tc>
                  <a:txBody>
                    <a:bodyPr/>
                    <a:lstStyle/>
                    <a:p>
                      <a:pPr algn="just">
                        <a:spcAft>
                          <a:spcPts val="0"/>
                        </a:spcAft>
                      </a:pPr>
                      <a:r>
                        <a:rPr lang="lv-LV" sz="1800" dirty="0">
                          <a:effectLst/>
                        </a:rPr>
                        <a:t>Eksperimentālā izstrādne</a:t>
                      </a:r>
                    </a:p>
                    <a:p>
                      <a:pPr algn="just">
                        <a:spcAft>
                          <a:spcPts val="0"/>
                        </a:spcAft>
                      </a:pPr>
                      <a:r>
                        <a:rPr lang="lv-LV" sz="1800" dirty="0">
                          <a:effectLst/>
                        </a:rPr>
                        <a:t>  </a:t>
                      </a:r>
                      <a:r>
                        <a:rPr lang="lv-LV" sz="1800" dirty="0" smtClean="0">
                          <a:effectLst/>
                        </a:rPr>
                        <a:t>+ </a:t>
                      </a:r>
                      <a:r>
                        <a:rPr lang="lv-LV" sz="1800" dirty="0">
                          <a:effectLst/>
                        </a:rPr>
                        <a:t>ja ir efektīva sadarbība</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45%</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35%</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25%</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r h="505743">
                <a:tc>
                  <a:txBody>
                    <a:bodyPr/>
                    <a:lstStyle/>
                    <a:p>
                      <a:pPr algn="just">
                        <a:spcAft>
                          <a:spcPts val="0"/>
                        </a:spcAft>
                      </a:pPr>
                      <a:r>
                        <a:rPr lang="lv-LV" sz="1800" dirty="0">
                          <a:effectLst/>
                        </a:rPr>
                        <a:t>Atbalsts </a:t>
                      </a:r>
                      <a:r>
                        <a:rPr lang="lv-LV" sz="1800" dirty="0" err="1">
                          <a:effectLst/>
                        </a:rPr>
                        <a:t>priekšizpētei</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70%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60%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50%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r h="1011483">
                <a:tc>
                  <a:txBody>
                    <a:bodyPr/>
                    <a:lstStyle/>
                    <a:p>
                      <a:pPr algn="just">
                        <a:spcAft>
                          <a:spcPts val="0"/>
                        </a:spcAft>
                      </a:pPr>
                      <a:r>
                        <a:rPr lang="lv-LV" sz="1800" dirty="0">
                          <a:effectLst/>
                        </a:rPr>
                        <a:t>Pētniecības projektu koordinācija un īstenošanas uzraudzība</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dirty="0" smtClean="0">
                          <a:effectLst/>
                        </a:rPr>
                        <a:t>70%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dirty="0" smtClean="0">
                          <a:effectLst/>
                        </a:rPr>
                        <a:t>70%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dirty="0" smtClean="0">
                          <a:effectLst/>
                        </a:rPr>
                        <a:t>70%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bl>
          </a:graphicData>
        </a:graphic>
      </p:graphicFrame>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18</a:t>
            </a:fld>
            <a:endParaRPr lang="en-US" dirty="0"/>
          </a:p>
        </p:txBody>
      </p:sp>
    </p:spTree>
    <p:extLst>
      <p:ext uri="{BB962C8B-B14F-4D97-AF65-F5344CB8AC3E}">
        <p14:creationId xmlns:p14="http://schemas.microsoft.com/office/powerpoint/2010/main" val="1452186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KC pētījumi - attiecināmās izmaksas</a:t>
            </a:r>
            <a:endParaRPr lang="en-GB" dirty="0"/>
          </a:p>
        </p:txBody>
      </p:sp>
      <p:sp>
        <p:nvSpPr>
          <p:cNvPr id="3" name="Content Placeholder 2"/>
          <p:cNvSpPr>
            <a:spLocks noGrp="1"/>
          </p:cNvSpPr>
          <p:nvPr>
            <p:ph idx="1"/>
          </p:nvPr>
        </p:nvSpPr>
        <p:spPr>
          <a:xfrm>
            <a:off x="350521" y="1417642"/>
            <a:ext cx="8641080" cy="4708531"/>
          </a:xfrm>
        </p:spPr>
        <p:txBody>
          <a:bodyPr>
            <a:normAutofit fontScale="85000" lnSpcReduction="10000"/>
          </a:bodyPr>
          <a:lstStyle/>
          <a:p>
            <a:r>
              <a:rPr lang="lv-LV" sz="1800" dirty="0"/>
              <a:t>Ar </a:t>
            </a:r>
            <a:r>
              <a:rPr lang="lv-LV" sz="1800" dirty="0" smtClean="0"/>
              <a:t>eksperimentālo izstrādni </a:t>
            </a:r>
            <a:r>
              <a:rPr lang="lv-LV" sz="1800" dirty="0"/>
              <a:t>un rūpniecisko pētījumu saistītās izmaksas:</a:t>
            </a:r>
          </a:p>
          <a:p>
            <a:pPr marL="441325" lvl="0" indent="-285750">
              <a:buFont typeface="Arial" panose="020B0604020202020204" pitchFamily="34" charset="0"/>
              <a:buChar char="•"/>
            </a:pPr>
            <a:r>
              <a:rPr lang="lv-LV" sz="1800" dirty="0"/>
              <a:t>Pētniecībā iesaistītā personāla </a:t>
            </a:r>
            <a:r>
              <a:rPr lang="lv-LV" sz="1800" dirty="0" smtClean="0"/>
              <a:t>atlīdzība</a:t>
            </a:r>
            <a:endParaRPr lang="lv-LV" sz="1800" dirty="0"/>
          </a:p>
          <a:p>
            <a:pPr marL="441325" lvl="0" indent="-285750">
              <a:buFont typeface="Arial" panose="020B0604020202020204" pitchFamily="34" charset="0"/>
              <a:buChar char="•"/>
            </a:pPr>
            <a:r>
              <a:rPr lang="lv-LV" sz="1800" dirty="0"/>
              <a:t>Komandējuma (darba brauciena) </a:t>
            </a:r>
            <a:r>
              <a:rPr lang="lv-LV" sz="1800" dirty="0" smtClean="0"/>
              <a:t>izmaksas</a:t>
            </a:r>
            <a:endParaRPr lang="lv-LV" sz="1800" dirty="0"/>
          </a:p>
          <a:p>
            <a:pPr marL="441325" lvl="0" indent="-285750">
              <a:buFont typeface="Arial" panose="020B0604020202020204" pitchFamily="34" charset="0"/>
              <a:buChar char="•"/>
            </a:pPr>
            <a:r>
              <a:rPr lang="lv-LV" sz="1800" dirty="0"/>
              <a:t>Komunālo pakalpojumu un sakaru pakalpojumu izmaksas, ciktāl tos izmanto pētniecības </a:t>
            </a:r>
            <a:r>
              <a:rPr lang="lv-LV" sz="1800" dirty="0" smtClean="0"/>
              <a:t>darbībām</a:t>
            </a:r>
            <a:endParaRPr lang="lv-LV" sz="1800" dirty="0"/>
          </a:p>
          <a:p>
            <a:pPr marL="441325" lvl="0" indent="-285750">
              <a:buFont typeface="Arial" panose="020B0604020202020204" pitchFamily="34" charset="0"/>
              <a:buChar char="•"/>
            </a:pPr>
            <a:r>
              <a:rPr lang="lv-LV" sz="1800" dirty="0"/>
              <a:t>T</a:t>
            </a:r>
            <a:r>
              <a:rPr lang="lv-LV" sz="1800" dirty="0" smtClean="0"/>
              <a:t>elpu</a:t>
            </a:r>
            <a:r>
              <a:rPr lang="lv-LV" sz="1800" dirty="0"/>
              <a:t>, instrumentu, iekārtu un to aprīkojuma nomas vai amortizācijas izmaksa, ciktāl tos izmanto pētniecības </a:t>
            </a:r>
            <a:r>
              <a:rPr lang="lv-LV" sz="1800" dirty="0" smtClean="0"/>
              <a:t>darbībām</a:t>
            </a:r>
            <a:endParaRPr lang="lv-LV" sz="1800" dirty="0"/>
          </a:p>
          <a:p>
            <a:pPr marL="441325" lvl="0" indent="-285750">
              <a:buFont typeface="Arial" panose="020B0604020202020204" pitchFamily="34" charset="0"/>
              <a:buChar char="•"/>
            </a:pPr>
            <a:r>
              <a:rPr lang="lv-LV" sz="1800" dirty="0"/>
              <a:t>Materiālu (fizikālie, bioloģiskie, ķīmiskie un citi materiāli, izmēģinājuma dzīvnieki, reaktīvi, ķimikālijas, laboratorijas trauki, medikamenti pētniecībai), zinātniskās literatūras un mazvērtīgā inventāra iegādes izmaksas, tai skaitā piegādes izmaksas</a:t>
            </a:r>
          </a:p>
          <a:p>
            <a:pPr marL="441325" lvl="0" indent="-285750">
              <a:buFont typeface="Arial" panose="020B0604020202020204" pitchFamily="34" charset="0"/>
              <a:buChar char="•"/>
            </a:pPr>
            <a:r>
              <a:rPr lang="lv-LV" sz="1800" dirty="0"/>
              <a:t>Ārējo pakalpojumu izmaksas, līgumpētījumu, testēšanas pakalpojumu, patentu meklējumu </a:t>
            </a:r>
            <a:r>
              <a:rPr lang="lv-LV" sz="1800" dirty="0" err="1"/>
              <a:t>utml</a:t>
            </a:r>
            <a:r>
              <a:rPr lang="lv-LV" sz="1800" dirty="0"/>
              <a:t>. darbību izmaksas</a:t>
            </a:r>
          </a:p>
          <a:p>
            <a:pPr marL="441325" lvl="0" indent="-285750">
              <a:buFont typeface="Arial" panose="020B0604020202020204" pitchFamily="34" charset="0"/>
              <a:buChar char="•"/>
            </a:pPr>
            <a:r>
              <a:rPr lang="lv-LV" sz="1800" dirty="0"/>
              <a:t>Netiešās pētniecības izmaksas – neparedzētie izdevumi (ne vairāk kā 10% no tiešajām pētniecības izmaksām)</a:t>
            </a:r>
          </a:p>
          <a:p>
            <a:r>
              <a:rPr lang="lv-LV" sz="1800" dirty="0"/>
              <a:t>Ar projektu koordinācijas un īstenošanas uzraudzību saistītās izmaksas:</a:t>
            </a:r>
          </a:p>
          <a:p>
            <a:pPr marL="441325" lvl="0" indent="-285750">
              <a:buFont typeface="Arial" panose="020B0604020202020204" pitchFamily="34" charset="0"/>
              <a:buChar char="•"/>
            </a:pPr>
            <a:r>
              <a:rPr lang="lv-LV" sz="1800" dirty="0"/>
              <a:t>Kompetences centra </a:t>
            </a:r>
            <a:r>
              <a:rPr lang="lv-LV" sz="1800" dirty="0" smtClean="0"/>
              <a:t>darbinieku atlīdzība</a:t>
            </a:r>
            <a:endParaRPr lang="lv-LV" sz="1800" dirty="0"/>
          </a:p>
          <a:p>
            <a:pPr marL="441325" lvl="0" indent="-285750">
              <a:buFont typeface="Arial" panose="020B0604020202020204" pitchFamily="34" charset="0"/>
              <a:buChar char="•"/>
            </a:pPr>
            <a:r>
              <a:rPr lang="lv-LV" sz="1800" dirty="0"/>
              <a:t>Komandējuma (darba brauciena) </a:t>
            </a:r>
            <a:r>
              <a:rPr lang="lv-LV" sz="1800" dirty="0" smtClean="0"/>
              <a:t>izmaksas</a:t>
            </a:r>
            <a:endParaRPr lang="lv-LV" sz="1800" dirty="0"/>
          </a:p>
          <a:p>
            <a:pPr marL="441325" lvl="0" indent="-285750">
              <a:buFont typeface="Arial" panose="020B0604020202020204" pitchFamily="34" charset="0"/>
              <a:buChar char="•"/>
            </a:pPr>
            <a:r>
              <a:rPr lang="lv-LV" sz="1800" dirty="0" smtClean="0"/>
              <a:t>Telpu</a:t>
            </a:r>
            <a:r>
              <a:rPr lang="lv-LV" sz="1800" dirty="0"/>
              <a:t>, instrumentu un materiālu </a:t>
            </a:r>
            <a:r>
              <a:rPr lang="lv-LV" sz="1800" dirty="0" smtClean="0"/>
              <a:t>izmaksas</a:t>
            </a:r>
            <a:endParaRPr lang="lv-LV" sz="1800" dirty="0"/>
          </a:p>
          <a:p>
            <a:pPr marL="441325" indent="-285750">
              <a:buFont typeface="Arial" panose="020B0604020202020204" pitchFamily="34" charset="0"/>
              <a:buChar char="•"/>
            </a:pPr>
            <a:r>
              <a:rPr lang="lv-LV" sz="1800" dirty="0"/>
              <a:t>Ārējo pakalpojumu </a:t>
            </a:r>
            <a:r>
              <a:rPr lang="lv-LV" sz="1800" dirty="0" smtClean="0"/>
              <a:t>izmaksas</a:t>
            </a:r>
            <a:endParaRPr lang="lv-LV" sz="1800"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19</a:t>
            </a:fld>
            <a:endParaRPr lang="en-US" dirty="0"/>
          </a:p>
        </p:txBody>
      </p:sp>
    </p:spTree>
    <p:extLst>
      <p:ext uri="{BB962C8B-B14F-4D97-AF65-F5344CB8AC3E}">
        <p14:creationId xmlns:p14="http://schemas.microsoft.com/office/powerpoint/2010/main" val="3008219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Saturs </a:t>
            </a:r>
            <a:endParaRPr lang="lv-LV" dirty="0"/>
          </a:p>
        </p:txBody>
      </p:sp>
      <p:sp>
        <p:nvSpPr>
          <p:cNvPr id="3" name="Content Placeholder 2"/>
          <p:cNvSpPr>
            <a:spLocks noGrp="1"/>
          </p:cNvSpPr>
          <p:nvPr>
            <p:ph idx="1"/>
          </p:nvPr>
        </p:nvSpPr>
        <p:spPr/>
        <p:txBody>
          <a:bodyPr/>
          <a:lstStyle/>
          <a:p>
            <a:pPr marL="342900" indent="-342900">
              <a:buClr>
                <a:srgbClr val="005374"/>
              </a:buClr>
              <a:buFont typeface="Wingdings" panose="05000000000000000000" pitchFamily="2" charset="2"/>
              <a:buChar char="q"/>
            </a:pPr>
            <a:r>
              <a:rPr lang="lv-LV" dirty="0"/>
              <a:t>EM «kompetences centru» - IZM demarkācija </a:t>
            </a:r>
          </a:p>
          <a:p>
            <a:pPr marL="342900" indent="-342900">
              <a:buClr>
                <a:srgbClr val="005374"/>
              </a:buClr>
              <a:buFont typeface="Wingdings" panose="05000000000000000000" pitchFamily="2" charset="2"/>
              <a:buChar char="q"/>
            </a:pPr>
            <a:endParaRPr lang="lv-LV" dirty="0"/>
          </a:p>
          <a:p>
            <a:pPr marL="342900" indent="-342900">
              <a:buClr>
                <a:srgbClr val="005374"/>
              </a:buClr>
              <a:buFont typeface="Wingdings" panose="05000000000000000000" pitchFamily="2" charset="2"/>
              <a:buChar char="q"/>
            </a:pPr>
            <a:r>
              <a:rPr lang="lv-LV" dirty="0"/>
              <a:t>1.2.1.1.pasākums «Atbalsts jaunu produktu un tehnoloģiju izstrādei kompetences centru ietvaros</a:t>
            </a:r>
            <a:r>
              <a:rPr lang="lv-LV" dirty="0" smtClean="0"/>
              <a:t>»</a:t>
            </a:r>
            <a:endParaRPr lang="lv-LV" dirty="0"/>
          </a:p>
          <a:p>
            <a:pPr marL="342900" indent="-342900">
              <a:buClr>
                <a:srgbClr val="005374"/>
              </a:buClr>
              <a:buFont typeface="Wingdings" panose="05000000000000000000" pitchFamily="2" charset="2"/>
              <a:buChar char="q"/>
            </a:pPr>
            <a:endParaRPr lang="lv-LV" dirty="0"/>
          </a:p>
          <a:p>
            <a:pPr marL="342900" indent="-342900">
              <a:buClr>
                <a:srgbClr val="005374"/>
              </a:buClr>
              <a:buFont typeface="Wingdings" panose="05000000000000000000" pitchFamily="2" charset="2"/>
              <a:buChar char="q"/>
            </a:pPr>
            <a:r>
              <a:rPr lang="lv-LV" dirty="0" smtClean="0"/>
              <a:t>Būtiskākie nosacījumi, par kuriem tika diskutēts ES fondu 30.jūlija Apakškomitejā </a:t>
            </a:r>
            <a:endParaRPr lang="lv-LV" dirty="0"/>
          </a:p>
          <a:p>
            <a:endParaRPr lang="lv-LV" dirty="0" smtClean="0"/>
          </a:p>
          <a:p>
            <a:endParaRPr lang="lv-LV" dirty="0"/>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2</a:t>
            </a:fld>
            <a:endParaRPr lang="en-US" dirty="0"/>
          </a:p>
        </p:txBody>
      </p:sp>
    </p:spTree>
    <p:extLst>
      <p:ext uri="{BB962C8B-B14F-4D97-AF65-F5344CB8AC3E}">
        <p14:creationId xmlns:p14="http://schemas.microsoft.com/office/powerpoint/2010/main" val="1710940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smtClean="0"/>
              <a:t>KC pētījumi 2019-2021 (kritēriji, izmaksas, intensitātes līdzīgi kā 2016-2018)</a:t>
            </a:r>
            <a:endParaRPr lang="en-GB" dirty="0"/>
          </a:p>
        </p:txBody>
      </p:sp>
      <p:sp>
        <p:nvSpPr>
          <p:cNvPr id="3" name="Content Placeholder 2"/>
          <p:cNvSpPr>
            <a:spLocks noGrp="1"/>
          </p:cNvSpPr>
          <p:nvPr>
            <p:ph idx="1"/>
          </p:nvPr>
        </p:nvSpPr>
        <p:spPr>
          <a:xfrm>
            <a:off x="445168" y="1478602"/>
            <a:ext cx="8394032" cy="4373573"/>
          </a:xfrm>
        </p:spPr>
        <p:txBody>
          <a:bodyPr>
            <a:noAutofit/>
          </a:bodyPr>
          <a:lstStyle/>
          <a:p>
            <a:r>
              <a:rPr lang="lv-LV" sz="1400" b="1" dirty="0"/>
              <a:t>Projektu īstenošana: </a:t>
            </a:r>
            <a:r>
              <a:rPr lang="lv-LV" sz="1400" dirty="0" smtClean="0"/>
              <a:t>2019.gada </a:t>
            </a:r>
            <a:r>
              <a:rPr lang="lv-LV" sz="1400" dirty="0"/>
              <a:t>sākums līdz </a:t>
            </a:r>
            <a:r>
              <a:rPr lang="lv-LV" sz="1400" dirty="0" smtClean="0"/>
              <a:t>2021.gada </a:t>
            </a:r>
            <a:r>
              <a:rPr lang="lv-LV" sz="1400" dirty="0"/>
              <a:t>beigas</a:t>
            </a:r>
            <a:endParaRPr lang="en-GB" sz="1400" dirty="0"/>
          </a:p>
          <a:p>
            <a:endParaRPr lang="lv-LV" altLang="lv-LV" sz="1400" b="1" dirty="0" smtClean="0"/>
          </a:p>
          <a:p>
            <a:r>
              <a:rPr lang="lv-LV" altLang="lv-LV" sz="1400" b="1" dirty="0" smtClean="0"/>
              <a:t>Finansējuma </a:t>
            </a:r>
            <a:r>
              <a:rPr lang="lv-LV" altLang="lv-LV" sz="1400" b="1" dirty="0"/>
              <a:t>saņēmējs: </a:t>
            </a:r>
            <a:r>
              <a:rPr lang="lv-LV" altLang="lv-LV" sz="1400" dirty="0" smtClean="0"/>
              <a:t>Kompetences </a:t>
            </a:r>
            <a:r>
              <a:rPr lang="lv-LV" altLang="lv-LV" sz="1400" dirty="0"/>
              <a:t>centrs (juridiska persona, kuru dibinājuši nozares uzņēmumi), projektu atlase notiek </a:t>
            </a:r>
            <a:r>
              <a:rPr lang="lv-LV" altLang="lv-LV" sz="1400" dirty="0" smtClean="0"/>
              <a:t>atklātā</a:t>
            </a:r>
            <a:r>
              <a:rPr lang="lv-LV" altLang="lv-LV" sz="1400" b="1" dirty="0" smtClean="0"/>
              <a:t> </a:t>
            </a:r>
            <a:r>
              <a:rPr lang="lv-LV" altLang="lv-LV" sz="1400" dirty="0" smtClean="0"/>
              <a:t>atlasē. Ja piesakās KC, kas atbalstīts jau 2.kārtā, tad finansējumu var saņemt, ja 2.kārtā apgūts vismaz 80% finansējuma.</a:t>
            </a:r>
            <a:endParaRPr lang="lv-LV" altLang="lv-LV" sz="1400" dirty="0"/>
          </a:p>
          <a:p>
            <a:endParaRPr lang="lv-LV" sz="1400" dirty="0"/>
          </a:p>
          <a:p>
            <a:r>
              <a:rPr lang="lv-LV" sz="1400" b="1" dirty="0"/>
              <a:t>Atbalstāmās nozares: </a:t>
            </a:r>
            <a:r>
              <a:rPr lang="lv-LV" sz="1400" dirty="0"/>
              <a:t>Atbilstoši RIS3 jomām</a:t>
            </a:r>
          </a:p>
          <a:p>
            <a:endParaRPr lang="lv-LV" sz="1400" dirty="0">
              <a:solidFill>
                <a:srgbClr val="FF0000"/>
              </a:solidFill>
            </a:endParaRPr>
          </a:p>
          <a:p>
            <a:r>
              <a:rPr lang="lv-LV" sz="1400" b="1" dirty="0"/>
              <a:t>Obligāta prasība:</a:t>
            </a:r>
            <a:r>
              <a:rPr lang="lv-LV" sz="1400" dirty="0">
                <a:solidFill>
                  <a:srgbClr val="FF0000"/>
                </a:solidFill>
              </a:rPr>
              <a:t> </a:t>
            </a:r>
            <a:r>
              <a:rPr lang="lv-LV" sz="1400" dirty="0"/>
              <a:t>Nozares stratēģijas izstrāde</a:t>
            </a:r>
          </a:p>
          <a:p>
            <a:endParaRPr lang="lv-LV" altLang="lv-LV" sz="1400" b="1" dirty="0"/>
          </a:p>
          <a:p>
            <a:r>
              <a:rPr lang="lv-LV" altLang="lv-LV" sz="1400" b="1" dirty="0"/>
              <a:t>Maksimālais finansējums vienam KC: </a:t>
            </a:r>
            <a:r>
              <a:rPr lang="lv-LV" altLang="lv-LV" sz="1400" dirty="0"/>
              <a:t>Maksimālais finansējums vienam kompetences centra projektam vienā kārtā – 3,67 milj. EUR. Minimālais finansējums vienam pētniecības projektam - 25 000. Maksimālais finansējums vienam pētniecības projektam - publiskā finansējuma apmērs visiem pētījumiem, kurus īsteno sadarbības partnera saistīto personu grupa, ir ne vairāk kā 15 % no projektam apstiprinātā publiskā finansējuma apmēra</a:t>
            </a:r>
          </a:p>
          <a:p>
            <a:r>
              <a:rPr lang="lv-LV" altLang="lv-LV" sz="1400" dirty="0"/>
              <a:t>Administratīvās izmaksas ir attiecināmas līdz 150 tūkst </a:t>
            </a:r>
            <a:r>
              <a:rPr lang="lv-LV" altLang="lv-LV" sz="1400" dirty="0" err="1"/>
              <a:t>euro</a:t>
            </a:r>
            <a:r>
              <a:rPr lang="lv-LV" altLang="lv-LV" sz="1400" dirty="0"/>
              <a:t> gadā, tai skaitā izmaksas, kas atbilst valsts atbalsta definīcijai nepārsniedz </a:t>
            </a:r>
            <a:r>
              <a:rPr lang="lv-LV" altLang="lv-LV" sz="1400" i="1" dirty="0" err="1"/>
              <a:t>de</a:t>
            </a:r>
            <a:r>
              <a:rPr lang="lv-LV" altLang="lv-LV" sz="1400" i="1" dirty="0"/>
              <a:t> </a:t>
            </a:r>
            <a:r>
              <a:rPr lang="lv-LV" altLang="lv-LV" sz="1400" i="1" dirty="0" err="1"/>
              <a:t>minimis</a:t>
            </a:r>
            <a:r>
              <a:rPr lang="lv-LV" altLang="lv-LV" sz="1400" i="1" dirty="0"/>
              <a:t> </a:t>
            </a:r>
            <a:r>
              <a:rPr lang="lv-LV" altLang="lv-LV" sz="1400" dirty="0"/>
              <a:t>prasības.</a:t>
            </a:r>
          </a:p>
          <a:p>
            <a:r>
              <a:rPr lang="lv-LV" altLang="lv-LV" sz="1400" u="sng" dirty="0"/>
              <a:t>Izmaksas </a:t>
            </a:r>
            <a:r>
              <a:rPr lang="lv-LV" altLang="lv-LV" sz="1400" u="sng" dirty="0" err="1"/>
              <a:t>priekšizpētei</a:t>
            </a:r>
            <a:r>
              <a:rPr lang="lv-LV" altLang="lv-LV" sz="1400" u="sng" dirty="0"/>
              <a:t> nepārsniedz 300 tūkst </a:t>
            </a:r>
            <a:r>
              <a:rPr lang="lv-LV" altLang="lv-LV" sz="1400" u="sng" dirty="0" err="1"/>
              <a:t>euro</a:t>
            </a:r>
            <a:r>
              <a:rPr lang="lv-LV" altLang="lv-LV" sz="1400" u="sng" dirty="0"/>
              <a:t> gadā</a:t>
            </a:r>
            <a:endParaRPr lang="en-GB" sz="1400" u="sng"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20</a:t>
            </a:fld>
            <a:endParaRPr lang="en-US" dirty="0"/>
          </a:p>
        </p:txBody>
      </p:sp>
    </p:spTree>
    <p:extLst>
      <p:ext uri="{BB962C8B-B14F-4D97-AF65-F5344CB8AC3E}">
        <p14:creationId xmlns:p14="http://schemas.microsoft.com/office/powerpoint/2010/main" val="23925460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6248400" cy="1036642"/>
          </a:xfrm>
        </p:spPr>
        <p:txBody>
          <a:bodyPr>
            <a:normAutofit fontScale="90000"/>
          </a:bodyPr>
          <a:lstStyle/>
          <a:p>
            <a:r>
              <a:rPr lang="lv-LV" dirty="0" smtClean="0"/>
              <a:t>Atbalsts </a:t>
            </a:r>
            <a:r>
              <a:rPr lang="lv-LV" dirty="0"/>
              <a:t>pētniecības un produktu attīstības infrastruktūras izveide - telpas, iekārtas, instrumentu komplekti</a:t>
            </a:r>
            <a:br>
              <a:rPr lang="lv-LV" dirty="0"/>
            </a:br>
            <a:endParaRPr lang="en-GB" dirty="0"/>
          </a:p>
        </p:txBody>
      </p:sp>
      <p:sp>
        <p:nvSpPr>
          <p:cNvPr id="3" name="Content Placeholder 2"/>
          <p:cNvSpPr>
            <a:spLocks noGrp="1"/>
          </p:cNvSpPr>
          <p:nvPr>
            <p:ph idx="1"/>
          </p:nvPr>
        </p:nvSpPr>
        <p:spPr>
          <a:xfrm>
            <a:off x="505326" y="1950720"/>
            <a:ext cx="8181474" cy="4175453"/>
          </a:xfrm>
        </p:spPr>
        <p:txBody>
          <a:bodyPr>
            <a:normAutofit/>
          </a:bodyPr>
          <a:lstStyle/>
          <a:p>
            <a:r>
              <a:rPr lang="lv-LV" b="1" dirty="0"/>
              <a:t>Projektu īstenošana:</a:t>
            </a:r>
            <a:r>
              <a:rPr lang="lv-LV" dirty="0"/>
              <a:t> </a:t>
            </a:r>
            <a:r>
              <a:rPr lang="lv-LV" dirty="0" smtClean="0"/>
              <a:t>2017.gada otrā puse </a:t>
            </a:r>
            <a:r>
              <a:rPr lang="lv-LV" dirty="0"/>
              <a:t>līdz </a:t>
            </a:r>
            <a:r>
              <a:rPr lang="lv-LV" dirty="0" smtClean="0"/>
              <a:t>2020.gada vidus</a:t>
            </a:r>
          </a:p>
          <a:p>
            <a:endParaRPr lang="en-GB" dirty="0"/>
          </a:p>
          <a:p>
            <a:r>
              <a:rPr lang="lv-LV" altLang="lv-LV" b="1" dirty="0"/>
              <a:t>Finansējuma saņēmējs: </a:t>
            </a:r>
            <a:r>
              <a:rPr lang="lv-LV" altLang="lv-LV" dirty="0" smtClean="0"/>
              <a:t>komersanti ar vai bez sadarbības ar ZII un/vai AII</a:t>
            </a:r>
            <a:endParaRPr lang="lv-LV" altLang="lv-LV" dirty="0"/>
          </a:p>
          <a:p>
            <a:endParaRPr lang="lv-LV" dirty="0"/>
          </a:p>
          <a:p>
            <a:r>
              <a:rPr lang="lv-LV" b="1" dirty="0"/>
              <a:t>Atbalstāmās nozares: </a:t>
            </a:r>
            <a:r>
              <a:rPr lang="lv-LV" dirty="0" smtClean="0"/>
              <a:t>Saistītas ar RIS3 jomām</a:t>
            </a:r>
            <a:endParaRPr lang="lv-LV" dirty="0"/>
          </a:p>
          <a:p>
            <a:endParaRPr lang="lv-LV" dirty="0">
              <a:solidFill>
                <a:srgbClr val="FF0000"/>
              </a:solidFill>
            </a:endParaRPr>
          </a:p>
          <a:p>
            <a:pPr marL="0" lvl="1" indent="0">
              <a:buNone/>
            </a:pPr>
            <a:r>
              <a:rPr lang="lv-LV" b="1" dirty="0">
                <a:latin typeface="Verdana" panose="020B0604030504040204" pitchFamily="34" charset="0"/>
                <a:ea typeface="Verdana" panose="020B0604030504040204" pitchFamily="34" charset="0"/>
                <a:cs typeface="Verdana" panose="020B0604030504040204" pitchFamily="34" charset="0"/>
              </a:rPr>
              <a:t>Atbalsta </a:t>
            </a:r>
            <a:r>
              <a:rPr lang="lv-LV" b="1" dirty="0" smtClean="0">
                <a:latin typeface="Verdana" panose="020B0604030504040204" pitchFamily="34" charset="0"/>
                <a:ea typeface="Verdana" panose="020B0604030504040204" pitchFamily="34" charset="0"/>
                <a:cs typeface="Verdana" panose="020B0604030504040204" pitchFamily="34" charset="0"/>
              </a:rPr>
              <a:t>intensitāte: </a:t>
            </a:r>
            <a:r>
              <a:rPr lang="lv-LV" dirty="0" smtClean="0">
                <a:latin typeface="Verdana" panose="020B0604030504040204" pitchFamily="34" charset="0"/>
                <a:ea typeface="Verdana" panose="020B0604030504040204" pitchFamily="34" charset="0"/>
                <a:cs typeface="Verdana" panose="020B0604030504040204" pitchFamily="34" charset="0"/>
              </a:rPr>
              <a:t>35</a:t>
            </a:r>
            <a:r>
              <a:rPr lang="lv-LV" dirty="0">
                <a:latin typeface="Verdana" panose="020B0604030504040204" pitchFamily="34" charset="0"/>
                <a:ea typeface="Verdana" panose="020B0604030504040204" pitchFamily="34" charset="0"/>
                <a:cs typeface="Verdana" panose="020B0604030504040204" pitchFamily="34" charset="0"/>
              </a:rPr>
              <a:t>% - 50% no attiecināmām izmaksām</a:t>
            </a:r>
          </a:p>
          <a:p>
            <a:endParaRPr lang="lv-LV" dirty="0">
              <a:solidFill>
                <a:srgbClr val="FF0000"/>
              </a:solidFill>
            </a:endParaRPr>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21</a:t>
            </a:fld>
            <a:endParaRPr lang="en-US" dirty="0"/>
          </a:p>
        </p:txBody>
      </p:sp>
    </p:spTree>
    <p:extLst>
      <p:ext uri="{BB962C8B-B14F-4D97-AF65-F5344CB8AC3E}">
        <p14:creationId xmlns:p14="http://schemas.microsoft.com/office/powerpoint/2010/main" val="591193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Tehnoloģiju gatavības līmeņi (</a:t>
            </a:r>
            <a:r>
              <a:rPr lang="lv-LV" i="1" dirty="0" err="1"/>
              <a:t>technology</a:t>
            </a:r>
            <a:r>
              <a:rPr lang="lv-LV" i="1" dirty="0"/>
              <a:t> </a:t>
            </a:r>
            <a:r>
              <a:rPr lang="lv-LV" i="1" dirty="0" err="1"/>
              <a:t>readiness</a:t>
            </a:r>
            <a:r>
              <a:rPr lang="lv-LV" i="1" dirty="0"/>
              <a:t>  </a:t>
            </a:r>
            <a:r>
              <a:rPr lang="lv-LV" i="1" dirty="0" err="1"/>
              <a:t>level</a:t>
            </a:r>
            <a:r>
              <a:rPr lang="lv-LV" dirty="0"/>
              <a:t> (TRL</a:t>
            </a:r>
            <a:r>
              <a:rPr lang="lv-LV" dirty="0" smtClean="0"/>
              <a:t>))</a:t>
            </a:r>
            <a:endParaRPr lang="lv-LV" dirty="0"/>
          </a:p>
        </p:txBody>
      </p:sp>
      <p:sp>
        <p:nvSpPr>
          <p:cNvPr id="3" name="Content Placeholder 2"/>
          <p:cNvSpPr>
            <a:spLocks noGrp="1"/>
          </p:cNvSpPr>
          <p:nvPr>
            <p:ph idx="1"/>
          </p:nvPr>
        </p:nvSpPr>
        <p:spPr/>
        <p:txBody>
          <a:bodyPr>
            <a:normAutofit fontScale="92500" lnSpcReduction="10000"/>
          </a:bodyPr>
          <a:lstStyle/>
          <a:p>
            <a:pPr algn="just"/>
            <a:r>
              <a:rPr lang="lv-LV" dirty="0" smtClean="0"/>
              <a:t>EK vēstule «</a:t>
            </a:r>
            <a:r>
              <a:rPr lang="en-US" b="1" i="1" dirty="0" smtClean="0"/>
              <a:t>Under </a:t>
            </a:r>
            <a:r>
              <a:rPr lang="en-US" b="1" i="1" dirty="0"/>
              <a:t>the </a:t>
            </a:r>
            <a:r>
              <a:rPr lang="en-US" b="1" i="1" dirty="0" smtClean="0"/>
              <a:t>TO</a:t>
            </a:r>
            <a:r>
              <a:rPr lang="lv-LV" b="1" i="1" dirty="0" smtClean="0"/>
              <a:t>1</a:t>
            </a:r>
            <a:r>
              <a:rPr lang="en-US" b="1" i="1" dirty="0" smtClean="0"/>
              <a:t> </a:t>
            </a:r>
            <a:r>
              <a:rPr lang="en-US" b="1" i="1" dirty="0"/>
              <a:t>the ERDF support is envisaged for </a:t>
            </a:r>
            <a:r>
              <a:rPr lang="en-US" i="1" dirty="0"/>
              <a:t>the development of </a:t>
            </a:r>
            <a:r>
              <a:rPr lang="en-US" i="1" dirty="0" smtClean="0"/>
              <a:t>endogenous</a:t>
            </a:r>
            <a:r>
              <a:rPr lang="lv-LV" i="1" dirty="0" smtClean="0"/>
              <a:t> </a:t>
            </a:r>
            <a:r>
              <a:rPr lang="en-US" i="1" dirty="0" smtClean="0"/>
              <a:t>potential </a:t>
            </a:r>
            <a:r>
              <a:rPr lang="en-US" i="1" dirty="0"/>
              <a:t>in research and innovation i.e. </a:t>
            </a:r>
            <a:r>
              <a:rPr lang="en-US" b="1" i="1" dirty="0"/>
              <a:t>projects consisting of operations pertinent </a:t>
            </a:r>
            <a:r>
              <a:rPr lang="en-US" b="1" i="1" dirty="0" smtClean="0"/>
              <a:t>to</a:t>
            </a:r>
            <a:r>
              <a:rPr lang="lv-LV" b="1" i="1" dirty="0" smtClean="0"/>
              <a:t> </a:t>
            </a:r>
            <a:r>
              <a:rPr lang="en-US" b="1" i="1" dirty="0" smtClean="0"/>
              <a:t>Technology </a:t>
            </a:r>
            <a:r>
              <a:rPr lang="en-US" b="1" i="1" dirty="0"/>
              <a:t>Readiness Level (TRL) stages 2-8 (inclusive</a:t>
            </a:r>
            <a:r>
              <a:rPr lang="en-US" b="1" i="1" dirty="0" smtClean="0"/>
              <a:t>)</a:t>
            </a:r>
            <a:r>
              <a:rPr lang="lv-LV" dirty="0" smtClean="0"/>
              <a:t>»</a:t>
            </a:r>
            <a:endParaRPr lang="lv-LV" dirty="0"/>
          </a:p>
          <a:p>
            <a:pPr marL="1104900" lvl="1" indent="-342900" algn="just">
              <a:buClr>
                <a:srgbClr val="005374"/>
              </a:buClr>
              <a:buFont typeface="Wingdings" panose="05000000000000000000" pitchFamily="2" charset="2"/>
              <a:buChar char="q"/>
            </a:pPr>
            <a:r>
              <a:rPr lang="lv-LV" dirty="0" smtClean="0">
                <a:latin typeface="Verdana" panose="020B0604030504040204" pitchFamily="34" charset="0"/>
                <a:ea typeface="Verdana" panose="020B0604030504040204" pitchFamily="34" charset="0"/>
                <a:cs typeface="Verdana" panose="020B0604030504040204" pitchFamily="34" charset="0"/>
              </a:rPr>
              <a:t>1.prioritārajā </a:t>
            </a:r>
            <a:r>
              <a:rPr lang="lv-LV" dirty="0">
                <a:latin typeface="Verdana" panose="020B0604030504040204" pitchFamily="34" charset="0"/>
                <a:ea typeface="Verdana" panose="020B0604030504040204" pitchFamily="34" charset="0"/>
                <a:cs typeface="Verdana" panose="020B0604030504040204" pitchFamily="34" charset="0"/>
              </a:rPr>
              <a:t>virzienā «Pētniecība, tehnoloģiju attīstība un inovācijas</a:t>
            </a:r>
            <a:r>
              <a:rPr lang="lv-LV" dirty="0" smtClean="0">
                <a:latin typeface="Verdana" panose="020B0604030504040204" pitchFamily="34" charset="0"/>
                <a:ea typeface="Verdana" panose="020B0604030504040204" pitchFamily="34" charset="0"/>
                <a:cs typeface="Verdana" panose="020B0604030504040204" pitchFamily="34" charset="0"/>
              </a:rPr>
              <a:t>» ir gan IZM, gan arī EM, līdz ar to jānodrošina demarkācija </a:t>
            </a:r>
            <a:endParaRPr lang="lv-LV" dirty="0">
              <a:latin typeface="Verdana" panose="020B0604030504040204" pitchFamily="34" charset="0"/>
              <a:ea typeface="Verdana" panose="020B0604030504040204" pitchFamily="34" charset="0"/>
              <a:cs typeface="Verdana" panose="020B0604030504040204" pitchFamily="34" charset="0"/>
            </a:endParaRPr>
          </a:p>
          <a:p>
            <a:endParaRPr lang="lv-LV" dirty="0"/>
          </a:p>
          <a:p>
            <a:pPr algn="just"/>
            <a:r>
              <a:rPr lang="lv-LV" dirty="0"/>
              <a:t>Starptautisks standarts </a:t>
            </a:r>
            <a:r>
              <a:rPr lang="lv-LV" b="1" dirty="0"/>
              <a:t>ISO </a:t>
            </a:r>
            <a:r>
              <a:rPr lang="lv-LV" b="1" dirty="0" smtClean="0"/>
              <a:t>16290:2013 </a:t>
            </a:r>
            <a:r>
              <a:rPr lang="lv-LV" dirty="0" smtClean="0"/>
              <a:t>«</a:t>
            </a:r>
            <a:r>
              <a:rPr lang="en-US" i="1" dirty="0" smtClean="0"/>
              <a:t>Definition </a:t>
            </a:r>
            <a:r>
              <a:rPr lang="en-US" i="1" dirty="0"/>
              <a:t>of the Technology Readiness Levels (TRLs) and their criteria of </a:t>
            </a:r>
            <a:r>
              <a:rPr lang="en-US" i="1" dirty="0" smtClean="0"/>
              <a:t>assessment</a:t>
            </a:r>
            <a:r>
              <a:rPr lang="lv-LV" i="1" dirty="0" smtClean="0"/>
              <a:t>»</a:t>
            </a:r>
          </a:p>
          <a:p>
            <a:endParaRPr lang="lv-LV" i="1" dirty="0"/>
          </a:p>
          <a:p>
            <a:endParaRPr lang="lv-LV" dirty="0" smtClean="0"/>
          </a:p>
          <a:p>
            <a:endParaRPr lang="lv-LV" dirty="0"/>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3</a:t>
            </a:fld>
            <a:endParaRPr lang="en-US" dirty="0"/>
          </a:p>
        </p:txBody>
      </p:sp>
    </p:spTree>
    <p:extLst>
      <p:ext uri="{BB962C8B-B14F-4D97-AF65-F5344CB8AC3E}">
        <p14:creationId xmlns:p14="http://schemas.microsoft.com/office/powerpoint/2010/main" val="3292131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2000" dirty="0" smtClean="0">
                <a:latin typeface="Verdana" panose="020B0604030504040204" pitchFamily="34" charset="0"/>
              </a:rPr>
              <a:t>EM-IZM demarkācija atbilstoši tehnoloģiju </a:t>
            </a:r>
            <a:r>
              <a:rPr lang="lv-LV" sz="2000" dirty="0">
                <a:latin typeface="Verdana" panose="020B0604030504040204" pitchFamily="34" charset="0"/>
              </a:rPr>
              <a:t>gatavības </a:t>
            </a:r>
            <a:r>
              <a:rPr lang="lv-LV" sz="2000" dirty="0" smtClean="0">
                <a:latin typeface="Verdana" panose="020B0604030504040204" pitchFamily="34" charset="0"/>
              </a:rPr>
              <a:t>līmeņiem (TRL)</a:t>
            </a:r>
            <a:endParaRPr lang="lv-LV" sz="2000" dirty="0">
              <a:latin typeface="Verdana" panose="020B0604030504040204" pitchFamily="34" charset="0"/>
            </a:endParaRPr>
          </a:p>
        </p:txBody>
      </p:sp>
      <p:sp>
        <p:nvSpPr>
          <p:cNvPr id="3" name="Content Placeholder 2"/>
          <p:cNvSpPr>
            <a:spLocks noGrp="1"/>
          </p:cNvSpPr>
          <p:nvPr>
            <p:ph idx="1"/>
          </p:nvPr>
        </p:nvSpPr>
        <p:spPr>
          <a:xfrm>
            <a:off x="1876927" y="1776663"/>
            <a:ext cx="6168189" cy="4373573"/>
          </a:xfrm>
        </p:spPr>
        <p:txBody>
          <a:bodyPr>
            <a:normAutofit fontScale="62500" lnSpcReduction="20000"/>
          </a:bodyPr>
          <a:lstStyle/>
          <a:p>
            <a:r>
              <a:rPr lang="lv-LV" dirty="0"/>
              <a:t>Tehnoloģiju gatavības līmeņi (</a:t>
            </a:r>
            <a:r>
              <a:rPr lang="lv-LV" dirty="0" err="1"/>
              <a:t>technology</a:t>
            </a:r>
            <a:r>
              <a:rPr lang="lv-LV" dirty="0"/>
              <a:t> </a:t>
            </a:r>
            <a:r>
              <a:rPr lang="lv-LV" dirty="0" err="1"/>
              <a:t>readiness</a:t>
            </a:r>
            <a:r>
              <a:rPr lang="lv-LV" dirty="0"/>
              <a:t>  </a:t>
            </a:r>
            <a:r>
              <a:rPr lang="lv-LV" dirty="0" err="1"/>
              <a:t>level</a:t>
            </a:r>
            <a:r>
              <a:rPr lang="lv-LV" dirty="0"/>
              <a:t> (TRL)):</a:t>
            </a:r>
          </a:p>
          <a:p>
            <a:pPr marL="285750" indent="-285750">
              <a:buFont typeface="Arial" panose="020B0604020202020204" pitchFamily="34" charset="0"/>
              <a:buChar char="•"/>
            </a:pPr>
            <a:r>
              <a:rPr lang="lv-LV" dirty="0"/>
              <a:t>TRL 1 – Izzināti dabas likumi: zinātniskā pētījuma rezultāti ļauj uzsākt lietišķās pētniecības un tehnoloģijas attīstības darbus.</a:t>
            </a:r>
          </a:p>
          <a:p>
            <a:pPr marL="285750" indent="-285750">
              <a:buFont typeface="Arial" panose="020B0604020202020204" pitchFamily="34" charset="0"/>
              <a:buChar char="•"/>
            </a:pPr>
            <a:r>
              <a:rPr lang="lv-LV" dirty="0"/>
              <a:t>TRL 2 – Formulēta tehnoloģijas praktiskā lietojuma koncepcija.</a:t>
            </a:r>
          </a:p>
          <a:p>
            <a:pPr marL="285750" indent="-285750">
              <a:buFont typeface="Arial" panose="020B0604020202020204" pitchFamily="34" charset="0"/>
              <a:buChar char="•"/>
            </a:pPr>
            <a:r>
              <a:rPr lang="lv-LV" dirty="0"/>
              <a:t>TRL 3 – Koncepcijas eksperimentālā pārbaude: uzsākta izpēte un izstrāde (analītiskie / laboratorijas pētījumi), lai apstiprinātu prognozes par tehnoloģijas komponentēm.</a:t>
            </a:r>
          </a:p>
          <a:p>
            <a:pPr marL="285750" indent="-285750">
              <a:buFont typeface="Arial" panose="020B0604020202020204" pitchFamily="34" charset="0"/>
              <a:buChar char="•"/>
            </a:pPr>
            <a:r>
              <a:rPr lang="lv-LV" dirty="0"/>
              <a:t>TRL 4 – Tehnoloģijas validācija laboratorijas vidē: veikta galveno tehnoloģisko komponentu integrācija, lai pārbaudīto to kopdarbību laboratorijas vidē.</a:t>
            </a:r>
          </a:p>
          <a:p>
            <a:pPr marL="285750" indent="-285750">
              <a:buFont typeface="Arial" panose="020B0604020202020204" pitchFamily="34" charset="0"/>
              <a:buChar char="•"/>
            </a:pPr>
            <a:r>
              <a:rPr lang="lv-LV" dirty="0"/>
              <a:t>TRL 5 – Tehnoloģijas validācija mākslīgi radītā vidē: tehnoloģiskie komponenti ir integrēti ar samērā reāliem atbalsta elementiem, lai tehnoloģiju var pārbaudīt mākslīgi radītā vidē.</a:t>
            </a:r>
          </a:p>
          <a:p>
            <a:pPr marL="285750" indent="-285750">
              <a:buFont typeface="Arial" panose="020B0604020202020204" pitchFamily="34" charset="0"/>
              <a:buChar char="•"/>
            </a:pPr>
            <a:r>
              <a:rPr lang="lv-LV" dirty="0"/>
              <a:t>TRL 6 – Tehnoloģijas demonstrācijā mākslīgi radītā vidē: sistēmas modelis vai prototips ir pārbaudīts mākslīgi radītā vidē.</a:t>
            </a:r>
          </a:p>
          <a:p>
            <a:pPr marL="285750" indent="-285750">
              <a:buFont typeface="Arial" panose="020B0604020202020204" pitchFamily="34" charset="0"/>
              <a:buChar char="•"/>
            </a:pPr>
            <a:r>
              <a:rPr lang="lv-LV" dirty="0"/>
              <a:t>TRL 7 – Sistēmas prototipa demonstrācija darbības vidē: sistēmas prototips, kas atbilst vai tikai minimāli atšķiras no plānotās sistēmas, ir pārbaudīts reālās darbības vidē.</a:t>
            </a:r>
          </a:p>
          <a:p>
            <a:pPr marL="285750" indent="-285750">
              <a:buFont typeface="Arial" panose="020B0604020202020204" pitchFamily="34" charset="0"/>
              <a:buChar char="•"/>
            </a:pPr>
            <a:r>
              <a:rPr lang="lv-LV" dirty="0"/>
              <a:t>TRL 8 – Sistēma ir pabeigta un pārbaudīta: ir pierādīts, ka tehnoloģija darbojas tās galīgajā formā un plānotajos apstākļos (pēdējais tehnoloģijas attīstības līmenis).</a:t>
            </a:r>
          </a:p>
          <a:p>
            <a:pPr marL="285750" indent="-285750">
              <a:buFont typeface="Arial" panose="020B0604020202020204" pitchFamily="34" charset="0"/>
              <a:buChar char="•"/>
            </a:pPr>
            <a:r>
              <a:rPr lang="lv-LV" dirty="0"/>
              <a:t>TRL 9 – Sekmīga sistēmas ekspluatācija.</a:t>
            </a:r>
          </a:p>
          <a:p>
            <a:endParaRPr lang="lv-LV" dirty="0" smtClean="0"/>
          </a:p>
          <a:p>
            <a:r>
              <a:rPr lang="lv-LV" dirty="0" smtClean="0"/>
              <a:t> </a:t>
            </a:r>
            <a:endParaRPr lang="lv-LV" dirty="0"/>
          </a:p>
        </p:txBody>
      </p:sp>
      <p:sp>
        <p:nvSpPr>
          <p:cNvPr id="4" name="TextBox 3"/>
          <p:cNvSpPr txBox="1"/>
          <p:nvPr/>
        </p:nvSpPr>
        <p:spPr>
          <a:xfrm>
            <a:off x="779120" y="2491240"/>
            <a:ext cx="762000" cy="276999"/>
          </a:xfrm>
          <a:prstGeom prst="rect">
            <a:avLst/>
          </a:prstGeom>
          <a:noFill/>
        </p:spPr>
        <p:txBody>
          <a:bodyPr wrap="square" rtlCol="0">
            <a:spAutoFit/>
          </a:bodyPr>
          <a:lstStyle/>
          <a:p>
            <a:pPr algn="r"/>
            <a:r>
              <a:rPr lang="lv-LV" sz="1200" dirty="0" smtClean="0"/>
              <a:t>IZM</a:t>
            </a:r>
            <a:endParaRPr lang="lv-LV" dirty="0"/>
          </a:p>
        </p:txBody>
      </p:sp>
      <p:sp>
        <p:nvSpPr>
          <p:cNvPr id="6" name="Left Brace 5"/>
          <p:cNvSpPr/>
          <p:nvPr/>
        </p:nvSpPr>
        <p:spPr>
          <a:xfrm>
            <a:off x="1563868" y="2050816"/>
            <a:ext cx="199448" cy="12010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7" name="Left Brace 6"/>
          <p:cNvSpPr/>
          <p:nvPr/>
        </p:nvSpPr>
        <p:spPr>
          <a:xfrm>
            <a:off x="1755715" y="2952428"/>
            <a:ext cx="199448" cy="16102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8" name="TextBox 7"/>
          <p:cNvSpPr txBox="1"/>
          <p:nvPr/>
        </p:nvSpPr>
        <p:spPr>
          <a:xfrm>
            <a:off x="153478" y="3526740"/>
            <a:ext cx="1387642" cy="461665"/>
          </a:xfrm>
          <a:prstGeom prst="rect">
            <a:avLst/>
          </a:prstGeom>
          <a:noFill/>
        </p:spPr>
        <p:txBody>
          <a:bodyPr wrap="square" rtlCol="0">
            <a:spAutoFit/>
          </a:bodyPr>
          <a:lstStyle/>
          <a:p>
            <a:pPr algn="r"/>
            <a:r>
              <a:rPr lang="lv-LV" sz="1200" dirty="0" smtClean="0"/>
              <a:t>EM kompetences centri</a:t>
            </a:r>
            <a:endParaRPr lang="lv-LV" sz="1200" dirty="0"/>
          </a:p>
        </p:txBody>
      </p:sp>
      <p:sp>
        <p:nvSpPr>
          <p:cNvPr id="9" name="TextBox 8"/>
          <p:cNvSpPr txBox="1"/>
          <p:nvPr/>
        </p:nvSpPr>
        <p:spPr>
          <a:xfrm>
            <a:off x="246259" y="4562717"/>
            <a:ext cx="1387642" cy="461665"/>
          </a:xfrm>
          <a:prstGeom prst="rect">
            <a:avLst/>
          </a:prstGeom>
          <a:noFill/>
        </p:spPr>
        <p:txBody>
          <a:bodyPr wrap="square" rtlCol="0">
            <a:spAutoFit/>
          </a:bodyPr>
          <a:lstStyle/>
          <a:p>
            <a:pPr algn="r"/>
            <a:r>
              <a:rPr lang="lv-LV" sz="1200" dirty="0" smtClean="0"/>
              <a:t>EM jaunu produktu ieviešana ražošanā</a:t>
            </a:r>
            <a:endParaRPr lang="lv-LV" sz="1200" dirty="0"/>
          </a:p>
        </p:txBody>
      </p:sp>
      <p:sp>
        <p:nvSpPr>
          <p:cNvPr id="10" name="TextBox 9"/>
          <p:cNvSpPr txBox="1"/>
          <p:nvPr/>
        </p:nvSpPr>
        <p:spPr>
          <a:xfrm>
            <a:off x="144379" y="4987479"/>
            <a:ext cx="1513586" cy="461665"/>
          </a:xfrm>
          <a:prstGeom prst="rect">
            <a:avLst/>
          </a:prstGeom>
          <a:noFill/>
        </p:spPr>
        <p:txBody>
          <a:bodyPr wrap="square" rtlCol="0">
            <a:spAutoFit/>
          </a:bodyPr>
          <a:lstStyle/>
          <a:p>
            <a:pPr algn="r"/>
            <a:r>
              <a:rPr lang="lv-LV" sz="1200" dirty="0" smtClean="0"/>
              <a:t>EM finanšu instrumenti</a:t>
            </a:r>
            <a:endParaRPr lang="lv-LV" sz="1200" dirty="0"/>
          </a:p>
        </p:txBody>
      </p:sp>
      <p:sp>
        <p:nvSpPr>
          <p:cNvPr id="11" name="Left Brace 10"/>
          <p:cNvSpPr/>
          <p:nvPr/>
        </p:nvSpPr>
        <p:spPr>
          <a:xfrm>
            <a:off x="1657965" y="4671455"/>
            <a:ext cx="199448" cy="31282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2" name="Left Brace 11"/>
          <p:cNvSpPr/>
          <p:nvPr/>
        </p:nvSpPr>
        <p:spPr>
          <a:xfrm>
            <a:off x="1769363" y="5018137"/>
            <a:ext cx="199448" cy="31282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cxnSp>
        <p:nvCxnSpPr>
          <p:cNvPr id="14" name="Straight Connector 13"/>
          <p:cNvCxnSpPr/>
          <p:nvPr/>
        </p:nvCxnSpPr>
        <p:spPr>
          <a:xfrm>
            <a:off x="1997242" y="2315879"/>
            <a:ext cx="6946232" cy="0"/>
          </a:xfrm>
          <a:prstGeom prst="line">
            <a:avLst/>
          </a:prstGeom>
          <a:ln w="254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997242" y="3230279"/>
            <a:ext cx="6946232" cy="0"/>
          </a:xfrm>
          <a:prstGeom prst="line">
            <a:avLst/>
          </a:prstGeom>
          <a:ln w="254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997242" y="4987479"/>
            <a:ext cx="6946232" cy="0"/>
          </a:xfrm>
          <a:prstGeom prst="line">
            <a:avLst/>
          </a:prstGeom>
          <a:ln w="254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7988968" y="1776663"/>
            <a:ext cx="0" cy="3672482"/>
          </a:xfrm>
          <a:prstGeom prst="line">
            <a:avLst/>
          </a:prstGeom>
          <a:ln w="254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038171" y="1776663"/>
            <a:ext cx="905303" cy="369332"/>
          </a:xfrm>
          <a:prstGeom prst="rect">
            <a:avLst/>
          </a:prstGeom>
          <a:noFill/>
        </p:spPr>
        <p:txBody>
          <a:bodyPr wrap="square" rtlCol="0">
            <a:spAutoFit/>
          </a:bodyPr>
          <a:lstStyle/>
          <a:p>
            <a:pPr algn="r"/>
            <a:r>
              <a:rPr lang="lv-LV" sz="900" dirty="0" smtClean="0"/>
              <a:t>Fundamentālie pētījumi</a:t>
            </a:r>
            <a:endParaRPr lang="lv-LV" sz="1100" dirty="0"/>
          </a:p>
        </p:txBody>
      </p:sp>
      <p:sp>
        <p:nvSpPr>
          <p:cNvPr id="23" name="TextBox 22"/>
          <p:cNvSpPr txBox="1"/>
          <p:nvPr/>
        </p:nvSpPr>
        <p:spPr>
          <a:xfrm>
            <a:off x="8045116" y="2390211"/>
            <a:ext cx="905303" cy="369332"/>
          </a:xfrm>
          <a:prstGeom prst="rect">
            <a:avLst/>
          </a:prstGeom>
          <a:noFill/>
        </p:spPr>
        <p:txBody>
          <a:bodyPr wrap="square" rtlCol="0">
            <a:spAutoFit/>
          </a:bodyPr>
          <a:lstStyle/>
          <a:p>
            <a:pPr algn="r"/>
            <a:r>
              <a:rPr lang="lv-LV" sz="900" dirty="0" smtClean="0"/>
              <a:t>Rūpnieciskie pētījumi</a:t>
            </a:r>
            <a:endParaRPr lang="lv-LV" sz="1100" dirty="0"/>
          </a:p>
        </p:txBody>
      </p:sp>
      <p:sp>
        <p:nvSpPr>
          <p:cNvPr id="24" name="TextBox 23"/>
          <p:cNvSpPr txBox="1"/>
          <p:nvPr/>
        </p:nvSpPr>
        <p:spPr>
          <a:xfrm>
            <a:off x="8038170" y="3251894"/>
            <a:ext cx="905303" cy="369332"/>
          </a:xfrm>
          <a:prstGeom prst="rect">
            <a:avLst/>
          </a:prstGeom>
          <a:noFill/>
        </p:spPr>
        <p:txBody>
          <a:bodyPr wrap="square" rtlCol="0">
            <a:spAutoFit/>
          </a:bodyPr>
          <a:lstStyle/>
          <a:p>
            <a:pPr algn="r"/>
            <a:r>
              <a:rPr lang="lv-LV" sz="900" dirty="0"/>
              <a:t>Eksperimentālā izstrāde </a:t>
            </a:r>
            <a:endParaRPr lang="lv-LV" sz="1100" dirty="0"/>
          </a:p>
        </p:txBody>
      </p:sp>
      <p:sp>
        <p:nvSpPr>
          <p:cNvPr id="25" name="TextBox 24"/>
          <p:cNvSpPr txBox="1"/>
          <p:nvPr/>
        </p:nvSpPr>
        <p:spPr>
          <a:xfrm>
            <a:off x="8045116" y="5079812"/>
            <a:ext cx="905303" cy="507831"/>
          </a:xfrm>
          <a:prstGeom prst="rect">
            <a:avLst/>
          </a:prstGeom>
          <a:noFill/>
        </p:spPr>
        <p:txBody>
          <a:bodyPr wrap="square" rtlCol="0">
            <a:spAutoFit/>
          </a:bodyPr>
          <a:lstStyle/>
          <a:p>
            <a:pPr algn="r"/>
            <a:r>
              <a:rPr lang="lv-LV" sz="900" dirty="0" smtClean="0"/>
              <a:t>Gatavs produkts vai tehnoloģija</a:t>
            </a:r>
            <a:endParaRPr lang="lv-LV" sz="1100" dirty="0"/>
          </a:p>
        </p:txBody>
      </p:sp>
      <p:cxnSp>
        <p:nvCxnSpPr>
          <p:cNvPr id="20" name="Straight Arrow Connector 19"/>
          <p:cNvCxnSpPr/>
          <p:nvPr/>
        </p:nvCxnSpPr>
        <p:spPr>
          <a:xfrm>
            <a:off x="1339516" y="2145995"/>
            <a:ext cx="850231" cy="806433"/>
          </a:xfrm>
          <a:prstGeom prst="straightConnector1">
            <a:avLst/>
          </a:prstGeom>
          <a:ln w="25400">
            <a:solidFill>
              <a:schemeClr val="accent6">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0713" y="1592522"/>
            <a:ext cx="1623188" cy="507831"/>
          </a:xfrm>
          <a:prstGeom prst="rect">
            <a:avLst/>
          </a:prstGeom>
          <a:noFill/>
        </p:spPr>
        <p:txBody>
          <a:bodyPr wrap="square" rtlCol="0">
            <a:spAutoFit/>
          </a:bodyPr>
          <a:lstStyle/>
          <a:p>
            <a:pPr algn="r"/>
            <a:r>
              <a:rPr lang="lv-LV" sz="900" dirty="0" smtClean="0"/>
              <a:t>Vienlaikus gan IZM, gan arī EM. Demarkācija projektu līmenī.</a:t>
            </a:r>
            <a:endParaRPr lang="lv-LV" sz="1100" dirty="0"/>
          </a:p>
        </p:txBody>
      </p:sp>
    </p:spTree>
    <p:extLst>
      <p:ext uri="{BB962C8B-B14F-4D97-AF65-F5344CB8AC3E}">
        <p14:creationId xmlns:p14="http://schemas.microsoft.com/office/powerpoint/2010/main" val="4246434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4"/>
          <p:cNvGrpSpPr>
            <a:grpSpLocks/>
          </p:cNvGrpSpPr>
          <p:nvPr/>
        </p:nvGrpSpPr>
        <p:grpSpPr bwMode="auto">
          <a:xfrm>
            <a:off x="-19050" y="960438"/>
            <a:ext cx="9163050" cy="5641975"/>
            <a:chOff x="-92229" y="466083"/>
            <a:chExt cx="9429255" cy="5326505"/>
          </a:xfrm>
        </p:grpSpPr>
        <p:grpSp>
          <p:nvGrpSpPr>
            <p:cNvPr id="28700" name="Group 5"/>
            <p:cNvGrpSpPr>
              <a:grpSpLocks/>
            </p:cNvGrpSpPr>
            <p:nvPr/>
          </p:nvGrpSpPr>
          <p:grpSpPr bwMode="auto">
            <a:xfrm>
              <a:off x="-81611" y="1610232"/>
              <a:ext cx="9418637" cy="4170367"/>
              <a:chOff x="-2443811" y="-570993"/>
              <a:chExt cx="9418637" cy="4170367"/>
            </a:xfrm>
          </p:grpSpPr>
          <p:sp>
            <p:nvSpPr>
              <p:cNvPr id="75" name="Rounded Rectangle 74"/>
              <p:cNvSpPr/>
              <p:nvPr/>
            </p:nvSpPr>
            <p:spPr>
              <a:xfrm>
                <a:off x="-2444627" y="-571608"/>
                <a:ext cx="2352413" cy="32822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Praktiskas ievirzes pētījumi</a:t>
                </a:r>
                <a:endParaRPr lang="lv-LV" sz="11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76,51 milj. EUR  (IZM, SF)</a:t>
                </a:r>
                <a:endParaRPr lang="lv-LV" sz="11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76" name="Rounded Rectangle 75"/>
              <p:cNvSpPr/>
              <p:nvPr/>
            </p:nvSpPr>
            <p:spPr>
              <a:xfrm>
                <a:off x="5256258" y="2999879"/>
                <a:ext cx="1718568" cy="599494"/>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00" dirty="0">
                    <a:latin typeface="Arial" panose="020B0604020202020204" pitchFamily="34" charset="0"/>
                    <a:ea typeface="Calibri" panose="020F0502020204030204" pitchFamily="34" charset="0"/>
                    <a:cs typeface="Arial" panose="020B0604020202020204" pitchFamily="34" charset="0"/>
                  </a:rPr>
                  <a:t>Profesionālās izglītības infrastruktūras attīstība, t.sk. STEM jomās 104,7 milj. EUR (IZM, SF)</a:t>
                </a:r>
              </a:p>
            </p:txBody>
          </p:sp>
        </p:grpSp>
        <p:grpSp>
          <p:nvGrpSpPr>
            <p:cNvPr id="28701" name="Group 6"/>
            <p:cNvGrpSpPr>
              <a:grpSpLocks/>
            </p:cNvGrpSpPr>
            <p:nvPr/>
          </p:nvGrpSpPr>
          <p:grpSpPr bwMode="auto">
            <a:xfrm>
              <a:off x="-92229" y="466083"/>
              <a:ext cx="9429255" cy="5326505"/>
              <a:chOff x="-92229" y="466083"/>
              <a:chExt cx="9429255" cy="5326505"/>
            </a:xfrm>
          </p:grpSpPr>
          <p:sp>
            <p:nvSpPr>
              <p:cNvPr id="44" name="Rounded Rectangle 43"/>
              <p:cNvSpPr/>
              <p:nvPr/>
            </p:nvSpPr>
            <p:spPr>
              <a:xfrm>
                <a:off x="4619131" y="3354145"/>
                <a:ext cx="1530703" cy="626471"/>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Inovācijas motivācijas programma 4,80 milj. EUR (EM, SF)</a:t>
                </a:r>
              </a:p>
            </p:txBody>
          </p:sp>
          <p:grpSp>
            <p:nvGrpSpPr>
              <p:cNvPr id="28703" name="Group 56"/>
              <p:cNvGrpSpPr>
                <a:grpSpLocks/>
              </p:cNvGrpSpPr>
              <p:nvPr/>
            </p:nvGrpSpPr>
            <p:grpSpPr bwMode="auto">
              <a:xfrm>
                <a:off x="-92229" y="466083"/>
                <a:ext cx="7710686" cy="3521902"/>
                <a:chOff x="-92229" y="466083"/>
                <a:chExt cx="7710686" cy="3521902"/>
              </a:xfrm>
            </p:grpSpPr>
            <p:grpSp>
              <p:nvGrpSpPr>
                <p:cNvPr id="28713" name="Group 57"/>
                <p:cNvGrpSpPr>
                  <a:grpSpLocks/>
                </p:cNvGrpSpPr>
                <p:nvPr/>
              </p:nvGrpSpPr>
              <p:grpSpPr bwMode="auto">
                <a:xfrm>
                  <a:off x="-92229" y="1159674"/>
                  <a:ext cx="2362214" cy="2828311"/>
                  <a:chOff x="-92229" y="1159674"/>
                  <a:chExt cx="2362214" cy="2828311"/>
                </a:xfrm>
              </p:grpSpPr>
              <p:sp>
                <p:nvSpPr>
                  <p:cNvPr id="66" name="Rounded Rectangle 65"/>
                  <p:cNvSpPr/>
                  <p:nvPr/>
                </p:nvSpPr>
                <p:spPr>
                  <a:xfrm>
                    <a:off x="-72626" y="1159997"/>
                    <a:ext cx="2342612" cy="39416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Zinātnes bāzes finansējums (2014.g.-2017.g.) 99,16 milj. EUR (IZM, VB) </a:t>
                    </a:r>
                  </a:p>
                </p:txBody>
              </p:sp>
              <p:sp>
                <p:nvSpPr>
                  <p:cNvPr id="67" name="Rounded Rectangle 66"/>
                  <p:cNvSpPr/>
                  <p:nvPr/>
                </p:nvSpPr>
                <p:spPr>
                  <a:xfrm>
                    <a:off x="-92229" y="2355988"/>
                    <a:ext cx="2340978" cy="383676"/>
                  </a:xfrm>
                  <a:prstGeom prst="roundRect">
                    <a:avLst/>
                  </a:prstGeom>
                  <a:solidFill>
                    <a:schemeClr val="tx2">
                      <a:lumMod val="40000"/>
                      <a:lumOff val="60000"/>
                    </a:schemeClr>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950" dirty="0">
                        <a:solidFill>
                          <a:schemeClr val="tx1"/>
                        </a:solidFill>
                        <a:latin typeface="Arial" panose="020B0604020202020204" pitchFamily="34" charset="0"/>
                        <a:ea typeface="Calibri" panose="020F0502020204030204" pitchFamily="34" charset="0"/>
                        <a:cs typeface="Arial" panose="020B0604020202020204" pitchFamily="34" charset="0"/>
                      </a:rPr>
                      <a:t>Granti pēcdoktorantūras pētījumiem</a:t>
                    </a:r>
                  </a:p>
                  <a:p>
                    <a:pPr algn="ctr" fontAlgn="auto">
                      <a:lnSpc>
                        <a:spcPct val="107000"/>
                      </a:lnSpc>
                      <a:spcBef>
                        <a:spcPts val="0"/>
                      </a:spcBef>
                      <a:spcAft>
                        <a:spcPts val="800"/>
                      </a:spcAft>
                      <a:defRPr/>
                    </a:pPr>
                    <a:r>
                      <a:rPr lang="lv-LV" sz="950" dirty="0">
                        <a:solidFill>
                          <a:schemeClr val="tx1"/>
                        </a:solidFill>
                        <a:latin typeface="Arial" panose="020B0604020202020204" pitchFamily="34" charset="0"/>
                        <a:ea typeface="Calibri" panose="020F0502020204030204" pitchFamily="34" charset="0"/>
                        <a:cs typeface="Arial" panose="020B0604020202020204" pitchFamily="34" charset="0"/>
                      </a:rPr>
                      <a:t>64,03 milj. EUR (IZM, SF)</a:t>
                    </a:r>
                  </a:p>
                </p:txBody>
              </p:sp>
              <p:sp>
                <p:nvSpPr>
                  <p:cNvPr id="68" name="Rounded Rectangle 67"/>
                  <p:cNvSpPr/>
                  <p:nvPr/>
                </p:nvSpPr>
                <p:spPr>
                  <a:xfrm>
                    <a:off x="-72626" y="3231249"/>
                    <a:ext cx="2331177" cy="43613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800"/>
                      </a:spcAft>
                      <a:defRPr/>
                    </a:pPr>
                    <a:r>
                      <a:rPr lang="lv-LV" sz="900" dirty="0">
                        <a:solidFill>
                          <a:schemeClr val="tx1"/>
                        </a:solidFill>
                        <a:latin typeface="Arial" panose="020B0604020202020204" pitchFamily="34" charset="0"/>
                        <a:ea typeface="Calibri" panose="020F0502020204030204" pitchFamily="34" charset="0"/>
                        <a:cs typeface="Arial" panose="020B0604020202020204" pitchFamily="34" charset="0"/>
                      </a:rPr>
                      <a:t>ERA bilaterālās un multilaterālās sadarbības projektu atbalsts 32,55 milj. EUR (IZM, SF)</a:t>
                    </a:r>
                  </a:p>
                </p:txBody>
              </p:sp>
              <p:sp>
                <p:nvSpPr>
                  <p:cNvPr id="69" name="Rounded Rectangle 68"/>
                  <p:cNvSpPr/>
                  <p:nvPr/>
                </p:nvSpPr>
                <p:spPr>
                  <a:xfrm>
                    <a:off x="-72626" y="3706348"/>
                    <a:ext cx="2321375" cy="28176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P&amp;A Infrastruktūras attīstība </a:t>
                    </a:r>
                    <a:endParaRPr lang="lv-LV" sz="11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100 milj. EUR (IZM, SF)</a:t>
                    </a:r>
                    <a:endParaRPr lang="lv-LV" sz="11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70" name="Rounded Rectangle 69"/>
                  <p:cNvSpPr/>
                  <p:nvPr/>
                </p:nvSpPr>
                <p:spPr>
                  <a:xfrm>
                    <a:off x="-62824" y="1961821"/>
                    <a:ext cx="2332810" cy="337215"/>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00" dirty="0">
                        <a:solidFill>
                          <a:schemeClr val="tx1"/>
                        </a:solidFill>
                        <a:latin typeface="Arial" panose="020B0604020202020204" pitchFamily="34" charset="0"/>
                        <a:ea typeface="Calibri" panose="020F0502020204030204" pitchFamily="34" charset="0"/>
                        <a:cs typeface="Arial" panose="020B0604020202020204" pitchFamily="34" charset="0"/>
                      </a:rPr>
                      <a:t>Inovāciju granti studentiem</a:t>
                    </a:r>
                  </a:p>
                  <a:p>
                    <a:pPr algn="ctr" fontAlgn="auto">
                      <a:lnSpc>
                        <a:spcPct val="107000"/>
                      </a:lnSpc>
                      <a:spcBef>
                        <a:spcPts val="0"/>
                      </a:spcBef>
                      <a:spcAft>
                        <a:spcPts val="800"/>
                      </a:spcAft>
                      <a:defRPr/>
                    </a:pPr>
                    <a:r>
                      <a:rPr lang="lv-LV" sz="900" dirty="0">
                        <a:solidFill>
                          <a:schemeClr val="tx1"/>
                        </a:solidFill>
                        <a:latin typeface="Arial" panose="020B0604020202020204" pitchFamily="34" charset="0"/>
                        <a:ea typeface="Calibri" panose="020F0502020204030204" pitchFamily="34" charset="0"/>
                        <a:cs typeface="Arial" panose="020B0604020202020204" pitchFamily="34" charset="0"/>
                      </a:rPr>
                      <a:t>34 milj. EUR (IZM SF)</a:t>
                    </a:r>
                  </a:p>
                </p:txBody>
              </p:sp>
              <p:sp>
                <p:nvSpPr>
                  <p:cNvPr id="71" name="Rounded Rectangle 70"/>
                  <p:cNvSpPr/>
                  <p:nvPr/>
                </p:nvSpPr>
                <p:spPr>
                  <a:xfrm>
                    <a:off x="-72626" y="2756150"/>
                    <a:ext cx="2342612" cy="44062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50" dirty="0">
                        <a:solidFill>
                          <a:schemeClr val="tx1"/>
                        </a:solidFill>
                        <a:latin typeface="Arial" panose="020B0604020202020204" pitchFamily="34" charset="0"/>
                        <a:ea typeface="Calibri" panose="020F0502020204030204" pitchFamily="34" charset="0"/>
                        <a:cs typeface="Arial" panose="020B0604020202020204" pitchFamily="34" charset="0"/>
                      </a:rPr>
                      <a:t>ZI institucionālās kapacitātes stiprināšana</a:t>
                    </a:r>
                  </a:p>
                  <a:p>
                    <a:pPr algn="ctr" fontAlgn="auto">
                      <a:lnSpc>
                        <a:spcPct val="107000"/>
                      </a:lnSpc>
                      <a:spcBef>
                        <a:spcPts val="0"/>
                      </a:spcBef>
                      <a:spcAft>
                        <a:spcPts val="800"/>
                      </a:spcAft>
                      <a:defRPr/>
                    </a:pPr>
                    <a:r>
                      <a:rPr lang="lv-LV" sz="950" dirty="0">
                        <a:solidFill>
                          <a:schemeClr val="tx1"/>
                        </a:solidFill>
                        <a:latin typeface="Arial" panose="020B0604020202020204" pitchFamily="34" charset="0"/>
                        <a:ea typeface="Calibri" panose="020F0502020204030204" pitchFamily="34" charset="0"/>
                        <a:cs typeface="Arial" panose="020B0604020202020204" pitchFamily="34" charset="0"/>
                      </a:rPr>
                      <a:t>15,25 milj. EUR (IZM, SF)</a:t>
                    </a:r>
                  </a:p>
                </p:txBody>
              </p:sp>
            </p:grpSp>
            <p:sp>
              <p:nvSpPr>
                <p:cNvPr id="61" name="Rounded Rectangle 60"/>
                <p:cNvSpPr/>
                <p:nvPr/>
              </p:nvSpPr>
              <p:spPr>
                <a:xfrm>
                  <a:off x="6249484" y="3420089"/>
                  <a:ext cx="1368974" cy="568021"/>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Ārējie tirgu apgūšana 31,80 </a:t>
                  </a:r>
                  <a:r>
                    <a:rPr lang="lv-LV" sz="1050" dirty="0" err="1">
                      <a:solidFill>
                        <a:schemeClr val="tx1"/>
                      </a:solidFill>
                      <a:latin typeface="Arial" panose="020B0604020202020204" pitchFamily="34" charset="0"/>
                      <a:ea typeface="Calibri" panose="020F0502020204030204" pitchFamily="34" charset="0"/>
                      <a:cs typeface="Arial" panose="020B0604020202020204" pitchFamily="34" charset="0"/>
                    </a:rPr>
                    <a:t>milj.EUR</a:t>
                  </a: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 (EM,SF)</a:t>
                  </a:r>
                </a:p>
              </p:txBody>
            </p:sp>
            <p:sp>
              <p:nvSpPr>
                <p:cNvPr id="62" name="Rounded Rectangle 61"/>
                <p:cNvSpPr/>
                <p:nvPr/>
              </p:nvSpPr>
              <p:spPr>
                <a:xfrm>
                  <a:off x="2377805" y="466083"/>
                  <a:ext cx="2128608" cy="563524"/>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Tehnoloģiju pārneses programma</a:t>
                  </a:r>
                </a:p>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24,5 milj. EUR (EM, SF)</a:t>
                  </a:r>
                </a:p>
              </p:txBody>
            </p:sp>
            <p:sp>
              <p:nvSpPr>
                <p:cNvPr id="63" name="Rounded Rectangle 62"/>
                <p:cNvSpPr/>
                <p:nvPr/>
              </p:nvSpPr>
              <p:spPr>
                <a:xfrm>
                  <a:off x="2374537" y="1865902"/>
                  <a:ext cx="2104103" cy="490086"/>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Kompetences centri</a:t>
                  </a:r>
                </a:p>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72,3 </a:t>
                  </a:r>
                  <a:r>
                    <a:rPr lang="lv-LV" sz="1050" dirty="0" err="1">
                      <a:solidFill>
                        <a:schemeClr val="tx1"/>
                      </a:solidFill>
                      <a:latin typeface="Arial" panose="020B0604020202020204" pitchFamily="34" charset="0"/>
                      <a:ea typeface="Calibri" panose="020F0502020204030204" pitchFamily="34" charset="0"/>
                      <a:cs typeface="Arial" panose="020B0604020202020204" pitchFamily="34" charset="0"/>
                    </a:rPr>
                    <a:t>milj</a:t>
                  </a: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 EUR (EM, SF)</a:t>
                  </a:r>
                </a:p>
              </p:txBody>
            </p:sp>
            <p:sp>
              <p:nvSpPr>
                <p:cNvPr id="64" name="Rounded Rectangle 63"/>
                <p:cNvSpPr/>
                <p:nvPr/>
              </p:nvSpPr>
              <p:spPr>
                <a:xfrm>
                  <a:off x="2368003" y="1100047"/>
                  <a:ext cx="2117172" cy="702907"/>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Atbalsts MVK jaunu produktu un tehnoloģiju attīstībai 7 milj. EUR (EM, SF)</a:t>
                  </a:r>
                </a:p>
              </p:txBody>
            </p:sp>
            <p:sp>
              <p:nvSpPr>
                <p:cNvPr id="65" name="Rounded Rectangle 64"/>
                <p:cNvSpPr/>
                <p:nvPr/>
              </p:nvSpPr>
              <p:spPr>
                <a:xfrm>
                  <a:off x="4622399" y="2663229"/>
                  <a:ext cx="1524168" cy="635464"/>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Biznesa inkubatoru atbalsta programma      31  milj. EUR (EM, SF)</a:t>
                  </a:r>
                </a:p>
              </p:txBody>
            </p:sp>
          </p:grpSp>
          <p:grpSp>
            <p:nvGrpSpPr>
              <p:cNvPr id="28704" name="Group 9"/>
              <p:cNvGrpSpPr>
                <a:grpSpLocks/>
              </p:cNvGrpSpPr>
              <p:nvPr/>
            </p:nvGrpSpPr>
            <p:grpSpPr bwMode="auto">
              <a:xfrm>
                <a:off x="-84878" y="4511080"/>
                <a:ext cx="9421904" cy="1281508"/>
                <a:chOff x="-84878" y="605830"/>
                <a:chExt cx="9421904" cy="1281508"/>
              </a:xfrm>
            </p:grpSpPr>
            <p:sp>
              <p:nvSpPr>
                <p:cNvPr id="47" name="Rounded Rectangle 46"/>
                <p:cNvSpPr/>
                <p:nvPr/>
              </p:nvSpPr>
              <p:spPr>
                <a:xfrm>
                  <a:off x="2696361" y="1277352"/>
                  <a:ext cx="1442486" cy="60998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00" dirty="0">
                      <a:latin typeface="Arial" panose="020B0604020202020204" pitchFamily="34" charset="0"/>
                      <a:ea typeface="Calibri" panose="020F0502020204030204" pitchFamily="34" charset="0"/>
                      <a:cs typeface="Arial" panose="020B0604020202020204" pitchFamily="34" charset="0"/>
                    </a:rPr>
                    <a:t>AII infrastruktūras attīstība  STEM jomās </a:t>
                  </a:r>
                </a:p>
                <a:p>
                  <a:pPr algn="ctr" fontAlgn="auto">
                    <a:lnSpc>
                      <a:spcPct val="107000"/>
                    </a:lnSpc>
                    <a:spcBef>
                      <a:spcPts val="0"/>
                    </a:spcBef>
                    <a:spcAft>
                      <a:spcPts val="0"/>
                    </a:spcAft>
                    <a:defRPr/>
                  </a:pPr>
                  <a:r>
                    <a:rPr lang="lv-LV" sz="900" dirty="0">
                      <a:latin typeface="Arial" panose="020B0604020202020204" pitchFamily="34" charset="0"/>
                      <a:ea typeface="Calibri" panose="020F0502020204030204" pitchFamily="34" charset="0"/>
                      <a:cs typeface="Arial" panose="020B0604020202020204" pitchFamily="34" charset="0"/>
                    </a:rPr>
                    <a:t>44,64  milj. EUR (IZM, SF)</a:t>
                  </a:r>
                </a:p>
              </p:txBody>
            </p:sp>
            <p:sp>
              <p:nvSpPr>
                <p:cNvPr id="48" name="Rounded Rectangle 47"/>
                <p:cNvSpPr/>
                <p:nvPr/>
              </p:nvSpPr>
              <p:spPr>
                <a:xfrm>
                  <a:off x="4178054" y="1278851"/>
                  <a:ext cx="1545405" cy="599494"/>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1700">
                      <a:solidFill>
                        <a:schemeClr val="tx1"/>
                      </a:solidFill>
                      <a:latin typeface="Times New Roman" panose="02020603050405020304" pitchFamily="18" charset="0"/>
                      <a:ea typeface="MS PGothic" panose="020B0600070205080204" pitchFamily="34" charset="-128"/>
                    </a:defRPr>
                  </a:lvl1pPr>
                  <a:lvl2pPr marL="742950" indent="-285750">
                    <a:defRPr sz="1700">
                      <a:solidFill>
                        <a:schemeClr val="tx1"/>
                      </a:solidFill>
                      <a:latin typeface="Times New Roman" panose="02020603050405020304" pitchFamily="18" charset="0"/>
                      <a:ea typeface="MS PGothic" panose="020B0600070205080204" pitchFamily="34" charset="-128"/>
                    </a:defRPr>
                  </a:lvl2pPr>
                  <a:lvl3pPr marL="1143000" indent="-228600">
                    <a:defRPr sz="1700">
                      <a:solidFill>
                        <a:schemeClr val="tx1"/>
                      </a:solidFill>
                      <a:latin typeface="Times New Roman" panose="02020603050405020304" pitchFamily="18" charset="0"/>
                      <a:ea typeface="MS PGothic" panose="020B0600070205080204" pitchFamily="34" charset="-128"/>
                    </a:defRPr>
                  </a:lvl3pPr>
                  <a:lvl4pPr marL="1600200" indent="-228600">
                    <a:defRPr sz="1700">
                      <a:solidFill>
                        <a:schemeClr val="tx1"/>
                      </a:solidFill>
                      <a:latin typeface="Times New Roman" panose="02020603050405020304" pitchFamily="18" charset="0"/>
                      <a:ea typeface="MS PGothic" panose="020B0600070205080204" pitchFamily="34" charset="-128"/>
                    </a:defRPr>
                  </a:lvl4pPr>
                  <a:lvl5pPr marL="2057400" indent="-228600">
                    <a:defRPr sz="17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9pPr>
                </a:lstStyle>
                <a:p>
                  <a:pPr algn="ctr">
                    <a:lnSpc>
                      <a:spcPct val="107000"/>
                    </a:lnSpc>
                    <a:defRPr/>
                  </a:pPr>
                  <a:r>
                    <a:rPr lang="lv-LV" altLang="lv-LV" sz="900" smtClean="0">
                      <a:solidFill>
                        <a:srgbClr val="FFFFFF"/>
                      </a:solidFill>
                      <a:latin typeface="Arial" panose="020B0604020202020204" pitchFamily="34" charset="0"/>
                      <a:ea typeface="Calibri" panose="020F0502020204030204" pitchFamily="34" charset="0"/>
                      <a:cs typeface="Arial" panose="020B0604020202020204" pitchFamily="34" charset="0"/>
                    </a:rPr>
                    <a:t>Infrastruktūras attīstība koledžās STEM jomās 14,2  milj. EUR (IZM, SF)</a:t>
                  </a:r>
                </a:p>
              </p:txBody>
            </p:sp>
            <p:grpSp>
              <p:nvGrpSpPr>
                <p:cNvPr id="28707" name="Group 12"/>
                <p:cNvGrpSpPr>
                  <a:grpSpLocks/>
                </p:cNvGrpSpPr>
                <p:nvPr/>
              </p:nvGrpSpPr>
              <p:grpSpPr bwMode="auto">
                <a:xfrm>
                  <a:off x="-84878" y="605830"/>
                  <a:ext cx="9421904" cy="641503"/>
                  <a:chOff x="-84878" y="605830"/>
                  <a:chExt cx="9421904" cy="641503"/>
                </a:xfrm>
              </p:grpSpPr>
              <p:sp>
                <p:nvSpPr>
                  <p:cNvPr id="50" name="Rounded Rectangle 49"/>
                  <p:cNvSpPr/>
                  <p:nvPr/>
                </p:nvSpPr>
                <p:spPr>
                  <a:xfrm>
                    <a:off x="-72625" y="605919"/>
                    <a:ext cx="9409651" cy="371686"/>
                  </a:xfrm>
                  <a:prstGeom prst="roundRect">
                    <a:avLst/>
                  </a:prstGeom>
                  <a:solidFill>
                    <a:srgbClr val="009999"/>
                  </a:solidFill>
                </p:spPr>
                <p:style>
                  <a:lnRef idx="1">
                    <a:schemeClr val="accent3"/>
                  </a:lnRef>
                  <a:fillRef idx="3">
                    <a:schemeClr val="accent3"/>
                  </a:fillRef>
                  <a:effectRef idx="2">
                    <a:schemeClr val="accent3"/>
                  </a:effectRef>
                  <a:fontRef idx="minor">
                    <a:schemeClr val="lt1"/>
                  </a:fontRef>
                </p:style>
                <p:txBody>
                  <a:bodyPr anchor="ctr"/>
                  <a:lstStyle/>
                  <a:p>
                    <a:pPr algn="ctr" fontAlgn="auto">
                      <a:lnSpc>
                        <a:spcPct val="107000"/>
                      </a:lnSpc>
                      <a:spcBef>
                        <a:spcPts val="0"/>
                      </a:spcBef>
                      <a:spcAft>
                        <a:spcPts val="800"/>
                      </a:spcAft>
                      <a:defRPr/>
                    </a:pPr>
                    <a:r>
                      <a:rPr lang="lv-LV" sz="2000" b="1" dirty="0">
                        <a:latin typeface="Arial" panose="020B0604020202020204" pitchFamily="34" charset="0"/>
                        <a:ea typeface="Calibri" panose="020F0502020204030204" pitchFamily="34" charset="0"/>
                        <a:cs typeface="Arial" panose="020B0604020202020204" pitchFamily="34" charset="0"/>
                      </a:rPr>
                      <a:t>Latvijas ekonomikas izaugsme</a:t>
                    </a:r>
                    <a:endParaRPr lang="lv-LV" sz="1400" b="1" dirty="0">
                      <a:latin typeface="Arial" panose="020B0604020202020204" pitchFamily="34" charset="0"/>
                      <a:ea typeface="Calibri" panose="020F0502020204030204" pitchFamily="34" charset="0"/>
                      <a:cs typeface="Arial" panose="020B0604020202020204" pitchFamily="34" charset="0"/>
                    </a:endParaRPr>
                  </a:p>
                </p:txBody>
              </p:sp>
              <p:sp>
                <p:nvSpPr>
                  <p:cNvPr id="51" name="Right Arrow 50"/>
                  <p:cNvSpPr/>
                  <p:nvPr/>
                </p:nvSpPr>
                <p:spPr>
                  <a:xfrm>
                    <a:off x="-72625" y="644886"/>
                    <a:ext cx="2066530" cy="322229"/>
                  </a:xfrm>
                  <a:prstGeom prst="rightArrow">
                    <a:avLst/>
                  </a:prstGeom>
                  <a:solidFill>
                    <a:srgbClr val="00537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800"/>
                      </a:spcAft>
                      <a:defRPr/>
                    </a:pPr>
                    <a:r>
                      <a:rPr lang="lv-LV" sz="1600" b="1" dirty="0">
                        <a:latin typeface="Arial" panose="020B0604020202020204" pitchFamily="34" charset="0"/>
                        <a:ea typeface="Calibri" panose="020F0502020204030204" pitchFamily="34" charset="0"/>
                        <a:cs typeface="Arial" panose="020B0604020202020204" pitchFamily="34" charset="0"/>
                      </a:rPr>
                      <a:t>ZINĀTNE</a:t>
                    </a:r>
                    <a:endParaRPr lang="lv-LV" sz="1100" b="1" dirty="0">
                      <a:latin typeface="Arial" panose="020B0604020202020204" pitchFamily="34" charset="0"/>
                      <a:ea typeface="Calibri" panose="020F0502020204030204" pitchFamily="34" charset="0"/>
                      <a:cs typeface="Arial" panose="020B0604020202020204" pitchFamily="34" charset="0"/>
                    </a:endParaRPr>
                  </a:p>
                </p:txBody>
              </p:sp>
              <p:sp>
                <p:nvSpPr>
                  <p:cNvPr id="52" name="Left Arrow 51"/>
                  <p:cNvSpPr/>
                  <p:nvPr/>
                </p:nvSpPr>
                <p:spPr>
                  <a:xfrm>
                    <a:off x="7128372" y="644886"/>
                    <a:ext cx="2208654" cy="359696"/>
                  </a:xfrm>
                  <a:prstGeom prst="leftArrow">
                    <a:avLst/>
                  </a:prstGeom>
                  <a:solidFill>
                    <a:srgbClr val="00537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800"/>
                      </a:spcAft>
                      <a:defRPr/>
                    </a:pPr>
                    <a:r>
                      <a:rPr lang="lv-LV" sz="1400" b="1" dirty="0">
                        <a:latin typeface="Arial" panose="020B0604020202020204" pitchFamily="34" charset="0"/>
                        <a:ea typeface="Calibri" panose="020F0502020204030204" pitchFamily="34" charset="0"/>
                        <a:cs typeface="Arial" panose="020B0604020202020204" pitchFamily="34" charset="0"/>
                      </a:rPr>
                      <a:t>UZŅĒMĒJDARBĪBA</a:t>
                    </a:r>
                    <a:endParaRPr lang="lv-LV" sz="1100" b="1" dirty="0">
                      <a:latin typeface="Arial" panose="020B0604020202020204" pitchFamily="34" charset="0"/>
                      <a:ea typeface="Calibri" panose="020F0502020204030204" pitchFamily="34" charset="0"/>
                      <a:cs typeface="Arial" panose="020B0604020202020204" pitchFamily="34" charset="0"/>
                    </a:endParaRPr>
                  </a:p>
                </p:txBody>
              </p:sp>
              <p:sp>
                <p:nvSpPr>
                  <p:cNvPr id="53" name="Up Arrow 52"/>
                  <p:cNvSpPr/>
                  <p:nvPr/>
                </p:nvSpPr>
                <p:spPr>
                  <a:xfrm>
                    <a:off x="4403494" y="863701"/>
                    <a:ext cx="432910" cy="176851"/>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lv-LV" dirty="0"/>
                  </a:p>
                </p:txBody>
              </p:sp>
              <p:sp>
                <p:nvSpPr>
                  <p:cNvPr id="54" name="Rounded Rectangle 53"/>
                  <p:cNvSpPr/>
                  <p:nvPr/>
                </p:nvSpPr>
                <p:spPr>
                  <a:xfrm>
                    <a:off x="-85694" y="1004582"/>
                    <a:ext cx="9409651" cy="242795"/>
                  </a:xfrm>
                  <a:prstGeom prst="roundRect">
                    <a:avLst/>
                  </a:prstGeom>
                  <a:solidFill>
                    <a:srgbClr val="00537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800"/>
                      </a:spcAft>
                      <a:defRPr/>
                    </a:pPr>
                    <a:r>
                      <a:rPr lang="lv-LV" sz="1600" b="1" dirty="0">
                        <a:latin typeface="Arial" panose="020B0604020202020204" pitchFamily="34" charset="0"/>
                        <a:ea typeface="Calibri" panose="020F0502020204030204" pitchFamily="34" charset="0"/>
                        <a:cs typeface="Arial" panose="020B0604020202020204" pitchFamily="34" charset="0"/>
                      </a:rPr>
                      <a:t>IZGLĪTĪBA</a:t>
                    </a:r>
                    <a:endParaRPr lang="lv-LV" sz="1100" b="1" dirty="0">
                      <a:latin typeface="Arial" panose="020B0604020202020204" pitchFamily="34" charset="0"/>
                      <a:ea typeface="Calibri" panose="020F0502020204030204" pitchFamily="34" charset="0"/>
                      <a:cs typeface="Arial" panose="020B0604020202020204" pitchFamily="34" charset="0"/>
                    </a:endParaRPr>
                  </a:p>
                </p:txBody>
              </p:sp>
            </p:grpSp>
          </p:grpSp>
        </p:grpSp>
      </p:grpSp>
      <p:sp>
        <p:nvSpPr>
          <p:cNvPr id="113" name="Rounded Rectangle 112"/>
          <p:cNvSpPr/>
          <p:nvPr/>
        </p:nvSpPr>
        <p:spPr>
          <a:xfrm>
            <a:off x="0" y="1327150"/>
            <a:ext cx="2255838" cy="31908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VPP (2014.g.-2017.g.) 26,96 milj. EUR. (IZM, VB) </a:t>
            </a:r>
          </a:p>
        </p:txBody>
      </p:sp>
      <p:sp>
        <p:nvSpPr>
          <p:cNvPr id="114" name="Rounded Rectangle 113"/>
          <p:cNvSpPr/>
          <p:nvPr/>
        </p:nvSpPr>
        <p:spPr>
          <a:xfrm rot="5400000">
            <a:off x="4457699" y="2171699"/>
            <a:ext cx="228602" cy="9144000"/>
          </a:xfrm>
          <a:prstGeom prst="roundRect">
            <a:avLst/>
          </a:prstGeom>
          <a:solidFill>
            <a:srgbClr val="228B9D"/>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100" dirty="0">
                <a:latin typeface="Arial" panose="020B0604020202020204" pitchFamily="34" charset="0"/>
                <a:ea typeface="Calibri" panose="020F0502020204030204" pitchFamily="34" charset="0"/>
                <a:cs typeface="Arial" panose="020B0604020202020204" pitchFamily="34" charset="0"/>
              </a:rPr>
              <a:t> </a:t>
            </a:r>
            <a:r>
              <a:rPr lang="lv-LV" sz="1200" dirty="0">
                <a:solidFill>
                  <a:schemeClr val="bg1"/>
                </a:solidFill>
                <a:latin typeface="Arial" panose="020B0604020202020204" pitchFamily="34" charset="0"/>
                <a:ea typeface="Calibri" panose="020F0502020204030204" pitchFamily="34" charset="0"/>
                <a:cs typeface="Arial" panose="020B0604020202020204" pitchFamily="34" charset="0"/>
              </a:rPr>
              <a:t>IZGLĪTĪBAS FINANSĒJUMS</a:t>
            </a:r>
          </a:p>
        </p:txBody>
      </p:sp>
      <p:sp>
        <p:nvSpPr>
          <p:cNvPr id="116" name="Rounded Rectangle 115"/>
          <p:cNvSpPr/>
          <p:nvPr/>
        </p:nvSpPr>
        <p:spPr>
          <a:xfrm>
            <a:off x="0" y="5967413"/>
            <a:ext cx="2636838" cy="62547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900" dirty="0">
                <a:latin typeface="Arial" panose="020B0604020202020204" pitchFamily="34" charset="0"/>
                <a:cs typeface="Arial" panose="020B0604020202020204" pitchFamily="34" charset="0"/>
              </a:rPr>
              <a:t>AII studiju programmu fragmentācijas mazināšana, AII akadēmiskā personāla kapacitātes stiprināšana,  AII pārvaldības uzlabošana  65,15 milj. EUR (IZM, SF)</a:t>
            </a:r>
            <a:endParaRPr lang="en-US" sz="900" dirty="0">
              <a:latin typeface="Arial" panose="020B0604020202020204" pitchFamily="34" charset="0"/>
              <a:cs typeface="Arial" panose="020B0604020202020204" pitchFamily="34" charset="0"/>
            </a:endParaRPr>
          </a:p>
        </p:txBody>
      </p:sp>
      <p:sp>
        <p:nvSpPr>
          <p:cNvPr id="109" name="Rounded Rectangle 108"/>
          <p:cNvSpPr/>
          <p:nvPr/>
        </p:nvSpPr>
        <p:spPr bwMode="auto">
          <a:xfrm>
            <a:off x="7537450" y="1782763"/>
            <a:ext cx="1606550" cy="600075"/>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Partnerībā organizētas apmācības 24,90 milj. EUR (EM, SF)</a:t>
            </a:r>
          </a:p>
        </p:txBody>
      </p:sp>
      <p:sp>
        <p:nvSpPr>
          <p:cNvPr id="110" name="Rounded Rectangle 109"/>
          <p:cNvSpPr/>
          <p:nvPr/>
        </p:nvSpPr>
        <p:spPr bwMode="auto">
          <a:xfrm>
            <a:off x="6145213" y="2082800"/>
            <a:ext cx="1328737" cy="1093788"/>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Atbalsts ražošanas telpu un infrastruktūras izveidei  21,75  milj. EUR  (EM, SF</a:t>
            </a:r>
            <a:r>
              <a:rPr lang="lv-LV" sz="1000" b="1" dirty="0">
                <a:solidFill>
                  <a:schemeClr val="tx1"/>
                </a:solidFill>
                <a:latin typeface="Arial" panose="020B0604020202020204" pitchFamily="34" charset="0"/>
                <a:ea typeface="Calibri" panose="020F0502020204030204" pitchFamily="34" charset="0"/>
                <a:cs typeface="Arial" panose="020B0604020202020204" pitchFamily="34" charset="0"/>
              </a:rPr>
              <a:t>)</a:t>
            </a:r>
            <a:endParaRPr lang="lv-LV" sz="1100" b="1"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115" name="Rounded Rectangle 114"/>
          <p:cNvSpPr/>
          <p:nvPr/>
        </p:nvSpPr>
        <p:spPr bwMode="auto">
          <a:xfrm>
            <a:off x="4560888" y="984250"/>
            <a:ext cx="1482725" cy="982663"/>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Finanšu  pieejamības sekmēšana 51 milj.  EUR (EM, SF)</a:t>
            </a:r>
          </a:p>
        </p:txBody>
      </p:sp>
      <p:sp>
        <p:nvSpPr>
          <p:cNvPr id="118" name="Rounded Rectangle 117"/>
          <p:cNvSpPr/>
          <p:nvPr/>
        </p:nvSpPr>
        <p:spPr bwMode="auto">
          <a:xfrm>
            <a:off x="4572000" y="2724150"/>
            <a:ext cx="1471613" cy="511175"/>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Klasteru programma 6,20 milj. EUR (EM, SF)</a:t>
            </a:r>
          </a:p>
        </p:txBody>
      </p:sp>
      <p:sp>
        <p:nvSpPr>
          <p:cNvPr id="119" name="Rounded Rectangle 118"/>
          <p:cNvSpPr/>
          <p:nvPr/>
        </p:nvSpPr>
        <p:spPr bwMode="auto">
          <a:xfrm>
            <a:off x="6143625" y="984250"/>
            <a:ext cx="1330325" cy="1033463"/>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00" dirty="0">
                <a:solidFill>
                  <a:schemeClr val="tx1"/>
                </a:solidFill>
                <a:latin typeface="Arial" panose="020B0604020202020204" pitchFamily="34" charset="0"/>
                <a:cs typeface="Arial" panose="020B0604020202020204" pitchFamily="34" charset="0"/>
              </a:rPr>
              <a:t>Uzņēmējdarbību veicinoša publiskā infrastruktūra reģionos  </a:t>
            </a: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114,2 milj. EUR (VARAM, SF)</a:t>
            </a:r>
          </a:p>
        </p:txBody>
      </p:sp>
      <p:sp>
        <p:nvSpPr>
          <p:cNvPr id="121" name="Rounded Rectangle 120"/>
          <p:cNvSpPr/>
          <p:nvPr/>
        </p:nvSpPr>
        <p:spPr bwMode="auto">
          <a:xfrm>
            <a:off x="6165850" y="3241675"/>
            <a:ext cx="1308100" cy="784225"/>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Teritoriju revitalizācija        278,26 milj. EUR (VARAM, SF</a:t>
            </a:r>
            <a:r>
              <a:rPr lang="lv-LV" sz="1100" dirty="0">
                <a:solidFill>
                  <a:schemeClr val="tx1"/>
                </a:solidFill>
                <a:latin typeface="Arial" panose="020B0604020202020204" pitchFamily="34" charset="0"/>
                <a:ea typeface="Calibri" panose="020F0502020204030204" pitchFamily="34" charset="0"/>
                <a:cs typeface="Arial" panose="020B0604020202020204" pitchFamily="34" charset="0"/>
              </a:rPr>
              <a:t>)</a:t>
            </a:r>
          </a:p>
        </p:txBody>
      </p:sp>
      <p:sp>
        <p:nvSpPr>
          <p:cNvPr id="122" name="Rounded Rectangle 121"/>
          <p:cNvSpPr/>
          <p:nvPr/>
        </p:nvSpPr>
        <p:spPr bwMode="auto">
          <a:xfrm>
            <a:off x="7537450" y="2474913"/>
            <a:ext cx="1606550" cy="723900"/>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Bezdarbnieku apmācības atbilstoši darba tirgus </a:t>
            </a:r>
            <a:r>
              <a:rPr lang="lv-LV" sz="1000" dirty="0" err="1">
                <a:solidFill>
                  <a:schemeClr val="tx1"/>
                </a:solidFill>
                <a:latin typeface="Arial" panose="020B0604020202020204" pitchFamily="34" charset="0"/>
                <a:ea typeface="Calibri" panose="020F0502020204030204" pitchFamily="34" charset="0"/>
                <a:cs typeface="Arial" panose="020B0604020202020204" pitchFamily="34" charset="0"/>
              </a:rPr>
              <a:t>pieprasīj</a:t>
            </a: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 96,4 </a:t>
            </a:r>
            <a:r>
              <a:rPr lang="lv-LV" sz="1000" dirty="0" err="1">
                <a:solidFill>
                  <a:schemeClr val="tx1"/>
                </a:solidFill>
                <a:latin typeface="Arial" panose="020B0604020202020204" pitchFamily="34" charset="0"/>
                <a:ea typeface="Calibri" panose="020F0502020204030204" pitchFamily="34" charset="0"/>
                <a:cs typeface="Arial" panose="020B0604020202020204" pitchFamily="34" charset="0"/>
              </a:rPr>
              <a:t>milj</a:t>
            </a: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 EUR (LM, SF)</a:t>
            </a:r>
          </a:p>
        </p:txBody>
      </p:sp>
      <p:sp>
        <p:nvSpPr>
          <p:cNvPr id="124" name="Rounded Rectangle 123"/>
          <p:cNvSpPr/>
          <p:nvPr/>
        </p:nvSpPr>
        <p:spPr>
          <a:xfrm rot="5400000">
            <a:off x="4388127" y="-4388124"/>
            <a:ext cx="367743" cy="9144001"/>
          </a:xfrm>
          <a:prstGeom prst="roundRect">
            <a:avLst/>
          </a:prstGeom>
          <a:solidFill>
            <a:schemeClr val="accent5"/>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200" dirty="0">
                <a:latin typeface="Arial" panose="020B0604020202020204" pitchFamily="34" charset="0"/>
                <a:ea typeface="Calibri" panose="020F0502020204030204" pitchFamily="34" charset="0"/>
                <a:cs typeface="Arial" panose="020B0604020202020204" pitchFamily="34" charset="0"/>
              </a:rPr>
              <a:t> </a:t>
            </a:r>
            <a:r>
              <a:rPr lang="lv-LV" sz="1400" dirty="0">
                <a:solidFill>
                  <a:schemeClr val="bg1"/>
                </a:solidFill>
                <a:latin typeface="Arial" panose="020B0604020202020204" pitchFamily="34" charset="0"/>
                <a:ea typeface="Calibri" panose="020F0502020204030204" pitchFamily="34" charset="0"/>
                <a:cs typeface="Arial" panose="020B0604020202020204" pitchFamily="34" charset="0"/>
              </a:rPr>
              <a:t>APVĀRSNIS 2020</a:t>
            </a:r>
          </a:p>
        </p:txBody>
      </p:sp>
      <p:sp>
        <p:nvSpPr>
          <p:cNvPr id="125" name="Rounded Rectangle 124"/>
          <p:cNvSpPr/>
          <p:nvPr/>
        </p:nvSpPr>
        <p:spPr bwMode="auto">
          <a:xfrm>
            <a:off x="2355850" y="3797300"/>
            <a:ext cx="2112963" cy="893763"/>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Sadarbība starp pētniecību un lauksaimniecības un mežsaimniecības nozarēm</a:t>
            </a:r>
          </a:p>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2,2 milj. EUR (ZM, ELFLA) </a:t>
            </a:r>
          </a:p>
        </p:txBody>
      </p:sp>
      <p:sp>
        <p:nvSpPr>
          <p:cNvPr id="126" name="Rounded Rectangle 125"/>
          <p:cNvSpPr/>
          <p:nvPr/>
        </p:nvSpPr>
        <p:spPr bwMode="auto">
          <a:xfrm>
            <a:off x="2378075" y="3027363"/>
            <a:ext cx="2074863" cy="715962"/>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Zināšanu pārnese lauksaimniekiem un meža apsaimniekotājiem 17,1 milj. EUR (ZM, ELFLA) </a:t>
            </a:r>
          </a:p>
        </p:txBody>
      </p:sp>
      <p:sp>
        <p:nvSpPr>
          <p:cNvPr id="127" name="Rounded Rectangle 126"/>
          <p:cNvSpPr/>
          <p:nvPr/>
        </p:nvSpPr>
        <p:spPr>
          <a:xfrm rot="5400000">
            <a:off x="3617846" y="-884578"/>
            <a:ext cx="477077" cy="3001618"/>
          </a:xfrm>
          <a:prstGeom prst="roundRect">
            <a:avLst/>
          </a:prstGeom>
          <a:solidFill>
            <a:schemeClr val="accent3">
              <a:lumMod val="75000"/>
            </a:schemeClr>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05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lv-LV" sz="1050" dirty="0">
                <a:solidFill>
                  <a:schemeClr val="bg1"/>
                </a:solidFill>
                <a:latin typeface="Arial" panose="020B0604020202020204" pitchFamily="34" charset="0"/>
                <a:cs typeface="Arial" panose="020B0604020202020204" pitchFamily="34" charset="0"/>
              </a:rPr>
              <a:t>Uzņēmumu ienākuma nodokļa atvieglojums pētniecības un attīstības izmaksām</a:t>
            </a:r>
            <a:endParaRPr lang="lv-LV" sz="1050"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57" name="Rounded Rectangle 56"/>
          <p:cNvSpPr/>
          <p:nvPr/>
        </p:nvSpPr>
        <p:spPr>
          <a:xfrm>
            <a:off x="0" y="928688"/>
            <a:ext cx="2276475" cy="338137"/>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FLP (2014.g. – 2017.g.) 20,76 milj. EUR (IZM, VB)</a:t>
            </a:r>
          </a:p>
        </p:txBody>
      </p:sp>
      <p:sp>
        <p:nvSpPr>
          <p:cNvPr id="79" name="Rounded Rectangle 78"/>
          <p:cNvSpPr/>
          <p:nvPr/>
        </p:nvSpPr>
        <p:spPr>
          <a:xfrm rot="5400000">
            <a:off x="7051811" y="-1247361"/>
            <a:ext cx="477080" cy="3707298"/>
          </a:xfrm>
          <a:prstGeom prst="roundRect">
            <a:avLst/>
          </a:prstGeom>
          <a:solidFill>
            <a:srgbClr val="F68D36"/>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050" dirty="0">
                <a:solidFill>
                  <a:schemeClr val="bg1"/>
                </a:solidFill>
                <a:latin typeface="Arial" panose="020B0604020202020204" pitchFamily="34" charset="0"/>
                <a:ea typeface="Calibri" panose="020F0502020204030204" pitchFamily="34" charset="0"/>
                <a:cs typeface="Arial" panose="020B0604020202020204" pitchFamily="34" charset="0"/>
              </a:rPr>
              <a:t> UIN atvieglojumi ražošanas veicināšanai iegādājoties jaunas ražošanas tehnoloģiskās iekārtas </a:t>
            </a:r>
          </a:p>
        </p:txBody>
      </p:sp>
      <p:sp>
        <p:nvSpPr>
          <p:cNvPr id="83" name="Rounded Rectangle 82"/>
          <p:cNvSpPr/>
          <p:nvPr/>
        </p:nvSpPr>
        <p:spPr bwMode="auto">
          <a:xfrm>
            <a:off x="7537450" y="984250"/>
            <a:ext cx="1616075" cy="725488"/>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Publisko datu atkalizmantošana 151,54 milj. EUR (VARAM, SF)</a:t>
            </a:r>
          </a:p>
        </p:txBody>
      </p:sp>
      <p:sp>
        <p:nvSpPr>
          <p:cNvPr id="80" name="Rounded Rectangle 79"/>
          <p:cNvSpPr/>
          <p:nvPr/>
        </p:nvSpPr>
        <p:spPr bwMode="auto">
          <a:xfrm>
            <a:off x="7537450" y="3259138"/>
            <a:ext cx="1616075" cy="633412"/>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Nodarbināto personu profesionālās kompetences pilnveide  27,03milj.EUR (LM, SF)</a:t>
            </a:r>
          </a:p>
        </p:txBody>
      </p:sp>
      <p:sp>
        <p:nvSpPr>
          <p:cNvPr id="82" name="Rounded Rectangle 81"/>
          <p:cNvSpPr/>
          <p:nvPr/>
        </p:nvSpPr>
        <p:spPr bwMode="auto">
          <a:xfrm>
            <a:off x="5699125" y="5953125"/>
            <a:ext cx="1712913" cy="636588"/>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00" dirty="0">
                <a:latin typeface="Arial" panose="020B0604020202020204" pitchFamily="34" charset="0"/>
                <a:ea typeface="Calibri" panose="020F0502020204030204" pitchFamily="34" charset="0"/>
                <a:cs typeface="Arial" panose="020B0604020202020204" pitchFamily="34" charset="0"/>
              </a:rPr>
              <a:t>Darba vidē balstītas mācības, mācību prakse profesionālajā izglītībā  21,93 milj. EUR (IZM, SF)</a:t>
            </a:r>
          </a:p>
        </p:txBody>
      </p:sp>
      <p:sp>
        <p:nvSpPr>
          <p:cNvPr id="72" name="Rounded Rectangle 71"/>
          <p:cNvSpPr/>
          <p:nvPr/>
        </p:nvSpPr>
        <p:spPr>
          <a:xfrm>
            <a:off x="-11113" y="384175"/>
            <a:ext cx="2222501" cy="466725"/>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fontAlgn="auto">
              <a:lnSpc>
                <a:spcPct val="107000"/>
              </a:lnSpc>
              <a:spcBef>
                <a:spcPts val="0"/>
              </a:spcBef>
              <a:spcAft>
                <a:spcPts val="800"/>
              </a:spcAft>
              <a:defRPr/>
            </a:pPr>
            <a:r>
              <a:rPr lang="lv-LV" sz="900" dirty="0">
                <a:solidFill>
                  <a:schemeClr val="bg1"/>
                </a:solidFill>
                <a:latin typeface="Arial" panose="020B0604020202020204" pitchFamily="34" charset="0"/>
                <a:ea typeface="Calibri" panose="020F0502020204030204" pitchFamily="34" charset="0"/>
                <a:cs typeface="Arial" panose="020B0604020202020204" pitchFamily="34" charset="0"/>
              </a:rPr>
              <a:t>Dalība ES pētniecības un tehnoloģiju attīstības programmās (2014.g. – 2017.g.) 5,72 milj. EUR  (IZM, VB)</a:t>
            </a:r>
          </a:p>
        </p:txBody>
      </p:sp>
      <p:sp>
        <p:nvSpPr>
          <p:cNvPr id="58" name="Rounded Rectangle 57"/>
          <p:cNvSpPr/>
          <p:nvPr/>
        </p:nvSpPr>
        <p:spPr bwMode="auto">
          <a:xfrm>
            <a:off x="4560888" y="2035175"/>
            <a:ext cx="1482725" cy="623888"/>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Straujas izaugsmes komersanti                  75 milj. EUR (EM, SF)</a:t>
            </a:r>
          </a:p>
        </p:txBody>
      </p:sp>
      <p:sp>
        <p:nvSpPr>
          <p:cNvPr id="59" name="Rounded Rectangle 58"/>
          <p:cNvSpPr/>
          <p:nvPr/>
        </p:nvSpPr>
        <p:spPr bwMode="auto">
          <a:xfrm>
            <a:off x="7537450" y="3967163"/>
            <a:ext cx="1616075" cy="709612"/>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Darba tirgus apsteidzošo pārkārtojumu sistēma 1,99milj.EUR (LM, SF)</a:t>
            </a:r>
          </a:p>
        </p:txBody>
      </p:sp>
      <p:sp>
        <p:nvSpPr>
          <p:cNvPr id="60" name="Rounded Rectangle 59"/>
          <p:cNvSpPr/>
          <p:nvPr/>
        </p:nvSpPr>
        <p:spPr>
          <a:xfrm rot="5400000">
            <a:off x="3183562" y="3915843"/>
            <a:ext cx="477077" cy="2133051"/>
          </a:xfrm>
          <a:prstGeom prst="roundRect">
            <a:avLst/>
          </a:prstGeom>
          <a:solidFill>
            <a:schemeClr val="accent3">
              <a:lumMod val="75000"/>
            </a:schemeClr>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2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lv-LV" sz="1100" b="1" dirty="0">
                <a:solidFill>
                  <a:schemeClr val="bg1"/>
                </a:solidFill>
                <a:latin typeface="Arial" panose="020B0604020202020204" pitchFamily="34" charset="0"/>
                <a:cs typeface="Arial" panose="020B0604020202020204" pitchFamily="34" charset="0"/>
              </a:rPr>
              <a:t>Inovācijas kapacitātes stiprināšana</a:t>
            </a:r>
            <a:endParaRPr lang="lv-LV" sz="1100" b="1"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73" name="Rounded Rectangle 72"/>
          <p:cNvSpPr/>
          <p:nvPr/>
        </p:nvSpPr>
        <p:spPr>
          <a:xfrm>
            <a:off x="-11113" y="4743450"/>
            <a:ext cx="2287588" cy="466725"/>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fontAlgn="auto">
              <a:lnSpc>
                <a:spcPct val="107000"/>
              </a:lnSpc>
              <a:spcBef>
                <a:spcPts val="0"/>
              </a:spcBef>
              <a:spcAft>
                <a:spcPts val="800"/>
              </a:spcAft>
              <a:defRPr/>
            </a:pPr>
            <a:r>
              <a:rPr lang="lv-LV" sz="1100" b="1" dirty="0">
                <a:solidFill>
                  <a:schemeClr val="bg1"/>
                </a:solidFill>
                <a:latin typeface="Arial" panose="020B0604020202020204" pitchFamily="34" charset="0"/>
                <a:ea typeface="Calibri" panose="020F0502020204030204" pitchFamily="34" charset="0"/>
                <a:cs typeface="Arial" panose="020B0604020202020204" pitchFamily="34" charset="0"/>
              </a:rPr>
              <a:t>Zinātnes konkurētspējas paaugstināšana</a:t>
            </a:r>
          </a:p>
        </p:txBody>
      </p:sp>
      <p:sp>
        <p:nvSpPr>
          <p:cNvPr id="77" name="Rounded Rectangle 76"/>
          <p:cNvSpPr/>
          <p:nvPr/>
        </p:nvSpPr>
        <p:spPr>
          <a:xfrm rot="5400000">
            <a:off x="6613507" y="2692460"/>
            <a:ext cx="477080" cy="4560094"/>
          </a:xfrm>
          <a:prstGeom prst="roundRect">
            <a:avLst/>
          </a:prstGeom>
          <a:solidFill>
            <a:srgbClr val="F68D36"/>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100" b="1" dirty="0">
                <a:solidFill>
                  <a:schemeClr val="bg1"/>
                </a:solidFill>
                <a:latin typeface="Arial" panose="020B0604020202020204" pitchFamily="34" charset="0"/>
                <a:ea typeface="Calibri" panose="020F0502020204030204" pitchFamily="34" charset="0"/>
                <a:cs typeface="Arial" panose="020B0604020202020204" pitchFamily="34" charset="0"/>
              </a:rPr>
              <a:t> Uzņēmējdarbības konkurētspējas paaugstināšana </a:t>
            </a:r>
          </a:p>
        </p:txBody>
      </p:sp>
    </p:spTree>
    <p:extLst>
      <p:ext uri="{BB962C8B-B14F-4D97-AF65-F5344CB8AC3E}">
        <p14:creationId xmlns:p14="http://schemas.microsoft.com/office/powerpoint/2010/main" val="2150997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lv-LV" altLang="lv-LV" dirty="0"/>
              <a:t>1.2.1.1.pasākums «Atbalsts jaunu produktu un tehnoloģiju izstrādei kompetences centru ietvaros»</a:t>
            </a:r>
            <a:endParaRPr lang="lv-LV" sz="2400" dirty="0"/>
          </a:p>
        </p:txBody>
      </p:sp>
      <p:sp>
        <p:nvSpPr>
          <p:cNvPr id="3" name="Content Placeholder 2"/>
          <p:cNvSpPr>
            <a:spLocks noGrp="1"/>
          </p:cNvSpPr>
          <p:nvPr>
            <p:ph idx="1"/>
          </p:nvPr>
        </p:nvSpPr>
        <p:spPr>
          <a:xfrm>
            <a:off x="320040" y="1706880"/>
            <a:ext cx="8519160" cy="4922520"/>
          </a:xfrm>
        </p:spPr>
        <p:txBody>
          <a:bodyPr>
            <a:normAutofit/>
          </a:bodyPr>
          <a:lstStyle/>
          <a:p>
            <a:pPr algn="just">
              <a:spcBef>
                <a:spcPts val="0"/>
              </a:spcBef>
              <a:buClr>
                <a:srgbClr val="005374"/>
              </a:buClr>
              <a:defRPr/>
            </a:pPr>
            <a:r>
              <a:rPr lang="lv-LV" altLang="lv-LV" sz="1400" b="1" dirty="0" smtClean="0"/>
              <a:t>Mērķis: </a:t>
            </a:r>
            <a:r>
              <a:rPr lang="lv-LV" sz="1400" dirty="0" smtClean="0"/>
              <a:t>Komersantu </a:t>
            </a:r>
            <a:r>
              <a:rPr lang="lv-LV" sz="1400" dirty="0"/>
              <a:t>konkurētspējas paaugstināšana, veicinot pētniecības un rūpniecības </a:t>
            </a:r>
            <a:r>
              <a:rPr lang="lv-LV" sz="1400" dirty="0" smtClean="0"/>
              <a:t>sadarbību </a:t>
            </a:r>
            <a:r>
              <a:rPr lang="lv-LV" sz="1400" dirty="0"/>
              <a:t>jaunu produktu un tehnoloģiju attīstības </a:t>
            </a:r>
            <a:r>
              <a:rPr lang="lv-LV" sz="1400" dirty="0" smtClean="0"/>
              <a:t>projektos</a:t>
            </a:r>
          </a:p>
          <a:p>
            <a:pPr algn="just">
              <a:spcBef>
                <a:spcPts val="0"/>
              </a:spcBef>
              <a:buClr>
                <a:srgbClr val="005374"/>
              </a:buClr>
              <a:defRPr/>
            </a:pPr>
            <a:endParaRPr lang="lv-LV" sz="1400" b="1" dirty="0" smtClean="0"/>
          </a:p>
          <a:p>
            <a:pPr algn="just">
              <a:spcBef>
                <a:spcPts val="0"/>
              </a:spcBef>
              <a:buClr>
                <a:srgbClr val="005374"/>
              </a:buClr>
              <a:defRPr/>
            </a:pPr>
            <a:r>
              <a:rPr lang="lv-LV" sz="1400" b="1" dirty="0" smtClean="0"/>
              <a:t>Kopējais </a:t>
            </a:r>
            <a:r>
              <a:rPr lang="lv-LV" sz="1400" b="1" dirty="0"/>
              <a:t>atbalsta </a:t>
            </a:r>
            <a:r>
              <a:rPr lang="lv-LV" sz="1400" b="1" dirty="0" smtClean="0"/>
              <a:t>apjoms</a:t>
            </a:r>
            <a:r>
              <a:rPr lang="lv-LV" sz="1400" dirty="0" smtClean="0"/>
              <a:t>:72,3 milj. EUR</a:t>
            </a:r>
          </a:p>
          <a:p>
            <a:pPr algn="just">
              <a:spcBef>
                <a:spcPts val="0"/>
              </a:spcBef>
              <a:buClr>
                <a:srgbClr val="005374"/>
              </a:buClr>
              <a:defRPr/>
            </a:pPr>
            <a:endParaRPr lang="lv-LV" sz="1400" dirty="0"/>
          </a:p>
          <a:p>
            <a:pPr algn="just">
              <a:spcBef>
                <a:spcPts val="0"/>
              </a:spcBef>
              <a:buClr>
                <a:srgbClr val="005374"/>
              </a:buClr>
              <a:defRPr/>
            </a:pPr>
            <a:r>
              <a:rPr lang="lv-LV" sz="1400" b="1" dirty="0" smtClean="0"/>
              <a:t>Atbalstāmās darbības KC:</a:t>
            </a:r>
            <a:endParaRPr lang="lv-LV" sz="1400" b="1" dirty="0"/>
          </a:p>
          <a:p>
            <a:pPr marL="285750" indent="-285750" algn="just">
              <a:spcBef>
                <a:spcPts val="0"/>
              </a:spcBef>
              <a:buClr>
                <a:srgbClr val="005374"/>
              </a:buClr>
              <a:buFont typeface="Wingdings" panose="05000000000000000000" pitchFamily="2" charset="2"/>
              <a:buChar char="q"/>
              <a:defRPr/>
            </a:pPr>
            <a:r>
              <a:rPr lang="lv-LV" sz="1400" dirty="0" smtClean="0"/>
              <a:t>Jaunu </a:t>
            </a:r>
            <a:r>
              <a:rPr lang="lv-LV" sz="1400" dirty="0"/>
              <a:t>produktu un tehnoloģiju izstrādei, </a:t>
            </a:r>
            <a:r>
              <a:rPr lang="lv-LV" sz="1400" dirty="0" smtClean="0"/>
              <a:t>nepieciešamās eksperimentālās </a:t>
            </a:r>
            <a:r>
              <a:rPr lang="lv-LV" sz="1400" dirty="0"/>
              <a:t>izstrādnes (tajā skaitā demonstrācijas prototipu izstrāde) </a:t>
            </a:r>
            <a:r>
              <a:rPr lang="lv-LV" sz="1400" dirty="0" smtClean="0"/>
              <a:t>un rūpnieciskie </a:t>
            </a:r>
            <a:r>
              <a:rPr lang="lv-LV" sz="1400" dirty="0"/>
              <a:t>pētījumi </a:t>
            </a:r>
            <a:r>
              <a:rPr lang="lv-LV" sz="1400" dirty="0" smtClean="0"/>
              <a:t>(demarkācija ar IZM). </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Komercializācijas </a:t>
            </a:r>
            <a:r>
              <a:rPr lang="lv-LV" sz="1400" dirty="0"/>
              <a:t>iespēju priekšizpēte plānotajiem pētniecības projektiem, kuru kopsumma pārsniedz 250 tūkst </a:t>
            </a:r>
            <a:r>
              <a:rPr lang="lv-LV" sz="1400" dirty="0" smtClean="0"/>
              <a:t>EUR;</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Nozares </a:t>
            </a:r>
            <a:r>
              <a:rPr lang="lv-LV" sz="1400" dirty="0"/>
              <a:t>pētniecības projektu koordinācija un īstenošanas uzraudzība, t.sk., atbalsts kompetences centram, lai veicinātu (projektu sagatavošanas palīdzība, pētniecības projektu atlase un analīze u.c. tamlīdzīgs darbības) komersantu iesaisti starptautiskos pētniecības projektos, piemēram, Apvārsnis 2020 u.c.</a:t>
            </a:r>
          </a:p>
          <a:p>
            <a:pPr algn="just">
              <a:spcBef>
                <a:spcPts val="0"/>
              </a:spcBef>
              <a:buClr>
                <a:srgbClr val="005374"/>
              </a:buClr>
              <a:defRPr/>
            </a:pPr>
            <a:endParaRPr lang="lv-LV" sz="1400" b="1" dirty="0" smtClean="0"/>
          </a:p>
          <a:p>
            <a:pPr algn="just">
              <a:spcBef>
                <a:spcPts val="0"/>
              </a:spcBef>
              <a:buClr>
                <a:srgbClr val="005374"/>
              </a:buClr>
              <a:defRPr/>
            </a:pPr>
            <a:r>
              <a:rPr lang="lv-LV" sz="1400" b="1" dirty="0" smtClean="0"/>
              <a:t>Atbalsta intensitāte KC: </a:t>
            </a:r>
            <a:r>
              <a:rPr lang="lv-LV" sz="1400" dirty="0"/>
              <a:t>25 – 80% (ņemot vērā P&amp;A projekta veidu un komersanta statusu)</a:t>
            </a:r>
          </a:p>
          <a:p>
            <a:pPr algn="just">
              <a:spcBef>
                <a:spcPts val="0"/>
              </a:spcBef>
              <a:buClr>
                <a:srgbClr val="005374"/>
              </a:buClr>
              <a:defRPr/>
            </a:pPr>
            <a:endParaRPr lang="lv-LV" sz="1400" b="1" dirty="0" smtClean="0"/>
          </a:p>
          <a:p>
            <a:pPr algn="just">
              <a:spcBef>
                <a:spcPts val="0"/>
              </a:spcBef>
              <a:buClr>
                <a:srgbClr val="005374"/>
              </a:buClr>
              <a:defRPr/>
            </a:pPr>
            <a:r>
              <a:rPr lang="lv-LV" sz="1400" b="1" dirty="0" smtClean="0"/>
              <a:t>Projektu veidi KC:  </a:t>
            </a:r>
          </a:p>
          <a:p>
            <a:pPr marL="285750" indent="-285750" algn="just">
              <a:spcBef>
                <a:spcPts val="0"/>
              </a:spcBef>
              <a:buClr>
                <a:srgbClr val="005374"/>
              </a:buClr>
              <a:buFont typeface="Wingdings" panose="05000000000000000000" pitchFamily="2" charset="2"/>
              <a:buChar char="q"/>
              <a:defRPr/>
            </a:pPr>
            <a:r>
              <a:rPr lang="lv-LV" sz="1400" dirty="0" smtClean="0"/>
              <a:t>Komersantu individuāli pētniecības projekti</a:t>
            </a:r>
          </a:p>
          <a:p>
            <a:pPr marL="285750" indent="-285750" algn="just">
              <a:spcBef>
                <a:spcPts val="0"/>
              </a:spcBef>
              <a:buClr>
                <a:srgbClr val="005374"/>
              </a:buClr>
              <a:buFont typeface="Wingdings" panose="05000000000000000000" pitchFamily="2" charset="2"/>
              <a:buChar char="q"/>
              <a:defRPr/>
            </a:pPr>
            <a:r>
              <a:rPr lang="lv-LV" sz="1400" dirty="0" smtClean="0"/>
              <a:t>Sadarbības projekti (starp diviem vai vairāk komersantiem vai starp komersantu un zinātnisko institūciju)  </a:t>
            </a:r>
            <a:endParaRPr lang="lv-LV" sz="1400" dirty="0"/>
          </a:p>
        </p:txBody>
      </p:sp>
      <p:sp>
        <p:nvSpPr>
          <p:cNvPr id="2" name="Slide Number Placeholder 1"/>
          <p:cNvSpPr>
            <a:spLocks noGrp="1"/>
          </p:cNvSpPr>
          <p:nvPr>
            <p:ph type="sldNum" sz="quarter" idx="13"/>
          </p:nvPr>
        </p:nvSpPr>
        <p:spPr/>
        <p:txBody>
          <a:bodyPr/>
          <a:lstStyle/>
          <a:p>
            <a:pPr>
              <a:defRPr/>
            </a:pPr>
            <a:fld id="{D63B9806-8F32-43D8-BD89-8F1A55A47303}" type="slidenum">
              <a:rPr lang="lv-LV" smtClean="0">
                <a:solidFill>
                  <a:srgbClr val="005374"/>
                </a:solidFill>
              </a:rPr>
              <a:pPr>
                <a:defRPr/>
              </a:pPr>
              <a:t>6</a:t>
            </a:fld>
            <a:endParaRPr lang="lv-LV" dirty="0">
              <a:solidFill>
                <a:srgbClr val="005374"/>
              </a:solidFill>
            </a:endParaRPr>
          </a:p>
        </p:txBody>
      </p:sp>
    </p:spTree>
    <p:extLst>
      <p:ext uri="{BB962C8B-B14F-4D97-AF65-F5344CB8AC3E}">
        <p14:creationId xmlns:p14="http://schemas.microsoft.com/office/powerpoint/2010/main" val="1309545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lv-LV" altLang="lv-LV" dirty="0"/>
              <a:t>1.2.1.1.pasākums «Atbalsts jaunu produktu un tehnoloģiju izstrādei kompetences centru ietvaros»</a:t>
            </a:r>
            <a:endParaRPr lang="lv-LV" sz="2400" dirty="0"/>
          </a:p>
        </p:txBody>
      </p:sp>
      <p:sp>
        <p:nvSpPr>
          <p:cNvPr id="3" name="Content Placeholder 2"/>
          <p:cNvSpPr>
            <a:spLocks noGrp="1"/>
          </p:cNvSpPr>
          <p:nvPr>
            <p:ph idx="1"/>
          </p:nvPr>
        </p:nvSpPr>
        <p:spPr>
          <a:xfrm>
            <a:off x="469232" y="1837944"/>
            <a:ext cx="8369968" cy="1103376"/>
          </a:xfrm>
        </p:spPr>
        <p:txBody>
          <a:bodyPr>
            <a:noAutofit/>
          </a:bodyPr>
          <a:lstStyle/>
          <a:p>
            <a:pPr algn="just">
              <a:spcBef>
                <a:spcPts val="0"/>
              </a:spcBef>
              <a:buClr>
                <a:srgbClr val="005374"/>
              </a:buClr>
              <a:defRPr/>
            </a:pPr>
            <a:endParaRPr lang="lv-LV" sz="1500" b="1" dirty="0" smtClean="0"/>
          </a:p>
          <a:p>
            <a:pPr algn="just">
              <a:spcBef>
                <a:spcPts val="0"/>
              </a:spcBef>
              <a:buClr>
                <a:srgbClr val="005374"/>
              </a:buClr>
              <a:defRPr/>
            </a:pPr>
            <a:endParaRPr lang="lv-LV" sz="1500" b="1" dirty="0"/>
          </a:p>
          <a:p>
            <a:pPr algn="just">
              <a:spcBef>
                <a:spcPts val="0"/>
              </a:spcBef>
              <a:buClr>
                <a:srgbClr val="005374"/>
              </a:buClr>
              <a:defRPr/>
            </a:pPr>
            <a:r>
              <a:rPr lang="lv-LV" sz="1500" b="1" dirty="0" smtClean="0"/>
              <a:t>Kopējais </a:t>
            </a:r>
            <a:r>
              <a:rPr lang="lv-LV" sz="1500" b="1" dirty="0"/>
              <a:t>atbalsta apjoms</a:t>
            </a:r>
            <a:r>
              <a:rPr lang="lv-LV" sz="1500" dirty="0"/>
              <a:t>:</a:t>
            </a:r>
            <a:r>
              <a:rPr lang="lv-LV" sz="1400" dirty="0"/>
              <a:t>72,3 milj. </a:t>
            </a:r>
            <a:r>
              <a:rPr lang="lv-LV" sz="1400" dirty="0" smtClean="0"/>
              <a:t>EUR</a:t>
            </a:r>
          </a:p>
          <a:p>
            <a:pPr algn="just">
              <a:spcBef>
                <a:spcPts val="0"/>
              </a:spcBef>
              <a:buClr>
                <a:srgbClr val="005374"/>
              </a:buClr>
              <a:defRPr/>
            </a:pPr>
            <a:r>
              <a:rPr lang="lv-LV" sz="1500" dirty="0" smtClean="0">
                <a:latin typeface="Verdana" panose="020B0604030504040204" pitchFamily="34" charset="0"/>
                <a:ea typeface="Verdana" panose="020B0604030504040204" pitchFamily="34" charset="0"/>
                <a:cs typeface="Verdana" panose="020B0604030504040204" pitchFamily="34" charset="0"/>
              </a:rPr>
              <a:t> </a:t>
            </a:r>
            <a:endParaRPr lang="lv-LV" sz="1500" dirty="0">
              <a:latin typeface="Verdana" panose="020B0604030504040204" pitchFamily="34" charset="0"/>
              <a:ea typeface="Verdana" panose="020B0604030504040204" pitchFamily="34" charset="0"/>
              <a:cs typeface="Verdana" panose="020B0604030504040204" pitchFamily="34" charset="0"/>
            </a:endParaRPr>
          </a:p>
          <a:p>
            <a:pPr marL="285750" indent="-285750" algn="just">
              <a:spcBef>
                <a:spcPts val="0"/>
              </a:spcBef>
              <a:buClr>
                <a:srgbClr val="005374"/>
              </a:buClr>
              <a:buFont typeface="Wingdings" panose="05000000000000000000" pitchFamily="2" charset="2"/>
              <a:buChar char="q"/>
              <a:defRPr/>
            </a:pPr>
            <a:endParaRPr lang="lv-LV" sz="1500" b="1" dirty="0"/>
          </a:p>
          <a:p>
            <a:endParaRPr lang="lv-LV" sz="1500" dirty="0"/>
          </a:p>
        </p:txBody>
      </p:sp>
      <p:sp>
        <p:nvSpPr>
          <p:cNvPr id="2" name="Slide Number Placeholder 1"/>
          <p:cNvSpPr>
            <a:spLocks noGrp="1"/>
          </p:cNvSpPr>
          <p:nvPr>
            <p:ph type="sldNum" sz="quarter" idx="13"/>
          </p:nvPr>
        </p:nvSpPr>
        <p:spPr/>
        <p:txBody>
          <a:bodyPr/>
          <a:lstStyle/>
          <a:p>
            <a:pPr>
              <a:defRPr/>
            </a:pPr>
            <a:fld id="{D63B9806-8F32-43D8-BD89-8F1A55A47303}" type="slidenum">
              <a:rPr lang="lv-LV" smtClean="0">
                <a:solidFill>
                  <a:srgbClr val="005374"/>
                </a:solidFill>
              </a:rPr>
              <a:pPr>
                <a:defRPr/>
              </a:pPr>
              <a:t>7</a:t>
            </a:fld>
            <a:endParaRPr lang="lv-LV" dirty="0">
              <a:solidFill>
                <a:srgbClr val="005374"/>
              </a:solidFill>
            </a:endParaRPr>
          </a:p>
        </p:txBody>
      </p:sp>
      <p:graphicFrame>
        <p:nvGraphicFramePr>
          <p:cNvPr id="5" name="Content Placeholder 6"/>
          <p:cNvGraphicFramePr>
            <a:graphicFrameLocks/>
          </p:cNvGraphicFramePr>
          <p:nvPr>
            <p:extLst>
              <p:ext uri="{D42A27DB-BD31-4B8C-83A1-F6EECF244321}">
                <p14:modId xmlns:p14="http://schemas.microsoft.com/office/powerpoint/2010/main" val="1813182957"/>
              </p:ext>
            </p:extLst>
          </p:nvPr>
        </p:nvGraphicFramePr>
        <p:xfrm>
          <a:off x="333633" y="2941320"/>
          <a:ext cx="8353167" cy="3005523"/>
        </p:xfrm>
        <a:graphic>
          <a:graphicData uri="http://schemas.openxmlformats.org/drawingml/2006/table">
            <a:tbl>
              <a:tblPr firstRow="1" bandRow="1">
                <a:tableStyleId>{5C22544A-7EE6-4342-B048-85BDC9FD1C3A}</a:tableStyleId>
              </a:tblPr>
              <a:tblGrid>
                <a:gridCol w="1786997"/>
                <a:gridCol w="4099462"/>
                <a:gridCol w="2466708"/>
              </a:tblGrid>
              <a:tr h="518726">
                <a:tc>
                  <a:txBody>
                    <a:bodyPr/>
                    <a:lstStyle/>
                    <a:p>
                      <a:r>
                        <a:rPr lang="lv-LV" dirty="0" smtClean="0"/>
                        <a:t>Finansējums</a:t>
                      </a:r>
                      <a:endParaRPr lang="en-GB" dirty="0"/>
                    </a:p>
                  </a:txBody>
                  <a:tcPr/>
                </a:tc>
                <a:tc>
                  <a:txBody>
                    <a:bodyPr/>
                    <a:lstStyle/>
                    <a:p>
                      <a:r>
                        <a:rPr lang="lv-LV" dirty="0" smtClean="0"/>
                        <a:t>Atbalsts</a:t>
                      </a:r>
                      <a:endParaRPr lang="en-GB" dirty="0"/>
                    </a:p>
                  </a:txBody>
                  <a:tcPr/>
                </a:tc>
                <a:tc>
                  <a:txBody>
                    <a:bodyPr/>
                    <a:lstStyle/>
                    <a:p>
                      <a:r>
                        <a:rPr lang="lv-LV" dirty="0" smtClean="0"/>
                        <a:t>Īstenošanas periods</a:t>
                      </a:r>
                      <a:endParaRPr lang="en-GB" dirty="0"/>
                    </a:p>
                  </a:txBody>
                  <a:tcPr/>
                </a:tc>
              </a:tr>
              <a:tr h="518726">
                <a:tc>
                  <a:txBody>
                    <a:bodyPr/>
                    <a:lstStyle/>
                    <a:p>
                      <a:r>
                        <a:rPr lang="lv-LV" altLang="lv-LV" dirty="0" smtClean="0"/>
                        <a:t>25,65 milj. EUR</a:t>
                      </a:r>
                      <a:endParaRPr lang="en-GB" dirty="0"/>
                    </a:p>
                  </a:txBody>
                  <a:tcPr/>
                </a:tc>
                <a:tc>
                  <a:txBody>
                    <a:bodyPr/>
                    <a:lstStyle/>
                    <a:p>
                      <a:r>
                        <a:rPr lang="lv-LV" altLang="lv-LV" dirty="0" smtClean="0"/>
                        <a:t>KC pētījumi (atbalsts eksperimentālajai izstrādei un rūpnieciskajiem pētījumiem)</a:t>
                      </a:r>
                      <a:endParaRPr lang="en-GB" dirty="0"/>
                    </a:p>
                  </a:txBody>
                  <a:tcPr/>
                </a:tc>
                <a:tc>
                  <a:txBody>
                    <a:bodyPr/>
                    <a:lstStyle/>
                    <a:p>
                      <a:r>
                        <a:rPr lang="lv-LV" dirty="0" smtClean="0"/>
                        <a:t>2016.g. sākums – 2018.g.</a:t>
                      </a:r>
                      <a:r>
                        <a:rPr lang="lv-LV" baseline="0" dirty="0" smtClean="0"/>
                        <a:t> beigas</a:t>
                      </a:r>
                      <a:endParaRPr lang="en-GB" dirty="0"/>
                    </a:p>
                  </a:txBody>
                  <a:tcPr/>
                </a:tc>
              </a:tr>
              <a:tr h="657997">
                <a:tc>
                  <a:txBody>
                    <a:bodyPr/>
                    <a:lstStyle/>
                    <a:p>
                      <a:r>
                        <a:rPr lang="lv-LV" altLang="lv-LV" dirty="0" smtClean="0"/>
                        <a:t>20,0 milj. EUR infrastruktūrai</a:t>
                      </a:r>
                      <a:endParaRPr lang="en-GB" dirty="0"/>
                    </a:p>
                  </a:txBody>
                  <a:tcPr/>
                </a:tc>
                <a:tc>
                  <a:txBody>
                    <a:bodyPr/>
                    <a:lstStyle/>
                    <a:p>
                      <a:r>
                        <a:rPr lang="lv-LV" altLang="lv-LV" dirty="0" smtClean="0"/>
                        <a:t>atbalsts pētniecībai nepieciešamās infrastruktūras izveidei </a:t>
                      </a:r>
                      <a:endParaRPr lang="en-GB" dirty="0"/>
                    </a:p>
                  </a:txBody>
                  <a:tcPr/>
                </a:tc>
                <a:tc>
                  <a:txBody>
                    <a:bodyPr/>
                    <a:lstStyle/>
                    <a:p>
                      <a:r>
                        <a:rPr lang="lv-LV" dirty="0" smtClean="0"/>
                        <a:t>2017.g. vidus – 2019.g. vidus</a:t>
                      </a:r>
                      <a:endParaRPr lang="en-GB" dirty="0"/>
                    </a:p>
                  </a:txBody>
                  <a:tcPr/>
                </a:tc>
              </a:tr>
              <a:tr h="518726">
                <a:tc>
                  <a:txBody>
                    <a:bodyPr/>
                    <a:lstStyle/>
                    <a:p>
                      <a:r>
                        <a:rPr lang="lv-LV" altLang="lv-LV" dirty="0" smtClean="0"/>
                        <a:t>25,65 milj. EUR</a:t>
                      </a:r>
                      <a:endParaRPr lang="en-GB" dirty="0"/>
                    </a:p>
                  </a:txBody>
                  <a:tcPr/>
                </a:tc>
                <a:tc>
                  <a:txBody>
                    <a:bodyPr/>
                    <a:lstStyle/>
                    <a:p>
                      <a:r>
                        <a:rPr lang="lv-LV" altLang="lv-LV" dirty="0" smtClean="0"/>
                        <a:t>KC pētījumi (atbalsts eksperimentālajai izstrādei un rūpnieciskajiem pētījumiem)</a:t>
                      </a:r>
                      <a:endParaRPr lang="en-GB" dirty="0"/>
                    </a:p>
                  </a:txBody>
                  <a:tcPr/>
                </a:tc>
                <a:tc>
                  <a:txBody>
                    <a:bodyPr/>
                    <a:lstStyle/>
                    <a:p>
                      <a:r>
                        <a:rPr lang="lv-LV" dirty="0" smtClean="0"/>
                        <a:t>2019.g. sākums – 2021.g. beigas</a:t>
                      </a:r>
                      <a:endParaRPr lang="en-GB" dirty="0"/>
                    </a:p>
                  </a:txBody>
                  <a:tcPr/>
                </a:tc>
              </a:tr>
              <a:tr h="518726">
                <a:tc>
                  <a:txBody>
                    <a:bodyPr/>
                    <a:lstStyle/>
                    <a:p>
                      <a:r>
                        <a:rPr lang="lv-LV" dirty="0" smtClean="0"/>
                        <a:t>1 milj. EUR</a:t>
                      </a:r>
                      <a:endParaRPr lang="en-GB" dirty="0"/>
                    </a:p>
                  </a:txBody>
                  <a:tcPr/>
                </a:tc>
                <a:tc>
                  <a:txBody>
                    <a:bodyPr/>
                    <a:lstStyle/>
                    <a:p>
                      <a:r>
                        <a:rPr lang="lv-LV" dirty="0" smtClean="0"/>
                        <a:t>pārvaldības</a:t>
                      </a:r>
                      <a:r>
                        <a:rPr lang="lv-LV" baseline="0" dirty="0" smtClean="0"/>
                        <a:t> projekts </a:t>
                      </a:r>
                      <a:endParaRPr lang="en-GB" dirty="0"/>
                    </a:p>
                  </a:txBody>
                  <a:tcPr/>
                </a:tc>
                <a:tc>
                  <a:txBody>
                    <a:bodyPr/>
                    <a:lstStyle/>
                    <a:p>
                      <a:r>
                        <a:rPr lang="lv-LV" dirty="0" smtClean="0"/>
                        <a:t>2016.g. sākums – 2021.g.</a:t>
                      </a:r>
                      <a:r>
                        <a:rPr lang="lv-LV" baseline="0" dirty="0" smtClean="0"/>
                        <a:t> beigas</a:t>
                      </a:r>
                      <a:endParaRPr lang="en-GB" dirty="0"/>
                    </a:p>
                  </a:txBody>
                  <a:tcPr/>
                </a:tc>
              </a:tr>
            </a:tbl>
          </a:graphicData>
        </a:graphic>
      </p:graphicFrame>
    </p:spTree>
    <p:extLst>
      <p:ext uri="{BB962C8B-B14F-4D97-AF65-F5344CB8AC3E}">
        <p14:creationId xmlns:p14="http://schemas.microsoft.com/office/powerpoint/2010/main" val="25277445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KC pētījumi</a:t>
            </a:r>
            <a:endParaRPr lang="en-GB" dirty="0"/>
          </a:p>
        </p:txBody>
      </p:sp>
      <p:sp>
        <p:nvSpPr>
          <p:cNvPr id="3" name="Content Placeholder 2"/>
          <p:cNvSpPr>
            <a:spLocks noGrp="1"/>
          </p:cNvSpPr>
          <p:nvPr>
            <p:ph idx="1"/>
          </p:nvPr>
        </p:nvSpPr>
        <p:spPr>
          <a:xfrm>
            <a:off x="445168" y="1417642"/>
            <a:ext cx="8394032" cy="4556438"/>
          </a:xfrm>
        </p:spPr>
        <p:txBody>
          <a:bodyPr>
            <a:noAutofit/>
          </a:bodyPr>
          <a:lstStyle/>
          <a:p>
            <a:r>
              <a:rPr lang="lv-LV" sz="1400" b="1" dirty="0" smtClean="0"/>
              <a:t>Projektu īstenošana: </a:t>
            </a:r>
            <a:r>
              <a:rPr lang="lv-LV" sz="1400" dirty="0" smtClean="0"/>
              <a:t>2016.gada sākums līdz 2018.gada beigas</a:t>
            </a:r>
          </a:p>
          <a:p>
            <a:endParaRPr lang="lv-LV" sz="1400" dirty="0" smtClean="0"/>
          </a:p>
          <a:p>
            <a:r>
              <a:rPr lang="lv-LV" altLang="lv-LV" sz="1400" b="1" dirty="0"/>
              <a:t>Finansējuma saņēmējs: </a:t>
            </a:r>
            <a:r>
              <a:rPr lang="lv-LV" altLang="lv-LV" sz="1400" dirty="0" smtClean="0"/>
              <a:t>Kompetences centrs (juridiska persona, kuru dibinājuši </a:t>
            </a:r>
            <a:r>
              <a:rPr lang="lv-LV" altLang="lv-LV" sz="1400" dirty="0"/>
              <a:t>nozares uzņēmumi</a:t>
            </a:r>
            <a:r>
              <a:rPr lang="lv-LV" altLang="lv-LV" sz="1400" dirty="0" smtClean="0"/>
              <a:t>). </a:t>
            </a:r>
          </a:p>
          <a:p>
            <a:endParaRPr lang="lv-LV" altLang="lv-LV" sz="1400" b="1" dirty="0"/>
          </a:p>
          <a:p>
            <a:r>
              <a:rPr lang="lv-LV" altLang="lv-LV" sz="1400" b="1" dirty="0" smtClean="0"/>
              <a:t>Projektu atlase: </a:t>
            </a:r>
            <a:r>
              <a:rPr lang="lv-LV" altLang="lv-LV" sz="1400" dirty="0" smtClean="0"/>
              <a:t>atklāta projektu iesniegumu atlase</a:t>
            </a:r>
          </a:p>
          <a:p>
            <a:endParaRPr lang="lv-LV" sz="1400" dirty="0" smtClean="0"/>
          </a:p>
          <a:p>
            <a:r>
              <a:rPr lang="lv-LV" sz="1400" b="1" dirty="0" smtClean="0"/>
              <a:t>Atbalstāmās nozares: </a:t>
            </a:r>
            <a:r>
              <a:rPr lang="lv-LV" sz="1400" dirty="0" smtClean="0"/>
              <a:t>Atbilstoši RIS3 jomām</a:t>
            </a:r>
          </a:p>
          <a:p>
            <a:endParaRPr lang="lv-LV" sz="1400" dirty="0">
              <a:solidFill>
                <a:srgbClr val="FF0000"/>
              </a:solidFill>
            </a:endParaRPr>
          </a:p>
          <a:p>
            <a:r>
              <a:rPr lang="lv-LV" sz="1400" b="1" dirty="0" smtClean="0"/>
              <a:t>Obligāta </a:t>
            </a:r>
            <a:r>
              <a:rPr lang="lv-LV" sz="1400" b="1" dirty="0"/>
              <a:t>prasība:</a:t>
            </a:r>
            <a:r>
              <a:rPr lang="lv-LV" sz="1400" dirty="0" smtClean="0">
                <a:solidFill>
                  <a:srgbClr val="FF0000"/>
                </a:solidFill>
              </a:rPr>
              <a:t> </a:t>
            </a:r>
            <a:r>
              <a:rPr lang="lv-LV" sz="1400" dirty="0" smtClean="0"/>
              <a:t>Nozares stratēģijas izstrāde</a:t>
            </a:r>
          </a:p>
          <a:p>
            <a:endParaRPr lang="lv-LV" sz="1400" dirty="0"/>
          </a:p>
          <a:p>
            <a:r>
              <a:rPr lang="lv-LV" altLang="lv-LV" sz="1400" b="1" dirty="0" smtClean="0"/>
              <a:t>Maksimālais </a:t>
            </a:r>
            <a:r>
              <a:rPr lang="lv-LV" altLang="lv-LV" sz="1400" b="1" dirty="0"/>
              <a:t>finansējums vienam </a:t>
            </a:r>
            <a:r>
              <a:rPr lang="lv-LV" altLang="lv-LV" sz="1400" b="1" dirty="0" smtClean="0"/>
              <a:t>KC: </a:t>
            </a:r>
            <a:r>
              <a:rPr lang="lv-LV" altLang="lv-LV" sz="1400" dirty="0"/>
              <a:t>Maksimālais finansējums vienam kompetences centra projektam vienā kārtā – </a:t>
            </a:r>
            <a:r>
              <a:rPr lang="lv-LV" altLang="lv-LV" sz="1400" dirty="0" smtClean="0"/>
              <a:t>3,67 </a:t>
            </a:r>
            <a:r>
              <a:rPr lang="lv-LV" altLang="lv-LV" sz="1400" dirty="0"/>
              <a:t>milj. </a:t>
            </a:r>
            <a:r>
              <a:rPr lang="lv-LV" altLang="lv-LV" sz="1400" dirty="0" smtClean="0"/>
              <a:t>EUR. Minimālais </a:t>
            </a:r>
            <a:r>
              <a:rPr lang="lv-LV" altLang="lv-LV" sz="1400" dirty="0"/>
              <a:t>finansējums vienam pētniecības projektam </a:t>
            </a:r>
            <a:r>
              <a:rPr lang="lv-LV" altLang="lv-LV" sz="1400" dirty="0" smtClean="0"/>
              <a:t>- 25 000. Maksimālais </a:t>
            </a:r>
            <a:r>
              <a:rPr lang="lv-LV" altLang="lv-LV" sz="1400" dirty="0"/>
              <a:t>finansējums vienam pētniecības projektam - publiskā finansējuma apmērs visiem pētījumiem, kurus īsteno sadarbības partnera saistīto personu grupa, ir ne vairāk kā 15 % no projektam apstiprinātā publiskā finansējuma apmēra</a:t>
            </a:r>
          </a:p>
          <a:p>
            <a:r>
              <a:rPr lang="lv-LV" altLang="lv-LV" sz="1400" dirty="0" smtClean="0"/>
              <a:t>Administratīvās </a:t>
            </a:r>
            <a:r>
              <a:rPr lang="lv-LV" altLang="lv-LV" sz="1400" dirty="0"/>
              <a:t>izmaksas ir attiecināmas līdz </a:t>
            </a:r>
            <a:r>
              <a:rPr lang="lv-LV" altLang="lv-LV" sz="1400" dirty="0" smtClean="0"/>
              <a:t>150 </a:t>
            </a:r>
            <a:r>
              <a:rPr lang="lv-LV" altLang="lv-LV" sz="1400" dirty="0"/>
              <a:t>tūkst </a:t>
            </a:r>
            <a:r>
              <a:rPr lang="lv-LV" altLang="lv-LV" sz="1400" dirty="0" err="1"/>
              <a:t>euro</a:t>
            </a:r>
            <a:r>
              <a:rPr lang="lv-LV" altLang="lv-LV" sz="1400" dirty="0"/>
              <a:t> </a:t>
            </a:r>
            <a:r>
              <a:rPr lang="lv-LV" altLang="lv-LV" sz="1400" dirty="0" smtClean="0"/>
              <a:t>gadā, tai skaitā izmaksas, kas atbilst valsts atbalsta definīcijai nepārsniedz </a:t>
            </a:r>
            <a:r>
              <a:rPr lang="lv-LV" altLang="lv-LV" sz="1400" i="1" dirty="0" err="1" smtClean="0"/>
              <a:t>de</a:t>
            </a:r>
            <a:r>
              <a:rPr lang="lv-LV" altLang="lv-LV" sz="1400" i="1" dirty="0" smtClean="0"/>
              <a:t> </a:t>
            </a:r>
            <a:r>
              <a:rPr lang="lv-LV" altLang="lv-LV" sz="1400" i="1" dirty="0" err="1" smtClean="0"/>
              <a:t>minimis</a:t>
            </a:r>
            <a:r>
              <a:rPr lang="lv-LV" altLang="lv-LV" sz="1400" i="1" dirty="0" smtClean="0"/>
              <a:t> </a:t>
            </a:r>
            <a:r>
              <a:rPr lang="lv-LV" altLang="lv-LV" sz="1400" dirty="0" smtClean="0"/>
              <a:t>prasības.</a:t>
            </a:r>
          </a:p>
          <a:p>
            <a:r>
              <a:rPr lang="lv-LV" altLang="lv-LV" sz="1400" u="sng" dirty="0" smtClean="0"/>
              <a:t>Izmaksas </a:t>
            </a:r>
            <a:r>
              <a:rPr lang="lv-LV" altLang="lv-LV" sz="1400" u="sng" dirty="0" err="1"/>
              <a:t>priekšizpētei</a:t>
            </a:r>
            <a:r>
              <a:rPr lang="lv-LV" altLang="lv-LV" sz="1400" u="sng" dirty="0"/>
              <a:t> nepārsniedz 300 tūkst </a:t>
            </a:r>
            <a:r>
              <a:rPr lang="lv-LV" altLang="lv-LV" sz="1400" u="sng" dirty="0" err="1"/>
              <a:t>euro</a:t>
            </a:r>
            <a:r>
              <a:rPr lang="lv-LV" altLang="lv-LV" sz="1400" u="sng" dirty="0"/>
              <a:t> gadā</a:t>
            </a:r>
            <a:endParaRPr lang="en-GB" sz="1400" u="sng"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8</a:t>
            </a:fld>
            <a:endParaRPr lang="en-US" dirty="0"/>
          </a:p>
        </p:txBody>
      </p:sp>
    </p:spTree>
    <p:extLst>
      <p:ext uri="{BB962C8B-B14F-4D97-AF65-F5344CB8AC3E}">
        <p14:creationId xmlns:p14="http://schemas.microsoft.com/office/powerpoint/2010/main" val="3495859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altLang="lv-LV" dirty="0" smtClean="0"/>
              <a:t>Būtiskie nosacījumi – diskusija 30.jūlija AK</a:t>
            </a:r>
            <a:endParaRPr lang="lv-LV" sz="2400" dirty="0"/>
          </a:p>
        </p:txBody>
      </p:sp>
      <p:sp>
        <p:nvSpPr>
          <p:cNvPr id="3" name="Content Placeholder 2"/>
          <p:cNvSpPr>
            <a:spLocks noGrp="1"/>
          </p:cNvSpPr>
          <p:nvPr>
            <p:ph idx="1"/>
          </p:nvPr>
        </p:nvSpPr>
        <p:spPr>
          <a:xfrm>
            <a:off x="320040" y="1706880"/>
            <a:ext cx="8519160" cy="4922520"/>
          </a:xfrm>
        </p:spPr>
        <p:txBody>
          <a:bodyPr>
            <a:normAutofit lnSpcReduction="10000"/>
          </a:bodyPr>
          <a:lstStyle/>
          <a:p>
            <a:pPr algn="just">
              <a:spcBef>
                <a:spcPts val="0"/>
              </a:spcBef>
              <a:buClr>
                <a:srgbClr val="005374"/>
              </a:buClr>
              <a:defRPr/>
            </a:pPr>
            <a:r>
              <a:rPr lang="lv-LV" altLang="lv-LV" sz="1400" b="1" smtClean="0"/>
              <a:t>Katrā </a:t>
            </a:r>
            <a:r>
              <a:rPr lang="lv-LV" altLang="lv-LV" sz="1400" b="1" dirty="0"/>
              <a:t>Viedās specializācijas jomā vai </a:t>
            </a:r>
            <a:r>
              <a:rPr lang="lv-LV" altLang="lv-LV" sz="1400" b="1" dirty="0" err="1" smtClean="0"/>
              <a:t>apakšjomā</a:t>
            </a:r>
            <a:r>
              <a:rPr lang="lv-LV" altLang="lv-LV" sz="1400" b="1" dirty="0" smtClean="0"/>
              <a:t> </a:t>
            </a:r>
            <a:r>
              <a:rPr lang="lv-LV" altLang="lv-LV" sz="1400" dirty="0"/>
              <a:t>tiek atbalstīts </a:t>
            </a:r>
            <a:r>
              <a:rPr lang="lv-LV" altLang="lv-LV" sz="1400" b="1" dirty="0" smtClean="0"/>
              <a:t>vismaz viens KC:</a:t>
            </a:r>
            <a:endParaRPr lang="lv-LV" altLang="lv-LV" sz="1400" b="1" dirty="0"/>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Zināšanu ietilpīga </a:t>
            </a:r>
            <a:r>
              <a:rPr lang="lv-LV" sz="1400" dirty="0" err="1">
                <a:latin typeface="Verdana" panose="020B0604030504040204" pitchFamily="34" charset="0"/>
                <a:ea typeface="Verdana" panose="020B0604030504040204" pitchFamily="34" charset="0"/>
                <a:cs typeface="Verdana" panose="020B0604030504040204" pitchFamily="34" charset="0"/>
              </a:rPr>
              <a:t>bioekonomika</a:t>
            </a:r>
            <a:r>
              <a:rPr lang="lv-LV" sz="1400" dirty="0">
                <a:latin typeface="Verdana" panose="020B0604030504040204" pitchFamily="34" charset="0"/>
                <a:ea typeface="Verdana" panose="020B0604030504040204" pitchFamily="34" charset="0"/>
                <a:cs typeface="Verdana" panose="020B0604030504040204" pitchFamily="34" charset="0"/>
              </a:rPr>
              <a:t> - Inovatīvi risinājumi mežsaimniecībai un kokapstrādē</a:t>
            </a: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Zināšanu ietilpīga </a:t>
            </a:r>
            <a:r>
              <a:rPr lang="lv-LV" sz="1400" dirty="0" err="1">
                <a:latin typeface="Verdana" panose="020B0604030504040204" pitchFamily="34" charset="0"/>
                <a:ea typeface="Verdana" panose="020B0604030504040204" pitchFamily="34" charset="0"/>
                <a:cs typeface="Verdana" panose="020B0604030504040204" pitchFamily="34" charset="0"/>
              </a:rPr>
              <a:t>bioekonomika</a:t>
            </a:r>
            <a:r>
              <a:rPr lang="lv-LV" sz="1400" dirty="0">
                <a:latin typeface="Verdana" panose="020B0604030504040204" pitchFamily="34" charset="0"/>
                <a:ea typeface="Verdana" panose="020B0604030504040204" pitchFamily="34" charset="0"/>
                <a:cs typeface="Verdana" panose="020B0604030504040204" pitchFamily="34" charset="0"/>
              </a:rPr>
              <a:t> - Inovatīvi risinājumi lauksaimniecībai un pārtikas ražošanai</a:t>
            </a:r>
          </a:p>
          <a:p>
            <a:pPr marL="1047750" lvl="1" indent="-285750" algn="just">
              <a:spcBef>
                <a:spcPts val="0"/>
              </a:spcBef>
              <a:buClr>
                <a:srgbClr val="005374"/>
              </a:buClr>
              <a:buFont typeface="Wingdings" panose="05000000000000000000" pitchFamily="2" charset="2"/>
              <a:buChar char="q"/>
              <a:defRPr/>
            </a:pPr>
            <a:r>
              <a:rPr lang="lv-LV" sz="1400" dirty="0" err="1">
                <a:latin typeface="Verdana" panose="020B0604030504040204" pitchFamily="34" charset="0"/>
                <a:ea typeface="Verdana" panose="020B0604030504040204" pitchFamily="34" charset="0"/>
                <a:cs typeface="Verdana" panose="020B0604030504040204" pitchFamily="34" charset="0"/>
              </a:rPr>
              <a:t>Biomedicīna</a:t>
            </a:r>
            <a:r>
              <a:rPr lang="lv-LV" sz="1400" dirty="0">
                <a:latin typeface="Verdana" panose="020B0604030504040204" pitchFamily="34" charset="0"/>
                <a:ea typeface="Verdana" panose="020B0604030504040204" pitchFamily="34" charset="0"/>
                <a:cs typeface="Verdana" panose="020B0604030504040204" pitchFamily="34" charset="0"/>
              </a:rPr>
              <a:t>, medicīnas tehnoloģijas, </a:t>
            </a:r>
            <a:r>
              <a:rPr lang="lv-LV" sz="1400" dirty="0" err="1">
                <a:latin typeface="Verdana" panose="020B0604030504040204" pitchFamily="34" charset="0"/>
                <a:ea typeface="Verdana" panose="020B0604030504040204" pitchFamily="34" charset="0"/>
                <a:cs typeface="Verdana" panose="020B0604030504040204" pitchFamily="34" charset="0"/>
              </a:rPr>
              <a:t>biofarmācija</a:t>
            </a:r>
            <a:r>
              <a:rPr lang="lv-LV" sz="1400" dirty="0">
                <a:latin typeface="Verdana" panose="020B0604030504040204" pitchFamily="34" charset="0"/>
                <a:ea typeface="Verdana" panose="020B0604030504040204" pitchFamily="34" charset="0"/>
                <a:cs typeface="Verdana" panose="020B0604030504040204" pitchFamily="34" charset="0"/>
              </a:rPr>
              <a:t> un biotehnoloģijas</a:t>
            </a: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Viedie materiāli, tehnoloģijas un </a:t>
            </a:r>
            <a:r>
              <a:rPr lang="lv-LV" sz="1400" dirty="0" err="1">
                <a:latin typeface="Verdana" panose="020B0604030504040204" pitchFamily="34" charset="0"/>
                <a:ea typeface="Verdana" panose="020B0604030504040204" pitchFamily="34" charset="0"/>
                <a:cs typeface="Verdana" panose="020B0604030504040204" pitchFamily="34" charset="0"/>
              </a:rPr>
              <a:t>inženiersistēmas</a:t>
            </a:r>
            <a:r>
              <a:rPr lang="lv-LV" sz="1400" dirty="0">
                <a:latin typeface="Verdana" panose="020B0604030504040204" pitchFamily="34" charset="0"/>
                <a:ea typeface="Verdana" panose="020B0604030504040204" pitchFamily="34" charset="0"/>
                <a:cs typeface="Verdana" panose="020B0604030504040204" pitchFamily="34" charset="0"/>
              </a:rPr>
              <a:t> - Viedie materiāli</a:t>
            </a: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Viedie materiāli, tehnoloģijas un </a:t>
            </a:r>
            <a:r>
              <a:rPr lang="lv-LV" sz="1400" dirty="0" err="1">
                <a:latin typeface="Verdana" panose="020B0604030504040204" pitchFamily="34" charset="0"/>
                <a:ea typeface="Verdana" panose="020B0604030504040204" pitchFamily="34" charset="0"/>
                <a:cs typeface="Verdana" panose="020B0604030504040204" pitchFamily="34" charset="0"/>
              </a:rPr>
              <a:t>inženiersistēmas</a:t>
            </a:r>
            <a:r>
              <a:rPr lang="lv-LV" sz="1400" dirty="0">
                <a:latin typeface="Verdana" panose="020B0604030504040204" pitchFamily="34" charset="0"/>
                <a:ea typeface="Verdana" panose="020B0604030504040204" pitchFamily="34" charset="0"/>
                <a:cs typeface="Verdana" panose="020B0604030504040204" pitchFamily="34" charset="0"/>
              </a:rPr>
              <a:t> - Modernas ražošanas tehnoloģijas un </a:t>
            </a:r>
            <a:r>
              <a:rPr lang="lv-LV" sz="1400" dirty="0" err="1">
                <a:latin typeface="Verdana" panose="020B0604030504040204" pitchFamily="34" charset="0"/>
                <a:ea typeface="Verdana" panose="020B0604030504040204" pitchFamily="34" charset="0"/>
                <a:cs typeface="Verdana" panose="020B0604030504040204" pitchFamily="34" charset="0"/>
              </a:rPr>
              <a:t>inženiersistēmas</a:t>
            </a:r>
            <a:endParaRPr lang="lv-LV" sz="1400" dirty="0">
              <a:latin typeface="Verdana" panose="020B0604030504040204" pitchFamily="34" charset="0"/>
              <a:ea typeface="Verdana" panose="020B0604030504040204" pitchFamily="34" charset="0"/>
              <a:cs typeface="Verdana" panose="020B0604030504040204" pitchFamily="34" charset="0"/>
            </a:endParaRP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Informācijas un komunikāciju tehnoloģijas – Aparātbūve</a:t>
            </a: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Informācijas un komunikāciju tehnoloģijas – Informācijas un komunikāciju tehnoloģijas</a:t>
            </a:r>
          </a:p>
          <a:p>
            <a:pPr algn="just">
              <a:spcBef>
                <a:spcPts val="0"/>
              </a:spcBef>
              <a:buClr>
                <a:srgbClr val="005374"/>
              </a:buClr>
              <a:defRPr/>
            </a:pPr>
            <a:endParaRPr lang="lv-LV" sz="1400" dirty="0" smtClean="0"/>
          </a:p>
          <a:p>
            <a:pPr algn="just">
              <a:spcBef>
                <a:spcPts val="0"/>
              </a:spcBef>
              <a:buClr>
                <a:srgbClr val="005374"/>
              </a:buClr>
              <a:defRPr/>
            </a:pPr>
            <a:r>
              <a:rPr lang="lv-LV" sz="1400" b="1" dirty="0" smtClean="0"/>
              <a:t>KC juridiskais statuss: Komersants vai biedrība </a:t>
            </a:r>
          </a:p>
          <a:p>
            <a:pPr algn="just">
              <a:spcBef>
                <a:spcPts val="0"/>
              </a:spcBef>
              <a:buClr>
                <a:srgbClr val="005374"/>
              </a:buClr>
              <a:defRPr/>
            </a:pPr>
            <a:r>
              <a:rPr lang="lv-LV" sz="1400" dirty="0" smtClean="0"/>
              <a:t>Visefektīvākā forma («mežu» KC) – SIA, kura īpašnieks ir visus nozares komersantus apvienojoša biedrība</a:t>
            </a:r>
          </a:p>
          <a:p>
            <a:pPr algn="just">
              <a:spcBef>
                <a:spcPts val="0"/>
              </a:spcBef>
              <a:buClr>
                <a:srgbClr val="005374"/>
              </a:buClr>
              <a:defRPr/>
            </a:pPr>
            <a:endParaRPr lang="lv-LV" sz="1400" dirty="0" smtClean="0"/>
          </a:p>
          <a:p>
            <a:pPr algn="just">
              <a:spcBef>
                <a:spcPts val="0"/>
              </a:spcBef>
              <a:buClr>
                <a:srgbClr val="005374"/>
              </a:buClr>
              <a:defRPr/>
            </a:pPr>
            <a:r>
              <a:rPr lang="lv-LV" sz="1400" b="1" dirty="0" smtClean="0"/>
              <a:t>Vismaz 50% - eksperimentālās izstrādes</a:t>
            </a:r>
            <a:endParaRPr lang="lv-LV" sz="1400" b="1" dirty="0"/>
          </a:p>
          <a:p>
            <a:pPr algn="just">
              <a:spcBef>
                <a:spcPts val="0"/>
              </a:spcBef>
              <a:buClr>
                <a:srgbClr val="005374"/>
              </a:buClr>
              <a:defRPr/>
            </a:pPr>
            <a:endParaRPr lang="lv-LV" sz="1400" dirty="0"/>
          </a:p>
          <a:p>
            <a:pPr algn="just">
              <a:spcBef>
                <a:spcPts val="0"/>
              </a:spcBef>
              <a:buClr>
                <a:srgbClr val="005374"/>
              </a:buClr>
              <a:defRPr/>
            </a:pPr>
            <a:r>
              <a:rPr lang="lv-LV" sz="1400" b="1" dirty="0" smtClean="0"/>
              <a:t>Projekta iesniegumā jānorāda plānotais pasūtīju apjoms, kuros tiks iesaistīti Latvijas zinātniekiem</a:t>
            </a:r>
          </a:p>
          <a:p>
            <a:pPr algn="just">
              <a:spcBef>
                <a:spcPts val="0"/>
              </a:spcBef>
              <a:buClr>
                <a:srgbClr val="005374"/>
              </a:buClr>
              <a:defRPr/>
            </a:pPr>
            <a:endParaRPr lang="lv-LV" sz="1400" dirty="0" smtClean="0"/>
          </a:p>
          <a:p>
            <a:pPr algn="just">
              <a:spcBef>
                <a:spcPts val="0"/>
              </a:spcBef>
              <a:buClr>
                <a:srgbClr val="005374"/>
              </a:buClr>
              <a:defRPr/>
            </a:pPr>
            <a:r>
              <a:rPr lang="lv-LV" sz="1400" b="1" dirty="0" smtClean="0"/>
              <a:t>Ekspertu (t.sk. starptautisku) iesaiste nav obligāta</a:t>
            </a:r>
            <a:r>
              <a:rPr lang="lv-LV" sz="1400" dirty="0" smtClean="0"/>
              <a:t> – opcija, ja nepieciešams neatkarīgas trešās puses viedoklis</a:t>
            </a:r>
            <a:endParaRPr lang="lv-LV" sz="1400" dirty="0"/>
          </a:p>
        </p:txBody>
      </p:sp>
      <p:sp>
        <p:nvSpPr>
          <p:cNvPr id="2" name="Slide Number Placeholder 1"/>
          <p:cNvSpPr>
            <a:spLocks noGrp="1"/>
          </p:cNvSpPr>
          <p:nvPr>
            <p:ph type="sldNum" sz="quarter" idx="13"/>
          </p:nvPr>
        </p:nvSpPr>
        <p:spPr/>
        <p:txBody>
          <a:bodyPr/>
          <a:lstStyle/>
          <a:p>
            <a:pPr>
              <a:defRPr/>
            </a:pPr>
            <a:fld id="{D63B9806-8F32-43D8-BD89-8F1A55A47303}" type="slidenum">
              <a:rPr lang="lv-LV" smtClean="0">
                <a:solidFill>
                  <a:srgbClr val="005374"/>
                </a:solidFill>
              </a:rPr>
              <a:pPr>
                <a:defRPr/>
              </a:pPr>
              <a:t>9</a:t>
            </a:fld>
            <a:endParaRPr lang="lv-LV" dirty="0">
              <a:solidFill>
                <a:srgbClr val="005374"/>
              </a:solidFill>
            </a:endParaRPr>
          </a:p>
        </p:txBody>
      </p:sp>
    </p:spTree>
    <p:extLst>
      <p:ext uri="{BB962C8B-B14F-4D97-AF65-F5344CB8AC3E}">
        <p14:creationId xmlns:p14="http://schemas.microsoft.com/office/powerpoint/2010/main" val="3361439670"/>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zentacija_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Prezentacija_LV</Template>
  <TotalTime>1792</TotalTime>
  <Words>2723</Words>
  <Application>Microsoft Office PowerPoint</Application>
  <PresentationFormat>On-screen Show (4:3)</PresentationFormat>
  <Paragraphs>341</Paragraphs>
  <Slides>21</Slides>
  <Notes>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Prezentacija_LV</vt:lpstr>
      <vt:lpstr>1.2.1.1.pasākums «Atbalsts jaunu produktu un tehnoloģiju izstrādei kompetences centru ietvaros»</vt:lpstr>
      <vt:lpstr>Saturs </vt:lpstr>
      <vt:lpstr>Tehnoloģiju gatavības līmeņi (technology readiness  level (TRL))</vt:lpstr>
      <vt:lpstr>EM-IZM demarkācija atbilstoši tehnoloģiju gatavības līmeņiem (TRL)</vt:lpstr>
      <vt:lpstr>PowerPoint Presentation</vt:lpstr>
      <vt:lpstr>1.2.1.1.pasākums «Atbalsts jaunu produktu un tehnoloģiju izstrādei kompetences centru ietvaros»</vt:lpstr>
      <vt:lpstr>1.2.1.1.pasākums «Atbalsts jaunu produktu un tehnoloģiju izstrādei kompetences centru ietvaros»</vt:lpstr>
      <vt:lpstr>KC pētījumi</vt:lpstr>
      <vt:lpstr>Būtiskie nosacījumi – diskusija 30.jūlija AK</vt:lpstr>
      <vt:lpstr>KC stratēģijas sadaļas</vt:lpstr>
      <vt:lpstr>Projektu atlases padome</vt:lpstr>
      <vt:lpstr>KC pētījumi - būtiskākie KC projektu atlases kritēriji</vt:lpstr>
      <vt:lpstr>KC pētījumi - laika grafiks</vt:lpstr>
      <vt:lpstr>Pārvaldības projekts </vt:lpstr>
      <vt:lpstr>PowerPoint Presentation</vt:lpstr>
      <vt:lpstr>Būtiskākās izmaiņas KC ESF 2014-2020 salīdzinot ar ESF 2007-2013 (I)</vt:lpstr>
      <vt:lpstr>Būtiskākās izmaiņas KC ESF 2014-2020 salīdzinot ar ESF 2007-2013 (II)</vt:lpstr>
      <vt:lpstr>KC pētījumi - atbalsta intensitātes</vt:lpstr>
      <vt:lpstr>KC pētījumi - attiecināmās izmaksas</vt:lpstr>
      <vt:lpstr>KC pētījumi 2019-2021 (kritēriji, izmaksas, intensitātes līdzīgi kā 2016-2018)</vt:lpstr>
      <vt:lpstr>Atbalsts pētniecības un produktu attīstības infrastruktūras izveide - telpas, iekārtas, instrumentu komplekti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 inovācijas atbalsta instrumenti</dc:title>
  <dc:creator>Kristaps Soms</dc:creator>
  <cp:lastModifiedBy>Elina Kruzkopa</cp:lastModifiedBy>
  <cp:revision>192</cp:revision>
  <cp:lastPrinted>2015-04-09T06:43:42Z</cp:lastPrinted>
  <dcterms:created xsi:type="dcterms:W3CDTF">2015-01-28T07:21:40Z</dcterms:created>
  <dcterms:modified xsi:type="dcterms:W3CDTF">2015-08-19T12:33:55Z</dcterms:modified>
</cp:coreProperties>
</file>