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64" r:id="rId5"/>
    <p:sldId id="280" r:id="rId6"/>
    <p:sldId id="278" r:id="rId7"/>
    <p:sldId id="274" r:id="rId8"/>
    <p:sldId id="270" r:id="rId9"/>
    <p:sldId id="276" r:id="rId10"/>
    <p:sldId id="279" r:id="rId11"/>
    <p:sldId id="26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86470" autoAdjust="0"/>
  </p:normalViewPr>
  <p:slideViewPr>
    <p:cSldViewPr showGuides="1">
      <p:cViewPr>
        <p:scale>
          <a:sx n="90" d="100"/>
          <a:sy n="90" d="100"/>
        </p:scale>
        <p:origin x="-720" y="-6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12/8/2015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12/8/2015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u="sng" dirty="0" smtClean="0">
                <a:latin typeface="Arial" panose="020B0604020202020204" pitchFamily="34" charset="0"/>
              </a:rPr>
              <a:t>BIRTHE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5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Status Report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3CB373-99BA-4527-8D66-4880F92E308D}" type="datetime4">
              <a:rPr lang="en-US" smtClean="0"/>
              <a:pPr/>
              <a:t>December 8, 2015</a:t>
            </a:fld>
            <a:endParaRPr lang="en-US" dirty="0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3CAB2-71E0-478B-92FD-560F385C25D5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7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327" y="276225"/>
            <a:ext cx="10972058" cy="5849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73091" y="6172200"/>
            <a:ext cx="62002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6644-1A7C-4B35-BBD8-AD0CAE44F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8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tmp"/><Relationship Id="rId4" Type="http://schemas.openxmlformats.org/officeDocument/2006/relationships/hyperlink" Target="http://www.ggf.lu/" TargetMode="External"/><Relationship Id="rId9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685382" cy="2870200"/>
          </a:xfrm>
        </p:spPr>
        <p:txBody>
          <a:bodyPr>
            <a:normAutofit/>
          </a:bodyPr>
          <a:lstStyle/>
          <a:p>
            <a:r>
              <a:rPr lang="lv-LV" dirty="0" smtClean="0"/>
              <a:t>Latvijas augstākās izglītības, zinātnes un inovācijas konkurētspējas platforma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Prof. L. </a:t>
            </a:r>
            <a:r>
              <a:rPr lang="lv-LV" dirty="0" err="1" smtClean="0"/>
              <a:t>Ribickis</a:t>
            </a:r>
            <a:r>
              <a:rPr lang="lv-LV" dirty="0" smtClean="0"/>
              <a:t>, Prof. A.Ērglis</a:t>
            </a:r>
          </a:p>
          <a:p>
            <a:r>
              <a:rPr lang="lv-LV" dirty="0" smtClean="0"/>
              <a:t>11.12.2015.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ESIF līgumus par projektu realizēšanu paredzēts noslēgt </a:t>
            </a:r>
            <a:r>
              <a:rPr lang="lv-LV" dirty="0" smtClean="0"/>
              <a:t>līdz  </a:t>
            </a:r>
            <a:r>
              <a:rPr lang="lv-LV" dirty="0">
                <a:solidFill>
                  <a:srgbClr val="FF0000"/>
                </a:solidFill>
              </a:rPr>
              <a:t>2017. </a:t>
            </a:r>
            <a:r>
              <a:rPr lang="lv-LV" dirty="0" smtClean="0">
                <a:solidFill>
                  <a:srgbClr val="FF0000"/>
                </a:solidFill>
              </a:rPr>
              <a:t>beigām, paredzot  līdzekļu apguvi  līdz 2020.g.  beigām</a:t>
            </a:r>
            <a:endParaRPr lang="lv-LV" dirty="0">
              <a:solidFill>
                <a:srgbClr val="FF0000"/>
              </a:solidFill>
            </a:endParaRPr>
          </a:p>
          <a:p>
            <a:r>
              <a:rPr lang="lv-LV" dirty="0"/>
              <a:t>ESIF </a:t>
            </a:r>
            <a:r>
              <a:rPr lang="lv-LV" dirty="0" smtClean="0"/>
              <a:t>Regula paredz</a:t>
            </a:r>
            <a:r>
              <a:rPr lang="lv-LV" dirty="0"/>
              <a:t>, ka EIB projektus finansēs turpmāko trīs gadu laikā vai tik ilgi, kamēr finansējums būs pieejams. 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Laika ierobežojums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731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2276872"/>
            <a:ext cx="9289032" cy="25202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lv-LV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Sektorālā investīcijas platforma -  viens no instrumentiem Latvijas Nacionālajā </a:t>
            </a:r>
            <a:r>
              <a:rPr lang="lv-LV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reformu  </a:t>
            </a:r>
            <a:r>
              <a:rPr lang="lv-LV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programmā </a:t>
            </a:r>
            <a:r>
              <a:rPr lang="lv-LV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izvirzīto  </a:t>
            </a:r>
            <a:r>
              <a:rPr lang="lv-LV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izaugsmes mērķu sasniegšanai. </a:t>
            </a:r>
          </a:p>
          <a:p>
            <a:pPr marL="45720" lvl="0" indent="0" algn="just">
              <a:buNone/>
            </a:pPr>
            <a:r>
              <a:rPr lang="lv-LV" dirty="0" smtClean="0"/>
              <a:t>Lai uzlabotu izglītības, zinātnes un lietišķo pētījumu kapacitāti, tehnoloģiju attīstību un inovāciju, kā arī veicinātu  to  savstarpējo  integrāciju, platformā plānoti: </a:t>
            </a:r>
          </a:p>
          <a:p>
            <a:pPr marL="358775" lvl="0" indent="-314325" algn="just">
              <a:buFont typeface="+mj-lt"/>
              <a:buAutoNum type="arabicPeriod"/>
            </a:pPr>
            <a:r>
              <a:rPr lang="lv-LV" b="1" dirty="0" smtClean="0"/>
              <a:t>atbalsta instrumenti - </a:t>
            </a:r>
            <a:r>
              <a:rPr lang="lv-LV" dirty="0" smtClean="0"/>
              <a:t>projekta uzņēmumu izveide, līdzfinansējuma vai riska dalīšanas pasākumi investīciju projektiem, </a:t>
            </a:r>
          </a:p>
          <a:p>
            <a:pPr marL="358775" lvl="0" indent="-314325" algn="just">
              <a:buFont typeface="+mj-lt"/>
              <a:buAutoNum type="arabicPeriod"/>
            </a:pPr>
            <a:r>
              <a:rPr lang="lv-LV" b="1" dirty="0" smtClean="0"/>
              <a:t>finanšu instrumenti - </a:t>
            </a:r>
            <a:r>
              <a:rPr lang="lv-LV" dirty="0" smtClean="0"/>
              <a:t>aizdevumi, galvojumi,  riska kapitāla instrumentu pielāgošana augstākās izglītības un P&amp;A&amp;I attīstībai, </a:t>
            </a:r>
          </a:p>
          <a:p>
            <a:pPr marL="358775" lvl="0" indent="-314325" algn="just">
              <a:buFont typeface="+mj-lt"/>
              <a:buAutoNum type="arabicPeriod"/>
            </a:pPr>
            <a:r>
              <a:rPr lang="lv-LV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ilgtermiņa </a:t>
            </a:r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sadarbības </a:t>
            </a:r>
            <a:r>
              <a:rPr lang="lv-LV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platforma – 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niversitātēm, augstskolām, zinātniskajiem institūtiem, universitāšu slimnīcām un uzņēmumiem tehnoloģiju attīstības un pārneses nodrošināšanai.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527448"/>
          </a:xfrm>
        </p:spPr>
        <p:txBody>
          <a:bodyPr>
            <a:normAutofit/>
          </a:bodyPr>
          <a:lstStyle/>
          <a:p>
            <a:r>
              <a:rPr lang="lv-LV" dirty="0"/>
              <a:t>Latvijas augstākās izglītības, zinātnes un inovāciju konkurētspējas </a:t>
            </a:r>
            <a:r>
              <a:rPr lang="lv-LV" dirty="0" smtClean="0"/>
              <a:t>platformas </a:t>
            </a:r>
            <a:r>
              <a:rPr lang="lv-LV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koncepcija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3</a:t>
            </a:fld>
            <a:endParaRPr lang="en-GB"/>
          </a:p>
        </p:txBody>
      </p:sp>
      <p:pic>
        <p:nvPicPr>
          <p:cNvPr id="2050" name="Picture 2" descr="http://www.eib.org/photos/download.do?documentId=43994&amp;binaryType=largepr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5" y="1833366"/>
            <a:ext cx="1741464" cy="11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Logo Green for Growth Fund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Logo Green for Growth Fund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30387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Logo Green for Growth Fund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82787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2412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3" name="Picture 15" descr="C:\Users\GIKAS\Pictures\aa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70" y="1933986"/>
            <a:ext cx="223224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833366"/>
            <a:ext cx="2115696" cy="126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5" y="3272629"/>
            <a:ext cx="380504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95" y="3344939"/>
            <a:ext cx="2798817" cy="99256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13" y="2998188"/>
            <a:ext cx="1609950" cy="162900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5" y="4817482"/>
            <a:ext cx="3581900" cy="885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42713" y="4961621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/>
              <a:t>European</a:t>
            </a:r>
            <a:r>
              <a:rPr lang="fr-CH" sz="1600" b="1" dirty="0"/>
              <a:t> Progress Microfinance </a:t>
            </a:r>
            <a:r>
              <a:rPr lang="fr-CH" sz="1600" b="1" dirty="0" err="1"/>
              <a:t>Fund</a:t>
            </a:r>
            <a:r>
              <a:rPr lang="fr-CH" sz="1600" b="1" dirty="0"/>
              <a:t> (EPMF)</a:t>
            </a:r>
            <a:endParaRPr lang="en-US" sz="1600" b="1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142412" y="6480000"/>
            <a:ext cx="972000" cy="144000"/>
          </a:xfrm>
        </p:spPr>
        <p:txBody>
          <a:bodyPr/>
          <a:lstStyle/>
          <a:p>
            <a:r>
              <a:rPr lang="en-GB" dirty="0" smtClean="0"/>
              <a:t>26/03/2015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9796" y="164174"/>
            <a:ext cx="8781249" cy="115089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3600" b="1" dirty="0">
                <a:solidFill>
                  <a:schemeClr val="accent1"/>
                </a:solidFill>
              </a:rPr>
              <a:t>EIB piemērs «</a:t>
            </a:r>
            <a:r>
              <a:rPr lang="fr-CH" sz="3600" b="1" dirty="0" err="1">
                <a:solidFill>
                  <a:schemeClr val="accent1"/>
                </a:solidFill>
              </a:rPr>
              <a:t>Multilateral</a:t>
            </a:r>
            <a:r>
              <a:rPr lang="fr-CH" sz="3600" b="1" dirty="0">
                <a:solidFill>
                  <a:schemeClr val="accent1"/>
                </a:solidFill>
              </a:rPr>
              <a:t> </a:t>
            </a:r>
            <a:r>
              <a:rPr lang="fr-CH" sz="3600" b="1" dirty="0" err="1">
                <a:solidFill>
                  <a:schemeClr val="accent1"/>
                </a:solidFill>
              </a:rPr>
              <a:t>platforms</a:t>
            </a:r>
            <a:r>
              <a:rPr lang="fr-CH" sz="3600" b="1" dirty="0">
                <a:solidFill>
                  <a:schemeClr val="accent1"/>
                </a:solidFill>
              </a:rPr>
              <a:t> – </a:t>
            </a:r>
            <a:r>
              <a:rPr lang="fr-CH" sz="3600" b="1" dirty="0" err="1">
                <a:solidFill>
                  <a:schemeClr val="accent1"/>
                </a:solidFill>
              </a:rPr>
              <a:t>current</a:t>
            </a:r>
            <a:r>
              <a:rPr lang="fr-CH" sz="3600" b="1" dirty="0">
                <a:solidFill>
                  <a:schemeClr val="accent1"/>
                </a:solidFill>
              </a:rPr>
              <a:t> </a:t>
            </a:r>
            <a:r>
              <a:rPr lang="fr-CH" sz="3600" b="1" dirty="0" err="1">
                <a:solidFill>
                  <a:schemeClr val="accent1"/>
                </a:solidFill>
              </a:rPr>
              <a:t>examples</a:t>
            </a:r>
            <a:r>
              <a:rPr lang="lv-LV" sz="3600" b="1" dirty="0">
                <a:solidFill>
                  <a:schemeClr val="accent1"/>
                </a:solidFill>
              </a:rPr>
              <a:t>»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9644" y="827183"/>
            <a:ext cx="8459216" cy="1219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99" dirty="0"/>
          </a:p>
          <a:p>
            <a:pPr algn="ctr"/>
            <a:endParaRPr lang="lv-LV" sz="1799" dirty="0"/>
          </a:p>
          <a:p>
            <a:pPr algn="ctr"/>
            <a:r>
              <a:rPr lang="lv-LV" sz="1999" b="1" dirty="0" smtClean="0"/>
              <a:t> </a:t>
            </a:r>
            <a:endParaRPr lang="lv-LV" sz="1999" b="1" dirty="0"/>
          </a:p>
          <a:p>
            <a:pPr algn="ctr">
              <a:lnSpc>
                <a:spcPct val="114000"/>
              </a:lnSpc>
            </a:pPr>
            <a:r>
              <a:rPr lang="lv-LV" sz="1999" b="1" dirty="0">
                <a:solidFill>
                  <a:schemeClr val="bg1"/>
                </a:solidFill>
              </a:rPr>
              <a:t>Latvijas augstākās izglītības, zinātnes un un inovācijas konkurētspējas </a:t>
            </a:r>
            <a:r>
              <a:rPr lang="lv-LV" sz="1999" b="1" dirty="0" smtClean="0">
                <a:solidFill>
                  <a:schemeClr val="bg1"/>
                </a:solidFill>
              </a:rPr>
              <a:t>platforma</a:t>
            </a:r>
          </a:p>
          <a:p>
            <a:pPr algn="ctr">
              <a:lnSpc>
                <a:spcPct val="114000"/>
              </a:lnSpc>
            </a:pPr>
            <a:endParaRPr lang="lv-LV" sz="1999" b="1" dirty="0"/>
          </a:p>
          <a:p>
            <a:pPr algn="ctr"/>
            <a:r>
              <a:rPr lang="lv-LV" sz="1799" b="1" dirty="0">
                <a:solidFill>
                  <a:schemeClr val="bg1"/>
                </a:solidFill>
              </a:rPr>
              <a:t/>
            </a:r>
            <a:br>
              <a:rPr lang="lv-LV" sz="1799" b="1" dirty="0">
                <a:solidFill>
                  <a:schemeClr val="bg1"/>
                </a:solidFill>
              </a:rPr>
            </a:br>
            <a:endParaRPr lang="lv-LV" sz="1799" dirty="0"/>
          </a:p>
        </p:txBody>
      </p:sp>
      <p:sp>
        <p:nvSpPr>
          <p:cNvPr id="8" name="TextBox 7"/>
          <p:cNvSpPr txBox="1"/>
          <p:nvPr/>
        </p:nvSpPr>
        <p:spPr>
          <a:xfrm>
            <a:off x="5131828" y="4200283"/>
            <a:ext cx="266523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</a:rPr>
              <a:t>SIA Vienotais augstskolu  zinātniskās pētniecības centrs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784732" y="4576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928469" y="6975615"/>
            <a:ext cx="11475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65820" y="2241956"/>
            <a:ext cx="3240360" cy="10390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799" dirty="0" smtClean="0"/>
              <a:t>Zinātne, tehnoloģiju pārnese</a:t>
            </a:r>
            <a:endParaRPr lang="lv-LV" sz="1799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9315437" y="2816340"/>
            <a:ext cx="1" cy="292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623240" y="2275483"/>
            <a:ext cx="3117921" cy="10354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799" dirty="0" smtClean="0"/>
              <a:t>Augstākā izglītība, cilvēkresursu attīstība</a:t>
            </a:r>
            <a:endParaRPr lang="lv-LV" sz="1799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4181287" y="5402815"/>
            <a:ext cx="0" cy="32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2"/>
          <p:cNvSpPr txBox="1">
            <a:spLocks/>
          </p:cNvSpPr>
          <p:nvPr/>
        </p:nvSpPr>
        <p:spPr>
          <a:xfrm>
            <a:off x="3165230" y="-1496700"/>
            <a:ext cx="9141619" cy="431651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2399"/>
          </a:p>
          <a:p>
            <a:endParaRPr lang="lv-LV" sz="2399" dirty="0"/>
          </a:p>
        </p:txBody>
      </p:sp>
      <p:sp>
        <p:nvSpPr>
          <p:cNvPr id="37" name="Rounded Rectangle 36"/>
          <p:cNvSpPr/>
          <p:nvPr/>
        </p:nvSpPr>
        <p:spPr>
          <a:xfrm>
            <a:off x="8110636" y="2270119"/>
            <a:ext cx="3121129" cy="10354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799" dirty="0" smtClean="0"/>
              <a:t>Valorizācija, inovatīvi uzņēmumi</a:t>
            </a:r>
            <a:endParaRPr lang="lv-LV" sz="1799" dirty="0"/>
          </a:p>
        </p:txBody>
      </p:sp>
      <p:sp>
        <p:nvSpPr>
          <p:cNvPr id="6" name="Oval 5"/>
          <p:cNvSpPr/>
          <p:nvPr/>
        </p:nvSpPr>
        <p:spPr>
          <a:xfrm>
            <a:off x="551003" y="3987006"/>
            <a:ext cx="11160033" cy="31559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999" b="1" dirty="0" smtClean="0">
              <a:solidFill>
                <a:schemeClr val="accent1"/>
              </a:solidFill>
            </a:endParaRPr>
          </a:p>
          <a:p>
            <a:pPr algn="ctr"/>
            <a:r>
              <a:rPr lang="lv-LV" sz="1999" b="1" dirty="0" smtClean="0">
                <a:solidFill>
                  <a:schemeClr val="accent1"/>
                </a:solidFill>
              </a:rPr>
              <a:t>MĒRĶI</a:t>
            </a:r>
          </a:p>
          <a:p>
            <a:pPr marL="457063" indent="-457063" algn="ctr">
              <a:buFont typeface="+mj-lt"/>
              <a:buAutoNum type="arabicPeriod"/>
            </a:pPr>
            <a:r>
              <a:rPr lang="lv-LV" sz="1999" dirty="0" smtClean="0">
                <a:solidFill>
                  <a:schemeClr val="accent1"/>
                </a:solidFill>
              </a:rPr>
              <a:t>Inovācijas </a:t>
            </a:r>
            <a:r>
              <a:rPr lang="lv-LV" sz="1999" dirty="0">
                <a:solidFill>
                  <a:schemeClr val="accent1"/>
                </a:solidFill>
              </a:rPr>
              <a:t>un </a:t>
            </a:r>
            <a:r>
              <a:rPr lang="lv-LV" sz="1999" dirty="0" smtClean="0">
                <a:solidFill>
                  <a:schemeClr val="accent1"/>
                </a:solidFill>
              </a:rPr>
              <a:t>pētniecības koordinācija </a:t>
            </a:r>
            <a:r>
              <a:rPr lang="lv-LV" sz="1999" dirty="0">
                <a:solidFill>
                  <a:schemeClr val="accent1"/>
                </a:solidFill>
              </a:rPr>
              <a:t>valsts mērogā;</a:t>
            </a:r>
          </a:p>
          <a:p>
            <a:pPr marL="457063" indent="-457063" algn="ctr">
              <a:buFont typeface="+mj-lt"/>
              <a:buAutoNum type="arabicPeriod"/>
            </a:pPr>
            <a:r>
              <a:rPr lang="lv-LV" sz="1999" dirty="0">
                <a:solidFill>
                  <a:schemeClr val="accent1"/>
                </a:solidFill>
              </a:rPr>
              <a:t>Vienota </a:t>
            </a:r>
            <a:r>
              <a:rPr lang="lv-LV" sz="1999" dirty="0" smtClean="0">
                <a:solidFill>
                  <a:schemeClr val="accent1"/>
                </a:solidFill>
              </a:rPr>
              <a:t>ilgtspējīga </a:t>
            </a:r>
            <a:r>
              <a:rPr lang="lv-LV" sz="1999" dirty="0">
                <a:solidFill>
                  <a:schemeClr val="accent1"/>
                </a:solidFill>
              </a:rPr>
              <a:t>infrastruktūras plānošana;</a:t>
            </a:r>
          </a:p>
          <a:p>
            <a:pPr marL="457063" indent="-457063" algn="ctr">
              <a:buFont typeface="+mj-lt"/>
              <a:buAutoNum type="arabicPeriod"/>
            </a:pPr>
            <a:r>
              <a:rPr lang="lv-LV" sz="1999" dirty="0">
                <a:solidFill>
                  <a:schemeClr val="accent1"/>
                </a:solidFill>
              </a:rPr>
              <a:t>Infrastruktūras kopīga izmantošana zinātnei  un </a:t>
            </a:r>
            <a:r>
              <a:rPr lang="lv-LV" sz="1999" dirty="0" smtClean="0">
                <a:solidFill>
                  <a:schemeClr val="accent1"/>
                </a:solidFill>
              </a:rPr>
              <a:t>inovācijām;</a:t>
            </a:r>
            <a:endParaRPr lang="lv-LV" sz="1999" dirty="0">
              <a:solidFill>
                <a:schemeClr val="accent1"/>
              </a:solidFill>
            </a:endParaRPr>
          </a:p>
          <a:p>
            <a:pPr marL="457063" indent="-457063" algn="ctr">
              <a:buFont typeface="+mj-lt"/>
              <a:buAutoNum type="arabicPeriod"/>
            </a:pPr>
            <a:r>
              <a:rPr lang="lv-LV" sz="1999" dirty="0" smtClean="0">
                <a:solidFill>
                  <a:schemeClr val="accent1"/>
                </a:solidFill>
              </a:rPr>
              <a:t>Komercializācijas</a:t>
            </a:r>
            <a:r>
              <a:rPr lang="lv-LV" sz="1999" dirty="0">
                <a:solidFill>
                  <a:schemeClr val="accent1"/>
                </a:solidFill>
              </a:rPr>
              <a:t>, t.sk.  ekonomisko  ieguvumu  vadības stratēģija</a:t>
            </a:r>
          </a:p>
          <a:p>
            <a:endParaRPr lang="lv-LV" sz="1999" dirty="0"/>
          </a:p>
        </p:txBody>
      </p:sp>
      <p:sp>
        <p:nvSpPr>
          <p:cNvPr id="2" name="TextBox 1"/>
          <p:cNvSpPr txBox="1"/>
          <p:nvPr/>
        </p:nvSpPr>
        <p:spPr>
          <a:xfrm>
            <a:off x="1479741" y="3393216"/>
            <a:ext cx="199570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 smtClean="0"/>
              <a:t>30% līdzekļu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245782" y="3429785"/>
            <a:ext cx="175634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 smtClean="0"/>
              <a:t>30% līdzekļu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686700" y="3393216"/>
            <a:ext cx="186219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 smtClean="0"/>
              <a:t>40%līdzekļu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1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5"/>
            <a:ext cx="10512862" cy="562574"/>
          </a:xfrm>
        </p:spPr>
        <p:txBody>
          <a:bodyPr>
            <a:normAutofit/>
          </a:bodyPr>
          <a:lstStyle/>
          <a:p>
            <a:r>
              <a:rPr lang="lv-LV" dirty="0"/>
              <a:t>Vajadzības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7590" y="3129589"/>
            <a:ext cx="10417933" cy="1091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lv-LV" sz="1999" b="1" dirty="0">
                <a:solidFill>
                  <a:schemeClr val="bg1"/>
                </a:solidFill>
              </a:rPr>
              <a:t>Latvijas augstākās izglītības, zinātnes un </a:t>
            </a:r>
            <a:r>
              <a:rPr lang="lv-LV" sz="1999" b="1" dirty="0" smtClean="0">
                <a:solidFill>
                  <a:schemeClr val="bg1"/>
                </a:solidFill>
              </a:rPr>
              <a:t>inovācijas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lv-LV" sz="1999" b="1" dirty="0" smtClean="0">
                <a:solidFill>
                  <a:schemeClr val="bg1"/>
                </a:solidFill>
              </a:rPr>
              <a:t>konkurētspējas platforma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lv-LV" sz="1999" b="1" dirty="0">
                <a:solidFill>
                  <a:schemeClr val="bg1"/>
                </a:solidFill>
              </a:rPr>
              <a:t>578 M </a:t>
            </a:r>
            <a:r>
              <a:rPr lang="lv-LV" sz="1999" b="1" dirty="0" smtClean="0">
                <a:solidFill>
                  <a:schemeClr val="bg1"/>
                </a:solidFill>
              </a:rPr>
              <a:t>EUR</a:t>
            </a:r>
            <a:endParaRPr lang="lv-LV" sz="1999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543" y="1412776"/>
            <a:ext cx="10417932" cy="11967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999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lv-LV" sz="1999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Problēmas</a:t>
            </a:r>
            <a:r>
              <a:rPr lang="lv-LV" sz="199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lv-LV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nepietiekams finansējums, tehnoloģiju attīstības un inovāciju infrastruktūras trūkums, pētniecības un inovāciju  darbības organizatoriskā struktūra – nepieciešama reorganizācija valsts līmenī. </a:t>
            </a:r>
            <a:endParaRPr lang="lv-LV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lv-LV" sz="1999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981" y="4437112"/>
            <a:ext cx="10623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dirty="0">
                <a:solidFill>
                  <a:srgbClr val="FF0000"/>
                </a:solidFill>
              </a:rPr>
              <a:t>Investīciju  izlietojums:</a:t>
            </a:r>
          </a:p>
          <a:p>
            <a:r>
              <a:rPr lang="lv-LV" dirty="0" smtClean="0"/>
              <a:t>ES </a:t>
            </a:r>
            <a:r>
              <a:rPr lang="lv-LV" dirty="0"/>
              <a:t>struktūrfondu  programmu  2014.-2020.g.  līdzfinansējuma nodrošināšana, t.sk.:</a:t>
            </a:r>
          </a:p>
          <a:p>
            <a:pPr marL="623888" indent="-260350">
              <a:buFont typeface="Wingdings" panose="05000000000000000000" pitchFamily="2" charset="2"/>
              <a:buChar char="§"/>
            </a:pPr>
            <a:r>
              <a:rPr lang="lv-LV" dirty="0"/>
              <a:t>pētniecība, tehnoloģijas attīstība, inovācijas (EM+IZM programmas) -  </a:t>
            </a:r>
            <a:r>
              <a:rPr lang="lv-LV" b="1" dirty="0">
                <a:solidFill>
                  <a:srgbClr val="FF0000"/>
                </a:solidFill>
              </a:rPr>
              <a:t>145,3 M EUR</a:t>
            </a:r>
            <a:r>
              <a:rPr lang="lv-LV" dirty="0"/>
              <a:t>;</a:t>
            </a:r>
          </a:p>
          <a:p>
            <a:pPr marL="623888" indent="-260350">
              <a:buFont typeface="Wingdings" panose="05000000000000000000" pitchFamily="2" charset="2"/>
              <a:buChar char="§"/>
            </a:pPr>
            <a:r>
              <a:rPr lang="lv-LV" dirty="0"/>
              <a:t>izglītība, mūžizglītība -  </a:t>
            </a:r>
            <a:r>
              <a:rPr lang="lv-LV" b="1" dirty="0">
                <a:solidFill>
                  <a:srgbClr val="FF0000"/>
                </a:solidFill>
              </a:rPr>
              <a:t>6,7 M</a:t>
            </a:r>
            <a:r>
              <a:rPr lang="lv-LV" dirty="0"/>
              <a:t>;</a:t>
            </a:r>
          </a:p>
          <a:p>
            <a:pPr marL="623888" indent="-260350">
              <a:buFont typeface="Wingdings" panose="05000000000000000000" pitchFamily="2" charset="2"/>
              <a:buChar char="§"/>
            </a:pPr>
            <a:r>
              <a:rPr lang="lv-LV" dirty="0"/>
              <a:t>veselības infrastruktūra -  </a:t>
            </a:r>
            <a:r>
              <a:rPr lang="lv-LV" b="1" dirty="0">
                <a:solidFill>
                  <a:srgbClr val="FF0000"/>
                </a:solidFill>
              </a:rPr>
              <a:t>26,8 M</a:t>
            </a:r>
            <a:r>
              <a:rPr lang="lv-LV" dirty="0"/>
              <a:t>.</a:t>
            </a:r>
          </a:p>
          <a:p>
            <a:r>
              <a:rPr lang="lv-LV" dirty="0"/>
              <a:t>Tehnoloģiju  attīstības un inovāciju  infrastruktūras </a:t>
            </a:r>
            <a:r>
              <a:rPr lang="lv-LV" dirty="0" smtClean="0"/>
              <a:t>izveide, inovatīva uzņēmējdarbība -  </a:t>
            </a:r>
            <a:r>
              <a:rPr lang="lv-LV" b="1" dirty="0">
                <a:solidFill>
                  <a:srgbClr val="FF0000"/>
                </a:solidFill>
              </a:rPr>
              <a:t>400 M EUR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1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4"/>
            <a:ext cx="10512862" cy="589462"/>
          </a:xfrm>
        </p:spPr>
        <p:txBody>
          <a:bodyPr>
            <a:normAutofit/>
          </a:bodyPr>
          <a:lstStyle/>
          <a:p>
            <a:r>
              <a:rPr lang="lv-LV" dirty="0" err="1" smtClean="0"/>
              <a:t>Sektorāla</a:t>
            </a:r>
            <a:r>
              <a:rPr lang="lv-LV" dirty="0" smtClean="0"/>
              <a:t> investīciju  platforma</a:t>
            </a:r>
            <a:endParaRPr lang="lv-LV" dirty="0"/>
          </a:p>
        </p:txBody>
      </p:sp>
      <p:sp>
        <p:nvSpPr>
          <p:cNvPr id="3" name="Rounded Rectangle 2"/>
          <p:cNvSpPr/>
          <p:nvPr/>
        </p:nvSpPr>
        <p:spPr>
          <a:xfrm>
            <a:off x="3934172" y="1700808"/>
            <a:ext cx="3706249" cy="1000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578 </a:t>
            </a:r>
            <a:r>
              <a:rPr lang="lv-LV" sz="2800" b="1" dirty="0"/>
              <a:t>M EUR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7981" y="3429000"/>
            <a:ext cx="10055781" cy="2298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99" dirty="0"/>
          </a:p>
          <a:p>
            <a:pPr algn="ctr"/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Periods - </a:t>
            </a:r>
            <a:r>
              <a:rPr lang="lv-LV" sz="1799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15</a:t>
            </a:r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lv-LV" sz="1799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gadi;</a:t>
            </a:r>
            <a:endParaRPr lang="lv-LV" sz="1799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Mērķis -  infrastruktūras iegāde un izveide;</a:t>
            </a:r>
          </a:p>
          <a:p>
            <a:pPr algn="ctr"/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Finansējums -  45%  -  EIB (ESIF/Junkera plāns);</a:t>
            </a:r>
          </a:p>
          <a:p>
            <a:pPr algn="ctr"/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~15-20% -  struktūrfondi;</a:t>
            </a:r>
          </a:p>
          <a:p>
            <a:pPr algn="ctr"/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~20-25% -  komercbankas;</a:t>
            </a:r>
          </a:p>
          <a:p>
            <a:pPr algn="ctr"/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~ 10-20% -  pašu finansējums + riska kapitāls</a:t>
            </a:r>
          </a:p>
          <a:p>
            <a:pPr algn="ctr"/>
            <a:r>
              <a:rPr lang="lv-LV" sz="1799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Nodrošinājums -  naudas plūsma, nodrošinājumam izmantojamie aktīvi + valsts galvojums</a:t>
            </a:r>
          </a:p>
          <a:p>
            <a:pPr algn="ctr"/>
            <a:endParaRPr lang="lv-LV" sz="1799" dirty="0"/>
          </a:p>
        </p:txBody>
      </p:sp>
    </p:spTree>
    <p:extLst>
      <p:ext uri="{BB962C8B-B14F-4D97-AF65-F5344CB8AC3E}">
        <p14:creationId xmlns:p14="http://schemas.microsoft.com/office/powerpoint/2010/main" val="19361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10038119" y="6771202"/>
            <a:ext cx="627936" cy="98584"/>
          </a:xfrm>
          <a:custGeom>
            <a:avLst/>
            <a:gdLst/>
            <a:ahLst/>
            <a:cxnLst/>
            <a:rect l="l" t="t" r="r" b="b"/>
            <a:pathLst>
              <a:path w="893064" h="140207">
                <a:moveTo>
                  <a:pt x="893064" y="0"/>
                </a:moveTo>
                <a:lnTo>
                  <a:pt x="0" y="0"/>
                </a:lnTo>
                <a:lnTo>
                  <a:pt x="0" y="123442"/>
                </a:lnTo>
                <a:lnTo>
                  <a:pt x="893064" y="123442"/>
                </a:lnTo>
                <a:lnTo>
                  <a:pt x="893064" y="0"/>
                </a:lnTo>
                <a:close/>
              </a:path>
            </a:pathLst>
          </a:custGeom>
          <a:solidFill>
            <a:srgbClr val="FAB701"/>
          </a:solid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1343461" y="3266123"/>
            <a:ext cx="6718697" cy="3770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19010" y="3276838"/>
            <a:ext cx="7863126" cy="3992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7147044" y="3151465"/>
            <a:ext cx="3396853" cy="967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7447616" y="3127127"/>
            <a:ext cx="3153608" cy="7490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7268130" y="4048363"/>
            <a:ext cx="2768917" cy="1120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7540307" y="4049435"/>
            <a:ext cx="2492454" cy="903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7268130" y="4974194"/>
            <a:ext cx="2768917" cy="967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23" name="object 23"/>
          <p:cNvSpPr/>
          <p:nvPr/>
        </p:nvSpPr>
        <p:spPr>
          <a:xfrm>
            <a:off x="7991435" y="4975265"/>
            <a:ext cx="1584841" cy="749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24" name="object 24"/>
          <p:cNvSpPr/>
          <p:nvPr/>
        </p:nvSpPr>
        <p:spPr>
          <a:xfrm>
            <a:off x="7216695" y="5769292"/>
            <a:ext cx="2769988" cy="1088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7905710" y="5770364"/>
            <a:ext cx="1659850" cy="903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66"/>
          </a:p>
        </p:txBody>
      </p:sp>
      <p:sp>
        <p:nvSpPr>
          <p:cNvPr id="15" name="object 15"/>
          <p:cNvSpPr txBox="1"/>
          <p:nvPr/>
        </p:nvSpPr>
        <p:spPr>
          <a:xfrm>
            <a:off x="2788642" y="975145"/>
            <a:ext cx="2639254" cy="52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4148"/>
              </a:lnSpc>
              <a:spcBef>
                <a:spcPts val="207"/>
              </a:spcBef>
            </a:pPr>
            <a:r>
              <a:rPr sz="4008" b="1" dirty="0">
                <a:solidFill>
                  <a:srgbClr val="5B5B5A"/>
                </a:solidFill>
                <a:latin typeface="Arial"/>
                <a:cs typeface="Arial"/>
              </a:rPr>
              <a:t>Qua</a:t>
            </a:r>
            <a:r>
              <a:rPr sz="4008" b="1" spc="-10" dirty="0">
                <a:solidFill>
                  <a:srgbClr val="5B5B5A"/>
                </a:solidFill>
                <a:latin typeface="Arial"/>
                <a:cs typeface="Arial"/>
              </a:rPr>
              <a:t>d</a:t>
            </a:r>
            <a:r>
              <a:rPr sz="4008" b="1" dirty="0">
                <a:solidFill>
                  <a:srgbClr val="5B5B5A"/>
                </a:solidFill>
                <a:latin typeface="Arial"/>
                <a:cs typeface="Arial"/>
              </a:rPr>
              <a:t>ruple</a:t>
            </a:r>
            <a:endParaRPr sz="4008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7761" y="975145"/>
            <a:ext cx="1311244" cy="52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4148"/>
              </a:lnSpc>
              <a:spcBef>
                <a:spcPts val="207"/>
              </a:spcBef>
            </a:pPr>
            <a:r>
              <a:rPr sz="4008" b="1" dirty="0">
                <a:solidFill>
                  <a:srgbClr val="5B5B5A"/>
                </a:solidFill>
                <a:latin typeface="Arial"/>
                <a:cs typeface="Arial"/>
              </a:rPr>
              <a:t>Helix</a:t>
            </a:r>
            <a:endParaRPr sz="400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6324" y="975145"/>
            <a:ext cx="2668788" cy="52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4148"/>
              </a:lnSpc>
              <a:spcBef>
                <a:spcPts val="207"/>
              </a:spcBef>
            </a:pPr>
            <a:r>
              <a:rPr sz="4008" b="1" dirty="0">
                <a:solidFill>
                  <a:srgbClr val="5B5B5A"/>
                </a:solidFill>
                <a:latin typeface="Arial"/>
                <a:cs typeface="Arial"/>
              </a:rPr>
              <a:t>Innovation</a:t>
            </a:r>
            <a:endParaRPr sz="4008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2719" y="1630990"/>
            <a:ext cx="7616522" cy="725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679"/>
              </a:lnSpc>
              <a:spcBef>
                <a:spcPts val="134"/>
              </a:spcBef>
            </a:pPr>
            <a:r>
              <a:rPr lang="lv-LV" sz="2531" b="1" dirty="0" smtClean="0">
                <a:solidFill>
                  <a:srgbClr val="1373B8"/>
                </a:solidFill>
                <a:latin typeface="Trebuchet MS"/>
                <a:cs typeface="Trebuchet MS"/>
              </a:rPr>
              <a:t>Valdības, augstskolu, uzņēmēju un iedzīvotāju sadarbība lai kopīgi virzītu  inovācijas </a:t>
            </a:r>
            <a:r>
              <a:rPr sz="2531" b="1" spc="-10" dirty="0" smtClean="0">
                <a:solidFill>
                  <a:srgbClr val="1373B8"/>
                </a:solidFill>
                <a:latin typeface="Trebuchet MS"/>
                <a:cs typeface="Trebuchet MS"/>
              </a:rPr>
              <a:t> </a:t>
            </a:r>
            <a:r>
              <a:rPr lang="lv-LV" sz="2531" b="1" spc="-6" dirty="0" smtClean="0">
                <a:solidFill>
                  <a:srgbClr val="1373B8"/>
                </a:solidFill>
                <a:latin typeface="Trebuchet MS"/>
                <a:cs typeface="Trebuchet MS"/>
              </a:rPr>
              <a:t>ārpus katras atsevišķas organizācijas ietvariem</a:t>
            </a:r>
            <a:endParaRPr sz="2531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1254" y="2402516"/>
            <a:ext cx="922963" cy="33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672"/>
              </a:lnSpc>
              <a:spcBef>
                <a:spcPts val="134"/>
              </a:spcBef>
            </a:pPr>
            <a:endParaRPr sz="2531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5373" y="2402516"/>
            <a:ext cx="366829" cy="33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672"/>
              </a:lnSpc>
              <a:spcBef>
                <a:spcPts val="134"/>
              </a:spcBef>
            </a:pPr>
            <a:endParaRPr sz="2531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3030" y="2402516"/>
            <a:ext cx="598669" cy="33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672"/>
              </a:lnSpc>
              <a:spcBef>
                <a:spcPts val="134"/>
              </a:spcBef>
            </a:pPr>
            <a:endParaRPr sz="2531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466" y="2402516"/>
            <a:ext cx="622528" cy="33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672"/>
              </a:lnSpc>
              <a:spcBef>
                <a:spcPts val="134"/>
              </a:spcBef>
            </a:pPr>
            <a:endParaRPr sz="2531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5690" y="2402516"/>
            <a:ext cx="1940965" cy="33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672"/>
              </a:lnSpc>
              <a:spcBef>
                <a:spcPts val="134"/>
              </a:spcBef>
            </a:pPr>
            <a:endParaRPr sz="2531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7276" y="2402516"/>
            <a:ext cx="1617862" cy="33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672"/>
              </a:lnSpc>
              <a:spcBef>
                <a:spcPts val="134"/>
              </a:spcBef>
            </a:pPr>
            <a:endParaRPr sz="2531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5110" y="3275766"/>
            <a:ext cx="2908787" cy="588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795"/>
              </a:lnSpc>
              <a:spcBef>
                <a:spcPts val="139"/>
              </a:spcBef>
            </a:pPr>
            <a:r>
              <a:rPr lang="lv-LV" sz="2000" b="1" dirty="0" smtClean="0">
                <a:solidFill>
                  <a:srgbClr val="FFFFFF"/>
                </a:solidFill>
                <a:latin typeface="Calibri"/>
                <a:cs typeface="Calibri"/>
              </a:rPr>
              <a:t>Vadība/publiskais sektors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5110" y="4247942"/>
            <a:ext cx="2186681" cy="428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 algn="ctr">
              <a:lnSpc>
                <a:spcPts val="3361"/>
              </a:lnSpc>
              <a:spcBef>
                <a:spcPts val="168"/>
              </a:spcBef>
            </a:pPr>
            <a:r>
              <a:rPr lang="lv-LV" sz="4000" b="1" baseline="3561" dirty="0" smtClean="0">
                <a:solidFill>
                  <a:srgbClr val="FFFFFF"/>
                </a:solidFill>
                <a:latin typeface="Calibri"/>
                <a:cs typeface="Calibri"/>
              </a:rPr>
              <a:t>Augstskolas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2159" y="5139303"/>
            <a:ext cx="1341008" cy="357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2795"/>
              </a:lnSpc>
              <a:spcBef>
                <a:spcPts val="139"/>
              </a:spcBef>
            </a:pPr>
            <a:r>
              <a:rPr lang="lv-LV" sz="2672" dirty="0" smtClean="0">
                <a:solidFill>
                  <a:schemeClr val="bg1"/>
                </a:solidFill>
                <a:latin typeface="Calibri"/>
                <a:cs typeface="Calibri"/>
              </a:rPr>
              <a:t>Ražošana</a:t>
            </a:r>
            <a:endParaRPr sz="2672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41306" y="5986820"/>
            <a:ext cx="1606184" cy="42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3361"/>
              </a:lnSpc>
              <a:spcBef>
                <a:spcPts val="168"/>
              </a:spcBef>
            </a:pPr>
            <a:r>
              <a:rPr lang="lv-LV" sz="4000" baseline="3561" dirty="0" smtClean="0">
                <a:solidFill>
                  <a:srgbClr val="FFFFFF"/>
                </a:solidFill>
                <a:latin typeface="Calibri"/>
                <a:cs typeface="Calibri"/>
              </a:rPr>
              <a:t>Iedzīvotāji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4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3328392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lv-LV" dirty="0" smtClean="0"/>
              <a:t>Iesaistot vadošās auditorkompānijas, tiek gatavota infrastruktūras attīstības projektu  izmaksu -  ieguvumu  analīze  -  piemērs platformā iekļaujamajiem projektiem.</a:t>
            </a:r>
          </a:p>
          <a:p>
            <a:pPr marL="502920" indent="-457200" algn="just">
              <a:buFont typeface="Arial" pitchFamily="34" charset="0"/>
              <a:buAutoNum type="arabicPeriod"/>
            </a:pPr>
            <a:r>
              <a:rPr lang="lv-LV" dirty="0" smtClean="0">
                <a:solidFill>
                  <a:srgbClr val="FF0000"/>
                </a:solidFill>
              </a:rPr>
              <a:t>EIB prezentēta platformas ideja, saņemts konceptuāls atbalsts tālākai  tās izstrādei un potenciālai  finansēšanai.</a:t>
            </a:r>
            <a:endParaRPr lang="en-US" dirty="0" smtClean="0">
              <a:solidFill>
                <a:srgbClr val="FF0000"/>
              </a:solidFill>
            </a:endParaRPr>
          </a:p>
          <a:p>
            <a:pPr marL="502920" indent="-457200" algn="just">
              <a:buFont typeface="Arial" pitchFamily="34" charset="0"/>
              <a:buAutoNum type="arabicPeriod"/>
            </a:pPr>
            <a:r>
              <a:rPr lang="lv-LV" dirty="0" smtClean="0">
                <a:solidFill>
                  <a:srgbClr val="FF0000"/>
                </a:solidFill>
              </a:rPr>
              <a:t>Nodibināti  kontakti  ar EIKC (Eiropas Investīciju  konsultāciju  centru) konsultācijām platformas projekta izskatīšanai  EIB Investīciju  komitejā nepieciešamo  dokumentu  sagatavošanai. </a:t>
            </a:r>
          </a:p>
          <a:p>
            <a:pPr marL="502920" indent="-457200" algn="just">
              <a:buFont typeface="Arial" pitchFamily="34" charset="0"/>
              <a:buAutoNum type="arabicPeriod"/>
            </a:pPr>
            <a:r>
              <a:rPr lang="lv-LV" dirty="0" smtClean="0">
                <a:solidFill>
                  <a:srgbClr val="FF0000"/>
                </a:solidFill>
              </a:rPr>
              <a:t>EIKC iesniegta sākotnējā informācija par platformu.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Uz 11.12.2015. paveiktais platformas izveidē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Line 3"/>
          <p:cNvSpPr>
            <a:spLocks noChangeShapeType="1"/>
          </p:cNvSpPr>
          <p:nvPr/>
        </p:nvSpPr>
        <p:spPr bwMode="auto">
          <a:xfrm>
            <a:off x="406295" y="992504"/>
            <a:ext cx="11376237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 sz="1798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8530" y="116891"/>
            <a:ext cx="11765601" cy="73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  <a:spcBef>
                <a:spcPct val="0"/>
              </a:spcBef>
              <a:buSzPct val="60000"/>
            </a:pPr>
            <a:r>
              <a:rPr lang="lv-LV" sz="2998" noProof="1">
                <a:solidFill>
                  <a:schemeClr val="bg1"/>
                </a:solidFill>
                <a:ea typeface="+mj-ea"/>
                <a:cs typeface="Arial" pitchFamily="34" charset="0"/>
              </a:rPr>
              <a:t>Projekta izmaksu-ieguvumu analīze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92491" y="1112088"/>
          <a:ext cx="11385427" cy="4663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487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20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82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290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033"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 smtClean="0"/>
                        <a:t>Parametri</a:t>
                      </a:r>
                      <a:endParaRPr lang="lv-LV" sz="1200" dirty="0">
                        <a:solidFill>
                          <a:schemeClr val="tx2"/>
                        </a:solidFill>
                      </a:endParaRPr>
                    </a:p>
                  </a:txBody>
                  <a:tcPr marL="91368" marR="91368" marT="45684" marB="45684" anchor="ctr"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Humanitāro un sociālo zinātņu māja (fakultātes</a:t>
                      </a:r>
                      <a:r>
                        <a:rPr lang="lv-LV" sz="1200" baseline="0" dirty="0" smtClean="0"/>
                        <a:t> un institūti)</a:t>
                      </a:r>
                      <a:endParaRPr lang="lv-LV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368" marR="91368" marT="45684" marB="4568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 Zinātnes</a:t>
                      </a:r>
                      <a:r>
                        <a:rPr lang="lv-LV" sz="1200" baseline="0" dirty="0" smtClean="0"/>
                        <a:t> māja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aseline="0" dirty="0" smtClean="0"/>
                        <a:t>(fakultātes un institūti)</a:t>
                      </a:r>
                      <a:endParaRPr lang="lv-LV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368" marR="91368" marT="45684" marB="4568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/>
                        <a:t>Piezīmes</a:t>
                      </a:r>
                      <a:endParaRPr lang="lv-LV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368" marR="91368" marT="45684" marB="4568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7804">
                <a:tc rowSpan="3">
                  <a:txBody>
                    <a:bodyPr/>
                    <a:lstStyle/>
                    <a:p>
                      <a:pPr algn="ctr"/>
                      <a:r>
                        <a:rPr lang="lv-LV" sz="1000" dirty="0" smtClean="0"/>
                        <a:t>Finanšu*</a:t>
                      </a:r>
                      <a:endParaRPr lang="lv-LV" sz="1000" b="1" dirty="0"/>
                    </a:p>
                  </a:txBody>
                  <a:tcPr marL="91368" marR="91368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dirty="0" smtClean="0"/>
                        <a:t>Ieņēmumi </a:t>
                      </a:r>
                      <a:endParaRPr lang="lv-LV" sz="1000" b="1" dirty="0" smtClean="0"/>
                    </a:p>
                  </a:txBody>
                  <a:tcPr marL="91368" marR="91368" marT="45684" marB="45684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dirty="0" smtClean="0"/>
                        <a:t>Studiju </a:t>
                      </a:r>
                      <a:r>
                        <a:rPr lang="lv-LV" sz="800" baseline="0" dirty="0" smtClean="0"/>
                        <a:t> darbība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dirty="0" smtClean="0"/>
                        <a:t>Pētniecība</a:t>
                      </a:r>
                      <a:r>
                        <a:rPr lang="lv-LV" sz="800" baseline="0" dirty="0" smtClean="0"/>
                        <a:t>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Valsts budžeta finansējums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dirty="0" smtClean="0"/>
                        <a:t>Ārvalstu</a:t>
                      </a:r>
                      <a:r>
                        <a:rPr lang="lv-LV" sz="800" baseline="0" dirty="0" smtClean="0"/>
                        <a:t> publiskais finansējums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Zināšanu pārnese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Ieņēmumi no līgumdarbiem ar Latvijas Republikas juridiskajām personām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Ārvalstu finansējums (finansējums no ārvalstu uzņēmumiem)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Augstskolas finansējums zinātnei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Intelektuālā īpašuma (tehnoloģiju tiesību) licences līgumi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Cita darbība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Nomas ieņēmumi</a:t>
                      </a:r>
                      <a:endParaRPr lang="lv-LV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dirty="0" smtClean="0"/>
                        <a:t>Studiju darbība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dirty="0" smtClean="0"/>
                        <a:t>Pētniecība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dirty="0" smtClean="0"/>
                        <a:t>Valsts budžeta finansējums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dirty="0" smtClean="0"/>
                        <a:t>Ārvalstu</a:t>
                      </a:r>
                      <a:r>
                        <a:rPr lang="lv-LV" sz="800" baseline="0" dirty="0" smtClean="0"/>
                        <a:t> publiskais finansējums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Zināšanu pārnese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Ieņēmumi no līgumdarbiem ar Latvijas Republikas juridiskajām personām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Ārvalstu finansējums (finansējums no ārvalstu uzņēmumiem)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Augstskolas finansējums zinātnei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Intelektuālā īpašuma (tehnoloģiju tiesību) licences līgumi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Cita darbība</a:t>
                      </a:r>
                      <a:r>
                        <a:rPr lang="lv-LV" sz="800" kern="1200" baseline="0" dirty="0" smtClean="0"/>
                        <a:t> </a:t>
                      </a:r>
                      <a:endParaRPr lang="lv-LV" sz="800" kern="1200" dirty="0" smtClean="0"/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Nomas ieņēmumi</a:t>
                      </a:r>
                      <a:endParaRPr lang="lv-LV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kern="1200" dirty="0" smtClean="0"/>
                        <a:t>Studiju darbība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kern="1200" dirty="0" smtClean="0"/>
                        <a:t>Studentu skaita</a:t>
                      </a:r>
                      <a:r>
                        <a:rPr lang="lv-LV" sz="800" kern="1200" baseline="0" dirty="0" smtClean="0"/>
                        <a:t> pieaugums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Pētniecība</a:t>
                      </a:r>
                    </a:p>
                    <a:p>
                      <a:pPr marL="6286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800" kern="1200" dirty="0" smtClean="0"/>
                        <a:t>Publiskā finansējuma pieaugums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kern="1200" dirty="0" smtClean="0"/>
                        <a:t>Zināšanu pārnese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kern="1200" dirty="0" smtClean="0"/>
                        <a:t>Privātā finansējuma pieaugums</a:t>
                      </a:r>
                      <a:endParaRPr lang="lv-LV" sz="12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sz="1200" baseline="0" dirty="0" smtClean="0"/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698">
                <a:tc vMerge="1"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dirty="0" smtClean="0"/>
                        <a:t>Darbības</a:t>
                      </a:r>
                      <a:r>
                        <a:rPr lang="lv-LV" sz="1000" baseline="0" dirty="0" smtClean="0"/>
                        <a:t> izmaksas</a:t>
                      </a:r>
                      <a:endParaRPr lang="lv-LV" sz="1000" b="1" dirty="0"/>
                    </a:p>
                  </a:txBody>
                  <a:tcPr marL="91368" marR="91368" marT="45684" marB="45684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Studiju darbība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Pētniecība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Uzturēšanas izmaksas 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Infrastruktūra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Papildus zinātniskā</a:t>
                      </a:r>
                      <a:r>
                        <a:rPr lang="lv-LV" sz="800" kern="1200" baseline="0" dirty="0" smtClean="0"/>
                        <a:t> personāla izmaksas</a:t>
                      </a:r>
                      <a:endParaRPr lang="lv-LV" sz="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Studiju darbība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Pētniecība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Uzturēšanas izmaksas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Infrastruktūra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Tehniskais aprīkojums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Papildus zinātniskā</a:t>
                      </a:r>
                      <a:r>
                        <a:rPr lang="lv-LV" sz="800" kern="1200" baseline="0" dirty="0" smtClean="0"/>
                        <a:t> personāla izmaksas</a:t>
                      </a:r>
                      <a:endParaRPr lang="lv-LV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Studiju darbība</a:t>
                      </a:r>
                    </a:p>
                    <a:p>
                      <a:pPr marL="6286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800" kern="1200" dirty="0" smtClean="0"/>
                        <a:t>Personāla izmaksu pieaugums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Pētniecība</a:t>
                      </a:r>
                    </a:p>
                    <a:p>
                      <a:pPr marL="6286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800" kern="1200" dirty="0" smtClean="0"/>
                        <a:t>Personāla izmaksu pieaugums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Infrastruktūras uzturēšanas izmaksas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Papildu zinātniskā personāla izmaksas</a:t>
                      </a:r>
                      <a:endParaRPr lang="lv-LV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89">
                <a:tc vMerge="1">
                  <a:txBody>
                    <a:bodyPr/>
                    <a:lstStyle/>
                    <a:p>
                      <a:pPr algn="ctr"/>
                      <a:endParaRPr lang="lv-LV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dirty="0" smtClean="0"/>
                        <a:t>Investīciju izmaksas</a:t>
                      </a:r>
                      <a:endParaRPr lang="lv-LV" sz="1000" b="1" dirty="0" smtClean="0"/>
                    </a:p>
                  </a:txBody>
                  <a:tcPr marL="91368" marR="91368" marT="45684" marB="45684" anchor="ctr"/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Investīcijas</a:t>
                      </a:r>
                      <a:endParaRPr lang="lv-LV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Investīcijas  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lv-LV" sz="800" dirty="0" smtClean="0"/>
                        <a:t>n/a</a:t>
                      </a:r>
                      <a:endParaRPr lang="lv-LV" sz="800" dirty="0"/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362">
                <a:tc gridSpan="2">
                  <a:txBody>
                    <a:bodyPr/>
                    <a:lstStyle/>
                    <a:p>
                      <a:pPr algn="ctr"/>
                      <a:r>
                        <a:rPr lang="lv-LV" sz="1000" dirty="0" smtClean="0"/>
                        <a:t>Sociālekonomiskie</a:t>
                      </a:r>
                      <a:endParaRPr lang="lv-LV" sz="1000" dirty="0"/>
                    </a:p>
                    <a:p>
                      <a:pPr algn="ctr"/>
                      <a:r>
                        <a:rPr lang="lv-LV" sz="1000" dirty="0" smtClean="0"/>
                        <a:t>Ieguvumi*</a:t>
                      </a:r>
                      <a:endParaRPr lang="lv-LV" sz="1000" b="1" dirty="0" smtClean="0"/>
                    </a:p>
                  </a:txBody>
                  <a:tcPr marL="91368" marR="91368" marT="45684" marB="4568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lv-LV" sz="1000" b="1" dirty="0" smtClean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Zinātniskās publikācijas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err="1" smtClean="0"/>
                        <a:t>Cilvēkkapitāla</a:t>
                      </a:r>
                      <a:r>
                        <a:rPr lang="lv-LV" sz="800" kern="1200" dirty="0" smtClean="0"/>
                        <a:t> attīstība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Jaunas darba vietas</a:t>
                      </a:r>
                      <a:r>
                        <a:rPr lang="lv-LV" sz="800" kern="1200" baseline="0" dirty="0" smtClean="0"/>
                        <a:t> </a:t>
                      </a:r>
                      <a:endParaRPr lang="lv-LV" sz="800" kern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Ieguvums sabiedrībai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Izglītojoši pasākumi, izstādes u.c.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Ieguvums uzņēmumiem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"</a:t>
                      </a:r>
                      <a:r>
                        <a:rPr lang="lv-LV" sz="800" kern="1200" dirty="0" err="1" smtClean="0"/>
                        <a:t>Spin</a:t>
                      </a:r>
                      <a:r>
                        <a:rPr lang="lv-LV" sz="800" kern="1200" dirty="0" smtClean="0"/>
                        <a:t> </a:t>
                      </a:r>
                      <a:r>
                        <a:rPr lang="lv-LV" sz="800" kern="1200" dirty="0" err="1" smtClean="0"/>
                        <a:t>off</a:t>
                      </a:r>
                      <a:r>
                        <a:rPr lang="lv-LV" sz="800" kern="1200" dirty="0" smtClean="0"/>
                        <a:t>" &amp; "</a:t>
                      </a:r>
                      <a:r>
                        <a:rPr lang="lv-LV" sz="800" kern="1200" dirty="0" err="1" smtClean="0"/>
                        <a:t>Start</a:t>
                      </a:r>
                      <a:r>
                        <a:rPr lang="lv-LV" sz="800" kern="1200" dirty="0" smtClean="0"/>
                        <a:t> </a:t>
                      </a:r>
                      <a:r>
                        <a:rPr lang="lv-LV" sz="800" kern="1200" dirty="0" err="1" smtClean="0"/>
                        <a:t>up</a:t>
                      </a:r>
                      <a:r>
                        <a:rPr lang="lv-LV" sz="800" kern="1200" dirty="0" smtClean="0"/>
                        <a:t>"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Intelektuālā īpašuma licences līgumi</a:t>
                      </a:r>
                      <a:endParaRPr lang="lv-LV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Zinātniskās publikācijas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err="1" smtClean="0"/>
                        <a:t>Cilvēkkapitāla</a:t>
                      </a:r>
                      <a:r>
                        <a:rPr lang="lv-LV" sz="800" kern="1200" dirty="0" smtClean="0"/>
                        <a:t> attīstība </a:t>
                      </a:r>
                      <a:r>
                        <a:rPr lang="lv-LV" sz="800" kern="1200" baseline="0" dirty="0" smtClean="0"/>
                        <a:t> </a:t>
                      </a:r>
                      <a:endParaRPr lang="lv-LV" sz="800" kern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Jaunas darba vietas</a:t>
                      </a:r>
                      <a:r>
                        <a:rPr lang="lv-LV" sz="800" kern="1200" baseline="0" dirty="0" smtClean="0"/>
                        <a:t> </a:t>
                      </a:r>
                      <a:endParaRPr lang="lv-LV" sz="800" kern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Ieguvums sabiedrībai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Izglītojoši pasākumi, izstādes u.c.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Zaudēto mūža gadu samazinājums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Ieguvums uzņēmumiem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"</a:t>
                      </a:r>
                      <a:r>
                        <a:rPr lang="lv-LV" sz="800" kern="1200" dirty="0" err="1" smtClean="0"/>
                        <a:t>Spin</a:t>
                      </a:r>
                      <a:r>
                        <a:rPr lang="lv-LV" sz="800" kern="1200" dirty="0" smtClean="0"/>
                        <a:t> </a:t>
                      </a:r>
                      <a:r>
                        <a:rPr lang="lv-LV" sz="800" kern="1200" dirty="0" err="1" smtClean="0"/>
                        <a:t>off</a:t>
                      </a:r>
                      <a:r>
                        <a:rPr lang="lv-LV" sz="800" kern="1200" dirty="0" smtClean="0"/>
                        <a:t>" &amp; "</a:t>
                      </a:r>
                      <a:r>
                        <a:rPr lang="lv-LV" sz="800" kern="1200" dirty="0" err="1" smtClean="0"/>
                        <a:t>Start</a:t>
                      </a:r>
                      <a:r>
                        <a:rPr lang="lv-LV" sz="800" kern="1200" baseline="0" dirty="0" smtClean="0"/>
                        <a:t> </a:t>
                      </a:r>
                      <a:r>
                        <a:rPr lang="lv-LV" sz="800" kern="1200" dirty="0" err="1" smtClean="0"/>
                        <a:t>up</a:t>
                      </a:r>
                      <a:r>
                        <a:rPr lang="lv-LV" sz="800" kern="1200" dirty="0" smtClean="0"/>
                        <a:t>"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800" kern="1200" dirty="0" smtClean="0"/>
                        <a:t>Intelektuālā īpašuma licences līgumi</a:t>
                      </a:r>
                      <a:endParaRPr lang="lv-LV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dirty="0" smtClean="0"/>
                        <a:t>Ieguvums jaunajiem zinātniekiem, pētniekiem un</a:t>
                      </a:r>
                      <a:r>
                        <a:rPr lang="lv-LV" sz="800" baseline="0" dirty="0" smtClean="0"/>
                        <a:t> studentiem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baseline="0" dirty="0" smtClean="0"/>
                        <a:t>Augstākās izglītības ietekme uz darba samaksu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baseline="0" dirty="0" smtClean="0"/>
                        <a:t>Ieguvums no nodokļu ieņēmumiem no jaunizveidotajām darba vietām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dirty="0" smtClean="0"/>
                        <a:t>Ieguvums sabiedrībai</a:t>
                      </a:r>
                      <a:r>
                        <a:rPr lang="lv-LV" sz="800" baseline="0" dirty="0" smtClean="0"/>
                        <a:t> no intelektuāli izglītojošiem pasākumiem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baseline="0" dirty="0" smtClean="0"/>
                        <a:t>Ieguvums no zaudēto dzīves gadu samazinājuma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800" baseline="0" dirty="0" smtClean="0"/>
                        <a:t>Ieguvums uzņēmumiem no peļņas pieauguma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044627" y="6156293"/>
            <a:ext cx="2991332" cy="255546"/>
          </a:xfrm>
          <a:prstGeom prst="rect">
            <a:avLst/>
          </a:prstGeom>
          <a:solidFill>
            <a:srgbClr val="CCCCCC"/>
          </a:solidFill>
          <a:ln w="6350">
            <a:noFill/>
            <a:miter lim="800000"/>
            <a:headEnd/>
            <a:tailEnd/>
          </a:ln>
        </p:spPr>
        <p:txBody>
          <a:bodyPr wrap="none" lIns="45684" rIns="4568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199" b="1" dirty="0">
                <a:solidFill>
                  <a:srgbClr val="000000"/>
                </a:solidFill>
              </a:rPr>
              <a:t>ENPV &gt;0          ERR = 14,3%      B/C = 1,7</a:t>
            </a:r>
            <a:endParaRPr lang="en-US" sz="1199" b="1" dirty="0">
              <a:solidFill>
                <a:srgbClr val="000000"/>
              </a:solidFill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 rot="10800000">
            <a:off x="3539515" y="5841543"/>
            <a:ext cx="635869" cy="242693"/>
          </a:xfrm>
          <a:prstGeom prst="triangle">
            <a:avLst>
              <a:gd name="adj" fmla="val 50000"/>
            </a:avLst>
          </a:prstGeom>
          <a:solidFill>
            <a:srgbClr val="FFE600"/>
          </a:solidFill>
          <a:ln w="635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99">
              <a:solidFill>
                <a:srgbClr val="FFFFFF"/>
              </a:solidFill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 rot="10800000">
            <a:off x="7061127" y="5887741"/>
            <a:ext cx="635869" cy="242693"/>
          </a:xfrm>
          <a:prstGeom prst="triangle">
            <a:avLst>
              <a:gd name="adj" fmla="val 50000"/>
            </a:avLst>
          </a:prstGeom>
          <a:solidFill>
            <a:srgbClr val="FFE600"/>
          </a:solidFill>
          <a:ln w="635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99">
              <a:solidFill>
                <a:srgbClr val="FFFFFF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66396" y="6126557"/>
            <a:ext cx="2982108" cy="255546"/>
          </a:xfrm>
          <a:prstGeom prst="rect">
            <a:avLst/>
          </a:prstGeom>
          <a:solidFill>
            <a:srgbClr val="CCCCCC"/>
          </a:solidFill>
          <a:ln w="6350">
            <a:noFill/>
            <a:miter lim="800000"/>
            <a:headEnd/>
            <a:tailEnd/>
          </a:ln>
        </p:spPr>
        <p:txBody>
          <a:bodyPr wrap="none" lIns="45684" rIns="4568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199" b="1" dirty="0">
                <a:solidFill>
                  <a:srgbClr val="000000"/>
                </a:solidFill>
              </a:rPr>
              <a:t>ENPV &gt;0          ERR = 6%         B/C = 1,1</a:t>
            </a:r>
            <a:endParaRPr lang="en-US" sz="1199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565" y="6571017"/>
            <a:ext cx="3931273" cy="141466"/>
          </a:xfrm>
          <a:prstGeom prst="rect">
            <a:avLst/>
          </a:prstGeom>
          <a:noFill/>
        </p:spPr>
        <p:txBody>
          <a:bodyPr wrap="square" lIns="0" tIns="36547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lv-LV" sz="800" dirty="0">
                <a:solidFill>
                  <a:schemeClr val="bg1"/>
                </a:solidFill>
              </a:rPr>
              <a:t>*Diskontētā inkrementālā vērtība =  alternatīva ar projektu -  alternatīva bez projekta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9148" y="1640416"/>
            <a:ext cx="883511" cy="31892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lv-LV" sz="1199" dirty="0">
                <a:solidFill>
                  <a:schemeClr val="tx1"/>
                </a:solidFill>
              </a:rPr>
              <a:t>19,2 milj.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77766" y="4010828"/>
            <a:ext cx="883511" cy="31892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lv-LV" sz="1199" dirty="0">
                <a:solidFill>
                  <a:schemeClr val="tx1"/>
                </a:solidFill>
              </a:rPr>
              <a:t>36,3 milj.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67295" y="4671671"/>
            <a:ext cx="883511" cy="31892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lv-LV" sz="1199" dirty="0">
                <a:solidFill>
                  <a:schemeClr val="tx1"/>
                </a:solidFill>
              </a:rPr>
              <a:t>19,5 milj.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153" y="1666277"/>
            <a:ext cx="883511" cy="31892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lv-LV" sz="1199" dirty="0">
                <a:solidFill>
                  <a:schemeClr val="tx1"/>
                </a:solidFill>
              </a:rPr>
              <a:t>80,3 milj.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309153" y="4010828"/>
            <a:ext cx="883511" cy="31892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lv-LV" sz="1199" dirty="0">
                <a:solidFill>
                  <a:schemeClr val="tx1"/>
                </a:solidFill>
              </a:rPr>
              <a:t>60,8 milj.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309153" y="4671671"/>
            <a:ext cx="883511" cy="31892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lv-LV" sz="1199" dirty="0">
                <a:solidFill>
                  <a:schemeClr val="tx1"/>
                </a:solidFill>
              </a:rPr>
              <a:t>21,4 milj.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108" y="412071"/>
            <a:ext cx="5096542" cy="406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SzPct val="60000"/>
            </a:pPr>
            <a:r>
              <a:rPr lang="lv-LV" sz="2399" noProof="1">
                <a:cs typeface="Arial" pitchFamily="34" charset="0"/>
              </a:rPr>
              <a:t>Projekta izmaksu-ieguvumu analīze</a:t>
            </a:r>
          </a:p>
        </p:txBody>
      </p:sp>
    </p:spTree>
    <p:extLst>
      <p:ext uri="{BB962C8B-B14F-4D97-AF65-F5344CB8AC3E}">
        <p14:creationId xmlns:p14="http://schemas.microsoft.com/office/powerpoint/2010/main" val="4317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836</Words>
  <Application>Microsoft Office PowerPoint</Application>
  <PresentationFormat>Custom</PresentationFormat>
  <Paragraphs>170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Business strategy presentation</vt:lpstr>
      <vt:lpstr>Latvijas augstākās izglītības, zinātnes un inovācijas konkurētspējas platforma </vt:lpstr>
      <vt:lpstr>Latvijas augstākās izglītības, zinātnes un inovāciju konkurētspējas platformas koncepcija</vt:lpstr>
      <vt:lpstr>PowerPoint Presentation</vt:lpstr>
      <vt:lpstr>PowerPoint Presentation</vt:lpstr>
      <vt:lpstr>Vajadzības</vt:lpstr>
      <vt:lpstr>Sektorāla investīciju  platforma</vt:lpstr>
      <vt:lpstr>PowerPoint Presentation</vt:lpstr>
      <vt:lpstr>Uz 11.12.2015. paveiktais platformas izveidē</vt:lpstr>
      <vt:lpstr>PowerPoint Presentation</vt:lpstr>
      <vt:lpstr>Laika ierobežojums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2015-12-03T13:45:19Z</dcterms:created>
  <dcterms:modified xsi:type="dcterms:W3CDTF">2015-12-08T06:58:36Z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