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2"/>
  </p:sldMasterIdLst>
  <p:notesMasterIdLst>
    <p:notesMasterId r:id="rId13"/>
  </p:notesMasterIdLst>
  <p:handoutMasterIdLst>
    <p:handoutMasterId r:id="rId14"/>
  </p:handoutMasterIdLst>
  <p:sldIdLst>
    <p:sldId id="257" r:id="rId3"/>
    <p:sldId id="258" r:id="rId4"/>
    <p:sldId id="264" r:id="rId5"/>
    <p:sldId id="280" r:id="rId6"/>
    <p:sldId id="278" r:id="rId7"/>
    <p:sldId id="274" r:id="rId8"/>
    <p:sldId id="270" r:id="rId9"/>
    <p:sldId id="276" r:id="rId10"/>
    <p:sldId id="279" r:id="rId11"/>
    <p:sldId id="265" r:id="rId12"/>
  </p:sldIdLst>
  <p:sldSz cx="12188825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orient="horz" pos="1008">
          <p15:clr>
            <a:srgbClr val="A4A3A4"/>
          </p15:clr>
        </p15:guide>
        <p15:guide id="3" orient="horz" pos="3792">
          <p15:clr>
            <a:srgbClr val="A4A3A4"/>
          </p15:clr>
        </p15:guide>
        <p15:guide id="4" orient="horz" pos="336">
          <p15:clr>
            <a:srgbClr val="A4A3A4"/>
          </p15:clr>
        </p15:guide>
        <p15:guide id="5" orient="horz" pos="1920">
          <p15:clr>
            <a:srgbClr val="A4A3A4"/>
          </p15:clr>
        </p15:guide>
        <p15:guide id="6" orient="horz" pos="3984">
          <p15:clr>
            <a:srgbClr val="A4A3A4"/>
          </p15:clr>
        </p15:guide>
        <p15:guide id="7" orient="horz" pos="1152">
          <p15:clr>
            <a:srgbClr val="A4A3A4"/>
          </p15:clr>
        </p15:guide>
        <p15:guide id="8" pos="3839">
          <p15:clr>
            <a:srgbClr val="A4A3A4"/>
          </p15:clr>
        </p15:guide>
        <p15:guide id="9" pos="671">
          <p15:clr>
            <a:srgbClr val="A4A3A4"/>
          </p15:clr>
        </p15:guide>
        <p15:guide id="10" pos="7007">
          <p15:clr>
            <a:srgbClr val="A4A3A4"/>
          </p15:clr>
        </p15:guide>
        <p15:guide id="11" pos="6143">
          <p15:clr>
            <a:srgbClr val="A4A3A4"/>
          </p15:clr>
        </p15:guide>
        <p15:guide id="12" pos="3263">
          <p15:clr>
            <a:srgbClr val="A4A3A4"/>
          </p15:clr>
        </p15:guide>
        <p15:guide id="13" pos="7391">
          <p15:clr>
            <a:srgbClr val="A4A3A4"/>
          </p15:clr>
        </p15:guide>
        <p15:guide id="14" pos="369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555" autoAdjust="0"/>
    <p:restoredTop sz="86470" autoAdjust="0"/>
  </p:normalViewPr>
  <p:slideViewPr>
    <p:cSldViewPr showGuides="1">
      <p:cViewPr>
        <p:scale>
          <a:sx n="90" d="100"/>
          <a:sy n="90" d="100"/>
        </p:scale>
        <p:origin x="-720" y="-636"/>
      </p:cViewPr>
      <p:guideLst>
        <p:guide orient="horz" pos="2160"/>
        <p:guide orient="horz" pos="1008"/>
        <p:guide orient="horz" pos="3792"/>
        <p:guide orient="horz" pos="336"/>
        <p:guide orient="horz" pos="1920"/>
        <p:guide orient="horz" pos="3984"/>
        <p:guide orient="horz" pos="1152"/>
        <p:guide pos="3839"/>
        <p:guide pos="671"/>
        <p:guide pos="7007"/>
        <p:guide pos="6143"/>
        <p:guide pos="3263"/>
        <p:guide pos="7391"/>
        <p:guide pos="369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76" d="100"/>
          <a:sy n="76" d="100"/>
        </p:scale>
        <p:origin x="1680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CE221E-83ED-4F6C-BA5F-3F9E6FDB6953}" type="datetimeFigureOut">
              <a:rPr lang="en-US"/>
              <a:t>12/8/2015</a:t>
            </a:fld>
            <a:endParaRPr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4CBEF8-5CDE-472B-839B-B8BB0C881006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632892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853E5F-CE67-483C-A264-F17AC70E9CA2}" type="datetimeFigureOut">
              <a:rPr lang="en-US"/>
              <a:t>12/8/2015</a:t>
            </a:fld>
            <a:endParaRPr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B98AFB-CB0D-4DFE-87B9-B4B0D0DE73CD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128058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B98AFB-CB0D-4DFE-87B9-B4B0D0DE73CD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40147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CH" b="1" u="sng" dirty="0" smtClean="0">
                <a:latin typeface="Arial" panose="020B0604020202020204" pitchFamily="34" charset="0"/>
              </a:rPr>
              <a:t>BIRTHE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20C71F-D261-44F0-AF44-14D6444BF656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88517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dirty="0" smtClean="0"/>
              <a:t>Project Status Report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263CB373-99BA-4527-8D66-4880F92E308D}" type="datetime4">
              <a:rPr lang="en-US" smtClean="0"/>
              <a:pPr/>
              <a:t>December 8, 2015</a:t>
            </a:fld>
            <a:endParaRPr lang="en-US" dirty="0" smtClean="0"/>
          </a:p>
        </p:txBody>
      </p:sp>
      <p:sp>
        <p:nvSpPr>
          <p:cNvPr id="2765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B43CAB2-71E0-478B-92FD-560F385C25D5}" type="slidenum">
              <a:rPr lang="en-US" smtClean="0"/>
              <a:pPr/>
              <a:t>9</a:t>
            </a:fld>
            <a:endParaRPr lang="en-US" dirty="0" smtClean="0"/>
          </a:p>
        </p:txBody>
      </p:sp>
      <p:sp>
        <p:nvSpPr>
          <p:cNvPr id="2765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27812" cy="3729037"/>
          </a:xfrm>
          <a:ln/>
        </p:spPr>
      </p:sp>
      <p:sp>
        <p:nvSpPr>
          <p:cNvPr id="2765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159721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 bwMode="lt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32612" y="6432551"/>
            <a:ext cx="1371600" cy="273049"/>
          </a:xfrm>
        </p:spPr>
        <p:txBody>
          <a:bodyPr/>
          <a:lstStyle/>
          <a:p>
            <a:fld id="{3E0FA9E5-6744-4841-888F-9E7CC0C2B7EC}" type="datetimeFigureOut">
              <a:rPr lang="en-US" smtClean="0"/>
              <a:t>12/8/2015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65213" y="6432551"/>
            <a:ext cx="5653087" cy="27304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32812" y="6432551"/>
            <a:ext cx="1219201" cy="273049"/>
          </a:xfrm>
        </p:spPr>
        <p:txBody>
          <a:bodyPr/>
          <a:lstStyle/>
          <a:p>
            <a:fld id="{AAEAE4A8-A6E5-453E-B946-FB774B73F48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5212" y="3403600"/>
            <a:ext cx="5029201" cy="1397000"/>
          </a:xfrm>
        </p:spPr>
        <p:txBody>
          <a:bodyPr>
            <a:normAutofit/>
          </a:bodyPr>
          <a:lstStyle>
            <a:lvl1pPr marL="0" indent="0" algn="l">
              <a:spcBef>
                <a:spcPts val="60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5214" y="533400"/>
            <a:ext cx="5029200" cy="2514601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90237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en-US" smtClean="0"/>
              <a:t>12/8/2015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841477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en-US" smtClean="0"/>
              <a:t>12/8/2015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5213" y="533400"/>
            <a:ext cx="7467599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61412" y="533400"/>
            <a:ext cx="2362201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135436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7327" y="276225"/>
            <a:ext cx="10972058" cy="58499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37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1173091" y="6172200"/>
            <a:ext cx="620022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D96644-1A7C-4B35-BBD8-AD0CAE44FD5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43889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en-US" smtClean="0"/>
              <a:t>12/8/2015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0674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en-US" smtClean="0"/>
              <a:t>12/8/2015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5214" y="3124200"/>
            <a:ext cx="8686800" cy="1371600"/>
          </a:xfrm>
        </p:spPr>
        <p:txBody>
          <a:bodyPr anchor="t">
            <a:normAutofit/>
          </a:bodyPr>
          <a:lstStyle>
            <a:lvl1pPr marL="0" indent="0">
              <a:spcBef>
                <a:spcPts val="600"/>
              </a:spcBef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5214" y="533400"/>
            <a:ext cx="8686800" cy="2286000"/>
          </a:xfrm>
        </p:spPr>
        <p:txBody>
          <a:bodyPr anchor="b">
            <a:normAutofit/>
          </a:bodyPr>
          <a:lstStyle>
            <a:lvl1pPr algn="l">
              <a:defRPr sz="5400" b="1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925637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en-US" smtClean="0"/>
              <a:t>12/8/2015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64598" y="1828800"/>
            <a:ext cx="4251960" cy="4191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5212" y="1828800"/>
            <a:ext cx="4251960" cy="4191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240504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en-US" smtClean="0"/>
              <a:t>12/8/2015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00053" y="2590800"/>
            <a:ext cx="4251960" cy="3429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500053" y="1828799"/>
            <a:ext cx="4251960" cy="685801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5213" y="2590800"/>
            <a:ext cx="4251960" cy="3429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5213" y="1828799"/>
            <a:ext cx="4251960" cy="685801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5211" y="533400"/>
            <a:ext cx="8686802" cy="10668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301549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en-US" smtClean="0"/>
              <a:t>12/8/2015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370301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en-US" smtClean="0"/>
              <a:t>12/8/2015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8263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en-US" smtClean="0"/>
              <a:t>12/8/2015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65813" y="533400"/>
            <a:ext cx="5867400" cy="5486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5213" y="2209800"/>
            <a:ext cx="4114800" cy="38100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600"/>
              </a:spcBef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5213" y="533400"/>
            <a:ext cx="4114800" cy="1524000"/>
          </a:xfrm>
        </p:spPr>
        <p:txBody>
          <a:bodyPr anchor="b">
            <a:normAutofit/>
          </a:bodyPr>
          <a:lstStyle>
            <a:lvl1pPr algn="l">
              <a:defRPr sz="36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00083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865812" y="533400"/>
            <a:ext cx="5780173" cy="5791200"/>
          </a:xfrm>
          <a:ln w="50800">
            <a:solidFill>
              <a:schemeClr val="tx1">
                <a:lumMod val="65000"/>
                <a:lumOff val="35000"/>
              </a:schemeClr>
            </a:solidFill>
            <a:miter lim="800000"/>
          </a:ln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5213" y="2209800"/>
            <a:ext cx="4114800" cy="38100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5213" y="533400"/>
            <a:ext cx="4114800" cy="1524000"/>
          </a:xfrm>
        </p:spPr>
        <p:txBody>
          <a:bodyPr anchor="b">
            <a:noAutofit/>
          </a:bodyPr>
          <a:lstStyle>
            <a:lvl1pPr algn="l">
              <a:defRPr sz="36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572858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32612" y="6155267"/>
            <a:ext cx="1371600" cy="2730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3E0FA9E5-6744-4841-888F-9E7CC0C2B7EC}" type="datetimeFigureOut">
              <a:rPr lang="en-US" smtClean="0"/>
              <a:pPr/>
              <a:t>12/8/2015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5213" y="6155267"/>
            <a:ext cx="5653087" cy="2730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2812" y="6155267"/>
            <a:ext cx="1219201" cy="2730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AEAE4A8-A6E5-453E-B946-FB774B73F48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5212" y="1828800"/>
            <a:ext cx="8686801" cy="4191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1065212" y="533400"/>
            <a:ext cx="8686801" cy="1066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27670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36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tx1">
            <a:lumMod val="65000"/>
            <a:lumOff val="35000"/>
          </a:schemeClr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>
            <a:lumMod val="65000"/>
            <a:lumOff val="35000"/>
          </a:schemeClr>
        </a:buClr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indent="-18288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65000"/>
            <a:lumOff val="35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60120" indent="-18288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65000"/>
            <a:lumOff val="35000"/>
          </a:schemeClr>
        </a:buClr>
        <a:buSzPct val="8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3716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65000"/>
            <a:lumOff val="35000"/>
          </a:schemeClr>
        </a:buClr>
        <a:buSzPct val="8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234440" indent="-13716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1371600" indent="-13716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1508760" indent="-13716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1645920" indent="-13716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tmp"/><Relationship Id="rId3" Type="http://schemas.openxmlformats.org/officeDocument/2006/relationships/image" Target="../media/image3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tmp"/><Relationship Id="rId4" Type="http://schemas.openxmlformats.org/officeDocument/2006/relationships/hyperlink" Target="http://www.ggf.lu/" TargetMode="External"/><Relationship Id="rId9" Type="http://schemas.openxmlformats.org/officeDocument/2006/relationships/image" Target="../media/image8.tmp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065214" y="533400"/>
            <a:ext cx="6685382" cy="2870200"/>
          </a:xfrm>
        </p:spPr>
        <p:txBody>
          <a:bodyPr>
            <a:normAutofit/>
          </a:bodyPr>
          <a:lstStyle/>
          <a:p>
            <a:r>
              <a:rPr lang="lv-LV" dirty="0" smtClean="0"/>
              <a:t>Latvijas augstākās izglītības, zinātnes un inovācijas konkurētspējas platforma</a:t>
            </a:r>
            <a:br>
              <a:rPr lang="lv-LV" dirty="0" smtClean="0"/>
            </a:br>
            <a:endParaRPr lang="lv-LV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lv-LV" dirty="0" smtClean="0"/>
              <a:t>Prof. L. </a:t>
            </a:r>
            <a:r>
              <a:rPr lang="lv-LV" dirty="0" err="1" smtClean="0"/>
              <a:t>Ribickis</a:t>
            </a:r>
            <a:r>
              <a:rPr lang="lv-LV" dirty="0" smtClean="0"/>
              <a:t>, Prof. A.Ērglis</a:t>
            </a:r>
          </a:p>
          <a:p>
            <a:r>
              <a:rPr lang="lv-LV" dirty="0" smtClean="0"/>
              <a:t>11.12.2015.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128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/>
              <a:t>ESIF līgumus par projektu realizēšanu paredzēts noslēgt </a:t>
            </a:r>
            <a:r>
              <a:rPr lang="lv-LV" dirty="0" smtClean="0"/>
              <a:t>līdz  </a:t>
            </a:r>
            <a:r>
              <a:rPr lang="lv-LV" dirty="0">
                <a:solidFill>
                  <a:srgbClr val="FF0000"/>
                </a:solidFill>
              </a:rPr>
              <a:t>2017. </a:t>
            </a:r>
            <a:r>
              <a:rPr lang="lv-LV" dirty="0" smtClean="0">
                <a:solidFill>
                  <a:srgbClr val="FF0000"/>
                </a:solidFill>
              </a:rPr>
              <a:t>beigām, paredzot  līdzekļu apguvi  līdz 2020.g.  beigām</a:t>
            </a:r>
            <a:endParaRPr lang="lv-LV" dirty="0">
              <a:solidFill>
                <a:srgbClr val="FF0000"/>
              </a:solidFill>
            </a:endParaRPr>
          </a:p>
          <a:p>
            <a:r>
              <a:rPr lang="lv-LV" dirty="0"/>
              <a:t>ESIF </a:t>
            </a:r>
            <a:r>
              <a:rPr lang="lv-LV" dirty="0" smtClean="0"/>
              <a:t>Regula paredz</a:t>
            </a:r>
            <a:r>
              <a:rPr lang="lv-LV" dirty="0"/>
              <a:t>, ka EIB projektus finansēs turpmāko trīs gadu laikā vai tik ilgi, kamēr finansējums būs pieejams. </a:t>
            </a:r>
            <a:endParaRPr lang="lv-LV" dirty="0" smtClean="0"/>
          </a:p>
          <a:p>
            <a:endParaRPr lang="lv-LV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Laika ierobežojums 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473184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836" y="2276872"/>
            <a:ext cx="9289032" cy="2520280"/>
          </a:xfrm>
        </p:spPr>
        <p:txBody>
          <a:bodyPr>
            <a:noAutofit/>
          </a:bodyPr>
          <a:lstStyle/>
          <a:p>
            <a:pPr marL="45720" indent="0" algn="ctr">
              <a:buNone/>
            </a:pPr>
            <a:r>
              <a:rPr lang="lv-LV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Sektorālā investīcijas platforma -  viens no instrumentiem Latvijas Nacionālajā </a:t>
            </a:r>
            <a:r>
              <a:rPr lang="lv-LV" b="1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reformu  </a:t>
            </a:r>
            <a:r>
              <a:rPr lang="lv-LV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programmā </a:t>
            </a:r>
            <a:r>
              <a:rPr lang="lv-LV" b="1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izvirzīto  </a:t>
            </a:r>
            <a:r>
              <a:rPr lang="lv-LV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izaugsmes mērķu sasniegšanai. </a:t>
            </a:r>
          </a:p>
          <a:p>
            <a:pPr marL="45720" lvl="0" indent="0" algn="just">
              <a:buNone/>
            </a:pPr>
            <a:r>
              <a:rPr lang="lv-LV" dirty="0" smtClean="0"/>
              <a:t>Lai uzlabotu izglītības, zinātnes un lietišķo pētījumu kapacitāti, tehnoloģiju attīstību un inovāciju, kā arī veicinātu  to  savstarpējo  integrāciju, platformā plānoti: </a:t>
            </a:r>
          </a:p>
          <a:p>
            <a:pPr marL="358775" lvl="0" indent="-314325" algn="just">
              <a:buFont typeface="+mj-lt"/>
              <a:buAutoNum type="arabicPeriod"/>
            </a:pPr>
            <a:r>
              <a:rPr lang="lv-LV" b="1" dirty="0" smtClean="0"/>
              <a:t>atbalsta instrumenti - </a:t>
            </a:r>
            <a:r>
              <a:rPr lang="lv-LV" dirty="0" smtClean="0"/>
              <a:t>projekta uzņēmumu izveide, līdzfinansējuma vai riska dalīšanas pasākumi investīciju projektiem, </a:t>
            </a:r>
          </a:p>
          <a:p>
            <a:pPr marL="358775" lvl="0" indent="-314325" algn="just">
              <a:buFont typeface="+mj-lt"/>
              <a:buAutoNum type="arabicPeriod"/>
            </a:pPr>
            <a:r>
              <a:rPr lang="lv-LV" b="1" dirty="0" smtClean="0"/>
              <a:t>finanšu instrumenti - </a:t>
            </a:r>
            <a:r>
              <a:rPr lang="lv-LV" dirty="0" smtClean="0"/>
              <a:t>aizdevumi, galvojumi,  riska kapitāla instrumentu pielāgošana augstākās izglītības un P&amp;A&amp;I attīstībai, </a:t>
            </a:r>
          </a:p>
          <a:p>
            <a:pPr marL="358775" lvl="0" indent="-314325" algn="just">
              <a:buFont typeface="+mj-lt"/>
              <a:buAutoNum type="arabicPeriod"/>
            </a:pPr>
            <a:r>
              <a:rPr lang="lv-LV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ilgtermiņa </a:t>
            </a:r>
            <a:r>
              <a:rPr lang="lv-LV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sadarbības </a:t>
            </a:r>
            <a:r>
              <a:rPr lang="lv-LV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platforma – </a:t>
            </a:r>
            <a:r>
              <a:rPr lang="lv-LV" dirty="0">
                <a:solidFill>
                  <a:schemeClr val="tx1">
                    <a:lumMod val="85000"/>
                    <a:lumOff val="15000"/>
                  </a:schemeClr>
                </a:solidFill>
              </a:rPr>
              <a:t>u</a:t>
            </a:r>
            <a:r>
              <a:rPr lang="lv-LV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niversitātēm, augstskolām, zinātniskajiem institūtiem, universitāšu slimnīcām un uzņēmumiem tehnoloģiju attīstības un pārneses nodrošināšanai.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5212" y="533400"/>
            <a:ext cx="8686801" cy="1527448"/>
          </a:xfrm>
        </p:spPr>
        <p:txBody>
          <a:bodyPr>
            <a:normAutofit/>
          </a:bodyPr>
          <a:lstStyle/>
          <a:p>
            <a:r>
              <a:rPr lang="lv-LV" dirty="0"/>
              <a:t>Latvijas augstākās izglītības, zinātnes un inovāciju konkurētspējas </a:t>
            </a:r>
            <a:r>
              <a:rPr lang="lv-LV" dirty="0" smtClean="0"/>
              <a:t>platformas </a:t>
            </a:r>
            <a:r>
              <a:rPr lang="lv-LV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koncepcija</a:t>
            </a:r>
            <a:endParaRPr lang="en-US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37310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European Investment Bank Group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A51CA-4611-42BC-8C78-05A9D4A054CC}" type="slidenum">
              <a:rPr lang="en-GB" smtClean="0"/>
              <a:t>3</a:t>
            </a:fld>
            <a:endParaRPr lang="en-GB"/>
          </a:p>
        </p:txBody>
      </p:sp>
      <p:pic>
        <p:nvPicPr>
          <p:cNvPr id="2050" name="Picture 2" descr="http://www.eib.org/photos/download.do?documentId=43994&amp;binaryType=largeprvw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15" y="1833366"/>
            <a:ext cx="1741464" cy="1108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4" descr="Logo Green for Growth Fund">
            <a:hlinkClick r:id="rId4"/>
          </p:cNvPr>
          <p:cNvSpPr>
            <a:spLocks noChangeAspect="1" noChangeArrowheads="1"/>
          </p:cNvSpPr>
          <p:nvPr/>
        </p:nvSpPr>
        <p:spPr bwMode="auto">
          <a:xfrm>
            <a:off x="1677987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6" descr="Logo Green for Growth Fund">
            <a:hlinkClick r:id="rId4"/>
          </p:cNvPr>
          <p:cNvSpPr>
            <a:spLocks noChangeAspect="1" noChangeArrowheads="1"/>
          </p:cNvSpPr>
          <p:nvPr/>
        </p:nvSpPr>
        <p:spPr bwMode="auto">
          <a:xfrm>
            <a:off x="1830387" y="7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8" descr="Logo Green for Growth Fund">
            <a:hlinkClick r:id="rId4"/>
          </p:cNvPr>
          <p:cNvSpPr>
            <a:spLocks noChangeAspect="1" noChangeArrowheads="1"/>
          </p:cNvSpPr>
          <p:nvPr/>
        </p:nvSpPr>
        <p:spPr bwMode="auto">
          <a:xfrm>
            <a:off x="1982787" y="1603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Rectangle 14"/>
          <p:cNvSpPr>
            <a:spLocks noChangeArrowheads="1"/>
          </p:cNvSpPr>
          <p:nvPr/>
        </p:nvSpPr>
        <p:spPr bwMode="auto">
          <a:xfrm>
            <a:off x="1522412" y="-184666"/>
            <a:ext cx="9144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63" name="Picture 15" descr="C:\Users\GIKAS\Pictures\aa.bmp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070" y="1933986"/>
            <a:ext cx="2232248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8300" y="1833366"/>
            <a:ext cx="2115696" cy="1260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85" y="3272629"/>
            <a:ext cx="3805048" cy="1080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10" descr="Screen Clippi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5595" y="3344939"/>
            <a:ext cx="2798817" cy="992561"/>
          </a:xfrm>
          <a:prstGeom prst="rect">
            <a:avLst/>
          </a:prstGeom>
        </p:spPr>
      </p:pic>
      <p:pic>
        <p:nvPicPr>
          <p:cNvPr id="14" name="Picture 13" descr="Screen Clippi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0813" y="2998188"/>
            <a:ext cx="1609950" cy="1629002"/>
          </a:xfrm>
          <a:prstGeom prst="rect">
            <a:avLst/>
          </a:prstGeom>
        </p:spPr>
      </p:pic>
      <p:pic>
        <p:nvPicPr>
          <p:cNvPr id="15" name="Picture 14" descr="Screen Clippi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685" y="4817482"/>
            <a:ext cx="3581900" cy="885949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6342713" y="4961621"/>
            <a:ext cx="29883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600" b="1" dirty="0" err="1"/>
              <a:t>European</a:t>
            </a:r>
            <a:r>
              <a:rPr lang="fr-CH" sz="1600" b="1" dirty="0"/>
              <a:t> Progress Microfinance </a:t>
            </a:r>
            <a:r>
              <a:rPr lang="fr-CH" sz="1600" b="1" dirty="0" err="1"/>
              <a:t>Fund</a:t>
            </a:r>
            <a:r>
              <a:rPr lang="fr-CH" sz="1600" b="1" dirty="0"/>
              <a:t> (EPMF)</a:t>
            </a:r>
            <a:endParaRPr lang="en-US" sz="1600" b="1" dirty="0"/>
          </a:p>
        </p:txBody>
      </p:sp>
      <p:sp>
        <p:nvSpPr>
          <p:cNvPr id="18" name="Date Placeholder 1"/>
          <p:cNvSpPr>
            <a:spLocks noGrp="1"/>
          </p:cNvSpPr>
          <p:nvPr>
            <p:ph type="dt" sz="half" idx="10"/>
          </p:nvPr>
        </p:nvSpPr>
        <p:spPr>
          <a:xfrm>
            <a:off x="3142412" y="6480000"/>
            <a:ext cx="972000" cy="144000"/>
          </a:xfrm>
        </p:spPr>
        <p:txBody>
          <a:bodyPr/>
          <a:lstStyle/>
          <a:p>
            <a:r>
              <a:rPr lang="en-GB" dirty="0" smtClean="0"/>
              <a:t>26/03/2015</a:t>
            </a:r>
            <a:endParaRPr lang="en-GB" dirty="0"/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549796" y="164174"/>
            <a:ext cx="8781249" cy="1150898"/>
          </a:xfrm>
          <a:prstGeom prst="rect">
            <a:avLst/>
          </a:prstGeom>
        </p:spPr>
        <p:txBody>
          <a:bodyPr>
            <a:no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lv-LV" sz="3600" b="1" dirty="0">
                <a:solidFill>
                  <a:schemeClr val="accent1"/>
                </a:solidFill>
              </a:rPr>
              <a:t>EIB piemērs «</a:t>
            </a:r>
            <a:r>
              <a:rPr lang="fr-CH" sz="3600" b="1" dirty="0" err="1">
                <a:solidFill>
                  <a:schemeClr val="accent1"/>
                </a:solidFill>
              </a:rPr>
              <a:t>Multilateral</a:t>
            </a:r>
            <a:r>
              <a:rPr lang="fr-CH" sz="3600" b="1" dirty="0">
                <a:solidFill>
                  <a:schemeClr val="accent1"/>
                </a:solidFill>
              </a:rPr>
              <a:t> </a:t>
            </a:r>
            <a:r>
              <a:rPr lang="fr-CH" sz="3600" b="1" dirty="0" err="1">
                <a:solidFill>
                  <a:schemeClr val="accent1"/>
                </a:solidFill>
              </a:rPr>
              <a:t>platforms</a:t>
            </a:r>
            <a:r>
              <a:rPr lang="fr-CH" sz="3600" b="1" dirty="0">
                <a:solidFill>
                  <a:schemeClr val="accent1"/>
                </a:solidFill>
              </a:rPr>
              <a:t> – </a:t>
            </a:r>
            <a:r>
              <a:rPr lang="fr-CH" sz="3600" b="1" dirty="0" err="1">
                <a:solidFill>
                  <a:schemeClr val="accent1"/>
                </a:solidFill>
              </a:rPr>
              <a:t>current</a:t>
            </a:r>
            <a:r>
              <a:rPr lang="fr-CH" sz="3600" b="1" dirty="0">
                <a:solidFill>
                  <a:schemeClr val="accent1"/>
                </a:solidFill>
              </a:rPr>
              <a:t> </a:t>
            </a:r>
            <a:r>
              <a:rPr lang="fr-CH" sz="3600" b="1" dirty="0" err="1">
                <a:solidFill>
                  <a:schemeClr val="accent1"/>
                </a:solidFill>
              </a:rPr>
              <a:t>examples</a:t>
            </a:r>
            <a:r>
              <a:rPr lang="lv-LV" sz="3600" b="1" dirty="0">
                <a:solidFill>
                  <a:schemeClr val="accent1"/>
                </a:solidFill>
              </a:rPr>
              <a:t>»</a:t>
            </a:r>
            <a:endParaRPr lang="en-US" sz="36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175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1799644" y="827183"/>
            <a:ext cx="8459216" cy="12192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799" dirty="0"/>
          </a:p>
          <a:p>
            <a:pPr algn="ctr"/>
            <a:endParaRPr lang="lv-LV" sz="1799" dirty="0"/>
          </a:p>
          <a:p>
            <a:pPr algn="ctr"/>
            <a:r>
              <a:rPr lang="lv-LV" sz="1999" b="1" dirty="0" smtClean="0"/>
              <a:t> </a:t>
            </a:r>
            <a:endParaRPr lang="lv-LV" sz="1999" b="1" dirty="0"/>
          </a:p>
          <a:p>
            <a:pPr algn="ctr">
              <a:lnSpc>
                <a:spcPct val="114000"/>
              </a:lnSpc>
            </a:pPr>
            <a:r>
              <a:rPr lang="lv-LV" sz="1999" b="1" dirty="0">
                <a:solidFill>
                  <a:schemeClr val="bg1"/>
                </a:solidFill>
              </a:rPr>
              <a:t>Latvijas augstākās izglītības, zinātnes un un inovācijas konkurētspējas </a:t>
            </a:r>
            <a:r>
              <a:rPr lang="lv-LV" sz="1999" b="1" dirty="0" smtClean="0">
                <a:solidFill>
                  <a:schemeClr val="bg1"/>
                </a:solidFill>
              </a:rPr>
              <a:t>platforma</a:t>
            </a:r>
          </a:p>
          <a:p>
            <a:pPr algn="ctr">
              <a:lnSpc>
                <a:spcPct val="114000"/>
              </a:lnSpc>
            </a:pPr>
            <a:endParaRPr lang="lv-LV" sz="1999" b="1" dirty="0"/>
          </a:p>
          <a:p>
            <a:pPr algn="ctr"/>
            <a:r>
              <a:rPr lang="lv-LV" sz="1799" b="1" dirty="0">
                <a:solidFill>
                  <a:schemeClr val="bg1"/>
                </a:solidFill>
              </a:rPr>
              <a:t/>
            </a:r>
            <a:br>
              <a:rPr lang="lv-LV" sz="1799" b="1" dirty="0">
                <a:solidFill>
                  <a:schemeClr val="bg1"/>
                </a:solidFill>
              </a:rPr>
            </a:br>
            <a:endParaRPr lang="lv-LV" sz="1799" dirty="0"/>
          </a:p>
        </p:txBody>
      </p:sp>
      <p:sp>
        <p:nvSpPr>
          <p:cNvPr id="8" name="TextBox 7"/>
          <p:cNvSpPr txBox="1"/>
          <p:nvPr/>
        </p:nvSpPr>
        <p:spPr>
          <a:xfrm>
            <a:off x="5131828" y="4200283"/>
            <a:ext cx="2665233" cy="523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>
                <a:solidFill>
                  <a:schemeClr val="bg1"/>
                </a:solidFill>
              </a:rPr>
              <a:t>SIA Vienotais augstskolu  zinātniskās pētniecības centrs </a:t>
            </a:r>
          </a:p>
        </p:txBody>
      </p:sp>
      <p:cxnSp>
        <p:nvCxnSpPr>
          <p:cNvPr id="48" name="Straight Arrow Connector 47"/>
          <p:cNvCxnSpPr/>
          <p:nvPr/>
        </p:nvCxnSpPr>
        <p:spPr>
          <a:xfrm>
            <a:off x="3784732" y="4576000"/>
            <a:ext cx="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/>
          <p:cNvCxnSpPr/>
          <p:nvPr/>
        </p:nvCxnSpPr>
        <p:spPr>
          <a:xfrm>
            <a:off x="7928469" y="6975615"/>
            <a:ext cx="1147532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ounded Rectangle 13"/>
          <p:cNvSpPr/>
          <p:nvPr/>
        </p:nvSpPr>
        <p:spPr>
          <a:xfrm>
            <a:off x="765820" y="2241956"/>
            <a:ext cx="3240360" cy="1039031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799" dirty="0" smtClean="0"/>
              <a:t>Zinātne, tehnoloģiju pārnese</a:t>
            </a:r>
            <a:endParaRPr lang="lv-LV" sz="1799" dirty="0"/>
          </a:p>
        </p:txBody>
      </p:sp>
      <p:cxnSp>
        <p:nvCxnSpPr>
          <p:cNvPr id="43" name="Straight Connector 42"/>
          <p:cNvCxnSpPr/>
          <p:nvPr/>
        </p:nvCxnSpPr>
        <p:spPr>
          <a:xfrm flipH="1">
            <a:off x="9315437" y="2816340"/>
            <a:ext cx="1" cy="2926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ounded Rectangle 55"/>
          <p:cNvSpPr/>
          <p:nvPr/>
        </p:nvSpPr>
        <p:spPr>
          <a:xfrm>
            <a:off x="4623240" y="2275483"/>
            <a:ext cx="3117921" cy="1035427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799" dirty="0" smtClean="0"/>
              <a:t>Augstākā izglītība, cilvēkresursu attīstība</a:t>
            </a:r>
            <a:endParaRPr lang="lv-LV" sz="1799" dirty="0"/>
          </a:p>
        </p:txBody>
      </p:sp>
      <p:cxnSp>
        <p:nvCxnSpPr>
          <p:cNvPr id="94" name="Straight Arrow Connector 93"/>
          <p:cNvCxnSpPr/>
          <p:nvPr/>
        </p:nvCxnSpPr>
        <p:spPr>
          <a:xfrm>
            <a:off x="4181287" y="5402815"/>
            <a:ext cx="0" cy="3243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Subtitle 2"/>
          <p:cNvSpPr txBox="1">
            <a:spLocks/>
          </p:cNvSpPr>
          <p:nvPr/>
        </p:nvSpPr>
        <p:spPr>
          <a:xfrm>
            <a:off x="3165230" y="-1496700"/>
            <a:ext cx="9141619" cy="4316518"/>
          </a:xfrm>
          <a:prstGeom prst="rect">
            <a:avLst/>
          </a:prstGeom>
        </p:spPr>
        <p:txBody>
          <a:bodyPr vert="horz" lIns="91416" tIns="45708" rIns="91416" bIns="45708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sz="2399"/>
          </a:p>
          <a:p>
            <a:endParaRPr lang="lv-LV" sz="2399" dirty="0"/>
          </a:p>
        </p:txBody>
      </p:sp>
      <p:sp>
        <p:nvSpPr>
          <p:cNvPr id="37" name="Rounded Rectangle 36"/>
          <p:cNvSpPr/>
          <p:nvPr/>
        </p:nvSpPr>
        <p:spPr>
          <a:xfrm>
            <a:off x="8110636" y="2270119"/>
            <a:ext cx="3121129" cy="1035426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799" dirty="0" smtClean="0"/>
              <a:t>Valorizācija, inovatīvi uzņēmumi</a:t>
            </a:r>
            <a:endParaRPr lang="lv-LV" sz="1799" dirty="0"/>
          </a:p>
        </p:txBody>
      </p:sp>
      <p:sp>
        <p:nvSpPr>
          <p:cNvPr id="6" name="Oval 5"/>
          <p:cNvSpPr/>
          <p:nvPr/>
        </p:nvSpPr>
        <p:spPr>
          <a:xfrm>
            <a:off x="551003" y="3987006"/>
            <a:ext cx="11160033" cy="3155964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999" b="1" dirty="0" smtClean="0">
              <a:solidFill>
                <a:schemeClr val="accent1"/>
              </a:solidFill>
            </a:endParaRPr>
          </a:p>
          <a:p>
            <a:pPr algn="ctr"/>
            <a:r>
              <a:rPr lang="lv-LV" sz="1999" b="1" dirty="0" smtClean="0">
                <a:solidFill>
                  <a:schemeClr val="accent1"/>
                </a:solidFill>
              </a:rPr>
              <a:t>MĒRĶI</a:t>
            </a:r>
          </a:p>
          <a:p>
            <a:pPr marL="457063" indent="-457063" algn="ctr">
              <a:buFont typeface="+mj-lt"/>
              <a:buAutoNum type="arabicPeriod"/>
            </a:pPr>
            <a:r>
              <a:rPr lang="lv-LV" sz="1999" dirty="0" smtClean="0">
                <a:solidFill>
                  <a:schemeClr val="accent1"/>
                </a:solidFill>
              </a:rPr>
              <a:t>Inovācijas </a:t>
            </a:r>
            <a:r>
              <a:rPr lang="lv-LV" sz="1999" dirty="0">
                <a:solidFill>
                  <a:schemeClr val="accent1"/>
                </a:solidFill>
              </a:rPr>
              <a:t>un </a:t>
            </a:r>
            <a:r>
              <a:rPr lang="lv-LV" sz="1999" dirty="0" smtClean="0">
                <a:solidFill>
                  <a:schemeClr val="accent1"/>
                </a:solidFill>
              </a:rPr>
              <a:t>pētniecības koordinācija </a:t>
            </a:r>
            <a:r>
              <a:rPr lang="lv-LV" sz="1999" dirty="0">
                <a:solidFill>
                  <a:schemeClr val="accent1"/>
                </a:solidFill>
              </a:rPr>
              <a:t>valsts mērogā;</a:t>
            </a:r>
          </a:p>
          <a:p>
            <a:pPr marL="457063" indent="-457063" algn="ctr">
              <a:buFont typeface="+mj-lt"/>
              <a:buAutoNum type="arabicPeriod"/>
            </a:pPr>
            <a:r>
              <a:rPr lang="lv-LV" sz="1999" dirty="0">
                <a:solidFill>
                  <a:schemeClr val="accent1"/>
                </a:solidFill>
              </a:rPr>
              <a:t>Vienota </a:t>
            </a:r>
            <a:r>
              <a:rPr lang="lv-LV" sz="1999" dirty="0" smtClean="0">
                <a:solidFill>
                  <a:schemeClr val="accent1"/>
                </a:solidFill>
              </a:rPr>
              <a:t>ilgtspējīga </a:t>
            </a:r>
            <a:r>
              <a:rPr lang="lv-LV" sz="1999" dirty="0">
                <a:solidFill>
                  <a:schemeClr val="accent1"/>
                </a:solidFill>
              </a:rPr>
              <a:t>infrastruktūras plānošana;</a:t>
            </a:r>
          </a:p>
          <a:p>
            <a:pPr marL="457063" indent="-457063" algn="ctr">
              <a:buFont typeface="+mj-lt"/>
              <a:buAutoNum type="arabicPeriod"/>
            </a:pPr>
            <a:r>
              <a:rPr lang="lv-LV" sz="1999" dirty="0">
                <a:solidFill>
                  <a:schemeClr val="accent1"/>
                </a:solidFill>
              </a:rPr>
              <a:t>Infrastruktūras kopīga izmantošana zinātnei  un </a:t>
            </a:r>
            <a:r>
              <a:rPr lang="lv-LV" sz="1999" dirty="0" smtClean="0">
                <a:solidFill>
                  <a:schemeClr val="accent1"/>
                </a:solidFill>
              </a:rPr>
              <a:t>inovācijām;</a:t>
            </a:r>
            <a:endParaRPr lang="lv-LV" sz="1999" dirty="0">
              <a:solidFill>
                <a:schemeClr val="accent1"/>
              </a:solidFill>
            </a:endParaRPr>
          </a:p>
          <a:p>
            <a:pPr marL="457063" indent="-457063" algn="ctr">
              <a:buFont typeface="+mj-lt"/>
              <a:buAutoNum type="arabicPeriod"/>
            </a:pPr>
            <a:r>
              <a:rPr lang="lv-LV" sz="1999" dirty="0" smtClean="0">
                <a:solidFill>
                  <a:schemeClr val="accent1"/>
                </a:solidFill>
              </a:rPr>
              <a:t>Komercializācijas</a:t>
            </a:r>
            <a:r>
              <a:rPr lang="lv-LV" sz="1999" dirty="0">
                <a:solidFill>
                  <a:schemeClr val="accent1"/>
                </a:solidFill>
              </a:rPr>
              <a:t>, t.sk.  ekonomisko  ieguvumu  vadības stratēģija</a:t>
            </a:r>
          </a:p>
          <a:p>
            <a:endParaRPr lang="lv-LV" sz="1999" dirty="0"/>
          </a:p>
        </p:txBody>
      </p:sp>
      <p:sp>
        <p:nvSpPr>
          <p:cNvPr id="2" name="TextBox 1"/>
          <p:cNvSpPr txBox="1"/>
          <p:nvPr/>
        </p:nvSpPr>
        <p:spPr>
          <a:xfrm>
            <a:off x="1479741" y="3393216"/>
            <a:ext cx="1995707" cy="3693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lv-LV" dirty="0" smtClean="0"/>
              <a:t>30% līdzekļu</a:t>
            </a:r>
            <a:endParaRPr lang="en-US" dirty="0" smtClean="0"/>
          </a:p>
        </p:txBody>
      </p:sp>
      <p:sp>
        <p:nvSpPr>
          <p:cNvPr id="15" name="TextBox 14"/>
          <p:cNvSpPr txBox="1"/>
          <p:nvPr/>
        </p:nvSpPr>
        <p:spPr>
          <a:xfrm>
            <a:off x="5245782" y="3429785"/>
            <a:ext cx="1756343" cy="3693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lv-LV" dirty="0" smtClean="0"/>
              <a:t>30% līdzekļu</a:t>
            </a:r>
            <a:endParaRPr lang="en-US" dirty="0" smtClean="0"/>
          </a:p>
        </p:txBody>
      </p:sp>
      <p:sp>
        <p:nvSpPr>
          <p:cNvPr id="16" name="TextBox 15"/>
          <p:cNvSpPr txBox="1"/>
          <p:nvPr/>
        </p:nvSpPr>
        <p:spPr>
          <a:xfrm>
            <a:off x="8686700" y="3393216"/>
            <a:ext cx="1862196" cy="3693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lv-LV" dirty="0" smtClean="0"/>
              <a:t>40%līdzekļu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847128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7981" y="365925"/>
            <a:ext cx="10512862" cy="562574"/>
          </a:xfrm>
        </p:spPr>
        <p:txBody>
          <a:bodyPr>
            <a:normAutofit/>
          </a:bodyPr>
          <a:lstStyle/>
          <a:p>
            <a:r>
              <a:rPr lang="lv-LV" dirty="0"/>
              <a:t>Vajadzības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037590" y="3129589"/>
            <a:ext cx="10417933" cy="10914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indent="0" algn="ctr">
              <a:lnSpc>
                <a:spcPct val="114000"/>
              </a:lnSpc>
              <a:spcBef>
                <a:spcPts val="0"/>
              </a:spcBef>
              <a:buNone/>
            </a:pPr>
            <a:r>
              <a:rPr lang="lv-LV" sz="1999" b="1" dirty="0">
                <a:solidFill>
                  <a:schemeClr val="bg1"/>
                </a:solidFill>
              </a:rPr>
              <a:t>Latvijas augstākās izglītības, zinātnes un </a:t>
            </a:r>
            <a:r>
              <a:rPr lang="lv-LV" sz="1999" b="1" dirty="0" smtClean="0">
                <a:solidFill>
                  <a:schemeClr val="bg1"/>
                </a:solidFill>
              </a:rPr>
              <a:t>inovācijas </a:t>
            </a:r>
          </a:p>
          <a:p>
            <a:pPr marL="0" indent="0" algn="ctr">
              <a:lnSpc>
                <a:spcPct val="114000"/>
              </a:lnSpc>
              <a:spcBef>
                <a:spcPts val="0"/>
              </a:spcBef>
              <a:buNone/>
            </a:pPr>
            <a:r>
              <a:rPr lang="lv-LV" sz="1999" b="1" dirty="0" smtClean="0">
                <a:solidFill>
                  <a:schemeClr val="bg1"/>
                </a:solidFill>
              </a:rPr>
              <a:t>konkurētspējas platforma</a:t>
            </a:r>
          </a:p>
          <a:p>
            <a:pPr marL="0" indent="0" algn="ctr">
              <a:lnSpc>
                <a:spcPct val="114000"/>
              </a:lnSpc>
              <a:spcBef>
                <a:spcPts val="0"/>
              </a:spcBef>
              <a:buNone/>
            </a:pPr>
            <a:r>
              <a:rPr lang="lv-LV" sz="1999" b="1" dirty="0">
                <a:solidFill>
                  <a:schemeClr val="bg1"/>
                </a:solidFill>
              </a:rPr>
              <a:t>578 M </a:t>
            </a:r>
            <a:r>
              <a:rPr lang="lv-LV" sz="1999" b="1" dirty="0" smtClean="0">
                <a:solidFill>
                  <a:schemeClr val="bg1"/>
                </a:solidFill>
              </a:rPr>
              <a:t>EUR</a:t>
            </a:r>
            <a:endParaRPr lang="lv-LV" sz="1999" b="1" dirty="0">
              <a:solidFill>
                <a:schemeClr val="bg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040543" y="1412776"/>
            <a:ext cx="10417932" cy="119674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999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/>
            <a:r>
              <a:rPr lang="lv-LV" sz="1999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Problēmas</a:t>
            </a:r>
            <a:r>
              <a:rPr lang="lv-LV" sz="1999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lv-LV" sz="1999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nepietiekams finansējums, tehnoloģiju attīstības un inovāciju infrastruktūras trūkums, pētniecības un inovāciju  darbības organizatoriskā struktūra – nepieciešama reorganizācija valsts līmenī. </a:t>
            </a:r>
            <a:endParaRPr lang="lv-LV" sz="1999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/>
            <a:endParaRPr lang="lv-LV" sz="1999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37981" y="4437112"/>
            <a:ext cx="1062384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b="1" dirty="0">
                <a:solidFill>
                  <a:srgbClr val="FF0000"/>
                </a:solidFill>
              </a:rPr>
              <a:t>Investīciju  izlietojums:</a:t>
            </a:r>
          </a:p>
          <a:p>
            <a:r>
              <a:rPr lang="lv-LV" dirty="0" smtClean="0"/>
              <a:t>ES </a:t>
            </a:r>
            <a:r>
              <a:rPr lang="lv-LV" dirty="0"/>
              <a:t>struktūrfondu  programmu  2014.-2020.g.  līdzfinansējuma nodrošināšana, t.sk.:</a:t>
            </a:r>
          </a:p>
          <a:p>
            <a:pPr marL="623888" indent="-260350">
              <a:buFont typeface="Wingdings" panose="05000000000000000000" pitchFamily="2" charset="2"/>
              <a:buChar char="§"/>
            </a:pPr>
            <a:r>
              <a:rPr lang="lv-LV" dirty="0"/>
              <a:t>pētniecība, tehnoloģijas attīstība, inovācijas (EM+IZM programmas) -  </a:t>
            </a:r>
            <a:r>
              <a:rPr lang="lv-LV" b="1" dirty="0">
                <a:solidFill>
                  <a:srgbClr val="FF0000"/>
                </a:solidFill>
              </a:rPr>
              <a:t>145,3 M EUR</a:t>
            </a:r>
            <a:r>
              <a:rPr lang="lv-LV" dirty="0"/>
              <a:t>;</a:t>
            </a:r>
          </a:p>
          <a:p>
            <a:pPr marL="623888" indent="-260350">
              <a:buFont typeface="Wingdings" panose="05000000000000000000" pitchFamily="2" charset="2"/>
              <a:buChar char="§"/>
            </a:pPr>
            <a:r>
              <a:rPr lang="lv-LV" dirty="0"/>
              <a:t>izglītība, mūžizglītība -  </a:t>
            </a:r>
            <a:r>
              <a:rPr lang="lv-LV" b="1" dirty="0">
                <a:solidFill>
                  <a:srgbClr val="FF0000"/>
                </a:solidFill>
              </a:rPr>
              <a:t>6,7 M</a:t>
            </a:r>
            <a:r>
              <a:rPr lang="lv-LV" dirty="0"/>
              <a:t>;</a:t>
            </a:r>
          </a:p>
          <a:p>
            <a:pPr marL="623888" indent="-260350">
              <a:buFont typeface="Wingdings" panose="05000000000000000000" pitchFamily="2" charset="2"/>
              <a:buChar char="§"/>
            </a:pPr>
            <a:r>
              <a:rPr lang="lv-LV" dirty="0"/>
              <a:t>veselības infrastruktūra -  </a:t>
            </a:r>
            <a:r>
              <a:rPr lang="lv-LV" b="1" dirty="0">
                <a:solidFill>
                  <a:srgbClr val="FF0000"/>
                </a:solidFill>
              </a:rPr>
              <a:t>26,8 M</a:t>
            </a:r>
            <a:r>
              <a:rPr lang="lv-LV" dirty="0"/>
              <a:t>.</a:t>
            </a:r>
          </a:p>
          <a:p>
            <a:r>
              <a:rPr lang="lv-LV" dirty="0"/>
              <a:t>Tehnoloģiju  attīstības un inovāciju  infrastruktūras </a:t>
            </a:r>
            <a:r>
              <a:rPr lang="lv-LV" dirty="0" smtClean="0"/>
              <a:t>izveide, inovatīva uzņēmējdarbība -  </a:t>
            </a:r>
            <a:r>
              <a:rPr lang="lv-LV" b="1" dirty="0">
                <a:solidFill>
                  <a:srgbClr val="FF0000"/>
                </a:solidFill>
              </a:rPr>
              <a:t>400 M EUR</a:t>
            </a:r>
            <a:r>
              <a:rPr lang="lv-LV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25115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7981" y="365924"/>
            <a:ext cx="10512862" cy="589462"/>
          </a:xfrm>
        </p:spPr>
        <p:txBody>
          <a:bodyPr>
            <a:normAutofit/>
          </a:bodyPr>
          <a:lstStyle/>
          <a:p>
            <a:r>
              <a:rPr lang="lv-LV" dirty="0" err="1" smtClean="0"/>
              <a:t>Sektorāla</a:t>
            </a:r>
            <a:r>
              <a:rPr lang="lv-LV" dirty="0" smtClean="0"/>
              <a:t> investīciju  platforma</a:t>
            </a:r>
            <a:endParaRPr lang="lv-LV" dirty="0"/>
          </a:p>
        </p:txBody>
      </p:sp>
      <p:sp>
        <p:nvSpPr>
          <p:cNvPr id="3" name="Rounded Rectangle 2"/>
          <p:cNvSpPr/>
          <p:nvPr/>
        </p:nvSpPr>
        <p:spPr>
          <a:xfrm>
            <a:off x="3934172" y="1700808"/>
            <a:ext cx="3706249" cy="10005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800" b="1" dirty="0" smtClean="0"/>
              <a:t>578 </a:t>
            </a:r>
            <a:r>
              <a:rPr lang="lv-LV" sz="2800" b="1" dirty="0"/>
              <a:t>M EUR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37981" y="3429000"/>
            <a:ext cx="10055781" cy="229835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799" dirty="0"/>
          </a:p>
          <a:p>
            <a:pPr algn="ctr"/>
            <a:r>
              <a:rPr lang="lv-LV" sz="1799" dirty="0">
                <a:ln>
                  <a:solidFill>
                    <a:schemeClr val="tx1"/>
                  </a:solidFill>
                </a:ln>
                <a:solidFill>
                  <a:schemeClr val="bg1">
                    <a:lumMod val="75000"/>
                  </a:schemeClr>
                </a:solidFill>
              </a:rPr>
              <a:t>Periods - </a:t>
            </a:r>
            <a:r>
              <a:rPr lang="lv-LV" sz="1799" dirty="0" smtClean="0">
                <a:ln>
                  <a:solidFill>
                    <a:schemeClr val="tx1"/>
                  </a:solidFill>
                </a:ln>
                <a:solidFill>
                  <a:schemeClr val="bg1">
                    <a:lumMod val="75000"/>
                  </a:schemeClr>
                </a:solidFill>
              </a:rPr>
              <a:t>15</a:t>
            </a:r>
            <a:r>
              <a:rPr lang="lv-LV" sz="1799" dirty="0">
                <a:ln>
                  <a:solidFill>
                    <a:schemeClr val="tx1"/>
                  </a:solidFill>
                </a:ln>
                <a:solidFill>
                  <a:schemeClr val="bg1">
                    <a:lumMod val="75000"/>
                  </a:schemeClr>
                </a:solidFill>
              </a:rPr>
              <a:t>+ </a:t>
            </a:r>
            <a:r>
              <a:rPr lang="lv-LV" sz="1799" dirty="0" smtClean="0">
                <a:ln>
                  <a:solidFill>
                    <a:schemeClr val="tx1"/>
                  </a:solidFill>
                </a:ln>
                <a:solidFill>
                  <a:schemeClr val="bg1">
                    <a:lumMod val="75000"/>
                  </a:schemeClr>
                </a:solidFill>
              </a:rPr>
              <a:t>gadi;</a:t>
            </a:r>
            <a:endParaRPr lang="lv-LV" sz="1799" dirty="0">
              <a:ln>
                <a:solidFill>
                  <a:schemeClr val="tx1"/>
                </a:solidFill>
              </a:ln>
              <a:solidFill>
                <a:schemeClr val="bg1">
                  <a:lumMod val="75000"/>
                </a:schemeClr>
              </a:solidFill>
            </a:endParaRPr>
          </a:p>
          <a:p>
            <a:pPr algn="ctr"/>
            <a:r>
              <a:rPr lang="lv-LV" sz="1799" dirty="0">
                <a:ln>
                  <a:solidFill>
                    <a:schemeClr val="tx1"/>
                  </a:solidFill>
                </a:ln>
                <a:solidFill>
                  <a:schemeClr val="bg1">
                    <a:lumMod val="75000"/>
                  </a:schemeClr>
                </a:solidFill>
              </a:rPr>
              <a:t>Mērķis -  infrastruktūras iegāde un izveide;</a:t>
            </a:r>
          </a:p>
          <a:p>
            <a:pPr algn="ctr"/>
            <a:r>
              <a:rPr lang="lv-LV" sz="1799" dirty="0">
                <a:ln>
                  <a:solidFill>
                    <a:schemeClr val="tx1"/>
                  </a:solidFill>
                </a:ln>
                <a:solidFill>
                  <a:schemeClr val="bg1">
                    <a:lumMod val="75000"/>
                  </a:schemeClr>
                </a:solidFill>
              </a:rPr>
              <a:t>Finansējums -  45%  -  EIB (ESIF/Junkera plāns);</a:t>
            </a:r>
          </a:p>
          <a:p>
            <a:pPr algn="ctr"/>
            <a:r>
              <a:rPr lang="lv-LV" sz="1799" dirty="0">
                <a:ln>
                  <a:solidFill>
                    <a:schemeClr val="tx1"/>
                  </a:solidFill>
                </a:ln>
                <a:solidFill>
                  <a:schemeClr val="bg1">
                    <a:lumMod val="75000"/>
                  </a:schemeClr>
                </a:solidFill>
              </a:rPr>
              <a:t>~15-20% -  struktūrfondi;</a:t>
            </a:r>
          </a:p>
          <a:p>
            <a:pPr algn="ctr"/>
            <a:r>
              <a:rPr lang="lv-LV" sz="1799" dirty="0">
                <a:ln>
                  <a:solidFill>
                    <a:schemeClr val="tx1"/>
                  </a:solidFill>
                </a:ln>
                <a:solidFill>
                  <a:schemeClr val="bg1">
                    <a:lumMod val="75000"/>
                  </a:schemeClr>
                </a:solidFill>
              </a:rPr>
              <a:t>~20-25% -  komercbankas;</a:t>
            </a:r>
          </a:p>
          <a:p>
            <a:pPr algn="ctr"/>
            <a:r>
              <a:rPr lang="lv-LV" sz="1799" dirty="0">
                <a:ln>
                  <a:solidFill>
                    <a:schemeClr val="tx1"/>
                  </a:solidFill>
                </a:ln>
                <a:solidFill>
                  <a:schemeClr val="bg1">
                    <a:lumMod val="75000"/>
                  </a:schemeClr>
                </a:solidFill>
              </a:rPr>
              <a:t>~ 10-20% -  pašu finansējums + riska kapitāls</a:t>
            </a:r>
          </a:p>
          <a:p>
            <a:pPr algn="ctr"/>
            <a:r>
              <a:rPr lang="lv-LV" sz="1799" dirty="0">
                <a:ln>
                  <a:solidFill>
                    <a:schemeClr val="tx1"/>
                  </a:solidFill>
                </a:ln>
                <a:solidFill>
                  <a:schemeClr val="bg1">
                    <a:lumMod val="75000"/>
                  </a:schemeClr>
                </a:solidFill>
              </a:rPr>
              <a:t>Nodrošinājums -  naudas plūsma, nodrošinājumam izmantojamie aktīvi + valsts galvojums</a:t>
            </a:r>
          </a:p>
          <a:p>
            <a:pPr algn="ctr"/>
            <a:endParaRPr lang="lv-LV" sz="1799" dirty="0"/>
          </a:p>
        </p:txBody>
      </p:sp>
    </p:spTree>
    <p:extLst>
      <p:ext uri="{BB962C8B-B14F-4D97-AF65-F5344CB8AC3E}">
        <p14:creationId xmlns:p14="http://schemas.microsoft.com/office/powerpoint/2010/main" val="1936132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6"/>
          <p:cNvSpPr/>
          <p:nvPr/>
        </p:nvSpPr>
        <p:spPr>
          <a:xfrm>
            <a:off x="10038119" y="6771202"/>
            <a:ext cx="627936" cy="98584"/>
          </a:xfrm>
          <a:custGeom>
            <a:avLst/>
            <a:gdLst/>
            <a:ahLst/>
            <a:cxnLst/>
            <a:rect l="l" t="t" r="r" b="b"/>
            <a:pathLst>
              <a:path w="893064" h="140207">
                <a:moveTo>
                  <a:pt x="893064" y="0"/>
                </a:moveTo>
                <a:lnTo>
                  <a:pt x="0" y="0"/>
                </a:lnTo>
                <a:lnTo>
                  <a:pt x="0" y="123442"/>
                </a:lnTo>
                <a:lnTo>
                  <a:pt x="893064" y="123442"/>
                </a:lnTo>
                <a:lnTo>
                  <a:pt x="893064" y="0"/>
                </a:lnTo>
                <a:close/>
              </a:path>
            </a:pathLst>
          </a:custGeom>
          <a:solidFill>
            <a:srgbClr val="FAB701"/>
          </a:solidFill>
        </p:spPr>
        <p:txBody>
          <a:bodyPr wrap="square" lIns="0" tIns="0" rIns="0" bIns="0" rtlCol="0">
            <a:noAutofit/>
          </a:bodyPr>
          <a:lstStyle/>
          <a:p>
            <a:endParaRPr sz="1266"/>
          </a:p>
        </p:txBody>
      </p:sp>
      <p:sp>
        <p:nvSpPr>
          <p:cNvPr id="16" name="object 16"/>
          <p:cNvSpPr/>
          <p:nvPr/>
        </p:nvSpPr>
        <p:spPr>
          <a:xfrm>
            <a:off x="1343461" y="3266123"/>
            <a:ext cx="6718697" cy="37708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266"/>
          </a:p>
        </p:txBody>
      </p:sp>
      <p:sp>
        <p:nvSpPr>
          <p:cNvPr id="17" name="object 17"/>
          <p:cNvSpPr/>
          <p:nvPr/>
        </p:nvSpPr>
        <p:spPr>
          <a:xfrm>
            <a:off x="19010" y="3276838"/>
            <a:ext cx="7863126" cy="399264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266"/>
          </a:p>
        </p:txBody>
      </p:sp>
      <p:sp>
        <p:nvSpPr>
          <p:cNvPr id="18" name="object 18"/>
          <p:cNvSpPr/>
          <p:nvPr/>
        </p:nvSpPr>
        <p:spPr>
          <a:xfrm>
            <a:off x="7147044" y="3151465"/>
            <a:ext cx="3396853" cy="96762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266"/>
          </a:p>
        </p:txBody>
      </p:sp>
      <p:sp>
        <p:nvSpPr>
          <p:cNvPr id="19" name="object 19"/>
          <p:cNvSpPr/>
          <p:nvPr/>
        </p:nvSpPr>
        <p:spPr>
          <a:xfrm>
            <a:off x="7447616" y="3127127"/>
            <a:ext cx="3153608" cy="74902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266"/>
          </a:p>
        </p:txBody>
      </p:sp>
      <p:sp>
        <p:nvSpPr>
          <p:cNvPr id="20" name="object 20"/>
          <p:cNvSpPr/>
          <p:nvPr/>
        </p:nvSpPr>
        <p:spPr>
          <a:xfrm>
            <a:off x="7268130" y="4048363"/>
            <a:ext cx="2768917" cy="112085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266"/>
          </a:p>
        </p:txBody>
      </p:sp>
      <p:sp>
        <p:nvSpPr>
          <p:cNvPr id="21" name="object 21"/>
          <p:cNvSpPr/>
          <p:nvPr/>
        </p:nvSpPr>
        <p:spPr>
          <a:xfrm>
            <a:off x="7540307" y="4049435"/>
            <a:ext cx="2492454" cy="90332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266"/>
          </a:p>
        </p:txBody>
      </p:sp>
      <p:sp>
        <p:nvSpPr>
          <p:cNvPr id="22" name="object 22"/>
          <p:cNvSpPr/>
          <p:nvPr/>
        </p:nvSpPr>
        <p:spPr>
          <a:xfrm>
            <a:off x="7268130" y="4974194"/>
            <a:ext cx="2768917" cy="96762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266"/>
          </a:p>
        </p:txBody>
      </p:sp>
      <p:sp>
        <p:nvSpPr>
          <p:cNvPr id="23" name="object 23"/>
          <p:cNvSpPr/>
          <p:nvPr/>
        </p:nvSpPr>
        <p:spPr>
          <a:xfrm>
            <a:off x="7991435" y="4975265"/>
            <a:ext cx="1584841" cy="74902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266"/>
          </a:p>
        </p:txBody>
      </p:sp>
      <p:sp>
        <p:nvSpPr>
          <p:cNvPr id="24" name="object 24"/>
          <p:cNvSpPr/>
          <p:nvPr/>
        </p:nvSpPr>
        <p:spPr>
          <a:xfrm>
            <a:off x="7216695" y="5769292"/>
            <a:ext cx="2769988" cy="108870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266"/>
          </a:p>
        </p:txBody>
      </p:sp>
      <p:sp>
        <p:nvSpPr>
          <p:cNvPr id="25" name="object 25"/>
          <p:cNvSpPr/>
          <p:nvPr/>
        </p:nvSpPr>
        <p:spPr>
          <a:xfrm>
            <a:off x="7905710" y="5770364"/>
            <a:ext cx="1659850" cy="90332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266"/>
          </a:p>
        </p:txBody>
      </p:sp>
      <p:sp>
        <p:nvSpPr>
          <p:cNvPr id="15" name="object 15"/>
          <p:cNvSpPr txBox="1"/>
          <p:nvPr/>
        </p:nvSpPr>
        <p:spPr>
          <a:xfrm>
            <a:off x="2788642" y="975145"/>
            <a:ext cx="2639254" cy="52706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8929">
              <a:lnSpc>
                <a:spcPts val="4148"/>
              </a:lnSpc>
              <a:spcBef>
                <a:spcPts val="207"/>
              </a:spcBef>
            </a:pPr>
            <a:r>
              <a:rPr sz="4008" b="1" dirty="0">
                <a:solidFill>
                  <a:srgbClr val="5B5B5A"/>
                </a:solidFill>
                <a:latin typeface="Arial"/>
                <a:cs typeface="Arial"/>
              </a:rPr>
              <a:t>Qua</a:t>
            </a:r>
            <a:r>
              <a:rPr sz="4008" b="1" spc="-10" dirty="0">
                <a:solidFill>
                  <a:srgbClr val="5B5B5A"/>
                </a:solidFill>
                <a:latin typeface="Arial"/>
                <a:cs typeface="Arial"/>
              </a:rPr>
              <a:t>d</a:t>
            </a:r>
            <a:r>
              <a:rPr sz="4008" b="1" dirty="0">
                <a:solidFill>
                  <a:srgbClr val="5B5B5A"/>
                </a:solidFill>
                <a:latin typeface="Arial"/>
                <a:cs typeface="Arial"/>
              </a:rPr>
              <a:t>ruple</a:t>
            </a:r>
            <a:endParaRPr sz="4008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477761" y="975145"/>
            <a:ext cx="1311244" cy="52706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8929">
              <a:lnSpc>
                <a:spcPts val="4148"/>
              </a:lnSpc>
              <a:spcBef>
                <a:spcPts val="207"/>
              </a:spcBef>
            </a:pPr>
            <a:r>
              <a:rPr sz="4008" b="1" dirty="0">
                <a:solidFill>
                  <a:srgbClr val="5B5B5A"/>
                </a:solidFill>
                <a:latin typeface="Arial"/>
                <a:cs typeface="Arial"/>
              </a:rPr>
              <a:t>Helix</a:t>
            </a:r>
            <a:endParaRPr sz="4008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836324" y="975145"/>
            <a:ext cx="2668788" cy="52706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8929">
              <a:lnSpc>
                <a:spcPts val="4148"/>
              </a:lnSpc>
              <a:spcBef>
                <a:spcPts val="207"/>
              </a:spcBef>
            </a:pPr>
            <a:r>
              <a:rPr sz="4008" b="1" dirty="0">
                <a:solidFill>
                  <a:srgbClr val="5B5B5A"/>
                </a:solidFill>
                <a:latin typeface="Arial"/>
                <a:cs typeface="Arial"/>
              </a:rPr>
              <a:t>Innovation</a:t>
            </a:r>
            <a:endParaRPr sz="4008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262719" y="1630990"/>
            <a:ext cx="7616522" cy="72509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2679"/>
              </a:lnSpc>
              <a:spcBef>
                <a:spcPts val="134"/>
              </a:spcBef>
            </a:pPr>
            <a:r>
              <a:rPr lang="lv-LV" sz="2531" b="1" dirty="0" smtClean="0">
                <a:solidFill>
                  <a:srgbClr val="1373B8"/>
                </a:solidFill>
                <a:latin typeface="Trebuchet MS"/>
                <a:cs typeface="Trebuchet MS"/>
              </a:rPr>
              <a:t>Valdības, augstskolu, uzņēmēju un iedzīvotāju sadarbība lai kopīgi virzītu  inovācijas </a:t>
            </a:r>
            <a:r>
              <a:rPr sz="2531" b="1" spc="-10" dirty="0" smtClean="0">
                <a:solidFill>
                  <a:srgbClr val="1373B8"/>
                </a:solidFill>
                <a:latin typeface="Trebuchet MS"/>
                <a:cs typeface="Trebuchet MS"/>
              </a:rPr>
              <a:t> </a:t>
            </a:r>
            <a:r>
              <a:rPr lang="lv-LV" sz="2531" b="1" spc="-6" dirty="0" smtClean="0">
                <a:solidFill>
                  <a:srgbClr val="1373B8"/>
                </a:solidFill>
                <a:latin typeface="Trebuchet MS"/>
                <a:cs typeface="Trebuchet MS"/>
              </a:rPr>
              <a:t>ārpus katras atsevišķas organizācijas ietvariem</a:t>
            </a:r>
            <a:endParaRPr sz="2531" dirty="0">
              <a:latin typeface="Trebuchet MS"/>
              <a:cs typeface="Trebuchet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971254" y="2402516"/>
            <a:ext cx="922963" cy="33932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8929">
              <a:lnSpc>
                <a:spcPts val="2672"/>
              </a:lnSpc>
              <a:spcBef>
                <a:spcPts val="134"/>
              </a:spcBef>
            </a:pPr>
            <a:endParaRPr sz="2531" dirty="0">
              <a:latin typeface="Trebuchet MS"/>
              <a:cs typeface="Trebuchet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925373" y="2402516"/>
            <a:ext cx="366829" cy="33932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8929">
              <a:lnSpc>
                <a:spcPts val="2672"/>
              </a:lnSpc>
              <a:spcBef>
                <a:spcPts val="134"/>
              </a:spcBef>
            </a:pPr>
            <a:endParaRPr sz="2531" dirty="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323030" y="2402516"/>
            <a:ext cx="598669" cy="33932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8929">
              <a:lnSpc>
                <a:spcPts val="2672"/>
              </a:lnSpc>
              <a:spcBef>
                <a:spcPts val="134"/>
              </a:spcBef>
            </a:pPr>
            <a:endParaRPr sz="2531" dirty="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952466" y="2402516"/>
            <a:ext cx="622528" cy="33932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8929">
              <a:lnSpc>
                <a:spcPts val="2672"/>
              </a:lnSpc>
              <a:spcBef>
                <a:spcPts val="134"/>
              </a:spcBef>
            </a:pPr>
            <a:endParaRPr sz="2531" dirty="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605690" y="2402516"/>
            <a:ext cx="1940965" cy="33932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8929">
              <a:lnSpc>
                <a:spcPts val="2672"/>
              </a:lnSpc>
              <a:spcBef>
                <a:spcPts val="134"/>
              </a:spcBef>
            </a:pPr>
            <a:endParaRPr sz="2531" dirty="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577276" y="2402516"/>
            <a:ext cx="1617862" cy="33932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8929">
              <a:lnSpc>
                <a:spcPts val="2672"/>
              </a:lnSpc>
              <a:spcBef>
                <a:spcPts val="134"/>
              </a:spcBef>
            </a:pPr>
            <a:endParaRPr sz="2531" dirty="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635110" y="3275766"/>
            <a:ext cx="2908787" cy="58828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8929">
              <a:lnSpc>
                <a:spcPts val="2795"/>
              </a:lnSpc>
              <a:spcBef>
                <a:spcPts val="139"/>
              </a:spcBef>
            </a:pPr>
            <a:r>
              <a:rPr lang="lv-LV" sz="2000" b="1" dirty="0" smtClean="0">
                <a:solidFill>
                  <a:srgbClr val="FFFFFF"/>
                </a:solidFill>
                <a:latin typeface="Calibri"/>
                <a:cs typeface="Calibri"/>
              </a:rPr>
              <a:t>Vadība/publiskais sektors</a:t>
            </a:r>
            <a:endParaRPr sz="2000" b="1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635110" y="4247942"/>
            <a:ext cx="2186681" cy="42826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8929" algn="ctr">
              <a:lnSpc>
                <a:spcPts val="3361"/>
              </a:lnSpc>
              <a:spcBef>
                <a:spcPts val="168"/>
              </a:spcBef>
            </a:pPr>
            <a:r>
              <a:rPr lang="lv-LV" sz="4000" b="1" baseline="3561" dirty="0" smtClean="0">
                <a:solidFill>
                  <a:srgbClr val="FFFFFF"/>
                </a:solidFill>
                <a:latin typeface="Calibri"/>
                <a:cs typeface="Calibri"/>
              </a:rPr>
              <a:t>Augstskolas</a:t>
            </a:r>
            <a:endParaRPr sz="4000" b="1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062159" y="5139303"/>
            <a:ext cx="1341008" cy="35754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8929">
              <a:lnSpc>
                <a:spcPts val="2795"/>
              </a:lnSpc>
              <a:spcBef>
                <a:spcPts val="139"/>
              </a:spcBef>
            </a:pPr>
            <a:r>
              <a:rPr lang="lv-LV" sz="2672" dirty="0" smtClean="0">
                <a:solidFill>
                  <a:schemeClr val="bg1"/>
                </a:solidFill>
                <a:latin typeface="Calibri"/>
                <a:cs typeface="Calibri"/>
              </a:rPr>
              <a:t>Ražošana</a:t>
            </a:r>
            <a:endParaRPr sz="2672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8041306" y="5986820"/>
            <a:ext cx="1606184" cy="42826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8929">
              <a:lnSpc>
                <a:spcPts val="3361"/>
              </a:lnSpc>
              <a:spcBef>
                <a:spcPts val="168"/>
              </a:spcBef>
            </a:pPr>
            <a:r>
              <a:rPr lang="lv-LV" sz="4000" baseline="3561" dirty="0" smtClean="0">
                <a:solidFill>
                  <a:srgbClr val="FFFFFF"/>
                </a:solidFill>
                <a:latin typeface="Calibri"/>
                <a:cs typeface="Calibri"/>
              </a:rPr>
              <a:t>Iedzīvotāji</a:t>
            </a:r>
            <a:endParaRPr sz="40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78426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65212" y="1828800"/>
            <a:ext cx="8686801" cy="3328392"/>
          </a:xfrm>
        </p:spPr>
        <p:txBody>
          <a:bodyPr/>
          <a:lstStyle/>
          <a:p>
            <a:pPr marL="502920" indent="-457200">
              <a:buAutoNum type="arabicPeriod"/>
            </a:pPr>
            <a:r>
              <a:rPr lang="lv-LV" dirty="0" smtClean="0"/>
              <a:t>Iesaistot vadošās auditorkompānijas, tiek gatavota infrastruktūras attīstības projektu  izmaksu -  ieguvumu  analīze  -  piemērs platformā iekļaujamajiem projektiem.</a:t>
            </a:r>
          </a:p>
          <a:p>
            <a:pPr marL="502920" indent="-457200" algn="just">
              <a:buFont typeface="Arial" pitchFamily="34" charset="0"/>
              <a:buAutoNum type="arabicPeriod"/>
            </a:pPr>
            <a:r>
              <a:rPr lang="lv-LV" dirty="0" smtClean="0">
                <a:solidFill>
                  <a:srgbClr val="FF0000"/>
                </a:solidFill>
              </a:rPr>
              <a:t>EIB prezentēta platformas ideja, saņemts konceptuāls atbalsts tālākai  tās izstrādei un potenciālai  finansēšanai.</a:t>
            </a:r>
            <a:endParaRPr lang="en-US" dirty="0" smtClean="0">
              <a:solidFill>
                <a:srgbClr val="FF0000"/>
              </a:solidFill>
            </a:endParaRPr>
          </a:p>
          <a:p>
            <a:pPr marL="502920" indent="-457200" algn="just">
              <a:buFont typeface="Arial" pitchFamily="34" charset="0"/>
              <a:buAutoNum type="arabicPeriod"/>
            </a:pPr>
            <a:r>
              <a:rPr lang="lv-LV" dirty="0" smtClean="0">
                <a:solidFill>
                  <a:srgbClr val="FF0000"/>
                </a:solidFill>
              </a:rPr>
              <a:t>Nodibināti  kontakti  ar EIKC (Eiropas Investīciju  konsultāciju  centru) konsultācijām platformas projekta izskatīšanai  EIB Investīciju  komitejā nepieciešamo  dokumentu  sagatavošanai. </a:t>
            </a:r>
          </a:p>
          <a:p>
            <a:pPr marL="502920" indent="-457200" algn="just">
              <a:buFont typeface="Arial" pitchFamily="34" charset="0"/>
              <a:buAutoNum type="arabicPeriod"/>
            </a:pPr>
            <a:r>
              <a:rPr lang="lv-LV" dirty="0" smtClean="0">
                <a:solidFill>
                  <a:srgbClr val="FF0000"/>
                </a:solidFill>
              </a:rPr>
              <a:t>EIKC iesniegta sākotnējā informācija par platformu.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 smtClean="0"/>
              <a:t>Uz 11.12.2015. paveiktais platformas izveidē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7114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595" name="Line 3"/>
          <p:cNvSpPr>
            <a:spLocks noChangeShapeType="1"/>
          </p:cNvSpPr>
          <p:nvPr/>
        </p:nvSpPr>
        <p:spPr bwMode="auto">
          <a:xfrm>
            <a:off x="406295" y="992504"/>
            <a:ext cx="11376237" cy="0"/>
          </a:xfrm>
          <a:prstGeom prst="line">
            <a:avLst/>
          </a:prstGeom>
          <a:noFill/>
          <a:ln w="12700">
            <a:solidFill>
              <a:srgbClr val="FFCC00"/>
            </a:solidFill>
            <a:round/>
            <a:headEnd type="none" w="sm" len="sm"/>
            <a:tailEnd type="none" w="sm" len="sm"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>
              <a:defRPr/>
            </a:pPr>
            <a:endParaRPr lang="en-US" sz="1798" dirty="0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318530" y="116891"/>
            <a:ext cx="11765601" cy="734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lnSpc>
                <a:spcPct val="85000"/>
              </a:lnSpc>
              <a:spcBef>
                <a:spcPct val="0"/>
              </a:spcBef>
              <a:buSzPct val="60000"/>
            </a:pPr>
            <a:r>
              <a:rPr lang="lv-LV" sz="2998" noProof="1">
                <a:solidFill>
                  <a:schemeClr val="bg1"/>
                </a:solidFill>
                <a:ea typeface="+mj-ea"/>
                <a:cs typeface="Arial" pitchFamily="34" charset="0"/>
              </a:rPr>
              <a:t>Projekta izmaksu-ieguvumu analīze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/>
          </p:nvPr>
        </p:nvGraphicFramePr>
        <p:xfrm>
          <a:off x="492491" y="1112088"/>
          <a:ext cx="11385427" cy="466308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74874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0331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42201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48235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629003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457033">
                <a:tc gridSpan="2">
                  <a:txBody>
                    <a:bodyPr/>
                    <a:lstStyle/>
                    <a:p>
                      <a:pPr algn="ctr"/>
                      <a:r>
                        <a:rPr lang="lv-LV" sz="1200" dirty="0" smtClean="0"/>
                        <a:t>Parametri</a:t>
                      </a:r>
                      <a:endParaRPr lang="lv-LV" sz="1200" dirty="0">
                        <a:solidFill>
                          <a:schemeClr val="tx2"/>
                        </a:solidFill>
                      </a:endParaRPr>
                    </a:p>
                  </a:txBody>
                  <a:tcPr marL="91368" marR="91368" marT="45684" marB="45684" anchor="ctr"/>
                </a:tc>
                <a:tc hMerge="1"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dirty="0" smtClean="0"/>
                        <a:t>Humanitāro un sociālo zinātņu māja (fakultātes</a:t>
                      </a:r>
                      <a:r>
                        <a:rPr lang="lv-LV" sz="1200" baseline="0" dirty="0" smtClean="0"/>
                        <a:t> un institūti)</a:t>
                      </a:r>
                      <a:endParaRPr lang="lv-LV" sz="1200" dirty="0" smtClean="0">
                        <a:solidFill>
                          <a:schemeClr val="tx2"/>
                        </a:solidFill>
                      </a:endParaRPr>
                    </a:p>
                  </a:txBody>
                  <a:tcPr marL="91368" marR="91368" marT="45684" marB="45684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dirty="0" smtClean="0"/>
                        <a:t> Zinātnes</a:t>
                      </a:r>
                      <a:r>
                        <a:rPr lang="lv-LV" sz="1200" baseline="0" dirty="0" smtClean="0"/>
                        <a:t> māja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baseline="0" dirty="0" smtClean="0"/>
                        <a:t>(fakultātes un institūti)</a:t>
                      </a:r>
                      <a:endParaRPr lang="lv-LV" sz="1200" dirty="0" smtClean="0">
                        <a:solidFill>
                          <a:schemeClr val="tx2"/>
                        </a:solidFill>
                      </a:endParaRPr>
                    </a:p>
                  </a:txBody>
                  <a:tcPr marL="91368" marR="91368" marT="45684" marB="45684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dirty="0" smtClean="0"/>
                        <a:t>Piezīmes</a:t>
                      </a:r>
                      <a:endParaRPr lang="lv-LV" sz="1200" dirty="0" smtClean="0">
                        <a:solidFill>
                          <a:schemeClr val="tx2"/>
                        </a:solidFill>
                      </a:endParaRPr>
                    </a:p>
                  </a:txBody>
                  <a:tcPr marL="91368" marR="91368" marT="45684" marB="45684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797804">
                <a:tc rowSpan="3">
                  <a:txBody>
                    <a:bodyPr/>
                    <a:lstStyle/>
                    <a:p>
                      <a:pPr algn="ctr"/>
                      <a:r>
                        <a:rPr lang="lv-LV" sz="1000" dirty="0" smtClean="0"/>
                        <a:t>Finanšu*</a:t>
                      </a:r>
                      <a:endParaRPr lang="lv-LV" sz="1000" b="1" dirty="0"/>
                    </a:p>
                  </a:txBody>
                  <a:tcPr marL="91368" marR="91368" marT="45684" marB="4568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000" dirty="0" smtClean="0"/>
                        <a:t>Ieņēmumi </a:t>
                      </a:r>
                      <a:endParaRPr lang="lv-LV" sz="1000" b="1" dirty="0" smtClean="0"/>
                    </a:p>
                  </a:txBody>
                  <a:tcPr marL="91368" marR="91368" marT="45684" marB="45684" anchor="ctr"/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lv-LV" sz="800" dirty="0" smtClean="0"/>
                        <a:t>Studiju </a:t>
                      </a:r>
                      <a:r>
                        <a:rPr lang="lv-LV" sz="800" baseline="0" dirty="0" smtClean="0"/>
                        <a:t> darbība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lv-LV" sz="800" dirty="0" smtClean="0"/>
                        <a:t>Pētniecība</a:t>
                      </a:r>
                      <a:r>
                        <a:rPr lang="lv-LV" sz="800" baseline="0" dirty="0" smtClean="0"/>
                        <a:t> </a:t>
                      </a:r>
                    </a:p>
                    <a:p>
                      <a:pPr marL="628650" marR="0" lvl="1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lv-LV" sz="800" kern="1200" dirty="0" smtClean="0"/>
                        <a:t>Valsts budžeta finansējums</a:t>
                      </a:r>
                    </a:p>
                    <a:p>
                      <a:pPr marL="628650" marR="0" lvl="1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lv-LV" sz="800" dirty="0" smtClean="0"/>
                        <a:t>Ārvalstu</a:t>
                      </a:r>
                      <a:r>
                        <a:rPr lang="lv-LV" sz="800" baseline="0" dirty="0" smtClean="0"/>
                        <a:t> publiskais finansējums</a:t>
                      </a:r>
                    </a:p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lv-LV" sz="800" kern="1200" dirty="0" smtClean="0"/>
                        <a:t>Zināšanu pārnese </a:t>
                      </a:r>
                    </a:p>
                    <a:p>
                      <a:pPr marL="628650" marR="0" lvl="1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lv-LV" sz="800" kern="1200" dirty="0" smtClean="0"/>
                        <a:t>Ieņēmumi no līgumdarbiem ar Latvijas Republikas juridiskajām personām</a:t>
                      </a:r>
                    </a:p>
                    <a:p>
                      <a:pPr marL="628650" marR="0" lvl="2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lv-LV" sz="800" kern="1200" dirty="0" smtClean="0"/>
                        <a:t>Ārvalstu finansējums (finansējums no ārvalstu uzņēmumiem)</a:t>
                      </a:r>
                    </a:p>
                    <a:p>
                      <a:pPr marL="628650" marR="0" lvl="2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lv-LV" sz="800" kern="1200" dirty="0" smtClean="0"/>
                        <a:t>Augstskolas finansējums zinātnei</a:t>
                      </a:r>
                    </a:p>
                    <a:p>
                      <a:pPr marL="628650" marR="0" lvl="2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lv-LV" sz="800" kern="1200" dirty="0" smtClean="0"/>
                        <a:t>Intelektuālā īpašuma (tehnoloģiju tiesību) licences līgumi</a:t>
                      </a:r>
                    </a:p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lv-LV" sz="800" kern="1200" dirty="0" smtClean="0"/>
                        <a:t>Cita darbība</a:t>
                      </a:r>
                    </a:p>
                    <a:p>
                      <a:pPr marL="628650" marR="0" lvl="2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lv-LV" sz="800" kern="1200" dirty="0" smtClean="0"/>
                        <a:t>Nomas ieņēmumi</a:t>
                      </a:r>
                      <a:endParaRPr lang="lv-LV" sz="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368" marR="91368" marT="45684" marB="45684"/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lv-LV" sz="800" dirty="0" smtClean="0"/>
                        <a:t>Studiju darbība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lv-LV" sz="800" dirty="0" smtClean="0"/>
                        <a:t>Pētniecība</a:t>
                      </a:r>
                    </a:p>
                    <a:p>
                      <a:pPr marL="7429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lv-LV" sz="800" dirty="0" smtClean="0"/>
                        <a:t>Valsts budžeta finansējums</a:t>
                      </a:r>
                    </a:p>
                    <a:p>
                      <a:pPr marL="7429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lv-LV" sz="800" dirty="0" smtClean="0"/>
                        <a:t>Ārvalstu</a:t>
                      </a:r>
                      <a:r>
                        <a:rPr lang="lv-LV" sz="800" baseline="0" dirty="0" smtClean="0"/>
                        <a:t> publiskais finansējums</a:t>
                      </a:r>
                    </a:p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lv-LV" sz="800" kern="1200" dirty="0" smtClean="0"/>
                        <a:t>Zināšanu pārnese </a:t>
                      </a:r>
                    </a:p>
                    <a:p>
                      <a:pPr marL="742950" marR="0" lvl="2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lv-LV" sz="800" kern="1200" dirty="0" smtClean="0"/>
                        <a:t>Ieņēmumi no līgumdarbiem ar Latvijas Republikas juridiskajām personām</a:t>
                      </a:r>
                    </a:p>
                    <a:p>
                      <a:pPr marL="742950" marR="0" lvl="2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lv-LV" sz="800" kern="1200" dirty="0" smtClean="0"/>
                        <a:t>Ārvalstu finansējums (finansējums no ārvalstu uzņēmumiem)</a:t>
                      </a:r>
                    </a:p>
                    <a:p>
                      <a:pPr marL="742950" marR="0" lvl="2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lv-LV" sz="800" kern="1200" dirty="0" smtClean="0"/>
                        <a:t>Augstskolas finansējums zinātnei</a:t>
                      </a:r>
                    </a:p>
                    <a:p>
                      <a:pPr marL="742950" marR="0" lvl="2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lv-LV" sz="800" kern="1200" dirty="0" smtClean="0"/>
                        <a:t>Intelektuālā īpašuma (tehnoloģiju tiesību) licences līgumi</a:t>
                      </a:r>
                    </a:p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lv-LV" sz="800" kern="1200" dirty="0" smtClean="0"/>
                        <a:t>Cita darbība</a:t>
                      </a:r>
                      <a:r>
                        <a:rPr lang="lv-LV" sz="800" kern="1200" baseline="0" dirty="0" smtClean="0"/>
                        <a:t> </a:t>
                      </a:r>
                      <a:endParaRPr lang="lv-LV" sz="800" kern="1200" dirty="0" smtClean="0"/>
                    </a:p>
                    <a:p>
                      <a:pPr marL="742950" marR="0" lvl="2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lv-LV" sz="800" kern="1200" dirty="0" smtClean="0"/>
                        <a:t>Nomas ieņēmumi</a:t>
                      </a:r>
                      <a:endParaRPr lang="lv-LV" sz="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368" marR="91368" marT="45684" marB="45684"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lv-LV" sz="800" kern="1200" dirty="0" smtClean="0"/>
                        <a:t>Studiju darbība</a:t>
                      </a:r>
                    </a:p>
                    <a:p>
                      <a:pPr marL="628650" lvl="1" indent="-171450">
                        <a:buFont typeface="Arial" panose="020B0604020202020204" pitchFamily="34" charset="0"/>
                        <a:buChar char="•"/>
                      </a:pPr>
                      <a:r>
                        <a:rPr lang="lv-LV" sz="800" kern="1200" dirty="0" smtClean="0"/>
                        <a:t>Studentu skaita</a:t>
                      </a:r>
                      <a:r>
                        <a:rPr lang="lv-LV" sz="800" kern="1200" baseline="0" dirty="0" smtClean="0"/>
                        <a:t> pieaugums</a:t>
                      </a:r>
                    </a:p>
                    <a:p>
                      <a:pPr marL="171450" marR="0" lvl="1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lv-LV" sz="800" kern="1200" dirty="0" smtClean="0"/>
                        <a:t>Pētniecība</a:t>
                      </a:r>
                    </a:p>
                    <a:p>
                      <a:pPr marL="628650" lvl="1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lv-LV" sz="800" kern="1200" dirty="0" smtClean="0"/>
                        <a:t>Publiskā finansējuma pieaugums</a:t>
                      </a:r>
                    </a:p>
                    <a:p>
                      <a:pPr marL="628650" lvl="1" indent="-171450">
                        <a:buFont typeface="Arial" panose="020B0604020202020204" pitchFamily="34" charset="0"/>
                        <a:buChar char="•"/>
                      </a:pPr>
                      <a:r>
                        <a:rPr lang="lv-LV" sz="800" kern="1200" dirty="0" smtClean="0"/>
                        <a:t>Zināšanu pārnese</a:t>
                      </a:r>
                    </a:p>
                    <a:p>
                      <a:pPr marL="628650" lvl="1" indent="-171450">
                        <a:buFont typeface="Arial" panose="020B0604020202020204" pitchFamily="34" charset="0"/>
                        <a:buChar char="•"/>
                      </a:pPr>
                      <a:r>
                        <a:rPr lang="lv-LV" sz="800" kern="1200" dirty="0" smtClean="0"/>
                        <a:t>Privātā finansējuma pieaugums</a:t>
                      </a:r>
                      <a:endParaRPr lang="lv-LV" sz="1200" baseline="0" dirty="0" smtClean="0"/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lv-LV" sz="1200" baseline="0" dirty="0" smtClean="0"/>
                    </a:p>
                  </a:txBody>
                  <a:tcPr marL="91368" marR="91368" marT="45684" marB="45684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22698">
                <a:tc vMerge="1">
                  <a:txBody>
                    <a:bodyPr/>
                    <a:lstStyle/>
                    <a:p>
                      <a:endParaRPr lang="lv-LV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000" dirty="0" smtClean="0"/>
                        <a:t>Darbības</a:t>
                      </a:r>
                      <a:r>
                        <a:rPr lang="lv-LV" sz="1000" baseline="0" dirty="0" smtClean="0"/>
                        <a:t> izmaksas</a:t>
                      </a:r>
                      <a:endParaRPr lang="lv-LV" sz="1000" b="1" dirty="0"/>
                    </a:p>
                  </a:txBody>
                  <a:tcPr marL="91368" marR="91368" marT="45684" marB="45684" anchor="ctr"/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lv-LV" sz="800" kern="1200" dirty="0" smtClean="0"/>
                        <a:t>Studiju darbība 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lv-LV" sz="800" kern="1200" dirty="0" smtClean="0"/>
                        <a:t>Pētniecība 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lv-LV" sz="800" kern="1200" dirty="0" smtClean="0"/>
                        <a:t>Uzturēšanas izmaksas </a:t>
                      </a:r>
                    </a:p>
                    <a:p>
                      <a:pPr marL="628650" marR="0" lvl="2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lv-LV" sz="800" kern="1200" dirty="0" smtClean="0"/>
                        <a:t>Infrastruktūra</a:t>
                      </a:r>
                    </a:p>
                    <a:p>
                      <a:pPr marL="171450" marR="0" lvl="1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lv-LV" sz="800" kern="1200" dirty="0" smtClean="0"/>
                        <a:t>Papildus zinātniskā</a:t>
                      </a:r>
                      <a:r>
                        <a:rPr lang="lv-LV" sz="800" kern="1200" baseline="0" dirty="0" smtClean="0"/>
                        <a:t> personāla izmaksas</a:t>
                      </a:r>
                      <a:endParaRPr lang="lv-LV" sz="8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368" marR="91368" marT="45684" marB="45684"/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lv-LV" sz="800" kern="1200" dirty="0" smtClean="0"/>
                        <a:t>Studiju darbība 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lv-LV" sz="800" kern="1200" dirty="0" smtClean="0"/>
                        <a:t>Pētniecība </a:t>
                      </a:r>
                    </a:p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lv-LV" sz="800" kern="1200" dirty="0" smtClean="0"/>
                        <a:t>Uzturēšanas izmaksas </a:t>
                      </a:r>
                    </a:p>
                    <a:p>
                      <a:pPr marL="742950" marR="0" lvl="2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lv-LV" sz="800" kern="1200" dirty="0" smtClean="0"/>
                        <a:t>Infrastruktūra</a:t>
                      </a:r>
                    </a:p>
                    <a:p>
                      <a:pPr marL="742950" marR="0" lvl="2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lv-LV" sz="800" kern="1200" dirty="0" smtClean="0"/>
                        <a:t>Tehniskais aprīkojums</a:t>
                      </a:r>
                    </a:p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lv-LV" sz="800" kern="1200" dirty="0" smtClean="0"/>
                        <a:t>Papildus zinātniskā</a:t>
                      </a:r>
                      <a:r>
                        <a:rPr lang="lv-LV" sz="800" kern="1200" baseline="0" dirty="0" smtClean="0"/>
                        <a:t> personāla izmaksas</a:t>
                      </a:r>
                      <a:endParaRPr lang="lv-LV" sz="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368" marR="91368" marT="45684" marB="45684"/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lv-LV" sz="800" kern="1200" dirty="0" smtClean="0"/>
                        <a:t>Studiju darbība</a:t>
                      </a:r>
                    </a:p>
                    <a:p>
                      <a:pPr marL="628650" lvl="1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lv-LV" sz="800" kern="1200" dirty="0" smtClean="0"/>
                        <a:t>Personāla izmaksu pieaugums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lv-LV" sz="800" kern="1200" dirty="0" smtClean="0"/>
                        <a:t>Pētniecība</a:t>
                      </a:r>
                    </a:p>
                    <a:p>
                      <a:pPr marL="628650" lvl="1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lv-LV" sz="800" kern="1200" dirty="0" smtClean="0"/>
                        <a:t>Personāla izmaksu pieaugums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lv-LV" sz="800" kern="1200" dirty="0" smtClean="0"/>
                        <a:t>Infrastruktūras uzturēšanas izmaksas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lv-LV" sz="800" kern="1200" dirty="0" smtClean="0"/>
                        <a:t>Papildu zinātniskā personāla izmaksas</a:t>
                      </a:r>
                      <a:endParaRPr lang="lv-LV" sz="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368" marR="91368" marT="45684" marB="45684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96089">
                <a:tc vMerge="1">
                  <a:txBody>
                    <a:bodyPr/>
                    <a:lstStyle/>
                    <a:p>
                      <a:pPr algn="ctr"/>
                      <a:endParaRPr lang="lv-LV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000" dirty="0" smtClean="0"/>
                        <a:t>Investīciju izmaksas</a:t>
                      </a:r>
                      <a:endParaRPr lang="lv-LV" sz="1000" b="1" dirty="0" smtClean="0"/>
                    </a:p>
                  </a:txBody>
                  <a:tcPr marL="91368" marR="91368" marT="45684" marB="45684" anchor="ctr"/>
                </a:tc>
                <a:tc>
                  <a:txBody>
                    <a:bodyPr/>
                    <a:lstStyle/>
                    <a:p>
                      <a:pPr marL="171450" marR="0" lvl="1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lv-LV" sz="800" kern="1200" dirty="0" smtClean="0"/>
                        <a:t>Investīcijas</a:t>
                      </a:r>
                      <a:endParaRPr lang="lv-LV" sz="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368" marR="91368" marT="45684" marB="45684"/>
                </a:tc>
                <a:tc>
                  <a:txBody>
                    <a:bodyPr/>
                    <a:lstStyle/>
                    <a:p>
                      <a:pPr marL="171450" marR="0" lvl="1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lv-LV" sz="800" kern="1200" dirty="0" smtClean="0"/>
                        <a:t>Investīcijas  </a:t>
                      </a:r>
                    </a:p>
                    <a:p>
                      <a:pPr marL="457200" marR="0" lvl="2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lv-LV" sz="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368" marR="91368" marT="45684" marB="45684"/>
                </a:tc>
                <a:tc>
                  <a:txBody>
                    <a:bodyPr/>
                    <a:lstStyle/>
                    <a:p>
                      <a:r>
                        <a:rPr lang="lv-LV" sz="800" dirty="0" smtClean="0"/>
                        <a:t>n/a</a:t>
                      </a:r>
                      <a:endParaRPr lang="lv-LV" sz="800" dirty="0"/>
                    </a:p>
                  </a:txBody>
                  <a:tcPr marL="91368" marR="91368" marT="45684" marB="45684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188362">
                <a:tc gridSpan="2">
                  <a:txBody>
                    <a:bodyPr/>
                    <a:lstStyle/>
                    <a:p>
                      <a:pPr algn="ctr"/>
                      <a:r>
                        <a:rPr lang="lv-LV" sz="1000" dirty="0" smtClean="0"/>
                        <a:t>Sociālekonomiskie</a:t>
                      </a:r>
                      <a:endParaRPr lang="lv-LV" sz="1000" dirty="0"/>
                    </a:p>
                    <a:p>
                      <a:pPr algn="ctr"/>
                      <a:r>
                        <a:rPr lang="lv-LV" sz="1000" dirty="0" smtClean="0"/>
                        <a:t>Ieguvumi*</a:t>
                      </a:r>
                      <a:endParaRPr lang="lv-LV" sz="1000" b="1" dirty="0" smtClean="0"/>
                    </a:p>
                  </a:txBody>
                  <a:tcPr marL="91368" marR="91368" marT="45684" marB="45684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lv-LV" sz="1000" b="1" dirty="0" smtClean="0"/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lv-LV" sz="800" kern="1200" dirty="0" smtClean="0"/>
                        <a:t>Zinātniskās publikācijas 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lv-LV" sz="800" kern="1200" dirty="0" err="1" smtClean="0"/>
                        <a:t>Cilvēkkapitāla</a:t>
                      </a:r>
                      <a:r>
                        <a:rPr lang="lv-LV" sz="800" kern="1200" dirty="0" smtClean="0"/>
                        <a:t> attīstība 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lv-LV" sz="800" kern="1200" dirty="0" smtClean="0"/>
                        <a:t>Jaunas darba vietas</a:t>
                      </a:r>
                      <a:r>
                        <a:rPr lang="lv-LV" sz="800" kern="1200" baseline="0" dirty="0" smtClean="0"/>
                        <a:t> </a:t>
                      </a:r>
                      <a:endParaRPr lang="lv-LV" sz="800" kern="1200" dirty="0" smtClean="0"/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lv-LV" sz="800" kern="1200" dirty="0" smtClean="0"/>
                        <a:t>Ieguvums sabiedrībai </a:t>
                      </a:r>
                    </a:p>
                    <a:p>
                      <a:pPr marL="742950" marR="0" lvl="2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lv-LV" sz="800" kern="1200" dirty="0" smtClean="0"/>
                        <a:t>Izglītojoši pasākumi, izstādes u.c.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lv-LV" sz="800" kern="1200" dirty="0" smtClean="0"/>
                        <a:t>Ieguvums uzņēmumiem </a:t>
                      </a:r>
                    </a:p>
                    <a:p>
                      <a:pPr marL="742950" marR="0" lvl="2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lv-LV" sz="800" kern="1200" dirty="0" smtClean="0"/>
                        <a:t>"</a:t>
                      </a:r>
                      <a:r>
                        <a:rPr lang="lv-LV" sz="800" kern="1200" dirty="0" err="1" smtClean="0"/>
                        <a:t>Spin</a:t>
                      </a:r>
                      <a:r>
                        <a:rPr lang="lv-LV" sz="800" kern="1200" dirty="0" smtClean="0"/>
                        <a:t> </a:t>
                      </a:r>
                      <a:r>
                        <a:rPr lang="lv-LV" sz="800" kern="1200" dirty="0" err="1" smtClean="0"/>
                        <a:t>off</a:t>
                      </a:r>
                      <a:r>
                        <a:rPr lang="lv-LV" sz="800" kern="1200" dirty="0" smtClean="0"/>
                        <a:t>" &amp; "</a:t>
                      </a:r>
                      <a:r>
                        <a:rPr lang="lv-LV" sz="800" kern="1200" dirty="0" err="1" smtClean="0"/>
                        <a:t>Start</a:t>
                      </a:r>
                      <a:r>
                        <a:rPr lang="lv-LV" sz="800" kern="1200" dirty="0" smtClean="0"/>
                        <a:t> </a:t>
                      </a:r>
                      <a:r>
                        <a:rPr lang="lv-LV" sz="800" kern="1200" dirty="0" err="1" smtClean="0"/>
                        <a:t>up</a:t>
                      </a:r>
                      <a:r>
                        <a:rPr lang="lv-LV" sz="800" kern="1200" dirty="0" smtClean="0"/>
                        <a:t>" </a:t>
                      </a:r>
                    </a:p>
                    <a:p>
                      <a:pPr marL="742950" marR="0" lvl="2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lv-LV" sz="800" kern="1200" dirty="0" smtClean="0"/>
                        <a:t>Intelektuālā īpašuma licences līgumi</a:t>
                      </a:r>
                      <a:endParaRPr lang="lv-LV" sz="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368" marR="91368" marT="45684" marB="45684"/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lv-LV" sz="800" kern="1200" dirty="0" smtClean="0"/>
                        <a:t>Zinātniskās publikācijas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lv-LV" sz="800" kern="1200" dirty="0" err="1" smtClean="0"/>
                        <a:t>Cilvēkkapitāla</a:t>
                      </a:r>
                      <a:r>
                        <a:rPr lang="lv-LV" sz="800" kern="1200" dirty="0" smtClean="0"/>
                        <a:t> attīstība </a:t>
                      </a:r>
                      <a:r>
                        <a:rPr lang="lv-LV" sz="800" kern="1200" baseline="0" dirty="0" smtClean="0"/>
                        <a:t> </a:t>
                      </a:r>
                      <a:endParaRPr lang="lv-LV" sz="800" kern="1200" dirty="0" smtClean="0"/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lv-LV" sz="800" kern="1200" dirty="0" smtClean="0"/>
                        <a:t>Jaunas darba vietas</a:t>
                      </a:r>
                      <a:r>
                        <a:rPr lang="lv-LV" sz="800" kern="1200" baseline="0" dirty="0" smtClean="0"/>
                        <a:t> </a:t>
                      </a:r>
                      <a:endParaRPr lang="lv-LV" sz="800" kern="1200" dirty="0" smtClean="0"/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lv-LV" sz="800" kern="1200" dirty="0" smtClean="0"/>
                        <a:t>Ieguvums sabiedrībai </a:t>
                      </a:r>
                    </a:p>
                    <a:p>
                      <a:pPr marL="742950" marR="0" lvl="2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lv-LV" sz="800" kern="1200" dirty="0" smtClean="0"/>
                        <a:t>Izglītojoši pasākumi, izstādes u.c.</a:t>
                      </a:r>
                    </a:p>
                    <a:p>
                      <a:pPr marL="742950" marR="0" lvl="2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lv-LV" sz="800" kern="1200" dirty="0" smtClean="0"/>
                        <a:t>Zaudēto mūža gadu samazinājums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lv-LV" sz="800" kern="1200" dirty="0" smtClean="0"/>
                        <a:t>Ieguvums uzņēmumiem </a:t>
                      </a:r>
                    </a:p>
                    <a:p>
                      <a:pPr marL="742950" marR="0" lvl="2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lv-LV" sz="800" kern="1200" dirty="0" smtClean="0"/>
                        <a:t>"</a:t>
                      </a:r>
                      <a:r>
                        <a:rPr lang="lv-LV" sz="800" kern="1200" dirty="0" err="1" smtClean="0"/>
                        <a:t>Spin</a:t>
                      </a:r>
                      <a:r>
                        <a:rPr lang="lv-LV" sz="800" kern="1200" dirty="0" smtClean="0"/>
                        <a:t> </a:t>
                      </a:r>
                      <a:r>
                        <a:rPr lang="lv-LV" sz="800" kern="1200" dirty="0" err="1" smtClean="0"/>
                        <a:t>off</a:t>
                      </a:r>
                      <a:r>
                        <a:rPr lang="lv-LV" sz="800" kern="1200" dirty="0" smtClean="0"/>
                        <a:t>" &amp; "</a:t>
                      </a:r>
                      <a:r>
                        <a:rPr lang="lv-LV" sz="800" kern="1200" dirty="0" err="1" smtClean="0"/>
                        <a:t>Start</a:t>
                      </a:r>
                      <a:r>
                        <a:rPr lang="lv-LV" sz="800" kern="1200" baseline="0" dirty="0" smtClean="0"/>
                        <a:t> </a:t>
                      </a:r>
                      <a:r>
                        <a:rPr lang="lv-LV" sz="800" kern="1200" dirty="0" err="1" smtClean="0"/>
                        <a:t>up</a:t>
                      </a:r>
                      <a:r>
                        <a:rPr lang="lv-LV" sz="800" kern="1200" dirty="0" smtClean="0"/>
                        <a:t>" </a:t>
                      </a:r>
                    </a:p>
                    <a:p>
                      <a:pPr marL="742950" marR="0" lvl="2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lv-LV" sz="800" kern="1200" dirty="0" smtClean="0"/>
                        <a:t>Intelektuālā īpašuma licences līgumi</a:t>
                      </a:r>
                      <a:endParaRPr lang="lv-LV" sz="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368" marR="91368" marT="45684" marB="45684"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lv-LV" sz="800" dirty="0" smtClean="0"/>
                        <a:t>Ieguvums jaunajiem zinātniekiem, pētniekiem un</a:t>
                      </a:r>
                      <a:r>
                        <a:rPr lang="lv-LV" sz="800" baseline="0" dirty="0" smtClean="0"/>
                        <a:t> studentiem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lv-LV" sz="800" baseline="0" dirty="0" smtClean="0"/>
                        <a:t>Augstākās izglītības ietekme uz darba samaksu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lv-LV" sz="800" baseline="0" dirty="0" smtClean="0"/>
                        <a:t>Ieguvums no nodokļu ieņēmumiem no jaunizveidotajām darba vietām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lv-LV" sz="800" dirty="0" smtClean="0"/>
                        <a:t>Ieguvums sabiedrībai</a:t>
                      </a:r>
                      <a:r>
                        <a:rPr lang="lv-LV" sz="800" baseline="0" dirty="0" smtClean="0"/>
                        <a:t> no intelektuāli izglītojošiem pasākumiem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lv-LV" sz="800" baseline="0" dirty="0" smtClean="0"/>
                        <a:t>Ieguvums no zaudēto dzīves gadu samazinājuma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lv-LV" sz="800" baseline="0" dirty="0" smtClean="0"/>
                        <a:t>Ieguvums uzņēmumiem no peļņas pieauguma</a:t>
                      </a:r>
                    </a:p>
                  </a:txBody>
                  <a:tcPr marL="91368" marR="91368" marT="45684" marB="45684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1" name="Rectangle 5"/>
          <p:cNvSpPr>
            <a:spLocks noChangeArrowheads="1"/>
          </p:cNvSpPr>
          <p:nvPr/>
        </p:nvSpPr>
        <p:spPr bwMode="auto">
          <a:xfrm>
            <a:off x="6044627" y="6156293"/>
            <a:ext cx="2991332" cy="255546"/>
          </a:xfrm>
          <a:prstGeom prst="rect">
            <a:avLst/>
          </a:prstGeom>
          <a:solidFill>
            <a:srgbClr val="CCCCCC"/>
          </a:solidFill>
          <a:ln w="6350">
            <a:noFill/>
            <a:miter lim="800000"/>
            <a:headEnd/>
            <a:tailEnd/>
          </a:ln>
        </p:spPr>
        <p:txBody>
          <a:bodyPr wrap="none" lIns="45684" rIns="45684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lv-LV" sz="1199" b="1" dirty="0">
                <a:solidFill>
                  <a:srgbClr val="000000"/>
                </a:solidFill>
              </a:rPr>
              <a:t>ENPV &gt;0          ERR = 14,3%      B/C = 1,7</a:t>
            </a:r>
            <a:endParaRPr lang="en-US" sz="1199" b="1" dirty="0">
              <a:solidFill>
                <a:srgbClr val="000000"/>
              </a:solidFill>
            </a:endParaRPr>
          </a:p>
        </p:txBody>
      </p:sp>
      <p:sp>
        <p:nvSpPr>
          <p:cNvPr id="22" name="AutoShape 6"/>
          <p:cNvSpPr>
            <a:spLocks noChangeArrowheads="1"/>
          </p:cNvSpPr>
          <p:nvPr/>
        </p:nvSpPr>
        <p:spPr bwMode="auto">
          <a:xfrm rot="10800000">
            <a:off x="3539515" y="5841543"/>
            <a:ext cx="635869" cy="242693"/>
          </a:xfrm>
          <a:prstGeom prst="triangle">
            <a:avLst>
              <a:gd name="adj" fmla="val 50000"/>
            </a:avLst>
          </a:prstGeom>
          <a:solidFill>
            <a:srgbClr val="FFE600"/>
          </a:solidFill>
          <a:ln w="6350">
            <a:noFill/>
            <a:miter lim="800000"/>
            <a:headEnd/>
            <a:tailEnd/>
          </a:ln>
        </p:spPr>
        <p:txBody>
          <a:bodyPr rot="10800000"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599">
              <a:solidFill>
                <a:srgbClr val="FFFFFF"/>
              </a:solidFill>
            </a:endParaRPr>
          </a:p>
        </p:txBody>
      </p:sp>
      <p:sp>
        <p:nvSpPr>
          <p:cNvPr id="23" name="AutoShape 6"/>
          <p:cNvSpPr>
            <a:spLocks noChangeArrowheads="1"/>
          </p:cNvSpPr>
          <p:nvPr/>
        </p:nvSpPr>
        <p:spPr bwMode="auto">
          <a:xfrm rot="10800000">
            <a:off x="7061127" y="5887741"/>
            <a:ext cx="635869" cy="242693"/>
          </a:xfrm>
          <a:prstGeom prst="triangle">
            <a:avLst>
              <a:gd name="adj" fmla="val 50000"/>
            </a:avLst>
          </a:prstGeom>
          <a:solidFill>
            <a:srgbClr val="FFE600"/>
          </a:solidFill>
          <a:ln w="6350">
            <a:noFill/>
            <a:miter lim="800000"/>
            <a:headEnd/>
            <a:tailEnd/>
          </a:ln>
        </p:spPr>
        <p:txBody>
          <a:bodyPr rot="10800000"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599">
              <a:solidFill>
                <a:srgbClr val="FFFFFF"/>
              </a:solidFill>
            </a:endParaRPr>
          </a:p>
        </p:txBody>
      </p:sp>
      <p:sp>
        <p:nvSpPr>
          <p:cNvPr id="26" name="Rectangle 5"/>
          <p:cNvSpPr>
            <a:spLocks noChangeArrowheads="1"/>
          </p:cNvSpPr>
          <p:nvPr/>
        </p:nvSpPr>
        <p:spPr bwMode="auto">
          <a:xfrm>
            <a:off x="2366396" y="6126557"/>
            <a:ext cx="2982108" cy="255546"/>
          </a:xfrm>
          <a:prstGeom prst="rect">
            <a:avLst/>
          </a:prstGeom>
          <a:solidFill>
            <a:srgbClr val="CCCCCC"/>
          </a:solidFill>
          <a:ln w="6350">
            <a:noFill/>
            <a:miter lim="800000"/>
            <a:headEnd/>
            <a:tailEnd/>
          </a:ln>
        </p:spPr>
        <p:txBody>
          <a:bodyPr wrap="none" lIns="45684" rIns="45684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lv-LV" sz="1199" b="1" dirty="0">
                <a:solidFill>
                  <a:srgbClr val="000000"/>
                </a:solidFill>
              </a:rPr>
              <a:t>ENPV &gt;0          ERR = 6%         B/C = 1,1</a:t>
            </a:r>
            <a:endParaRPr lang="en-US" sz="1199" b="1" dirty="0">
              <a:solidFill>
                <a:srgbClr val="0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90565" y="6571017"/>
            <a:ext cx="3931273" cy="141466"/>
          </a:xfrm>
          <a:prstGeom prst="rect">
            <a:avLst/>
          </a:prstGeom>
          <a:noFill/>
        </p:spPr>
        <p:txBody>
          <a:bodyPr wrap="square" lIns="0" tIns="36547" rIns="0" bIns="0" rtlCol="0">
            <a:spAutoFit/>
          </a:bodyPr>
          <a:lstStyle/>
          <a:p>
            <a:pPr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lv-LV" sz="800" dirty="0">
                <a:solidFill>
                  <a:schemeClr val="bg1"/>
                </a:solidFill>
              </a:rPr>
              <a:t>*Diskontētā inkrementālā vērtība =  alternatīva ar projektu -  alternatīva bez projekta</a:t>
            </a:r>
          </a:p>
        </p:txBody>
      </p:sp>
      <p:sp>
        <p:nvSpPr>
          <p:cNvPr id="9" name="Rectangle 8"/>
          <p:cNvSpPr/>
          <p:nvPr/>
        </p:nvSpPr>
        <p:spPr>
          <a:xfrm>
            <a:off x="4769148" y="1640416"/>
            <a:ext cx="883511" cy="318928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lv-LV" sz="1199" dirty="0">
                <a:solidFill>
                  <a:schemeClr val="tx1"/>
                </a:solidFill>
              </a:rPr>
              <a:t>19,2 milj.</a:t>
            </a:r>
          </a:p>
        </p:txBody>
      </p:sp>
      <p:sp>
        <p:nvSpPr>
          <p:cNvPr id="44" name="Rectangle 43"/>
          <p:cNvSpPr/>
          <p:nvPr/>
        </p:nvSpPr>
        <p:spPr>
          <a:xfrm>
            <a:off x="4777766" y="4010828"/>
            <a:ext cx="883511" cy="318928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lv-LV" sz="1199" dirty="0">
                <a:solidFill>
                  <a:schemeClr val="tx1"/>
                </a:solidFill>
              </a:rPr>
              <a:t>36,3 milj.</a:t>
            </a:r>
          </a:p>
        </p:txBody>
      </p:sp>
      <p:sp>
        <p:nvSpPr>
          <p:cNvPr id="45" name="Rectangle 44"/>
          <p:cNvSpPr/>
          <p:nvPr/>
        </p:nvSpPr>
        <p:spPr>
          <a:xfrm>
            <a:off x="4767295" y="4671671"/>
            <a:ext cx="883511" cy="318928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lv-LV" sz="1199" dirty="0">
                <a:solidFill>
                  <a:schemeClr val="tx1"/>
                </a:solidFill>
              </a:rPr>
              <a:t>19,5 milj.</a:t>
            </a:r>
          </a:p>
        </p:txBody>
      </p:sp>
      <p:sp>
        <p:nvSpPr>
          <p:cNvPr id="46" name="Rectangle 45"/>
          <p:cNvSpPr/>
          <p:nvPr/>
        </p:nvSpPr>
        <p:spPr>
          <a:xfrm>
            <a:off x="8309153" y="1666277"/>
            <a:ext cx="883511" cy="318928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lv-LV" sz="1199" dirty="0">
                <a:solidFill>
                  <a:schemeClr val="tx1"/>
                </a:solidFill>
              </a:rPr>
              <a:t>80,3 milj.</a:t>
            </a:r>
          </a:p>
        </p:txBody>
      </p:sp>
      <p:sp>
        <p:nvSpPr>
          <p:cNvPr id="47" name="Rectangle 46"/>
          <p:cNvSpPr/>
          <p:nvPr/>
        </p:nvSpPr>
        <p:spPr>
          <a:xfrm>
            <a:off x="8309153" y="4010828"/>
            <a:ext cx="883511" cy="318928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lv-LV" sz="1199" dirty="0">
                <a:solidFill>
                  <a:schemeClr val="tx1"/>
                </a:solidFill>
              </a:rPr>
              <a:t>60,8 milj.</a:t>
            </a:r>
          </a:p>
        </p:txBody>
      </p:sp>
      <p:sp>
        <p:nvSpPr>
          <p:cNvPr id="48" name="Rectangle 47"/>
          <p:cNvSpPr/>
          <p:nvPr/>
        </p:nvSpPr>
        <p:spPr>
          <a:xfrm>
            <a:off x="8309153" y="4671671"/>
            <a:ext cx="883511" cy="318928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lv-LV" sz="1199" dirty="0">
                <a:solidFill>
                  <a:schemeClr val="tx1"/>
                </a:solidFill>
              </a:rPr>
              <a:t>21,4 milj.</a:t>
            </a:r>
          </a:p>
        </p:txBody>
      </p:sp>
      <p:sp>
        <p:nvSpPr>
          <p:cNvPr id="3" name="Rectangle 2"/>
          <p:cNvSpPr/>
          <p:nvPr/>
        </p:nvSpPr>
        <p:spPr>
          <a:xfrm>
            <a:off x="388108" y="412071"/>
            <a:ext cx="5096542" cy="4060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85000"/>
              </a:lnSpc>
              <a:spcBef>
                <a:spcPct val="0"/>
              </a:spcBef>
              <a:buSzPct val="60000"/>
            </a:pPr>
            <a:r>
              <a:rPr lang="lv-LV" sz="2399" noProof="1">
                <a:cs typeface="Arial" pitchFamily="34" charset="0"/>
              </a:rPr>
              <a:t>Projekta izmaksu-ieguvumu analīze</a:t>
            </a:r>
          </a:p>
        </p:txBody>
      </p:sp>
    </p:spTree>
    <p:extLst>
      <p:ext uri="{BB962C8B-B14F-4D97-AF65-F5344CB8AC3E}">
        <p14:creationId xmlns:p14="http://schemas.microsoft.com/office/powerpoint/2010/main" val="431767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usiness strategy presentation">
  <a:themeElements>
    <a:clrScheme name="Blue Red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Century Gothic-Palatino Linotype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/>
        </a:defPPr>
      </a:lstStyle>
      <a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square" rtlCol="0" anchor="ctr" anchorCtr="1">
        <a:spAutoFit/>
      </a:bodyPr>
      <a:lstStyle>
        <a:defPPr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Business strategy presentation" id="{8652783A-F43B-4C47-8F3C-48F967BE0382}" vid="{232EED29-0899-40B2-8969-E379F11A5395}"/>
    </a:ext>
  </a:extLst>
</a:theme>
</file>

<file path=ppt/theme/theme2.xml><?xml version="1.0" encoding="utf-8"?>
<a:theme xmlns:a="http://schemas.openxmlformats.org/drawingml/2006/main" name="Office Theme">
  <a:themeElements>
    <a:clrScheme name="Blue Red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Century Gothic-Palatino Linotype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Blue Red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Century Gothic-Palatino Linotype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C0E1DFAE-A563-49ED-B827-D954CB21C6A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Business strategy presentation</Template>
  <TotalTime>0</TotalTime>
  <Words>836</Words>
  <Application>Microsoft Office PowerPoint</Application>
  <PresentationFormat>Custom</PresentationFormat>
  <Paragraphs>170</Paragraphs>
  <Slides>10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Business strategy presentation</vt:lpstr>
      <vt:lpstr>Latvijas augstākās izglītības, zinātnes un inovācijas konkurētspējas platforma </vt:lpstr>
      <vt:lpstr>Latvijas augstākās izglītības, zinātnes un inovāciju konkurētspējas platformas koncepcija</vt:lpstr>
      <vt:lpstr>PowerPoint Presentation</vt:lpstr>
      <vt:lpstr>PowerPoint Presentation</vt:lpstr>
      <vt:lpstr>Vajadzības</vt:lpstr>
      <vt:lpstr>Sektorāla investīciju  platforma</vt:lpstr>
      <vt:lpstr>PowerPoint Presentation</vt:lpstr>
      <vt:lpstr>Uz 11.12.2015. paveiktais platformas izveidē</vt:lpstr>
      <vt:lpstr>PowerPoint Presentation</vt:lpstr>
      <vt:lpstr>Laika ierobežojums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2015-12-03T13:45:19Z</dcterms:created>
  <dcterms:modified xsi:type="dcterms:W3CDTF">2015-12-08T06:58:36Z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TC034606639991</vt:lpwstr>
  </property>
</Properties>
</file>