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A06D8-0F46-4B9B-AD58-A39723D041A1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303A6-0C05-4B9B-8C3A-290383052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4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lv-LV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702D1D-288A-4201-BA67-107FEDFFBE85}" type="slidenum">
              <a:rPr lang="lv-LV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lv-LV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810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8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6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5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2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7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6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1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8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4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4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C681A-0283-46F4-9D66-1DD5475C8D0A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0C10A-134D-4F72-B7D7-605964856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0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3200" y="2070630"/>
            <a:ext cx="9144000" cy="2387600"/>
          </a:xfrm>
        </p:spPr>
        <p:txBody>
          <a:bodyPr>
            <a:noAutofit/>
          </a:bodyPr>
          <a:lstStyle/>
          <a:p>
            <a:r>
              <a:rPr lang="lv-LV" sz="4400" b="1" dirty="0" smtClean="0">
                <a:solidFill>
                  <a:srgbClr val="C00000"/>
                </a:solidFill>
              </a:rPr>
              <a:t>Nepieciešamās ES Struktūrfondu līdzekļu investīcijas </a:t>
            </a:r>
            <a:r>
              <a:rPr lang="lv-LV" sz="4400" b="1" dirty="0" err="1" smtClean="0">
                <a:solidFill>
                  <a:srgbClr val="C00000"/>
                </a:solidFill>
              </a:rPr>
              <a:t>biomedicīnisko</a:t>
            </a:r>
            <a:r>
              <a:rPr lang="lv-LV" sz="4400" b="1" dirty="0" smtClean="0">
                <a:solidFill>
                  <a:srgbClr val="C00000"/>
                </a:solidFill>
              </a:rPr>
              <a:t> pētījumu un inovāciju infrastruktūras izveidei</a:t>
            </a:r>
            <a:br>
              <a:rPr lang="lv-LV" sz="4400" b="1" dirty="0" smtClean="0">
                <a:solidFill>
                  <a:srgbClr val="C00000"/>
                </a:solidFill>
              </a:rPr>
            </a:br>
            <a:endParaRPr 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18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7142" y="254524"/>
            <a:ext cx="9379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Problēmas risinājums</a:t>
            </a:r>
            <a:endParaRPr lang="en-US" sz="32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169" y="1121790"/>
            <a:ext cx="1094451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Lai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nodrošinātu investīciju pieejamību  valstij ļoti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būtiskās viedās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specializācijas jomas “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Biomedicīna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medicīnas tehnoloģija,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biofarmācija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un biotehnoloģija</a:t>
            </a:r>
            <a:r>
              <a:rPr lang="lv-LV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” </a:t>
            </a:r>
            <a:r>
              <a:rPr lang="lv-LV" sz="24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attīstībai,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nepieciešams:</a:t>
            </a:r>
            <a:endParaRPr lang="lv-LV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lv-LV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lv-LV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VM </a:t>
            </a:r>
            <a:r>
              <a:rPr lang="lv-LV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pārziņā izveidot   speciālu ES Struktūrfondu izmantošanas apakšprogrammu 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inovatīvu diagnostikas un ārstēšanas tehnoloģiju izstrādei (ārstēšanas izdevumu samazināšanai) un efektīvu zāļu vielu ražošanas procesu un gatavo zāļu formu radīšanai un tehnoloģiju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pārnesei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(augstas pievienotās vērtības produktu ražošanas attīstībai). </a:t>
            </a:r>
            <a:endParaRPr lang="lv-LV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Šai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programmai  nepieciešamie līdzekļi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lv-LV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109,025 miljoni eiro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piesaistāmi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 VARAM  programmas «Publisko datu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atkalizmantošana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», «Teritoriju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revitalizācija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 un «Uzņēmējdarbību veicinoša publiskā infrastruktūra reģionos» un EM programmas «Tehnoloģiju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pārneses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», kā arī «Kompetences centru» programmas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” īstenošanai indikatīvi plānotajiem līdzekļiem</a:t>
            </a:r>
            <a:endParaRPr lang="lv-LV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991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8767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Praktisko pētījumu jomas paplašināšana</a:t>
            </a:r>
            <a:endParaRPr lang="en-US" sz="3200" b="1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347274"/>
            <a:ext cx="95587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apildināt MK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noteikumu projektus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ERAF programmām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"Praktiskas ievirzes pētījumi" un "Granti </a:t>
            </a:r>
            <a:r>
              <a:rPr lang="lv-LV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pēcdoktorantūras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pētījumiem", paredzot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atbalstu arī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jaunu, tai skaitā nekomercializējamu diagnostikas un ārstniecības metožu </a:t>
            </a:r>
            <a:r>
              <a:rPr lang="lv-LV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radīšanai, </a:t>
            </a:r>
            <a:r>
              <a:rPr lang="lv-LV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ja tās tiek reģistrētas Nacionālā veselības dienestā  Klīnisko vadlīniju datu  bāzē.</a:t>
            </a:r>
          </a:p>
          <a:p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06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4267" y="922867"/>
            <a:ext cx="1054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b="1" dirty="0" smtClean="0">
                <a:solidFill>
                  <a:srgbClr val="C00000"/>
                </a:solidFill>
              </a:rPr>
              <a:t>Problēmas būtība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3600" y="1998133"/>
            <a:ext cx="10566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Lai panāktu Latvijas iedzīvotāju veselības stāvokļa būtisku uzlabošanos, un pakāpeniski samazinātos izdevumi ārstēšanai, nepieciešams nodrošināt investīcijas </a:t>
            </a:r>
            <a:r>
              <a:rPr lang="lv-LV" sz="2400" dirty="0" err="1" smtClean="0"/>
              <a:t>biomedicīnas</a:t>
            </a:r>
            <a:r>
              <a:rPr lang="lv-LV" sz="2400" dirty="0" smtClean="0"/>
              <a:t>  un farmācijas nozarei.</a:t>
            </a:r>
          </a:p>
          <a:p>
            <a:endParaRPr lang="lv-LV" sz="2400" dirty="0" smtClean="0"/>
          </a:p>
          <a:p>
            <a:r>
              <a:rPr lang="lv-LV" sz="2400" dirty="0" smtClean="0"/>
              <a:t>ES Struktūrfondu izmantošanā būtiska līdzekļu daļa speciālas programmas formā novirzāma: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/>
              <a:t>inovatīvu diagnostikas un ārstēšanas tehnoloģiju izstrādei (ārstēšanas izdevumu samazināšanai)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/>
              <a:t>efektīvu zāļu vielu ražošanas procesu un gatavo zāļu formu radīšanai un tehnoloģiju </a:t>
            </a:r>
            <a:r>
              <a:rPr lang="lv-LV" sz="2400" dirty="0" err="1" smtClean="0"/>
              <a:t>pārnesei</a:t>
            </a:r>
            <a:r>
              <a:rPr lang="lv-LV" sz="2400" dirty="0" smtClean="0"/>
              <a:t> (augstas pievienotās vērtības produktu ražošanas attīstībai)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24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68857" y="357981"/>
            <a:ext cx="9007609" cy="703262"/>
          </a:xfrm>
          <a:prstGeom prst="rect">
            <a:avLst/>
          </a:prstGeom>
          <a:solidFill>
            <a:srgbClr val="DBE5F1"/>
          </a:solidFill>
          <a:ln w="9525"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BE5F1"/>
            </a:extrusionClr>
            <a:contourClr>
              <a:srgbClr val="DBE5F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800" b="1" dirty="0" err="1" smtClean="0">
                <a:latin typeface="Times New Roman" panose="02020603050405020304" pitchFamily="18" charset="0"/>
              </a:rPr>
              <a:t>Biomedicīnai</a:t>
            </a:r>
            <a:r>
              <a:rPr lang="lv-LV" altLang="en-US" sz="2800" b="1" dirty="0" smtClean="0">
                <a:latin typeface="Times New Roman" panose="02020603050405020304" pitchFamily="18" charset="0"/>
              </a:rPr>
              <a:t> nepieciešamie centri</a:t>
            </a:r>
            <a:endParaRPr lang="lv-LV" altLang="en-US" sz="2800" b="1" dirty="0">
              <a:latin typeface="Times New Roman" panose="02020603050405020304" pitchFamily="18" charset="0"/>
            </a:endParaRPr>
          </a:p>
          <a:p>
            <a:endParaRPr lang="en-US" altLang="en-US" sz="2800" dirty="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92314" y="2924176"/>
            <a:ext cx="8135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463243" y="3809997"/>
            <a:ext cx="2634719" cy="2353733"/>
          </a:xfrm>
          <a:prstGeom prst="roundRect">
            <a:avLst>
              <a:gd name="adj" fmla="val 16667"/>
            </a:avLst>
          </a:prstGeom>
          <a:solidFill>
            <a:srgbClr val="DAEEF3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AEEF3"/>
            </a:extrusionClr>
            <a:contourClr>
              <a:srgbClr val="DAEEF3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>
                <a:latin typeface="Times New Roman" panose="02020603050405020304" pitchFamily="18" charset="0"/>
              </a:rPr>
              <a:t>S</a:t>
            </a:r>
            <a:r>
              <a:rPr lang="lv-LV" altLang="en-US" sz="2000" b="1" dirty="0" smtClean="0">
                <a:latin typeface="Times New Roman" panose="02020603050405020304" pitchFamily="18" charset="0"/>
              </a:rPr>
              <a:t>intētisko un dabas izcelsmes ārstniecisko vielu ekstrakcijas un </a:t>
            </a:r>
            <a:r>
              <a:rPr lang="lv-LV" altLang="en-US" sz="2000" b="1" dirty="0" err="1" smtClean="0">
                <a:latin typeface="Times New Roman" panose="02020603050405020304" pitchFamily="18" charset="0"/>
              </a:rPr>
              <a:t>uzstrādes</a:t>
            </a:r>
            <a:r>
              <a:rPr lang="lv-LV" altLang="en-US" sz="2000" b="1" dirty="0" smtClean="0">
                <a:latin typeface="Times New Roman" panose="02020603050405020304" pitchFamily="18" charset="0"/>
              </a:rPr>
              <a:t> tehnoloģiju centrs</a:t>
            </a:r>
            <a:endParaRPr lang="lv-LV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sz="2000" dirty="0">
                <a:latin typeface="Times New Roman" panose="02020603050405020304" pitchFamily="18" charset="0"/>
              </a:rPr>
              <a:t>IOS, </a:t>
            </a:r>
            <a:r>
              <a:rPr lang="lv-LV" altLang="en-US" sz="2000" dirty="0" smtClean="0">
                <a:latin typeface="Times New Roman" panose="02020603050405020304" pitchFamily="18" charset="0"/>
              </a:rPr>
              <a:t>LU</a:t>
            </a:r>
            <a:endParaRPr lang="en-US" altLang="en-US" sz="2000" dirty="0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172660" y="1397265"/>
            <a:ext cx="2016125" cy="2089150"/>
          </a:xfrm>
          <a:prstGeom prst="roundRect">
            <a:avLst>
              <a:gd name="adj" fmla="val 16667"/>
            </a:avLst>
          </a:prstGeom>
          <a:solidFill>
            <a:srgbClr val="DAEEF3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AEEF3"/>
            </a:extrusionClr>
            <a:contourClr>
              <a:srgbClr val="DAEEF3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Molekulārās </a:t>
            </a:r>
            <a:r>
              <a:rPr lang="lv-LV" altLang="en-US" sz="2000" b="1" dirty="0" err="1" smtClean="0">
                <a:latin typeface="Times New Roman" panose="02020603050405020304" pitchFamily="18" charset="0"/>
              </a:rPr>
              <a:t>farmakoloģijaspētniecības</a:t>
            </a:r>
            <a:r>
              <a:rPr lang="lv-LV" altLang="en-US" sz="2000" b="1" dirty="0" smtClean="0">
                <a:latin typeface="Times New Roman" panose="02020603050405020304" pitchFamily="18" charset="0"/>
              </a:rPr>
              <a:t> centrs </a:t>
            </a:r>
            <a:endParaRPr lang="lv-LV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sz="2000" dirty="0">
                <a:latin typeface="Times New Roman" panose="02020603050405020304" pitchFamily="18" charset="0"/>
              </a:rPr>
              <a:t>IOS, LU</a:t>
            </a:r>
            <a:endParaRPr lang="en-US" altLang="en-US" sz="2000" dirty="0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1444099" y="1405199"/>
            <a:ext cx="2016125" cy="2017712"/>
          </a:xfrm>
          <a:prstGeom prst="roundRect">
            <a:avLst>
              <a:gd name="adj" fmla="val 16667"/>
            </a:avLst>
          </a:prstGeom>
          <a:solidFill>
            <a:srgbClr val="DBE5F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BE5F1"/>
            </a:extrusionClr>
            <a:contourClr>
              <a:srgbClr val="DBE5F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Medicīniskās ķīmijas pētniecības centrs </a:t>
            </a:r>
            <a:endParaRPr lang="lv-LV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sz="2000" dirty="0">
                <a:latin typeface="Times New Roman" panose="02020603050405020304" pitchFamily="18" charset="0"/>
              </a:rPr>
              <a:t>IOS, RTU</a:t>
            </a:r>
            <a:endParaRPr lang="en-US" altLang="en-US" sz="2000" dirty="0"/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933892" y="3809997"/>
            <a:ext cx="2459433" cy="2263511"/>
          </a:xfrm>
          <a:prstGeom prst="roundRect">
            <a:avLst>
              <a:gd name="adj" fmla="val 16667"/>
            </a:avLst>
          </a:prstGeom>
          <a:solidFill>
            <a:srgbClr val="DBE5F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BE5F1"/>
            </a:extrusionClr>
            <a:contourClr>
              <a:srgbClr val="DBE5F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Gatavo zāļu formu laboratorija un </a:t>
            </a:r>
            <a:r>
              <a:rPr lang="lv-LV" altLang="en-US" sz="2000" b="1" dirty="0" err="1" smtClean="0">
                <a:latin typeface="Times New Roman" panose="02020603050405020304" pitchFamily="18" charset="0"/>
              </a:rPr>
              <a:t>uzstrādes</a:t>
            </a:r>
            <a:r>
              <a:rPr lang="lv-LV" altLang="en-US" sz="2000" b="1" dirty="0" smtClean="0">
                <a:latin typeface="Times New Roman" panose="02020603050405020304" pitchFamily="18" charset="0"/>
              </a:rPr>
              <a:t> tehnoloģiju centrs</a:t>
            </a:r>
            <a:endParaRPr lang="lv-LV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sz="2000" dirty="0" err="1" smtClean="0">
                <a:latin typeface="Times New Roman" panose="02020603050405020304" pitchFamily="18" charset="0"/>
              </a:rPr>
              <a:t>RStU</a:t>
            </a:r>
            <a:r>
              <a:rPr lang="lv-LV" altLang="en-US" sz="2000" dirty="0" smtClean="0">
                <a:latin typeface="Times New Roman" panose="02020603050405020304" pitchFamily="18" charset="0"/>
              </a:rPr>
              <a:t>, IOS, BIOR, </a:t>
            </a:r>
            <a:endParaRPr lang="en-US" altLang="en-US" sz="2000" dirty="0"/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9312010" y="3750734"/>
            <a:ext cx="2160587" cy="2421466"/>
          </a:xfrm>
          <a:prstGeom prst="roundRect">
            <a:avLst>
              <a:gd name="adj" fmla="val 16667"/>
            </a:avLst>
          </a:prstGeom>
          <a:solidFill>
            <a:srgbClr val="DBE5F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BE5F1"/>
            </a:extrusionClr>
            <a:contourClr>
              <a:srgbClr val="DBE5F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Biotehnoloģiju mērogošanas laboratorija un </a:t>
            </a:r>
            <a:r>
              <a:rPr lang="lv-LV" altLang="en-US" sz="2000" b="1" dirty="0" err="1" smtClean="0">
                <a:latin typeface="Times New Roman" panose="02020603050405020304" pitchFamily="18" charset="0"/>
              </a:rPr>
              <a:t>uzstrādes</a:t>
            </a:r>
            <a:r>
              <a:rPr lang="lv-LV" altLang="en-US" sz="2000" b="1" dirty="0" smtClean="0">
                <a:latin typeface="Times New Roman" panose="02020603050405020304" pitchFamily="18" charset="0"/>
              </a:rPr>
              <a:t> tehnoloģiju centrs</a:t>
            </a:r>
          </a:p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LU, BMC</a:t>
            </a:r>
            <a:endParaRPr lang="en-US" altLang="en-US" sz="2000" dirty="0"/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1414462" y="3877734"/>
            <a:ext cx="2449513" cy="2294466"/>
          </a:xfrm>
          <a:prstGeom prst="roundRect">
            <a:avLst>
              <a:gd name="adj" fmla="val 16667"/>
            </a:avLst>
          </a:prstGeom>
          <a:solidFill>
            <a:srgbClr val="DBE5F1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BE5F1"/>
            </a:extrusionClr>
            <a:contourClr>
              <a:srgbClr val="DBE5F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b="1" dirty="0" smtClean="0">
                <a:latin typeface="Times New Roman" panose="02020603050405020304" pitchFamily="18" charset="0"/>
              </a:rPr>
              <a:t>Molekulārās diagnostikas, personalizētās medicīnas un šūnu terapijas centrs </a:t>
            </a:r>
            <a:r>
              <a:rPr lang="lv-LV" altLang="en-US" dirty="0" smtClean="0">
                <a:latin typeface="Times New Roman" panose="02020603050405020304" pitchFamily="18" charset="0"/>
              </a:rPr>
              <a:t>BMC</a:t>
            </a:r>
            <a:r>
              <a:rPr lang="lv-LV" altLang="en-US" dirty="0">
                <a:latin typeface="Times New Roman" panose="02020603050405020304" pitchFamily="18" charset="0"/>
              </a:rPr>
              <a:t>, </a:t>
            </a:r>
            <a:r>
              <a:rPr lang="lv-LV" altLang="en-US" dirty="0" smtClean="0">
                <a:latin typeface="Times New Roman" panose="02020603050405020304" pitchFamily="18" charset="0"/>
              </a:rPr>
              <a:t>LU, OSI, </a:t>
            </a:r>
            <a:r>
              <a:rPr lang="lv-LV" altLang="en-US" dirty="0" err="1" smtClean="0">
                <a:latin typeface="Times New Roman" panose="02020603050405020304" pitchFamily="18" charset="0"/>
              </a:rPr>
              <a:t>RStU</a:t>
            </a:r>
            <a:r>
              <a:rPr lang="lv-LV" altLang="en-US" dirty="0" smtClean="0">
                <a:latin typeface="Times New Roman" panose="02020603050405020304" pitchFamily="18" charset="0"/>
              </a:rPr>
              <a:t>, klīnikas</a:t>
            </a:r>
            <a:endParaRPr lang="en-US" altLang="en-US" dirty="0"/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3736148" y="1333761"/>
            <a:ext cx="2160588" cy="2089150"/>
          </a:xfrm>
          <a:prstGeom prst="roundRect">
            <a:avLst>
              <a:gd name="adj" fmla="val 16667"/>
            </a:avLst>
          </a:prstGeom>
          <a:solidFill>
            <a:srgbClr val="DAEEF3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AEEF3"/>
            </a:extrusionClr>
            <a:contourClr>
              <a:srgbClr val="DAEEF3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endParaRPr lang="lv-LV" altLang="en-US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b="1" dirty="0" smtClean="0">
                <a:latin typeface="Times New Roman" panose="02020603050405020304" pitchFamily="18" charset="0"/>
              </a:rPr>
              <a:t>Molekulārās un strukturālās bioloģijas centrs</a:t>
            </a:r>
            <a:endParaRPr lang="lv-LV" altLang="en-US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dirty="0">
                <a:latin typeface="Times New Roman" panose="02020603050405020304" pitchFamily="18" charset="0"/>
              </a:rPr>
              <a:t>IOS; BMC, LU</a:t>
            </a:r>
            <a:endParaRPr lang="en-US" altLang="en-US" dirty="0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8731779" y="1354137"/>
            <a:ext cx="1944687" cy="2147623"/>
          </a:xfrm>
          <a:prstGeom prst="roundRect">
            <a:avLst>
              <a:gd name="adj" fmla="val 16667"/>
            </a:avLst>
          </a:prstGeom>
          <a:solidFill>
            <a:srgbClr val="DAEEF3"/>
          </a:solidFill>
          <a:ln w="9525">
            <a:round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DAEEF3"/>
            </a:extrusionClr>
            <a:contourClr>
              <a:srgbClr val="DAEEF3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pPr algn="ctr"/>
            <a:r>
              <a:rPr lang="lv-LV" altLang="en-US" sz="2000" b="1" dirty="0" smtClean="0">
                <a:latin typeface="Times New Roman" panose="02020603050405020304" pitchFamily="18" charset="0"/>
              </a:rPr>
              <a:t>Nacionālā  </a:t>
            </a:r>
            <a:r>
              <a:rPr lang="lv-LV" altLang="en-US" sz="2000" b="1" dirty="0" err="1" smtClean="0">
                <a:latin typeface="Times New Roman" panose="02020603050405020304" pitchFamily="18" charset="0"/>
              </a:rPr>
              <a:t>biobanka</a:t>
            </a:r>
            <a:endParaRPr lang="lv-LV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lv-LV" altLang="en-US" sz="2000" dirty="0">
                <a:latin typeface="Times New Roman" panose="02020603050405020304" pitchFamily="18" charset="0"/>
              </a:rPr>
              <a:t>BMC, IOS, LU, </a:t>
            </a:r>
            <a:r>
              <a:rPr lang="lv-LV" altLang="en-US" sz="2000" dirty="0" smtClean="0">
                <a:latin typeface="Times New Roman" panose="02020603050405020304" pitchFamily="18" charset="0"/>
              </a:rPr>
              <a:t>BIOR,</a:t>
            </a:r>
          </a:p>
          <a:p>
            <a:pPr algn="ctr"/>
            <a:r>
              <a:rPr lang="lv-LV" altLang="en-US" sz="2000" dirty="0" err="1" smtClean="0">
                <a:latin typeface="Times New Roman" panose="02020603050405020304" pitchFamily="18" charset="0"/>
              </a:rPr>
              <a:t>RStU</a:t>
            </a:r>
            <a:r>
              <a:rPr lang="lv-LV" altLang="en-US" sz="2000" dirty="0" smtClean="0">
                <a:latin typeface="Times New Roman" panose="02020603050405020304" pitchFamily="18" charset="0"/>
              </a:rPr>
              <a:t>, klīnikas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7639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1504952" y="960831"/>
            <a:ext cx="9163049" cy="5641582"/>
            <a:chOff x="-92229" y="466083"/>
            <a:chExt cx="9429255" cy="5326505"/>
          </a:xfrm>
        </p:grpSpPr>
        <p:grpSp>
          <p:nvGrpSpPr>
            <p:cNvPr id="3097" name="Group 5"/>
            <p:cNvGrpSpPr>
              <a:grpSpLocks/>
            </p:cNvGrpSpPr>
            <p:nvPr/>
          </p:nvGrpSpPr>
          <p:grpSpPr bwMode="auto">
            <a:xfrm>
              <a:off x="-81611" y="1610232"/>
              <a:ext cx="9418637" cy="4170367"/>
              <a:chOff x="-2443811" y="-570993"/>
              <a:chExt cx="9418637" cy="4170367"/>
            </a:xfrm>
          </p:grpSpPr>
          <p:sp>
            <p:nvSpPr>
              <p:cNvPr id="75" name="Rounded Rectangle 74"/>
              <p:cNvSpPr/>
              <p:nvPr/>
            </p:nvSpPr>
            <p:spPr>
              <a:xfrm>
                <a:off x="-2443811" y="-570993"/>
                <a:ext cx="2351596" cy="328245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lv-LV" sz="1000" dirty="0">
                    <a:solidFill>
                      <a:prstClr val="black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Praktiskas ievirzes pētījumi</a:t>
                </a:r>
                <a:endParaRPr lang="lv-LV" sz="1100" dirty="0">
                  <a:solidFill>
                    <a:prstClr val="black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r>
                  <a:rPr lang="lv-LV" sz="1000" dirty="0">
                    <a:solidFill>
                      <a:prstClr val="black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76,51 milj. EUR  (IZM, SF)</a:t>
                </a:r>
                <a:endParaRPr lang="lv-LV" sz="1100" dirty="0">
                  <a:solidFill>
                    <a:prstClr val="black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5256258" y="2999838"/>
                <a:ext cx="1718568" cy="599536"/>
              </a:xfrm>
              <a:prstGeom prst="round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07000"/>
                  </a:lnSpc>
                  <a:defRPr/>
                </a:pPr>
                <a:r>
                  <a:rPr lang="lv-LV" sz="900" dirty="0">
                    <a:solidFill>
                      <a:prstClr val="white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Profesionālās izglītības infrastruktūras attīstība, t.sk. STEM jomās 104,7 milj. EUR (IZM, SF)</a:t>
                </a:r>
              </a:p>
            </p:txBody>
          </p:sp>
        </p:grpSp>
        <p:grpSp>
          <p:nvGrpSpPr>
            <p:cNvPr id="3098" name="Group 6"/>
            <p:cNvGrpSpPr>
              <a:grpSpLocks/>
            </p:cNvGrpSpPr>
            <p:nvPr/>
          </p:nvGrpSpPr>
          <p:grpSpPr bwMode="auto">
            <a:xfrm>
              <a:off x="-92229" y="466083"/>
              <a:ext cx="9429255" cy="5326505"/>
              <a:chOff x="-92229" y="466083"/>
              <a:chExt cx="9429255" cy="5326505"/>
            </a:xfrm>
          </p:grpSpPr>
          <p:sp>
            <p:nvSpPr>
              <p:cNvPr id="44" name="Rounded Rectangle 43"/>
              <p:cNvSpPr/>
              <p:nvPr/>
            </p:nvSpPr>
            <p:spPr>
              <a:xfrm>
                <a:off x="4619948" y="3353976"/>
                <a:ext cx="1529886" cy="626515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07000"/>
                  </a:lnSpc>
                </a:pPr>
                <a:r>
                  <a:rPr lang="lv-LV" sz="1050" dirty="0">
                    <a:solidFill>
                      <a:prstClr val="black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Inovācijas motivācijas programma 4,80 milj. EUR (EM, SF)</a:t>
                </a:r>
              </a:p>
            </p:txBody>
          </p:sp>
          <p:grpSp>
            <p:nvGrpSpPr>
              <p:cNvPr id="3112" name="Group 56"/>
              <p:cNvGrpSpPr>
                <a:grpSpLocks/>
              </p:cNvGrpSpPr>
              <p:nvPr/>
            </p:nvGrpSpPr>
            <p:grpSpPr bwMode="auto">
              <a:xfrm>
                <a:off x="-92229" y="466083"/>
                <a:ext cx="7710686" cy="3521902"/>
                <a:chOff x="-92229" y="466083"/>
                <a:chExt cx="7710686" cy="3521902"/>
              </a:xfrm>
            </p:grpSpPr>
            <p:grpSp>
              <p:nvGrpSpPr>
                <p:cNvPr id="3113" name="Group 57"/>
                <p:cNvGrpSpPr>
                  <a:grpSpLocks/>
                </p:cNvGrpSpPr>
                <p:nvPr/>
              </p:nvGrpSpPr>
              <p:grpSpPr bwMode="auto">
                <a:xfrm>
                  <a:off x="-92229" y="1159674"/>
                  <a:ext cx="2362214" cy="2828311"/>
                  <a:chOff x="-92229" y="1159674"/>
                  <a:chExt cx="2362214" cy="2828311"/>
                </a:xfrm>
              </p:grpSpPr>
              <p:sp>
                <p:nvSpPr>
                  <p:cNvPr id="66" name="Rounded Rectangle 65"/>
                  <p:cNvSpPr/>
                  <p:nvPr/>
                </p:nvSpPr>
                <p:spPr>
                  <a:xfrm>
                    <a:off x="-72626" y="1159674"/>
                    <a:ext cx="2342611" cy="394195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/>
                    <a:r>
                      <a:rPr lang="lv-LV" sz="10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Zinātnes bāzes finansējums (2014.g.-2017.g.) 99,16 milj. EUR (IZM, </a:t>
                    </a:r>
                    <a:r>
                      <a:rPr lang="lv-LV" sz="1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VB</a:t>
                    </a:r>
                    <a:r>
                      <a:rPr lang="lv-LV" sz="10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) </a:t>
                    </a:r>
                  </a:p>
                </p:txBody>
              </p:sp>
              <p:sp>
                <p:nvSpPr>
                  <p:cNvPr id="67" name="Rounded Rectangle 66"/>
                  <p:cNvSpPr/>
                  <p:nvPr/>
                </p:nvSpPr>
                <p:spPr>
                  <a:xfrm>
                    <a:off x="-92229" y="2355221"/>
                    <a:ext cx="2340978" cy="383702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lv-LV" sz="95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Granti pēcdoktorantūras pētījumiem</a:t>
                    </a:r>
                  </a:p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95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64,03 milj. EUR (IZM, SF)</a:t>
                    </a:r>
                  </a:p>
                </p:txBody>
              </p:sp>
              <p:sp>
                <p:nvSpPr>
                  <p:cNvPr id="68" name="Rounded Rectangle 67"/>
                  <p:cNvSpPr/>
                  <p:nvPr/>
                </p:nvSpPr>
                <p:spPr>
                  <a:xfrm>
                    <a:off x="-72626" y="3231072"/>
                    <a:ext cx="2331176" cy="436162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9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ERA bilaterālās un multilaterālās sadarbības projektu atbalsts 32,55 milj. EUR (IZM, SF)</a:t>
                    </a:r>
                  </a:p>
                </p:txBody>
              </p:sp>
              <p:sp>
                <p:nvSpPr>
                  <p:cNvPr id="69" name="Rounded Rectangle 68"/>
                  <p:cNvSpPr/>
                  <p:nvPr/>
                </p:nvSpPr>
                <p:spPr>
                  <a:xfrm>
                    <a:off x="-72626" y="3706203"/>
                    <a:ext cx="2321374" cy="281782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lv-LV" sz="10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P&amp;A Infrastruktūras attīstība </a:t>
                    </a:r>
                    <a:endParaRPr lang="lv-LV" sz="110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  <a:p>
                    <a:pPr algn="ctr">
                      <a:defRPr/>
                    </a:pPr>
                    <a:r>
                      <a:rPr lang="lv-LV" sz="10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100 milj. EUR (IZM, SF)</a:t>
                    </a:r>
                    <a:endParaRPr lang="lv-LV" sz="110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" name="Rounded Rectangle 69"/>
                  <p:cNvSpPr/>
                  <p:nvPr/>
                </p:nvSpPr>
                <p:spPr>
                  <a:xfrm>
                    <a:off x="-62824" y="1962301"/>
                    <a:ext cx="2332809" cy="337239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defRPr/>
                    </a:pPr>
                    <a:r>
                      <a:rPr lang="lv-LV" sz="9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Inovāciju granti studentiem</a:t>
                    </a:r>
                  </a:p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90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34 milj. EUR (IZM SF)</a:t>
                    </a:r>
                  </a:p>
                </p:txBody>
              </p:sp>
              <p:sp>
                <p:nvSpPr>
                  <p:cNvPr id="71" name="Rounded Rectangle 70"/>
                  <p:cNvSpPr/>
                  <p:nvPr/>
                </p:nvSpPr>
                <p:spPr>
                  <a:xfrm>
                    <a:off x="-72626" y="2755938"/>
                    <a:ext cx="2342611" cy="440660"/>
                  </a:xfrm>
                  <a:prstGeom prst="round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defRPr/>
                    </a:pPr>
                    <a:r>
                      <a:rPr lang="lv-LV" sz="95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ZI institucionālās kapacitātes stiprināšana</a:t>
                    </a:r>
                  </a:p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950" dirty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15,25 milj. EUR (IZM, SF)</a:t>
                    </a:r>
                  </a:p>
                </p:txBody>
              </p:sp>
            </p:grpSp>
            <p:sp>
              <p:nvSpPr>
                <p:cNvPr id="61" name="Rounded Rectangle 60"/>
                <p:cNvSpPr/>
                <p:nvPr/>
              </p:nvSpPr>
              <p:spPr>
                <a:xfrm>
                  <a:off x="6249517" y="3419924"/>
                  <a:ext cx="1368940" cy="568061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105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Ārējie tirgu apgūšana 31,80 </a:t>
                  </a:r>
                  <a:r>
                    <a:rPr lang="lv-LV" sz="1050" dirty="0" err="1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milj.EUR</a:t>
                  </a:r>
                  <a:r>
                    <a:rPr lang="lv-LV" sz="105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 (EM,SF)</a:t>
                  </a:r>
                </a:p>
              </p:txBody>
            </p:sp>
            <p:sp>
              <p:nvSpPr>
                <p:cNvPr id="62" name="Rounded Rectangle 61"/>
                <p:cNvSpPr/>
                <p:nvPr/>
              </p:nvSpPr>
              <p:spPr>
                <a:xfrm>
                  <a:off x="2377803" y="466083"/>
                  <a:ext cx="2128609" cy="563564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1050" b="1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Tehnoloģiju pārneses programma</a:t>
                  </a: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  <a:defRPr/>
                  </a:pPr>
                  <a:r>
                    <a:rPr lang="lv-LV" sz="1050" b="1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24,5 milj. EUR (EM, SF)</a:t>
                  </a:r>
                </a:p>
              </p:txBody>
            </p:sp>
            <p:sp>
              <p:nvSpPr>
                <p:cNvPr id="63" name="Rounded Rectangle 62"/>
                <p:cNvSpPr/>
                <p:nvPr/>
              </p:nvSpPr>
              <p:spPr>
                <a:xfrm>
                  <a:off x="2374537" y="1866600"/>
                  <a:ext cx="2104103" cy="488622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1050" b="1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Kompetences centri</a:t>
                  </a: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  <a:defRPr/>
                  </a:pPr>
                  <a:r>
                    <a:rPr lang="lv-LV" sz="1050" b="1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72,3 </a:t>
                  </a:r>
                  <a:r>
                    <a:rPr lang="lv-LV" sz="1050" b="1" dirty="0" err="1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milj</a:t>
                  </a:r>
                  <a:r>
                    <a:rPr lang="lv-LV" sz="1050" b="1" dirty="0">
                      <a:solidFill>
                        <a:srgbClr val="FF0000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. EUR (EM, SF)</a:t>
                  </a:r>
                </a:p>
              </p:txBody>
            </p:sp>
            <p:sp>
              <p:nvSpPr>
                <p:cNvPr id="64" name="Rounded Rectangle 63"/>
                <p:cNvSpPr/>
                <p:nvPr/>
              </p:nvSpPr>
              <p:spPr>
                <a:xfrm>
                  <a:off x="2368002" y="1100216"/>
                  <a:ext cx="2117172" cy="702955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105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Atbalsts MVK jaunu produktu un tehnoloģiju attīstībai 7 milj. EUR (EM, SF)</a:t>
                  </a:r>
                </a:p>
              </p:txBody>
            </p:sp>
            <p:sp>
              <p:nvSpPr>
                <p:cNvPr id="65" name="Rounded Rectangle 64"/>
                <p:cNvSpPr/>
                <p:nvPr/>
              </p:nvSpPr>
              <p:spPr>
                <a:xfrm>
                  <a:off x="4622807" y="2663633"/>
                  <a:ext cx="1524168" cy="635508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  <a:defRPr/>
                  </a:pPr>
                  <a:r>
                    <a:rPr lang="lv-LV" sz="105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Biznesa inkubatoru atbalsta programma      31  milj. EUR (EM, SF)</a:t>
                  </a:r>
                </a:p>
              </p:txBody>
            </p:sp>
          </p:grpSp>
          <p:grpSp>
            <p:nvGrpSpPr>
              <p:cNvPr id="3101" name="Group 9"/>
              <p:cNvGrpSpPr>
                <a:grpSpLocks/>
              </p:cNvGrpSpPr>
              <p:nvPr/>
            </p:nvGrpSpPr>
            <p:grpSpPr bwMode="auto">
              <a:xfrm>
                <a:off x="-84878" y="4511080"/>
                <a:ext cx="9421904" cy="1281508"/>
                <a:chOff x="-84878" y="605830"/>
                <a:chExt cx="9421904" cy="1281508"/>
              </a:xfrm>
            </p:grpSpPr>
            <p:sp>
              <p:nvSpPr>
                <p:cNvPr id="47" name="Rounded Rectangle 46"/>
                <p:cNvSpPr/>
                <p:nvPr/>
              </p:nvSpPr>
              <p:spPr>
                <a:xfrm>
                  <a:off x="2696361" y="1277310"/>
                  <a:ext cx="1442486" cy="610028"/>
                </a:xfrm>
                <a:prstGeom prst="round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90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AII infrastruktūras attīstība  STEM jomās </a:t>
                  </a:r>
                </a:p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90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44,64  milj. EUR (IZM, SF)</a:t>
                  </a: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4178055" y="1278807"/>
                  <a:ext cx="1545405" cy="599537"/>
                </a:xfrm>
                <a:prstGeom prst="round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lnSpc>
                      <a:spcPct val="107000"/>
                    </a:lnSpc>
                    <a:defRPr/>
                  </a:pPr>
                  <a:r>
                    <a:rPr lang="lv-LV" sz="900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Infrastruktūras attīstība koledžās STEM jomās 14,2  milj. EUR (IZM, SF)</a:t>
                  </a:r>
                </a:p>
              </p:txBody>
            </p:sp>
            <p:grpSp>
              <p:nvGrpSpPr>
                <p:cNvPr id="3104" name="Group 12"/>
                <p:cNvGrpSpPr>
                  <a:grpSpLocks/>
                </p:cNvGrpSpPr>
                <p:nvPr/>
              </p:nvGrpSpPr>
              <p:grpSpPr bwMode="auto">
                <a:xfrm>
                  <a:off x="-84878" y="605830"/>
                  <a:ext cx="9421904" cy="641503"/>
                  <a:chOff x="-84878" y="605830"/>
                  <a:chExt cx="9421904" cy="641503"/>
                </a:xfrm>
              </p:grpSpPr>
              <p:sp>
                <p:nvSpPr>
                  <p:cNvPr id="50" name="Rounded Rectangle 49"/>
                  <p:cNvSpPr/>
                  <p:nvPr/>
                </p:nvSpPr>
                <p:spPr>
                  <a:xfrm>
                    <a:off x="-72626" y="605830"/>
                    <a:ext cx="9409652" cy="371712"/>
                  </a:xfrm>
                  <a:prstGeom prst="roundRect">
                    <a:avLst/>
                  </a:prstGeom>
                  <a:solidFill>
                    <a:srgbClr val="009999"/>
                  </a:solidFill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2000" b="1" dirty="0">
                        <a:solidFill>
                          <a:prstClr val="white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Latvijas ekonomikas izaugsme</a:t>
                    </a:r>
                    <a:endParaRPr lang="lv-LV" sz="1400" b="1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1" name="Right Arrow 50"/>
                  <p:cNvSpPr/>
                  <p:nvPr/>
                </p:nvSpPr>
                <p:spPr>
                  <a:xfrm>
                    <a:off x="-72626" y="644800"/>
                    <a:ext cx="2066530" cy="322251"/>
                  </a:xfrm>
                  <a:prstGeom prst="rightArrow">
                    <a:avLst/>
                  </a:prstGeom>
                  <a:solidFill>
                    <a:srgbClr val="00537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1600" b="1" dirty="0">
                        <a:solidFill>
                          <a:prstClr val="white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ZINĀTNE</a:t>
                    </a:r>
                    <a:endParaRPr lang="lv-LV" sz="1100" b="1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2" name="Left Arrow 51"/>
                  <p:cNvSpPr/>
                  <p:nvPr/>
                </p:nvSpPr>
                <p:spPr>
                  <a:xfrm>
                    <a:off x="7128372" y="644800"/>
                    <a:ext cx="2208654" cy="359721"/>
                  </a:xfrm>
                  <a:prstGeom prst="leftArrow">
                    <a:avLst/>
                  </a:prstGeom>
                  <a:solidFill>
                    <a:srgbClr val="00537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1400" b="1" dirty="0">
                        <a:solidFill>
                          <a:prstClr val="white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UZŅĒMĒJDARBĪBA</a:t>
                    </a:r>
                    <a:endParaRPr lang="lv-LV" sz="1100" b="1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3" name="Up Arrow 52"/>
                  <p:cNvSpPr/>
                  <p:nvPr/>
                </p:nvSpPr>
                <p:spPr>
                  <a:xfrm>
                    <a:off x="4403493" y="863630"/>
                    <a:ext cx="432910" cy="176863"/>
                  </a:xfrm>
                  <a:prstGeom prst="upArrow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lv-LV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54" name="Rounded Rectangle 53"/>
                  <p:cNvSpPr/>
                  <p:nvPr/>
                </p:nvSpPr>
                <p:spPr>
                  <a:xfrm>
                    <a:off x="-84878" y="1004521"/>
                    <a:ext cx="9409652" cy="242812"/>
                  </a:xfrm>
                  <a:prstGeom prst="roundRect">
                    <a:avLst/>
                  </a:prstGeom>
                  <a:solidFill>
                    <a:srgbClr val="00537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  <a:defRPr/>
                    </a:pPr>
                    <a:r>
                      <a:rPr lang="lv-LV" sz="1600" b="1" dirty="0">
                        <a:solidFill>
                          <a:prstClr val="white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IZGLĪTĪBA</a:t>
                    </a:r>
                    <a:endParaRPr lang="lv-LV" sz="1100" b="1" dirty="0">
                      <a:solidFill>
                        <a:prstClr val="white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</p:grpSp>
      <p:sp>
        <p:nvSpPr>
          <p:cNvPr id="113" name="Rounded Rectangle 112"/>
          <p:cNvSpPr/>
          <p:nvPr/>
        </p:nvSpPr>
        <p:spPr>
          <a:xfrm>
            <a:off x="1524000" y="1327150"/>
            <a:ext cx="2255838" cy="319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VPP (2014.g.-2017.g.) 26,96 milj. EUR. (IZM, </a:t>
            </a:r>
            <a:r>
              <a:rPr lang="lv-LV" sz="1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VB</a:t>
            </a: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114" name="Rounded Rectangle 113"/>
          <p:cNvSpPr/>
          <p:nvPr/>
        </p:nvSpPr>
        <p:spPr>
          <a:xfrm rot="5400000">
            <a:off x="5981699" y="2171699"/>
            <a:ext cx="228602" cy="9144000"/>
          </a:xfrm>
          <a:prstGeom prst="roundRect">
            <a:avLst/>
          </a:prstGeom>
          <a:solidFill>
            <a:srgbClr val="228B9D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2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IZGLĪTĪBAS FINANSĒJUMS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1524000" y="5967413"/>
            <a:ext cx="2636838" cy="6254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AII studiju programmu fragmentācijas mazināšana, AII akadēmiskā personāla kapacitātes stiprināšana,  AII pārvaldības uzlabošana  65,15 milj. EUR (IZM, SF)</a:t>
            </a:r>
            <a:endParaRPr lang="en-US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ounded Rectangle 108"/>
          <p:cNvSpPr/>
          <p:nvPr/>
        </p:nvSpPr>
        <p:spPr bwMode="auto">
          <a:xfrm>
            <a:off x="9061450" y="1782872"/>
            <a:ext cx="1606550" cy="6000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Nodarbināto apmācības 24,90 milj. EUR (EM, SF)</a:t>
            </a:r>
          </a:p>
        </p:txBody>
      </p:sp>
      <p:sp>
        <p:nvSpPr>
          <p:cNvPr id="110" name="Rounded Rectangle 109"/>
          <p:cNvSpPr/>
          <p:nvPr/>
        </p:nvSpPr>
        <p:spPr bwMode="auto">
          <a:xfrm>
            <a:off x="7668583" y="2082909"/>
            <a:ext cx="1392866" cy="10937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Atbalsts ražošanas infrastruktūras izveidei un iekārtu iegādei  81,75  milj. EUR  (EM, SF)</a:t>
            </a:r>
          </a:p>
        </p:txBody>
      </p:sp>
      <p:sp>
        <p:nvSpPr>
          <p:cNvPr id="115" name="Rounded Rectangle 114"/>
          <p:cNvSpPr/>
          <p:nvPr/>
        </p:nvSpPr>
        <p:spPr bwMode="auto">
          <a:xfrm>
            <a:off x="6084095" y="984251"/>
            <a:ext cx="1483916" cy="9826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Finanšu  pieejamības sekmēšana 51 milj.  EUR (EM, SF)</a:t>
            </a:r>
          </a:p>
        </p:txBody>
      </p:sp>
      <p:sp>
        <p:nvSpPr>
          <p:cNvPr id="118" name="Rounded Rectangle 117"/>
          <p:cNvSpPr/>
          <p:nvPr/>
        </p:nvSpPr>
        <p:spPr bwMode="auto">
          <a:xfrm>
            <a:off x="6096001" y="2724150"/>
            <a:ext cx="1472010" cy="5111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Klasteru programma 6,20 milj. EUR (EM, SF)</a:t>
            </a:r>
          </a:p>
        </p:txBody>
      </p:sp>
      <p:sp>
        <p:nvSpPr>
          <p:cNvPr id="119" name="Rounded Rectangle 118"/>
          <p:cNvSpPr/>
          <p:nvPr/>
        </p:nvSpPr>
        <p:spPr bwMode="auto">
          <a:xfrm>
            <a:off x="7667659" y="984250"/>
            <a:ext cx="1330291" cy="10334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Uzņēmējdarbību veicinoša publiskā infrastruktūra reģionos  </a:t>
            </a:r>
            <a:r>
              <a:rPr lang="lv-LV" sz="1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114,2 milj. EUR (VARAM, SF)</a:t>
            </a:r>
          </a:p>
        </p:txBody>
      </p:sp>
      <p:sp>
        <p:nvSpPr>
          <p:cNvPr id="121" name="Rounded Rectangle 120"/>
          <p:cNvSpPr/>
          <p:nvPr/>
        </p:nvSpPr>
        <p:spPr bwMode="auto">
          <a:xfrm>
            <a:off x="7690181" y="3241378"/>
            <a:ext cx="1307767" cy="78422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Teritoriju revitalizācija        278,26 milj. EUR (VARAM, SF</a:t>
            </a:r>
            <a:r>
              <a:rPr lang="lv-LV" sz="11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2" name="Rounded Rectangle 121"/>
          <p:cNvSpPr/>
          <p:nvPr/>
        </p:nvSpPr>
        <p:spPr bwMode="auto">
          <a:xfrm>
            <a:off x="9061450" y="2474912"/>
            <a:ext cx="1606550" cy="7239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Bezdarbnieku apmācības atbilstoši darba tirgus </a:t>
            </a:r>
            <a:r>
              <a:rPr lang="lv-LV" sz="10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pieprasīj</a:t>
            </a: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96,4 </a:t>
            </a:r>
            <a:r>
              <a:rPr lang="lv-LV" sz="10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milj</a:t>
            </a: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EUR (LM, SF)</a:t>
            </a:r>
          </a:p>
        </p:txBody>
      </p:sp>
      <p:sp>
        <p:nvSpPr>
          <p:cNvPr id="124" name="Rounded Rectangle 123"/>
          <p:cNvSpPr/>
          <p:nvPr/>
        </p:nvSpPr>
        <p:spPr>
          <a:xfrm rot="5400000">
            <a:off x="5912128" y="-4388124"/>
            <a:ext cx="367743" cy="9144001"/>
          </a:xfrm>
          <a:prstGeom prst="round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APVĀRSNIS 2020</a:t>
            </a:r>
          </a:p>
        </p:txBody>
      </p:sp>
      <p:sp>
        <p:nvSpPr>
          <p:cNvPr id="125" name="Rounded Rectangle 124"/>
          <p:cNvSpPr/>
          <p:nvPr/>
        </p:nvSpPr>
        <p:spPr bwMode="auto">
          <a:xfrm>
            <a:off x="3879576" y="3797301"/>
            <a:ext cx="2114031" cy="8937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Sadarbība starp pētniecību un lauksaimniecības un mežsaimniecības nozarēm</a:t>
            </a:r>
          </a:p>
          <a:p>
            <a:pPr algn="ctr">
              <a:lnSpc>
                <a:spcPct val="107000"/>
              </a:lnSpc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2,2 milj. EUR (ZM, ELFLA) </a:t>
            </a:r>
          </a:p>
        </p:txBody>
      </p:sp>
      <p:sp>
        <p:nvSpPr>
          <p:cNvPr id="126" name="Rounded Rectangle 125"/>
          <p:cNvSpPr/>
          <p:nvPr/>
        </p:nvSpPr>
        <p:spPr bwMode="auto">
          <a:xfrm>
            <a:off x="3902076" y="3028156"/>
            <a:ext cx="2074863" cy="7159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Zināšanu pārnese lauksaimniekiem un meža apsaimniekotājiem 17,1 milj. EUR (ZM, ELFLA) </a:t>
            </a:r>
          </a:p>
        </p:txBody>
      </p:sp>
      <p:sp>
        <p:nvSpPr>
          <p:cNvPr id="127" name="Rounded Rectangle 126"/>
          <p:cNvSpPr/>
          <p:nvPr/>
        </p:nvSpPr>
        <p:spPr>
          <a:xfrm rot="5400000">
            <a:off x="5141847" y="-884578"/>
            <a:ext cx="477077" cy="300161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05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Uzņēmumu ienākuma nodokļa atvieglojums pētniecības un attīstības izmaksām</a:t>
            </a:r>
            <a:endParaRPr lang="lv-LV" sz="105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524000" y="928689"/>
            <a:ext cx="2276475" cy="33813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FLP (2014.g. – 2017.g.) 20,76 milj. EUR (IZM, </a:t>
            </a:r>
            <a:r>
              <a:rPr lang="lv-LV" sz="1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VB</a:t>
            </a: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9" name="Rounded Rectangle 78"/>
          <p:cNvSpPr/>
          <p:nvPr/>
        </p:nvSpPr>
        <p:spPr>
          <a:xfrm rot="5400000">
            <a:off x="8575811" y="-1247361"/>
            <a:ext cx="477080" cy="3707298"/>
          </a:xfrm>
          <a:prstGeom prst="roundRect">
            <a:avLst/>
          </a:prstGeom>
          <a:solidFill>
            <a:srgbClr val="F68D3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UIN atvieglojumi ražošanas veicināšanai iegādājoties jaunas ražošanas tehnoloģiskās iekārtas </a:t>
            </a:r>
          </a:p>
        </p:txBody>
      </p:sp>
      <p:sp>
        <p:nvSpPr>
          <p:cNvPr id="83" name="Rounded Rectangle 82"/>
          <p:cNvSpPr/>
          <p:nvPr/>
        </p:nvSpPr>
        <p:spPr bwMode="auto">
          <a:xfrm>
            <a:off x="9061451" y="984250"/>
            <a:ext cx="1616075" cy="7254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Publisko datu atkalizmantošana 151,54 milj. EUR (VARAM, SF</a:t>
            </a: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9061450" y="3258840"/>
            <a:ext cx="1616075" cy="6334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Nodarbināto personu profesionālās kompetences pilnveide  27,03milj.EUR (LM, SF)</a:t>
            </a:r>
          </a:p>
        </p:txBody>
      </p:sp>
      <p:sp>
        <p:nvSpPr>
          <p:cNvPr id="82" name="Rounded Rectangle 81"/>
          <p:cNvSpPr/>
          <p:nvPr/>
        </p:nvSpPr>
        <p:spPr bwMode="auto">
          <a:xfrm>
            <a:off x="7223126" y="5953125"/>
            <a:ext cx="1712913" cy="63658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</a:pPr>
            <a:r>
              <a:rPr lang="lv-LV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Darba vidē balstītas mācības, mācību prakse profesionālajā izglītībā  21,93 milj. EUR (IZM, SF)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512094" y="383914"/>
            <a:ext cx="2222500" cy="46672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Dalība ES pētniecības un tehnoloģiju attīstības programmās (2014.g. – 2017.g.) 5,72 milj. EUR  (IZM, </a:t>
            </a:r>
            <a:r>
              <a:rPr lang="lv-LV" sz="9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VB</a:t>
            </a:r>
            <a:r>
              <a:rPr lang="lv-LV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8" name="Rounded Rectangle 57"/>
          <p:cNvSpPr/>
          <p:nvPr/>
        </p:nvSpPr>
        <p:spPr bwMode="auto">
          <a:xfrm>
            <a:off x="6084095" y="2034548"/>
            <a:ext cx="1483916" cy="6238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Straujas izaugsmes komersanti                  75 milj. EUR (EM, SF)</a:t>
            </a:r>
          </a:p>
        </p:txBody>
      </p:sp>
      <p:sp>
        <p:nvSpPr>
          <p:cNvPr id="59" name="Rounded Rectangle 58"/>
          <p:cNvSpPr/>
          <p:nvPr/>
        </p:nvSpPr>
        <p:spPr bwMode="auto">
          <a:xfrm>
            <a:off x="9061451" y="3966771"/>
            <a:ext cx="1616075" cy="7096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Darba tirgus apsteidzošo pārkārtojumu sistēma 1,99milj.EUR (LM, SF)</a:t>
            </a:r>
          </a:p>
        </p:txBody>
      </p:sp>
      <p:sp>
        <p:nvSpPr>
          <p:cNvPr id="60" name="Rounded Rectangle 59"/>
          <p:cNvSpPr/>
          <p:nvPr/>
        </p:nvSpPr>
        <p:spPr>
          <a:xfrm rot="5400000">
            <a:off x="4707563" y="3915844"/>
            <a:ext cx="477077" cy="213305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2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Inovācijas kapacitātes stiprināšana</a:t>
            </a:r>
            <a:endParaRPr lang="lv-LV" sz="1100" b="1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512095" y="4743478"/>
            <a:ext cx="2288381" cy="46672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1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Zinātnes konkurētspējas paaugstināšana</a:t>
            </a:r>
          </a:p>
        </p:txBody>
      </p:sp>
      <p:sp>
        <p:nvSpPr>
          <p:cNvPr id="77" name="Rounded Rectangle 76"/>
          <p:cNvSpPr/>
          <p:nvPr/>
        </p:nvSpPr>
        <p:spPr>
          <a:xfrm rot="5400000">
            <a:off x="8137507" y="2692460"/>
            <a:ext cx="477080" cy="4560094"/>
          </a:xfrm>
          <a:prstGeom prst="roundRect">
            <a:avLst/>
          </a:prstGeom>
          <a:solidFill>
            <a:srgbClr val="F68D3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sz="11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Uzņēmējdarbības konkurētspējas paaugstināšana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33527" y="33879"/>
            <a:ext cx="2346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 smtClean="0">
                <a:solidFill>
                  <a:schemeClr val="bg1"/>
                </a:solidFill>
              </a:rPr>
              <a:t>474.94 (VB 152,6; SF 322,34)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3600" y="651933"/>
            <a:ext cx="10397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dirty="0" smtClean="0">
                <a:solidFill>
                  <a:srgbClr val="C00000"/>
                </a:solidFill>
              </a:rPr>
              <a:t>Nepieciešamās finanšu sadalījuma korekcijas 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6733" y="1938867"/>
            <a:ext cx="102700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Nepieciešams veidot speciālu apakšprogrammu </a:t>
            </a:r>
            <a:r>
              <a:rPr lang="lv-LV" sz="2400" dirty="0" err="1" smtClean="0"/>
              <a:t>Biomedicīnai</a:t>
            </a:r>
            <a:r>
              <a:rPr lang="lv-LV" sz="2400" dirty="0" smtClean="0"/>
              <a:t> VM pārziņā, </a:t>
            </a:r>
          </a:p>
          <a:p>
            <a:r>
              <a:rPr lang="lv-LV" sz="2400" dirty="0"/>
              <a:t>m</a:t>
            </a:r>
            <a:r>
              <a:rPr lang="lv-LV" sz="2400" dirty="0" smtClean="0"/>
              <a:t>obilizējot nepieciešamos līdzekļus no: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/>
              <a:t>VARAM pārziņā esošajām ERAF programmām «</a:t>
            </a:r>
            <a:r>
              <a:rPr lang="lv-LV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Publisko datu </a:t>
            </a:r>
            <a:r>
              <a:rPr lang="lv-LV" sz="2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atkalizmantošana</a:t>
            </a:r>
            <a:r>
              <a:rPr lang="lv-LV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», «Teritoriju </a:t>
            </a:r>
            <a:r>
              <a:rPr lang="lv-LV" sz="24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revitalizācija</a:t>
            </a:r>
            <a:r>
              <a:rPr lang="lv-LV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un «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Uzņēmējdarbību veicinoša publiskā infrastruktūra reģionos»,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 smtClean="0"/>
              <a:t>EM pārziņā esošajām ERAF programmām «Tehnoloģiju </a:t>
            </a:r>
            <a:r>
              <a:rPr lang="lv-LV" sz="2400" dirty="0" err="1" smtClean="0"/>
              <a:t>pārneses</a:t>
            </a:r>
            <a:r>
              <a:rPr lang="lv-LV" sz="2400" dirty="0" smtClean="0"/>
              <a:t>», kā arī «Kompetences centru».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365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83815"/>
              </p:ext>
            </p:extLst>
          </p:nvPr>
        </p:nvGraphicFramePr>
        <p:xfrm>
          <a:off x="719667" y="397928"/>
          <a:ext cx="10033000" cy="4685990"/>
        </p:xfrm>
        <a:graphic>
          <a:graphicData uri="http://schemas.openxmlformats.org/drawingml/2006/table">
            <a:tbl>
              <a:tblPr/>
              <a:tblGrid>
                <a:gridCol w="7599367"/>
                <a:gridCol w="2433633"/>
              </a:tblGrid>
              <a:tr h="393923">
                <a:tc>
                  <a:txBody>
                    <a:bodyPr/>
                    <a:lstStyle/>
                    <a:p>
                      <a:pPr algn="l" fontAlgn="ctr"/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 tiešās izmaksas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</a:t>
                      </a:r>
                      <a:r>
                        <a:rPr lang="en-US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100 949 950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333320"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320"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Pētniecības infrastruktūras</a:t>
                      </a:r>
                      <a:r>
                        <a:rPr lang="lv-LV" sz="24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attīstība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  <a:r>
                        <a:rPr lang="en-US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atbalsta intensitāte 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4 326600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just" fontAlgn="b"/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Tehnoloģiju </a:t>
                      </a:r>
                      <a:r>
                        <a:rPr lang="lv-LV" sz="2400" b="1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pārnese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27 305 947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atbalsta intensitāte 7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5%)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6 826 487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just" fontAlgn="b"/>
                      <a:r>
                        <a:rPr lang="lv-LV" sz="2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Inovatīvie uzņēmumi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44 800 000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atbalsta intensitāte 50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22 400 000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valsts budžeta</a:t>
                      </a:r>
                      <a:endParaRPr lang="en-US" sz="2400" b="0" i="1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2 382 668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zinātniskajām institūcijām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7 148 003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923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Nepieciešamais līdzfinansējums</a:t>
                      </a:r>
                      <a:r>
                        <a:rPr lang="lv-LV" sz="24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2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privātajiem partneriem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22 400 000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43467" y="5083918"/>
            <a:ext cx="102700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lv-LV" sz="2400" b="1" i="1" dirty="0">
                <a:solidFill>
                  <a:prstClr val="black"/>
                </a:solidFill>
              </a:rPr>
              <a:t>Projekta ieviešanas izmaksas </a:t>
            </a:r>
            <a:r>
              <a:rPr lang="lv-LV" sz="2400" i="1" dirty="0">
                <a:solidFill>
                  <a:prstClr val="black"/>
                </a:solidFill>
              </a:rPr>
              <a:t>(3% no attiecināmajām izmaksām) </a:t>
            </a:r>
            <a:r>
              <a:rPr lang="lv-LV" sz="2400" i="1" dirty="0" smtClean="0">
                <a:solidFill>
                  <a:prstClr val="black"/>
                </a:solidFill>
              </a:rPr>
              <a:t>           </a:t>
            </a:r>
            <a:r>
              <a:rPr lang="lv-LV" sz="2400" i="1" dirty="0">
                <a:solidFill>
                  <a:prstClr val="black"/>
                </a:solidFill>
              </a:rPr>
              <a:t>3 028 498</a:t>
            </a:r>
          </a:p>
          <a:p>
            <a:pPr lvl="0"/>
            <a:r>
              <a:rPr lang="lv-LV" sz="2400" b="1" i="1" dirty="0">
                <a:solidFill>
                  <a:prstClr val="black"/>
                </a:solidFill>
              </a:rPr>
              <a:t>Atskaitījumi pārvaldībai </a:t>
            </a:r>
            <a:r>
              <a:rPr lang="lv-LV" sz="2400" i="1" dirty="0">
                <a:solidFill>
                  <a:prstClr val="black"/>
                </a:solidFill>
              </a:rPr>
              <a:t>(5% no attiecināmajām izmaksām)   </a:t>
            </a:r>
            <a:r>
              <a:rPr lang="lv-LV" sz="2400" i="1" dirty="0" smtClean="0">
                <a:solidFill>
                  <a:prstClr val="black"/>
                </a:solidFill>
              </a:rPr>
              <a:t>                  </a:t>
            </a:r>
            <a:r>
              <a:rPr lang="lv-LV" sz="2400" i="1" dirty="0">
                <a:solidFill>
                  <a:prstClr val="black"/>
                </a:solidFill>
              </a:rPr>
              <a:t>5 047 497</a:t>
            </a:r>
          </a:p>
          <a:p>
            <a:pPr lvl="0"/>
            <a:r>
              <a:rPr lang="lv-LV" sz="2400" b="1" i="1" dirty="0" smtClean="0">
                <a:solidFill>
                  <a:srgbClr val="C00000"/>
                </a:solidFill>
              </a:rPr>
              <a:t>Pavisam </a:t>
            </a:r>
            <a:r>
              <a:rPr lang="lv-LV" sz="2400" b="1" i="1" dirty="0">
                <a:solidFill>
                  <a:srgbClr val="C00000"/>
                </a:solidFill>
              </a:rPr>
              <a:t>kopā </a:t>
            </a:r>
            <a:r>
              <a:rPr lang="lv-LV" sz="2400" b="1" i="1" dirty="0" smtClean="0">
                <a:solidFill>
                  <a:srgbClr val="C00000"/>
                </a:solidFill>
              </a:rPr>
              <a:t>                                                                                                 109  025 945                                                                                   </a:t>
            </a:r>
            <a:endParaRPr lang="en-US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0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726013"/>
              </p:ext>
            </p:extLst>
          </p:nvPr>
        </p:nvGraphicFramePr>
        <p:xfrm>
          <a:off x="897467" y="1363134"/>
          <a:ext cx="7973483" cy="4234998"/>
        </p:xfrm>
        <a:graphic>
          <a:graphicData uri="http://schemas.openxmlformats.org/drawingml/2006/table">
            <a:tbl>
              <a:tblPr/>
              <a:tblGrid>
                <a:gridCol w="6039411"/>
                <a:gridCol w="1934072"/>
              </a:tblGrid>
              <a:tr h="37125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Molekulārās 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 </a:t>
                      </a:r>
                      <a:r>
                        <a:rPr lang="lv-LV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struktūrbioloģijas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centrs: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v-LV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10 628 913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538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Pielietojamās pētniecības centrs organiskajā un medicīnas ķīmijā un zāļu formu tehnoloģijās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b)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Kristalogrāfija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makromolekulas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538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c)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analītiskā ķīmijas modulis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(ieskaitot GLP klases </a:t>
                      </a:r>
                      <a:r>
                        <a:rPr lang="lv-LV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laboratorijaspreklīniskajai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un klīniskajai pētniecībai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bioinformātika un in silico modelēšanas laboratorijas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5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Atbalsts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inovāciju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tendētu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studiju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ieskaitot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studiju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telpas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atbilstošu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pētniecības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aparatūru</a:t>
                      </a:r>
                      <a:endParaRPr lang="lv-LV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Nacionālās </a:t>
                      </a:r>
                      <a:r>
                        <a:rPr lang="lv-LV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biobankas</a:t>
                      </a:r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komplekss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7 398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  <a:endParaRPr lang="lv-LV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lv-LV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lv-LV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10 816 114</a:t>
                      </a:r>
                    </a:p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Pētniecības infrastruktūra kopā: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</a:t>
                      </a:r>
                      <a:r>
                        <a:rPr lang="en-US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  <a:r>
                        <a:rPr lang="lv-LV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  <a:r>
                        <a:rPr lang="en-US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003</a:t>
                      </a:r>
                      <a:r>
                        <a:rPr lang="en-US" sz="1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7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758686"/>
            <a:ext cx="8382000" cy="458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442" y="2480734"/>
            <a:ext cx="8857346" cy="165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9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1001</Words>
  <Application>Microsoft Office PowerPoint</Application>
  <PresentationFormat>Widescreen</PresentationFormat>
  <Paragraphs>131</Paragraphs>
  <Slides>11</Slides>
  <Notes>1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Calibri Light</vt:lpstr>
      <vt:lpstr>Times New Roman</vt:lpstr>
      <vt:lpstr>Office Theme</vt:lpstr>
      <vt:lpstr>Nepieciešamās ES Struktūrfondu līdzekļu investīcijas biomedicīnisko pētījumu un inovāciju infrastruktūras izveidei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Praktisko pētījumu jomas paplašināšana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Ivars Kalvins</dc:creator>
  <cp:lastModifiedBy>Ivars Kalvins</cp:lastModifiedBy>
  <cp:revision>34</cp:revision>
  <dcterms:created xsi:type="dcterms:W3CDTF">2015-12-08T11:15:50Z</dcterms:created>
  <dcterms:modified xsi:type="dcterms:W3CDTF">2015-12-11T07:46:28Z</dcterms:modified>
</cp:coreProperties>
</file>