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85" r:id="rId3"/>
    <p:sldId id="292" r:id="rId4"/>
    <p:sldId id="296" r:id="rId5"/>
    <p:sldId id="297" r:id="rId6"/>
    <p:sldId id="298" r:id="rId7"/>
    <p:sldId id="299" r:id="rId8"/>
    <p:sldId id="294" r:id="rId9"/>
    <p:sldId id="295" r:id="rId10"/>
    <p:sldId id="293" r:id="rId11"/>
    <p:sldId id="286" r:id="rId12"/>
    <p:sldId id="291" r:id="rId13"/>
    <p:sldId id="283" r:id="rId14"/>
    <p:sldId id="284" r:id="rId15"/>
    <p:sldId id="280" r:id="rId16"/>
    <p:sldId id="287" r:id="rId17"/>
    <p:sldId id="288" r:id="rId18"/>
    <p:sldId id="289" r:id="rId19"/>
    <p:sldId id="290" r:id="rId20"/>
    <p:sldId id="264" r:id="rId21"/>
  </p:sldIdLst>
  <p:sldSz cx="9144000" cy="6858000" type="screen4x3"/>
  <p:notesSz cx="6735763" cy="9866313"/>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521415D9-36F7-43E2-AB2F-B90AF26B5E84}">
      <p14:sectionLst xmlns:p14="http://schemas.microsoft.com/office/powerpoint/2010/main">
        <p14:section name="Default Section" id="{EFB200C2-7AA8-4377-81AF-FF89A4F94B86}">
          <p14:sldIdLst>
            <p14:sldId id="256"/>
            <p14:sldId id="285"/>
            <p14:sldId id="292"/>
            <p14:sldId id="296"/>
            <p14:sldId id="297"/>
            <p14:sldId id="298"/>
            <p14:sldId id="299"/>
            <p14:sldId id="294"/>
            <p14:sldId id="295"/>
            <p14:sldId id="293"/>
            <p14:sldId id="286"/>
            <p14:sldId id="291"/>
            <p14:sldId id="283"/>
            <p14:sldId id="284"/>
            <p14:sldId id="280"/>
            <p14:sldId id="287"/>
            <p14:sldId id="288"/>
            <p14:sldId id="289"/>
            <p14:sldId id="290"/>
          </p14:sldIdLst>
        </p14:section>
        <p14:section name="Untitled Section" id="{475C5116-C015-485F-A293-C8C19A08106B}">
          <p14:sldIdLst>
            <p14:sldId id="26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87606" autoAdjust="0"/>
  </p:normalViewPr>
  <p:slideViewPr>
    <p:cSldViewPr snapToGrid="0" snapToObjects="1">
      <p:cViewPr>
        <p:scale>
          <a:sx n="67" d="100"/>
          <a:sy n="67" d="100"/>
        </p:scale>
        <p:origin x="-3096"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IlzeSniega\Desktop\ATR%20anal\grafiki....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IlzeSniega\Desktop\ATR%20anal\grafiki....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IlzeSniega\Desktop\ATR%20anal\grafiki....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IlzeSniega\Desktop\ATR%20anal\grafiki....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IlzeSniega\Desktop\ATR%20anal\grafiki....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IlzeSniega\Desktop\ATR%20anal\grafiki....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'Nod.adm.bez Pier14'!$A$7</c:f>
              <c:strCache>
                <c:ptCount val="1"/>
                <c:pt idx="0">
                  <c:v>augstākie </c:v>
                </c:pt>
              </c:strCache>
            </c:strRef>
          </c:tx>
          <c:spPr>
            <a:ln w="28575">
              <a:noFill/>
            </a:ln>
          </c:spPr>
          <c:invertIfNegative val="0"/>
          <c:dLbls>
            <c:spPr>
              <a:noFill/>
              <a:ln>
                <a:noFill/>
              </a:ln>
              <a:effectLst/>
            </c:spPr>
            <c:txPr>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Pier14'!$B$2:$I$2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Pier14'!$B$7:$H$7</c:f>
              <c:numCache>
                <c:formatCode>General</c:formatCode>
                <c:ptCount val="4"/>
                <c:pt idx="0">
                  <c:v>544</c:v>
                </c:pt>
                <c:pt idx="1">
                  <c:v>601</c:v>
                </c:pt>
                <c:pt idx="2">
                  <c:v>621</c:v>
                </c:pt>
                <c:pt idx="3">
                  <c:v>846</c:v>
                </c:pt>
              </c:numCache>
            </c:numRef>
          </c:val>
        </c:ser>
        <c:ser>
          <c:idx val="1"/>
          <c:order val="2"/>
          <c:tx>
            <c:strRef>
              <c:f>'Nod.adm.bez Pier14'!$A$6</c:f>
              <c:strCache>
                <c:ptCount val="1"/>
                <c:pt idx="0">
                  <c:v>zemākie </c:v>
                </c:pt>
              </c:strCache>
            </c:strRef>
          </c:tx>
          <c:spPr>
            <a:ln w="28575">
              <a:noFill/>
            </a:ln>
          </c:spPr>
          <c:invertIfNegative val="0"/>
          <c:dLbls>
            <c:spPr>
              <a:noFill/>
              <a:ln>
                <a:noFill/>
              </a:ln>
              <a:effectLst/>
            </c:spPr>
            <c:txPr>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Pier14'!$B$2:$I$2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Pier14'!$B$6:$H$6</c:f>
              <c:numCache>
                <c:formatCode>General</c:formatCode>
                <c:ptCount val="4"/>
                <c:pt idx="0">
                  <c:v>259</c:v>
                </c:pt>
                <c:pt idx="1">
                  <c:v>258</c:v>
                </c:pt>
                <c:pt idx="2">
                  <c:v>293</c:v>
                </c:pt>
                <c:pt idx="3">
                  <c:v>428</c:v>
                </c:pt>
              </c:numCache>
            </c:numRef>
          </c:val>
        </c:ser>
        <c:dLbls>
          <c:showLegendKey val="0"/>
          <c:showVal val="0"/>
          <c:showCatName val="0"/>
          <c:showSerName val="0"/>
          <c:showPercent val="0"/>
          <c:showBubbleSize val="0"/>
        </c:dLbls>
        <c:gapWidth val="150"/>
        <c:axId val="75602176"/>
        <c:axId val="75616256"/>
      </c:barChart>
      <c:lineChart>
        <c:grouping val="standard"/>
        <c:varyColors val="0"/>
        <c:ser>
          <c:idx val="0"/>
          <c:order val="1"/>
          <c:tx>
            <c:strRef>
              <c:f>'Nod.adm.bez Pier14'!$A$5</c:f>
              <c:strCache>
                <c:ptCount val="1"/>
                <c:pt idx="0">
                  <c:v>vidējie </c:v>
                </c:pt>
              </c:strCache>
            </c:strRef>
          </c:tx>
          <c:dLbls>
            <c:dLbl>
              <c:idx val="0"/>
              <c:layout>
                <c:manualLayout>
                  <c:x val="-2.1557529832990237E-3"/>
                  <c:y val="-3.98340283668466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6230119331961001E-3"/>
                  <c:y val="-2.65560189112311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778764916495128E-2"/>
                  <c:y val="-3.98340283668466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672589498970803E-3"/>
                  <c:y val="-3.98340283668466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solidFill>
                      <a:schemeClr val="accent1">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'Nod.adm.bez Pier14'!$B$2:$I$2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Pier14'!$B$5:$H$5</c:f>
              <c:numCache>
                <c:formatCode>General</c:formatCode>
                <c:ptCount val="4"/>
                <c:pt idx="0">
                  <c:v>411</c:v>
                </c:pt>
                <c:pt idx="1">
                  <c:v>409</c:v>
                </c:pt>
                <c:pt idx="2">
                  <c:v>432</c:v>
                </c:pt>
                <c:pt idx="3">
                  <c:v>586</c:v>
                </c:pt>
              </c:numCache>
            </c:numRef>
          </c:val>
          <c:smooth val="0"/>
        </c:ser>
        <c:dLbls>
          <c:showLegendKey val="0"/>
          <c:showVal val="0"/>
          <c:showCatName val="0"/>
          <c:showSerName val="0"/>
          <c:showPercent val="0"/>
          <c:showBubbleSize val="0"/>
        </c:dLbls>
        <c:marker val="1"/>
        <c:smooth val="0"/>
        <c:axId val="75602176"/>
        <c:axId val="75616256"/>
      </c:lineChart>
      <c:catAx>
        <c:axId val="75602176"/>
        <c:scaling>
          <c:orientation val="minMax"/>
        </c:scaling>
        <c:delete val="0"/>
        <c:axPos val="b"/>
        <c:numFmt formatCode="General" sourceLinked="1"/>
        <c:majorTickMark val="out"/>
        <c:minorTickMark val="none"/>
        <c:tickLblPos val="nextTo"/>
        <c:txPr>
          <a:bodyPr/>
          <a:lstStyle/>
          <a:p>
            <a:pPr>
              <a:defRPr b="0" i="0"/>
            </a:pPr>
            <a:endParaRPr lang="lv-LV"/>
          </a:p>
        </c:txPr>
        <c:crossAx val="75616256"/>
        <c:crosses val="autoZero"/>
        <c:auto val="1"/>
        <c:lblAlgn val="ctr"/>
        <c:lblOffset val="100"/>
        <c:noMultiLvlLbl val="0"/>
      </c:catAx>
      <c:valAx>
        <c:axId val="75616256"/>
        <c:scaling>
          <c:orientation val="minMax"/>
        </c:scaling>
        <c:delete val="0"/>
        <c:axPos val="l"/>
        <c:majorGridlines>
          <c:spPr>
            <a:ln>
              <a:solidFill>
                <a:sysClr val="window" lastClr="FFFFFF">
                  <a:lumMod val="85000"/>
                </a:sysClr>
              </a:solidFill>
            </a:ln>
          </c:spPr>
        </c:majorGridlines>
        <c:numFmt formatCode="General" sourceLinked="1"/>
        <c:majorTickMark val="out"/>
        <c:minorTickMark val="none"/>
        <c:tickLblPos val="nextTo"/>
        <c:txPr>
          <a:bodyPr/>
          <a:lstStyle/>
          <a:p>
            <a:pPr>
              <a:defRPr sz="900"/>
            </a:pPr>
            <a:endParaRPr lang="lv-LV"/>
          </a:p>
        </c:txPr>
        <c:crossAx val="75602176"/>
        <c:crosses val="autoZero"/>
        <c:crossBetween val="between"/>
      </c:valAx>
    </c:plotArea>
    <c:legend>
      <c:legendPos val="r"/>
      <c:layout>
        <c:manualLayout>
          <c:xMode val="edge"/>
          <c:yMode val="edge"/>
          <c:x val="0.78973017573165039"/>
          <c:y val="3.4138879126785614E-2"/>
          <c:w val="0.19360308125622491"/>
          <c:h val="0.52470446194225595"/>
        </c:manualLayout>
      </c:layout>
      <c:overlay val="0"/>
      <c:txPr>
        <a:bodyPr/>
        <a:lstStyle/>
        <a:p>
          <a:pPr>
            <a:defRPr sz="1050" b="0">
              <a:solidFill>
                <a:sysClr val="windowText" lastClr="000000"/>
              </a:solidFill>
            </a:defRPr>
          </a:pPr>
          <a:endParaRPr lang="lv-LV"/>
        </a:p>
      </c:txPr>
    </c:legend>
    <c:plotVisOnly val="1"/>
    <c:dispBlanksAs val="gap"/>
    <c:showDLblsOverMax val="0"/>
  </c:chart>
  <c:txPr>
    <a:bodyPr/>
    <a:lstStyle/>
    <a:p>
      <a:pPr>
        <a:defRPr>
          <a:latin typeface="Times New Roman" pitchFamily="18" charset="0"/>
          <a:cs typeface="Times New Roman" pitchFamily="18" charset="0"/>
        </a:defRPr>
      </a:pPr>
      <a:endParaRPr lang="lv-LV"/>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'Nod.adm.bez Pier,11'!$A$7</c:f>
              <c:strCache>
                <c:ptCount val="1"/>
                <c:pt idx="0">
                  <c:v>augstākie </c:v>
                </c:pt>
              </c:strCache>
            </c:strRef>
          </c:tx>
          <c:spPr>
            <a:ln w="28575">
              <a:noFill/>
            </a:ln>
          </c:spPr>
          <c:invertIfNegative val="0"/>
          <c:dLbls>
            <c:spPr>
              <a:noFill/>
              <a:ln>
                <a:noFill/>
              </a:ln>
              <a:effectLst/>
            </c:spPr>
            <c:txPr>
              <a:bodyPr/>
              <a:lstStyle/>
              <a:p>
                <a:pPr>
                  <a:defRPr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Pier,11'!$B$2:$I$2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Pier,11'!$B$7:$H$7</c:f>
              <c:numCache>
                <c:formatCode>0</c:formatCode>
                <c:ptCount val="4"/>
                <c:pt idx="0">
                  <c:v>453.89610759187428</c:v>
                </c:pt>
                <c:pt idx="1">
                  <c:v>569.14872425313513</c:v>
                </c:pt>
                <c:pt idx="2">
                  <c:v>537.84554441921216</c:v>
                </c:pt>
                <c:pt idx="3">
                  <c:v>766.92790593109839</c:v>
                </c:pt>
              </c:numCache>
            </c:numRef>
          </c:val>
        </c:ser>
        <c:ser>
          <c:idx val="1"/>
          <c:order val="2"/>
          <c:tx>
            <c:strRef>
              <c:f>'Nod.adm.bez Pier,11'!$A$6</c:f>
              <c:strCache>
                <c:ptCount val="1"/>
                <c:pt idx="0">
                  <c:v>zemākie </c:v>
                </c:pt>
              </c:strCache>
            </c:strRef>
          </c:tx>
          <c:spPr>
            <a:ln w="28575">
              <a:noFill/>
            </a:ln>
          </c:spPr>
          <c:invertIfNegative val="0"/>
          <c:dLbls>
            <c:spPr>
              <a:noFill/>
              <a:ln>
                <a:noFill/>
              </a:ln>
              <a:effectLst/>
            </c:spPr>
            <c:txPr>
              <a:bodyPr/>
              <a:lstStyle/>
              <a:p>
                <a:pPr>
                  <a:defRPr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Pier,11'!$B$2:$I$2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Pier,11'!$B$6:$H$6</c:f>
              <c:numCache>
                <c:formatCode>0</c:formatCode>
                <c:ptCount val="4"/>
                <c:pt idx="0">
                  <c:v>213.43077159492535</c:v>
                </c:pt>
                <c:pt idx="1">
                  <c:v>204.89354073112827</c:v>
                </c:pt>
                <c:pt idx="2">
                  <c:v>246.1568232394807</c:v>
                </c:pt>
                <c:pt idx="3">
                  <c:v>379.90677343896698</c:v>
                </c:pt>
              </c:numCache>
            </c:numRef>
          </c:val>
        </c:ser>
        <c:dLbls>
          <c:showLegendKey val="0"/>
          <c:showVal val="0"/>
          <c:showCatName val="0"/>
          <c:showSerName val="0"/>
          <c:showPercent val="0"/>
          <c:showBubbleSize val="0"/>
        </c:dLbls>
        <c:gapWidth val="150"/>
        <c:axId val="77905280"/>
        <c:axId val="77919360"/>
      </c:barChart>
      <c:lineChart>
        <c:grouping val="standard"/>
        <c:varyColors val="0"/>
        <c:ser>
          <c:idx val="0"/>
          <c:order val="1"/>
          <c:tx>
            <c:strRef>
              <c:f>'Nod.adm.bez Pier,11'!$A$5</c:f>
              <c:strCache>
                <c:ptCount val="1"/>
                <c:pt idx="0">
                  <c:v>vidējie </c:v>
                </c:pt>
              </c:strCache>
            </c:strRef>
          </c:tx>
          <c:dLbls>
            <c:dLbl>
              <c:idx val="0"/>
              <c:layout>
                <c:manualLayout>
                  <c:x val="-2.1557529832990237E-3"/>
                  <c:y val="-3.98340283668466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6230119331961001E-3"/>
                  <c:y val="-2.65560189112311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0778764916495126E-2"/>
                  <c:y val="-3.98340283668466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672589498970794E-3"/>
                  <c:y val="-3.98340283668466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accent1">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'Nod.adm.bez Pier,11'!$B$2:$I$2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Pier,11'!$B$5:$H$5</c:f>
              <c:numCache>
                <c:formatCode>0</c:formatCode>
                <c:ptCount val="4"/>
                <c:pt idx="0">
                  <c:v>330.10626006681832</c:v>
                </c:pt>
                <c:pt idx="1">
                  <c:v>374.21528619643641</c:v>
                </c:pt>
                <c:pt idx="2">
                  <c:v>385.59826068149874</c:v>
                </c:pt>
                <c:pt idx="3">
                  <c:v>515.07959544908749</c:v>
                </c:pt>
              </c:numCache>
            </c:numRef>
          </c:val>
          <c:smooth val="0"/>
        </c:ser>
        <c:dLbls>
          <c:showLegendKey val="0"/>
          <c:showVal val="0"/>
          <c:showCatName val="0"/>
          <c:showSerName val="0"/>
          <c:showPercent val="0"/>
          <c:showBubbleSize val="0"/>
        </c:dLbls>
        <c:marker val="1"/>
        <c:smooth val="0"/>
        <c:axId val="77905280"/>
        <c:axId val="77919360"/>
      </c:lineChart>
      <c:catAx>
        <c:axId val="77905280"/>
        <c:scaling>
          <c:orientation val="minMax"/>
        </c:scaling>
        <c:delete val="0"/>
        <c:axPos val="b"/>
        <c:numFmt formatCode="General" sourceLinked="1"/>
        <c:majorTickMark val="out"/>
        <c:minorTickMark val="none"/>
        <c:tickLblPos val="nextTo"/>
        <c:crossAx val="77919360"/>
        <c:crosses val="autoZero"/>
        <c:auto val="1"/>
        <c:lblAlgn val="ctr"/>
        <c:lblOffset val="100"/>
        <c:noMultiLvlLbl val="0"/>
      </c:catAx>
      <c:valAx>
        <c:axId val="77919360"/>
        <c:scaling>
          <c:orientation val="minMax"/>
        </c:scaling>
        <c:delete val="0"/>
        <c:axPos val="l"/>
        <c:majorGridlines>
          <c:spPr>
            <a:ln>
              <a:solidFill>
                <a:sysClr val="window" lastClr="FFFFFF">
                  <a:lumMod val="85000"/>
                </a:sysClr>
              </a:solidFill>
            </a:ln>
          </c:spPr>
        </c:majorGridlines>
        <c:numFmt formatCode="0" sourceLinked="1"/>
        <c:majorTickMark val="out"/>
        <c:minorTickMark val="none"/>
        <c:tickLblPos val="nextTo"/>
        <c:txPr>
          <a:bodyPr/>
          <a:lstStyle/>
          <a:p>
            <a:pPr>
              <a:defRPr sz="900"/>
            </a:pPr>
            <a:endParaRPr lang="lv-LV"/>
          </a:p>
        </c:txPr>
        <c:crossAx val="77905280"/>
        <c:crosses val="autoZero"/>
        <c:crossBetween val="between"/>
      </c:valAx>
    </c:plotArea>
    <c:legend>
      <c:legendPos val="r"/>
      <c:layout>
        <c:manualLayout>
          <c:xMode val="edge"/>
          <c:yMode val="edge"/>
          <c:x val="0.76676525957245456"/>
          <c:y val="1.021945406304814E-3"/>
          <c:w val="0.19434584303277422"/>
          <c:h val="0.52470446194225595"/>
        </c:manualLayout>
      </c:layout>
      <c:overlay val="0"/>
      <c:txPr>
        <a:bodyPr/>
        <a:lstStyle/>
        <a:p>
          <a:pPr>
            <a:defRPr>
              <a:solidFill>
                <a:sysClr val="windowText" lastClr="000000"/>
              </a:solidFill>
            </a:defRPr>
          </a:pPr>
          <a:endParaRPr lang="lv-LV"/>
        </a:p>
      </c:txPr>
    </c:legend>
    <c:plotVisOnly val="1"/>
    <c:dispBlanksAs val="gap"/>
    <c:showDLblsOverMax val="0"/>
  </c:chart>
  <c:txPr>
    <a:bodyPr/>
    <a:lstStyle/>
    <a:p>
      <a:pPr>
        <a:defRPr>
          <a:latin typeface="Times New Roman" pitchFamily="18" charset="0"/>
          <a:cs typeface="Times New Roman" pitchFamily="18" charset="0"/>
        </a:defRPr>
      </a:pPr>
      <a:endParaRPr lang="lv-LV"/>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'Nod.adm.bez Pier14'!$A$14</c:f>
              <c:strCache>
                <c:ptCount val="1"/>
                <c:pt idx="0">
                  <c:v>augstākie </c:v>
                </c:pt>
              </c:strCache>
            </c:strRef>
          </c:tx>
          <c:spPr>
            <a:ln w="28575">
              <a:noFill/>
            </a:ln>
          </c:spPr>
          <c:invertIfNegative val="0"/>
          <c:dLbls>
            <c:spPr>
              <a:noFill/>
              <a:ln>
                <a:noFill/>
              </a:ln>
              <a:effectLst/>
            </c:spPr>
            <c:txPr>
              <a:bodyPr/>
              <a:lstStyle/>
              <a:p>
                <a:pPr>
                  <a:defRPr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Pier14'!$B$2:$I$2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Pier14'!$B$14:$H$14</c:f>
              <c:numCache>
                <c:formatCode>0</c:formatCode>
                <c:ptCount val="4"/>
                <c:pt idx="0">
                  <c:v>270.34564402023921</c:v>
                </c:pt>
                <c:pt idx="1">
                  <c:v>288.8429775584658</c:v>
                </c:pt>
                <c:pt idx="2">
                  <c:v>239.04246418631652</c:v>
                </c:pt>
                <c:pt idx="3">
                  <c:v>88.218052259235861</c:v>
                </c:pt>
              </c:numCache>
            </c:numRef>
          </c:val>
        </c:ser>
        <c:ser>
          <c:idx val="1"/>
          <c:order val="2"/>
          <c:tx>
            <c:strRef>
              <c:f>'Nod.adm.bez Pier14'!$A$13</c:f>
              <c:strCache>
                <c:ptCount val="1"/>
                <c:pt idx="0">
                  <c:v>zemākie </c:v>
                </c:pt>
              </c:strCache>
            </c:strRef>
          </c:tx>
          <c:spPr>
            <a:ln w="28575">
              <a:noFill/>
            </a:ln>
          </c:spPr>
          <c:invertIfNegative val="0"/>
          <c:dLbls>
            <c:spPr>
              <a:noFill/>
              <a:ln>
                <a:noFill/>
              </a:ln>
              <a:effectLst/>
            </c:spPr>
            <c:txPr>
              <a:bodyPr/>
              <a:lstStyle/>
              <a:p>
                <a:pPr>
                  <a:defRPr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Pier14'!$B$2:$I$2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Pier14'!$B$13:$H$13</c:f>
              <c:numCache>
                <c:formatCode>0</c:formatCode>
                <c:ptCount val="4"/>
                <c:pt idx="0">
                  <c:v>41.263282508352255</c:v>
                </c:pt>
                <c:pt idx="1">
                  <c:v>28.457436212656727</c:v>
                </c:pt>
                <c:pt idx="2">
                  <c:v>5.6914872425313456</c:v>
                </c:pt>
                <c:pt idx="3">
                  <c:v>19.92020534885971</c:v>
                </c:pt>
              </c:numCache>
            </c:numRef>
          </c:val>
        </c:ser>
        <c:dLbls>
          <c:showLegendKey val="0"/>
          <c:showVal val="0"/>
          <c:showCatName val="0"/>
          <c:showSerName val="0"/>
          <c:showPercent val="0"/>
          <c:showBubbleSize val="0"/>
        </c:dLbls>
        <c:gapWidth val="150"/>
        <c:axId val="78320000"/>
        <c:axId val="78321536"/>
      </c:barChart>
      <c:lineChart>
        <c:grouping val="standard"/>
        <c:varyColors val="0"/>
        <c:ser>
          <c:idx val="0"/>
          <c:order val="1"/>
          <c:tx>
            <c:strRef>
              <c:f>'Nod.adm.bez Pier14'!$A$12</c:f>
              <c:strCache>
                <c:ptCount val="1"/>
                <c:pt idx="0">
                  <c:v>vidējie </c:v>
                </c:pt>
              </c:strCache>
            </c:strRef>
          </c:tx>
          <c:marker>
            <c:spPr>
              <a:solidFill>
                <a:srgbClr val="FF0000"/>
              </a:solidFill>
            </c:spPr>
          </c:marker>
          <c:dLbls>
            <c:dLbl>
              <c:idx val="0"/>
              <c:layout>
                <c:manualLayout>
                  <c:x val="-7.5770186042654437E-3"/>
                  <c:y val="-4.87988002411506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770186042654003E-3"/>
                  <c:y val="-6.34384403134957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415916016880542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tx2">
                        <a:lumMod val="75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Pier14'!$B$2:$I$2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Pier14'!$B$12:$H$12</c:f>
              <c:numCache>
                <c:formatCode>0</c:formatCode>
                <c:ptCount val="4"/>
                <c:pt idx="0">
                  <c:v>156.51589916961188</c:v>
                </c:pt>
                <c:pt idx="1">
                  <c:v>143.71005287391634</c:v>
                </c:pt>
                <c:pt idx="2">
                  <c:v>123.7898475250567</c:v>
                </c:pt>
                <c:pt idx="3">
                  <c:v>56.914872425313376</c:v>
                </c:pt>
              </c:numCache>
            </c:numRef>
          </c:val>
          <c:smooth val="0"/>
        </c:ser>
        <c:dLbls>
          <c:showLegendKey val="0"/>
          <c:showVal val="0"/>
          <c:showCatName val="0"/>
          <c:showSerName val="0"/>
          <c:showPercent val="0"/>
          <c:showBubbleSize val="0"/>
        </c:dLbls>
        <c:marker val="1"/>
        <c:smooth val="0"/>
        <c:axId val="78320000"/>
        <c:axId val="78321536"/>
      </c:lineChart>
      <c:catAx>
        <c:axId val="78320000"/>
        <c:scaling>
          <c:orientation val="minMax"/>
        </c:scaling>
        <c:delete val="0"/>
        <c:axPos val="b"/>
        <c:numFmt formatCode="General" sourceLinked="1"/>
        <c:majorTickMark val="out"/>
        <c:minorTickMark val="none"/>
        <c:tickLblPos val="nextTo"/>
        <c:crossAx val="78321536"/>
        <c:crosses val="autoZero"/>
        <c:auto val="1"/>
        <c:lblAlgn val="ctr"/>
        <c:lblOffset val="100"/>
        <c:noMultiLvlLbl val="0"/>
      </c:catAx>
      <c:valAx>
        <c:axId val="78321536"/>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78320000"/>
        <c:crosses val="autoZero"/>
        <c:crossBetween val="between"/>
      </c:valAx>
    </c:plotArea>
    <c:legend>
      <c:legendPos val="r"/>
      <c:layout>
        <c:manualLayout>
          <c:xMode val="edge"/>
          <c:yMode val="edge"/>
          <c:x val="0.7923933384015176"/>
          <c:y val="5.1475570473996125E-3"/>
          <c:w val="0.18638712291459553"/>
          <c:h val="0.41590179990724446"/>
        </c:manualLayout>
      </c:layout>
      <c:overlay val="0"/>
      <c:txPr>
        <a:bodyPr/>
        <a:lstStyle/>
        <a:p>
          <a:pPr>
            <a:defRPr b="0">
              <a:solidFill>
                <a:sysClr val="windowText" lastClr="000000"/>
              </a:solidFill>
            </a:defRPr>
          </a:pPr>
          <a:endParaRPr lang="lv-LV"/>
        </a:p>
      </c:txPr>
    </c:legend>
    <c:plotVisOnly val="1"/>
    <c:dispBlanksAs val="gap"/>
    <c:showDLblsOverMax val="0"/>
  </c:chart>
  <c:txPr>
    <a:bodyPr/>
    <a:lstStyle/>
    <a:p>
      <a:pPr>
        <a:defRPr>
          <a:latin typeface="Times New Roman" pitchFamily="18" charset="0"/>
          <a:cs typeface="Times New Roman" pitchFamily="18" charset="0"/>
        </a:defRPr>
      </a:pPr>
      <a:endParaRPr lang="lv-LV"/>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657713108840104E-2"/>
          <c:y val="2.6547440394134515E-2"/>
          <c:w val="0.76046450989046399"/>
          <c:h val="0.77981783784412695"/>
        </c:manualLayout>
      </c:layout>
      <c:barChart>
        <c:barDir val="col"/>
        <c:grouping val="clustered"/>
        <c:varyColors val="0"/>
        <c:ser>
          <c:idx val="2"/>
          <c:order val="0"/>
          <c:tx>
            <c:strRef>
              <c:f>'Nod.adm.bez Pier,11'!$A$14</c:f>
              <c:strCache>
                <c:ptCount val="1"/>
                <c:pt idx="0">
                  <c:v>augstākie </c:v>
                </c:pt>
              </c:strCache>
            </c:strRef>
          </c:tx>
          <c:spPr>
            <a:ln w="28575">
              <a:noFill/>
            </a:ln>
          </c:spPr>
          <c:invertIfNegative val="0"/>
          <c:dLbls>
            <c:spPr>
              <a:noFill/>
              <a:ln>
                <a:noFill/>
              </a:ln>
              <a:effectLst/>
            </c:spPr>
            <c:txPr>
              <a:bodyPr/>
              <a:lstStyle/>
              <a:p>
                <a:pPr>
                  <a:defRPr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Pier,11'!$B$2:$I$2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Pier,11'!$B$14:$H$14</c:f>
              <c:numCache>
                <c:formatCode>General</c:formatCode>
                <c:ptCount val="4"/>
                <c:pt idx="0">
                  <c:v>436</c:v>
                </c:pt>
                <c:pt idx="1">
                  <c:v>302</c:v>
                </c:pt>
                <c:pt idx="2">
                  <c:v>246</c:v>
                </c:pt>
                <c:pt idx="3">
                  <c:v>39</c:v>
                </c:pt>
              </c:numCache>
            </c:numRef>
          </c:val>
        </c:ser>
        <c:ser>
          <c:idx val="1"/>
          <c:order val="2"/>
          <c:tx>
            <c:strRef>
              <c:f>'Nod.adm.bez Pier,11'!$A$13</c:f>
              <c:strCache>
                <c:ptCount val="1"/>
                <c:pt idx="0">
                  <c:v>zemākie </c:v>
                </c:pt>
              </c:strCache>
            </c:strRef>
          </c:tx>
          <c:spPr>
            <a:ln w="28575">
              <a:noFill/>
            </a:ln>
          </c:spPr>
          <c:invertIfNegative val="0"/>
          <c:dLbls>
            <c:dLbl>
              <c:idx val="3"/>
              <c:layout>
                <c:manualLayout>
                  <c:x val="1.7415790538778737E-2"/>
                  <c:y val="1.38508384665049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Pier,11'!$B$2:$I$2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Pier,11'!$B$13:$H$13</c:f>
              <c:numCache>
                <c:formatCode>General</c:formatCode>
                <c:ptCount val="4"/>
                <c:pt idx="0">
                  <c:v>5</c:v>
                </c:pt>
                <c:pt idx="1">
                  <c:v>19</c:v>
                </c:pt>
                <c:pt idx="2">
                  <c:v>7</c:v>
                </c:pt>
                <c:pt idx="3">
                  <c:v>7</c:v>
                </c:pt>
              </c:numCache>
            </c:numRef>
          </c:val>
        </c:ser>
        <c:dLbls>
          <c:showLegendKey val="0"/>
          <c:showVal val="0"/>
          <c:showCatName val="0"/>
          <c:showSerName val="0"/>
          <c:showPercent val="0"/>
          <c:showBubbleSize val="0"/>
        </c:dLbls>
        <c:gapWidth val="150"/>
        <c:axId val="78370688"/>
        <c:axId val="78372224"/>
      </c:barChart>
      <c:lineChart>
        <c:grouping val="standard"/>
        <c:varyColors val="0"/>
        <c:ser>
          <c:idx val="0"/>
          <c:order val="1"/>
          <c:tx>
            <c:strRef>
              <c:f>'Nod.adm.bez Pier,11'!$A$12</c:f>
              <c:strCache>
                <c:ptCount val="1"/>
                <c:pt idx="0">
                  <c:v>vidējie </c:v>
                </c:pt>
              </c:strCache>
            </c:strRef>
          </c:tx>
          <c:marker>
            <c:spPr>
              <a:solidFill>
                <a:srgbClr val="FF0000"/>
              </a:solidFill>
            </c:spPr>
          </c:marker>
          <c:dLbls>
            <c:dLbl>
              <c:idx val="3"/>
              <c:layout>
                <c:manualLayout>
                  <c:x val="-1.7415790538778737E-2"/>
                  <c:y val="-6.925419233252481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tx2">
                        <a:lumMod val="75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'Nod.adm.bez Pier,11'!$B$2:$I$2</c:f>
              <c:strCache>
                <c:ptCount val="4"/>
                <c:pt idx="0">
                  <c:v>Mazie novadi  (iedz.skaits līdz 4000)</c:v>
                </c:pt>
                <c:pt idx="1">
                  <c:v>Vidējie novadi (iedz. skaits no 4000 līdz 10000)</c:v>
                </c:pt>
                <c:pt idx="2">
                  <c:v>Lielie novadi (iedz.skaits virs 10000)</c:v>
                </c:pt>
                <c:pt idx="3">
                  <c:v>Republikas pilsētas </c:v>
                </c:pt>
              </c:strCache>
            </c:strRef>
          </c:cat>
          <c:val>
            <c:numRef>
              <c:f>'Nod.adm.bez Pier,11'!$B$12:$H$12</c:f>
              <c:numCache>
                <c:formatCode>General</c:formatCode>
                <c:ptCount val="4"/>
                <c:pt idx="0">
                  <c:v>146</c:v>
                </c:pt>
                <c:pt idx="1">
                  <c:v>136</c:v>
                </c:pt>
                <c:pt idx="2">
                  <c:v>119</c:v>
                </c:pt>
                <c:pt idx="3">
                  <c:v>27</c:v>
                </c:pt>
              </c:numCache>
            </c:numRef>
          </c:val>
          <c:smooth val="0"/>
        </c:ser>
        <c:dLbls>
          <c:showLegendKey val="0"/>
          <c:showVal val="0"/>
          <c:showCatName val="0"/>
          <c:showSerName val="0"/>
          <c:showPercent val="0"/>
          <c:showBubbleSize val="0"/>
        </c:dLbls>
        <c:marker val="1"/>
        <c:smooth val="0"/>
        <c:axId val="78370688"/>
        <c:axId val="78372224"/>
      </c:lineChart>
      <c:catAx>
        <c:axId val="78370688"/>
        <c:scaling>
          <c:orientation val="minMax"/>
        </c:scaling>
        <c:delete val="0"/>
        <c:axPos val="b"/>
        <c:numFmt formatCode="General" sourceLinked="1"/>
        <c:majorTickMark val="out"/>
        <c:minorTickMark val="none"/>
        <c:tickLblPos val="nextTo"/>
        <c:crossAx val="78372224"/>
        <c:crosses val="autoZero"/>
        <c:auto val="1"/>
        <c:lblAlgn val="ctr"/>
        <c:lblOffset val="100"/>
        <c:noMultiLvlLbl val="0"/>
      </c:catAx>
      <c:valAx>
        <c:axId val="7837222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crossAx val="78370688"/>
        <c:crosses val="autoZero"/>
        <c:crossBetween val="between"/>
      </c:valAx>
    </c:plotArea>
    <c:legend>
      <c:legendPos val="r"/>
      <c:layout>
        <c:manualLayout>
          <c:xMode val="edge"/>
          <c:yMode val="edge"/>
          <c:x val="0.82870359593587661"/>
          <c:y val="5.0095683482529803E-2"/>
          <c:w val="0.16889291866964987"/>
          <c:h val="0.46119838472321584"/>
        </c:manualLayout>
      </c:layout>
      <c:overlay val="0"/>
      <c:txPr>
        <a:bodyPr/>
        <a:lstStyle/>
        <a:p>
          <a:pPr>
            <a:defRPr b="0">
              <a:solidFill>
                <a:sysClr val="windowText" lastClr="000000"/>
              </a:solidFill>
            </a:defRPr>
          </a:pPr>
          <a:endParaRPr lang="lv-LV"/>
        </a:p>
      </c:txPr>
    </c:legend>
    <c:plotVisOnly val="1"/>
    <c:dispBlanksAs val="gap"/>
    <c:showDLblsOverMax val="0"/>
  </c:chart>
  <c:txPr>
    <a:bodyPr/>
    <a:lstStyle/>
    <a:p>
      <a:pPr>
        <a:defRPr>
          <a:latin typeface="Times New Roman" pitchFamily="18" charset="0"/>
          <a:cs typeface="Times New Roman" pitchFamily="18" charset="0"/>
        </a:defRPr>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4804976490397385E-2"/>
          <c:y val="4.3670224471830985E-2"/>
          <c:w val="0.73506324646472665"/>
          <c:h val="0.7690646319322183"/>
        </c:manualLayout>
      </c:layout>
      <c:barChart>
        <c:barDir val="col"/>
        <c:grouping val="clustered"/>
        <c:varyColors val="0"/>
        <c:ser>
          <c:idx val="1"/>
          <c:order val="1"/>
          <c:tx>
            <c:strRef>
              <c:f>'bez Pier'!$B$6</c:f>
              <c:strCache>
                <c:ptCount val="1"/>
                <c:pt idx="0">
                  <c:v>zemākie </c:v>
                </c:pt>
              </c:strCache>
            </c:strRef>
          </c:tx>
          <c:invertIfNegative val="0"/>
          <c:dLbls>
            <c:spPr>
              <a:noFill/>
              <a:ln>
                <a:noFill/>
              </a:ln>
              <a:effectLst/>
            </c:spPr>
            <c:txPr>
              <a:bodyPr/>
              <a:lstStyle/>
              <a:p>
                <a:pPr>
                  <a:defRPr sz="1050" b="1">
                    <a:solidFill>
                      <a:schemeClr val="accent2">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'bez Pier'!$C$6:$F$6</c:f>
              <c:numCache>
                <c:formatCode>0</c:formatCode>
                <c:ptCount val="4"/>
                <c:pt idx="0">
                  <c:v>62.5</c:v>
                </c:pt>
                <c:pt idx="1">
                  <c:v>61.1</c:v>
                </c:pt>
                <c:pt idx="2">
                  <c:v>22.5</c:v>
                </c:pt>
                <c:pt idx="3">
                  <c:v>34.700000000000003</c:v>
                </c:pt>
              </c:numCache>
            </c:numRef>
          </c:val>
        </c:ser>
        <c:ser>
          <c:idx val="2"/>
          <c:order val="2"/>
          <c:tx>
            <c:strRef>
              <c:f>'bez Pier'!$B$7</c:f>
              <c:strCache>
                <c:ptCount val="1"/>
                <c:pt idx="0">
                  <c:v>augstākie </c:v>
                </c:pt>
              </c:strCache>
            </c:strRef>
          </c:tx>
          <c:invertIfNegative val="0"/>
          <c:dLbls>
            <c:spPr>
              <a:noFill/>
              <a:ln>
                <a:noFill/>
              </a:ln>
              <a:effectLst/>
            </c:spPr>
            <c:txPr>
              <a:bodyPr/>
              <a:lstStyle/>
              <a:p>
                <a:pPr>
                  <a:defRPr sz="1050" b="1">
                    <a:solidFill>
                      <a:schemeClr val="accent3">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'bez Pier'!$C$7:$F$7</c:f>
              <c:numCache>
                <c:formatCode>0</c:formatCode>
                <c:ptCount val="4"/>
                <c:pt idx="0">
                  <c:v>188.2</c:v>
                </c:pt>
                <c:pt idx="1">
                  <c:v>202.2</c:v>
                </c:pt>
                <c:pt idx="2">
                  <c:v>183.6</c:v>
                </c:pt>
                <c:pt idx="3">
                  <c:v>76.2</c:v>
                </c:pt>
              </c:numCache>
            </c:numRef>
          </c:val>
        </c:ser>
        <c:dLbls>
          <c:showLegendKey val="0"/>
          <c:showVal val="0"/>
          <c:showCatName val="0"/>
          <c:showSerName val="0"/>
          <c:showPercent val="0"/>
          <c:showBubbleSize val="0"/>
        </c:dLbls>
        <c:gapWidth val="150"/>
        <c:axId val="78201984"/>
        <c:axId val="78203520"/>
      </c:barChart>
      <c:lineChart>
        <c:grouping val="standard"/>
        <c:varyColors val="0"/>
        <c:ser>
          <c:idx val="0"/>
          <c:order val="0"/>
          <c:tx>
            <c:strRef>
              <c:f>'bez Pier'!$B$5</c:f>
              <c:strCache>
                <c:ptCount val="1"/>
                <c:pt idx="0">
                  <c:v>vidējie </c:v>
                </c:pt>
              </c:strCache>
            </c:strRef>
          </c:tx>
          <c:marker>
            <c:spPr>
              <a:solidFill>
                <a:srgbClr val="FF0000"/>
              </a:solidFill>
            </c:spPr>
          </c:marker>
          <c:dLbls>
            <c:dLbl>
              <c:idx val="0"/>
              <c:layout>
                <c:manualLayout>
                  <c:x val="-1.6666666666666698E-2"/>
                  <c:y val="-5.55555555555554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888888888888923E-2"/>
                  <c:y val="-4.62962962962963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44444444444445E-2"/>
                  <c:y val="-3.24074074074074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367E-3"/>
                  <c:y val="-4.629629629629640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'bez Pier'!$C$2:$F$2</c:f>
              <c:strCache>
                <c:ptCount val="4"/>
                <c:pt idx="0">
                  <c:v>Mazie novadi  (iedz.skaits līdz 4000)</c:v>
                </c:pt>
                <c:pt idx="1">
                  <c:v>Vidējie novadi (iedz. skaits no 4000 līdz 10000)</c:v>
                </c:pt>
                <c:pt idx="2">
                  <c:v>Lielie novadi (iedz.skaits virs 10000)</c:v>
                </c:pt>
                <c:pt idx="3">
                  <c:v>Republikas pilsētas </c:v>
                </c:pt>
              </c:strCache>
            </c:strRef>
          </c:cat>
          <c:val>
            <c:numRef>
              <c:f>'bez Pier'!$C$5:$F$5</c:f>
              <c:numCache>
                <c:formatCode>0</c:formatCode>
                <c:ptCount val="4"/>
                <c:pt idx="0">
                  <c:v>111.8</c:v>
                </c:pt>
                <c:pt idx="1">
                  <c:v>104.1</c:v>
                </c:pt>
                <c:pt idx="2">
                  <c:v>88.7</c:v>
                </c:pt>
                <c:pt idx="3">
                  <c:v>53.2</c:v>
                </c:pt>
              </c:numCache>
            </c:numRef>
          </c:val>
          <c:smooth val="0"/>
        </c:ser>
        <c:dLbls>
          <c:showLegendKey val="0"/>
          <c:showVal val="0"/>
          <c:showCatName val="0"/>
          <c:showSerName val="0"/>
          <c:showPercent val="0"/>
          <c:showBubbleSize val="0"/>
        </c:dLbls>
        <c:marker val="1"/>
        <c:smooth val="0"/>
        <c:axId val="78201984"/>
        <c:axId val="78203520"/>
      </c:lineChart>
      <c:catAx>
        <c:axId val="78201984"/>
        <c:scaling>
          <c:orientation val="minMax"/>
        </c:scaling>
        <c:delete val="0"/>
        <c:axPos val="b"/>
        <c:numFmt formatCode="General" sourceLinked="1"/>
        <c:majorTickMark val="out"/>
        <c:minorTickMark val="none"/>
        <c:tickLblPos val="nextTo"/>
        <c:txPr>
          <a:bodyPr/>
          <a:lstStyle/>
          <a:p>
            <a:pPr>
              <a:defRPr sz="900"/>
            </a:pPr>
            <a:endParaRPr lang="lv-LV"/>
          </a:p>
        </c:txPr>
        <c:crossAx val="78203520"/>
        <c:crosses val="autoZero"/>
        <c:auto val="1"/>
        <c:lblAlgn val="ctr"/>
        <c:lblOffset val="100"/>
        <c:noMultiLvlLbl val="0"/>
      </c:catAx>
      <c:valAx>
        <c:axId val="78203520"/>
        <c:scaling>
          <c:orientation val="minMax"/>
        </c:scaling>
        <c:delete val="0"/>
        <c:axPos val="l"/>
        <c:majorGridlines>
          <c:spPr>
            <a:ln>
              <a:solidFill>
                <a:sysClr val="window" lastClr="FFFFFF">
                  <a:lumMod val="85000"/>
                </a:sysClr>
              </a:solidFill>
            </a:ln>
          </c:spPr>
        </c:majorGridlines>
        <c:numFmt formatCode="0" sourceLinked="1"/>
        <c:majorTickMark val="out"/>
        <c:minorTickMark val="none"/>
        <c:tickLblPos val="nextTo"/>
        <c:crossAx val="78201984"/>
        <c:crosses val="autoZero"/>
        <c:crossBetween val="between"/>
      </c:valAx>
    </c:plotArea>
    <c:legend>
      <c:legendPos val="r"/>
      <c:layout>
        <c:manualLayout>
          <c:xMode val="edge"/>
          <c:yMode val="edge"/>
          <c:x val="0.78163118209116722"/>
          <c:y val="0.10137303312059855"/>
          <c:w val="0.19806955380577429"/>
          <c:h val="0.53818861184018663"/>
        </c:manualLayou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Sheet2!$A$6</c:f>
              <c:strCache>
                <c:ptCount val="1"/>
                <c:pt idx="0">
                  <c:v>zemākie </c:v>
                </c:pt>
              </c:strCache>
            </c:strRef>
          </c:tx>
          <c:invertIfNegative val="0"/>
          <c:dLbls>
            <c:spPr>
              <a:noFill/>
              <a:ln>
                <a:noFill/>
              </a:ln>
              <a:effectLst/>
            </c:spPr>
            <c:txPr>
              <a:bodyPr/>
              <a:lstStyle/>
              <a:p>
                <a:pPr>
                  <a:defRPr sz="1050" b="1">
                    <a:solidFill>
                      <a:schemeClr val="accent2">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Sheet2!$B$6:$E$6</c:f>
              <c:numCache>
                <c:formatCode>0</c:formatCode>
                <c:ptCount val="4"/>
                <c:pt idx="0">
                  <c:v>31.303179833922378</c:v>
                </c:pt>
                <c:pt idx="1">
                  <c:v>41.263282508352255</c:v>
                </c:pt>
                <c:pt idx="2">
                  <c:v>38.41753888708655</c:v>
                </c:pt>
                <c:pt idx="3">
                  <c:v>32.726051644555312</c:v>
                </c:pt>
              </c:numCache>
            </c:numRef>
          </c:val>
        </c:ser>
        <c:ser>
          <c:idx val="2"/>
          <c:order val="2"/>
          <c:tx>
            <c:strRef>
              <c:f>Sheet2!$A$7</c:f>
              <c:strCache>
                <c:ptCount val="1"/>
                <c:pt idx="0">
                  <c:v>augstākie </c:v>
                </c:pt>
              </c:strCache>
            </c:strRef>
          </c:tx>
          <c:invertIfNegative val="0"/>
          <c:dLbls>
            <c:spPr>
              <a:noFill/>
              <a:ln>
                <a:noFill/>
              </a:ln>
              <a:effectLst/>
            </c:spPr>
            <c:txPr>
              <a:bodyPr/>
              <a:lstStyle/>
              <a:p>
                <a:pPr>
                  <a:defRPr sz="1050" b="1">
                    <a:solidFill>
                      <a:schemeClr val="accent3">
                        <a:lumMod val="50000"/>
                      </a:schemeClr>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Sheet2!$B$7:$E$7</c:f>
              <c:numCache>
                <c:formatCode>0</c:formatCode>
                <c:ptCount val="4"/>
                <c:pt idx="0">
                  <c:v>325.83764463491991</c:v>
                </c:pt>
                <c:pt idx="1">
                  <c:v>219.12225883745697</c:v>
                </c:pt>
                <c:pt idx="2">
                  <c:v>170.74461727594021</c:v>
                </c:pt>
                <c:pt idx="3">
                  <c:v>71.143590531641749</c:v>
                </c:pt>
              </c:numCache>
            </c:numRef>
          </c:val>
        </c:ser>
        <c:dLbls>
          <c:showLegendKey val="0"/>
          <c:showVal val="0"/>
          <c:showCatName val="0"/>
          <c:showSerName val="0"/>
          <c:showPercent val="0"/>
          <c:showBubbleSize val="0"/>
        </c:dLbls>
        <c:gapWidth val="150"/>
        <c:axId val="78248192"/>
        <c:axId val="78270464"/>
      </c:barChart>
      <c:lineChart>
        <c:grouping val="standard"/>
        <c:varyColors val="0"/>
        <c:ser>
          <c:idx val="0"/>
          <c:order val="0"/>
          <c:tx>
            <c:strRef>
              <c:f>Sheet2!$A$5</c:f>
              <c:strCache>
                <c:ptCount val="1"/>
                <c:pt idx="0">
                  <c:v>vidējie </c:v>
                </c:pt>
              </c:strCache>
            </c:strRef>
          </c:tx>
          <c:marker>
            <c:spPr>
              <a:solidFill>
                <a:srgbClr val="FF0000"/>
              </a:solidFill>
            </c:spPr>
          </c:marker>
          <c:dLbls>
            <c:dLbl>
              <c:idx val="0"/>
              <c:layout>
                <c:manualLayout>
                  <c:x val="-1.6666666666666691E-2"/>
                  <c:y val="-5.55555555555554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888888888888914E-2"/>
                  <c:y val="-4.62962962962963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444444444444445E-2"/>
                  <c:y val="-3.24074074074074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367E-3"/>
                  <c:y val="-4.629629629629637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Sheet2!$B$2:$E$2</c:f>
              <c:strCache>
                <c:ptCount val="4"/>
                <c:pt idx="0">
                  <c:v>Mazie novadi  (iedz.skaits līdz 4000)</c:v>
                </c:pt>
                <c:pt idx="1">
                  <c:v>Vidējie novadi (iedz. skaits no 4000 līdz 10000)</c:v>
                </c:pt>
                <c:pt idx="2">
                  <c:v>Lielie novadi (iedz.skaits virs 10000)</c:v>
                </c:pt>
                <c:pt idx="3">
                  <c:v>Republikas pilsētas </c:v>
                </c:pt>
              </c:strCache>
            </c:strRef>
          </c:cat>
          <c:val>
            <c:numRef>
              <c:f>Sheet2!$B$5:$E$5</c:f>
              <c:numCache>
                <c:formatCode>0</c:formatCode>
                <c:ptCount val="4"/>
                <c:pt idx="0">
                  <c:v>108.13825760809557</c:v>
                </c:pt>
                <c:pt idx="1">
                  <c:v>99.601026744298565</c:v>
                </c:pt>
                <c:pt idx="2">
                  <c:v>85.372308637970065</c:v>
                </c:pt>
                <c:pt idx="3">
                  <c:v>46.954769750883536</c:v>
                </c:pt>
              </c:numCache>
            </c:numRef>
          </c:val>
          <c:smooth val="0"/>
        </c:ser>
        <c:dLbls>
          <c:showLegendKey val="0"/>
          <c:showVal val="0"/>
          <c:showCatName val="0"/>
          <c:showSerName val="0"/>
          <c:showPercent val="0"/>
          <c:showBubbleSize val="0"/>
        </c:dLbls>
        <c:marker val="1"/>
        <c:smooth val="0"/>
        <c:axId val="78248192"/>
        <c:axId val="78270464"/>
      </c:lineChart>
      <c:catAx>
        <c:axId val="78248192"/>
        <c:scaling>
          <c:orientation val="minMax"/>
        </c:scaling>
        <c:delete val="0"/>
        <c:axPos val="b"/>
        <c:numFmt formatCode="General" sourceLinked="1"/>
        <c:majorTickMark val="out"/>
        <c:minorTickMark val="none"/>
        <c:tickLblPos val="nextTo"/>
        <c:txPr>
          <a:bodyPr/>
          <a:lstStyle/>
          <a:p>
            <a:pPr>
              <a:defRPr sz="900"/>
            </a:pPr>
            <a:endParaRPr lang="lv-LV"/>
          </a:p>
        </c:txPr>
        <c:crossAx val="78270464"/>
        <c:crosses val="autoZero"/>
        <c:auto val="1"/>
        <c:lblAlgn val="ctr"/>
        <c:lblOffset val="100"/>
        <c:noMultiLvlLbl val="0"/>
      </c:catAx>
      <c:valAx>
        <c:axId val="78270464"/>
        <c:scaling>
          <c:orientation val="minMax"/>
        </c:scaling>
        <c:delete val="0"/>
        <c:axPos val="l"/>
        <c:majorGridlines>
          <c:spPr>
            <a:ln>
              <a:solidFill>
                <a:sysClr val="window" lastClr="FFFFFF">
                  <a:lumMod val="85000"/>
                </a:sysClr>
              </a:solidFill>
            </a:ln>
          </c:spPr>
        </c:majorGridlines>
        <c:numFmt formatCode="0" sourceLinked="1"/>
        <c:majorTickMark val="out"/>
        <c:minorTickMark val="none"/>
        <c:tickLblPos val="nextTo"/>
        <c:crossAx val="78248192"/>
        <c:crosses val="autoZero"/>
        <c:crossBetween val="between"/>
      </c:valAx>
    </c:plotArea>
    <c:legend>
      <c:legendPos val="r"/>
      <c:layout>
        <c:manualLayout>
          <c:xMode val="edge"/>
          <c:yMode val="edge"/>
          <c:x val="0.79776750953544207"/>
          <c:y val="9.6437981137622165E-4"/>
          <c:w val="0.19806955380577429"/>
          <c:h val="0.53818861184018663"/>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41BA5E8-6A52-45FD-A6C8-F87AA5EEBFDB}" type="datetimeFigureOut">
              <a:rPr lang="lv-LV" smtClean="0"/>
              <a:t>2015.10.08.</a:t>
            </a:fld>
            <a:endParaRPr lang="lv-LV"/>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276C7218-461F-4AEA-9BDA-E620E50F548B}" type="slidenum">
              <a:rPr lang="lv-LV" smtClean="0"/>
              <a:t>‹#›</a:t>
            </a:fld>
            <a:endParaRPr lang="lv-LV"/>
          </a:p>
        </p:txBody>
      </p:sp>
    </p:spTree>
    <p:extLst>
      <p:ext uri="{BB962C8B-B14F-4D97-AF65-F5344CB8AC3E}">
        <p14:creationId xmlns:p14="http://schemas.microsoft.com/office/powerpoint/2010/main" val="224698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5311C2F3-4688-40EC-AE62-26D1025A2D2C}" type="datetimeFigureOut">
              <a:rPr lang="lv-LV"/>
              <a:pPr>
                <a:defRPr/>
              </a:pPr>
              <a:t>2015.10.08.</a:t>
            </a:fld>
            <a:endParaRPr 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4B9644BC-1168-4781-8353-5CFB491E0BCC}" type="slidenum">
              <a:rPr lang="lv-LV" altLang="en-US"/>
              <a:pPr>
                <a:defRPr/>
              </a:pPr>
              <a:t>‹#›</a:t>
            </a:fld>
            <a:endParaRPr lang="lv-LV" altLang="en-US"/>
          </a:p>
        </p:txBody>
      </p:sp>
    </p:spTree>
    <p:extLst>
      <p:ext uri="{BB962C8B-B14F-4D97-AF65-F5344CB8AC3E}">
        <p14:creationId xmlns:p14="http://schemas.microsoft.com/office/powerpoint/2010/main" val="255897065"/>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buFont typeface="Times New Roman" panose="02020603050405020304" pitchFamily="18" charset="0"/>
              <a:buAutoNum type="arabicPeriod"/>
            </a:pPr>
            <a:r>
              <a:rPr lang="lv-LV" altLang="lv-LV" sz="1200" dirty="0" smtClean="0"/>
              <a:t>Pēc ATR vēl ir daudzi novadi, kuri neatbilst likumā noteiktajiem novadu veidošanas kritērijam - min. 4000 iedz. novadā </a:t>
            </a:r>
            <a:r>
              <a:rPr lang="lv-LV" altLang="lv-LV" sz="1200" i="1" dirty="0" smtClean="0"/>
              <a:t>(likums pieļauj atkāpi no šī kritērija)</a:t>
            </a:r>
          </a:p>
          <a:p>
            <a:pPr>
              <a:lnSpc>
                <a:spcPct val="110000"/>
              </a:lnSpc>
              <a:buFont typeface="Times New Roman" panose="02020603050405020304" pitchFamily="18" charset="0"/>
              <a:buAutoNum type="arabicPeriod"/>
            </a:pPr>
            <a:endParaRPr lang="lv-LV" altLang="lv-LV" sz="1200" i="1" dirty="0" smtClean="0"/>
          </a:p>
          <a:p>
            <a:pPr>
              <a:lnSpc>
                <a:spcPct val="110000"/>
              </a:lnSpc>
              <a:buFont typeface="Times New Roman" panose="02020603050405020304" pitchFamily="18" charset="0"/>
              <a:buAutoNum type="arabicPeriod"/>
            </a:pPr>
            <a:r>
              <a:rPr lang="lv-LV" altLang="lv-LV" sz="1200" dirty="0" smtClean="0"/>
              <a:t>Vairākos novados nav spēcīgu attīstības centru, kas būtiski apgrūtina līdzsvarotu reģionālās attīstības politikas realizāciju</a:t>
            </a:r>
          </a:p>
          <a:p>
            <a:pPr>
              <a:lnSpc>
                <a:spcPct val="110000"/>
              </a:lnSpc>
              <a:buFont typeface="Times New Roman" panose="02020603050405020304" pitchFamily="18" charset="0"/>
              <a:buAutoNum type="arabicPeriod"/>
            </a:pPr>
            <a:endParaRPr lang="lv-LV" altLang="lv-LV" sz="1200" i="1" dirty="0" smtClean="0"/>
          </a:p>
          <a:p>
            <a:pPr>
              <a:lnSpc>
                <a:spcPct val="110000"/>
              </a:lnSpc>
              <a:buFont typeface="Times New Roman" panose="02020603050405020304" pitchFamily="18" charset="0"/>
              <a:buAutoNum type="arabicPeriod"/>
            </a:pPr>
            <a:r>
              <a:rPr lang="lv-LV" altLang="lv-LV" sz="1200" dirty="0" smtClean="0"/>
              <a:t>Novadu pašvaldību sistēma iedzīvotāju skaita ziņā ir ļoti neviendabīga, tas apgrūtina tālāko publiskās pārvaldes pilnveides procesu pēc vienotiem principiem</a:t>
            </a:r>
          </a:p>
          <a:p>
            <a:pPr>
              <a:lnSpc>
                <a:spcPct val="110000"/>
              </a:lnSpc>
              <a:buFont typeface="Times New Roman" panose="02020603050405020304" pitchFamily="18" charset="0"/>
              <a:buAutoNum type="arabicPeriod"/>
            </a:pPr>
            <a:endParaRPr lang="lv-LV" altLang="lv-LV" sz="1200" dirty="0" smtClean="0"/>
          </a:p>
          <a:p>
            <a:pPr>
              <a:lnSpc>
                <a:spcPct val="110000"/>
              </a:lnSpc>
              <a:buFont typeface="Times New Roman" panose="02020603050405020304" pitchFamily="18" charset="0"/>
              <a:buAutoNum type="arabicPeriod"/>
            </a:pPr>
            <a:r>
              <a:rPr lang="lv-LV" altLang="lv-LV" sz="1200" dirty="0" smtClean="0"/>
              <a:t>Pašvaldību sistēma iedzīvotāju skaita neviendabīguma dēļ kopumā nespēj pārņemt nākotnē decentralizējamās valsts pārvaldes funkcijas</a:t>
            </a:r>
            <a:endParaRPr lang="lv-LV" altLang="lv-LV" sz="1200" i="1" dirty="0" smtClean="0"/>
          </a:p>
          <a:p>
            <a:pPr>
              <a:lnSpc>
                <a:spcPct val="110000"/>
              </a:lnSpc>
              <a:buFont typeface="Times New Roman" panose="02020603050405020304" pitchFamily="18" charset="0"/>
              <a:buAutoNum type="arabicPeriod"/>
            </a:pPr>
            <a:endParaRPr lang="lv-LV" altLang="lv-LV" sz="1200" i="1" dirty="0" smtClean="0"/>
          </a:p>
          <a:p>
            <a:pPr>
              <a:lnSpc>
                <a:spcPct val="110000"/>
              </a:lnSpc>
              <a:buFont typeface="Times New Roman" panose="02020603050405020304" pitchFamily="18" charset="0"/>
              <a:buAutoNum type="arabicPeriod"/>
            </a:pPr>
            <a:r>
              <a:rPr lang="lv-LV" altLang="lv-LV" sz="1200" dirty="0" smtClean="0"/>
              <a:t>Samērā liels novadu pašvaldību skaits, kurām ir nepietiekoša nodokļu ieņēmumu bāze, salīdzinoši lielāki administratīvie izdevumi, un kuras nespēj patstāvīgi, bez deleģēšanas vai kopīgu pašvaldību iestāžu veidošanas realizēt savas autonomās funkcijas</a:t>
            </a:r>
          </a:p>
          <a:p>
            <a:pPr>
              <a:lnSpc>
                <a:spcPct val="110000"/>
              </a:lnSpc>
            </a:pPr>
            <a:endParaRPr lang="lv-LV" altLang="lv-LV" sz="700" dirty="0" smtClean="0"/>
          </a:p>
          <a:p>
            <a:pPr>
              <a:lnSpc>
                <a:spcPct val="110000"/>
              </a:lnSpc>
            </a:pPr>
            <a:r>
              <a:rPr lang="lv-LV" altLang="lv-LV" sz="1100" i="1" dirty="0" smtClean="0">
                <a:solidFill>
                  <a:srgbClr val="FF0000"/>
                </a:solidFill>
              </a:rPr>
              <a:t>Pēc CSP 01.01.2015. datiem 38 novada pašvaldībās ir mazāk kā 4000 iedzīvotāju</a:t>
            </a:r>
          </a:p>
          <a:p>
            <a:endParaRPr lang="lv-LV" altLang="lv-LV"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7E2158A8-A3B1-4AE1-8845-26ABCB64F7AA}" type="slidenum">
              <a:rPr lang="lv-LV" altLang="en-US" sz="1200">
                <a:latin typeface="Calibri" panose="020F0502020204030204" pitchFamily="34" charset="0"/>
              </a:rPr>
              <a:pPr/>
              <a:t>3</a:t>
            </a:fld>
            <a:endParaRPr lang="lv-LV" altLang="en-US" sz="1200">
              <a:latin typeface="Calibri" panose="020F0502020204030204" pitchFamily="34" charset="0"/>
            </a:endParaRPr>
          </a:p>
        </p:txBody>
      </p:sp>
    </p:spTree>
    <p:extLst>
      <p:ext uri="{BB962C8B-B14F-4D97-AF65-F5344CB8AC3E}">
        <p14:creationId xmlns:p14="http://schemas.microsoft.com/office/powerpoint/2010/main" val="2130753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ES fondu darbības programmā ir paredzēti vairāki pasākumi nodarbinātības palielināšanai un sociālajai iekļaušanai. Viens no specifiskā atbalsta mērķa pasākumiem paredz  subsidētās darbavietas nelabvēlīgākā situācijā esošiem bezdarbniekiem. </a:t>
            </a:r>
          </a:p>
          <a:p>
            <a:r>
              <a:rPr lang="lv-LV" sz="1200" b="0" i="0" kern="1200" dirty="0" smtClean="0">
                <a:solidFill>
                  <a:schemeClr val="tx1"/>
                </a:solidFill>
                <a:effectLst/>
                <a:latin typeface="+mn-lt"/>
                <a:ea typeface="+mn-ea"/>
                <a:cs typeface="+mn-cs"/>
              </a:rPr>
              <a:t>NVA filiāle iesaista bezdarbniekus pagaidu</a:t>
            </a:r>
            <a:r>
              <a:rPr lang="lv-LV" sz="1200" b="0" i="0" kern="1200" baseline="0" dirty="0" smtClean="0">
                <a:solidFill>
                  <a:schemeClr val="tx1"/>
                </a:solidFill>
                <a:effectLst/>
                <a:latin typeface="+mn-lt"/>
                <a:ea typeface="+mn-ea"/>
                <a:cs typeface="+mn-cs"/>
              </a:rPr>
              <a:t> sabiedrisko darbu </a:t>
            </a:r>
            <a:r>
              <a:rPr lang="lv-LV" sz="1200" b="0" i="0" kern="1200" dirty="0" smtClean="0">
                <a:solidFill>
                  <a:schemeClr val="tx1"/>
                </a:solidFill>
                <a:effectLst/>
                <a:latin typeface="+mn-lt"/>
                <a:ea typeface="+mn-ea"/>
                <a:cs typeface="+mn-cs"/>
              </a:rPr>
              <a:t>pasākumā:</a:t>
            </a:r>
          </a:p>
          <a:p>
            <a:pPr marL="171450" indent="-171450">
              <a:buFont typeface="Arial" panose="020B0604020202020204" pitchFamily="34" charset="0"/>
              <a:buChar char="•"/>
            </a:pPr>
            <a:r>
              <a:rPr lang="lv-LV" sz="1200" b="0" i="0" kern="1200" dirty="0" smtClean="0">
                <a:solidFill>
                  <a:schemeClr val="tx1"/>
                </a:solidFill>
                <a:effectLst/>
                <a:latin typeface="+mn-lt"/>
                <a:ea typeface="+mn-ea"/>
                <a:cs typeface="+mn-cs"/>
              </a:rPr>
              <a:t>saskaņā ar pašvaldības saistošajos noteikumos noteiktajiem atlases kritērijiem, pēc kuriem bezdarbnieki prioritāri tiek iesaistīti pasākumā;</a:t>
            </a:r>
          </a:p>
          <a:p>
            <a:pPr marL="171450" indent="-171450">
              <a:buFont typeface="Arial" panose="020B0604020202020204" pitchFamily="34" charset="0"/>
              <a:buChar char="•"/>
            </a:pPr>
            <a:r>
              <a:rPr lang="lv-LV" sz="1200" b="0" i="0" kern="1200" dirty="0" smtClean="0">
                <a:solidFill>
                  <a:schemeClr val="tx1"/>
                </a:solidFill>
                <a:effectLst/>
                <a:latin typeface="+mn-lt"/>
                <a:ea typeface="+mn-ea"/>
                <a:cs typeface="+mn-cs"/>
              </a:rPr>
              <a:t>bezdarbnieku vēlmju reģistrācijas secībā, ja pašvaldība nav pieņēmusi  saistošos noteikumus par atlases kritērijiem, pēc kuriem bezdarbnieki prioritāri iesaistāmi pasākumā. </a:t>
            </a:r>
          </a:p>
          <a:p>
            <a:pPr marL="0" marR="0" indent="0" algn="l"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200" b="0" i="0" kern="1200" dirty="0" smtClean="0">
                <a:solidFill>
                  <a:schemeClr val="tx1"/>
                </a:solidFill>
                <a:effectLst/>
                <a:latin typeface="+mn-lt"/>
                <a:ea typeface="+mn-ea"/>
                <a:cs typeface="+mn-cs"/>
              </a:rPr>
              <a:t>Par algoto pagaidu sabiedrisko darbu veikšanu bezdarbnieks ik mēnesi saņem atlīdzību 150,00</a:t>
            </a:r>
            <a:r>
              <a:rPr lang="lv-LV" sz="1200" b="0" i="1" kern="1200" dirty="0" smtClean="0">
                <a:solidFill>
                  <a:schemeClr val="tx1"/>
                </a:solidFill>
                <a:effectLst/>
                <a:latin typeface="+mn-lt"/>
                <a:ea typeface="+mn-ea"/>
                <a:cs typeface="+mn-cs"/>
              </a:rPr>
              <a:t>euro</a:t>
            </a:r>
            <a:r>
              <a:rPr lang="lv-LV" sz="1200" b="0" i="0" kern="1200" dirty="0" smtClean="0">
                <a:solidFill>
                  <a:schemeClr val="tx1"/>
                </a:solidFill>
                <a:effectLst/>
                <a:latin typeface="+mn-lt"/>
                <a:ea typeface="+mn-ea"/>
                <a:cs typeface="+mn-cs"/>
              </a:rPr>
              <a:t> apmērā. </a:t>
            </a:r>
            <a:r>
              <a:rPr lang="lv-LV" sz="1200" b="0" i="0" kern="1200" smtClean="0">
                <a:solidFill>
                  <a:schemeClr val="tx1"/>
                </a:solidFill>
                <a:effectLst/>
                <a:latin typeface="+mn-lt"/>
                <a:ea typeface="+mn-ea"/>
                <a:cs typeface="+mn-cs"/>
              </a:rPr>
              <a:t>Bezdarbnieks </a:t>
            </a:r>
            <a:r>
              <a:rPr lang="lv-LV" sz="1200" b="0" i="0" kern="1200" dirty="0" smtClean="0">
                <a:solidFill>
                  <a:schemeClr val="tx1"/>
                </a:solidFill>
                <a:effectLst/>
                <a:latin typeface="+mn-lt"/>
                <a:ea typeface="+mn-ea"/>
                <a:cs typeface="+mn-cs"/>
              </a:rPr>
              <a:t>tiek nodarbināts secīgi vai ar pārtraukumiem ne ilgāk kā četrus mēnešus 12 mēnešu periodā, pasākumā viņš var iesaistīties arī atkārtoti.</a:t>
            </a:r>
          </a:p>
          <a:p>
            <a:pPr marL="0" indent="0">
              <a:buFont typeface="Arial" panose="020B0604020202020204" pitchFamily="34" charset="0"/>
              <a:buNone/>
            </a:pPr>
            <a:endParaRPr lang="lv-LV" sz="1200" b="0" i="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19</a:t>
            </a:fld>
            <a:endParaRPr lang="lv-LV" altLang="en-US"/>
          </a:p>
        </p:txBody>
      </p:sp>
    </p:spTree>
    <p:extLst>
      <p:ext uri="{BB962C8B-B14F-4D97-AF65-F5344CB8AC3E}">
        <p14:creationId xmlns:p14="http://schemas.microsoft.com/office/powerpoint/2010/main" val="213765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solidFill>
                  <a:srgbClr val="FF0000"/>
                </a:solidFill>
              </a:rPr>
              <a:t> Paskaidrojumam, ko katrs slaids , tabula nozīmē</a:t>
            </a:r>
            <a:r>
              <a:rPr lang="lv-LV" baseline="0" dirty="0" smtClean="0">
                <a:solidFill>
                  <a:srgbClr val="FF0000"/>
                </a:solidFill>
              </a:rPr>
              <a:t> </a:t>
            </a:r>
            <a:endParaRPr lang="lv-LV" dirty="0">
              <a:solidFill>
                <a:srgbClr val="FF0000"/>
              </a:solidFill>
            </a:endParaRPr>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4</a:t>
            </a:fld>
            <a:endParaRPr lang="lv-LV" altLang="en-US"/>
          </a:p>
        </p:txBody>
      </p:sp>
    </p:spTree>
    <p:extLst>
      <p:ext uri="{BB962C8B-B14F-4D97-AF65-F5344CB8AC3E}">
        <p14:creationId xmlns:p14="http://schemas.microsoft.com/office/powerpoint/2010/main" val="403915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VARAM, izstrādājot MKN projektu „Grozījumi Ministru kabineta 2010. gada 8. jūnija noteikumos Nr.515 "Noteikumi par valsts un pašvaldību mantas iznomāšanas kārtību, nomas maksas noteikšanas metodiku un nomas līguma tipveida nosacījumiem”” sākotnēji bija paredzējusi, ka nekustamā īpašuma nomas līgumu var noteikt uz laiku, kas ir ilgāks par 12 gadiem, bet nepārsniedz 30 gadus. Šādi grozījumi tika paredzēti, lai uzlabotu uzņēmējdarbības vidi un vienlaikus veicinātu pašvaldību lomu uzņēmējdarbības un inovācijas veicināšanā.</a:t>
            </a:r>
          </a:p>
          <a:p>
            <a:r>
              <a:rPr lang="lv-LV" sz="1200" kern="1200" dirty="0" smtClean="0">
                <a:solidFill>
                  <a:schemeClr val="tx1"/>
                </a:solidFill>
                <a:effectLst/>
                <a:latin typeface="+mn-lt"/>
                <a:ea typeface="+mn-ea"/>
                <a:cs typeface="+mn-cs"/>
              </a:rPr>
              <a:t>Noteikumu projekta saskaņošanas gaitā </a:t>
            </a:r>
            <a:r>
              <a:rPr lang="lv-LV" sz="1200" b="1" kern="1200" dirty="0" smtClean="0">
                <a:solidFill>
                  <a:schemeClr val="tx1"/>
                </a:solidFill>
                <a:effectLst/>
                <a:latin typeface="+mn-lt"/>
                <a:ea typeface="+mn-ea"/>
                <a:cs typeface="+mn-cs"/>
              </a:rPr>
              <a:t>tika secināts, ka nav iespējams 30 gadu termiņu attiecināt arī uz nekustamā īpašuma nomas līgumu</a:t>
            </a:r>
            <a:r>
              <a:rPr lang="lv-LV" sz="1200" kern="1200" dirty="0" smtClean="0">
                <a:solidFill>
                  <a:schemeClr val="tx1"/>
                </a:solidFill>
                <a:effectLst/>
                <a:latin typeface="+mn-lt"/>
                <a:ea typeface="+mn-ea"/>
                <a:cs typeface="+mn-cs"/>
              </a:rPr>
              <a:t> saskaņā ar Izšķērdēšanas likumā noteikto</a:t>
            </a:r>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11</a:t>
            </a:fld>
            <a:endParaRPr lang="lv-LV" altLang="en-US"/>
          </a:p>
        </p:txBody>
      </p:sp>
    </p:spTree>
    <p:extLst>
      <p:ext uri="{BB962C8B-B14F-4D97-AF65-F5344CB8AC3E}">
        <p14:creationId xmlns:p14="http://schemas.microsoft.com/office/powerpoint/2010/main" val="78447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sz="1400" dirty="0" smtClean="0">
                <a:solidFill>
                  <a:schemeClr val="tx1"/>
                </a:solidFill>
              </a:rPr>
              <a:t>Saskaņā ar Finanšu ministrijas Komercdarbības atbalsta kontroles departamenta sniegto informāciju uz visiem avotiem valsts atbalsta nosacījumi piemērojami vienādi. </a:t>
            </a:r>
          </a:p>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12</a:t>
            </a:fld>
            <a:endParaRPr lang="lv-LV" altLang="en-US"/>
          </a:p>
        </p:txBody>
      </p:sp>
    </p:spTree>
    <p:extLst>
      <p:ext uri="{BB962C8B-B14F-4D97-AF65-F5344CB8AC3E}">
        <p14:creationId xmlns:p14="http://schemas.microsoft.com/office/powerpoint/2010/main" val="403855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dirty="0" smtClean="0"/>
              <a:t>Valsts</a:t>
            </a:r>
            <a:r>
              <a:rPr lang="lv-LV" baseline="0" dirty="0" smtClean="0"/>
              <a:t> ieņēmumu dienesta atbildes vēstule VARAM – 2015.gada 30. septembrī </a:t>
            </a:r>
            <a:r>
              <a:rPr lang="lv-LV" sz="1200" kern="1200" dirty="0" smtClean="0">
                <a:solidFill>
                  <a:schemeClr val="tx1"/>
                </a:solidFill>
                <a:effectLst/>
                <a:latin typeface="+mn-lt"/>
                <a:ea typeface="+mn-ea"/>
                <a:cs typeface="+mn-cs"/>
              </a:rPr>
              <a:t>Nr.8.70.1-1/144296</a:t>
            </a:r>
          </a:p>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13</a:t>
            </a:fld>
            <a:endParaRPr lang="lv-LV" altLang="en-US"/>
          </a:p>
        </p:txBody>
      </p:sp>
    </p:spTree>
    <p:extLst>
      <p:ext uri="{BB962C8B-B14F-4D97-AF65-F5344CB8AC3E}">
        <p14:creationId xmlns:p14="http://schemas.microsoft.com/office/powerpoint/2010/main" val="369743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kern="1200" dirty="0" smtClean="0">
                <a:solidFill>
                  <a:schemeClr val="tx1"/>
                </a:solidFill>
                <a:latin typeface="+mn-lt"/>
                <a:ea typeface="+mn-ea"/>
                <a:cs typeface="+mn-cs"/>
              </a:rPr>
              <a:t>LM iesaistīt LPS 2014.-2020.gada ES fondu plānošanas periodā darbības programmas “Izaugsme un nodarbinātība” pasākuma “Atbalsts sociālajai uzņēmējdarbībai” ietvaros paredzēto sociālās uzņēmējdarbības pilotprojektu īstenošanā. Tā mērķis ir noteikt un pārbaudīt optimālus risinājumus sociālo uzņēmumu izveidei un attīstībai.</a:t>
            </a:r>
            <a:endParaRPr lang="en-US"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lv-LV" sz="1200" kern="1200" dirty="0" smtClean="0">
                <a:solidFill>
                  <a:schemeClr val="tx1"/>
                </a:solidFill>
                <a:latin typeface="+mn-lt"/>
                <a:ea typeface="+mn-ea"/>
                <a:cs typeface="+mn-cs"/>
              </a:rPr>
              <a:t>Pilotprojektā plānota sociālo uzņēmumu atbalsta sistēmas (sociālo uzņēmumu pazīmju, atlases kritēriju, atbalsta instrumentu un to piemērošanas metodikas) izstrāde un ieviešana (t.sk. finanšu atbalsta sniegšana sociālajiem uzņēmumiem).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14</a:t>
            </a:fld>
            <a:endParaRPr lang="lv-LV" altLang="en-US"/>
          </a:p>
        </p:txBody>
      </p:sp>
    </p:spTree>
    <p:extLst>
      <p:ext uri="{BB962C8B-B14F-4D97-AF65-F5344CB8AC3E}">
        <p14:creationId xmlns:p14="http://schemas.microsoft.com/office/powerpoint/2010/main" val="139705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8213" rtl="0" eaLnBrk="0" fontAlgn="base" latinLnBrk="0" hangingPunct="0">
              <a:lnSpc>
                <a:spcPct val="100000"/>
              </a:lnSpc>
              <a:spcBef>
                <a:spcPct val="30000"/>
              </a:spcBef>
              <a:spcAft>
                <a:spcPct val="0"/>
              </a:spcAft>
              <a:buClrTx/>
              <a:buSzTx/>
              <a:buFontTx/>
              <a:buNone/>
              <a:tabLst/>
              <a:defRPr/>
            </a:pPr>
            <a:r>
              <a:rPr lang="lv-LV" sz="1200" u="none" kern="1200" dirty="0" smtClean="0">
                <a:solidFill>
                  <a:schemeClr val="tx1"/>
                </a:solidFill>
                <a:effectLst/>
                <a:latin typeface="+mn-lt"/>
                <a:ea typeface="+mn-ea"/>
                <a:cs typeface="+mn-cs"/>
              </a:rPr>
              <a:t>VARAM gatavo metodisku materiālu par saistošo noteikumu izstrādi, kuru varēs izmantot pašvaldības. Metodikā nav paredzēts iekļaut atsevišķu sadaļu par komunikāciju ar sabiedrību, ņemot vērā, ka par šiem jautājumiem netiek izdoti saistošie noteikumi.</a:t>
            </a:r>
          </a:p>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16</a:t>
            </a:fld>
            <a:endParaRPr lang="lv-LV" altLang="en-US"/>
          </a:p>
        </p:txBody>
      </p:sp>
    </p:spTree>
    <p:extLst>
      <p:ext uri="{BB962C8B-B14F-4D97-AF65-F5344CB8AC3E}">
        <p14:creationId xmlns:p14="http://schemas.microsoft.com/office/powerpoint/2010/main" val="350104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17</a:t>
            </a:fld>
            <a:endParaRPr lang="lv-LV" altLang="en-US"/>
          </a:p>
        </p:txBody>
      </p:sp>
    </p:spTree>
    <p:extLst>
      <p:ext uri="{BB962C8B-B14F-4D97-AF65-F5344CB8AC3E}">
        <p14:creationId xmlns:p14="http://schemas.microsoft.com/office/powerpoint/2010/main" val="324163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kern="1200" dirty="0" smtClean="0">
                <a:solidFill>
                  <a:schemeClr val="tx1"/>
                </a:solidFill>
                <a:latin typeface="+mn-lt"/>
                <a:ea typeface="+mn-ea"/>
                <a:cs typeface="+mn-cs"/>
              </a:rPr>
              <a:t>Šobrīd </a:t>
            </a:r>
            <a:r>
              <a:rPr lang="lv-LV" sz="1200" b="1" kern="1200" dirty="0" smtClean="0">
                <a:solidFill>
                  <a:schemeClr val="tx1"/>
                </a:solidFill>
                <a:latin typeface="+mn-lt"/>
                <a:ea typeface="+mn-ea"/>
                <a:cs typeface="+mn-cs"/>
              </a:rPr>
              <a:t>notiek darbs pie oficiālās elektroniskās adreses ieviešanas</a:t>
            </a:r>
            <a:r>
              <a:rPr lang="lv-LV" sz="1200" kern="1200" dirty="0" smtClean="0">
                <a:solidFill>
                  <a:schemeClr val="tx1"/>
                </a:solidFill>
                <a:latin typeface="+mn-lt"/>
                <a:ea typeface="+mn-ea"/>
                <a:cs typeface="+mn-cs"/>
              </a:rPr>
              <a:t>. Plānots, ka e-adreses risinājums būs pieejams www.latvija.lv, un kā </a:t>
            </a:r>
            <a:r>
              <a:rPr lang="lv-LV" sz="1200" b="1" kern="1200" dirty="0" smtClean="0">
                <a:solidFill>
                  <a:schemeClr val="tx1"/>
                </a:solidFill>
                <a:latin typeface="+mn-lt"/>
                <a:ea typeface="+mn-ea"/>
                <a:cs typeface="+mn-cs"/>
              </a:rPr>
              <a:t>obligātā lietošana tiks noteikta valsts iestādēm un uzņēmējiem</a:t>
            </a:r>
            <a:r>
              <a:rPr lang="lv-LV" sz="1200" kern="1200" dirty="0" smtClean="0">
                <a:solidFill>
                  <a:schemeClr val="tx1"/>
                </a:solidFill>
                <a:latin typeface="+mn-lt"/>
                <a:ea typeface="+mn-ea"/>
                <a:cs typeface="+mn-cs"/>
              </a:rPr>
              <a:t>. Fiziskām personām e-adreses lietošana būs brīvprātīga. E-adreses juridisko spēku noteiks Oficiālās elektroniskās adreses likums (Oficiālās elektroniskās adreses likumprojekts (VSS-808; TA-244), kas 28.08.2014 izsludināts VSS. Likumprojekts nodrošinās  drošu, efektīvu un kvalitatīvu elektronisko saziņu un elektronisko dokumentu apriti starp valsts iestādēm un privātpersonām. Plānots, ka likumprojekts spēkā stāsies ar 01.07.2017. </a:t>
            </a:r>
            <a:endParaRPr lang="en-US" sz="1200" kern="1200" dirty="0" smtClean="0">
              <a:solidFill>
                <a:schemeClr val="tx1"/>
              </a:solidFill>
              <a:latin typeface="+mn-lt"/>
              <a:ea typeface="+mn-ea"/>
              <a:cs typeface="+mn-cs"/>
            </a:endParaRPr>
          </a:p>
          <a:p>
            <a:endParaRPr lang="lv-LV" sz="1200" u="none" kern="1200" dirty="0" smtClean="0">
              <a:solidFill>
                <a:schemeClr val="tx1"/>
              </a:solidFill>
              <a:effectLst/>
              <a:latin typeface="+mn-lt"/>
              <a:ea typeface="+mn-ea"/>
              <a:cs typeface="+mn-cs"/>
            </a:endParaRPr>
          </a:p>
          <a:p>
            <a:endParaRPr lang="lv-LV" sz="1200" u="none" kern="1200" dirty="0" smtClean="0">
              <a:solidFill>
                <a:schemeClr val="tx1"/>
              </a:solidFill>
              <a:effectLst/>
              <a:latin typeface="+mn-lt"/>
              <a:ea typeface="+mn-ea"/>
              <a:cs typeface="+mn-cs"/>
            </a:endParaRPr>
          </a:p>
          <a:p>
            <a:endParaRPr lang="lv-LV" sz="1200" u="none" kern="1200" dirty="0" smtClean="0">
              <a:solidFill>
                <a:schemeClr val="tx1"/>
              </a:solidFill>
              <a:effectLst/>
              <a:latin typeface="+mn-lt"/>
              <a:ea typeface="+mn-ea"/>
              <a:cs typeface="+mn-cs"/>
            </a:endParaRPr>
          </a:p>
          <a:p>
            <a:endParaRPr lang="lv-LV" sz="1200" u="none" kern="1200" dirty="0" smtClean="0">
              <a:solidFill>
                <a:schemeClr val="tx1"/>
              </a:solidFill>
              <a:effectLst/>
              <a:latin typeface="+mn-lt"/>
              <a:ea typeface="+mn-ea"/>
              <a:cs typeface="+mn-cs"/>
            </a:endParaRPr>
          </a:p>
          <a:p>
            <a:endParaRPr lang="lv-LV" sz="1200" u="none" kern="1200" dirty="0" smtClean="0">
              <a:solidFill>
                <a:schemeClr val="tx1"/>
              </a:solidFill>
              <a:effectLst/>
              <a:latin typeface="+mn-lt"/>
              <a:ea typeface="+mn-ea"/>
              <a:cs typeface="+mn-cs"/>
            </a:endParaRPr>
          </a:p>
          <a:p>
            <a:endParaRPr lang="lv-LV" sz="1200" u="none" kern="1200" dirty="0" smtClean="0">
              <a:solidFill>
                <a:schemeClr val="tx1"/>
              </a:solidFill>
              <a:effectLst/>
              <a:latin typeface="+mn-lt"/>
              <a:ea typeface="+mn-ea"/>
              <a:cs typeface="+mn-cs"/>
            </a:endParaRPr>
          </a:p>
          <a:p>
            <a:r>
              <a:rPr lang="lv-LV" sz="1200" u="none" kern="1200" dirty="0" smtClean="0">
                <a:solidFill>
                  <a:schemeClr val="tx1"/>
                </a:solidFill>
                <a:effectLst/>
                <a:latin typeface="+mn-lt"/>
                <a:ea typeface="+mn-ea"/>
                <a:cs typeface="+mn-cs"/>
              </a:rPr>
              <a:t>VARAM uzskata, ka turpmāk pašvaldību funkciju attīstību saistībā ar IKT projektiem, kuri saistīti ar standartizētu koplietošanas IKT risinājumu attīstību pašvaldību pamatdarbības funkciju nodrošināšanai, lietderīgi uzticēt Rīgas pašvaldībai, nosakot Rīgas pašvaldību kā finansējuma saņēmēju Eiropas Savienības struktūrfondu un Kohēzijas fonda 2014.-2020.gada plānošanas perioda darbības programmā attiecībā uz pašvaldību pusē nepieciešamajiem pielāgojumiem, kuri ir saistīti ar Pašvaldību vienotās informācijas sistēmas savietojamības funkcionalitātes attīstību. Savukārt pašvaldību koplietošanas un kiberdrošības IKT resursu un to pārvaldības kompetenču centra attīstību lietderīgi uzticēt Ventspils pašvaldībai, nosakot Ventspils pašvaldību kā finansējuma saņēmēju Eiropas Savienības struktūrfondu un Kohēzijas fonda 2014.-2020.gada plānošanas perioda darbības programmā attiecībā uz pašvaldību pusē nepieciešamajām aktivitātēm, kuras ir saistītas ar koplietošanas un kiberdrošības IKT resursu un to pārvaldības kompetenču centra attīstību </a:t>
            </a:r>
          </a:p>
          <a:p>
            <a:endParaRPr lang="lv-LV" dirty="0"/>
          </a:p>
        </p:txBody>
      </p:sp>
      <p:sp>
        <p:nvSpPr>
          <p:cNvPr id="4" name="Slide Number Placeholder 3"/>
          <p:cNvSpPr>
            <a:spLocks noGrp="1"/>
          </p:cNvSpPr>
          <p:nvPr>
            <p:ph type="sldNum" sz="quarter" idx="10"/>
          </p:nvPr>
        </p:nvSpPr>
        <p:spPr/>
        <p:txBody>
          <a:bodyPr/>
          <a:lstStyle/>
          <a:p>
            <a:pPr>
              <a:defRPr/>
            </a:pPr>
            <a:fld id="{4B9644BC-1168-4781-8353-5CFB491E0BCC}" type="slidenum">
              <a:rPr lang="lv-LV" altLang="en-US" smtClean="0"/>
              <a:pPr>
                <a:defRPr/>
              </a:pPr>
              <a:t>18</a:t>
            </a:fld>
            <a:endParaRPr lang="lv-LV" altLang="en-US"/>
          </a:p>
        </p:txBody>
      </p:sp>
    </p:spTree>
    <p:extLst>
      <p:ext uri="{BB962C8B-B14F-4D97-AF65-F5344CB8AC3E}">
        <p14:creationId xmlns:p14="http://schemas.microsoft.com/office/powerpoint/2010/main" val="590987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E7B2ECF-758E-4A57-9DD3-52E80A8BAA8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AD09F6E3-C090-4FCB-A9D9-C855900FAD3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12085545-36DF-4DE4-B546-E886614CB10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3CCF763C-D2C6-4F72-BD74-CC1A870DBD3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C428A493-7FDE-420F-AD2E-0A51D6C3612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4AA30E40-FB2B-46A5-97D7-A3C36892B8F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7F0CB301-AB56-4E3B-933F-BEF7F3AEA11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ACB7981C-4E5F-497A-A4F8-4405BC49B4BD}" type="datetime1">
              <a:rPr lang="en-US"/>
              <a:pPr>
                <a:defRPr/>
              </a:pPr>
              <a:t>10/8/2015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225FE1CC-F903-4896-AD29-6FEC3CB20B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505199"/>
            <a:ext cx="7772400" cy="1666875"/>
          </a:xfrm>
        </p:spPr>
        <p:txBody>
          <a:bodyPr>
            <a:noAutofit/>
          </a:bodyPr>
          <a:lstStyle/>
          <a:p>
            <a:r>
              <a:rPr lang="lv-LV" sz="2800" dirty="0" smtClean="0"/>
              <a:t>Pašvaldību darbības ietekme uz uzņēmējdarbības attīstību</a:t>
            </a:r>
            <a:endParaRPr lang="lv-LV" sz="2800" dirty="0"/>
          </a:p>
        </p:txBody>
      </p:sp>
      <p:sp>
        <p:nvSpPr>
          <p:cNvPr id="11268" name="Text Placeholder 3"/>
          <p:cNvSpPr>
            <a:spLocks noGrp="1"/>
          </p:cNvSpPr>
          <p:nvPr>
            <p:ph type="body" sz="quarter" idx="11"/>
          </p:nvPr>
        </p:nvSpPr>
        <p:spPr>
          <a:xfrm>
            <a:off x="991301" y="5245194"/>
            <a:ext cx="7772400" cy="1066829"/>
          </a:xfrm>
        </p:spPr>
        <p:txBody>
          <a:bodyPr>
            <a:normAutofit/>
          </a:bodyPr>
          <a:lstStyle/>
          <a:p>
            <a:pPr algn="r"/>
            <a:endParaRPr lang="lv-LV" altLang="en-US" sz="1600" dirty="0" smtClean="0"/>
          </a:p>
        </p:txBody>
      </p:sp>
      <p:sp>
        <p:nvSpPr>
          <p:cNvPr id="4" name="Text Placeholder 3"/>
          <p:cNvSpPr>
            <a:spLocks noGrp="1"/>
          </p:cNvSpPr>
          <p:nvPr>
            <p:ph type="body" sz="quarter" idx="11"/>
          </p:nvPr>
        </p:nvSpPr>
        <p:spPr>
          <a:xfrm>
            <a:off x="2810576" y="5172074"/>
            <a:ext cx="3409249" cy="984185"/>
          </a:xfrm>
        </p:spPr>
        <p:txBody>
          <a:bodyPr>
            <a:normAutofit/>
          </a:bodyPr>
          <a:lstStyle/>
          <a:p>
            <a:endParaRPr lang="lv-LV" altLang="en-US" dirty="0" smtClean="0"/>
          </a:p>
          <a:p>
            <a:r>
              <a:rPr lang="lv-LV" altLang="en-US" dirty="0" smtClean="0"/>
              <a:t>Nacionālās attīstības padomes sēde</a:t>
            </a:r>
          </a:p>
          <a:p>
            <a:r>
              <a:rPr lang="lv-LV" altLang="en-US" dirty="0" smtClean="0"/>
              <a:t>2015.gada 8.oktobris</a:t>
            </a:r>
            <a:endParaRPr lang="lv-LV"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2450136"/>
            <a:ext cx="6096000" cy="1036642"/>
          </a:xfrm>
        </p:spPr>
        <p:txBody>
          <a:bodyPr>
            <a:noAutofit/>
          </a:bodyPr>
          <a:lstStyle/>
          <a:p>
            <a:r>
              <a:rPr lang="lv-LV" sz="4000" dirty="0" smtClean="0"/>
              <a:t>Iesniegtie </a:t>
            </a:r>
            <a:r>
              <a:rPr lang="lv-LV" sz="4000" dirty="0" err="1" smtClean="0"/>
              <a:t>problēmjautājumi</a:t>
            </a:r>
            <a:endParaRPr lang="en-US" sz="4000"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2"/>
          </p:nvPr>
        </p:nvSpPr>
        <p:spPr/>
        <p:txBody>
          <a:bodyPr/>
          <a:lstStyle/>
          <a:p>
            <a:endParaRPr lang="en-US"/>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445" y="381000"/>
            <a:ext cx="6730739" cy="1325252"/>
          </a:xfrm>
        </p:spPr>
        <p:txBody>
          <a:bodyPr>
            <a:normAutofit fontScale="90000"/>
          </a:bodyPr>
          <a:lstStyle/>
          <a:p>
            <a:pPr algn="ctr"/>
            <a:r>
              <a:rPr lang="lv-LV" sz="1600" b="0" dirty="0" smtClean="0">
                <a:solidFill>
                  <a:srgbClr val="92D050"/>
                </a:solidFill>
              </a:rPr>
              <a:t>VARAM konstatētā problēma</a:t>
            </a:r>
            <a:r>
              <a:rPr lang="lv-LV" sz="1600" dirty="0" smtClean="0">
                <a:solidFill>
                  <a:srgbClr val="00B050"/>
                </a:solidFill>
              </a:rPr>
              <a:t> </a:t>
            </a:r>
            <a:r>
              <a:rPr lang="lv-LV" sz="2800" dirty="0" smtClean="0">
                <a:solidFill>
                  <a:srgbClr val="00B050"/>
                </a:solidFill>
              </a:rPr>
              <a:t/>
            </a:r>
            <a:br>
              <a:rPr lang="lv-LV" sz="2800" dirty="0" smtClean="0">
                <a:solidFill>
                  <a:srgbClr val="00B050"/>
                </a:solidFill>
              </a:rPr>
            </a:br>
            <a:r>
              <a:rPr lang="lv-LV" sz="2800" dirty="0" smtClean="0"/>
              <a:t>Atšķirīgi līgumu termiņi zemei un ēkām </a:t>
            </a:r>
            <a:r>
              <a:rPr lang="lv-LV" sz="1600" b="0" dirty="0" smtClean="0">
                <a:solidFill>
                  <a:srgbClr val="92D050"/>
                </a:solidFill>
              </a:rPr>
              <a:t/>
            </a:r>
            <a:br>
              <a:rPr lang="lv-LV" sz="1600" b="0" dirty="0" smtClean="0">
                <a:solidFill>
                  <a:srgbClr val="92D050"/>
                </a:solidFill>
              </a:rPr>
            </a:br>
            <a:endParaRPr lang="lv-LV" sz="1600" b="0" dirty="0">
              <a:solidFill>
                <a:srgbClr val="92D050"/>
              </a:solidFill>
            </a:endParaRPr>
          </a:p>
        </p:txBody>
      </p:sp>
      <p:sp>
        <p:nvSpPr>
          <p:cNvPr id="3" name="Content Placeholder 2"/>
          <p:cNvSpPr>
            <a:spLocks noGrp="1"/>
          </p:cNvSpPr>
          <p:nvPr>
            <p:ph idx="1"/>
          </p:nvPr>
        </p:nvSpPr>
        <p:spPr>
          <a:xfrm>
            <a:off x="1843088" y="1847653"/>
            <a:ext cx="6843712" cy="4703976"/>
          </a:xfrm>
        </p:spPr>
        <p:txBody>
          <a:bodyPr>
            <a:normAutofit fontScale="55000" lnSpcReduction="20000"/>
          </a:bodyPr>
          <a:lstStyle/>
          <a:p>
            <a:pPr lvl="0" algn="just"/>
            <a:r>
              <a:rPr lang="lv-LV" sz="3200" b="1" dirty="0" smtClean="0">
                <a:solidFill>
                  <a:srgbClr val="FF0000"/>
                </a:solidFill>
              </a:rPr>
              <a:t>Problēma. </a:t>
            </a:r>
            <a:r>
              <a:rPr lang="lv-LV" sz="3200" dirty="0" smtClean="0"/>
              <a:t>“Publiskās personas finanšu līdzekļu un mantas izšķērdēšanas likumā” nosaka atšķirīgus termiņu zemes un telpu nomai:</a:t>
            </a:r>
          </a:p>
          <a:p>
            <a:pPr marL="457200" lvl="0" indent="-457200" algn="just">
              <a:buFont typeface="Arial" panose="020B0604020202020204" pitchFamily="34" charset="0"/>
              <a:buChar char="•"/>
            </a:pPr>
            <a:r>
              <a:rPr lang="lv-LV" sz="3200" dirty="0" smtClean="0"/>
              <a:t>kustamās </a:t>
            </a:r>
            <a:r>
              <a:rPr lang="lv-LV" sz="3200" dirty="0"/>
              <a:t>mantas nomas līgumu slēdz uz laiku, kas nav ilgāks par </a:t>
            </a:r>
            <a:r>
              <a:rPr lang="lv-LV" sz="3200" dirty="0" smtClean="0"/>
              <a:t>5 gadiem</a:t>
            </a:r>
          </a:p>
          <a:p>
            <a:pPr marL="457200" lvl="0" indent="-457200" algn="just">
              <a:buFont typeface="Arial" panose="020B0604020202020204" pitchFamily="34" charset="0"/>
              <a:buChar char="•"/>
            </a:pPr>
            <a:r>
              <a:rPr lang="lv-LV" sz="3200" dirty="0" smtClean="0"/>
              <a:t>zemes </a:t>
            </a:r>
            <a:r>
              <a:rPr lang="lv-LV" sz="3200" dirty="0"/>
              <a:t>nomas līgumu – uz laiku, kas nav ilgāks par 30 </a:t>
            </a:r>
            <a:r>
              <a:rPr lang="lv-LV" sz="3200" dirty="0" smtClean="0"/>
              <a:t>gadiem</a:t>
            </a:r>
          </a:p>
          <a:p>
            <a:pPr marL="457200" lvl="0" indent="-457200" algn="just">
              <a:buFont typeface="Arial" panose="020B0604020202020204" pitchFamily="34" charset="0"/>
              <a:buChar char="•"/>
            </a:pPr>
            <a:r>
              <a:rPr lang="lv-LV" sz="3200" dirty="0" smtClean="0"/>
              <a:t>cita </a:t>
            </a:r>
            <a:r>
              <a:rPr lang="lv-LV" sz="3200" dirty="0"/>
              <a:t>nekustamā </a:t>
            </a:r>
            <a:r>
              <a:rPr lang="lv-LV" sz="3200" dirty="0" smtClean="0"/>
              <a:t>īpašuma (telpu) </a:t>
            </a:r>
            <a:r>
              <a:rPr lang="lv-LV" sz="3200" dirty="0"/>
              <a:t>nomas līgumu – uz laiku, kas nav ilgāks par 12 </a:t>
            </a:r>
            <a:r>
              <a:rPr lang="lv-LV" sz="3200" dirty="0" smtClean="0"/>
              <a:t>gadiem</a:t>
            </a:r>
          </a:p>
          <a:p>
            <a:pPr lvl="0" algn="just"/>
            <a:endParaRPr lang="lv-LV" sz="3200" dirty="0" smtClean="0"/>
          </a:p>
          <a:p>
            <a:pPr lvl="0" algn="just"/>
            <a:endParaRPr lang="lv-LV" sz="3200" dirty="0" smtClean="0"/>
          </a:p>
          <a:p>
            <a:pPr algn="just"/>
            <a:r>
              <a:rPr lang="lv-LV" sz="3200" b="1" dirty="0" smtClean="0">
                <a:solidFill>
                  <a:srgbClr val="92D050"/>
                </a:solidFill>
              </a:rPr>
              <a:t>Risinājums. </a:t>
            </a:r>
            <a:r>
              <a:rPr lang="lv-LV" sz="3200" dirty="0" smtClean="0"/>
              <a:t>Sagatavot </a:t>
            </a:r>
            <a:r>
              <a:rPr lang="lv-LV" sz="3200" dirty="0"/>
              <a:t>grozījumus Izšķērdēšanas likumā, paredzot, ka </a:t>
            </a:r>
            <a:r>
              <a:rPr lang="lv-LV" sz="3200" b="1" dirty="0"/>
              <a:t>cita nekustamā īpašuma nomas līgumu var slēgt uz laiku līdz 30 </a:t>
            </a:r>
            <a:r>
              <a:rPr lang="lv-LV" sz="3200" b="1" dirty="0" smtClean="0"/>
              <a:t>gadiem</a:t>
            </a:r>
            <a:r>
              <a:rPr lang="lv-LV" sz="3200" dirty="0" smtClean="0"/>
              <a:t>, pielāgojot termiņam, kas jau ir attiecībā uz zemes nomas līgumu. </a:t>
            </a:r>
          </a:p>
          <a:p>
            <a:pPr algn="just"/>
            <a:r>
              <a:rPr lang="lv-LV" sz="3200" dirty="0" smtClean="0"/>
              <a:t>FM risinājumu ir piedāvājusi konceptuālā ziņojuma “Par publiskas personas mantas iznomāšanas kārtības uzlabošanu” ietvaros.</a:t>
            </a:r>
          </a:p>
          <a:p>
            <a:pPr algn="ctr"/>
            <a:endParaRPr lang="lv-LV" sz="2600" dirty="0" smtClean="0">
              <a:latin typeface="+mj-lt"/>
            </a:endParaRPr>
          </a:p>
          <a:p>
            <a:pPr algn="ctr"/>
            <a:endParaRPr lang="lv-LV" sz="2600" dirty="0">
              <a:latin typeface="+mj-lt"/>
            </a:endParaRPr>
          </a:p>
          <a:p>
            <a:pPr algn="ctr"/>
            <a:endParaRPr lang="lv-LV" sz="2600" dirty="0" smtClean="0">
              <a:latin typeface="+mj-lt"/>
            </a:endParaRPr>
          </a:p>
          <a:p>
            <a:pPr algn="just"/>
            <a:endParaRPr lang="lv-LV" dirty="0" smtClean="0">
              <a:latin typeface="+mj-lt"/>
            </a:endParaRPr>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11</a:t>
            </a:fld>
            <a:endParaRPr lang="en-US" altLang="en-US" dirty="0"/>
          </a:p>
        </p:txBody>
      </p:sp>
    </p:spTree>
    <p:extLst>
      <p:ext uri="{BB962C8B-B14F-4D97-AF65-F5344CB8AC3E}">
        <p14:creationId xmlns:p14="http://schemas.microsoft.com/office/powerpoint/2010/main" val="3375264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628" y="574642"/>
            <a:ext cx="7154944" cy="1692897"/>
          </a:xfrm>
        </p:spPr>
        <p:txBody>
          <a:bodyPr>
            <a:normAutofit fontScale="90000"/>
          </a:bodyPr>
          <a:lstStyle/>
          <a:p>
            <a:pPr algn="ctr"/>
            <a:r>
              <a:rPr lang="lv-LV" sz="1600" b="0" dirty="0" smtClean="0">
                <a:solidFill>
                  <a:srgbClr val="92D050"/>
                </a:solidFill>
              </a:rPr>
              <a:t>VARAM konstatētā problēma </a:t>
            </a:r>
            <a:r>
              <a:rPr lang="lv-LV" sz="2000" b="0" dirty="0" smtClean="0">
                <a:solidFill>
                  <a:srgbClr val="92D050"/>
                </a:solidFill>
              </a:rPr>
              <a:t/>
            </a:r>
            <a:br>
              <a:rPr lang="lv-LV" sz="2000" b="0" dirty="0" smtClean="0">
                <a:solidFill>
                  <a:srgbClr val="92D050"/>
                </a:solidFill>
              </a:rPr>
            </a:br>
            <a:r>
              <a:rPr lang="lv-LV" sz="2200" dirty="0" smtClean="0"/>
              <a:t>Atšķirīga interpretācija valsts atbalsta gadījumā par nomas līguma slēgšanu</a:t>
            </a:r>
            <a:r>
              <a:rPr lang="lv-LV" dirty="0" smtClean="0">
                <a:solidFill>
                  <a:srgbClr val="FF0000"/>
                </a:solidFill>
              </a:rPr>
              <a:t/>
            </a:r>
            <a:br>
              <a:rPr lang="lv-LV" dirty="0" smtClean="0">
                <a:solidFill>
                  <a:srgbClr val="FF0000"/>
                </a:solidFill>
              </a:rPr>
            </a:br>
            <a:r>
              <a:rPr lang="lv-LV" dirty="0"/>
              <a:t/>
            </a:r>
            <a:br>
              <a:rPr lang="lv-LV" dirty="0"/>
            </a:br>
            <a:endParaRPr lang="lv-LV" dirty="0"/>
          </a:p>
        </p:txBody>
      </p:sp>
      <p:sp>
        <p:nvSpPr>
          <p:cNvPr id="3" name="Content Placeholder 2"/>
          <p:cNvSpPr>
            <a:spLocks noGrp="1"/>
          </p:cNvSpPr>
          <p:nvPr>
            <p:ph idx="1"/>
          </p:nvPr>
        </p:nvSpPr>
        <p:spPr>
          <a:xfrm>
            <a:off x="1743076" y="1954491"/>
            <a:ext cx="7138987" cy="4674909"/>
          </a:xfrm>
        </p:spPr>
        <p:txBody>
          <a:bodyPr>
            <a:normAutofit fontScale="92500" lnSpcReduction="10000"/>
          </a:bodyPr>
          <a:lstStyle/>
          <a:p>
            <a:pPr algn="just"/>
            <a:r>
              <a:rPr lang="lv-LV" sz="1800" b="1" dirty="0" smtClean="0">
                <a:solidFill>
                  <a:srgbClr val="FF0000"/>
                </a:solidFill>
              </a:rPr>
              <a:t>Problēma </a:t>
            </a:r>
            <a:r>
              <a:rPr lang="lv-LV" sz="1800" dirty="0" smtClean="0"/>
              <a:t>atšķirīga valsts atbalsta interpretācija - nomas līguma slēgšana pēc Būvvaldes lēmuma, bet pirms būvniecības sākuma(mazina risku par ēku neizmantošanu)</a:t>
            </a:r>
          </a:p>
          <a:p>
            <a:pPr algn="just"/>
            <a:endParaRPr lang="lv-LV" sz="1800" dirty="0" smtClean="0"/>
          </a:p>
          <a:p>
            <a:pPr>
              <a:buFont typeface="Arial" pitchFamily="34" charset="0"/>
              <a:buChar char="•"/>
            </a:pPr>
            <a:r>
              <a:rPr lang="lv-LV" sz="1800" dirty="0" smtClean="0"/>
              <a:t>Valsts atbalsta 651/2014 regula nosaka:</a:t>
            </a:r>
          </a:p>
          <a:p>
            <a:pPr lvl="1">
              <a:buFont typeface="Arial" pitchFamily="34" charset="0"/>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Infrastruktūras pieejamību ieinteresētajiem lietotājiem nodrošina atklātā, pārredzamā un nediskriminējošā veidā. Netiek atbalstītas – “mērķorientēta infrastruktūra”</a:t>
            </a:r>
          </a:p>
          <a:p>
            <a:pPr lvl="1">
              <a:buFont typeface="Arial" pitchFamily="34" charset="0"/>
              <a:buChar char="•"/>
            </a:pPr>
            <a:r>
              <a:rPr lang="lv-LV" sz="1600" dirty="0" smtClean="0">
                <a:latin typeface="Verdana" panose="020B0604030504040204" pitchFamily="34" charset="0"/>
                <a:ea typeface="Verdana" panose="020B0604030504040204" pitchFamily="34" charset="0"/>
                <a:cs typeface="Verdana" panose="020B0604030504040204" pitchFamily="34" charset="0"/>
              </a:rPr>
              <a:t> “Mērķorientēta infrastruktūra” ir infrastruktūra, kas izbūvēta iepriekš nosakāmam(-</a:t>
            </a:r>
            <a:r>
              <a:rPr lang="lv-LV" sz="1600" dirty="0" err="1" smtClean="0">
                <a:latin typeface="Verdana" panose="020B0604030504040204" pitchFamily="34" charset="0"/>
                <a:ea typeface="Verdana" panose="020B0604030504040204" pitchFamily="34" charset="0"/>
                <a:cs typeface="Verdana" panose="020B0604030504040204" pitchFamily="34" charset="0"/>
              </a:rPr>
              <a:t>iem</a:t>
            </a:r>
            <a:r>
              <a:rPr lang="lv-LV" sz="1600" dirty="0" smtClean="0">
                <a:latin typeface="Verdana" panose="020B0604030504040204" pitchFamily="34" charset="0"/>
                <a:ea typeface="Verdana" panose="020B0604030504040204" pitchFamily="34" charset="0"/>
                <a:cs typeface="Verdana" panose="020B0604030504040204" pitchFamily="34" charset="0"/>
              </a:rPr>
              <a:t>) uzņēmumam(-</a:t>
            </a:r>
            <a:r>
              <a:rPr lang="lv-LV" sz="1600" dirty="0" err="1" smtClean="0">
                <a:latin typeface="Verdana" panose="020B0604030504040204" pitchFamily="34" charset="0"/>
                <a:ea typeface="Verdana" panose="020B0604030504040204" pitchFamily="34" charset="0"/>
                <a:cs typeface="Verdana" panose="020B0604030504040204" pitchFamily="34" charset="0"/>
              </a:rPr>
              <a:t>iem</a:t>
            </a:r>
            <a:r>
              <a:rPr lang="lv-LV" sz="1600" dirty="0" smtClean="0">
                <a:latin typeface="Verdana" panose="020B0604030504040204" pitchFamily="34" charset="0"/>
                <a:ea typeface="Verdana" panose="020B0604030504040204" pitchFamily="34" charset="0"/>
                <a:cs typeface="Verdana" panose="020B0604030504040204" pitchFamily="34" charset="0"/>
              </a:rPr>
              <a:t>) </a:t>
            </a:r>
          </a:p>
          <a:p>
            <a:pPr lvl="1">
              <a:buFont typeface="Arial" pitchFamily="34" charset="0"/>
              <a:buChar char="•"/>
            </a:pPr>
            <a:r>
              <a:rPr lang="lv-LV" sz="1500" dirty="0" smtClean="0">
                <a:latin typeface="Verdana" panose="020B0604030504040204" pitchFamily="34" charset="0"/>
                <a:ea typeface="Verdana" panose="020B0604030504040204" pitchFamily="34" charset="0"/>
                <a:cs typeface="Verdana" panose="020B0604030504040204" pitchFamily="34" charset="0"/>
              </a:rPr>
              <a:t>MKN Nr. 515 «Noteikumi par valsts un pašvaldību mantas iznomāšanas kārtību, nomas maksas noteikšanas metodiku un nomas līguma tipveida nosacījumiem» - nenosaka konkrētu laiku, kad slēgt nomas līgumu šādos valsts atbalsta gadījumos</a:t>
            </a:r>
          </a:p>
          <a:p>
            <a:endParaRPr lang="lv-LV" sz="1800" dirty="0" smtClean="0"/>
          </a:p>
          <a:p>
            <a:pPr algn="just"/>
            <a:r>
              <a:rPr lang="lv-LV" sz="1800" b="1" dirty="0" smtClean="0">
                <a:solidFill>
                  <a:srgbClr val="92D050"/>
                </a:solidFill>
              </a:rPr>
              <a:t>Risinājums. </a:t>
            </a:r>
            <a:r>
              <a:rPr lang="lv-LV" sz="1800" dirty="0" smtClean="0"/>
              <a:t>Priekšlikums FM izvērtēt konceptuālā ziņojuma “Par publiskas personas mantas iznomāšanas kārtības uzlabošanu” ietvaros risinājumu nomas līguma slēgšanai pēc Būvvaldes lēmuma, bet pirms būvniecības sākuma</a:t>
            </a:r>
            <a:endParaRPr lang="lv-LV" dirty="0" smtClean="0">
              <a:latin typeface="+mj-lt"/>
            </a:endParaRPr>
          </a:p>
          <a:p>
            <a:pPr algn="ctr"/>
            <a:endParaRPr lang="lv-LV" sz="1600" dirty="0" smtClean="0">
              <a:latin typeface="+mj-lt"/>
            </a:endParaRPr>
          </a:p>
          <a:p>
            <a:endParaRPr lang="lv-LV" dirty="0">
              <a:latin typeface="+mj-lt"/>
            </a:endParaRPr>
          </a:p>
          <a:p>
            <a:endParaRPr lang="lv-LV" dirty="0" smtClean="0">
              <a:latin typeface="+mj-lt"/>
            </a:endParaRPr>
          </a:p>
          <a:p>
            <a:endParaRPr lang="lv-LV" dirty="0" smtClean="0">
              <a:latin typeface="+mj-lt"/>
            </a:endParaRPr>
          </a:p>
          <a:p>
            <a:endParaRPr lang="lv-LV" dirty="0">
              <a:latin typeface="+mj-lt"/>
            </a:endParaRPr>
          </a:p>
          <a:p>
            <a:endParaRPr lang="lv-LV" dirty="0">
              <a:latin typeface="+mj-lt"/>
            </a:endParaRPr>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12</a:t>
            </a:fld>
            <a:endParaRPr lang="en-US" altLang="en-US" dirty="0"/>
          </a:p>
        </p:txBody>
      </p:sp>
    </p:spTree>
    <p:extLst>
      <p:ext uri="{BB962C8B-B14F-4D97-AF65-F5344CB8AC3E}">
        <p14:creationId xmlns:p14="http://schemas.microsoft.com/office/powerpoint/2010/main" val="209766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519259"/>
            <a:ext cx="6819900" cy="1233341"/>
          </a:xfrm>
        </p:spPr>
        <p:txBody>
          <a:bodyPr>
            <a:normAutofit fontScale="90000"/>
          </a:bodyPr>
          <a:lstStyle/>
          <a:p>
            <a:pPr lvl="0" algn="ctr"/>
            <a:r>
              <a:rPr lang="lv-LV" sz="1600" b="0" dirty="0" smtClean="0">
                <a:solidFill>
                  <a:srgbClr val="92D050"/>
                </a:solidFill>
              </a:rPr>
              <a:t>LPS konstatētā problēma </a:t>
            </a:r>
            <a:r>
              <a:rPr lang="lv-LV" b="0" dirty="0" smtClean="0">
                <a:solidFill>
                  <a:srgbClr val="92D050"/>
                </a:solidFill>
              </a:rPr>
              <a:t/>
            </a:r>
            <a:br>
              <a:rPr lang="lv-LV" b="0" dirty="0" smtClean="0">
                <a:solidFill>
                  <a:srgbClr val="92D050"/>
                </a:solidFill>
              </a:rPr>
            </a:br>
            <a:r>
              <a:rPr lang="lv-LV" sz="2200" dirty="0" smtClean="0"/>
              <a:t>Pašvaldībām </a:t>
            </a:r>
            <a:r>
              <a:rPr lang="lv-LV" sz="2200" dirty="0"/>
              <a:t>nepieciešama Valsts ieņēmumu dienesta informācija par </a:t>
            </a:r>
            <a:r>
              <a:rPr lang="lv-LV" sz="2200" dirty="0" smtClean="0"/>
              <a:t>uzņēmumiem</a:t>
            </a:r>
            <a:r>
              <a:rPr lang="lv-LV" dirty="0"/>
              <a:t/>
            </a:r>
            <a:br>
              <a:rPr lang="lv-LV" dirty="0"/>
            </a:br>
            <a:endParaRPr lang="lv-LV" dirty="0"/>
          </a:p>
        </p:txBody>
      </p:sp>
      <p:sp>
        <p:nvSpPr>
          <p:cNvPr id="3" name="Content Placeholder 2"/>
          <p:cNvSpPr>
            <a:spLocks noGrp="1"/>
          </p:cNvSpPr>
          <p:nvPr>
            <p:ph idx="1"/>
          </p:nvPr>
        </p:nvSpPr>
        <p:spPr>
          <a:xfrm>
            <a:off x="1866900" y="1752600"/>
            <a:ext cx="6819900" cy="4876800"/>
          </a:xfrm>
        </p:spPr>
        <p:txBody>
          <a:bodyPr>
            <a:normAutofit fontScale="92500"/>
          </a:bodyPr>
          <a:lstStyle/>
          <a:p>
            <a:pPr marL="0" lvl="1" indent="0" algn="just">
              <a:buNone/>
            </a:pPr>
            <a:r>
              <a:rPr lang="lv-LV" sz="21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Problēma. </a:t>
            </a:r>
            <a:r>
              <a:rPr lang="lv-LV" sz="2100" dirty="0" smtClean="0">
                <a:latin typeface="Verdana" panose="020B0604030504040204" pitchFamily="34" charset="0"/>
                <a:ea typeface="Verdana" panose="020B0604030504040204" pitchFamily="34" charset="0"/>
                <a:cs typeface="Verdana" panose="020B0604030504040204" pitchFamily="34" charset="0"/>
              </a:rPr>
              <a:t>Pašvaldībai ir </a:t>
            </a:r>
            <a:r>
              <a:rPr lang="lv-LV" sz="2100" dirty="0">
                <a:latin typeface="Verdana" panose="020B0604030504040204" pitchFamily="34" charset="0"/>
                <a:ea typeface="Verdana" panose="020B0604030504040204" pitchFamily="34" charset="0"/>
                <a:cs typeface="Verdana" panose="020B0604030504040204" pitchFamily="34" charset="0"/>
              </a:rPr>
              <a:t>izdevīgi uzņēmēji, kas maksā lielākus nodokļus </a:t>
            </a:r>
            <a:r>
              <a:rPr lang="lv-LV" sz="2100" dirty="0" smtClean="0">
                <a:latin typeface="Verdana" panose="020B0604030504040204" pitchFamily="34" charset="0"/>
                <a:ea typeface="Verdana" panose="020B0604030504040204" pitchFamily="34" charset="0"/>
                <a:cs typeface="Verdana" panose="020B0604030504040204" pitchFamily="34" charset="0"/>
              </a:rPr>
              <a:t>pašvaldībai. Lai </a:t>
            </a:r>
            <a:r>
              <a:rPr lang="lv-LV" sz="2100" dirty="0">
                <a:latin typeface="Verdana" panose="020B0604030504040204" pitchFamily="34" charset="0"/>
                <a:ea typeface="Verdana" panose="020B0604030504040204" pitchFamily="34" charset="0"/>
                <a:cs typeface="Verdana" panose="020B0604030504040204" pitchFamily="34" charset="0"/>
              </a:rPr>
              <a:t>varētu sadarboties </a:t>
            </a:r>
            <a:r>
              <a:rPr lang="lv-LV" sz="2100" dirty="0" smtClean="0">
                <a:latin typeface="Verdana" panose="020B0604030504040204" pitchFamily="34" charset="0"/>
                <a:ea typeface="Verdana" panose="020B0604030504040204" pitchFamily="34" charset="0"/>
                <a:cs typeface="Verdana" panose="020B0604030504040204" pitchFamily="34" charset="0"/>
              </a:rPr>
              <a:t>ar uzņēmējiem un </a:t>
            </a:r>
            <a:r>
              <a:rPr lang="lv-LV" sz="2100" dirty="0">
                <a:latin typeface="Verdana" panose="020B0604030504040204" pitchFamily="34" charset="0"/>
                <a:ea typeface="Verdana" panose="020B0604030504040204" pitchFamily="34" charset="0"/>
                <a:cs typeface="Verdana" panose="020B0604030504040204" pitchFamily="34" charset="0"/>
              </a:rPr>
              <a:t>veicināt strukturālas ekonomiskās pārmaiņas </a:t>
            </a:r>
            <a:r>
              <a:rPr lang="lv-LV" sz="2100" b="1" dirty="0">
                <a:latin typeface="Verdana" panose="020B0604030504040204" pitchFamily="34" charset="0"/>
                <a:ea typeface="Verdana" panose="020B0604030504040204" pitchFamily="34" charset="0"/>
                <a:cs typeface="Verdana" panose="020B0604030504040204" pitchFamily="34" charset="0"/>
              </a:rPr>
              <a:t>nepieciešama VID informācija </a:t>
            </a:r>
            <a:r>
              <a:rPr lang="lv-LV" sz="2100" b="1" dirty="0" smtClean="0">
                <a:latin typeface="Verdana" panose="020B0604030504040204" pitchFamily="34" charset="0"/>
                <a:ea typeface="Verdana" panose="020B0604030504040204" pitchFamily="34" charset="0"/>
                <a:cs typeface="Verdana" panose="020B0604030504040204" pitchFamily="34" charset="0"/>
              </a:rPr>
              <a:t>par uzņēmējiem (lielākajiem </a:t>
            </a:r>
            <a:r>
              <a:rPr lang="lv-LV" sz="2100" b="1" dirty="0">
                <a:latin typeface="Verdana" panose="020B0604030504040204" pitchFamily="34" charset="0"/>
                <a:ea typeface="Verdana" panose="020B0604030504040204" pitchFamily="34" charset="0"/>
                <a:cs typeface="Verdana" panose="020B0604030504040204" pitchFamily="34" charset="0"/>
              </a:rPr>
              <a:t>iedzīvotāju ienākuma nodokļa </a:t>
            </a:r>
            <a:r>
              <a:rPr lang="lv-LV" sz="2100" b="1" dirty="0" smtClean="0">
                <a:latin typeface="Verdana" panose="020B0604030504040204" pitchFamily="34" charset="0"/>
                <a:ea typeface="Verdana" panose="020B0604030504040204" pitchFamily="34" charset="0"/>
                <a:cs typeface="Verdana" panose="020B0604030504040204" pitchFamily="34" charset="0"/>
              </a:rPr>
              <a:t>maksātājiem) </a:t>
            </a:r>
            <a:r>
              <a:rPr lang="lv-LV" sz="2100" b="1" dirty="0">
                <a:latin typeface="Verdana" panose="020B0604030504040204" pitchFamily="34" charset="0"/>
                <a:ea typeface="Verdana" panose="020B0604030504040204" pitchFamily="34" charset="0"/>
                <a:cs typeface="Verdana" panose="020B0604030504040204" pitchFamily="34" charset="0"/>
              </a:rPr>
              <a:t>pašvaldībai </a:t>
            </a:r>
            <a:r>
              <a:rPr lang="lv-LV" sz="2100" dirty="0">
                <a:latin typeface="Verdana" panose="020B0604030504040204" pitchFamily="34" charset="0"/>
                <a:ea typeface="Verdana" panose="020B0604030504040204" pitchFamily="34" charset="0"/>
                <a:cs typeface="Verdana" panose="020B0604030504040204" pitchFamily="34" charset="0"/>
              </a:rPr>
              <a:t>un attiecīgo pašvaldības iedzīvotāju skaitu, kas nodarbināti šajos uzņēmumos.</a:t>
            </a:r>
            <a:endParaRPr lang="lv-LV" sz="2100" b="1" dirty="0">
              <a:latin typeface="Verdana" panose="020B0604030504040204" pitchFamily="34" charset="0"/>
              <a:ea typeface="Verdana" panose="020B0604030504040204" pitchFamily="34" charset="0"/>
              <a:cs typeface="Verdana" panose="020B0604030504040204" pitchFamily="34" charset="0"/>
            </a:endParaRPr>
          </a:p>
          <a:p>
            <a:endParaRPr lang="lv-LV" sz="2100" dirty="0" smtClean="0"/>
          </a:p>
          <a:p>
            <a:pPr algn="just"/>
            <a:r>
              <a:rPr lang="lv-LV" sz="2100" b="1" dirty="0" smtClean="0">
                <a:solidFill>
                  <a:srgbClr val="92D050"/>
                </a:solidFill>
              </a:rPr>
              <a:t>Risinājums.</a:t>
            </a:r>
            <a:r>
              <a:rPr lang="lv-LV" sz="2100" dirty="0" smtClean="0">
                <a:solidFill>
                  <a:srgbClr val="92D050"/>
                </a:solidFill>
              </a:rPr>
              <a:t> </a:t>
            </a:r>
          </a:p>
          <a:p>
            <a:pPr algn="just"/>
            <a:r>
              <a:rPr lang="lv-LV" sz="2100" dirty="0" smtClean="0"/>
              <a:t>Šobrīd nepastāv problēma sniegt informāciju - pašvaldības </a:t>
            </a:r>
            <a:r>
              <a:rPr lang="lv-LV" sz="2100" dirty="0"/>
              <a:t>informāciju, kas ir </a:t>
            </a:r>
            <a:r>
              <a:rPr lang="lv-LV" sz="2100" dirty="0" smtClean="0"/>
              <a:t>VID rīcībā, </a:t>
            </a:r>
            <a:r>
              <a:rPr lang="lv-LV" sz="2100" dirty="0"/>
              <a:t>var saņemt, iesniedzot </a:t>
            </a:r>
            <a:r>
              <a:rPr lang="lv-LV" sz="2100" dirty="0" smtClean="0"/>
              <a:t>VID pieprasījumu. </a:t>
            </a:r>
          </a:p>
          <a:p>
            <a:pPr algn="just"/>
            <a:r>
              <a:rPr lang="lv-LV" sz="2100" dirty="0" smtClean="0"/>
              <a:t>VID vairākkārt </a:t>
            </a:r>
            <a:r>
              <a:rPr lang="lv-LV" sz="2100" dirty="0"/>
              <a:t>ir sniedzis minēto informāciju, atbildot uz pašvaldību </a:t>
            </a:r>
            <a:r>
              <a:rPr lang="lv-LV" sz="2100" dirty="0" smtClean="0"/>
              <a:t>pieprasījumiem</a:t>
            </a:r>
            <a:r>
              <a:rPr lang="lv-LV" sz="2200" dirty="0" smtClean="0">
                <a:latin typeface="+mj-lt"/>
              </a:rPr>
              <a:t>. </a:t>
            </a:r>
            <a:endParaRPr lang="lv-LV" dirty="0">
              <a:latin typeface="+mj-lt"/>
            </a:endParaRPr>
          </a:p>
          <a:p>
            <a:pPr algn="just"/>
            <a:endParaRPr lang="lv-LV" dirty="0">
              <a:latin typeface="+mj-lt"/>
            </a:endParaRPr>
          </a:p>
        </p:txBody>
      </p:sp>
      <p:sp>
        <p:nvSpPr>
          <p:cNvPr id="6" name="Slide Number Placeholder 5"/>
          <p:cNvSpPr>
            <a:spLocks noGrp="1"/>
          </p:cNvSpPr>
          <p:nvPr>
            <p:ph type="sldNum" sz="quarter" idx="13"/>
          </p:nvPr>
        </p:nvSpPr>
        <p:spPr>
          <a:xfrm>
            <a:off x="8534399" y="6324600"/>
            <a:ext cx="439479" cy="304800"/>
          </a:xfrm>
        </p:spPr>
        <p:txBody>
          <a:bodyPr/>
          <a:lstStyle/>
          <a:p>
            <a:pPr>
              <a:defRPr/>
            </a:pPr>
            <a:fld id="{CE7B2ECF-758E-4A57-9DD3-52E80A8BAA84}"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450" y="371573"/>
            <a:ext cx="6534935" cy="1193276"/>
          </a:xfrm>
        </p:spPr>
        <p:txBody>
          <a:bodyPr>
            <a:noAutofit/>
          </a:bodyPr>
          <a:lstStyle/>
          <a:p>
            <a:pPr lvl="0" algn="ctr"/>
            <a:r>
              <a:rPr lang="lv-LV" sz="1400" b="0" dirty="0">
                <a:solidFill>
                  <a:srgbClr val="92D050"/>
                </a:solidFill>
              </a:rPr>
              <a:t>LPS konstatētā problēma </a:t>
            </a:r>
            <a:r>
              <a:rPr lang="lv-LV" b="0" dirty="0" smtClean="0">
                <a:solidFill>
                  <a:srgbClr val="92D050"/>
                </a:solidFill>
              </a:rPr>
              <a:t/>
            </a:r>
            <a:br>
              <a:rPr lang="lv-LV" b="0" dirty="0" smtClean="0">
                <a:solidFill>
                  <a:srgbClr val="92D050"/>
                </a:solidFill>
              </a:rPr>
            </a:br>
            <a:r>
              <a:rPr lang="lv-LV" sz="2000" dirty="0" smtClean="0"/>
              <a:t>Normatīvā regulējuma pilnveidošana saistībā ar uzņēmumiem, kuru mērķis nav peļņas gūšana </a:t>
            </a:r>
            <a:r>
              <a:rPr lang="lv-LV" dirty="0">
                <a:latin typeface="+mj-lt"/>
              </a:rPr>
              <a:t/>
            </a:r>
            <a:br>
              <a:rPr lang="lv-LV" dirty="0">
                <a:latin typeface="+mj-lt"/>
              </a:rPr>
            </a:br>
            <a:endParaRPr lang="lv-LV" dirty="0">
              <a:latin typeface="+mj-lt"/>
            </a:endParaRPr>
          </a:p>
        </p:txBody>
      </p:sp>
      <p:sp>
        <p:nvSpPr>
          <p:cNvPr id="3" name="Content Placeholder 2"/>
          <p:cNvSpPr>
            <a:spLocks noGrp="1"/>
          </p:cNvSpPr>
          <p:nvPr>
            <p:ph idx="1"/>
          </p:nvPr>
        </p:nvSpPr>
        <p:spPr>
          <a:xfrm>
            <a:off x="1728788" y="2015535"/>
            <a:ext cx="6958012" cy="4864395"/>
          </a:xfrm>
        </p:spPr>
        <p:txBody>
          <a:bodyPr>
            <a:normAutofit fontScale="92500" lnSpcReduction="10000"/>
          </a:bodyPr>
          <a:lstStyle/>
          <a:p>
            <a:pPr algn="just"/>
            <a:r>
              <a:rPr lang="lv-LV" sz="1900" b="1" dirty="0" smtClean="0">
                <a:solidFill>
                  <a:srgbClr val="FF0000"/>
                </a:solidFill>
              </a:rPr>
              <a:t>Problēma. </a:t>
            </a:r>
            <a:r>
              <a:rPr lang="lv-LV" sz="1900" dirty="0" smtClean="0"/>
              <a:t>Komerclikums </a:t>
            </a:r>
            <a:r>
              <a:rPr lang="lv-LV" sz="1900" dirty="0"/>
              <a:t>nav piemērots tādas saimnieciskās darbības regulēšanai, kuras veikšanā peļņa nav dominējošais mērķis. </a:t>
            </a:r>
            <a:r>
              <a:rPr lang="lv-LV" sz="1900" b="1" dirty="0"/>
              <a:t>Nepieciešams regulējums</a:t>
            </a:r>
            <a:r>
              <a:rPr lang="lv-LV" sz="1900" dirty="0"/>
              <a:t>, kas būtu piemērots </a:t>
            </a:r>
            <a:r>
              <a:rPr lang="lv-LV" sz="1900" b="1" dirty="0"/>
              <a:t>publisko personu sociālajiem uzņēmumiem</a:t>
            </a:r>
            <a:r>
              <a:rPr lang="lv-LV" sz="1900" dirty="0"/>
              <a:t>, kā arī </a:t>
            </a:r>
            <a:r>
              <a:rPr lang="lv-LV" sz="1900" b="1" dirty="0"/>
              <a:t>privāto personu sociālajiem </a:t>
            </a:r>
            <a:r>
              <a:rPr lang="lv-LV" sz="1900" b="1" dirty="0" err="1"/>
              <a:t>hibrīduzņēmumiem</a:t>
            </a:r>
            <a:r>
              <a:rPr lang="lv-LV" sz="1900" dirty="0"/>
              <a:t> (daļa no saimnieciskās darbības ģenerē peļņu, daļa no saimnieciskās darbības vērsta uz sociālu mērķu sasniegšanu). </a:t>
            </a:r>
          </a:p>
          <a:p>
            <a:pPr algn="just"/>
            <a:endParaRPr lang="lv-LV" sz="1900" dirty="0" smtClean="0"/>
          </a:p>
          <a:p>
            <a:pPr algn="just"/>
            <a:endParaRPr lang="lv-LV" sz="1900" dirty="0"/>
          </a:p>
          <a:p>
            <a:pPr algn="just"/>
            <a:r>
              <a:rPr lang="lv-LV" sz="1900" b="1" dirty="0" smtClean="0">
                <a:solidFill>
                  <a:srgbClr val="92D050"/>
                </a:solidFill>
              </a:rPr>
              <a:t>Risinājums.  </a:t>
            </a:r>
            <a:r>
              <a:rPr lang="lv-LV" sz="1900" dirty="0" smtClean="0"/>
              <a:t>LM nodrošināt Latvijas </a:t>
            </a:r>
            <a:r>
              <a:rPr lang="lv-LV" sz="1900" dirty="0"/>
              <a:t>Pašvaldību </a:t>
            </a:r>
            <a:r>
              <a:rPr lang="lv-LV" sz="1900" dirty="0" smtClean="0"/>
              <a:t>savienības līdzdalību ES fondu sociālās uzņēmējdarbības specifiskā atbalsta mērķa ieviešanas uzraudzībā</a:t>
            </a:r>
          </a:p>
          <a:p>
            <a:pPr lvl="1" algn="just">
              <a:buFont typeface="Arial" pitchFamily="34" charset="0"/>
              <a:buChar char="•"/>
            </a:pPr>
            <a:r>
              <a:rPr lang="lv-LV" sz="1700" dirty="0" smtClean="0">
                <a:latin typeface="Verdana" pitchFamily="34" charset="0"/>
              </a:rPr>
              <a:t>Mērķis ir noteikt un pārbaudīt optimālus risinājumus sociālo uzņēmumu izveidei un attīstībai</a:t>
            </a:r>
          </a:p>
          <a:p>
            <a:pPr lvl="1" algn="just">
              <a:buFont typeface="Arial" pitchFamily="34" charset="0"/>
              <a:buChar char="•"/>
            </a:pPr>
            <a:r>
              <a:rPr lang="lv-LV" sz="1700" dirty="0" smtClean="0">
                <a:latin typeface="Verdana" pitchFamily="34" charset="0"/>
              </a:rPr>
              <a:t>Atbalsts </a:t>
            </a:r>
            <a:r>
              <a:rPr lang="lv-LV" sz="1700" dirty="0">
                <a:latin typeface="Verdana" pitchFamily="34" charset="0"/>
              </a:rPr>
              <a:t>sociālās uzņēmējdarbības </a:t>
            </a:r>
            <a:r>
              <a:rPr lang="lv-LV" sz="1700" dirty="0" smtClean="0">
                <a:latin typeface="Verdana" pitchFamily="34" charset="0"/>
              </a:rPr>
              <a:t>sistēmas pilotprojektam</a:t>
            </a:r>
            <a:endParaRPr lang="lv-LV" sz="1500" dirty="0" smtClean="0">
              <a:latin typeface="Verdana" pitchFamily="34" charset="0"/>
            </a:endParaRPr>
          </a:p>
          <a:p>
            <a:pPr algn="just"/>
            <a:endParaRPr lang="lv-LV" sz="2200" dirty="0">
              <a:latin typeface="+mj-lt"/>
            </a:endParaRPr>
          </a:p>
        </p:txBody>
      </p:sp>
      <p:sp>
        <p:nvSpPr>
          <p:cNvPr id="6" name="Slide Number Placeholder 5"/>
          <p:cNvSpPr>
            <a:spLocks noGrp="1"/>
          </p:cNvSpPr>
          <p:nvPr>
            <p:ph type="sldNum" sz="quarter" idx="13"/>
          </p:nvPr>
        </p:nvSpPr>
        <p:spPr>
          <a:xfrm>
            <a:off x="8534399" y="6324600"/>
            <a:ext cx="482009" cy="304800"/>
          </a:xfrm>
        </p:spPr>
        <p:txBody>
          <a:bodyPr/>
          <a:lstStyle/>
          <a:p>
            <a:pPr>
              <a:defRPr/>
            </a:pPr>
            <a:fld id="{CE7B2ECF-758E-4A57-9DD3-52E80A8BAA84}"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425" y="552303"/>
            <a:ext cx="6984771" cy="1027521"/>
          </a:xfrm>
        </p:spPr>
        <p:txBody>
          <a:bodyPr>
            <a:noAutofit/>
          </a:bodyPr>
          <a:lstStyle/>
          <a:p>
            <a:pPr lvl="0" algn="ctr"/>
            <a:r>
              <a:rPr lang="lv-LV" sz="1400" b="0" dirty="0" smtClean="0">
                <a:solidFill>
                  <a:srgbClr val="92D050"/>
                </a:solidFill>
              </a:rPr>
              <a:t>EM </a:t>
            </a:r>
            <a:r>
              <a:rPr lang="lv-LV" sz="1400" b="0" dirty="0">
                <a:solidFill>
                  <a:srgbClr val="92D050"/>
                </a:solidFill>
              </a:rPr>
              <a:t>konstatētā problēma </a:t>
            </a:r>
            <a:r>
              <a:rPr lang="lv-LV" b="0" dirty="0" smtClean="0">
                <a:solidFill>
                  <a:srgbClr val="92D050"/>
                </a:solidFill>
              </a:rPr>
              <a:t/>
            </a:r>
            <a:br>
              <a:rPr lang="lv-LV" b="0" dirty="0" smtClean="0">
                <a:solidFill>
                  <a:srgbClr val="92D050"/>
                </a:solidFill>
              </a:rPr>
            </a:br>
            <a:r>
              <a:rPr lang="lv-LV" sz="2000" dirty="0" smtClean="0"/>
              <a:t>Pašvaldību </a:t>
            </a:r>
            <a:r>
              <a:rPr lang="lv-LV" sz="2000" dirty="0"/>
              <a:t>darbības, kas rada diskriminējošus nosacījumus tirgū un nevienlīdzīgu konkurenci </a:t>
            </a:r>
            <a:r>
              <a:rPr lang="lv-LV" dirty="0">
                <a:latin typeface="+mj-lt"/>
              </a:rPr>
              <a:t/>
            </a:r>
            <a:br>
              <a:rPr lang="lv-LV" dirty="0">
                <a:latin typeface="+mj-lt"/>
              </a:rPr>
            </a:br>
            <a:endParaRPr lang="lv-LV" dirty="0">
              <a:latin typeface="+mj-lt"/>
            </a:endParaRPr>
          </a:p>
        </p:txBody>
      </p:sp>
      <p:sp>
        <p:nvSpPr>
          <p:cNvPr id="5" name="Content Placeholder 4"/>
          <p:cNvSpPr>
            <a:spLocks noGrp="1"/>
          </p:cNvSpPr>
          <p:nvPr>
            <p:ph idx="1"/>
          </p:nvPr>
        </p:nvSpPr>
        <p:spPr>
          <a:xfrm>
            <a:off x="1876424" y="1752600"/>
            <a:ext cx="6810375" cy="4742468"/>
          </a:xfrm>
        </p:spPr>
        <p:txBody>
          <a:bodyPr>
            <a:normAutofit/>
          </a:bodyPr>
          <a:lstStyle/>
          <a:p>
            <a:pPr algn="just"/>
            <a:r>
              <a:rPr lang="lv-LV" sz="1800" b="1" dirty="0" smtClean="0">
                <a:solidFill>
                  <a:srgbClr val="FF0000"/>
                </a:solidFill>
              </a:rPr>
              <a:t>Problēma. </a:t>
            </a:r>
            <a:r>
              <a:rPr lang="lv-LV" sz="1800" b="1" dirty="0"/>
              <a:t>P</a:t>
            </a:r>
            <a:r>
              <a:rPr lang="lv-LV" sz="1800" b="1" dirty="0" smtClean="0"/>
              <a:t>ašvaldības </a:t>
            </a:r>
            <a:r>
              <a:rPr lang="lv-LV" sz="1800" dirty="0"/>
              <a:t>ar saviem lēmumiem vai darbībām bieži </a:t>
            </a:r>
            <a:r>
              <a:rPr lang="lv-LV" sz="1800" b="1" dirty="0"/>
              <a:t>rada ierobežojumus godīgai </a:t>
            </a:r>
            <a:r>
              <a:rPr lang="lv-LV" sz="1800" b="1" dirty="0" smtClean="0"/>
              <a:t>konkurencei</a:t>
            </a:r>
            <a:r>
              <a:rPr lang="lv-LV" sz="1800" dirty="0" smtClean="0"/>
              <a:t>. Visizplatītākās </a:t>
            </a:r>
            <a:r>
              <a:rPr lang="lv-LV" sz="1800" dirty="0"/>
              <a:t>ir - vispār nepiemērojot vai nekorekti piemērojot iepirkumu procedūras, netiek ievēroti godīgas konkurences un sekojoši arī labas pārvaldības principi. Turklāt tas aizvien biežāk notiek tieši ekonomiski aktīvajās teritorijās, kur par piedāvājuma un pieprasījuma trūkumu nav pamata sūdzēties. </a:t>
            </a:r>
            <a:endParaRPr lang="lv-LV" sz="1800" b="1" dirty="0" smtClean="0"/>
          </a:p>
          <a:p>
            <a:endParaRPr lang="lv-LV" sz="1800" b="1" dirty="0" smtClean="0">
              <a:solidFill>
                <a:srgbClr val="92D050"/>
              </a:solidFill>
            </a:endParaRPr>
          </a:p>
          <a:p>
            <a:endParaRPr lang="lv-LV" sz="1800" b="1" dirty="0">
              <a:solidFill>
                <a:srgbClr val="92D050"/>
              </a:solidFill>
            </a:endParaRPr>
          </a:p>
          <a:p>
            <a:endParaRPr lang="lv-LV" sz="1800" b="1" dirty="0" smtClean="0">
              <a:solidFill>
                <a:srgbClr val="92D050"/>
              </a:solidFill>
            </a:endParaRPr>
          </a:p>
          <a:p>
            <a:r>
              <a:rPr lang="lv-LV" sz="1800" b="1" dirty="0" smtClean="0">
                <a:solidFill>
                  <a:srgbClr val="92D050"/>
                </a:solidFill>
              </a:rPr>
              <a:t>Risinājums. </a:t>
            </a:r>
            <a:r>
              <a:rPr lang="lv-LV" sz="1800" dirty="0" smtClean="0"/>
              <a:t>Priekšlikums Konkurences padomei izvērtēt un sniegt ierosinājums Valsts pārvaldes iekārtas likuma pilnveidošanai</a:t>
            </a:r>
            <a:endParaRPr lang="lv-LV" sz="1800" dirty="0"/>
          </a:p>
          <a:p>
            <a:endParaRPr lang="lv-LV" dirty="0" smtClean="0">
              <a:latin typeface="+mj-lt"/>
            </a:endParaRPr>
          </a:p>
          <a:p>
            <a:pPr algn="ctr"/>
            <a:endParaRPr lang="lv-LV" dirty="0">
              <a:latin typeface="+mj-lt"/>
            </a:endParaRPr>
          </a:p>
          <a:p>
            <a:pPr algn="ctr"/>
            <a:endParaRPr lang="lv-LV" dirty="0" smtClean="0">
              <a:latin typeface="+mj-lt"/>
            </a:endParaRPr>
          </a:p>
          <a:p>
            <a:pPr algn="ctr"/>
            <a:endParaRPr lang="lv-LV" dirty="0">
              <a:latin typeface="+mj-lt"/>
            </a:endParaRPr>
          </a:p>
          <a:p>
            <a:pPr algn="ctr"/>
            <a:endParaRPr lang="lv-LV" dirty="0" smtClean="0">
              <a:latin typeface="+mj-lt"/>
            </a:endParaRPr>
          </a:p>
          <a:p>
            <a:pPr algn="ctr"/>
            <a:endParaRPr lang="lv-LV" sz="1600" dirty="0" smtClean="0">
              <a:latin typeface="+mj-lt"/>
            </a:endParaRPr>
          </a:p>
          <a:p>
            <a:endParaRPr lang="lv-LV"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777" y="340838"/>
            <a:ext cx="6737023" cy="1036642"/>
          </a:xfrm>
        </p:spPr>
        <p:txBody>
          <a:bodyPr>
            <a:normAutofit fontScale="90000"/>
          </a:bodyPr>
          <a:lstStyle/>
          <a:p>
            <a:pPr algn="ctr"/>
            <a:r>
              <a:rPr lang="lv-LV" sz="1600" b="0" dirty="0" smtClean="0">
                <a:solidFill>
                  <a:srgbClr val="92D050"/>
                </a:solidFill>
              </a:rPr>
              <a:t>LDDK konstatētā </a:t>
            </a:r>
            <a:r>
              <a:rPr lang="lv-LV" sz="1600" b="0" dirty="0">
                <a:solidFill>
                  <a:srgbClr val="92D050"/>
                </a:solidFill>
              </a:rPr>
              <a:t>problēma</a:t>
            </a:r>
            <a:r>
              <a:rPr lang="lv-LV" dirty="0"/>
              <a:t/>
            </a:r>
            <a:br>
              <a:rPr lang="lv-LV" dirty="0"/>
            </a:br>
            <a:r>
              <a:rPr lang="lv-LV" dirty="0" smtClean="0"/>
              <a:t>Pašvaldību </a:t>
            </a:r>
            <a:r>
              <a:rPr lang="lv-LV" dirty="0"/>
              <a:t>saistošo noteikumu izstrāde - laikietilpīgs process</a:t>
            </a:r>
            <a:r>
              <a:rPr lang="lv-LV" dirty="0">
                <a:latin typeface="+mj-lt"/>
              </a:rPr>
              <a:t/>
            </a:r>
            <a:br>
              <a:rPr lang="lv-LV" dirty="0">
                <a:latin typeface="+mj-lt"/>
              </a:rPr>
            </a:br>
            <a:endParaRPr lang="lv-LV" dirty="0">
              <a:latin typeface="+mj-lt"/>
            </a:endParaRPr>
          </a:p>
        </p:txBody>
      </p:sp>
      <p:sp>
        <p:nvSpPr>
          <p:cNvPr id="3" name="Content Placeholder 2"/>
          <p:cNvSpPr>
            <a:spLocks noGrp="1"/>
          </p:cNvSpPr>
          <p:nvPr>
            <p:ph idx="1"/>
          </p:nvPr>
        </p:nvSpPr>
        <p:spPr>
          <a:xfrm>
            <a:off x="1949777" y="1764382"/>
            <a:ext cx="6889423" cy="5093618"/>
          </a:xfrm>
        </p:spPr>
        <p:txBody>
          <a:bodyPr>
            <a:noAutofit/>
          </a:bodyPr>
          <a:lstStyle/>
          <a:p>
            <a:pPr lvl="0" algn="just"/>
            <a:r>
              <a:rPr lang="lv-LV" sz="1600" b="1" dirty="0" smtClean="0">
                <a:solidFill>
                  <a:srgbClr val="FF0000"/>
                </a:solidFill>
              </a:rPr>
              <a:t>Problēma. </a:t>
            </a:r>
            <a:r>
              <a:rPr lang="lv-LV" sz="1600" dirty="0" smtClean="0"/>
              <a:t>Uzņēmēji izsaka neapmierinātību par pārāk ilgu procesu, kas nepieciešams, lai pašvaldības sagatavotu un izdotu saistošos noteikumus. Tas ir šķērslis, kas kavē uzņēmējdarbību. Nepieciešams </a:t>
            </a:r>
            <a:r>
              <a:rPr lang="lv-LV" sz="1600" b="1" dirty="0" smtClean="0"/>
              <a:t>paātrināt saistošo noteikumu gatavošanas procesu</a:t>
            </a:r>
            <a:r>
              <a:rPr lang="lv-LV" sz="1600" dirty="0" smtClean="0"/>
              <a:t>,  lai tas  ļautu uzņēmējiem  plānot  un attīstīt  savu  uzņēmējdarbību pašvaldībās.</a:t>
            </a:r>
          </a:p>
          <a:p>
            <a:pPr lvl="0" algn="just"/>
            <a:endParaRPr lang="lv-LV" sz="1600" dirty="0"/>
          </a:p>
          <a:p>
            <a:pPr algn="just"/>
            <a:endParaRPr lang="lv-LV" sz="900" b="1" dirty="0" smtClean="0">
              <a:solidFill>
                <a:srgbClr val="92D050"/>
              </a:solidFill>
            </a:endParaRPr>
          </a:p>
          <a:p>
            <a:pPr algn="just"/>
            <a:r>
              <a:rPr lang="lv-LV" sz="1800" b="1" dirty="0" smtClean="0">
                <a:solidFill>
                  <a:srgbClr val="92D050"/>
                </a:solidFill>
              </a:rPr>
              <a:t>Risinājums:</a:t>
            </a:r>
          </a:p>
          <a:p>
            <a:pPr algn="just">
              <a:buFont typeface="Arial" pitchFamily="34" charset="0"/>
              <a:buChar char="•"/>
            </a:pPr>
            <a:r>
              <a:rPr lang="lv-LV" sz="1800" dirty="0" smtClean="0"/>
              <a:t>Šobrīd nepastāv likumiski šķēršļi pašvaldībām operatīvi izstrādāt un pieņemt saistošos noteikumus</a:t>
            </a:r>
          </a:p>
          <a:p>
            <a:pPr lvl="1" algn="just">
              <a:buFont typeface="Arial" pitchFamily="34" charset="0"/>
              <a:buChar char="•"/>
            </a:pPr>
            <a:r>
              <a:rPr lang="lv-LV" sz="1600" dirty="0" smtClean="0">
                <a:latin typeface="Veranda"/>
              </a:rPr>
              <a:t>Nepieciešamības gadījumā, </a:t>
            </a:r>
            <a:r>
              <a:rPr lang="lv-LV" sz="1600" b="1" dirty="0" smtClean="0">
                <a:latin typeface="Veranda"/>
              </a:rPr>
              <a:t>dome var izstrādāt un pieņemt saistošos noteikumus</a:t>
            </a:r>
            <a:r>
              <a:rPr lang="lv-LV" sz="1600" dirty="0" smtClean="0">
                <a:latin typeface="Veranda"/>
              </a:rPr>
              <a:t> ļoti īsā laikā - </a:t>
            </a:r>
            <a:r>
              <a:rPr lang="lv-LV" sz="1600" b="1" dirty="0" smtClean="0">
                <a:latin typeface="Veranda"/>
              </a:rPr>
              <a:t>dažās dienās</a:t>
            </a:r>
            <a:r>
              <a:rPr lang="lv-LV" sz="1600" dirty="0" smtClean="0">
                <a:latin typeface="Veranda"/>
              </a:rPr>
              <a:t>. Tādi gadījumi ir arī bijuši praksē, piemēram, nepieciešamība grozīt saistošos noteikumus par sociālo palīdzību, paredzot pašvaldības palīdzību plūdu gadījumā.</a:t>
            </a:r>
          </a:p>
          <a:p>
            <a:pPr lvl="1" algn="just">
              <a:buFont typeface="Arial" pitchFamily="34" charset="0"/>
              <a:buChar char="•"/>
            </a:pPr>
            <a:r>
              <a:rPr lang="lv-LV" sz="1600" dirty="0" smtClean="0">
                <a:latin typeface="Veranda"/>
              </a:rPr>
              <a:t> VARAM sagatavos metodisku materiālu par saistošo noteikumu izstrādi, kuru varēs izmantot pašvaldības kā rezultātā uzlabosies saistošo noteikumu izstrādes kvalitāte</a:t>
            </a:r>
            <a:endParaRPr lang="lv-LV" sz="1600" dirty="0" smtClean="0">
              <a:solidFill>
                <a:srgbClr val="FF0000"/>
              </a:solidFill>
              <a:latin typeface="Veranda"/>
            </a:endParaRPr>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16</a:t>
            </a:fld>
            <a:endParaRPr lang="en-US" altLang="en-US"/>
          </a:p>
        </p:txBody>
      </p:sp>
    </p:spTree>
    <p:extLst>
      <p:ext uri="{BB962C8B-B14F-4D97-AF65-F5344CB8AC3E}">
        <p14:creationId xmlns:p14="http://schemas.microsoft.com/office/powerpoint/2010/main" val="72669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175" y="381000"/>
            <a:ext cx="7221423" cy="1036642"/>
          </a:xfrm>
        </p:spPr>
        <p:txBody>
          <a:bodyPr>
            <a:normAutofit fontScale="90000"/>
          </a:bodyPr>
          <a:lstStyle/>
          <a:p>
            <a:pPr lvl="0" algn="ctr"/>
            <a:r>
              <a:rPr lang="lv-LV" sz="1600" b="0" dirty="0">
                <a:solidFill>
                  <a:srgbClr val="92D050"/>
                </a:solidFill>
              </a:rPr>
              <a:t>LDDK konstatētā problēma </a:t>
            </a:r>
            <a:r>
              <a:rPr lang="lv-LV" b="0" dirty="0" smtClean="0">
                <a:solidFill>
                  <a:srgbClr val="92D050"/>
                </a:solidFill>
              </a:rPr>
              <a:t/>
            </a:r>
            <a:br>
              <a:rPr lang="lv-LV" b="0" dirty="0" smtClean="0">
                <a:solidFill>
                  <a:srgbClr val="92D050"/>
                </a:solidFill>
              </a:rPr>
            </a:br>
            <a:r>
              <a:rPr lang="lv-LV" dirty="0" smtClean="0"/>
              <a:t>Pašvaldību sadarbība </a:t>
            </a:r>
            <a:r>
              <a:rPr lang="lv-LV" dirty="0"/>
              <a:t>ar uzņēmumiem dalībai izstādēs</a:t>
            </a:r>
            <a:br>
              <a:rPr lang="lv-LV" dirty="0"/>
            </a:br>
            <a:endParaRPr lang="lv-LV" dirty="0"/>
          </a:p>
        </p:txBody>
      </p:sp>
      <p:sp>
        <p:nvSpPr>
          <p:cNvPr id="3" name="Content Placeholder 2"/>
          <p:cNvSpPr>
            <a:spLocks noGrp="1"/>
          </p:cNvSpPr>
          <p:nvPr>
            <p:ph idx="1"/>
          </p:nvPr>
        </p:nvSpPr>
        <p:spPr>
          <a:xfrm>
            <a:off x="1900238" y="1752600"/>
            <a:ext cx="6786562" cy="4876800"/>
          </a:xfrm>
        </p:spPr>
        <p:txBody>
          <a:bodyPr>
            <a:normAutofit fontScale="92500" lnSpcReduction="10000"/>
          </a:bodyPr>
          <a:lstStyle/>
          <a:p>
            <a:pPr algn="just"/>
            <a:r>
              <a:rPr lang="lv-LV" b="1" dirty="0" smtClean="0">
                <a:solidFill>
                  <a:srgbClr val="FF0000"/>
                </a:solidFill>
              </a:rPr>
              <a:t>Problēma. </a:t>
            </a:r>
            <a:r>
              <a:rPr lang="lv-LV" dirty="0" smtClean="0"/>
              <a:t>Uzņēmējdarbības veicināšanai ir </a:t>
            </a:r>
            <a:r>
              <a:rPr lang="lv-LV" b="1" dirty="0" smtClean="0"/>
              <a:t>svarīgs pašvaldību atbalsts, lai pašvaldību teritorijā strādājošie uzņēmumi varētu piedalīties izstādēs</a:t>
            </a:r>
            <a:r>
              <a:rPr lang="lv-LV" dirty="0" smtClean="0"/>
              <a:t> un iegūt  jaunus  noieta tirgus. </a:t>
            </a:r>
          </a:p>
          <a:p>
            <a:pPr algn="just"/>
            <a:r>
              <a:rPr lang="lv-LV" dirty="0" smtClean="0"/>
              <a:t>Ir pozitīvie piemēri, kā pašvaldības atbalsta uzņēmumu piedalīšanos izstādēs — raksta projektus, lai teritorijā strādājošie uzņēmēji varētu piedalīties izstādēs, apmācībās— tādējādi īpaši veicinot uzņēmējdarbības attīstību.</a:t>
            </a:r>
          </a:p>
          <a:p>
            <a:pPr lvl="0" algn="just"/>
            <a:endParaRPr lang="lv-LV" dirty="0" smtClean="0"/>
          </a:p>
          <a:p>
            <a:pPr lvl="0" algn="just"/>
            <a:r>
              <a:rPr lang="lv-LV" b="1" dirty="0" smtClean="0">
                <a:solidFill>
                  <a:srgbClr val="92D050"/>
                </a:solidFill>
              </a:rPr>
              <a:t>Risinājums.</a:t>
            </a:r>
          </a:p>
          <a:p>
            <a:pPr lvl="0" algn="just"/>
            <a:r>
              <a:rPr lang="lv-LV" b="1" dirty="0" smtClean="0"/>
              <a:t>Šobrīd nav šķēršļu sadarbībai </a:t>
            </a:r>
            <a:r>
              <a:rPr lang="lv-LV" b="1" dirty="0" smtClean="0">
                <a:solidFill>
                  <a:srgbClr val="92D050"/>
                </a:solidFill>
              </a:rPr>
              <a:t>- </a:t>
            </a:r>
            <a:r>
              <a:rPr lang="lv-LV" b="1" dirty="0" smtClean="0"/>
              <a:t>pašvaldības izmanto iespēju piedalīties starptautiskās izstādēs</a:t>
            </a:r>
            <a:r>
              <a:rPr lang="lv-LV" dirty="0" smtClean="0"/>
              <a:t>, piemēram, NFI finansētā projekta „Reģionālās politikas aktivitāšu īstenošana Latvijā un reģionālās attīstības pasākumu izstrādē” ietvaros, republikas pilsētas var piedalīties izstādēs. </a:t>
            </a:r>
          </a:p>
          <a:p>
            <a:pPr lvl="0" algn="just"/>
            <a:endParaRPr lang="lv-LV" dirty="0">
              <a:latin typeface="+mj-lt"/>
            </a:endParaRPr>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17</a:t>
            </a:fld>
            <a:endParaRPr lang="en-US" altLang="en-US"/>
          </a:p>
        </p:txBody>
      </p:sp>
    </p:spTree>
    <p:extLst>
      <p:ext uri="{BB962C8B-B14F-4D97-AF65-F5344CB8AC3E}">
        <p14:creationId xmlns:p14="http://schemas.microsoft.com/office/powerpoint/2010/main" val="731728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191" y="409280"/>
            <a:ext cx="6928700" cy="1076620"/>
          </a:xfrm>
        </p:spPr>
        <p:txBody>
          <a:bodyPr>
            <a:normAutofit fontScale="90000"/>
          </a:bodyPr>
          <a:lstStyle/>
          <a:p>
            <a:pPr lvl="0" algn="ctr"/>
            <a:r>
              <a:rPr lang="lv-LV" sz="1600" b="0" dirty="0">
                <a:solidFill>
                  <a:srgbClr val="92D050"/>
                </a:solidFill>
              </a:rPr>
              <a:t>LDDK konstatētā problēma </a:t>
            </a:r>
            <a:r>
              <a:rPr lang="lv-LV" sz="2800" b="0" dirty="0" smtClean="0">
                <a:solidFill>
                  <a:srgbClr val="92D050"/>
                </a:solidFill>
              </a:rPr>
              <a:t/>
            </a:r>
            <a:br>
              <a:rPr lang="lv-LV" sz="2800" b="0" dirty="0" smtClean="0">
                <a:solidFill>
                  <a:srgbClr val="92D050"/>
                </a:solidFill>
              </a:rPr>
            </a:br>
            <a:r>
              <a:rPr lang="lv-LV" sz="2700" dirty="0" smtClean="0"/>
              <a:t>Nepieciešamība </a:t>
            </a:r>
            <a:r>
              <a:rPr lang="lv-LV" sz="2700" dirty="0"/>
              <a:t>paātrināt e-pārvaldes ieviešanu pašvaldībās</a:t>
            </a:r>
            <a:r>
              <a:rPr lang="lv-LV" dirty="0"/>
              <a:t/>
            </a:r>
            <a:br>
              <a:rPr lang="lv-LV" dirty="0"/>
            </a:br>
            <a:endParaRPr lang="lv-LV" dirty="0"/>
          </a:p>
        </p:txBody>
      </p:sp>
      <p:sp>
        <p:nvSpPr>
          <p:cNvPr id="3" name="Content Placeholder 2"/>
          <p:cNvSpPr>
            <a:spLocks noGrp="1"/>
          </p:cNvSpPr>
          <p:nvPr>
            <p:ph idx="1"/>
          </p:nvPr>
        </p:nvSpPr>
        <p:spPr>
          <a:xfrm>
            <a:off x="1814513" y="1752600"/>
            <a:ext cx="6872287" cy="4876800"/>
          </a:xfrm>
        </p:spPr>
        <p:txBody>
          <a:bodyPr>
            <a:normAutofit fontScale="85000" lnSpcReduction="10000"/>
          </a:bodyPr>
          <a:lstStyle/>
          <a:p>
            <a:pPr lvl="0" algn="just"/>
            <a:r>
              <a:rPr lang="lv-LV" b="1" dirty="0" smtClean="0">
                <a:solidFill>
                  <a:srgbClr val="FF0000"/>
                </a:solidFill>
              </a:rPr>
              <a:t>Problēma. </a:t>
            </a:r>
            <a:r>
              <a:rPr lang="lv-LV" dirty="0" smtClean="0"/>
              <a:t>Pašvaldībās </a:t>
            </a:r>
            <a:r>
              <a:rPr lang="lv-LV" b="1" dirty="0" smtClean="0"/>
              <a:t>pārāk lēni notiek e-pārvaldes ieviešana</a:t>
            </a:r>
            <a:r>
              <a:rPr lang="lv-LV" dirty="0" smtClean="0"/>
              <a:t>, joprojām liela daļa dokumentācijas, kas attiecas uz uzņēmējdarbību, tiek apstrādāta papīra formātā, kas prasa nesamērīgu laika patēriņu. </a:t>
            </a:r>
          </a:p>
          <a:p>
            <a:pPr lvl="0" algn="just"/>
            <a:r>
              <a:rPr lang="lv-LV" dirty="0"/>
              <a:t>P</a:t>
            </a:r>
            <a:r>
              <a:rPr lang="lv-LV" dirty="0" smtClean="0"/>
              <a:t>ašvaldību, valsts sektorā būtu jāsamazina tradicionālo papīra dokumentu aprite un jāpaātrina administratīvais process, lai uzlabotu uzņēmēju iespējas operatīvi saņemt nepieciešamo pašvaldības pakalpojumu.</a:t>
            </a:r>
          </a:p>
          <a:p>
            <a:endParaRPr lang="lv-LV" dirty="0" smtClean="0"/>
          </a:p>
          <a:p>
            <a:endParaRPr lang="lv-LV" dirty="0" smtClean="0"/>
          </a:p>
          <a:p>
            <a:pPr algn="just"/>
            <a:r>
              <a:rPr lang="lv-LV" b="1" dirty="0" smtClean="0">
                <a:solidFill>
                  <a:srgbClr val="92D050"/>
                </a:solidFill>
              </a:rPr>
              <a:t>Risinājums. </a:t>
            </a:r>
            <a:endParaRPr lang="lv-LV" dirty="0"/>
          </a:p>
          <a:p>
            <a:pPr marL="342900" indent="-342900" algn="just">
              <a:buFont typeface="Arial" panose="020B0604020202020204" pitchFamily="34" charset="0"/>
              <a:buChar char="•"/>
            </a:pPr>
            <a:r>
              <a:rPr lang="lv-LV" dirty="0" smtClean="0"/>
              <a:t>Šobrīd notiek darbs pie oficiālās elektroniskās adreses ieviešanas. Plānots, ka e-adreses risinājums būs pieejams www.latvija.lv, un kā obligātā lietošana tiks noteikta valsts iestādēm un uzņēmējiem </a:t>
            </a:r>
          </a:p>
          <a:p>
            <a:pPr marL="342900" indent="-342900" algn="just">
              <a:buFont typeface="Arial" panose="020B0604020202020204" pitchFamily="34" charset="0"/>
              <a:buChar char="•"/>
            </a:pPr>
            <a:r>
              <a:rPr lang="lv-LV" dirty="0"/>
              <a:t>T</a:t>
            </a:r>
            <a:r>
              <a:rPr lang="lv-LV" dirty="0" smtClean="0"/>
              <a:t>iek paredzēts   mehānisms, ka pašvaldības varēs saņemt ES fondu un Kohēzijas fonda 2014.-2020.gada plānošanas perioda līdzekļus e-pārvaldes projektu ieviešanai</a:t>
            </a:r>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18</a:t>
            </a:fld>
            <a:endParaRPr lang="en-US" altLang="en-US"/>
          </a:p>
        </p:txBody>
      </p:sp>
    </p:spTree>
    <p:extLst>
      <p:ext uri="{BB962C8B-B14F-4D97-AF65-F5344CB8AC3E}">
        <p14:creationId xmlns:p14="http://schemas.microsoft.com/office/powerpoint/2010/main" val="515532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445" y="390427"/>
            <a:ext cx="6490355" cy="1036642"/>
          </a:xfrm>
        </p:spPr>
        <p:txBody>
          <a:bodyPr>
            <a:normAutofit fontScale="90000"/>
          </a:bodyPr>
          <a:lstStyle/>
          <a:p>
            <a:pPr lvl="0" algn="ctr"/>
            <a:r>
              <a:rPr lang="lv-LV" sz="1600" b="0" dirty="0">
                <a:solidFill>
                  <a:srgbClr val="92D050"/>
                </a:solidFill>
              </a:rPr>
              <a:t>LDDK konstatētā problēma </a:t>
            </a:r>
            <a:r>
              <a:rPr lang="lv-LV" sz="1600" b="0" dirty="0" smtClean="0">
                <a:solidFill>
                  <a:srgbClr val="92D050"/>
                </a:solidFill>
              </a:rPr>
              <a:t/>
            </a:r>
            <a:br>
              <a:rPr lang="lv-LV" sz="1600" b="0" dirty="0" smtClean="0">
                <a:solidFill>
                  <a:srgbClr val="92D050"/>
                </a:solidFill>
              </a:rPr>
            </a:br>
            <a:r>
              <a:rPr lang="lv-LV" sz="3100" dirty="0" smtClean="0"/>
              <a:t>Pastāvošās </a:t>
            </a:r>
            <a:r>
              <a:rPr lang="lv-LV" sz="3100" dirty="0"/>
              <a:t>nepilnības bezdarbnieku nodarbināšanā</a:t>
            </a:r>
            <a:r>
              <a:rPr lang="lv-LV" dirty="0"/>
              <a:t/>
            </a:r>
            <a:br>
              <a:rPr lang="lv-LV" dirty="0"/>
            </a:br>
            <a:endParaRPr lang="lv-LV" dirty="0"/>
          </a:p>
        </p:txBody>
      </p:sp>
      <p:sp>
        <p:nvSpPr>
          <p:cNvPr id="3" name="Content Placeholder 2"/>
          <p:cNvSpPr>
            <a:spLocks noGrp="1"/>
          </p:cNvSpPr>
          <p:nvPr>
            <p:ph idx="1"/>
          </p:nvPr>
        </p:nvSpPr>
        <p:spPr>
          <a:xfrm>
            <a:off x="1985963" y="1752600"/>
            <a:ext cx="6853236" cy="5105400"/>
          </a:xfrm>
        </p:spPr>
        <p:txBody>
          <a:bodyPr>
            <a:normAutofit fontScale="77500" lnSpcReduction="20000"/>
          </a:bodyPr>
          <a:lstStyle/>
          <a:p>
            <a:pPr algn="just"/>
            <a:r>
              <a:rPr lang="lv-LV" sz="2300" b="1" dirty="0" smtClean="0">
                <a:solidFill>
                  <a:srgbClr val="FF0000"/>
                </a:solidFill>
              </a:rPr>
              <a:t>Problēma. </a:t>
            </a:r>
            <a:r>
              <a:rPr lang="lv-LV" sz="2300" dirty="0" smtClean="0"/>
              <a:t>Pašvaldībās šobrīd </a:t>
            </a:r>
            <a:r>
              <a:rPr lang="lv-LV" sz="2300" b="1" dirty="0" smtClean="0"/>
              <a:t>nepastāv efektīva bezdarbnieku nodarbināšanas forma</a:t>
            </a:r>
            <a:r>
              <a:rPr lang="lv-LV" sz="2300" dirty="0" smtClean="0"/>
              <a:t>. Pašvaldības varētu nākt ar priekšlikumu, ka par valsts un ES fondu līdzekļiem apmaksātie bezdarbnieki varētu veikt darbus arī pie uzņēmējiem, kas uzlabotu pašvaldības teritorijas kopskatu – piemēram, izpļaut uzņēmēja teritorijai pieguļošus grāvjus, iztīrīt sniegu no uzņēmuma teritorijas pievadceļiem.</a:t>
            </a:r>
          </a:p>
          <a:p>
            <a:pPr marL="342900" indent="-342900" algn="just">
              <a:buFont typeface="Arial" panose="020B0604020202020204" pitchFamily="34" charset="0"/>
              <a:buChar char="•"/>
            </a:pPr>
            <a:endParaRPr lang="lv-LV" sz="2300" dirty="0" smtClean="0"/>
          </a:p>
          <a:p>
            <a:pPr marL="342900" indent="-342900" algn="just">
              <a:buFont typeface="Arial" panose="020B0604020202020204" pitchFamily="34" charset="0"/>
              <a:buChar char="•"/>
            </a:pPr>
            <a:endParaRPr lang="lv-LV" sz="2300" dirty="0" smtClean="0"/>
          </a:p>
          <a:p>
            <a:pPr algn="just"/>
            <a:r>
              <a:rPr lang="lv-LV" sz="2300" b="1" dirty="0" smtClean="0">
                <a:solidFill>
                  <a:srgbClr val="92D050"/>
                </a:solidFill>
              </a:rPr>
              <a:t>Risinājums. </a:t>
            </a:r>
          </a:p>
          <a:p>
            <a:pPr algn="just">
              <a:buFont typeface="Arial" pitchFamily="34" charset="0"/>
              <a:buChar char="•"/>
            </a:pPr>
            <a:r>
              <a:rPr lang="lv-LV" sz="2300" dirty="0" smtClean="0"/>
              <a:t>VARAM plāno ES fondu atbalstu pašvaldībām </a:t>
            </a:r>
            <a:r>
              <a:rPr lang="lv-LV" sz="2300" b="1" dirty="0" smtClean="0"/>
              <a:t> </a:t>
            </a:r>
            <a:r>
              <a:rPr lang="lv-LV" sz="2300" dirty="0" smtClean="0"/>
              <a:t>infrastruktūrai uzņēmējiem </a:t>
            </a:r>
            <a:r>
              <a:rPr lang="lv-LV" sz="2300" dirty="0"/>
              <a:t>ar ietekmi uz </a:t>
            </a:r>
            <a:r>
              <a:rPr lang="lv-LV" sz="2300" dirty="0" smtClean="0"/>
              <a:t>nodarbinātību</a:t>
            </a:r>
          </a:p>
          <a:p>
            <a:pPr algn="just">
              <a:buFont typeface="Arial" pitchFamily="34" charset="0"/>
              <a:buChar char="•"/>
            </a:pPr>
            <a:endParaRPr lang="lv-LV" sz="2300" dirty="0" smtClean="0"/>
          </a:p>
          <a:p>
            <a:pPr algn="just">
              <a:buFont typeface="Arial" pitchFamily="34" charset="0"/>
              <a:buChar char="•"/>
            </a:pPr>
            <a:r>
              <a:rPr lang="lv-LV" sz="2300" dirty="0" smtClean="0"/>
              <a:t>NVA īstenotie aktīvās nodarbinātības pasākumi bezdarbniekiem – pasākumi ar darba devēju iesaisti (apmācība pie darba devēja, pirmā darba pieredze, subsidētā nodarbinātība), kā arī </a:t>
            </a:r>
            <a:r>
              <a:rPr lang="lv-LV" sz="2300" dirty="0"/>
              <a:t>algotie pagaidu sabiedriskie </a:t>
            </a:r>
            <a:r>
              <a:rPr lang="lv-LV" sz="2300" dirty="0" smtClean="0"/>
              <a:t>darbi, ko īsteno pašvaldībās, biedrībās </a:t>
            </a:r>
            <a:r>
              <a:rPr lang="lv-LV" sz="2300" dirty="0"/>
              <a:t>vai nodibinājumos bez nolūka gūt </a:t>
            </a:r>
            <a:r>
              <a:rPr lang="lv-LV" sz="2300" dirty="0" smtClean="0"/>
              <a:t>peļņu</a:t>
            </a:r>
            <a:r>
              <a:rPr lang="lv-LV" sz="2300" dirty="0"/>
              <a:t> </a:t>
            </a:r>
            <a:endParaRPr lang="lv-LV" sz="2300" b="1" dirty="0"/>
          </a:p>
          <a:p>
            <a:endParaRPr lang="lv-LV" b="1" dirty="0">
              <a:latin typeface="+mj-lt"/>
            </a:endParaRPr>
          </a:p>
          <a:p>
            <a:pPr marL="342900" indent="-342900">
              <a:buFont typeface="Arial" panose="020B0604020202020204" pitchFamily="34" charset="0"/>
              <a:buChar char="•"/>
            </a:pPr>
            <a:endParaRPr lang="lv-LV" dirty="0">
              <a:latin typeface="+mj-lt"/>
            </a:endParaRPr>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19</a:t>
            </a:fld>
            <a:endParaRPr lang="en-US" altLang="en-US"/>
          </a:p>
        </p:txBody>
      </p:sp>
    </p:spTree>
    <p:extLst>
      <p:ext uri="{BB962C8B-B14F-4D97-AF65-F5344CB8AC3E}">
        <p14:creationId xmlns:p14="http://schemas.microsoft.com/office/powerpoint/2010/main" val="1467312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599" y="421566"/>
            <a:ext cx="6096000" cy="746051"/>
          </a:xfrm>
        </p:spPr>
        <p:txBody>
          <a:bodyPr/>
          <a:lstStyle/>
          <a:p>
            <a:pPr algn="ctr"/>
            <a:r>
              <a:rPr lang="lv-LV" dirty="0" smtClean="0"/>
              <a:t>Saturs</a:t>
            </a:r>
            <a:endParaRPr lang="lv-LV" dirty="0"/>
          </a:p>
        </p:txBody>
      </p:sp>
      <p:sp>
        <p:nvSpPr>
          <p:cNvPr id="3" name="Content Placeholder 2"/>
          <p:cNvSpPr>
            <a:spLocks noGrp="1"/>
          </p:cNvSpPr>
          <p:nvPr>
            <p:ph idx="1"/>
          </p:nvPr>
        </p:nvSpPr>
        <p:spPr>
          <a:xfrm>
            <a:off x="571500" y="1640264"/>
            <a:ext cx="8115300" cy="4420386"/>
          </a:xfrm>
        </p:spPr>
        <p:txBody>
          <a:bodyPr>
            <a:normAutofit/>
          </a:bodyPr>
          <a:lstStyle/>
          <a:p>
            <a:pPr marL="342900" indent="-342900" algn="just">
              <a:buFont typeface="Arial" panose="020B0604020202020204" pitchFamily="34" charset="0"/>
              <a:buChar char="•"/>
            </a:pPr>
            <a:r>
              <a:rPr lang="lv-LV" dirty="0" smtClean="0"/>
              <a:t>Pašvaldību kapacitāte uzņēmējdarbībā – Administratīvi teritoriālās struktūras nozīme</a:t>
            </a:r>
          </a:p>
          <a:p>
            <a:pPr algn="just"/>
            <a:endParaRPr lang="lv-LV" dirty="0"/>
          </a:p>
          <a:p>
            <a:pPr marL="342900" indent="-342900" algn="just">
              <a:buFont typeface="Arial" panose="020B0604020202020204" pitchFamily="34" charset="0"/>
              <a:buChar char="•"/>
            </a:pPr>
            <a:r>
              <a:rPr lang="lv-LV" dirty="0" smtClean="0"/>
              <a:t>Iesniegtie problēmjautājumi</a:t>
            </a:r>
          </a:p>
          <a:p>
            <a:pPr marL="1219200" lvl="1" indent="-457200" algn="just"/>
            <a:r>
              <a:rPr lang="lv-LV" dirty="0" smtClean="0"/>
              <a:t>Vides aizsardzības un reģionālās attīstības ministrijas </a:t>
            </a:r>
            <a:r>
              <a:rPr lang="lv-LV" dirty="0" smtClean="0">
                <a:solidFill>
                  <a:srgbClr val="92D050"/>
                </a:solidFill>
              </a:rPr>
              <a:t>(VARAM)</a:t>
            </a:r>
            <a:endParaRPr lang="lv-LV" dirty="0" smtClean="0"/>
          </a:p>
          <a:p>
            <a:pPr marL="1219200" lvl="1" indent="-457200" algn="just"/>
            <a:r>
              <a:rPr lang="lv-LV" dirty="0" smtClean="0"/>
              <a:t>Latvijas </a:t>
            </a:r>
            <a:r>
              <a:rPr lang="lv-LV" dirty="0"/>
              <a:t>Pašvaldību savienības </a:t>
            </a:r>
            <a:r>
              <a:rPr lang="lv-LV" dirty="0">
                <a:solidFill>
                  <a:srgbClr val="92D050"/>
                </a:solidFill>
              </a:rPr>
              <a:t>(LPS</a:t>
            </a:r>
            <a:r>
              <a:rPr lang="lv-LV" dirty="0" smtClean="0">
                <a:solidFill>
                  <a:srgbClr val="92D050"/>
                </a:solidFill>
              </a:rPr>
              <a:t>)</a:t>
            </a:r>
            <a:endParaRPr lang="lv-LV" dirty="0" smtClean="0"/>
          </a:p>
          <a:p>
            <a:pPr marL="1219200" lvl="1" indent="-457200" algn="just"/>
            <a:r>
              <a:rPr lang="lv-LV" dirty="0" smtClean="0"/>
              <a:t>Latvijas </a:t>
            </a:r>
            <a:r>
              <a:rPr lang="lv-LV" dirty="0"/>
              <a:t>Darba devēju </a:t>
            </a:r>
            <a:r>
              <a:rPr lang="lv-LV" dirty="0" smtClean="0"/>
              <a:t>konfederācijas </a:t>
            </a:r>
            <a:r>
              <a:rPr lang="lv-LV" dirty="0" smtClean="0">
                <a:solidFill>
                  <a:srgbClr val="92D050"/>
                </a:solidFill>
              </a:rPr>
              <a:t>(LDDK)</a:t>
            </a:r>
            <a:endParaRPr lang="lv-LV" dirty="0" smtClean="0"/>
          </a:p>
          <a:p>
            <a:pPr marL="1219200" lvl="1" indent="-457200" algn="just"/>
            <a:r>
              <a:rPr lang="lv-LV" dirty="0" smtClean="0"/>
              <a:t>Ekonomikas ministrijas </a:t>
            </a:r>
            <a:r>
              <a:rPr lang="lv-LV" dirty="0" smtClean="0">
                <a:solidFill>
                  <a:srgbClr val="92D050"/>
                </a:solidFill>
              </a:rPr>
              <a:t>(EM)</a:t>
            </a:r>
            <a:endParaRPr lang="lv-LV" dirty="0"/>
          </a:p>
          <a:p>
            <a:pPr marL="457200" indent="-457200" algn="just">
              <a:buAutoNum type="arabicPeriod"/>
            </a:pPr>
            <a:endParaRPr lang="lv-LV" dirty="0" smtClean="0"/>
          </a:p>
          <a:p>
            <a:pPr marL="342900" indent="-342900" algn="just">
              <a:buFont typeface="Arial" panose="020B0604020202020204" pitchFamily="34" charset="0"/>
              <a:buChar char="•"/>
            </a:pPr>
            <a:endParaRPr lang="lv-LV" dirty="0" smtClean="0"/>
          </a:p>
          <a:p>
            <a:pPr algn="just"/>
            <a:endParaRPr lang="lv-LV" dirty="0" smtClean="0"/>
          </a:p>
          <a:p>
            <a:pPr algn="just"/>
            <a:endParaRPr lang="lv-LV" dirty="0"/>
          </a:p>
          <a:p>
            <a:pPr algn="just"/>
            <a:endParaRPr lang="lv-LV" dirty="0"/>
          </a:p>
          <a:p>
            <a:pPr algn="just"/>
            <a:endParaRPr lang="lv-LV" dirty="0" smtClean="0"/>
          </a:p>
        </p:txBody>
      </p:sp>
      <p:sp>
        <p:nvSpPr>
          <p:cNvPr id="6" name="Slide Number Placeholder 5"/>
          <p:cNvSpPr>
            <a:spLocks noGrp="1"/>
          </p:cNvSpPr>
          <p:nvPr>
            <p:ph type="sldNum" sz="quarter" idx="13"/>
          </p:nvPr>
        </p:nvSpPr>
        <p:spPr/>
        <p:txBody>
          <a:bodyPr/>
          <a:lstStyle/>
          <a:p>
            <a:pPr>
              <a:defRPr/>
            </a:pPr>
            <a:fld id="{CE7B2ECF-758E-4A57-9DD3-52E80A8BAA84}" type="slidenum">
              <a:rPr lang="en-US" altLang="en-US" smtClean="0"/>
              <a:pPr>
                <a:defRPr/>
              </a:pPr>
              <a:t>2</a:t>
            </a:fld>
            <a:endParaRPr lang="en-US" altLang="en-US" dirty="0"/>
          </a:p>
        </p:txBody>
      </p:sp>
    </p:spTree>
    <p:extLst>
      <p:ext uri="{BB962C8B-B14F-4D97-AF65-F5344CB8AC3E}">
        <p14:creationId xmlns:p14="http://schemas.microsoft.com/office/powerpoint/2010/main" val="1315189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685800" y="3810000"/>
            <a:ext cx="7772400" cy="914400"/>
          </a:xfrm>
        </p:spPr>
        <p:txBody>
          <a:bodyPr>
            <a:normAutofit fontScale="40000" lnSpcReduction="20000"/>
          </a:bodyPr>
          <a:lstStyle/>
          <a:p>
            <a:r>
              <a:rPr lang="lv-LV" sz="4500" b="1" dirty="0" smtClean="0"/>
              <a:t>Paldies par uzmanību!</a:t>
            </a:r>
          </a:p>
          <a:p>
            <a:endParaRPr lang="lv-LV" sz="3200" b="1" dirty="0"/>
          </a:p>
          <a:p>
            <a:endParaRPr lang="lv-LV" sz="3200" b="1" dirty="0" smtClean="0"/>
          </a:p>
          <a:p>
            <a:r>
              <a:rPr lang="lv-LV" sz="3200" b="1" dirty="0"/>
              <a:t>  </a:t>
            </a:r>
            <a:r>
              <a:rPr lang="lv-LV" sz="3200" b="1" dirty="0" smtClean="0">
                <a:solidFill>
                  <a:srgbClr val="FF0000"/>
                </a:solidFill>
              </a:rPr>
              <a:t> </a:t>
            </a:r>
            <a:r>
              <a:rPr lang="lv-LV" sz="3200" b="1" dirty="0" smtClean="0"/>
              <a:t> </a:t>
            </a:r>
            <a:r>
              <a:rPr lang="lv-LV" sz="3200" b="1" dirty="0" err="1" smtClean="0"/>
              <a:t>pasts@varam.gov.lv</a:t>
            </a:r>
            <a:r>
              <a:rPr lang="lv-LV" sz="3200" b="1"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2247088" y="274638"/>
            <a:ext cx="6896911" cy="1593850"/>
          </a:xfrm>
        </p:spPr>
        <p:txBody>
          <a:bodyPr/>
          <a:lstStyle/>
          <a:p>
            <a:pPr algn="l"/>
            <a:r>
              <a:rPr lang="lv-LV" altLang="lv-LV" sz="3200" b="1" dirty="0" smtClean="0">
                <a:solidFill>
                  <a:srgbClr val="002060"/>
                </a:solidFill>
                <a:latin typeface="Veranda"/>
                <a:ea typeface="Verdana" panose="020B0604030504040204" pitchFamily="34" charset="0"/>
                <a:cs typeface="Verdana" panose="020B0604030504040204" pitchFamily="34" charset="0"/>
              </a:rPr>
              <a:t>ATR īstenošana – problemātika pašvaldību kapacitātē</a:t>
            </a:r>
            <a:r>
              <a:rPr lang="lv-LV" altLang="lv-LV" sz="2800" b="1" dirty="0" smtClean="0">
                <a:solidFill>
                  <a:srgbClr val="002060"/>
                </a:solidFill>
              </a:rPr>
              <a:t/>
            </a:r>
            <a:br>
              <a:rPr lang="lv-LV" altLang="lv-LV" sz="2800" b="1" dirty="0" smtClean="0">
                <a:solidFill>
                  <a:srgbClr val="002060"/>
                </a:solidFill>
              </a:rPr>
            </a:br>
            <a:endParaRPr lang="lv-LV" altLang="lv-LV" sz="2800" b="1" dirty="0" smtClean="0">
              <a:latin typeface="Calibri" panose="020F0502020204030204" pitchFamily="34" charset="0"/>
            </a:endParaRPr>
          </a:p>
        </p:txBody>
      </p:sp>
      <p:sp>
        <p:nvSpPr>
          <p:cNvPr id="8195" name="Rectangle 3"/>
          <p:cNvSpPr>
            <a:spLocks noGrp="1"/>
          </p:cNvSpPr>
          <p:nvPr>
            <p:ph type="body" idx="4294967295"/>
          </p:nvPr>
        </p:nvSpPr>
        <p:spPr>
          <a:xfrm>
            <a:off x="2247088" y="1716936"/>
            <a:ext cx="6649262" cy="5059363"/>
          </a:xfrm>
        </p:spPr>
        <p:txBody>
          <a:bodyPr/>
          <a:lstStyle/>
          <a:p>
            <a:pPr marL="0" indent="0">
              <a:buFont typeface="Arial" panose="020B0604020202020204" pitchFamily="34" charset="0"/>
              <a:buNone/>
              <a:defRPr/>
            </a:pPr>
            <a:r>
              <a:rPr lang="lv-LV" sz="1800" dirty="0" smtClean="0">
                <a:latin typeface="Veranda"/>
                <a:ea typeface="Verdana" panose="020B0604030504040204" pitchFamily="34" charset="0"/>
                <a:cs typeface="Verdana" panose="020B0604030504040204" pitchFamily="34" charset="0"/>
              </a:rPr>
              <a:t>ATR (2009.gads) rezultātā izveidotas </a:t>
            </a:r>
            <a:r>
              <a:rPr lang="lv-LV" sz="1800" b="1" dirty="0" smtClean="0">
                <a:latin typeface="Veranda"/>
                <a:ea typeface="Verdana" panose="020B0604030504040204" pitchFamily="34" charset="0"/>
                <a:cs typeface="Verdana" panose="020B0604030504040204" pitchFamily="34" charset="0"/>
              </a:rPr>
              <a:t>ļoti atšķirīgas novadu pašvaldības ar dažādām kapacitātēm un iespējām </a:t>
            </a:r>
          </a:p>
          <a:p>
            <a:pPr marL="0" indent="0">
              <a:buFont typeface="Arial" panose="020B0604020202020204" pitchFamily="34" charset="0"/>
              <a:buNone/>
              <a:defRPr/>
            </a:pPr>
            <a:r>
              <a:rPr lang="lv-LV" sz="1800" dirty="0" smtClean="0">
                <a:latin typeface="Veranda"/>
                <a:ea typeface="Verdana" panose="020B0604030504040204" pitchFamily="34" charset="0"/>
                <a:cs typeface="Verdana" panose="020B0604030504040204" pitchFamily="34" charset="0"/>
              </a:rPr>
              <a:t>(no 1000 iedz. – līdz 34 000 iedz.)</a:t>
            </a:r>
            <a:endParaRPr lang="lv-LV" altLang="lv-LV" sz="1800" dirty="0" smtClean="0">
              <a:latin typeface="Veranda"/>
            </a:endParaRPr>
          </a:p>
        </p:txBody>
      </p:sp>
      <p:pic>
        <p:nvPicPr>
          <p:cNvPr id="102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275" y="2687635"/>
            <a:ext cx="6370802" cy="376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3"/>
          <p:cNvSpPr>
            <a:spLocks noGrp="1"/>
          </p:cNvSpPr>
          <p:nvPr>
            <p:ph type="body" sz="quarter" idx="10"/>
          </p:nvPr>
        </p:nvSpPr>
        <p:spPr>
          <a:xfrm>
            <a:off x="899808" y="1960059"/>
            <a:ext cx="4533088" cy="304800"/>
          </a:xfrm>
        </p:spPr>
        <p:txBody>
          <a:bodyPr/>
          <a:lstStyle/>
          <a:p>
            <a:pPr algn="ctr"/>
            <a:r>
              <a:rPr lang="lv-LV" altLang="lv-LV" b="1" dirty="0" smtClean="0">
                <a:solidFill>
                  <a:schemeClr val="accent3">
                    <a:lumMod val="50000"/>
                  </a:schemeClr>
                </a:solidFill>
              </a:rPr>
              <a:t>2011.gads</a:t>
            </a:r>
          </a:p>
        </p:txBody>
      </p:sp>
      <p:sp>
        <p:nvSpPr>
          <p:cNvPr id="13315" name="Text Placeholder 4"/>
          <p:cNvSpPr>
            <a:spLocks noGrp="1"/>
          </p:cNvSpPr>
          <p:nvPr>
            <p:ph type="body" sz="quarter" idx="12"/>
          </p:nvPr>
        </p:nvSpPr>
        <p:spPr>
          <a:xfrm>
            <a:off x="4820296" y="3651475"/>
            <a:ext cx="3831871" cy="237127"/>
          </a:xfrm>
        </p:spPr>
        <p:txBody>
          <a:bodyPr>
            <a:normAutofit lnSpcReduction="10000"/>
          </a:bodyPr>
          <a:lstStyle/>
          <a:p>
            <a:pPr algn="ctr"/>
            <a:r>
              <a:rPr lang="lv-LV" altLang="lv-LV" b="1" dirty="0" smtClean="0">
                <a:solidFill>
                  <a:schemeClr val="accent3">
                    <a:lumMod val="50000"/>
                  </a:schemeClr>
                </a:solidFill>
              </a:rPr>
              <a:t>2014.gads</a:t>
            </a:r>
          </a:p>
        </p:txBody>
      </p:sp>
      <p:sp>
        <p:nvSpPr>
          <p:cNvPr id="13316"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C116BB97-DECB-450C-80C3-542E08350C2F}" type="slidenum">
              <a:rPr lang="en-US" altLang="en-US" sz="1000">
                <a:solidFill>
                  <a:srgbClr val="898989"/>
                </a:solidFill>
                <a:latin typeface="Verdana" panose="020B0604030504040204" pitchFamily="34" charset="0"/>
              </a:rPr>
              <a:pPr/>
              <a:t>4</a:t>
            </a:fld>
            <a:endParaRPr lang="en-US" altLang="en-US" sz="1000">
              <a:solidFill>
                <a:srgbClr val="898989"/>
              </a:solidFill>
              <a:latin typeface="Verdana" panose="020B0604030504040204"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09649275"/>
              </p:ext>
            </p:extLst>
          </p:nvPr>
        </p:nvGraphicFramePr>
        <p:xfrm>
          <a:off x="4468306" y="3944501"/>
          <a:ext cx="4370894" cy="2684899"/>
        </p:xfrm>
        <a:graphic>
          <a:graphicData uri="http://schemas.openxmlformats.org/drawingml/2006/chart">
            <c:chart xmlns:c="http://schemas.openxmlformats.org/drawingml/2006/chart" xmlns:r="http://schemas.openxmlformats.org/officeDocument/2006/relationships" r:id="rId3"/>
          </a:graphicData>
        </a:graphic>
      </p:graphicFrame>
      <p:sp>
        <p:nvSpPr>
          <p:cNvPr id="13318" name="Title 1"/>
          <p:cNvSpPr>
            <a:spLocks noGrp="1"/>
          </p:cNvSpPr>
          <p:nvPr>
            <p:ph type="title"/>
          </p:nvPr>
        </p:nvSpPr>
        <p:spPr>
          <a:xfrm>
            <a:off x="2188723" y="455511"/>
            <a:ext cx="6860027" cy="1185863"/>
          </a:xfrm>
        </p:spPr>
        <p:txBody>
          <a:bodyPr>
            <a:normAutofit/>
          </a:bodyPr>
          <a:lstStyle/>
          <a:p>
            <a:r>
              <a:rPr lang="lv-LV" altLang="lv-LV" sz="2000" dirty="0" smtClean="0">
                <a:solidFill>
                  <a:srgbClr val="002060"/>
                </a:solidFill>
                <a:latin typeface="Veranda"/>
              </a:rPr>
              <a:t>Pašvaldību pamatbudžeta nodokļu ieņēmumu atšķirības pašvaldību grupās, </a:t>
            </a:r>
            <a:br>
              <a:rPr lang="lv-LV" altLang="lv-LV" sz="2000" dirty="0" smtClean="0">
                <a:solidFill>
                  <a:srgbClr val="002060"/>
                </a:solidFill>
                <a:latin typeface="Veranda"/>
              </a:rPr>
            </a:br>
            <a:r>
              <a:rPr lang="lv-LV" altLang="lv-LV" sz="2000" b="0" dirty="0" smtClean="0">
                <a:solidFill>
                  <a:srgbClr val="002060"/>
                </a:solidFill>
                <a:latin typeface="Veranda"/>
              </a:rPr>
              <a:t>izņemot Pierīgas un Rīgas pašvaldības (EUR/iedz.)</a:t>
            </a:r>
          </a:p>
        </p:txBody>
      </p:sp>
      <p:graphicFrame>
        <p:nvGraphicFramePr>
          <p:cNvPr id="9" name="Chart 8"/>
          <p:cNvGraphicFramePr>
            <a:graphicFrameLocks/>
          </p:cNvGraphicFramePr>
          <p:nvPr>
            <p:extLst>
              <p:ext uri="{D42A27DB-BD31-4B8C-83A1-F6EECF244321}">
                <p14:modId xmlns:p14="http://schemas.microsoft.com/office/powerpoint/2010/main" val="1420215987"/>
              </p:ext>
            </p:extLst>
          </p:nvPr>
        </p:nvGraphicFramePr>
        <p:xfrm>
          <a:off x="899808" y="2264859"/>
          <a:ext cx="4541910" cy="27164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56816" y="398833"/>
            <a:ext cx="6744511" cy="1225685"/>
          </a:xfrm>
        </p:spPr>
        <p:txBody>
          <a:bodyPr>
            <a:normAutofit/>
          </a:bodyPr>
          <a:lstStyle/>
          <a:p>
            <a:r>
              <a:rPr lang="lv-LV" altLang="lv-LV" sz="2200" dirty="0" smtClean="0">
                <a:solidFill>
                  <a:srgbClr val="002060"/>
                </a:solidFill>
                <a:latin typeface="Veranda"/>
              </a:rPr>
              <a:t>Pašvaldību ieņēmumu no pašvaldību finanšu izlīdzināšanas fonda atšķirības pašvaldību grupās </a:t>
            </a:r>
            <a:r>
              <a:rPr lang="lv-LV" altLang="lv-LV" sz="2200" b="0" dirty="0" smtClean="0">
                <a:solidFill>
                  <a:srgbClr val="002060"/>
                </a:solidFill>
                <a:latin typeface="Veranda"/>
              </a:rPr>
              <a:t>(EUR/iedz.)</a:t>
            </a:r>
          </a:p>
        </p:txBody>
      </p:sp>
      <p:sp>
        <p:nvSpPr>
          <p:cNvPr id="14339" name="Text Placeholder 3"/>
          <p:cNvSpPr>
            <a:spLocks noGrp="1"/>
          </p:cNvSpPr>
          <p:nvPr>
            <p:ph type="body" sz="quarter" idx="10"/>
          </p:nvPr>
        </p:nvSpPr>
        <p:spPr>
          <a:xfrm>
            <a:off x="552997" y="2105517"/>
            <a:ext cx="4323803" cy="304800"/>
          </a:xfrm>
        </p:spPr>
        <p:txBody>
          <a:bodyPr/>
          <a:lstStyle/>
          <a:p>
            <a:pPr algn="ctr"/>
            <a:r>
              <a:rPr lang="lv-LV" altLang="lv-LV" b="1" dirty="0" smtClean="0">
                <a:solidFill>
                  <a:schemeClr val="accent3">
                    <a:lumMod val="50000"/>
                  </a:schemeClr>
                </a:solidFill>
              </a:rPr>
              <a:t>2011.gads</a:t>
            </a:r>
          </a:p>
        </p:txBody>
      </p:sp>
      <p:sp>
        <p:nvSpPr>
          <p:cNvPr id="14340" name="Text Placeholder 4"/>
          <p:cNvSpPr>
            <a:spLocks noGrp="1"/>
          </p:cNvSpPr>
          <p:nvPr>
            <p:ph type="body" sz="quarter" idx="12"/>
          </p:nvPr>
        </p:nvSpPr>
        <p:spPr>
          <a:xfrm>
            <a:off x="4876800" y="3683436"/>
            <a:ext cx="3657600" cy="304800"/>
          </a:xfrm>
        </p:spPr>
        <p:txBody>
          <a:bodyPr/>
          <a:lstStyle/>
          <a:p>
            <a:pPr algn="ctr"/>
            <a:r>
              <a:rPr lang="lv-LV" altLang="lv-LV" b="1" dirty="0" smtClean="0">
                <a:solidFill>
                  <a:schemeClr val="accent3">
                    <a:lumMod val="50000"/>
                  </a:schemeClr>
                </a:solidFill>
              </a:rPr>
              <a:t>2014.gads</a:t>
            </a:r>
          </a:p>
        </p:txBody>
      </p:sp>
      <p:sp>
        <p:nvSpPr>
          <p:cNvPr id="14341"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F6A9C745-0E13-4D83-B963-F3710951496D}" type="slidenum">
              <a:rPr lang="en-US" altLang="en-US" sz="1000">
                <a:solidFill>
                  <a:srgbClr val="898989"/>
                </a:solidFill>
                <a:latin typeface="Verdana" panose="020B0604030504040204" pitchFamily="34" charset="0"/>
              </a:rPr>
              <a:pPr/>
              <a:t>5</a:t>
            </a:fld>
            <a:endParaRPr lang="en-US" altLang="en-US" sz="1000">
              <a:solidFill>
                <a:srgbClr val="898989"/>
              </a:solidFill>
              <a:latin typeface="Verdan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6864626"/>
              </p:ext>
            </p:extLst>
          </p:nvPr>
        </p:nvGraphicFramePr>
        <p:xfrm>
          <a:off x="552997" y="2481360"/>
          <a:ext cx="4456471" cy="2306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80894276"/>
              </p:ext>
            </p:extLst>
          </p:nvPr>
        </p:nvGraphicFramePr>
        <p:xfrm>
          <a:off x="4293140" y="4091472"/>
          <a:ext cx="4708187" cy="25371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3"/>
          <p:cNvSpPr>
            <a:spLocks noGrp="1"/>
          </p:cNvSpPr>
          <p:nvPr>
            <p:ph type="body" sz="quarter" idx="10"/>
          </p:nvPr>
        </p:nvSpPr>
        <p:spPr>
          <a:xfrm>
            <a:off x="768486" y="1934173"/>
            <a:ext cx="4303795" cy="304800"/>
          </a:xfrm>
        </p:spPr>
        <p:txBody>
          <a:bodyPr/>
          <a:lstStyle/>
          <a:p>
            <a:pPr algn="ctr"/>
            <a:r>
              <a:rPr lang="lv-LV" altLang="lv-LV" b="1" dirty="0" smtClean="0">
                <a:solidFill>
                  <a:schemeClr val="accent3">
                    <a:lumMod val="50000"/>
                  </a:schemeClr>
                </a:solidFill>
              </a:rPr>
              <a:t>2011.gads</a:t>
            </a:r>
          </a:p>
        </p:txBody>
      </p:sp>
      <p:sp>
        <p:nvSpPr>
          <p:cNvPr id="15363" name="Text Placeholder 4"/>
          <p:cNvSpPr>
            <a:spLocks noGrp="1"/>
          </p:cNvSpPr>
          <p:nvPr>
            <p:ph type="body" sz="quarter" idx="12"/>
          </p:nvPr>
        </p:nvSpPr>
        <p:spPr>
          <a:xfrm>
            <a:off x="4702630" y="3383876"/>
            <a:ext cx="4136570" cy="304800"/>
          </a:xfrm>
        </p:spPr>
        <p:txBody>
          <a:bodyPr/>
          <a:lstStyle/>
          <a:p>
            <a:pPr algn="ctr"/>
            <a:r>
              <a:rPr lang="lv-LV" altLang="lv-LV" b="1" dirty="0" smtClean="0">
                <a:solidFill>
                  <a:schemeClr val="accent3">
                    <a:lumMod val="50000"/>
                  </a:schemeClr>
                </a:solidFill>
              </a:rPr>
              <a:t>2014.gads</a:t>
            </a:r>
          </a:p>
        </p:txBody>
      </p:sp>
      <p:sp>
        <p:nvSpPr>
          <p:cNvPr id="1536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DA5A6604-D78E-49D5-8A69-C3859690780E}" type="slidenum">
              <a:rPr lang="en-US" altLang="en-US" sz="1000">
                <a:solidFill>
                  <a:srgbClr val="898989"/>
                </a:solidFill>
                <a:latin typeface="Verdana" panose="020B0604030504040204" pitchFamily="34" charset="0"/>
              </a:rPr>
              <a:pPr/>
              <a:t>6</a:t>
            </a:fld>
            <a:endParaRPr lang="en-US" altLang="en-US" sz="1000">
              <a:solidFill>
                <a:srgbClr val="898989"/>
              </a:solidFill>
              <a:latin typeface="Verdana" panose="020B0604030504040204" pitchFamily="34" charset="0"/>
            </a:endParaRPr>
          </a:p>
        </p:txBody>
      </p:sp>
      <p:sp>
        <p:nvSpPr>
          <p:cNvPr id="15365" name="Title 1"/>
          <p:cNvSpPr>
            <a:spLocks noGrp="1"/>
          </p:cNvSpPr>
          <p:nvPr>
            <p:ph type="title"/>
          </p:nvPr>
        </p:nvSpPr>
        <p:spPr>
          <a:xfrm>
            <a:off x="2393004" y="503748"/>
            <a:ext cx="6590222" cy="1042954"/>
          </a:xfrm>
        </p:spPr>
        <p:txBody>
          <a:bodyPr>
            <a:noAutofit/>
          </a:bodyPr>
          <a:lstStyle/>
          <a:p>
            <a:r>
              <a:rPr lang="lv-LV" altLang="lv-LV" sz="2000" dirty="0" smtClean="0">
                <a:solidFill>
                  <a:srgbClr val="002060"/>
                </a:solidFill>
                <a:latin typeface="Veranda"/>
              </a:rPr>
              <a:t>Pašvaldību pamatbudžeta administratīvo izdevumu atšķirības pašvaldību grupās, izņemot Pierīgas un Rīgas pašvaldības </a:t>
            </a:r>
            <a:r>
              <a:rPr lang="lv-LV" altLang="lv-LV" sz="2000" b="0" dirty="0" smtClean="0">
                <a:solidFill>
                  <a:srgbClr val="002060"/>
                </a:solidFill>
                <a:latin typeface="Veranda"/>
              </a:rPr>
              <a:t>(EUR/iedz.)</a:t>
            </a:r>
          </a:p>
        </p:txBody>
      </p:sp>
      <p:graphicFrame>
        <p:nvGraphicFramePr>
          <p:cNvPr id="9" name="Chart 8"/>
          <p:cNvGraphicFramePr>
            <a:graphicFrameLocks/>
          </p:cNvGraphicFramePr>
          <p:nvPr>
            <p:extLst>
              <p:ext uri="{D42A27DB-BD31-4B8C-83A1-F6EECF244321}">
                <p14:modId xmlns:p14="http://schemas.microsoft.com/office/powerpoint/2010/main" val="3253196925"/>
              </p:ext>
            </p:extLst>
          </p:nvPr>
        </p:nvGraphicFramePr>
        <p:xfrm>
          <a:off x="4503906" y="3757492"/>
          <a:ext cx="4479320" cy="25671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idx="1"/>
            <p:extLst>
              <p:ext uri="{D42A27DB-BD31-4B8C-83A1-F6EECF244321}">
                <p14:modId xmlns:p14="http://schemas.microsoft.com/office/powerpoint/2010/main" val="569280497"/>
              </p:ext>
            </p:extLst>
          </p:nvPr>
        </p:nvGraphicFramePr>
        <p:xfrm>
          <a:off x="768486" y="2266182"/>
          <a:ext cx="4303795" cy="263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49813" y="381000"/>
            <a:ext cx="6994187" cy="1036638"/>
          </a:xfrm>
        </p:spPr>
        <p:txBody>
          <a:bodyPr>
            <a:normAutofit/>
          </a:bodyPr>
          <a:lstStyle/>
          <a:p>
            <a:r>
              <a:rPr lang="lv-LV" altLang="lv-LV" sz="3200" dirty="0" smtClean="0">
                <a:solidFill>
                  <a:srgbClr val="002060"/>
                </a:solidFill>
                <a:latin typeface="Veranda"/>
              </a:rPr>
              <a:t>Mērķi un uzstādījumi </a:t>
            </a:r>
            <a:endParaRPr lang="lv-LV" altLang="lv-LV" sz="3200" dirty="0" smtClean="0">
              <a:latin typeface="Veranda"/>
            </a:endParaRPr>
          </a:p>
        </p:txBody>
      </p:sp>
      <p:sp>
        <p:nvSpPr>
          <p:cNvPr id="12291" name="Content Placeholder 2"/>
          <p:cNvSpPr>
            <a:spLocks noGrp="1"/>
          </p:cNvSpPr>
          <p:nvPr>
            <p:ph idx="1"/>
          </p:nvPr>
        </p:nvSpPr>
        <p:spPr>
          <a:xfrm>
            <a:off x="2149813" y="1627188"/>
            <a:ext cx="6689388" cy="4890344"/>
          </a:xfrm>
        </p:spPr>
        <p:txBody>
          <a:bodyPr>
            <a:noAutofit/>
          </a:bodyPr>
          <a:lstStyle/>
          <a:p>
            <a:pPr algn="just"/>
            <a:r>
              <a:rPr lang="lv-LV" altLang="lv-LV" sz="1600" dirty="0" smtClean="0">
                <a:solidFill>
                  <a:srgbClr val="002060"/>
                </a:solidFill>
                <a:latin typeface="Veranda"/>
              </a:rPr>
              <a:t>Valsts pārvaldes politikas attīstības pamatnostādnēs 2014. – 2020.gadam secināts: </a:t>
            </a:r>
            <a:r>
              <a:rPr lang="lv-LV" altLang="lv-LV" sz="1600" b="1" dirty="0" smtClean="0">
                <a:latin typeface="Veranda"/>
              </a:rPr>
              <a:t>ATR procesā neatrisinātās problēmas būtiski kavē pašvaldību administratīvās kapacitātes nostiprināšanu un attīstību.</a:t>
            </a:r>
          </a:p>
          <a:p>
            <a:endParaRPr lang="lv-LV" altLang="lv-LV" sz="1600" b="1" dirty="0" smtClean="0">
              <a:latin typeface="Veranda"/>
            </a:endParaRPr>
          </a:p>
          <a:p>
            <a:pPr algn="just"/>
            <a:r>
              <a:rPr lang="lv-LV" altLang="lv-LV" sz="1600" b="1" dirty="0" smtClean="0">
                <a:latin typeface="Veranda"/>
              </a:rPr>
              <a:t>Mērķis</a:t>
            </a:r>
            <a:r>
              <a:rPr lang="lv-LV" altLang="lv-LV" sz="1600" dirty="0" smtClean="0">
                <a:latin typeface="Veranda"/>
              </a:rPr>
              <a:t> - </a:t>
            </a:r>
            <a:r>
              <a:rPr lang="lv-LV" altLang="lv-LV" sz="1600" i="1" dirty="0" smtClean="0">
                <a:latin typeface="Veranda"/>
              </a:rPr>
              <a:t>izveidot valstī tādu teritoriālo strukturējumu, kas padarītu to iedzīvotājiem saprotamāku un ilgtermiņā nodrošinātu efektīvu teritoriju pārvaldību un ekonomisko attīstību, racionāli izmantojot ES fondu, valsts un pašvaldību budžeta līdzekļus, kā arī radītu efektīvākus priekšnosacījumus tautsaimniecības attīstībai un investīciju piesaistei.</a:t>
            </a:r>
          </a:p>
          <a:p>
            <a:endParaRPr lang="lv-LV" altLang="lv-LV" sz="1600" dirty="0" smtClean="0">
              <a:latin typeface="Veranda"/>
            </a:endParaRPr>
          </a:p>
          <a:p>
            <a:r>
              <a:rPr lang="lv-LV" altLang="lv-LV" sz="1600" u="sng" dirty="0" smtClean="0">
                <a:latin typeface="Veranda"/>
              </a:rPr>
              <a:t>Šāda pieeja tiktu īstenota saskaņā ar:</a:t>
            </a:r>
          </a:p>
          <a:p>
            <a:pPr marL="342900" indent="-342900">
              <a:buFont typeface="+mj-lt"/>
              <a:buAutoNum type="arabicParenR"/>
            </a:pPr>
            <a:r>
              <a:rPr lang="lv-LV" altLang="lv-LV" sz="1600" b="1" dirty="0" smtClean="0">
                <a:latin typeface="Veranda"/>
              </a:rPr>
              <a:t>Latvijas ilgtspējīgas attīstības stratēģiju 2030 </a:t>
            </a:r>
          </a:p>
          <a:p>
            <a:pPr marL="342900" indent="-342900">
              <a:buFont typeface="+mj-lt"/>
              <a:buAutoNum type="arabicParenR"/>
            </a:pPr>
            <a:r>
              <a:rPr lang="lv-LV" altLang="lv-LV" sz="1600" b="1" dirty="0" smtClean="0">
                <a:latin typeface="Veranda"/>
              </a:rPr>
              <a:t>NAP 2014 – 2020 </a:t>
            </a:r>
          </a:p>
          <a:p>
            <a:pPr marL="342900" indent="-342900">
              <a:buFont typeface="+mj-lt"/>
              <a:buAutoNum type="arabicParenR"/>
            </a:pPr>
            <a:r>
              <a:rPr lang="lv-LV" altLang="lv-LV" sz="1600" b="1" dirty="0" smtClean="0">
                <a:latin typeface="Veranda"/>
              </a:rPr>
              <a:t>Valdības deklarāciju</a:t>
            </a:r>
            <a:endParaRPr lang="lv-LV" altLang="lv-LV" sz="1600" dirty="0" smtClean="0">
              <a:latin typeface="Veranda"/>
            </a:endParaRPr>
          </a:p>
          <a:p>
            <a:pPr marL="342900" indent="-342900">
              <a:buFont typeface="+mj-lt"/>
              <a:buAutoNum type="arabicParenR"/>
            </a:pPr>
            <a:r>
              <a:rPr lang="lv-LV" altLang="lv-LV" sz="1600" b="1" dirty="0" smtClean="0">
                <a:latin typeface="Veranda"/>
              </a:rPr>
              <a:t>Valsts pārvaldes politikas attīstības pamatnostādnēm 2014 – 2020 </a:t>
            </a:r>
          </a:p>
          <a:p>
            <a:endParaRPr lang="lv-LV" altLang="lv-LV" sz="1600" dirty="0" smtClean="0">
              <a:latin typeface="Veranda"/>
            </a:endParaRPr>
          </a:p>
        </p:txBody>
      </p:sp>
      <p:sp>
        <p:nvSpPr>
          <p:cNvPr id="1229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B44A104D-7734-4C6B-A30E-340C3E9F6E3D}" type="slidenum">
              <a:rPr lang="en-US" altLang="en-US" sz="1000">
                <a:solidFill>
                  <a:srgbClr val="898989"/>
                </a:solidFill>
                <a:latin typeface="Verdana" panose="020B0604030504040204" pitchFamily="34" charset="0"/>
              </a:rPr>
              <a:pPr/>
              <a:t>7</a:t>
            </a:fld>
            <a:endParaRPr lang="en-US" altLang="en-US" sz="1000">
              <a:solidFill>
                <a:srgbClr val="898989"/>
              </a:solidFill>
              <a:latin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3"/>
          </p:nvPr>
        </p:nvSpPr>
        <p:spPr bwMode="auto">
          <a:xfrm>
            <a:off x="8380413" y="6324600"/>
            <a:ext cx="45878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CFC84BCC-564C-420B-A4C8-D88861AD6035}" type="slidenum">
              <a:rPr lang="en-US" altLang="en-US" sz="1000">
                <a:solidFill>
                  <a:srgbClr val="898989"/>
                </a:solidFill>
                <a:latin typeface="Verdana" panose="020B0604030504040204" pitchFamily="34" charset="0"/>
              </a:rPr>
              <a:pPr/>
              <a:t>8</a:t>
            </a:fld>
            <a:endParaRPr lang="en-US" altLang="en-US" sz="1000">
              <a:solidFill>
                <a:srgbClr val="898989"/>
              </a:solidFill>
              <a:latin typeface="Verdan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63" y="1274767"/>
            <a:ext cx="8544614" cy="5509970"/>
          </a:xfrm>
          <a:prstGeom prst="rect">
            <a:avLst/>
          </a:prstGeom>
        </p:spPr>
      </p:pic>
      <p:sp>
        <p:nvSpPr>
          <p:cNvPr id="8" name="Title 1"/>
          <p:cNvSpPr>
            <a:spLocks noGrp="1"/>
          </p:cNvSpPr>
          <p:nvPr>
            <p:ph type="title"/>
          </p:nvPr>
        </p:nvSpPr>
        <p:spPr>
          <a:xfrm>
            <a:off x="2447925" y="3179"/>
            <a:ext cx="6096000" cy="1036642"/>
          </a:xfrm>
        </p:spPr>
        <p:txBody>
          <a:bodyPr>
            <a:noAutofit/>
          </a:bodyPr>
          <a:lstStyle/>
          <a:p>
            <a:r>
              <a:rPr lang="lv-LV" altLang="lv-LV" sz="1800" dirty="0" smtClean="0">
                <a:solidFill>
                  <a:srgbClr val="002060"/>
                </a:solidFill>
              </a:rPr>
              <a:t/>
            </a:r>
            <a:br>
              <a:rPr lang="lv-LV" altLang="lv-LV" sz="1800" dirty="0" smtClean="0">
                <a:solidFill>
                  <a:srgbClr val="002060"/>
                </a:solidFill>
              </a:rPr>
            </a:br>
            <a:r>
              <a:rPr lang="lv-LV" altLang="lv-LV" dirty="0" smtClean="0">
                <a:solidFill>
                  <a:schemeClr val="accent3">
                    <a:lumMod val="50000"/>
                  </a:schemeClr>
                </a:solidFill>
              </a:rPr>
              <a:t>1 variants:</a:t>
            </a:r>
            <a:r>
              <a:rPr lang="lv-LV" altLang="lv-LV" dirty="0" smtClean="0">
                <a:solidFill>
                  <a:srgbClr val="002060"/>
                </a:solidFill>
              </a:rPr>
              <a:t/>
            </a:r>
            <a:br>
              <a:rPr lang="lv-LV" altLang="lv-LV" dirty="0" smtClean="0">
                <a:solidFill>
                  <a:srgbClr val="002060"/>
                </a:solidFill>
              </a:rPr>
            </a:br>
            <a:r>
              <a:rPr lang="lv-LV" altLang="lv-LV" dirty="0" smtClean="0">
                <a:solidFill>
                  <a:srgbClr val="002060"/>
                </a:solidFill>
              </a:rPr>
              <a:t>ATR otrā kārta – pašvaldību apvienošana līdz 2021.gadam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37363" y="497736"/>
            <a:ext cx="6556442" cy="1528763"/>
          </a:xfrm>
        </p:spPr>
        <p:txBody>
          <a:bodyPr>
            <a:normAutofit fontScale="90000"/>
          </a:bodyPr>
          <a:lstStyle/>
          <a:p>
            <a:r>
              <a:rPr lang="lv-LV" altLang="lv-LV" sz="2200" dirty="0" smtClean="0">
                <a:solidFill>
                  <a:schemeClr val="accent3">
                    <a:lumMod val="50000"/>
                  </a:schemeClr>
                </a:solidFill>
                <a:latin typeface="Veranda"/>
              </a:rPr>
              <a:t>2 variants:</a:t>
            </a:r>
            <a:r>
              <a:rPr lang="lv-LV" altLang="lv-LV" sz="2200" dirty="0" smtClean="0">
                <a:solidFill>
                  <a:srgbClr val="002060"/>
                </a:solidFill>
                <a:latin typeface="Veranda"/>
              </a:rPr>
              <a:t/>
            </a:r>
            <a:br>
              <a:rPr lang="lv-LV" altLang="lv-LV" sz="2200" dirty="0" smtClean="0">
                <a:solidFill>
                  <a:srgbClr val="002060"/>
                </a:solidFill>
                <a:latin typeface="Veranda"/>
              </a:rPr>
            </a:br>
            <a:r>
              <a:rPr lang="lv-LV" altLang="lv-LV" sz="2200" dirty="0" smtClean="0">
                <a:solidFill>
                  <a:srgbClr val="002060"/>
                </a:solidFill>
                <a:latin typeface="Veranda"/>
              </a:rPr>
              <a:t>29 pašvaldību sadarbības teritorijas ap nacionālās un reģionālās attīstības centriem, kurās pašvaldības var turpmāk brīvprātīgi apvienoties</a:t>
            </a:r>
          </a:p>
        </p:txBody>
      </p:sp>
      <p:sp>
        <p:nvSpPr>
          <p:cNvPr id="24579" name="Slide Number Placeholder 5"/>
          <p:cNvSpPr>
            <a:spLocks noGrp="1"/>
          </p:cNvSpPr>
          <p:nvPr>
            <p:ph type="sldNum" sz="quarter" idx="13"/>
          </p:nvPr>
        </p:nvSpPr>
        <p:spPr bwMode="auto">
          <a:xfrm>
            <a:off x="8534400" y="6324600"/>
            <a:ext cx="388938"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5AA88EC-5B7D-47D1-B03A-05B06B0B48E4}" type="slidenum">
              <a:rPr lang="en-US" altLang="en-US" sz="1000">
                <a:solidFill>
                  <a:srgbClr val="898989"/>
                </a:solidFill>
                <a:latin typeface="Verdana" panose="020B0604030504040204" pitchFamily="34" charset="0"/>
              </a:rPr>
              <a:pPr/>
              <a:t>9</a:t>
            </a:fld>
            <a:endParaRPr lang="en-US" altLang="en-US" sz="1000">
              <a:solidFill>
                <a:srgbClr val="898989"/>
              </a:solidFill>
              <a:latin typeface="Verdana" panose="020B0604030504040204" pitchFamily="34" charset="0"/>
            </a:endParaRPr>
          </a:p>
        </p:txBody>
      </p:sp>
      <p:pic>
        <p:nvPicPr>
          <p:cNvPr id="24580"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86382" y="2078513"/>
            <a:ext cx="8576655" cy="4439018"/>
          </a:xfrm>
        </p:spPr>
      </p:pic>
    </p:spTree>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89_Prezentacija_templateLV</Template>
  <TotalTime>3725</TotalTime>
  <Words>1702</Words>
  <Application>Microsoft Office PowerPoint</Application>
  <PresentationFormat>On-screen Show (4:3)</PresentationFormat>
  <Paragraphs>203</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89_Prezentacija_templateLV</vt:lpstr>
      <vt:lpstr>Pašvaldību darbības ietekme uz uzņēmējdarbības attīstību</vt:lpstr>
      <vt:lpstr>Saturs</vt:lpstr>
      <vt:lpstr>ATR īstenošana – problemātika pašvaldību kapacitātē </vt:lpstr>
      <vt:lpstr>Pašvaldību pamatbudžeta nodokļu ieņēmumu atšķirības pašvaldību grupās,  izņemot Pierīgas un Rīgas pašvaldības (EUR/iedz.)</vt:lpstr>
      <vt:lpstr>Pašvaldību ieņēmumu no pašvaldību finanšu izlīdzināšanas fonda atšķirības pašvaldību grupās (EUR/iedz.)</vt:lpstr>
      <vt:lpstr>Pašvaldību pamatbudžeta administratīvo izdevumu atšķirības pašvaldību grupās, izņemot Pierīgas un Rīgas pašvaldības (EUR/iedz.)</vt:lpstr>
      <vt:lpstr>Mērķi un uzstādījumi </vt:lpstr>
      <vt:lpstr> 1 variants: ATR otrā kārta – pašvaldību apvienošana līdz 2021.gadam</vt:lpstr>
      <vt:lpstr>2 variants: 29 pašvaldību sadarbības teritorijas ap nacionālās un reģionālās attīstības centriem, kurās pašvaldības var turpmāk brīvprātīgi apvienoties</vt:lpstr>
      <vt:lpstr>Iesniegtie problēmjautājumi</vt:lpstr>
      <vt:lpstr>VARAM konstatētā problēma  Atšķirīgi līgumu termiņi zemei un ēkām  </vt:lpstr>
      <vt:lpstr>VARAM konstatētā problēma  Atšķirīga interpretācija valsts atbalsta gadījumā par nomas līguma slēgšanu  </vt:lpstr>
      <vt:lpstr>LPS konstatētā problēma  Pašvaldībām nepieciešama Valsts ieņēmumu dienesta informācija par uzņēmumiem </vt:lpstr>
      <vt:lpstr>LPS konstatētā problēma  Normatīvā regulējuma pilnveidošana saistībā ar uzņēmumiem, kuru mērķis nav peļņas gūšana  </vt:lpstr>
      <vt:lpstr>EM konstatētā problēma  Pašvaldību darbības, kas rada diskriminējošus nosacījumus tirgū un nevienlīdzīgu konkurenci  </vt:lpstr>
      <vt:lpstr>LDDK konstatētā problēma Pašvaldību saistošo noteikumu izstrāde - laikietilpīgs process </vt:lpstr>
      <vt:lpstr>LDDK konstatētā problēma  Pašvaldību sadarbība ar uzņēmumiem dalībai izstādēs </vt:lpstr>
      <vt:lpstr>LDDK konstatētā problēma  Nepieciešamība paātrināt e-pārvaldes ieviešanu pašvaldībās </vt:lpstr>
      <vt:lpstr>LDDK konstatētā problēma  Pastāvošās nepilnības bezdarbnieku nodarbināšanā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Irina Žemaite-Dziceviča</cp:lastModifiedBy>
  <cp:revision>276</cp:revision>
  <cp:lastPrinted>2015-10-08T06:13:22Z</cp:lastPrinted>
  <dcterms:created xsi:type="dcterms:W3CDTF">2014-11-20T14:46:47Z</dcterms:created>
  <dcterms:modified xsi:type="dcterms:W3CDTF">2015-10-08T06:13:26Z</dcterms:modified>
</cp:coreProperties>
</file>