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  <p:sldMasterId id="2147483664" r:id="rId2"/>
    <p:sldMasterId id="2147483742" r:id="rId3"/>
    <p:sldMasterId id="2147483809" r:id="rId4"/>
    <p:sldMasterId id="2147485361" r:id="rId5"/>
    <p:sldMasterId id="2147485472" r:id="rId6"/>
    <p:sldMasterId id="2147485726" r:id="rId7"/>
    <p:sldMasterId id="2147487325" r:id="rId8"/>
    <p:sldMasterId id="2147487337" r:id="rId9"/>
    <p:sldMasterId id="2147488707" r:id="rId10"/>
  </p:sldMasterIdLst>
  <p:notesMasterIdLst>
    <p:notesMasterId r:id="rId30"/>
  </p:notesMasterIdLst>
  <p:handoutMasterIdLst>
    <p:handoutMasterId r:id="rId31"/>
  </p:handoutMasterIdLst>
  <p:sldIdLst>
    <p:sldId id="694" r:id="rId11"/>
    <p:sldId id="810" r:id="rId12"/>
    <p:sldId id="811" r:id="rId13"/>
    <p:sldId id="818" r:id="rId14"/>
    <p:sldId id="800" r:id="rId15"/>
    <p:sldId id="786" r:id="rId16"/>
    <p:sldId id="838" r:id="rId17"/>
    <p:sldId id="839" r:id="rId18"/>
    <p:sldId id="829" r:id="rId19"/>
    <p:sldId id="830" r:id="rId20"/>
    <p:sldId id="756" r:id="rId21"/>
    <p:sldId id="787" r:id="rId22"/>
    <p:sldId id="788" r:id="rId23"/>
    <p:sldId id="789" r:id="rId24"/>
    <p:sldId id="804" r:id="rId25"/>
    <p:sldId id="807" r:id="rId26"/>
    <p:sldId id="808" r:id="rId27"/>
    <p:sldId id="793" r:id="rId28"/>
    <p:sldId id="763" r:id="rId29"/>
  </p:sldIdLst>
  <p:sldSz cx="9144000" cy="6858000" type="screen4x3"/>
  <p:notesSz cx="6811963" cy="994251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6699"/>
    <a:srgbClr val="3366CC"/>
    <a:srgbClr val="A0A0E0"/>
    <a:srgbClr val="D7D45B"/>
    <a:srgbClr val="CCC832"/>
    <a:srgbClr val="DFDF7D"/>
    <a:srgbClr val="B4B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554" autoAdjust="0"/>
  </p:normalViewPr>
  <p:slideViewPr>
    <p:cSldViewPr>
      <p:cViewPr varScale="1">
        <p:scale>
          <a:sx n="112" d="100"/>
          <a:sy n="112" d="100"/>
        </p:scale>
        <p:origin x="-16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32" y="-90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FSD\2014-2020\PLANOSANA\PL\2013-06-26%20DP%20kopsavilkum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05304278825609E-2"/>
          <c:y val="3.1861707657170231E-2"/>
          <c:w val="0.51186180797167802"/>
          <c:h val="0.906861981799576"/>
        </c:manualLayout>
      </c:layout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'LV PV'!$A$2:$A$10</c:f>
              <c:strCache>
                <c:ptCount val="9"/>
                <c:pt idx="0">
                  <c:v>1. Pētniecības, tehnoloģiju attīstība un inovācijas</c:v>
                </c:pt>
                <c:pt idx="1">
                  <c:v>2. IKT pieejamība, e-pārvalde un pakalpojumi</c:v>
                </c:pt>
                <c:pt idx="2">
                  <c:v>3. Mazo un vidējo uzņēmumu  konkurētspēja</c:v>
                </c:pt>
                <c:pt idx="3">
                  <c:v>4. Pāreja uz ekonomiku, kura rada mazas oglekļa emisijas visās nozarēs</c:v>
                </c:pt>
                <c:pt idx="4">
                  <c:v>5. Vides aizsardzība un resursu izmantošanas efektivitāte</c:v>
                </c:pt>
                <c:pt idx="5">
                  <c:v>6. Ilgtspējīga transporta sistēma</c:v>
                </c:pt>
                <c:pt idx="6">
                  <c:v>7. Nodarbinātība,  darbaspēka mobilitāte un sociālā iekļaušana</c:v>
                </c:pt>
                <c:pt idx="7">
                  <c:v>8. Izglītība, prasmes un mūžizglītība</c:v>
                </c:pt>
                <c:pt idx="8">
                  <c:v>9. Pilsētvide</c:v>
                </c:pt>
              </c:strCache>
            </c:strRef>
          </c:cat>
          <c:val>
            <c:numRef>
              <c:f>'LV PV'!$D$2:$D$10</c:f>
              <c:numCache>
                <c:formatCode>#,##0.00</c:formatCode>
                <c:ptCount val="9"/>
                <c:pt idx="0">
                  <c:v>324.95404124051657</c:v>
                </c:pt>
                <c:pt idx="1">
                  <c:v>216.64646188695568</c:v>
                </c:pt>
                <c:pt idx="2">
                  <c:v>368.94354613804131</c:v>
                </c:pt>
                <c:pt idx="3">
                  <c:v>377.31714674361558</c:v>
                </c:pt>
                <c:pt idx="4">
                  <c:v>256.74298951058904</c:v>
                </c:pt>
                <c:pt idx="5">
                  <c:v>1356.2244950227944</c:v>
                </c:pt>
                <c:pt idx="6">
                  <c:v>530.19120551391279</c:v>
                </c:pt>
                <c:pt idx="7">
                  <c:v>488.54161330897364</c:v>
                </c:pt>
                <c:pt idx="8">
                  <c:v>482.06896944240498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688237807483367"/>
          <c:y val="2.7805057993181094E-2"/>
          <c:w val="0.41381529634377096"/>
          <c:h val="0.94438988401363777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5911B2-7EE8-4DFE-8249-8F5FA051C321}" type="doc">
      <dgm:prSet loTypeId="urn:microsoft.com/office/officeart/2005/8/layout/vList5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lv-LV"/>
        </a:p>
      </dgm:t>
    </dgm:pt>
    <dgm:pt modelId="{4029881D-C2F1-4049-9355-F51C1AA795B7}">
      <dgm:prSet phldrT="[Text]" custT="1"/>
      <dgm:spPr/>
      <dgm:t>
        <a:bodyPr/>
        <a:lstStyle/>
        <a:p>
          <a:r>
            <a:rPr lang="lv-LV" sz="1200" b="1" dirty="0" smtClean="0"/>
            <a:t>Jūnijs - Augusts</a:t>
          </a:r>
          <a:endParaRPr lang="lv-LV" sz="1200" b="1" dirty="0"/>
        </a:p>
      </dgm:t>
    </dgm:pt>
    <dgm:pt modelId="{225AD064-7887-4A71-A90F-BB0C5735E02D}" type="parTrans" cxnId="{73DDED2F-3541-425E-93B3-F0D8013ABBE8}">
      <dgm:prSet/>
      <dgm:spPr/>
      <dgm:t>
        <a:bodyPr/>
        <a:lstStyle/>
        <a:p>
          <a:endParaRPr lang="lv-LV"/>
        </a:p>
      </dgm:t>
    </dgm:pt>
    <dgm:pt modelId="{A797F7AE-928E-42EA-BFE3-FBF3A5CC061C}" type="sibTrans" cxnId="{73DDED2F-3541-425E-93B3-F0D8013ABBE8}">
      <dgm:prSet/>
      <dgm:spPr/>
      <dgm:t>
        <a:bodyPr/>
        <a:lstStyle/>
        <a:p>
          <a:endParaRPr lang="lv-LV"/>
        </a:p>
      </dgm:t>
    </dgm:pt>
    <dgm:pt modelId="{C2349C47-4512-4964-A777-715E340016DF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Darbs pie PL, DP izstrādes, publiskās apspriedes komentāru apkopošana un izvērtēšana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A71B24F9-0CAA-4936-AF43-2F6625B1F7C2}" type="parTrans" cxnId="{435EF32A-D00E-46E8-B576-8B272B351939}">
      <dgm:prSet/>
      <dgm:spPr/>
      <dgm:t>
        <a:bodyPr/>
        <a:lstStyle/>
        <a:p>
          <a:endParaRPr lang="lv-LV"/>
        </a:p>
      </dgm:t>
    </dgm:pt>
    <dgm:pt modelId="{8781FC4E-D8A2-49F0-A8EC-3ADFB655F2B2}" type="sibTrans" cxnId="{435EF32A-D00E-46E8-B576-8B272B351939}">
      <dgm:prSet/>
      <dgm:spPr/>
      <dgm:t>
        <a:bodyPr/>
        <a:lstStyle/>
        <a:p>
          <a:endParaRPr lang="lv-LV"/>
        </a:p>
      </dgm:t>
    </dgm:pt>
    <dgm:pt modelId="{90D2618D-D6F5-4765-B3B9-B86EC695D8AD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8.jūlijā PL iesniegts EK un 9.jūlijā uzsākta neformālā EK </a:t>
          </a:r>
          <a:r>
            <a:rPr lang="lv-LV" sz="16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starpdienestu</a:t>
          </a: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komentēšana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B156AECC-4233-4195-B505-52DB3BA07A6D}" type="parTrans" cxnId="{A1AF7171-37D6-451E-A5DD-812439DEC370}">
      <dgm:prSet/>
      <dgm:spPr/>
      <dgm:t>
        <a:bodyPr/>
        <a:lstStyle/>
        <a:p>
          <a:endParaRPr lang="lv-LV"/>
        </a:p>
      </dgm:t>
    </dgm:pt>
    <dgm:pt modelId="{0CA4D4FA-91E8-4F5F-9BA2-724B392E424A}" type="sibTrans" cxnId="{A1AF7171-37D6-451E-A5DD-812439DEC370}">
      <dgm:prSet/>
      <dgm:spPr/>
      <dgm:t>
        <a:bodyPr/>
        <a:lstStyle/>
        <a:p>
          <a:endParaRPr lang="lv-LV"/>
        </a:p>
      </dgm:t>
    </dgm:pt>
    <dgm:pt modelId="{B87C6202-4081-467D-8B8B-9E2ABB2AEC72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2.jūlijā informatīvais ziņojums par PL, DP, DPP izstrādes progresu izskatīts MK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9250F547-5548-460B-932B-ACDAD72272B9}" type="parTrans" cxnId="{99A97BA6-ED66-47C1-BF52-E6BD82A54F07}">
      <dgm:prSet/>
      <dgm:spPr/>
      <dgm:t>
        <a:bodyPr/>
        <a:lstStyle/>
        <a:p>
          <a:endParaRPr lang="lv-LV"/>
        </a:p>
      </dgm:t>
    </dgm:pt>
    <dgm:pt modelId="{D2EEBE9E-3EA8-4BB8-BC46-DA25516AAEBD}" type="sibTrans" cxnId="{99A97BA6-ED66-47C1-BF52-E6BD82A54F07}">
      <dgm:prSet/>
      <dgm:spPr/>
      <dgm:t>
        <a:bodyPr/>
        <a:lstStyle/>
        <a:p>
          <a:endParaRPr lang="lv-LV"/>
        </a:p>
      </dgm:t>
    </dgm:pt>
    <dgm:pt modelId="{F3340FDD-22B5-4EBC-AFC0-D71E7FF533EC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9.jūlijā DP iesniegta EK un 10.jūlijā uzsākta neformālā EK </a:t>
          </a:r>
          <a:r>
            <a:rPr lang="lv-LV" sz="16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starpdienestu</a:t>
          </a: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komentēšana (kopā ar </a:t>
          </a:r>
          <a:r>
            <a:rPr lang="lv-LV" sz="16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Ex-ante</a:t>
          </a: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izvērtējuma, Stratēģiskā ietekmes uz vidi izvērtējuma projektiem un nozaru stratēģiju, pamatnostādņu projektiem)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2BB9F7F6-7D08-4BEE-86DB-4B60099391E3}" type="parTrans" cxnId="{E50731A1-A459-4DD0-B25C-8C6DB433CF35}">
      <dgm:prSet/>
      <dgm:spPr/>
      <dgm:t>
        <a:bodyPr/>
        <a:lstStyle/>
        <a:p>
          <a:endParaRPr lang="lv-LV"/>
        </a:p>
      </dgm:t>
    </dgm:pt>
    <dgm:pt modelId="{EF50FE57-6987-473F-B371-D5C7E77826AF}" type="sibTrans" cxnId="{E50731A1-A459-4DD0-B25C-8C6DB433CF35}">
      <dgm:prSet/>
      <dgm:spPr/>
      <dgm:t>
        <a:bodyPr/>
        <a:lstStyle/>
        <a:p>
          <a:endParaRPr lang="lv-LV"/>
        </a:p>
      </dgm:t>
    </dgm:pt>
    <dgm:pt modelId="{043E4982-488F-4FBD-A664-1093B1253BC6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17.jūlijā sagatavots DPP projekts, kas nosūtīts neoficiālai komentēšanai PUK ietvaros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69B0E265-28CA-445A-99A8-85540DDE28E2}" type="parTrans" cxnId="{7CE7AB02-A04B-4526-971E-CA0FCC7557BC}">
      <dgm:prSet/>
      <dgm:spPr/>
      <dgm:t>
        <a:bodyPr/>
        <a:lstStyle/>
        <a:p>
          <a:endParaRPr lang="lv-LV"/>
        </a:p>
      </dgm:t>
    </dgm:pt>
    <dgm:pt modelId="{419037AD-D840-4E09-B588-82B22C1F8E49}" type="sibTrans" cxnId="{7CE7AB02-A04B-4526-971E-CA0FCC7557BC}">
      <dgm:prSet/>
      <dgm:spPr/>
      <dgm:t>
        <a:bodyPr/>
        <a:lstStyle/>
        <a:p>
          <a:endParaRPr lang="lv-LV"/>
        </a:p>
      </dgm:t>
    </dgm:pt>
    <dgm:pt modelId="{E98B4B96-7B27-41EB-BA35-1D9755CE97C9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29.jūlijā DP un PL uzsākta dokumentu 2.versiju publiskā apspriešana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7245CE4F-4472-4E3C-92FF-E32B7532FAC1}" type="parTrans" cxnId="{34B13540-7A29-4304-8415-991EE0BE1837}">
      <dgm:prSet/>
      <dgm:spPr/>
      <dgm:t>
        <a:bodyPr/>
        <a:lstStyle/>
        <a:p>
          <a:endParaRPr lang="lv-LV"/>
        </a:p>
      </dgm:t>
    </dgm:pt>
    <dgm:pt modelId="{2D6A16ED-3FAB-486E-88BC-AA0614CACCE7}" type="sibTrans" cxnId="{34B13540-7A29-4304-8415-991EE0BE1837}">
      <dgm:prSet/>
      <dgm:spPr/>
      <dgm:t>
        <a:bodyPr/>
        <a:lstStyle/>
        <a:p>
          <a:endParaRPr lang="lv-LV"/>
        </a:p>
      </dgm:t>
    </dgm:pt>
    <dgm:pt modelId="{CF7AF5D4-0AF1-4163-AB6E-ABE48C9AD76E}">
      <dgm:prSet phldrT="[Text]" custT="1"/>
      <dgm:spPr/>
      <dgm:t>
        <a:bodyPr/>
        <a:lstStyle/>
        <a:p>
          <a:pPr marL="171450" indent="0" defTabSz="711200">
            <a:lnSpc>
              <a:spcPct val="100000"/>
            </a:lnSpc>
            <a:spcBef>
              <a:spcPts val="600"/>
            </a:spcBef>
            <a:spcAft>
              <a:spcPct val="15000"/>
            </a:spcAft>
            <a:buNone/>
          </a:pPr>
          <a:r>
            <a:rPr lang="lv-LV" sz="16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1. augustā VSS tika pieteiktas DP un PL 2.versijas </a:t>
          </a:r>
          <a:endParaRPr lang="lv-LV" sz="16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gm:t>
    </dgm:pt>
    <dgm:pt modelId="{B41DCC2E-C1B6-4A93-A7D4-AEEA716629C4}" type="parTrans" cxnId="{655138E0-118E-4206-BF7D-452F3C39A379}">
      <dgm:prSet/>
      <dgm:spPr/>
      <dgm:t>
        <a:bodyPr/>
        <a:lstStyle/>
        <a:p>
          <a:endParaRPr lang="lv-LV"/>
        </a:p>
      </dgm:t>
    </dgm:pt>
    <dgm:pt modelId="{6E575DA5-56EA-4B93-811B-B6960FC0651D}" type="sibTrans" cxnId="{655138E0-118E-4206-BF7D-452F3C39A379}">
      <dgm:prSet/>
      <dgm:spPr/>
      <dgm:t>
        <a:bodyPr/>
        <a:lstStyle/>
        <a:p>
          <a:endParaRPr lang="lv-LV"/>
        </a:p>
      </dgm:t>
    </dgm:pt>
    <dgm:pt modelId="{EFF31F92-673E-42A6-BF2E-E9F4DC0B4CA9}" type="pres">
      <dgm:prSet presAssocID="{EB5911B2-7EE8-4DFE-8249-8F5FA051C3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1DD5F31-916C-4C2D-A75D-BE413E87ABE0}" type="pres">
      <dgm:prSet presAssocID="{4029881D-C2F1-4049-9355-F51C1AA795B7}" presName="linNode" presStyleCnt="0"/>
      <dgm:spPr/>
      <dgm:t>
        <a:bodyPr/>
        <a:lstStyle/>
        <a:p>
          <a:endParaRPr lang="lv-LV"/>
        </a:p>
      </dgm:t>
    </dgm:pt>
    <dgm:pt modelId="{42C0EEE6-0073-4D7A-BC82-5D7F20E09034}" type="pres">
      <dgm:prSet presAssocID="{4029881D-C2F1-4049-9355-F51C1AA795B7}" presName="parentText" presStyleLbl="node1" presStyleIdx="0" presStyleCnt="1" custScaleX="36742" custScaleY="87387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08A24E4-7CB6-4588-B117-D3A0BB3AC431}" type="pres">
      <dgm:prSet presAssocID="{4029881D-C2F1-4049-9355-F51C1AA795B7}" presName="descendantText" presStyleLbl="alignAccFollowNode1" presStyleIdx="0" presStyleCnt="1" custScaleX="137832" custScaleY="10515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C7338A27-6169-431F-86D8-65FF45BAAAC3}" type="presOf" srcId="{E98B4B96-7B27-41EB-BA35-1D9755CE97C9}" destId="{908A24E4-7CB6-4588-B117-D3A0BB3AC431}" srcOrd="0" destOrd="5" presId="urn:microsoft.com/office/officeart/2005/8/layout/vList5"/>
    <dgm:cxn modelId="{73DDED2F-3541-425E-93B3-F0D8013ABBE8}" srcId="{EB5911B2-7EE8-4DFE-8249-8F5FA051C321}" destId="{4029881D-C2F1-4049-9355-F51C1AA795B7}" srcOrd="0" destOrd="0" parTransId="{225AD064-7887-4A71-A90F-BB0C5735E02D}" sibTransId="{A797F7AE-928E-42EA-BFE3-FBF3A5CC061C}"/>
    <dgm:cxn modelId="{0DB2D6DC-283F-4C9C-B018-8927A13DC61D}" type="presOf" srcId="{CF7AF5D4-0AF1-4163-AB6E-ABE48C9AD76E}" destId="{908A24E4-7CB6-4588-B117-D3A0BB3AC431}" srcOrd="0" destOrd="6" presId="urn:microsoft.com/office/officeart/2005/8/layout/vList5"/>
    <dgm:cxn modelId="{655138E0-118E-4206-BF7D-452F3C39A379}" srcId="{4029881D-C2F1-4049-9355-F51C1AA795B7}" destId="{CF7AF5D4-0AF1-4163-AB6E-ABE48C9AD76E}" srcOrd="6" destOrd="0" parTransId="{B41DCC2E-C1B6-4A93-A7D4-AEEA716629C4}" sibTransId="{6E575DA5-56EA-4B93-811B-B6960FC0651D}"/>
    <dgm:cxn modelId="{99A97BA6-ED66-47C1-BF52-E6BD82A54F07}" srcId="{4029881D-C2F1-4049-9355-F51C1AA795B7}" destId="{B87C6202-4081-467D-8B8B-9E2ABB2AEC72}" srcOrd="1" destOrd="0" parTransId="{9250F547-5548-460B-932B-ACDAD72272B9}" sibTransId="{D2EEBE9E-3EA8-4BB8-BC46-DA25516AAEBD}"/>
    <dgm:cxn modelId="{302EDA35-34E2-4BC5-8184-527B844404C0}" type="presOf" srcId="{EB5911B2-7EE8-4DFE-8249-8F5FA051C321}" destId="{EFF31F92-673E-42A6-BF2E-E9F4DC0B4CA9}" srcOrd="0" destOrd="0" presId="urn:microsoft.com/office/officeart/2005/8/layout/vList5"/>
    <dgm:cxn modelId="{C440BDA2-6D00-4A6B-871C-F5ADE13E058C}" type="presOf" srcId="{90D2618D-D6F5-4765-B3B9-B86EC695D8AD}" destId="{908A24E4-7CB6-4588-B117-D3A0BB3AC431}" srcOrd="0" destOrd="2" presId="urn:microsoft.com/office/officeart/2005/8/layout/vList5"/>
    <dgm:cxn modelId="{E50731A1-A459-4DD0-B25C-8C6DB433CF35}" srcId="{4029881D-C2F1-4049-9355-F51C1AA795B7}" destId="{F3340FDD-22B5-4EBC-AFC0-D71E7FF533EC}" srcOrd="3" destOrd="0" parTransId="{2BB9F7F6-7D08-4BEE-86DB-4B60099391E3}" sibTransId="{EF50FE57-6987-473F-B371-D5C7E77826AF}"/>
    <dgm:cxn modelId="{7CE7AB02-A04B-4526-971E-CA0FCC7557BC}" srcId="{4029881D-C2F1-4049-9355-F51C1AA795B7}" destId="{043E4982-488F-4FBD-A664-1093B1253BC6}" srcOrd="4" destOrd="0" parTransId="{69B0E265-28CA-445A-99A8-85540DDE28E2}" sibTransId="{419037AD-D840-4E09-B588-82B22C1F8E49}"/>
    <dgm:cxn modelId="{E4B298C1-8E38-430E-8E7A-FC0CEA1DBE2A}" type="presOf" srcId="{C2349C47-4512-4964-A777-715E340016DF}" destId="{908A24E4-7CB6-4588-B117-D3A0BB3AC431}" srcOrd="0" destOrd="0" presId="urn:microsoft.com/office/officeart/2005/8/layout/vList5"/>
    <dgm:cxn modelId="{D5B6BAD4-B4AD-4EA2-88A1-A820AC019325}" type="presOf" srcId="{4029881D-C2F1-4049-9355-F51C1AA795B7}" destId="{42C0EEE6-0073-4D7A-BC82-5D7F20E09034}" srcOrd="0" destOrd="0" presId="urn:microsoft.com/office/officeart/2005/8/layout/vList5"/>
    <dgm:cxn modelId="{154EAA0A-BBE7-400B-A022-12975B0B5BA5}" type="presOf" srcId="{B87C6202-4081-467D-8B8B-9E2ABB2AEC72}" destId="{908A24E4-7CB6-4588-B117-D3A0BB3AC431}" srcOrd="0" destOrd="1" presId="urn:microsoft.com/office/officeart/2005/8/layout/vList5"/>
    <dgm:cxn modelId="{A1AF7171-37D6-451E-A5DD-812439DEC370}" srcId="{4029881D-C2F1-4049-9355-F51C1AA795B7}" destId="{90D2618D-D6F5-4765-B3B9-B86EC695D8AD}" srcOrd="2" destOrd="0" parTransId="{B156AECC-4233-4195-B505-52DB3BA07A6D}" sibTransId="{0CA4D4FA-91E8-4F5F-9BA2-724B392E424A}"/>
    <dgm:cxn modelId="{34B13540-7A29-4304-8415-991EE0BE1837}" srcId="{4029881D-C2F1-4049-9355-F51C1AA795B7}" destId="{E98B4B96-7B27-41EB-BA35-1D9755CE97C9}" srcOrd="5" destOrd="0" parTransId="{7245CE4F-4472-4E3C-92FF-E32B7532FAC1}" sibTransId="{2D6A16ED-3FAB-486E-88BC-AA0614CACCE7}"/>
    <dgm:cxn modelId="{4C77AFD9-BE84-48CC-942B-B2E5615CAF71}" type="presOf" srcId="{043E4982-488F-4FBD-A664-1093B1253BC6}" destId="{908A24E4-7CB6-4588-B117-D3A0BB3AC431}" srcOrd="0" destOrd="4" presId="urn:microsoft.com/office/officeart/2005/8/layout/vList5"/>
    <dgm:cxn modelId="{C906E5BE-316E-4D32-BE4D-0C574CDAFF06}" type="presOf" srcId="{F3340FDD-22B5-4EBC-AFC0-D71E7FF533EC}" destId="{908A24E4-7CB6-4588-B117-D3A0BB3AC431}" srcOrd="0" destOrd="3" presId="urn:microsoft.com/office/officeart/2005/8/layout/vList5"/>
    <dgm:cxn modelId="{435EF32A-D00E-46E8-B576-8B272B351939}" srcId="{4029881D-C2F1-4049-9355-F51C1AA795B7}" destId="{C2349C47-4512-4964-A777-715E340016DF}" srcOrd="0" destOrd="0" parTransId="{A71B24F9-0CAA-4936-AF43-2F6625B1F7C2}" sibTransId="{8781FC4E-D8A2-49F0-A8EC-3ADFB655F2B2}"/>
    <dgm:cxn modelId="{1431E3B2-E96A-4025-AB39-054C8EA8D0DD}" type="presParOf" srcId="{EFF31F92-673E-42A6-BF2E-E9F4DC0B4CA9}" destId="{B1DD5F31-916C-4C2D-A75D-BE413E87ABE0}" srcOrd="0" destOrd="0" presId="urn:microsoft.com/office/officeart/2005/8/layout/vList5"/>
    <dgm:cxn modelId="{31430AAA-6B57-49C9-BC70-16B41847ADD3}" type="presParOf" srcId="{B1DD5F31-916C-4C2D-A75D-BE413E87ABE0}" destId="{42C0EEE6-0073-4D7A-BC82-5D7F20E09034}" srcOrd="0" destOrd="0" presId="urn:microsoft.com/office/officeart/2005/8/layout/vList5"/>
    <dgm:cxn modelId="{3A6854DC-2364-4C64-A94F-5E9F0B740464}" type="presParOf" srcId="{B1DD5F31-916C-4C2D-A75D-BE413E87ABE0}" destId="{908A24E4-7CB6-4588-B117-D3A0BB3AC4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BE6BE49-3A29-41A3-9C91-4BAC75DCCD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52321C-6CE8-4711-AAFB-6A8D5257639C}">
      <dgm:prSet phldrT="[Text]" custT="1"/>
      <dgm:spPr/>
      <dgm:t>
        <a:bodyPr/>
        <a:lstStyle/>
        <a:p>
          <a:pPr algn="ctr"/>
          <a:r>
            <a:rPr lang="lv-LV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MK informatīvais ziņojums SAM ieviešanai: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lv-LV" sz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FS tiesības uzsākt projektu un </a:t>
          </a:r>
          <a:r>
            <a:rPr lang="lv-LV" sz="1200" noProof="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attiecinamības</a:t>
          </a:r>
          <a:r>
            <a:rPr lang="lv-LV" sz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datums;</a:t>
          </a:r>
        </a:p>
        <a:p>
          <a:pPr algn="l"/>
          <a:r>
            <a:rPr lang="lv-LV" sz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nepieciešamai finansējums </a:t>
          </a:r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lv-LV" sz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t.sk</a:t>
          </a:r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uzturēšanas izmaksas) </a:t>
          </a:r>
          <a:r>
            <a:rPr lang="lv-LV" sz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algn="l"/>
          <a:r>
            <a:rPr lang="lv-LV" sz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atlases kritēriji; 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rezultatīvie rādītāji;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attiecināmas izmaksas un atbalstāmas darbības;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laika grafiks;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uzraudzības un kontroles apraksts;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valsts atbalsta nosacījumu apraksts.</a:t>
          </a:r>
          <a:endParaRPr lang="lv-LV" sz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342E047-EF85-414E-A1AD-55548B715758}" type="parTrans" cxnId="{2341431C-7FF7-45AA-8065-3D2D9F4C727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D0A60DB3-AFFB-4BD6-B3F1-1EC78491A46B}" type="sibTrans" cxnId="{2341431C-7FF7-45AA-8065-3D2D9F4C727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89B4A44-59CC-46AB-8C61-838F51218ABC}" type="pres">
      <dgm:prSet presAssocID="{5BE6BE49-3A29-41A3-9C91-4BAC75DCCDA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BF085EB-D159-4578-9152-E58A851A4E4C}" type="pres">
      <dgm:prSet presAssocID="{5BE6BE49-3A29-41A3-9C91-4BAC75DCCDAF}" presName="dummyMaxCanvas" presStyleCnt="0">
        <dgm:presLayoutVars/>
      </dgm:prSet>
      <dgm:spPr/>
    </dgm:pt>
    <dgm:pt modelId="{F04F8BA0-0D6A-43D5-9D70-1A43DB89F118}" type="pres">
      <dgm:prSet presAssocID="{5BE6BE49-3A29-41A3-9C91-4BAC75DCCDAF}" presName="OneNode_1" presStyleLbl="node1" presStyleIdx="0" presStyleCnt="1" custScaleY="197609" custLinFactNeighborX="-1695" custLinFactNeighborY="-119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10225C97-B4AF-4B71-AAFC-E528E837C8A4}" type="presOf" srcId="{5BE6BE49-3A29-41A3-9C91-4BAC75DCCDAF}" destId="{089B4A44-59CC-46AB-8C61-838F51218ABC}" srcOrd="0" destOrd="0" presId="urn:microsoft.com/office/officeart/2005/8/layout/vProcess5"/>
    <dgm:cxn modelId="{D79E540D-D75B-4A99-9C38-9697D67F232E}" type="presOf" srcId="{EF52321C-6CE8-4711-AAFB-6A8D5257639C}" destId="{F04F8BA0-0D6A-43D5-9D70-1A43DB89F118}" srcOrd="0" destOrd="0" presId="urn:microsoft.com/office/officeart/2005/8/layout/vProcess5"/>
    <dgm:cxn modelId="{2341431C-7FF7-45AA-8065-3D2D9F4C7279}" srcId="{5BE6BE49-3A29-41A3-9C91-4BAC75DCCDAF}" destId="{EF52321C-6CE8-4711-AAFB-6A8D5257639C}" srcOrd="0" destOrd="0" parTransId="{5342E047-EF85-414E-A1AD-55548B715758}" sibTransId="{D0A60DB3-AFFB-4BD6-B3F1-1EC78491A46B}"/>
    <dgm:cxn modelId="{795CCA1D-8889-4BDA-9BF5-3D2E81795121}" type="presParOf" srcId="{089B4A44-59CC-46AB-8C61-838F51218ABC}" destId="{BBF085EB-D159-4578-9152-E58A851A4E4C}" srcOrd="0" destOrd="0" presId="urn:microsoft.com/office/officeart/2005/8/layout/vProcess5"/>
    <dgm:cxn modelId="{8048CFAA-2CAA-4531-A79B-26AA622AC580}" type="presParOf" srcId="{089B4A44-59CC-46AB-8C61-838F51218ABC}" destId="{F04F8BA0-0D6A-43D5-9D70-1A43DB89F118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BE6BE49-3A29-41A3-9C91-4BAC75DCCD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52321C-6CE8-4711-AAFB-6A8D5257639C}">
      <dgm:prSet phldrT="[Text]" custT="1"/>
      <dgm:spPr/>
      <dgm:t>
        <a:bodyPr/>
        <a:lstStyle/>
        <a:p>
          <a:pPr algn="ctr"/>
          <a:r>
            <a:rPr lang="lv-LV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MK noteikumi SAM ieviešanai: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nepieciešamai finansējums (</a:t>
          </a:r>
          <a:r>
            <a:rPr lang="lv-LV" sz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t.sk</a:t>
          </a:r>
          <a:r>
            <a:rPr lang="lv-LV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uzturēšanas izmaksas) un </a:t>
          </a:r>
          <a:r>
            <a:rPr lang="lv-LV" sz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attiecinamības</a:t>
          </a:r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datums;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atlases kritēriji; 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rezultatīvie rādītāji;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attiecināmas izmaksas un atbalstāmas darbības;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uzraudzības un kontroles apraksts;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valsts atbalsta nosacījumu apraksts;</a:t>
          </a:r>
        </a:p>
        <a:p>
          <a:pPr algn="l"/>
          <a:r>
            <a:rPr lang="lv-LV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institūciju funkcijas, lēmumi un citi nosacījumi.</a:t>
          </a:r>
          <a:endParaRPr lang="lv-LV" sz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342E047-EF85-414E-A1AD-55548B715758}" type="parTrans" cxnId="{2341431C-7FF7-45AA-8065-3D2D9F4C727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D0A60DB3-AFFB-4BD6-B3F1-1EC78491A46B}" type="sibTrans" cxnId="{2341431C-7FF7-45AA-8065-3D2D9F4C727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89B4A44-59CC-46AB-8C61-838F51218ABC}" type="pres">
      <dgm:prSet presAssocID="{5BE6BE49-3A29-41A3-9C91-4BAC75DCCDA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BF085EB-D159-4578-9152-E58A851A4E4C}" type="pres">
      <dgm:prSet presAssocID="{5BE6BE49-3A29-41A3-9C91-4BAC75DCCDAF}" presName="dummyMaxCanvas" presStyleCnt="0">
        <dgm:presLayoutVars/>
      </dgm:prSet>
      <dgm:spPr/>
    </dgm:pt>
    <dgm:pt modelId="{F04F8BA0-0D6A-43D5-9D70-1A43DB89F118}" type="pres">
      <dgm:prSet presAssocID="{5BE6BE49-3A29-41A3-9C91-4BAC75DCCDAF}" presName="OneNode_1" presStyleLbl="node1" presStyleIdx="0" presStyleCnt="1" custScaleY="197609" custLinFactNeighborX="1695" custLinFactNeighborY="-119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1B4E6EEB-6CCF-4CF3-BE68-B35E766B262A}" type="presOf" srcId="{5BE6BE49-3A29-41A3-9C91-4BAC75DCCDAF}" destId="{089B4A44-59CC-46AB-8C61-838F51218ABC}" srcOrd="0" destOrd="0" presId="urn:microsoft.com/office/officeart/2005/8/layout/vProcess5"/>
    <dgm:cxn modelId="{CEE6A881-3D81-4BA0-92A7-6FAC6960499B}" type="presOf" srcId="{EF52321C-6CE8-4711-AAFB-6A8D5257639C}" destId="{F04F8BA0-0D6A-43D5-9D70-1A43DB89F118}" srcOrd="0" destOrd="0" presId="urn:microsoft.com/office/officeart/2005/8/layout/vProcess5"/>
    <dgm:cxn modelId="{2341431C-7FF7-45AA-8065-3D2D9F4C7279}" srcId="{5BE6BE49-3A29-41A3-9C91-4BAC75DCCDAF}" destId="{EF52321C-6CE8-4711-AAFB-6A8D5257639C}" srcOrd="0" destOrd="0" parTransId="{5342E047-EF85-414E-A1AD-55548B715758}" sibTransId="{D0A60DB3-AFFB-4BD6-B3F1-1EC78491A46B}"/>
    <dgm:cxn modelId="{5FE9F735-60F3-4C91-959A-C9004C9170DB}" type="presParOf" srcId="{089B4A44-59CC-46AB-8C61-838F51218ABC}" destId="{BBF085EB-D159-4578-9152-E58A851A4E4C}" srcOrd="0" destOrd="0" presId="urn:microsoft.com/office/officeart/2005/8/layout/vProcess5"/>
    <dgm:cxn modelId="{9B61883F-5D10-4FAF-8A05-08BAA02B8500}" type="presParOf" srcId="{089B4A44-59CC-46AB-8C61-838F51218ABC}" destId="{F04F8BA0-0D6A-43D5-9D70-1A43DB89F118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1E5FC1-36D8-4142-864A-97B2FCD13EEC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2B5521D-F3D1-45B7-9860-C63777F8F28C}">
      <dgm:prSet custT="1"/>
      <dgm:spPr/>
      <dgm:t>
        <a:bodyPr/>
        <a:lstStyle/>
        <a:p>
          <a:pPr rtl="0"/>
          <a:r>
            <a:rPr lang="lv-LV" sz="1300" dirty="0" smtClean="0">
              <a:latin typeface="Times New Roman" pitchFamily="18" charset="0"/>
              <a:cs typeface="Times New Roman" pitchFamily="18" charset="0"/>
            </a:rPr>
            <a:t>LV pozīcija par ES fondu investīciju prioritātēm, sadarbībā ar iesaistītiem partneriem</a:t>
          </a:r>
          <a:endParaRPr lang="en-GB" sz="1300" noProof="0" dirty="0">
            <a:latin typeface="Times New Roman" pitchFamily="18" charset="0"/>
            <a:cs typeface="Times New Roman" pitchFamily="18" charset="0"/>
          </a:endParaRPr>
        </a:p>
      </dgm:t>
    </dgm:pt>
    <dgm:pt modelId="{549582A4-A279-4E34-B991-47408FC3538B}" type="parTrans" cxnId="{B49C875A-3C44-4BF0-A58D-FD9F9CDB9F5E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97945AC4-C11B-4046-B0B7-C1C53CB1ED33}" type="sibTrans" cxnId="{B49C875A-3C44-4BF0-A58D-FD9F9CDB9F5E}">
      <dgm:prSet custT="1"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011A5E01-1B74-443F-BA47-30553E01C21D}">
      <dgm:prSet custT="1"/>
      <dgm:spPr/>
      <dgm:t>
        <a:bodyPr/>
        <a:lstStyle/>
        <a:p>
          <a:pPr rtl="0"/>
          <a:r>
            <a:rPr lang="lv-LV" sz="1300" dirty="0" smtClean="0">
              <a:latin typeface="Times New Roman" pitchFamily="18" charset="0"/>
              <a:cs typeface="Times New Roman" pitchFamily="18" charset="0"/>
            </a:rPr>
            <a:t>Neoficiālas konsultācijas ar EK plānošanas dokumentu izstrādē un dokumentu iesniegšana EK</a:t>
          </a:r>
          <a:endParaRPr lang="en-GB" sz="1300" noProof="0" dirty="0" smtClean="0">
            <a:latin typeface="Times New Roman" pitchFamily="18" charset="0"/>
            <a:cs typeface="Times New Roman" pitchFamily="18" charset="0"/>
          </a:endParaRPr>
        </a:p>
      </dgm:t>
    </dgm:pt>
    <dgm:pt modelId="{3F78C20D-D6AF-4234-815A-9CD53160A155}" type="parTrans" cxnId="{82A1DF23-A373-41C6-B61C-19A535C2CB68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AEA05276-2B9F-4EBB-9985-8DD199325E97}" type="sibTrans" cxnId="{82A1DF23-A373-41C6-B61C-19A535C2CB68}">
      <dgm:prSet custT="1"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D2733AE0-804F-4743-BD7C-DE3F737CCA5F}">
      <dgm:prSet custT="1"/>
      <dgm:spPr/>
      <dgm:t>
        <a:bodyPr/>
        <a:lstStyle/>
        <a:p>
          <a:pPr rtl="0"/>
          <a:r>
            <a:rPr lang="lv-LV" sz="1300" dirty="0" smtClean="0">
              <a:latin typeface="Times New Roman" pitchFamily="18" charset="0"/>
              <a:cs typeface="Times New Roman" pitchFamily="18" charset="0"/>
            </a:rPr>
            <a:t>Partnerības līguma  un darbības programmas publiskā apspriede un saskaņošana VSS</a:t>
          </a:r>
          <a:endParaRPr lang="en-GB" sz="1300" noProof="0" dirty="0">
            <a:latin typeface="Times New Roman" pitchFamily="18" charset="0"/>
            <a:cs typeface="Times New Roman" pitchFamily="18" charset="0"/>
          </a:endParaRPr>
        </a:p>
      </dgm:t>
    </dgm:pt>
    <dgm:pt modelId="{DD9BA260-5ADE-4786-8477-EBD9C074D1B9}" type="parTrans" cxnId="{B98E23CC-FDBF-410F-8285-40DBB75F4FF8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405A34BB-5055-47D5-89EA-E54F678671FD}" type="sibTrans" cxnId="{B98E23CC-FDBF-410F-8285-40DBB75F4FF8}">
      <dgm:prSet custT="1"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A9F7B299-A399-49B1-A922-F39433BF9CC3}">
      <dgm:prSet custT="1"/>
      <dgm:spPr/>
      <dgm:t>
        <a:bodyPr/>
        <a:lstStyle/>
        <a:p>
          <a:pPr rtl="0"/>
          <a:r>
            <a:rPr lang="lv-LV" sz="1300" dirty="0" smtClean="0">
              <a:latin typeface="Times New Roman" pitchFamily="18" charset="0"/>
              <a:cs typeface="Times New Roman" pitchFamily="18" charset="0"/>
            </a:rPr>
            <a:t>Partnerības līguma  un darbības programmas apstiprināšana EK </a:t>
          </a:r>
          <a:endParaRPr lang="en-GB" sz="1300" noProof="0" dirty="0">
            <a:latin typeface="Times New Roman" pitchFamily="18" charset="0"/>
            <a:cs typeface="Times New Roman" pitchFamily="18" charset="0"/>
          </a:endParaRPr>
        </a:p>
      </dgm:t>
    </dgm:pt>
    <dgm:pt modelId="{8722AC1E-469B-4C6A-90AC-B915F631F731}" type="parTrans" cxnId="{EB2D1EF9-3E0A-4CFE-A20B-8FC05BEC6995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3ECEA811-0E0C-4AA4-8467-808743812A07}" type="sibTrans" cxnId="{EB2D1EF9-3E0A-4CFE-A20B-8FC05BEC6995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583DDCEB-1C26-46ED-A9D6-BB8AC0D9EA4F}">
      <dgm:prSet custT="1"/>
      <dgm:spPr/>
      <dgm:t>
        <a:bodyPr/>
        <a:lstStyle/>
        <a:p>
          <a:pPr rtl="0"/>
          <a:r>
            <a:rPr lang="lv-LV" sz="1300" noProof="0" dirty="0" smtClean="0">
              <a:latin typeface="Times New Roman" pitchFamily="18" charset="0"/>
              <a:cs typeface="Times New Roman" pitchFamily="18" charset="0"/>
            </a:rPr>
            <a:t>Diskusijas ar EK par izstrādātajiem plānošanas dokumentiem</a:t>
          </a:r>
          <a:endParaRPr lang="en-GB" sz="1300" noProof="0" dirty="0">
            <a:latin typeface="Times New Roman" pitchFamily="18" charset="0"/>
            <a:cs typeface="Times New Roman" pitchFamily="18" charset="0"/>
          </a:endParaRPr>
        </a:p>
      </dgm:t>
    </dgm:pt>
    <dgm:pt modelId="{D7434331-B5B1-4729-B3CA-C542C0B4FE8B}" type="parTrans" cxnId="{6AC3C724-15D0-431A-B81D-F167CF5C43C0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CFEE96EF-F520-4B9F-86C0-B8A65984F767}" type="sibTrans" cxnId="{6AC3C724-15D0-431A-B81D-F167CF5C43C0}">
      <dgm:prSet custT="1"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F175767D-4520-4481-AC24-0C4EA41B2EA6}">
      <dgm:prSet custT="1"/>
      <dgm:spPr/>
      <dgm:t>
        <a:bodyPr/>
        <a:lstStyle/>
        <a:p>
          <a:pPr rtl="0"/>
          <a:r>
            <a:rPr lang="lv-LV" sz="1300" noProof="0" dirty="0" smtClean="0">
              <a:latin typeface="Times New Roman" pitchFamily="18" charset="0"/>
              <a:cs typeface="Times New Roman" pitchFamily="18" charset="0"/>
            </a:rPr>
            <a:t>Oficiālā Partnerības līguma un darbības programmas iesniegšana</a:t>
          </a:r>
          <a:endParaRPr lang="en-GB" sz="1300" noProof="0" dirty="0">
            <a:latin typeface="Times New Roman" pitchFamily="18" charset="0"/>
            <a:cs typeface="Times New Roman" pitchFamily="18" charset="0"/>
          </a:endParaRPr>
        </a:p>
      </dgm:t>
    </dgm:pt>
    <dgm:pt modelId="{28ECB938-76F5-414A-8249-E3A4722DCC34}" type="parTrans" cxnId="{6C466994-4C7D-479F-A7C9-E895A91C2273}">
      <dgm:prSet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CFBB302C-F378-4515-9855-1238799B6166}" type="sibTrans" cxnId="{6C466994-4C7D-479F-A7C9-E895A91C2273}">
      <dgm:prSet custT="1"/>
      <dgm:spPr/>
      <dgm:t>
        <a:bodyPr/>
        <a:lstStyle/>
        <a:p>
          <a:endParaRPr lang="en-GB" sz="1300" noProof="0">
            <a:latin typeface="Times New Roman" pitchFamily="18" charset="0"/>
            <a:cs typeface="Times New Roman" pitchFamily="18" charset="0"/>
          </a:endParaRPr>
        </a:p>
      </dgm:t>
    </dgm:pt>
    <dgm:pt modelId="{098F37A7-C937-43DB-B402-E4BDCC2278C9}" type="pres">
      <dgm:prSet presAssocID="{F51E5FC1-36D8-4142-864A-97B2FCD13E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0DB6167-6214-4877-B3C6-2A05678B7607}" type="pres">
      <dgm:prSet presAssocID="{82B5521D-F3D1-45B7-9860-C63777F8F28C}" presName="node" presStyleLbl="node1" presStyleIdx="0" presStyleCnt="6" custScaleX="122475" custScaleY="103098" custLinFactNeighborX="-3501" custLinFactNeighborY="3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24DAFCB-2C0A-4D3A-9605-EE6913F4C31C}" type="pres">
      <dgm:prSet presAssocID="{97945AC4-C11B-4046-B0B7-C1C53CB1ED33}" presName="sibTrans" presStyleLbl="sibTrans2D1" presStyleIdx="0" presStyleCnt="5"/>
      <dgm:spPr/>
      <dgm:t>
        <a:bodyPr/>
        <a:lstStyle/>
        <a:p>
          <a:endParaRPr lang="en-GB"/>
        </a:p>
      </dgm:t>
    </dgm:pt>
    <dgm:pt modelId="{40B80381-2E83-40DF-BD7D-DA117B02597C}" type="pres">
      <dgm:prSet presAssocID="{97945AC4-C11B-4046-B0B7-C1C53CB1ED33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4F509120-84D4-4018-A91F-97DC189FB379}" type="pres">
      <dgm:prSet presAssocID="{011A5E01-1B74-443F-BA47-30553E01C21D}" presName="node" presStyleLbl="node1" presStyleIdx="1" presStyleCnt="6" custScaleX="126046" custScaleY="102262" custLinFactNeighborX="-14650" custLinFactNeighborY="-3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D6F0C7-FCA6-4A80-8148-53D44F8EF96D}" type="pres">
      <dgm:prSet presAssocID="{AEA05276-2B9F-4EBB-9985-8DD199325E97}" presName="sibTrans" presStyleLbl="sibTrans2D1" presStyleIdx="1" presStyleCnt="5"/>
      <dgm:spPr/>
      <dgm:t>
        <a:bodyPr/>
        <a:lstStyle/>
        <a:p>
          <a:endParaRPr lang="en-GB"/>
        </a:p>
      </dgm:t>
    </dgm:pt>
    <dgm:pt modelId="{0FD0D6B8-730E-4370-9E19-0368C7349966}" type="pres">
      <dgm:prSet presAssocID="{AEA05276-2B9F-4EBB-9985-8DD199325E97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1E0AB417-1A44-4272-BC0E-2EA7ABDDFE54}" type="pres">
      <dgm:prSet presAssocID="{D2733AE0-804F-4743-BD7C-DE3F737CCA5F}" presName="node" presStyleLbl="node1" presStyleIdx="2" presStyleCnt="6" custScaleX="127300" custLinFactNeighborX="-20053" custLinFactNeighborY="-13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3569FD-2F4C-48EF-A00F-49371C5D9837}" type="pres">
      <dgm:prSet presAssocID="{405A34BB-5055-47D5-89EA-E54F678671FD}" presName="sibTrans" presStyleLbl="sibTrans2D1" presStyleIdx="2" presStyleCnt="5"/>
      <dgm:spPr/>
      <dgm:t>
        <a:bodyPr/>
        <a:lstStyle/>
        <a:p>
          <a:endParaRPr lang="lv-LV"/>
        </a:p>
      </dgm:t>
    </dgm:pt>
    <dgm:pt modelId="{44866EC6-AEB6-4772-A2EC-A5D728985C6A}" type="pres">
      <dgm:prSet presAssocID="{405A34BB-5055-47D5-89EA-E54F678671FD}" presName="connectorText" presStyleLbl="sibTrans2D1" presStyleIdx="2" presStyleCnt="5"/>
      <dgm:spPr/>
      <dgm:t>
        <a:bodyPr/>
        <a:lstStyle/>
        <a:p>
          <a:endParaRPr lang="lv-LV"/>
        </a:p>
      </dgm:t>
    </dgm:pt>
    <dgm:pt modelId="{B58FE05A-80A7-470D-92E5-DA8CFAA38C0D}" type="pres">
      <dgm:prSet presAssocID="{583DDCEB-1C26-46ED-A9D6-BB8AC0D9EA4F}" presName="node" presStyleLbl="node1" presStyleIdx="3" presStyleCnt="6" custScaleX="131827" custScaleY="103032" custLinFactNeighborX="-1614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311D32F-23DE-4DCF-9002-37EF5969B2D9}" type="pres">
      <dgm:prSet presAssocID="{CFEE96EF-F520-4B9F-86C0-B8A65984F767}" presName="sibTrans" presStyleLbl="sibTrans2D1" presStyleIdx="3" presStyleCnt="5"/>
      <dgm:spPr/>
      <dgm:t>
        <a:bodyPr/>
        <a:lstStyle/>
        <a:p>
          <a:endParaRPr lang="lv-LV"/>
        </a:p>
      </dgm:t>
    </dgm:pt>
    <dgm:pt modelId="{67F35D14-E20F-4AE2-B3A1-F8EE7F12AEE9}" type="pres">
      <dgm:prSet presAssocID="{CFEE96EF-F520-4B9F-86C0-B8A65984F767}" presName="connectorText" presStyleLbl="sibTrans2D1" presStyleIdx="3" presStyleCnt="5"/>
      <dgm:spPr/>
      <dgm:t>
        <a:bodyPr/>
        <a:lstStyle/>
        <a:p>
          <a:endParaRPr lang="lv-LV"/>
        </a:p>
      </dgm:t>
    </dgm:pt>
    <dgm:pt modelId="{31A5A212-1449-431E-B27B-301824B53A94}" type="pres">
      <dgm:prSet presAssocID="{F175767D-4520-4481-AC24-0C4EA41B2EA6}" presName="node" presStyleLbl="node1" presStyleIdx="4" presStyleCnt="6" custScaleX="138197" custScaleY="103032" custLinFactNeighborX="-1744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A715E05-C46B-4BDD-8CDE-FD6BCA9A4189}" type="pres">
      <dgm:prSet presAssocID="{CFBB302C-F378-4515-9855-1238799B6166}" presName="sibTrans" presStyleLbl="sibTrans2D1" presStyleIdx="4" presStyleCnt="5"/>
      <dgm:spPr/>
      <dgm:t>
        <a:bodyPr/>
        <a:lstStyle/>
        <a:p>
          <a:endParaRPr lang="lv-LV"/>
        </a:p>
      </dgm:t>
    </dgm:pt>
    <dgm:pt modelId="{8786D468-5C03-4CF8-ACC7-784BB6E3FE93}" type="pres">
      <dgm:prSet presAssocID="{CFBB302C-F378-4515-9855-1238799B6166}" presName="connectorText" presStyleLbl="sibTrans2D1" presStyleIdx="4" presStyleCnt="5"/>
      <dgm:spPr/>
      <dgm:t>
        <a:bodyPr/>
        <a:lstStyle/>
        <a:p>
          <a:endParaRPr lang="lv-LV"/>
        </a:p>
      </dgm:t>
    </dgm:pt>
    <dgm:pt modelId="{E294DD90-DC0B-46C2-A4EC-B6CBDB8949A9}" type="pres">
      <dgm:prSet presAssocID="{A9F7B299-A399-49B1-A922-F39433BF9CC3}" presName="node" presStyleLbl="node1" presStyleIdx="5" presStyleCnt="6" custScaleX="139621" custScaleY="102262" custLinFactNeighborX="-15171" custLinFactNeighborY="-38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AC3C724-15D0-431A-B81D-F167CF5C43C0}" srcId="{F51E5FC1-36D8-4142-864A-97B2FCD13EEC}" destId="{583DDCEB-1C26-46ED-A9D6-BB8AC0D9EA4F}" srcOrd="3" destOrd="0" parTransId="{D7434331-B5B1-4729-B3CA-C542C0B4FE8B}" sibTransId="{CFEE96EF-F520-4B9F-86C0-B8A65984F767}"/>
    <dgm:cxn modelId="{A9193399-F4A8-4ABB-B1BF-0B47C2ED4773}" type="presOf" srcId="{82B5521D-F3D1-45B7-9860-C63777F8F28C}" destId="{30DB6167-6214-4877-B3C6-2A05678B7607}" srcOrd="0" destOrd="0" presId="urn:microsoft.com/office/officeart/2005/8/layout/process1"/>
    <dgm:cxn modelId="{F4FD64C8-8ACD-4118-8907-59A8BB5B44C6}" type="presOf" srcId="{AEA05276-2B9F-4EBB-9985-8DD199325E97}" destId="{C5D6F0C7-FCA6-4A80-8148-53D44F8EF96D}" srcOrd="0" destOrd="0" presId="urn:microsoft.com/office/officeart/2005/8/layout/process1"/>
    <dgm:cxn modelId="{29FE7D2A-C7AC-41B7-A134-90D7875FE5DF}" type="presOf" srcId="{F175767D-4520-4481-AC24-0C4EA41B2EA6}" destId="{31A5A212-1449-431E-B27B-301824B53A94}" srcOrd="0" destOrd="0" presId="urn:microsoft.com/office/officeart/2005/8/layout/process1"/>
    <dgm:cxn modelId="{A1E4465E-2118-4595-A4DC-F6A323B4EB00}" type="presOf" srcId="{405A34BB-5055-47D5-89EA-E54F678671FD}" destId="{663569FD-2F4C-48EF-A00F-49371C5D9837}" srcOrd="0" destOrd="0" presId="urn:microsoft.com/office/officeart/2005/8/layout/process1"/>
    <dgm:cxn modelId="{82A1DF23-A373-41C6-B61C-19A535C2CB68}" srcId="{F51E5FC1-36D8-4142-864A-97B2FCD13EEC}" destId="{011A5E01-1B74-443F-BA47-30553E01C21D}" srcOrd="1" destOrd="0" parTransId="{3F78C20D-D6AF-4234-815A-9CD53160A155}" sibTransId="{AEA05276-2B9F-4EBB-9985-8DD199325E97}"/>
    <dgm:cxn modelId="{815838F3-ABC5-4399-ACB0-CDDE04641DF2}" type="presOf" srcId="{F51E5FC1-36D8-4142-864A-97B2FCD13EEC}" destId="{098F37A7-C937-43DB-B402-E4BDCC2278C9}" srcOrd="0" destOrd="0" presId="urn:microsoft.com/office/officeart/2005/8/layout/process1"/>
    <dgm:cxn modelId="{2A1A17CB-1C8C-4BA5-9EE8-2907957B66E6}" type="presOf" srcId="{97945AC4-C11B-4046-B0B7-C1C53CB1ED33}" destId="{B24DAFCB-2C0A-4D3A-9605-EE6913F4C31C}" srcOrd="0" destOrd="0" presId="urn:microsoft.com/office/officeart/2005/8/layout/process1"/>
    <dgm:cxn modelId="{9FA4BF40-6247-437D-B27F-076F7EB8CDE4}" type="presOf" srcId="{CFEE96EF-F520-4B9F-86C0-B8A65984F767}" destId="{67F35D14-E20F-4AE2-B3A1-F8EE7F12AEE9}" srcOrd="1" destOrd="0" presId="urn:microsoft.com/office/officeart/2005/8/layout/process1"/>
    <dgm:cxn modelId="{207B302F-55FA-409C-BF5E-4760DBEB0213}" type="presOf" srcId="{A9F7B299-A399-49B1-A922-F39433BF9CC3}" destId="{E294DD90-DC0B-46C2-A4EC-B6CBDB8949A9}" srcOrd="0" destOrd="0" presId="urn:microsoft.com/office/officeart/2005/8/layout/process1"/>
    <dgm:cxn modelId="{06FC190A-7C19-4BAA-B117-92B6412B1A69}" type="presOf" srcId="{011A5E01-1B74-443F-BA47-30553E01C21D}" destId="{4F509120-84D4-4018-A91F-97DC189FB379}" srcOrd="0" destOrd="0" presId="urn:microsoft.com/office/officeart/2005/8/layout/process1"/>
    <dgm:cxn modelId="{7D14D64F-9308-4EB0-B528-6C54ADC11E32}" type="presOf" srcId="{583DDCEB-1C26-46ED-A9D6-BB8AC0D9EA4F}" destId="{B58FE05A-80A7-470D-92E5-DA8CFAA38C0D}" srcOrd="0" destOrd="0" presId="urn:microsoft.com/office/officeart/2005/8/layout/process1"/>
    <dgm:cxn modelId="{EBC91E55-4977-4222-A312-1C89CAEF0F8B}" type="presOf" srcId="{97945AC4-C11B-4046-B0B7-C1C53CB1ED33}" destId="{40B80381-2E83-40DF-BD7D-DA117B02597C}" srcOrd="1" destOrd="0" presId="urn:microsoft.com/office/officeart/2005/8/layout/process1"/>
    <dgm:cxn modelId="{D28E026C-B06E-4983-91EA-05BCC25FD6BF}" type="presOf" srcId="{D2733AE0-804F-4743-BD7C-DE3F737CCA5F}" destId="{1E0AB417-1A44-4272-BC0E-2EA7ABDDFE54}" srcOrd="0" destOrd="0" presId="urn:microsoft.com/office/officeart/2005/8/layout/process1"/>
    <dgm:cxn modelId="{575B00E6-8169-458F-B6E4-40B45169BC47}" type="presOf" srcId="{CFBB302C-F378-4515-9855-1238799B6166}" destId="{EA715E05-C46B-4BDD-8CDE-FD6BCA9A4189}" srcOrd="0" destOrd="0" presId="urn:microsoft.com/office/officeart/2005/8/layout/process1"/>
    <dgm:cxn modelId="{47453EE9-3966-4D5F-BD81-EB81B9107C13}" type="presOf" srcId="{CFEE96EF-F520-4B9F-86C0-B8A65984F767}" destId="{4311D32F-23DE-4DCF-9002-37EF5969B2D9}" srcOrd="0" destOrd="0" presId="urn:microsoft.com/office/officeart/2005/8/layout/process1"/>
    <dgm:cxn modelId="{B49C875A-3C44-4BF0-A58D-FD9F9CDB9F5E}" srcId="{F51E5FC1-36D8-4142-864A-97B2FCD13EEC}" destId="{82B5521D-F3D1-45B7-9860-C63777F8F28C}" srcOrd="0" destOrd="0" parTransId="{549582A4-A279-4E34-B991-47408FC3538B}" sibTransId="{97945AC4-C11B-4046-B0B7-C1C53CB1ED33}"/>
    <dgm:cxn modelId="{EB2D1EF9-3E0A-4CFE-A20B-8FC05BEC6995}" srcId="{F51E5FC1-36D8-4142-864A-97B2FCD13EEC}" destId="{A9F7B299-A399-49B1-A922-F39433BF9CC3}" srcOrd="5" destOrd="0" parTransId="{8722AC1E-469B-4C6A-90AC-B915F631F731}" sibTransId="{3ECEA811-0E0C-4AA4-8467-808743812A07}"/>
    <dgm:cxn modelId="{A307DCCE-15B8-46FE-BD9D-341C71BBD884}" type="presOf" srcId="{405A34BB-5055-47D5-89EA-E54F678671FD}" destId="{44866EC6-AEB6-4772-A2EC-A5D728985C6A}" srcOrd="1" destOrd="0" presId="urn:microsoft.com/office/officeart/2005/8/layout/process1"/>
    <dgm:cxn modelId="{9C45100A-A26A-47DB-BE34-E7DF7927A05F}" type="presOf" srcId="{CFBB302C-F378-4515-9855-1238799B6166}" destId="{8786D468-5C03-4CF8-ACC7-784BB6E3FE93}" srcOrd="1" destOrd="0" presId="urn:microsoft.com/office/officeart/2005/8/layout/process1"/>
    <dgm:cxn modelId="{B98E23CC-FDBF-410F-8285-40DBB75F4FF8}" srcId="{F51E5FC1-36D8-4142-864A-97B2FCD13EEC}" destId="{D2733AE0-804F-4743-BD7C-DE3F737CCA5F}" srcOrd="2" destOrd="0" parTransId="{DD9BA260-5ADE-4786-8477-EBD9C074D1B9}" sibTransId="{405A34BB-5055-47D5-89EA-E54F678671FD}"/>
    <dgm:cxn modelId="{E3F5586B-46DC-407E-BC0A-DDF81DB0E5CA}" type="presOf" srcId="{AEA05276-2B9F-4EBB-9985-8DD199325E97}" destId="{0FD0D6B8-730E-4370-9E19-0368C7349966}" srcOrd="1" destOrd="0" presId="urn:microsoft.com/office/officeart/2005/8/layout/process1"/>
    <dgm:cxn modelId="{6C466994-4C7D-479F-A7C9-E895A91C2273}" srcId="{F51E5FC1-36D8-4142-864A-97B2FCD13EEC}" destId="{F175767D-4520-4481-AC24-0C4EA41B2EA6}" srcOrd="4" destOrd="0" parTransId="{28ECB938-76F5-414A-8249-E3A4722DCC34}" sibTransId="{CFBB302C-F378-4515-9855-1238799B6166}"/>
    <dgm:cxn modelId="{8C8ED891-F26A-4204-980A-792017629000}" type="presParOf" srcId="{098F37A7-C937-43DB-B402-E4BDCC2278C9}" destId="{30DB6167-6214-4877-B3C6-2A05678B7607}" srcOrd="0" destOrd="0" presId="urn:microsoft.com/office/officeart/2005/8/layout/process1"/>
    <dgm:cxn modelId="{ADB6FA5F-C5D8-4BC5-B982-A9821AFB9D8A}" type="presParOf" srcId="{098F37A7-C937-43DB-B402-E4BDCC2278C9}" destId="{B24DAFCB-2C0A-4D3A-9605-EE6913F4C31C}" srcOrd="1" destOrd="0" presId="urn:microsoft.com/office/officeart/2005/8/layout/process1"/>
    <dgm:cxn modelId="{FE58FF20-27E8-4FD7-9B68-C3E6287B9FAA}" type="presParOf" srcId="{B24DAFCB-2C0A-4D3A-9605-EE6913F4C31C}" destId="{40B80381-2E83-40DF-BD7D-DA117B02597C}" srcOrd="0" destOrd="0" presId="urn:microsoft.com/office/officeart/2005/8/layout/process1"/>
    <dgm:cxn modelId="{B277495B-825C-4526-AD20-821E5E083393}" type="presParOf" srcId="{098F37A7-C937-43DB-B402-E4BDCC2278C9}" destId="{4F509120-84D4-4018-A91F-97DC189FB379}" srcOrd="2" destOrd="0" presId="urn:microsoft.com/office/officeart/2005/8/layout/process1"/>
    <dgm:cxn modelId="{87537B4F-272D-49AE-9853-BB18768D9C3A}" type="presParOf" srcId="{098F37A7-C937-43DB-B402-E4BDCC2278C9}" destId="{C5D6F0C7-FCA6-4A80-8148-53D44F8EF96D}" srcOrd="3" destOrd="0" presId="urn:microsoft.com/office/officeart/2005/8/layout/process1"/>
    <dgm:cxn modelId="{6D763AFB-82AC-41B8-A277-3E09A16A01BA}" type="presParOf" srcId="{C5D6F0C7-FCA6-4A80-8148-53D44F8EF96D}" destId="{0FD0D6B8-730E-4370-9E19-0368C7349966}" srcOrd="0" destOrd="0" presId="urn:microsoft.com/office/officeart/2005/8/layout/process1"/>
    <dgm:cxn modelId="{4F45B5FF-2EBF-476E-B877-581CBACC24B7}" type="presParOf" srcId="{098F37A7-C937-43DB-B402-E4BDCC2278C9}" destId="{1E0AB417-1A44-4272-BC0E-2EA7ABDDFE54}" srcOrd="4" destOrd="0" presId="urn:microsoft.com/office/officeart/2005/8/layout/process1"/>
    <dgm:cxn modelId="{357A9769-C030-4EC0-B296-DBE781E7D691}" type="presParOf" srcId="{098F37A7-C937-43DB-B402-E4BDCC2278C9}" destId="{663569FD-2F4C-48EF-A00F-49371C5D9837}" srcOrd="5" destOrd="0" presId="urn:microsoft.com/office/officeart/2005/8/layout/process1"/>
    <dgm:cxn modelId="{FFCAF337-A354-431E-818B-95AAC964147F}" type="presParOf" srcId="{663569FD-2F4C-48EF-A00F-49371C5D9837}" destId="{44866EC6-AEB6-4772-A2EC-A5D728985C6A}" srcOrd="0" destOrd="0" presId="urn:microsoft.com/office/officeart/2005/8/layout/process1"/>
    <dgm:cxn modelId="{42FB5CC9-ADF8-4295-A773-DC0F0D54BDFF}" type="presParOf" srcId="{098F37A7-C937-43DB-B402-E4BDCC2278C9}" destId="{B58FE05A-80A7-470D-92E5-DA8CFAA38C0D}" srcOrd="6" destOrd="0" presId="urn:microsoft.com/office/officeart/2005/8/layout/process1"/>
    <dgm:cxn modelId="{6F60B25A-57DB-4D61-987D-978947DC9A5A}" type="presParOf" srcId="{098F37A7-C937-43DB-B402-E4BDCC2278C9}" destId="{4311D32F-23DE-4DCF-9002-37EF5969B2D9}" srcOrd="7" destOrd="0" presId="urn:microsoft.com/office/officeart/2005/8/layout/process1"/>
    <dgm:cxn modelId="{7D4BF827-AD89-4350-848B-A445C397363A}" type="presParOf" srcId="{4311D32F-23DE-4DCF-9002-37EF5969B2D9}" destId="{67F35D14-E20F-4AE2-B3A1-F8EE7F12AEE9}" srcOrd="0" destOrd="0" presId="urn:microsoft.com/office/officeart/2005/8/layout/process1"/>
    <dgm:cxn modelId="{051FB28A-1204-4709-85CC-32D13A12D148}" type="presParOf" srcId="{098F37A7-C937-43DB-B402-E4BDCC2278C9}" destId="{31A5A212-1449-431E-B27B-301824B53A94}" srcOrd="8" destOrd="0" presId="urn:microsoft.com/office/officeart/2005/8/layout/process1"/>
    <dgm:cxn modelId="{DC0C4D3E-4AE4-4B6D-BD05-FA73838ED70E}" type="presParOf" srcId="{098F37A7-C937-43DB-B402-E4BDCC2278C9}" destId="{EA715E05-C46B-4BDD-8CDE-FD6BCA9A4189}" srcOrd="9" destOrd="0" presId="urn:microsoft.com/office/officeart/2005/8/layout/process1"/>
    <dgm:cxn modelId="{48E1E8F7-7FD5-4BE9-B736-7B512DEB23C8}" type="presParOf" srcId="{EA715E05-C46B-4BDD-8CDE-FD6BCA9A4189}" destId="{8786D468-5C03-4CF8-ACC7-784BB6E3FE93}" srcOrd="0" destOrd="0" presId="urn:microsoft.com/office/officeart/2005/8/layout/process1"/>
    <dgm:cxn modelId="{2B0E763B-EDA2-4E0D-85B8-32A9BC7202DB}" type="presParOf" srcId="{098F37A7-C937-43DB-B402-E4BDCC2278C9}" destId="{E294DD90-DC0B-46C2-A4EC-B6CBDB8949A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37CBF4-3C8D-496E-8F3E-CBCB09CD8215}" type="doc">
      <dgm:prSet loTypeId="urn:microsoft.com/office/officeart/2005/8/layout/chevron1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E7C618-80BC-4CC0-B2EC-BEB694A57223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GB" sz="2000" b="0" dirty="0" smtClean="0">
              <a:latin typeface="Times New Roman" pitchFamily="18" charset="0"/>
              <a:cs typeface="Times New Roman" pitchFamily="18" charset="0"/>
            </a:rPr>
            <a:t>201</a:t>
          </a:r>
          <a:r>
            <a:rPr lang="lv-LV" sz="2000" b="0" dirty="0" smtClean="0">
              <a:latin typeface="Times New Roman" pitchFamily="18" charset="0"/>
              <a:cs typeface="Times New Roman" pitchFamily="18" charset="0"/>
            </a:rPr>
            <a:t>3.</a:t>
          </a:r>
        </a:p>
        <a:p>
          <a:pPr rtl="0">
            <a:lnSpc>
              <a:spcPct val="100000"/>
            </a:lnSpc>
            <a:spcAft>
              <a:spcPts val="0"/>
            </a:spcAft>
          </a:pPr>
          <a:endParaRPr lang="en-GB" sz="2000" dirty="0"/>
        </a:p>
      </dgm:t>
    </dgm:pt>
    <dgm:pt modelId="{24784F52-729A-4386-AE99-0E9BB462E260}" type="parTrans" cxnId="{EF747590-B472-41EA-B531-516C4B622FDC}">
      <dgm:prSet/>
      <dgm:spPr/>
      <dgm:t>
        <a:bodyPr/>
        <a:lstStyle/>
        <a:p>
          <a:endParaRPr lang="en-GB"/>
        </a:p>
      </dgm:t>
    </dgm:pt>
    <dgm:pt modelId="{F070BBDA-CB19-4F37-B87B-A82AE8F548A9}" type="sibTrans" cxnId="{EF747590-B472-41EA-B531-516C4B622FDC}">
      <dgm:prSet/>
      <dgm:spPr/>
      <dgm:t>
        <a:bodyPr/>
        <a:lstStyle/>
        <a:p>
          <a:endParaRPr lang="en-GB"/>
        </a:p>
      </dgm:t>
    </dgm:pt>
    <dgm:pt modelId="{081F5783-1F1A-458D-B4A7-F9C4E1EAAD4B}">
      <dgm:prSet custT="1"/>
      <dgm:spPr/>
      <dgm:t>
        <a:bodyPr anchor="t" anchorCtr="0"/>
        <a:lstStyle/>
        <a:p>
          <a:pPr algn="l" rtl="0">
            <a:lnSpc>
              <a:spcPct val="100000"/>
            </a:lnSpc>
            <a:spcAft>
              <a:spcPts val="0"/>
            </a:spcAft>
          </a:pPr>
          <a:r>
            <a:rPr lang="lv-LV" sz="2000" b="0" dirty="0" smtClean="0"/>
            <a:t>    </a:t>
          </a:r>
          <a:r>
            <a:rPr lang="lv-LV" sz="2000" b="0" dirty="0" smtClean="0">
              <a:latin typeface="Times New Roman" pitchFamily="18" charset="0"/>
              <a:cs typeface="Times New Roman" pitchFamily="18" charset="0"/>
            </a:rPr>
            <a:t>2014</a:t>
          </a:r>
          <a:r>
            <a:rPr lang="lv-LV" sz="2000" b="0" dirty="0" smtClean="0"/>
            <a:t>.</a:t>
          </a:r>
          <a:endParaRPr lang="en-GB" sz="2000" dirty="0"/>
        </a:p>
      </dgm:t>
    </dgm:pt>
    <dgm:pt modelId="{399BBB90-0805-4D14-A5F4-A882C8399F6A}" type="parTrans" cxnId="{A2E5B448-BEBF-4D54-A4FF-8E4B7ADA9FED}">
      <dgm:prSet/>
      <dgm:spPr/>
      <dgm:t>
        <a:bodyPr/>
        <a:lstStyle/>
        <a:p>
          <a:endParaRPr lang="en-GB"/>
        </a:p>
      </dgm:t>
    </dgm:pt>
    <dgm:pt modelId="{CE01E3E4-11A9-4624-970C-3BAF996A8D70}" type="sibTrans" cxnId="{A2E5B448-BEBF-4D54-A4FF-8E4B7ADA9FED}">
      <dgm:prSet/>
      <dgm:spPr/>
      <dgm:t>
        <a:bodyPr/>
        <a:lstStyle/>
        <a:p>
          <a:endParaRPr lang="en-GB"/>
        </a:p>
      </dgm:t>
    </dgm:pt>
    <dgm:pt modelId="{268A527C-A64D-4F76-A1F6-0704D406EAFE}" type="pres">
      <dgm:prSet presAssocID="{7137CBF4-3C8D-496E-8F3E-CBCB09CD821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60C52A8-D08F-4C47-897A-C7632EF54E9E}" type="pres">
      <dgm:prSet presAssocID="{E3E7C618-80BC-4CC0-B2EC-BEB694A57223}" presName="parTxOnly" presStyleLbl="node1" presStyleIdx="0" presStyleCnt="2" custAng="0" custScaleX="649288" custScaleY="152097" custLinFactX="133" custLinFactNeighborX="100000" custLinFactNeighborY="-394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E33D84-97F4-48EF-8064-36D67BA2C0F8}" type="pres">
      <dgm:prSet presAssocID="{F070BBDA-CB19-4F37-B87B-A82AE8F548A9}" presName="parTxOnlySpace" presStyleCnt="0"/>
      <dgm:spPr/>
      <dgm:t>
        <a:bodyPr/>
        <a:lstStyle/>
        <a:p>
          <a:endParaRPr lang="lv-LV"/>
        </a:p>
      </dgm:t>
    </dgm:pt>
    <dgm:pt modelId="{3D80CF1F-BDA1-49D0-AF07-B9D7FB8B22D8}" type="pres">
      <dgm:prSet presAssocID="{081F5783-1F1A-458D-B4A7-F9C4E1EAAD4B}" presName="parTxOnly" presStyleLbl="node1" presStyleIdx="1" presStyleCnt="2" custScaleX="168500" custScaleY="149337" custLinFactNeighborX="13720" custLinFactNeighborY="-407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3469805-E16C-45C7-A025-0A3D37713A69}" type="presOf" srcId="{E3E7C618-80BC-4CC0-B2EC-BEB694A57223}" destId="{B60C52A8-D08F-4C47-897A-C7632EF54E9E}" srcOrd="0" destOrd="0" presId="urn:microsoft.com/office/officeart/2005/8/layout/chevron1"/>
    <dgm:cxn modelId="{F4519731-1EB6-47A8-B0C9-E467D6E7EB09}" type="presOf" srcId="{081F5783-1F1A-458D-B4A7-F9C4E1EAAD4B}" destId="{3D80CF1F-BDA1-49D0-AF07-B9D7FB8B22D8}" srcOrd="0" destOrd="0" presId="urn:microsoft.com/office/officeart/2005/8/layout/chevron1"/>
    <dgm:cxn modelId="{EF747590-B472-41EA-B531-516C4B622FDC}" srcId="{7137CBF4-3C8D-496E-8F3E-CBCB09CD8215}" destId="{E3E7C618-80BC-4CC0-B2EC-BEB694A57223}" srcOrd="0" destOrd="0" parTransId="{24784F52-729A-4386-AE99-0E9BB462E260}" sibTransId="{F070BBDA-CB19-4F37-B87B-A82AE8F548A9}"/>
    <dgm:cxn modelId="{A2E5B448-BEBF-4D54-A4FF-8E4B7ADA9FED}" srcId="{7137CBF4-3C8D-496E-8F3E-CBCB09CD8215}" destId="{081F5783-1F1A-458D-B4A7-F9C4E1EAAD4B}" srcOrd="1" destOrd="0" parTransId="{399BBB90-0805-4D14-A5F4-A882C8399F6A}" sibTransId="{CE01E3E4-11A9-4624-970C-3BAF996A8D70}"/>
    <dgm:cxn modelId="{3F826514-9998-461D-A9A7-4B16E6DAC225}" type="presOf" srcId="{7137CBF4-3C8D-496E-8F3E-CBCB09CD8215}" destId="{268A527C-A64D-4F76-A1F6-0704D406EAFE}" srcOrd="0" destOrd="0" presId="urn:microsoft.com/office/officeart/2005/8/layout/chevron1"/>
    <dgm:cxn modelId="{26DF97EF-5684-403B-AAE3-3F98BADD10B5}" type="presParOf" srcId="{268A527C-A64D-4F76-A1F6-0704D406EAFE}" destId="{B60C52A8-D08F-4C47-897A-C7632EF54E9E}" srcOrd="0" destOrd="0" presId="urn:microsoft.com/office/officeart/2005/8/layout/chevron1"/>
    <dgm:cxn modelId="{D9B366E8-34DE-479D-B299-75A23A24E213}" type="presParOf" srcId="{268A527C-A64D-4F76-A1F6-0704D406EAFE}" destId="{F1E33D84-97F4-48EF-8064-36D67BA2C0F8}" srcOrd="1" destOrd="0" presId="urn:microsoft.com/office/officeart/2005/8/layout/chevron1"/>
    <dgm:cxn modelId="{4F1A5B80-6306-4CAD-B00E-80FEDD10784D}" type="presParOf" srcId="{268A527C-A64D-4F76-A1F6-0704D406EAFE}" destId="{3D80CF1F-BDA1-49D0-AF07-B9D7FB8B22D8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DCC7E1-198D-4BBE-9844-1046EBBA6F84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C3960253-E8BD-424F-86DF-5EB97BF3106D}">
      <dgm:prSet phldrT="[Text]" custT="1"/>
      <dgm:spPr/>
      <dgm:t>
        <a:bodyPr/>
        <a:lstStyle/>
        <a:p>
          <a:pPr rtl="0"/>
          <a:r>
            <a:rPr lang="lv-LV" sz="1400" dirty="0" smtClean="0">
              <a:latin typeface="Times New Roman" pitchFamily="18" charset="0"/>
              <a:cs typeface="Times New Roman" pitchFamily="18" charset="0"/>
            </a:rPr>
            <a:t>Koncepcija </a:t>
          </a:r>
          <a:r>
            <a:rPr lang="lv-LV" sz="1300" dirty="0" smtClean="0">
              <a:latin typeface="Times New Roman" pitchFamily="18" charset="0"/>
              <a:cs typeface="Times New Roman" pitchFamily="18" charset="0"/>
            </a:rPr>
            <a:t>par</a:t>
          </a:r>
          <a:r>
            <a:rPr lang="lv-LV" sz="1400" dirty="0" smtClean="0">
              <a:latin typeface="Times New Roman" pitchFamily="18" charset="0"/>
              <a:cs typeface="Times New Roman" pitchFamily="18" charset="0"/>
            </a:rPr>
            <a:t> ES fondu ieviešanu 2014.-2020.gada plānošanas periodā </a:t>
          </a:r>
          <a:endParaRPr lang="en-GB" sz="1400" noProof="0" dirty="0">
            <a:latin typeface="Times New Roman" pitchFamily="18" charset="0"/>
            <a:cs typeface="Times New Roman" pitchFamily="18" charset="0"/>
          </a:endParaRPr>
        </a:p>
      </dgm:t>
    </dgm:pt>
    <dgm:pt modelId="{B3EF4546-2B97-40AE-9CFC-FF76F0E540F5}" type="parTrans" cxnId="{8946EB46-C409-4F7A-9164-6878CB7BBC61}">
      <dgm:prSet/>
      <dgm:spPr/>
      <dgm:t>
        <a:bodyPr/>
        <a:lstStyle/>
        <a:p>
          <a:endParaRPr lang="lv-LV"/>
        </a:p>
      </dgm:t>
    </dgm:pt>
    <dgm:pt modelId="{B20A4AE7-D047-4732-B3BA-F2319236599E}" type="sibTrans" cxnId="{8946EB46-C409-4F7A-9164-6878CB7BBC61}">
      <dgm:prSet/>
      <dgm:spPr/>
      <dgm:t>
        <a:bodyPr/>
        <a:lstStyle/>
        <a:p>
          <a:endParaRPr lang="lv-LV"/>
        </a:p>
      </dgm:t>
    </dgm:pt>
    <dgm:pt modelId="{7AE454EC-0A22-4372-8BFA-50D0E240A7D6}" type="pres">
      <dgm:prSet presAssocID="{90DCC7E1-198D-4BBE-9844-1046EBBA6F84}" presName="Name0" presStyleCnt="0">
        <dgm:presLayoutVars>
          <dgm:dir/>
          <dgm:resizeHandles val="exact"/>
        </dgm:presLayoutVars>
      </dgm:prSet>
      <dgm:spPr/>
    </dgm:pt>
    <dgm:pt modelId="{6A5598CF-F27E-4ACF-A2B2-4913F8003197}" type="pres">
      <dgm:prSet presAssocID="{C3960253-E8BD-424F-86DF-5EB97BF3106D}" presName="node" presStyleLbl="node1" presStyleIdx="0" presStyleCnt="1" custLinFactNeighborX="-49" custLinFactNeighborY="989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3E3C3D47-BE30-43CB-A0FB-EA16627F5669}" type="presOf" srcId="{C3960253-E8BD-424F-86DF-5EB97BF3106D}" destId="{6A5598CF-F27E-4ACF-A2B2-4913F8003197}" srcOrd="0" destOrd="0" presId="urn:microsoft.com/office/officeart/2005/8/layout/process1"/>
    <dgm:cxn modelId="{A140CF85-79E8-4139-B16B-DE5735CB6875}" type="presOf" srcId="{90DCC7E1-198D-4BBE-9844-1046EBBA6F84}" destId="{7AE454EC-0A22-4372-8BFA-50D0E240A7D6}" srcOrd="0" destOrd="0" presId="urn:microsoft.com/office/officeart/2005/8/layout/process1"/>
    <dgm:cxn modelId="{8946EB46-C409-4F7A-9164-6878CB7BBC61}" srcId="{90DCC7E1-198D-4BBE-9844-1046EBBA6F84}" destId="{C3960253-E8BD-424F-86DF-5EB97BF3106D}" srcOrd="0" destOrd="0" parTransId="{B3EF4546-2B97-40AE-9CFC-FF76F0E540F5}" sibTransId="{B20A4AE7-D047-4732-B3BA-F2319236599E}"/>
    <dgm:cxn modelId="{88BF7818-A0FC-4FF3-AD89-3C9200200177}" type="presParOf" srcId="{7AE454EC-0A22-4372-8BFA-50D0E240A7D6}" destId="{6A5598CF-F27E-4ACF-A2B2-4913F8003197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DCC7E1-198D-4BBE-9844-1046EBBA6F84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C3960253-E8BD-424F-86DF-5EB97BF3106D}">
      <dgm:prSet phldrT="[Text]" custT="1"/>
      <dgm:spPr/>
      <dgm:t>
        <a:bodyPr/>
        <a:lstStyle/>
        <a:p>
          <a:pPr rtl="0"/>
          <a:r>
            <a:rPr lang="lv-LV" sz="1400" b="1" noProof="0" dirty="0" smtClean="0">
              <a:latin typeface="Times New Roman" pitchFamily="18" charset="0"/>
              <a:cs typeface="Times New Roman" pitchFamily="18" charset="0"/>
            </a:rPr>
            <a:t>Regulu saskaņošana un apstiprināšana</a:t>
          </a:r>
          <a:endParaRPr lang="en-GB" sz="1400" b="1" noProof="0" dirty="0">
            <a:latin typeface="Times New Roman" pitchFamily="18" charset="0"/>
            <a:cs typeface="Times New Roman" pitchFamily="18" charset="0"/>
          </a:endParaRPr>
        </a:p>
      </dgm:t>
    </dgm:pt>
    <dgm:pt modelId="{B3EF4546-2B97-40AE-9CFC-FF76F0E540F5}" type="parTrans" cxnId="{8946EB46-C409-4F7A-9164-6878CB7BBC61}">
      <dgm:prSet/>
      <dgm:spPr/>
      <dgm:t>
        <a:bodyPr/>
        <a:lstStyle/>
        <a:p>
          <a:endParaRPr lang="lv-LV"/>
        </a:p>
      </dgm:t>
    </dgm:pt>
    <dgm:pt modelId="{B20A4AE7-D047-4732-B3BA-F2319236599E}" type="sibTrans" cxnId="{8946EB46-C409-4F7A-9164-6878CB7BBC61}">
      <dgm:prSet/>
      <dgm:spPr/>
      <dgm:t>
        <a:bodyPr/>
        <a:lstStyle/>
        <a:p>
          <a:endParaRPr lang="lv-LV"/>
        </a:p>
      </dgm:t>
    </dgm:pt>
    <dgm:pt modelId="{7AE454EC-0A22-4372-8BFA-50D0E240A7D6}" type="pres">
      <dgm:prSet presAssocID="{90DCC7E1-198D-4BBE-9844-1046EBBA6F84}" presName="Name0" presStyleCnt="0">
        <dgm:presLayoutVars>
          <dgm:dir/>
          <dgm:resizeHandles val="exact"/>
        </dgm:presLayoutVars>
      </dgm:prSet>
      <dgm:spPr/>
    </dgm:pt>
    <dgm:pt modelId="{6A5598CF-F27E-4ACF-A2B2-4913F8003197}" type="pres">
      <dgm:prSet presAssocID="{C3960253-E8BD-424F-86DF-5EB97BF3106D}" presName="node" presStyleLbl="node1" presStyleIdx="0" presStyleCnt="1" custLinFactNeighborX="-49" custLinFactNeighborY="1248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E2B8F27D-39DE-4BA0-B73C-B3F022A9FA4F}" type="presOf" srcId="{C3960253-E8BD-424F-86DF-5EB97BF3106D}" destId="{6A5598CF-F27E-4ACF-A2B2-4913F8003197}" srcOrd="0" destOrd="0" presId="urn:microsoft.com/office/officeart/2005/8/layout/process1"/>
    <dgm:cxn modelId="{B0BE5CA8-4BD6-4666-98AB-5E6DBD25657D}" type="presOf" srcId="{90DCC7E1-198D-4BBE-9844-1046EBBA6F84}" destId="{7AE454EC-0A22-4372-8BFA-50D0E240A7D6}" srcOrd="0" destOrd="0" presId="urn:microsoft.com/office/officeart/2005/8/layout/process1"/>
    <dgm:cxn modelId="{8946EB46-C409-4F7A-9164-6878CB7BBC61}" srcId="{90DCC7E1-198D-4BBE-9844-1046EBBA6F84}" destId="{C3960253-E8BD-424F-86DF-5EB97BF3106D}" srcOrd="0" destOrd="0" parTransId="{B3EF4546-2B97-40AE-9CFC-FF76F0E540F5}" sibTransId="{B20A4AE7-D047-4732-B3BA-F2319236599E}"/>
    <dgm:cxn modelId="{672854E3-48C9-4A24-80E3-BB6A9F6BC564}" type="presParOf" srcId="{7AE454EC-0A22-4372-8BFA-50D0E240A7D6}" destId="{6A5598CF-F27E-4ACF-A2B2-4913F8003197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AC0179-4E3A-4BA4-93B0-31B4B097C8F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0B7CFEE-27B9-469A-9D05-E122C403EBAD}">
      <dgm:prSet phldrT="[Text]" custT="1"/>
      <dgm:spPr/>
      <dgm:t>
        <a:bodyPr/>
        <a:lstStyle/>
        <a:p>
          <a:r>
            <a:rPr lang="lv-LV" sz="1400" b="1" dirty="0" err="1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sz="14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rPr>
            <a:t> perioda sākums ar DP iesniegšanu *</a:t>
          </a:r>
        </a:p>
      </dgm:t>
    </dgm:pt>
    <dgm:pt modelId="{A29692CF-82DA-40B9-80DD-4A2F31DD19D7}" type="parTrans" cxnId="{32FA6ECB-A6DF-4246-8392-C79959076712}">
      <dgm:prSet/>
      <dgm:spPr/>
      <dgm:t>
        <a:bodyPr/>
        <a:lstStyle/>
        <a:p>
          <a:endParaRPr lang="lv-LV"/>
        </a:p>
      </dgm:t>
    </dgm:pt>
    <dgm:pt modelId="{26F8ED2B-F2FF-40C1-95C1-756F5B9D2AA3}" type="sibTrans" cxnId="{32FA6ECB-A6DF-4246-8392-C79959076712}">
      <dgm:prSet/>
      <dgm:spPr/>
      <dgm:t>
        <a:bodyPr/>
        <a:lstStyle/>
        <a:p>
          <a:endParaRPr lang="lv-LV"/>
        </a:p>
      </dgm:t>
    </dgm:pt>
    <dgm:pt modelId="{C89A9F19-8E50-4AD1-AA41-D14A82BD8CA7}" type="pres">
      <dgm:prSet presAssocID="{E7AC0179-4E3A-4BA4-93B0-31B4B097C8F9}" presName="Name0" presStyleCnt="0">
        <dgm:presLayoutVars>
          <dgm:dir/>
          <dgm:animLvl val="lvl"/>
          <dgm:resizeHandles val="exact"/>
        </dgm:presLayoutVars>
      </dgm:prSet>
      <dgm:spPr/>
    </dgm:pt>
    <dgm:pt modelId="{3114ED7C-9435-4AD3-92D4-C32530111E06}" type="pres">
      <dgm:prSet presAssocID="{E7AC0179-4E3A-4BA4-93B0-31B4B097C8F9}" presName="dummy" presStyleCnt="0"/>
      <dgm:spPr/>
    </dgm:pt>
    <dgm:pt modelId="{2539D1A9-955A-4685-98DE-8F1A824E17DA}" type="pres">
      <dgm:prSet presAssocID="{E7AC0179-4E3A-4BA4-93B0-31B4B097C8F9}" presName="linH" presStyleCnt="0"/>
      <dgm:spPr/>
    </dgm:pt>
    <dgm:pt modelId="{736028F2-135A-4640-AAB6-C76D3BD39B3D}" type="pres">
      <dgm:prSet presAssocID="{E7AC0179-4E3A-4BA4-93B0-31B4B097C8F9}" presName="padding1" presStyleCnt="0"/>
      <dgm:spPr/>
    </dgm:pt>
    <dgm:pt modelId="{4C785313-7C9A-4A2A-9B81-A9B225AE86A0}" type="pres">
      <dgm:prSet presAssocID="{50B7CFEE-27B9-469A-9D05-E122C403EBAD}" presName="linV" presStyleCnt="0"/>
      <dgm:spPr/>
    </dgm:pt>
    <dgm:pt modelId="{12EF25C5-D558-4CA4-912B-588EE3A9E7B0}" type="pres">
      <dgm:prSet presAssocID="{50B7CFEE-27B9-469A-9D05-E122C403EBAD}" presName="spVertical1" presStyleCnt="0"/>
      <dgm:spPr/>
    </dgm:pt>
    <dgm:pt modelId="{535A0AD8-21F7-4399-8ACC-1B7231513C78}" type="pres">
      <dgm:prSet presAssocID="{50B7CFEE-27B9-469A-9D05-E122C403EBAD}" presName="parTx" presStyleLbl="revTx" presStyleIdx="0" presStyleCnt="1" custLinFactNeighborX="-9845" custLinFactNeighborY="135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024D505-BBD0-4ECC-A367-7179ADF8B57D}" type="pres">
      <dgm:prSet presAssocID="{50B7CFEE-27B9-469A-9D05-E122C403EBAD}" presName="spVertical2" presStyleCnt="0"/>
      <dgm:spPr/>
    </dgm:pt>
    <dgm:pt modelId="{0E84F840-260B-4D61-93DA-E651A9B36542}" type="pres">
      <dgm:prSet presAssocID="{50B7CFEE-27B9-469A-9D05-E122C403EBAD}" presName="spVertical3" presStyleCnt="0"/>
      <dgm:spPr/>
    </dgm:pt>
    <dgm:pt modelId="{BC20E98F-4786-4057-874C-0EAF596B0495}" type="pres">
      <dgm:prSet presAssocID="{E7AC0179-4E3A-4BA4-93B0-31B4B097C8F9}" presName="padding2" presStyleCnt="0"/>
      <dgm:spPr/>
    </dgm:pt>
    <dgm:pt modelId="{3549018D-043D-4D80-B3E3-B4C9F05F2F13}" type="pres">
      <dgm:prSet presAssocID="{E7AC0179-4E3A-4BA4-93B0-31B4B097C8F9}" presName="negArrow" presStyleCnt="0"/>
      <dgm:spPr/>
    </dgm:pt>
    <dgm:pt modelId="{A0F8A36F-0C01-4D35-BE49-820AD4611E8A}" type="pres">
      <dgm:prSet presAssocID="{E7AC0179-4E3A-4BA4-93B0-31B4B097C8F9}" presName="backgroundArrow" presStyleLbl="node1" presStyleIdx="0" presStyleCnt="1" custLinFactNeighborX="2599" custLinFactNeighborY="614"/>
      <dgm:spPr/>
    </dgm:pt>
  </dgm:ptLst>
  <dgm:cxnLst>
    <dgm:cxn modelId="{46D4E321-6AC8-4B7E-92AC-5E27CB52FAFC}" type="presOf" srcId="{50B7CFEE-27B9-469A-9D05-E122C403EBAD}" destId="{535A0AD8-21F7-4399-8ACC-1B7231513C78}" srcOrd="0" destOrd="0" presId="urn:microsoft.com/office/officeart/2005/8/layout/hProcess3"/>
    <dgm:cxn modelId="{32FA6ECB-A6DF-4246-8392-C79959076712}" srcId="{E7AC0179-4E3A-4BA4-93B0-31B4B097C8F9}" destId="{50B7CFEE-27B9-469A-9D05-E122C403EBAD}" srcOrd="0" destOrd="0" parTransId="{A29692CF-82DA-40B9-80DD-4A2F31DD19D7}" sibTransId="{26F8ED2B-F2FF-40C1-95C1-756F5B9D2AA3}"/>
    <dgm:cxn modelId="{5FA49CA4-E348-46CF-BBCD-D60A2B00C9FC}" type="presOf" srcId="{E7AC0179-4E3A-4BA4-93B0-31B4B097C8F9}" destId="{C89A9F19-8E50-4AD1-AA41-D14A82BD8CA7}" srcOrd="0" destOrd="0" presId="urn:microsoft.com/office/officeart/2005/8/layout/hProcess3"/>
    <dgm:cxn modelId="{F9BF5605-79A2-4939-82E3-C975B24C286D}" type="presParOf" srcId="{C89A9F19-8E50-4AD1-AA41-D14A82BD8CA7}" destId="{3114ED7C-9435-4AD3-92D4-C32530111E06}" srcOrd="0" destOrd="0" presId="urn:microsoft.com/office/officeart/2005/8/layout/hProcess3"/>
    <dgm:cxn modelId="{E50C3A16-B33F-4263-B4C4-B08FF2C84EB4}" type="presParOf" srcId="{C89A9F19-8E50-4AD1-AA41-D14A82BD8CA7}" destId="{2539D1A9-955A-4685-98DE-8F1A824E17DA}" srcOrd="1" destOrd="0" presId="urn:microsoft.com/office/officeart/2005/8/layout/hProcess3"/>
    <dgm:cxn modelId="{1BF032B8-D7AD-4153-89F9-0EAC83C312F5}" type="presParOf" srcId="{2539D1A9-955A-4685-98DE-8F1A824E17DA}" destId="{736028F2-135A-4640-AAB6-C76D3BD39B3D}" srcOrd="0" destOrd="0" presId="urn:microsoft.com/office/officeart/2005/8/layout/hProcess3"/>
    <dgm:cxn modelId="{F0872281-C433-4CF1-AABD-102821350F37}" type="presParOf" srcId="{2539D1A9-955A-4685-98DE-8F1A824E17DA}" destId="{4C785313-7C9A-4A2A-9B81-A9B225AE86A0}" srcOrd="1" destOrd="0" presId="urn:microsoft.com/office/officeart/2005/8/layout/hProcess3"/>
    <dgm:cxn modelId="{1246D700-9911-4B9B-BFDA-B078EE8ADD7E}" type="presParOf" srcId="{4C785313-7C9A-4A2A-9B81-A9B225AE86A0}" destId="{12EF25C5-D558-4CA4-912B-588EE3A9E7B0}" srcOrd="0" destOrd="0" presId="urn:microsoft.com/office/officeart/2005/8/layout/hProcess3"/>
    <dgm:cxn modelId="{D033BB1C-FF0D-4A3A-8CAA-E1DC103F0B7B}" type="presParOf" srcId="{4C785313-7C9A-4A2A-9B81-A9B225AE86A0}" destId="{535A0AD8-21F7-4399-8ACC-1B7231513C78}" srcOrd="1" destOrd="0" presId="urn:microsoft.com/office/officeart/2005/8/layout/hProcess3"/>
    <dgm:cxn modelId="{6EA0CC8B-667A-4BDB-847C-3C05398CF1C9}" type="presParOf" srcId="{4C785313-7C9A-4A2A-9B81-A9B225AE86A0}" destId="{B024D505-BBD0-4ECC-A367-7179ADF8B57D}" srcOrd="2" destOrd="0" presId="urn:microsoft.com/office/officeart/2005/8/layout/hProcess3"/>
    <dgm:cxn modelId="{4DC25EDD-9299-4640-B623-80C9663C1354}" type="presParOf" srcId="{4C785313-7C9A-4A2A-9B81-A9B225AE86A0}" destId="{0E84F840-260B-4D61-93DA-E651A9B36542}" srcOrd="3" destOrd="0" presId="urn:microsoft.com/office/officeart/2005/8/layout/hProcess3"/>
    <dgm:cxn modelId="{24DE5DF7-804F-4242-B6FD-C260B8FF6527}" type="presParOf" srcId="{2539D1A9-955A-4685-98DE-8F1A824E17DA}" destId="{BC20E98F-4786-4057-874C-0EAF596B0495}" srcOrd="2" destOrd="0" presId="urn:microsoft.com/office/officeart/2005/8/layout/hProcess3"/>
    <dgm:cxn modelId="{6821D744-AD89-4D6B-BF4A-57B3229ADF47}" type="presParOf" srcId="{2539D1A9-955A-4685-98DE-8F1A824E17DA}" destId="{3549018D-043D-4D80-B3E3-B4C9F05F2F13}" srcOrd="3" destOrd="0" presId="urn:microsoft.com/office/officeart/2005/8/layout/hProcess3"/>
    <dgm:cxn modelId="{A08C4F29-D561-48CC-8AEE-E1D41EB9D034}" type="presParOf" srcId="{2539D1A9-955A-4685-98DE-8F1A824E17DA}" destId="{A0F8A36F-0C01-4D35-BE49-820AD4611E8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276088-A95A-4E4F-B456-2C396156DE4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C2431C9-C9A3-43AA-9E78-B1E018B5289C}">
      <dgm:prSet phldrT="[Text]"/>
      <dgm:spPr/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Sasaiste ar ES 2020 mērķiem un atbilstošs kopējais investīciju sadalījums 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8D515261-B96F-45E5-B040-427A8D124FDB}" type="parTrans" cxnId="{8A3401FB-4307-4A25-8B69-9852DA03C5C3}">
      <dgm:prSet/>
      <dgm:spPr/>
      <dgm:t>
        <a:bodyPr/>
        <a:lstStyle/>
        <a:p>
          <a:endParaRPr lang="lv-LV"/>
        </a:p>
      </dgm:t>
    </dgm:pt>
    <dgm:pt modelId="{517D1805-3E3D-4452-9B7B-33E3F88CEB7C}" type="sibTrans" cxnId="{8A3401FB-4307-4A25-8B69-9852DA03C5C3}">
      <dgm:prSet/>
      <dgm:spPr/>
      <dgm:t>
        <a:bodyPr/>
        <a:lstStyle/>
        <a:p>
          <a:endParaRPr lang="lv-LV"/>
        </a:p>
      </dgm:t>
    </dgm:pt>
    <dgm:pt modelId="{A97C94B4-C68B-4D6F-999D-17E006297806}">
      <dgm:prSet phldrT="[Text]"/>
      <dgm:spPr/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Stratēģiskais redzējums, balstoties uz trūkumu un vajadzību analīzi nozarē. Cieša investīciju saistība ar izaugsmes un darbavietu nodrošināšanu </a:t>
          </a:r>
          <a:endParaRPr lang="lv-LV" b="1" dirty="0">
            <a:latin typeface="Times New Roman" pitchFamily="18" charset="0"/>
            <a:cs typeface="Times New Roman" pitchFamily="18" charset="0"/>
          </a:endParaRPr>
        </a:p>
      </dgm:t>
    </dgm:pt>
    <dgm:pt modelId="{EFB415E4-77BB-4A15-AE02-51051C9534C6}" type="parTrans" cxnId="{DD13F08D-2CF8-46C8-8AA8-D99F1DBB06C5}">
      <dgm:prSet/>
      <dgm:spPr/>
      <dgm:t>
        <a:bodyPr/>
        <a:lstStyle/>
        <a:p>
          <a:endParaRPr lang="lv-LV"/>
        </a:p>
      </dgm:t>
    </dgm:pt>
    <dgm:pt modelId="{9DF0AC04-3014-4594-81E1-CA33EA09BE22}" type="sibTrans" cxnId="{DD13F08D-2CF8-46C8-8AA8-D99F1DBB06C5}">
      <dgm:prSet/>
      <dgm:spPr/>
      <dgm:t>
        <a:bodyPr/>
        <a:lstStyle/>
        <a:p>
          <a:endParaRPr lang="lv-LV"/>
        </a:p>
      </dgm:t>
    </dgm:pt>
    <dgm:pt modelId="{CE849636-DA7D-4FD9-883B-DB9E9635EC47}">
      <dgm:prSet phldrT="[Text]" custT="1"/>
      <dgm:spPr/>
      <dgm:t>
        <a:bodyPr/>
        <a:lstStyle/>
        <a:p>
          <a:pPr algn="just"/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Pilsētvides un teritoriālās investīcijas, tūrisms, kultūra -  nepieciešams stratēģiskais pamatojums uz sasaiste ar darbavietu radīšanu un izaugsmi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39C2C385-E93E-4E14-80BF-DB2026534EC3}" type="parTrans" cxnId="{6E07F16B-1574-41C8-8219-A8744526E94B}">
      <dgm:prSet/>
      <dgm:spPr/>
      <dgm:t>
        <a:bodyPr/>
        <a:lstStyle/>
        <a:p>
          <a:endParaRPr lang="lv-LV"/>
        </a:p>
      </dgm:t>
    </dgm:pt>
    <dgm:pt modelId="{CA7569C0-E181-454E-9E9B-33ED00B3BF6D}" type="sibTrans" cxnId="{6E07F16B-1574-41C8-8219-A8744526E94B}">
      <dgm:prSet/>
      <dgm:spPr/>
      <dgm:t>
        <a:bodyPr/>
        <a:lstStyle/>
        <a:p>
          <a:endParaRPr lang="lv-LV"/>
        </a:p>
      </dgm:t>
    </dgm:pt>
    <dgm:pt modelId="{FF1A24F0-96C1-4803-BA5D-7F8B3D1AD345}">
      <dgm:prSet phldrT="[Text]"/>
      <dgm:spPr/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Fokusēta prioritāšu izvēle un integrēta pieeja investīciju plānošanā šajās prioritātēs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90C6011C-CC00-41B1-BFE7-0B5DBF6BC15E}" type="parTrans" cxnId="{915C5D70-4BAB-4629-B0D8-96E4A4166E86}">
      <dgm:prSet/>
      <dgm:spPr/>
      <dgm:t>
        <a:bodyPr/>
        <a:lstStyle/>
        <a:p>
          <a:endParaRPr lang="lv-LV"/>
        </a:p>
      </dgm:t>
    </dgm:pt>
    <dgm:pt modelId="{E5E3F74A-1369-4E62-B132-D082419B380F}" type="sibTrans" cxnId="{915C5D70-4BAB-4629-B0D8-96E4A4166E86}">
      <dgm:prSet/>
      <dgm:spPr/>
      <dgm:t>
        <a:bodyPr/>
        <a:lstStyle/>
        <a:p>
          <a:endParaRPr lang="lv-LV"/>
        </a:p>
      </dgm:t>
    </dgm:pt>
    <dgm:pt modelId="{ACC581D0-FDBC-4063-8A73-83E789C70620}">
      <dgm:prSet phldrT="[Text]" custT="1"/>
      <dgm:spPr/>
      <dgm:t>
        <a:bodyPr/>
        <a:lstStyle/>
        <a:p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Redzējumam jābūt integrētam, gadījumos, kad pasākuma izpildē ir iesaistītas vairākas ministrijas (piemēram, pilsētvides iniciatīva)</a:t>
          </a:r>
          <a:r>
            <a:rPr lang="lv-LV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D0C0A26D-763F-46A5-93D4-D0659A8DE0E5}" type="parTrans" cxnId="{BC2B1CF1-2B82-4413-9122-821FFF1413B4}">
      <dgm:prSet/>
      <dgm:spPr/>
      <dgm:t>
        <a:bodyPr/>
        <a:lstStyle/>
        <a:p>
          <a:endParaRPr lang="lv-LV"/>
        </a:p>
      </dgm:t>
    </dgm:pt>
    <dgm:pt modelId="{D4592B1B-04D1-41D9-AF11-D0D66B689343}" type="sibTrans" cxnId="{BC2B1CF1-2B82-4413-9122-821FFF1413B4}">
      <dgm:prSet/>
      <dgm:spPr/>
      <dgm:t>
        <a:bodyPr/>
        <a:lstStyle/>
        <a:p>
          <a:endParaRPr lang="lv-LV"/>
        </a:p>
      </dgm:t>
    </dgm:pt>
    <dgm:pt modelId="{93F66B57-E4C9-4A9A-BC16-23425A1385A7}">
      <dgm:prSet/>
      <dgm:spPr/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Risinājumiem jābūt balstītiem uz stratēģisko redzējumu, orientētiem uz rezultātiem, efektīviem un ilgtspējīgu attīstību vērstiem</a:t>
          </a:r>
        </a:p>
      </dgm:t>
    </dgm:pt>
    <dgm:pt modelId="{86226C5D-10E1-4490-9889-4015C6FC359D}" type="parTrans" cxnId="{79281D35-FC03-4907-8934-8971D770CC61}">
      <dgm:prSet/>
      <dgm:spPr/>
      <dgm:t>
        <a:bodyPr/>
        <a:lstStyle/>
        <a:p>
          <a:endParaRPr lang="lv-LV"/>
        </a:p>
      </dgm:t>
    </dgm:pt>
    <dgm:pt modelId="{DD798F1C-6E3F-47DE-91E5-CE77EBEDF01E}" type="sibTrans" cxnId="{79281D35-FC03-4907-8934-8971D770CC61}">
      <dgm:prSet/>
      <dgm:spPr/>
      <dgm:t>
        <a:bodyPr/>
        <a:lstStyle/>
        <a:p>
          <a:endParaRPr lang="lv-LV"/>
        </a:p>
      </dgm:t>
    </dgm:pt>
    <dgm:pt modelId="{53C87485-C3C1-45F8-9251-25694740B868}">
      <dgm:prSet custT="1"/>
      <dgm:spPr/>
      <dgm:t>
        <a:bodyPr/>
        <a:lstStyle/>
        <a:p>
          <a:pPr algn="just"/>
          <a:r>
            <a:rPr lang="lv-LV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Ostu un lidostas attīstība jāatbalsta no privātajiem  līdzekļiem </a:t>
          </a:r>
          <a:endParaRPr lang="lv-LV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1E09EF-B0E0-4E98-B232-7B97235480F1}" type="parTrans" cxnId="{F78CAA7D-010D-43E0-B837-360C8BB37350}">
      <dgm:prSet/>
      <dgm:spPr/>
      <dgm:t>
        <a:bodyPr/>
        <a:lstStyle/>
        <a:p>
          <a:endParaRPr lang="lv-LV"/>
        </a:p>
      </dgm:t>
    </dgm:pt>
    <dgm:pt modelId="{0FC8C09F-4AA0-41CB-A3CB-DDFE03365D4C}" type="sibTrans" cxnId="{F78CAA7D-010D-43E0-B837-360C8BB37350}">
      <dgm:prSet/>
      <dgm:spPr/>
      <dgm:t>
        <a:bodyPr/>
        <a:lstStyle/>
        <a:p>
          <a:endParaRPr lang="lv-LV"/>
        </a:p>
      </dgm:t>
    </dgm:pt>
    <dgm:pt modelId="{85DDF548-F6C8-44F7-B0EC-5D9BE7C9FB54}">
      <dgm:prSet phldrT="[Text]" custT="1"/>
      <dgm:spPr/>
      <dgm:t>
        <a:bodyPr/>
        <a:lstStyle/>
        <a:p>
          <a:pPr algn="just"/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Transportam paredzētais finansējums EK šķiet neproporcionāli liels 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3460CA4C-3EC5-439E-BFDE-25EFC6880733}" type="parTrans" cxnId="{9591FD75-ABDA-48C6-BA7E-65AD6CC3CE9E}">
      <dgm:prSet/>
      <dgm:spPr/>
      <dgm:t>
        <a:bodyPr/>
        <a:lstStyle/>
        <a:p>
          <a:endParaRPr lang="lv-LV"/>
        </a:p>
      </dgm:t>
    </dgm:pt>
    <dgm:pt modelId="{9A53CE4B-E698-4BE2-9C5B-80A3C8CBBBAF}" type="sibTrans" cxnId="{9591FD75-ABDA-48C6-BA7E-65AD6CC3CE9E}">
      <dgm:prSet/>
      <dgm:spPr/>
      <dgm:t>
        <a:bodyPr/>
        <a:lstStyle/>
        <a:p>
          <a:endParaRPr lang="lv-LV"/>
        </a:p>
      </dgm:t>
    </dgm:pt>
    <dgm:pt modelId="{392315CA-0A6D-451E-AF52-2A4E908101F7}">
      <dgm:prSet phldrT="[Text]" custT="1"/>
      <dgm:spPr/>
      <dgm:t>
        <a:bodyPr/>
        <a:lstStyle/>
        <a:p>
          <a:pPr algn="just"/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Investīcijām uzņēmējdarbībā, pētniecībā un inovācijās ir jābūt balstītām uz integrētu viedās specializācijas stratēģiju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4FFE7A7D-ED23-4B28-AD75-0DDA8447D5E1}" type="parTrans" cxnId="{423F89ED-30F3-431A-B739-DF6AC4230540}">
      <dgm:prSet/>
      <dgm:spPr/>
      <dgm:t>
        <a:bodyPr/>
        <a:lstStyle/>
        <a:p>
          <a:endParaRPr lang="lv-LV"/>
        </a:p>
      </dgm:t>
    </dgm:pt>
    <dgm:pt modelId="{4001CE09-FA78-46F7-B73D-F7AF9DD3DC83}" type="sibTrans" cxnId="{423F89ED-30F3-431A-B739-DF6AC4230540}">
      <dgm:prSet/>
      <dgm:spPr/>
      <dgm:t>
        <a:bodyPr/>
        <a:lstStyle/>
        <a:p>
          <a:endParaRPr lang="lv-LV"/>
        </a:p>
      </dgm:t>
    </dgm:pt>
    <dgm:pt modelId="{D363CA4C-086A-4769-8FAF-2DEB9E9E8546}">
      <dgm:prSet phldrT="[Text]" custT="1"/>
      <dgm:spPr/>
      <dgm:t>
        <a:bodyPr/>
        <a:lstStyle/>
        <a:p>
          <a:pPr algn="just"/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Sociālajiem jautājumiem (”mīkstajām”  investīcijām) un investīcijām inovācijās – sadalījums pārāk mazs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F822D214-F934-49EA-9064-D14D89C6D56E}" type="parTrans" cxnId="{6440CFEB-0215-44C5-B30B-9A70B680F8BA}">
      <dgm:prSet/>
      <dgm:spPr/>
      <dgm:t>
        <a:bodyPr/>
        <a:lstStyle/>
        <a:p>
          <a:endParaRPr lang="lv-LV"/>
        </a:p>
      </dgm:t>
    </dgm:pt>
    <dgm:pt modelId="{8A2B6B38-F292-4EA9-9886-9237FF1F7F62}" type="sibTrans" cxnId="{6440CFEB-0215-44C5-B30B-9A70B680F8BA}">
      <dgm:prSet/>
      <dgm:spPr/>
      <dgm:t>
        <a:bodyPr/>
        <a:lstStyle/>
        <a:p>
          <a:endParaRPr lang="lv-LV"/>
        </a:p>
      </dgm:t>
    </dgm:pt>
    <dgm:pt modelId="{8A7E3FAB-DEA1-467D-9192-C561EBEA126C}">
      <dgm:prSet custT="1"/>
      <dgm:spPr/>
      <dgm:t>
        <a:bodyPr/>
        <a:lstStyle/>
        <a:p>
          <a:r>
            <a:rPr lang="lv-LV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Veselība -  nav pieļaujama veselības sistēmas uzturēšana no ES fondu līdzekļiem. </a:t>
          </a:r>
          <a:endParaRPr lang="lv-LV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790581-01C1-4357-82B2-0F0CE00D5255}" type="parTrans" cxnId="{88300CDE-4A1A-4340-98A6-AD07FCB8FEA4}">
      <dgm:prSet/>
      <dgm:spPr/>
      <dgm:t>
        <a:bodyPr/>
        <a:lstStyle/>
        <a:p>
          <a:endParaRPr lang="lv-LV"/>
        </a:p>
      </dgm:t>
    </dgm:pt>
    <dgm:pt modelId="{5E33043F-4125-49B2-AD96-AE5B46A16EA1}" type="sibTrans" cxnId="{88300CDE-4A1A-4340-98A6-AD07FCB8FEA4}">
      <dgm:prSet/>
      <dgm:spPr/>
      <dgm:t>
        <a:bodyPr/>
        <a:lstStyle/>
        <a:p>
          <a:endParaRPr lang="lv-LV"/>
        </a:p>
      </dgm:t>
    </dgm:pt>
    <dgm:pt modelId="{BFA2BF40-6AAA-43E7-B25C-89CE55F97FF1}">
      <dgm:prSet custT="1"/>
      <dgm:spPr/>
      <dgm:t>
        <a:bodyPr/>
        <a:lstStyle/>
        <a:p>
          <a:pPr algn="just"/>
          <a:r>
            <a:rPr lang="lv-LV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NVO jāiesaista  investīciju plānošanā un uzraudzībā, kā arī  projektu īstenošanā piedāvāto prioritāšu  un specifisko atbalsta mērķu ietvaros  (nevis vispārējs atbalsts  NVO kapacitātei) </a:t>
          </a:r>
          <a:endParaRPr lang="lv-LV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7F1592-7A8B-4473-9013-79DD0BCD8883}" type="parTrans" cxnId="{1933F1F9-9BA7-4C0B-958D-C15A1A52D92C}">
      <dgm:prSet/>
      <dgm:spPr/>
      <dgm:t>
        <a:bodyPr/>
        <a:lstStyle/>
        <a:p>
          <a:endParaRPr lang="lv-LV"/>
        </a:p>
      </dgm:t>
    </dgm:pt>
    <dgm:pt modelId="{23A923BF-7529-4EFE-81F1-DDA0206C4B1A}" type="sibTrans" cxnId="{1933F1F9-9BA7-4C0B-958D-C15A1A52D92C}">
      <dgm:prSet/>
      <dgm:spPr/>
      <dgm:t>
        <a:bodyPr/>
        <a:lstStyle/>
        <a:p>
          <a:endParaRPr lang="lv-LV"/>
        </a:p>
      </dgm:t>
    </dgm:pt>
    <dgm:pt modelId="{94DC8DA9-875A-4861-855C-759BD194B942}">
      <dgm:prSet phldrT="[Text]" custT="1"/>
      <dgm:spPr/>
      <dgm:t>
        <a:bodyPr/>
        <a:lstStyle/>
        <a:p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EK skeptiska par plāniem attiecībā uz  sporta infrastruktūru, kultūras un veselības  investīcijām, institucionālo kapacitāti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1D360BE3-49C6-4A19-9782-B036D0C024BA}" type="parTrans" cxnId="{5F655B9C-CF56-4D31-A0A9-58A84C547E3B}">
      <dgm:prSet/>
      <dgm:spPr/>
      <dgm:t>
        <a:bodyPr/>
        <a:lstStyle/>
        <a:p>
          <a:endParaRPr lang="lv-LV"/>
        </a:p>
      </dgm:t>
    </dgm:pt>
    <dgm:pt modelId="{A82E3C0C-6D4B-4675-890B-ECB6F0215B65}" type="sibTrans" cxnId="{5F655B9C-CF56-4D31-A0A9-58A84C547E3B}">
      <dgm:prSet/>
      <dgm:spPr/>
      <dgm:t>
        <a:bodyPr/>
        <a:lstStyle/>
        <a:p>
          <a:endParaRPr lang="lv-LV"/>
        </a:p>
      </dgm:t>
    </dgm:pt>
    <dgm:pt modelId="{CB68EDE3-9FD8-4455-BAFB-6F2E96CA2DE7}">
      <dgm:prSet phldrT="[Text]" custT="1"/>
      <dgm:spPr/>
      <dgm:t>
        <a:bodyPr/>
        <a:lstStyle/>
        <a:p>
          <a:pPr algn="just"/>
          <a:r>
            <a:rPr lang="lv-LV" sz="1200" dirty="0" smtClean="0">
              <a:latin typeface="Times New Roman" pitchFamily="18" charset="0"/>
              <a:cs typeface="Times New Roman" pitchFamily="18" charset="0"/>
            </a:rPr>
            <a:t>Transporta investīcijas jāpamato ar kvalitatīvu un empīriski pamatotu stratēģiju integrētai transporta sistēmas attīstībai  </a:t>
          </a:r>
          <a:endParaRPr lang="lv-LV" sz="1200" dirty="0">
            <a:latin typeface="Times New Roman" pitchFamily="18" charset="0"/>
            <a:cs typeface="Times New Roman" pitchFamily="18" charset="0"/>
          </a:endParaRPr>
        </a:p>
      </dgm:t>
    </dgm:pt>
    <dgm:pt modelId="{C771D2E9-CB1D-481D-B121-F16C9516600E}" type="parTrans" cxnId="{AE414944-8015-4E8C-8C9C-CD36C1D70129}">
      <dgm:prSet/>
      <dgm:spPr/>
      <dgm:t>
        <a:bodyPr/>
        <a:lstStyle/>
        <a:p>
          <a:endParaRPr lang="lv-LV"/>
        </a:p>
      </dgm:t>
    </dgm:pt>
    <dgm:pt modelId="{BEFEDA06-6A3E-40C1-B86A-47240AB1693D}" type="sibTrans" cxnId="{AE414944-8015-4E8C-8C9C-CD36C1D70129}">
      <dgm:prSet/>
      <dgm:spPr/>
      <dgm:t>
        <a:bodyPr/>
        <a:lstStyle/>
        <a:p>
          <a:endParaRPr lang="lv-LV"/>
        </a:p>
      </dgm:t>
    </dgm:pt>
    <dgm:pt modelId="{BC087FD7-6982-462B-9773-CFE921ABD77E}" type="pres">
      <dgm:prSet presAssocID="{0B276088-A95A-4E4F-B456-2C396156DE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32DBD8BC-4D35-4E6E-873E-BA259325AFE8}" type="pres">
      <dgm:prSet presAssocID="{FC2431C9-C9A3-43AA-9E78-B1E018B5289C}" presName="linNode" presStyleCnt="0"/>
      <dgm:spPr/>
    </dgm:pt>
    <dgm:pt modelId="{1E38D3FC-2359-4754-95F4-29A0003BFF26}" type="pres">
      <dgm:prSet presAssocID="{FC2431C9-C9A3-43AA-9E78-B1E018B528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FE6C1E0-74A3-49B4-8614-CD6B1B3FAAAA}" type="pres">
      <dgm:prSet presAssocID="{FC2431C9-C9A3-43AA-9E78-B1E018B528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77CD2D2-3642-4FF6-88D9-411317F4CFD5}" type="pres">
      <dgm:prSet presAssocID="{517D1805-3E3D-4452-9B7B-33E3F88CEB7C}" presName="sp" presStyleCnt="0"/>
      <dgm:spPr/>
    </dgm:pt>
    <dgm:pt modelId="{6B7370DF-B854-445E-BE56-48982C084CC6}" type="pres">
      <dgm:prSet presAssocID="{A97C94B4-C68B-4D6F-999D-17E006297806}" presName="linNode" presStyleCnt="0"/>
      <dgm:spPr/>
    </dgm:pt>
    <dgm:pt modelId="{0F22C995-EDC2-490E-A07D-992EA7594F20}" type="pres">
      <dgm:prSet presAssocID="{A97C94B4-C68B-4D6F-999D-17E006297806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54B27E-25DD-4017-9361-1794B75B7DA8}" type="pres">
      <dgm:prSet presAssocID="{A97C94B4-C68B-4D6F-999D-17E006297806}" presName="descendantText" presStyleLbl="alignAccFollowNode1" presStyleIdx="1" presStyleCnt="4" custScaleY="12426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40C953A-FCB9-4077-9180-E68F29B9200D}" type="pres">
      <dgm:prSet presAssocID="{9DF0AC04-3014-4594-81E1-CA33EA09BE22}" presName="sp" presStyleCnt="0"/>
      <dgm:spPr/>
    </dgm:pt>
    <dgm:pt modelId="{95033888-A076-4285-80B3-A328A128E6BF}" type="pres">
      <dgm:prSet presAssocID="{FF1A24F0-96C1-4803-BA5D-7F8B3D1AD345}" presName="linNode" presStyleCnt="0"/>
      <dgm:spPr/>
    </dgm:pt>
    <dgm:pt modelId="{47724B82-7E71-4090-9F82-3F943596DE5A}" type="pres">
      <dgm:prSet presAssocID="{FF1A24F0-96C1-4803-BA5D-7F8B3D1AD34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3F4B252-F364-4B8D-8485-B73DB5B8CE59}" type="pres">
      <dgm:prSet presAssocID="{FF1A24F0-96C1-4803-BA5D-7F8B3D1AD345}" presName="descendantText" presStyleLbl="alignAccFollowNode1" presStyleIdx="2" presStyleCnt="4" custScaleY="111879" custLinFactNeighborX="-1806" custLinFactNeighborY="267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2614D72-80E2-4BF7-9BCC-00DC5F477BE8}" type="pres">
      <dgm:prSet presAssocID="{E5E3F74A-1369-4E62-B132-D082419B380F}" presName="sp" presStyleCnt="0"/>
      <dgm:spPr/>
    </dgm:pt>
    <dgm:pt modelId="{AFA4622E-EE3B-458A-A384-35F93EF65125}" type="pres">
      <dgm:prSet presAssocID="{93F66B57-E4C9-4A9A-BC16-23425A1385A7}" presName="linNode" presStyleCnt="0"/>
      <dgm:spPr/>
    </dgm:pt>
    <dgm:pt modelId="{8B794C6F-1C53-4841-84F2-E1E21126B388}" type="pres">
      <dgm:prSet presAssocID="{93F66B57-E4C9-4A9A-BC16-23425A1385A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97FC1E4-5D09-43CC-84ED-7FFD5F833E8F}" type="pres">
      <dgm:prSet presAssocID="{93F66B57-E4C9-4A9A-BC16-23425A1385A7}" presName="descendantText" presStyleLbl="alignAccFollowNode1" presStyleIdx="3" presStyleCnt="4" custLinFactNeighborX="-771" custLinFactNeighborY="331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1933F1F9-9BA7-4C0B-958D-C15A1A52D92C}" srcId="{93F66B57-E4C9-4A9A-BC16-23425A1385A7}" destId="{BFA2BF40-6AAA-43E7-B25C-89CE55F97FF1}" srcOrd="1" destOrd="0" parTransId="{207F1592-7A8B-4473-9013-79DD0BCD8883}" sibTransId="{23A923BF-7529-4EFE-81F1-DDA0206C4B1A}"/>
    <dgm:cxn modelId="{7ACC2AEC-2C24-405A-A937-E4B44A6B4A7D}" type="presOf" srcId="{93F66B57-E4C9-4A9A-BC16-23425A1385A7}" destId="{8B794C6F-1C53-4841-84F2-E1E21126B388}" srcOrd="0" destOrd="0" presId="urn:microsoft.com/office/officeart/2005/8/layout/vList5"/>
    <dgm:cxn modelId="{F3AEBD34-ACD6-4F5B-9E53-C7439B5BDC38}" type="presOf" srcId="{D363CA4C-086A-4769-8FAF-2DEB9E9E8546}" destId="{3FE6C1E0-74A3-49B4-8614-CD6B1B3FAAAA}" srcOrd="0" destOrd="1" presId="urn:microsoft.com/office/officeart/2005/8/layout/vList5"/>
    <dgm:cxn modelId="{AE414944-8015-4E8C-8C9C-CD36C1D70129}" srcId="{A97C94B4-C68B-4D6F-999D-17E006297806}" destId="{CB68EDE3-9FD8-4455-BAFB-6F2E96CA2DE7}" srcOrd="2" destOrd="0" parTransId="{C771D2E9-CB1D-481D-B121-F16C9516600E}" sibTransId="{BEFEDA06-6A3E-40C1-B86A-47240AB1693D}"/>
    <dgm:cxn modelId="{6440CFEB-0215-44C5-B30B-9A70B680F8BA}" srcId="{FC2431C9-C9A3-43AA-9E78-B1E018B5289C}" destId="{D363CA4C-086A-4769-8FAF-2DEB9E9E8546}" srcOrd="1" destOrd="0" parTransId="{F822D214-F934-49EA-9064-D14D89C6D56E}" sibTransId="{8A2B6B38-F292-4EA9-9886-9237FF1F7F62}"/>
    <dgm:cxn modelId="{8A3401FB-4307-4A25-8B69-9852DA03C5C3}" srcId="{0B276088-A95A-4E4F-B456-2C396156DE46}" destId="{FC2431C9-C9A3-43AA-9E78-B1E018B5289C}" srcOrd="0" destOrd="0" parTransId="{8D515261-B96F-45E5-B040-427A8D124FDB}" sibTransId="{517D1805-3E3D-4452-9B7B-33E3F88CEB7C}"/>
    <dgm:cxn modelId="{1EE9430B-5C34-4D8E-817E-6B8C3880733F}" type="presOf" srcId="{85DDF548-F6C8-44F7-B0EC-5D9BE7C9FB54}" destId="{3FE6C1E0-74A3-49B4-8614-CD6B1B3FAAAA}" srcOrd="0" destOrd="0" presId="urn:microsoft.com/office/officeart/2005/8/layout/vList5"/>
    <dgm:cxn modelId="{AC3FBF12-5B3A-44FF-9CB5-9329BD4886E7}" type="presOf" srcId="{A97C94B4-C68B-4D6F-999D-17E006297806}" destId="{0F22C995-EDC2-490E-A07D-992EA7594F20}" srcOrd="0" destOrd="0" presId="urn:microsoft.com/office/officeart/2005/8/layout/vList5"/>
    <dgm:cxn modelId="{DD5829DA-F72C-44F9-A9CB-362F0A61843C}" type="presOf" srcId="{CB68EDE3-9FD8-4455-BAFB-6F2E96CA2DE7}" destId="{BB54B27E-25DD-4017-9361-1794B75B7DA8}" srcOrd="0" destOrd="2" presId="urn:microsoft.com/office/officeart/2005/8/layout/vList5"/>
    <dgm:cxn modelId="{45A9719E-DCB0-4921-94AF-635763BABDC3}" type="presOf" srcId="{BFA2BF40-6AAA-43E7-B25C-89CE55F97FF1}" destId="{197FC1E4-5D09-43CC-84ED-7FFD5F833E8F}" srcOrd="0" destOrd="1" presId="urn:microsoft.com/office/officeart/2005/8/layout/vList5"/>
    <dgm:cxn modelId="{5F655B9C-CF56-4D31-A0A9-58A84C547E3B}" srcId="{FF1A24F0-96C1-4803-BA5D-7F8B3D1AD345}" destId="{94DC8DA9-875A-4861-855C-759BD194B942}" srcOrd="1" destOrd="0" parTransId="{1D360BE3-49C6-4A19-9782-B036D0C024BA}" sibTransId="{A82E3C0C-6D4B-4675-890B-ECB6F0215B65}"/>
    <dgm:cxn modelId="{6F54EEC8-7FEA-4203-94F8-8CCA5BD29279}" type="presOf" srcId="{0B276088-A95A-4E4F-B456-2C396156DE46}" destId="{BC087FD7-6982-462B-9773-CFE921ABD77E}" srcOrd="0" destOrd="0" presId="urn:microsoft.com/office/officeart/2005/8/layout/vList5"/>
    <dgm:cxn modelId="{EA605C12-E027-4A8B-9697-54433894C16E}" type="presOf" srcId="{ACC581D0-FDBC-4063-8A73-83E789C70620}" destId="{D3F4B252-F364-4B8D-8485-B73DB5B8CE59}" srcOrd="0" destOrd="0" presId="urn:microsoft.com/office/officeart/2005/8/layout/vList5"/>
    <dgm:cxn modelId="{DBEF717C-8ED4-47AD-8FE8-4BC2BE410E7B}" type="presOf" srcId="{FF1A24F0-96C1-4803-BA5D-7F8B3D1AD345}" destId="{47724B82-7E71-4090-9F82-3F943596DE5A}" srcOrd="0" destOrd="0" presId="urn:microsoft.com/office/officeart/2005/8/layout/vList5"/>
    <dgm:cxn modelId="{915C5D70-4BAB-4629-B0D8-96E4A4166E86}" srcId="{0B276088-A95A-4E4F-B456-2C396156DE46}" destId="{FF1A24F0-96C1-4803-BA5D-7F8B3D1AD345}" srcOrd="2" destOrd="0" parTransId="{90C6011C-CC00-41B1-BFE7-0B5DBF6BC15E}" sibTransId="{E5E3F74A-1369-4E62-B132-D082419B380F}"/>
    <dgm:cxn modelId="{58B4F0AE-0058-4FA9-A895-B80FA6A4C13C}" type="presOf" srcId="{8A7E3FAB-DEA1-467D-9192-C561EBEA126C}" destId="{D3F4B252-F364-4B8D-8485-B73DB5B8CE59}" srcOrd="0" destOrd="2" presId="urn:microsoft.com/office/officeart/2005/8/layout/vList5"/>
    <dgm:cxn modelId="{60943571-899B-4A53-8602-9AD1DDDFFDBB}" type="presOf" srcId="{53C87485-C3C1-45F8-9251-25694740B868}" destId="{197FC1E4-5D09-43CC-84ED-7FFD5F833E8F}" srcOrd="0" destOrd="0" presId="urn:microsoft.com/office/officeart/2005/8/layout/vList5"/>
    <dgm:cxn modelId="{F78CAA7D-010D-43E0-B837-360C8BB37350}" srcId="{93F66B57-E4C9-4A9A-BC16-23425A1385A7}" destId="{53C87485-C3C1-45F8-9251-25694740B868}" srcOrd="0" destOrd="0" parTransId="{E51E09EF-B0E0-4E98-B232-7B97235480F1}" sibTransId="{0FC8C09F-4AA0-41CB-A3CB-DDFE03365D4C}"/>
    <dgm:cxn modelId="{08C52367-1E79-42A3-A247-36017DFAF79A}" type="presOf" srcId="{FC2431C9-C9A3-43AA-9E78-B1E018B5289C}" destId="{1E38D3FC-2359-4754-95F4-29A0003BFF26}" srcOrd="0" destOrd="0" presId="urn:microsoft.com/office/officeart/2005/8/layout/vList5"/>
    <dgm:cxn modelId="{88300CDE-4A1A-4340-98A6-AD07FCB8FEA4}" srcId="{FF1A24F0-96C1-4803-BA5D-7F8B3D1AD345}" destId="{8A7E3FAB-DEA1-467D-9192-C561EBEA126C}" srcOrd="2" destOrd="0" parTransId="{D3790581-01C1-4357-82B2-0F0CE00D5255}" sibTransId="{5E33043F-4125-49B2-AD96-AE5B46A16EA1}"/>
    <dgm:cxn modelId="{C51E0A5C-06F0-41A4-B7E6-764F25488468}" type="presOf" srcId="{94DC8DA9-875A-4861-855C-759BD194B942}" destId="{D3F4B252-F364-4B8D-8485-B73DB5B8CE59}" srcOrd="0" destOrd="1" presId="urn:microsoft.com/office/officeart/2005/8/layout/vList5"/>
    <dgm:cxn modelId="{6E07F16B-1574-41C8-8219-A8744526E94B}" srcId="{A97C94B4-C68B-4D6F-999D-17E006297806}" destId="{CE849636-DA7D-4FD9-883B-DB9E9635EC47}" srcOrd="0" destOrd="0" parTransId="{39C2C385-E93E-4E14-80BF-DB2026534EC3}" sibTransId="{CA7569C0-E181-454E-9E9B-33ED00B3BF6D}"/>
    <dgm:cxn modelId="{D896C907-283A-4AAA-AB46-E44383BB757A}" type="presOf" srcId="{CE849636-DA7D-4FD9-883B-DB9E9635EC47}" destId="{BB54B27E-25DD-4017-9361-1794B75B7DA8}" srcOrd="0" destOrd="0" presId="urn:microsoft.com/office/officeart/2005/8/layout/vList5"/>
    <dgm:cxn modelId="{DD13F08D-2CF8-46C8-8AA8-D99F1DBB06C5}" srcId="{0B276088-A95A-4E4F-B456-2C396156DE46}" destId="{A97C94B4-C68B-4D6F-999D-17E006297806}" srcOrd="1" destOrd="0" parTransId="{EFB415E4-77BB-4A15-AE02-51051C9534C6}" sibTransId="{9DF0AC04-3014-4594-81E1-CA33EA09BE22}"/>
    <dgm:cxn modelId="{9591FD75-ABDA-48C6-BA7E-65AD6CC3CE9E}" srcId="{FC2431C9-C9A3-43AA-9E78-B1E018B5289C}" destId="{85DDF548-F6C8-44F7-B0EC-5D9BE7C9FB54}" srcOrd="0" destOrd="0" parTransId="{3460CA4C-3EC5-439E-BFDE-25EFC6880733}" sibTransId="{9A53CE4B-E698-4BE2-9C5B-80A3C8CBBBAF}"/>
    <dgm:cxn modelId="{BC2B1CF1-2B82-4413-9122-821FFF1413B4}" srcId="{FF1A24F0-96C1-4803-BA5D-7F8B3D1AD345}" destId="{ACC581D0-FDBC-4063-8A73-83E789C70620}" srcOrd="0" destOrd="0" parTransId="{D0C0A26D-763F-46A5-93D4-D0659A8DE0E5}" sibTransId="{D4592B1B-04D1-41D9-AF11-D0D66B689343}"/>
    <dgm:cxn modelId="{59F0CFFE-5678-46CE-AB73-608CF60F4B5D}" type="presOf" srcId="{392315CA-0A6D-451E-AF52-2A4E908101F7}" destId="{BB54B27E-25DD-4017-9361-1794B75B7DA8}" srcOrd="0" destOrd="1" presId="urn:microsoft.com/office/officeart/2005/8/layout/vList5"/>
    <dgm:cxn modelId="{79281D35-FC03-4907-8934-8971D770CC61}" srcId="{0B276088-A95A-4E4F-B456-2C396156DE46}" destId="{93F66B57-E4C9-4A9A-BC16-23425A1385A7}" srcOrd="3" destOrd="0" parTransId="{86226C5D-10E1-4490-9889-4015C6FC359D}" sibTransId="{DD798F1C-6E3F-47DE-91E5-CE77EBEDF01E}"/>
    <dgm:cxn modelId="{423F89ED-30F3-431A-B739-DF6AC4230540}" srcId="{A97C94B4-C68B-4D6F-999D-17E006297806}" destId="{392315CA-0A6D-451E-AF52-2A4E908101F7}" srcOrd="1" destOrd="0" parTransId="{4FFE7A7D-ED23-4B28-AD75-0DDA8447D5E1}" sibTransId="{4001CE09-FA78-46F7-B73D-F7AF9DD3DC83}"/>
    <dgm:cxn modelId="{A4CAA7EC-7755-46E9-8739-78B7BA57A4ED}" type="presParOf" srcId="{BC087FD7-6982-462B-9773-CFE921ABD77E}" destId="{32DBD8BC-4D35-4E6E-873E-BA259325AFE8}" srcOrd="0" destOrd="0" presId="urn:microsoft.com/office/officeart/2005/8/layout/vList5"/>
    <dgm:cxn modelId="{E2220359-6BDC-4CA4-A05E-C4FEDCDCD7AD}" type="presParOf" srcId="{32DBD8BC-4D35-4E6E-873E-BA259325AFE8}" destId="{1E38D3FC-2359-4754-95F4-29A0003BFF26}" srcOrd="0" destOrd="0" presId="urn:microsoft.com/office/officeart/2005/8/layout/vList5"/>
    <dgm:cxn modelId="{F4111111-8E37-4A66-84A6-52F3091F3022}" type="presParOf" srcId="{32DBD8BC-4D35-4E6E-873E-BA259325AFE8}" destId="{3FE6C1E0-74A3-49B4-8614-CD6B1B3FAAAA}" srcOrd="1" destOrd="0" presId="urn:microsoft.com/office/officeart/2005/8/layout/vList5"/>
    <dgm:cxn modelId="{D05DFAB8-CFBA-4119-8B99-F29F6CD693D4}" type="presParOf" srcId="{BC087FD7-6982-462B-9773-CFE921ABD77E}" destId="{D77CD2D2-3642-4FF6-88D9-411317F4CFD5}" srcOrd="1" destOrd="0" presId="urn:microsoft.com/office/officeart/2005/8/layout/vList5"/>
    <dgm:cxn modelId="{BE5502B1-4BC4-4AEE-B430-A4BED695C462}" type="presParOf" srcId="{BC087FD7-6982-462B-9773-CFE921ABD77E}" destId="{6B7370DF-B854-445E-BE56-48982C084CC6}" srcOrd="2" destOrd="0" presId="urn:microsoft.com/office/officeart/2005/8/layout/vList5"/>
    <dgm:cxn modelId="{1326C649-F834-43B8-8031-2D82F98F91C6}" type="presParOf" srcId="{6B7370DF-B854-445E-BE56-48982C084CC6}" destId="{0F22C995-EDC2-490E-A07D-992EA7594F20}" srcOrd="0" destOrd="0" presId="urn:microsoft.com/office/officeart/2005/8/layout/vList5"/>
    <dgm:cxn modelId="{BE06633B-913E-46C3-A7CC-B5CC7C1E2D24}" type="presParOf" srcId="{6B7370DF-B854-445E-BE56-48982C084CC6}" destId="{BB54B27E-25DD-4017-9361-1794B75B7DA8}" srcOrd="1" destOrd="0" presId="urn:microsoft.com/office/officeart/2005/8/layout/vList5"/>
    <dgm:cxn modelId="{81184FB4-B9BD-4B8E-ACB7-F6C3BB031851}" type="presParOf" srcId="{BC087FD7-6982-462B-9773-CFE921ABD77E}" destId="{D40C953A-FCB9-4077-9180-E68F29B9200D}" srcOrd="3" destOrd="0" presId="urn:microsoft.com/office/officeart/2005/8/layout/vList5"/>
    <dgm:cxn modelId="{8F30A57B-36AF-41C5-8EC1-60099863A190}" type="presParOf" srcId="{BC087FD7-6982-462B-9773-CFE921ABD77E}" destId="{95033888-A076-4285-80B3-A328A128E6BF}" srcOrd="4" destOrd="0" presId="urn:microsoft.com/office/officeart/2005/8/layout/vList5"/>
    <dgm:cxn modelId="{E021ECE3-2D13-44D7-9EB6-340F50AA1D7A}" type="presParOf" srcId="{95033888-A076-4285-80B3-A328A128E6BF}" destId="{47724B82-7E71-4090-9F82-3F943596DE5A}" srcOrd="0" destOrd="0" presId="urn:microsoft.com/office/officeart/2005/8/layout/vList5"/>
    <dgm:cxn modelId="{835E3AC0-C444-4FB9-AF8F-1821CA4D1266}" type="presParOf" srcId="{95033888-A076-4285-80B3-A328A128E6BF}" destId="{D3F4B252-F364-4B8D-8485-B73DB5B8CE59}" srcOrd="1" destOrd="0" presId="urn:microsoft.com/office/officeart/2005/8/layout/vList5"/>
    <dgm:cxn modelId="{30C5D2D6-3268-45B0-B25C-949DD9C2637D}" type="presParOf" srcId="{BC087FD7-6982-462B-9773-CFE921ABD77E}" destId="{D2614D72-80E2-4BF7-9BCC-00DC5F477BE8}" srcOrd="5" destOrd="0" presId="urn:microsoft.com/office/officeart/2005/8/layout/vList5"/>
    <dgm:cxn modelId="{2A8C5B18-B7F1-4BD3-9EF1-779D41996B6F}" type="presParOf" srcId="{BC087FD7-6982-462B-9773-CFE921ABD77E}" destId="{AFA4622E-EE3B-458A-A384-35F93EF65125}" srcOrd="6" destOrd="0" presId="urn:microsoft.com/office/officeart/2005/8/layout/vList5"/>
    <dgm:cxn modelId="{AEC3DA40-6C45-4C74-8D00-3B945F8EF1C9}" type="presParOf" srcId="{AFA4622E-EE3B-458A-A384-35F93EF65125}" destId="{8B794C6F-1C53-4841-84F2-E1E21126B388}" srcOrd="0" destOrd="0" presId="urn:microsoft.com/office/officeart/2005/8/layout/vList5"/>
    <dgm:cxn modelId="{BDEC07DF-E595-40CC-8108-F4B3C6DFAE36}" type="presParOf" srcId="{AFA4622E-EE3B-458A-A384-35F93EF65125}" destId="{197FC1E4-5D09-43CC-84ED-7FFD5F833E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5F67B5-675C-48E0-B651-65474767A5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D5F9BFA-FD4A-4AFB-9120-6C117BC738FC}">
      <dgm:prSet phldrT="[Text]"/>
      <dgm:spPr/>
      <dgm:t>
        <a:bodyPr/>
        <a:lstStyle/>
        <a:p>
          <a:r>
            <a:rPr lang="lv-LV" dirty="0" smtClean="0">
              <a:latin typeface="Times New Roman" pitchFamily="18" charset="0"/>
              <a:cs typeface="Times New Roman" pitchFamily="18" charset="0"/>
            </a:rPr>
            <a:t>Izdevumu </a:t>
          </a:r>
          <a:r>
            <a:rPr lang="lv-LV" dirty="0" err="1" smtClean="0"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 termiņš 2014.gada 1.janvāris un ne ātrāk par DP „Izaugsme un nodarbinātība” iesniegšanu EK 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9895FB5C-A254-4E3E-84E1-2F7004A59256}" type="parTrans" cxnId="{5AF46E6E-7BAF-4588-BA65-76281634C9F3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0F407206-A5C5-4141-AA6F-187613A8E085}" type="sibTrans" cxnId="{5AF46E6E-7BAF-4588-BA65-76281634C9F3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D421B4F6-0554-45AF-9959-C7CC671D1B1C}">
      <dgm:prSet phldrT="[Text]"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TEN-T ceļi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19 600 000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SM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29AE7A50-C19D-4E32-B00B-5949DB5F4F7E}" type="parTrans" cxnId="{124D35B1-9BE1-424D-9977-BC2684DDAF6A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14BB4EFF-4FEC-4F95-AFED-3F17C177C760}" type="sibTrans" cxnId="{124D35B1-9BE1-424D-9977-BC2684DDAF6A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282D047C-FC12-41D3-AF5E-C72B56517D2F}">
      <dgm:prSet phldrT="[Text]"/>
      <dgm:spPr/>
      <dgm:t>
        <a:bodyPr/>
        <a:lstStyle/>
        <a:p>
          <a:r>
            <a:rPr lang="lv-LV" dirty="0" smtClean="0">
              <a:latin typeface="Times New Roman" pitchFamily="18" charset="0"/>
              <a:cs typeface="Times New Roman" pitchFamily="18" charset="0"/>
            </a:rPr>
            <a:t>Izdevumu </a:t>
          </a:r>
          <a:r>
            <a:rPr lang="lv-LV" dirty="0" err="1" smtClean="0"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 termiņš DP „Izaugsme un nodarbinātība” apstiprināšanas datums EK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C2899E41-AD5C-4569-B4F4-BA0D0DB59E1E}" type="parTrans" cxnId="{522BF17E-EDAE-4912-8D64-24345ACE43F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ADD0A176-F29D-40A8-88E6-D074C65DA05F}" type="sibTrans" cxnId="{522BF17E-EDAE-4912-8D64-24345ACE43F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1A913EB3-6A76-4D78-A345-5221DB97F2FE}">
      <dgm:prSet phldrT="[Text]"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Cilvēkresursu attīstība zinātnē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 (bez finansējuma 2014.gadā) un </a:t>
          </a:r>
          <a:r>
            <a:rPr lang="lv-LV" b="1" dirty="0" smtClean="0">
              <a:latin typeface="Times New Roman" pitchFamily="18" charset="0"/>
              <a:cs typeface="Times New Roman" pitchFamily="18" charset="0"/>
            </a:rPr>
            <a:t>Individuālie granti jaunajiem zinātniekiem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711 436 LVL)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, atkarībā no 2007. - 2013.gada plānošanas perioda darbības programmu grozījumu rezultātiem 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lv-LV" b="1" dirty="0" smtClean="0">
              <a:latin typeface="Times New Roman" pitchFamily="18" charset="0"/>
              <a:cs typeface="Times New Roman" pitchFamily="18" charset="0"/>
            </a:rPr>
            <a:t>IZM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4AC3514D-6BB7-458C-897B-589F73652BA7}" type="parTrans" cxnId="{C71D073A-DA3C-4EB0-9E3B-8CEF41C2F9B2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62DB0358-8794-4B1B-B17D-2D5266F9324A}" type="sibTrans" cxnId="{C71D073A-DA3C-4EB0-9E3B-8CEF41C2F9B2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C1C9CFCF-8F1B-4779-9B86-FDC6CB590A2B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Aktīvās darba tirgus politika jauniešu nodarbinātībai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(1 320 512 LVL) un </a:t>
          </a:r>
          <a:r>
            <a:rPr lang="lv-LV" b="1" dirty="0" smtClean="0">
              <a:latin typeface="Times New Roman" pitchFamily="18" charset="0"/>
              <a:cs typeface="Times New Roman" pitchFamily="18" charset="0"/>
            </a:rPr>
            <a:t>Sākotnējās profesionālās izglītības programmu īstenošana garantijas jauniešiem sistēmas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ietvaros 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995 421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LM</a:t>
          </a:r>
          <a:endParaRPr lang="lv-LV" b="1" dirty="0">
            <a:latin typeface="Times New Roman" pitchFamily="18" charset="0"/>
            <a:cs typeface="Times New Roman" pitchFamily="18" charset="0"/>
          </a:endParaRPr>
        </a:p>
      </dgm:t>
    </dgm:pt>
    <dgm:pt modelId="{9AD5C756-1C0A-40AD-8A7F-CDB1501BF85D}" type="parTrans" cxnId="{EECC71AB-85EF-4E5E-AB79-7B998F6A70C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EF6C00E1-3587-487A-94FD-4CFAD2EBD653}" type="sibTrans" cxnId="{EECC71AB-85EF-4E5E-AB79-7B998F6A70C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2B602165-5580-488C-9898-F77BA15C1283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Publisko un dzīvojamo ēku energoefektivitāte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14 400 000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EM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A1FE470B-F80B-4054-A28A-3682138D3325}" type="parTrans" cxnId="{4BF800ED-50EB-4F55-98DC-264B070E634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CE4C971F-BAC9-4524-A851-DC4EBF500259}" type="sibTrans" cxnId="{4BF800ED-50EB-4F55-98DC-264B070E634D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43C9BDA5-CDC6-42DE-A805-A5C696D7BF84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Depozīta sistēma dzēriena iepakojumam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2 811 216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VARAM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C35E73ED-C718-47E3-B4A3-52F4C6028BA1}" type="parTrans" cxnId="{A3720ED7-98C9-44CD-8D5B-7D4E202D030C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69D7F7BA-B9A3-4D45-AC95-DBF327DAF992}" type="sibTrans" cxnId="{A3720ED7-98C9-44CD-8D5B-7D4E202D030C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3B55999A-F83A-475B-9620-0983BD1EAFED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Reģionālie ceļi 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5 000 000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SM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9210B082-30E9-4846-8D12-D2D5A60921B5}" type="parTrans" cxnId="{FD122FC6-937B-4939-A887-AA1DAEF1BFD3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8F7FF5E8-9734-411D-9857-27E5D809E7A4}" type="sibTrans" cxnId="{FD122FC6-937B-4939-A887-AA1DAEF1BFD3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E7355364-4A39-48AB-9EAE-33070F150280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Veselības aprūpes tīklu vadlīniju un kvalitātes kontroles sistēmas izstrāde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350 000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VM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530A3445-CBD5-41D6-ABBF-D42CC96A9248}" type="parTrans" cxnId="{C11D2B71-D4EB-4AB1-8152-5A304F867C39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22F413FE-A300-4EAD-B341-9B2C15240990}" type="sibTrans" cxnId="{C11D2B71-D4EB-4AB1-8152-5A304F867C39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2A10331B-44B8-4F55-9662-9A992753B2FA}">
      <dgm:prSet/>
      <dgm:spPr>
        <a:solidFill>
          <a:schemeClr val="bg1"/>
        </a:solidFill>
      </dgm:spPr>
      <dgm:t>
        <a:bodyPr/>
        <a:lstStyle/>
        <a:p>
          <a:r>
            <a:rPr lang="lv-LV" b="1" dirty="0" smtClean="0">
              <a:latin typeface="Times New Roman" pitchFamily="18" charset="0"/>
              <a:cs typeface="Times New Roman" pitchFamily="18" charset="0"/>
            </a:rPr>
            <a:t>Nacionālas nozīmes kultūras un sporta infrastruktūras attīstībā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 (stad.)(</a:t>
          </a:r>
          <a:r>
            <a:rPr lang="lv-LV" b="0" i="0" u="none" dirty="0" smtClean="0">
              <a:latin typeface="Times New Roman" pitchFamily="18" charset="0"/>
              <a:cs typeface="Times New Roman" pitchFamily="18" charset="0"/>
            </a:rPr>
            <a:t>1 061 415 LVL) - </a:t>
          </a:r>
          <a:r>
            <a:rPr lang="lv-LV" b="1" i="0" u="none" dirty="0" smtClean="0">
              <a:latin typeface="Times New Roman" pitchFamily="18" charset="0"/>
              <a:cs typeface="Times New Roman" pitchFamily="18" charset="0"/>
            </a:rPr>
            <a:t>KM</a:t>
          </a:r>
          <a:r>
            <a:rPr lang="lv-LV" dirty="0" smtClean="0">
              <a:latin typeface="Times New Roman" pitchFamily="18" charset="0"/>
              <a:cs typeface="Times New Roman" pitchFamily="18" charset="0"/>
            </a:rPr>
            <a:t>.</a:t>
          </a:r>
          <a:endParaRPr lang="lv-LV" dirty="0">
            <a:latin typeface="Times New Roman" pitchFamily="18" charset="0"/>
            <a:cs typeface="Times New Roman" pitchFamily="18" charset="0"/>
          </a:endParaRPr>
        </a:p>
      </dgm:t>
    </dgm:pt>
    <dgm:pt modelId="{025E1DC4-9EB4-4314-A8A6-CF2666382BE3}" type="parTrans" cxnId="{77B7F7DD-BD63-451E-BAF6-C0AC0E96666C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92EF1308-B078-4ABE-B2C9-DF70ACF0E8C9}" type="sibTrans" cxnId="{77B7F7DD-BD63-451E-BAF6-C0AC0E96666C}">
      <dgm:prSet/>
      <dgm:spPr/>
      <dgm:t>
        <a:bodyPr/>
        <a:lstStyle/>
        <a:p>
          <a:endParaRPr lang="lv-LV">
            <a:latin typeface="Times New Roman" pitchFamily="18" charset="0"/>
            <a:cs typeface="Times New Roman" pitchFamily="18" charset="0"/>
          </a:endParaRPr>
        </a:p>
      </dgm:t>
    </dgm:pt>
    <dgm:pt modelId="{737D300C-CABC-44C6-BD74-A6BCBBD0DD76}" type="pres">
      <dgm:prSet presAssocID="{885F67B5-675C-48E0-B651-65474767A5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A18DA16-E196-49C0-83F2-926D3A4EF61F}" type="pres">
      <dgm:prSet presAssocID="{8D5F9BFA-FD4A-4AFB-9120-6C117BC738F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0946C7C-2E58-47EE-9594-11C1CEED5CC9}" type="pres">
      <dgm:prSet presAssocID="{8D5F9BFA-FD4A-4AFB-9120-6C117BC738F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EA68CDC-CDE1-4508-AB8B-D792B7F28B5E}" type="pres">
      <dgm:prSet presAssocID="{282D047C-FC12-41D3-AF5E-C72B56517D2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0360ABE-CC63-43DB-B6A0-61669B687DB1}" type="pres">
      <dgm:prSet presAssocID="{282D047C-FC12-41D3-AF5E-C72B56517D2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C71D073A-DA3C-4EB0-9E3B-8CEF41C2F9B2}" srcId="{282D047C-FC12-41D3-AF5E-C72B56517D2F}" destId="{1A913EB3-6A76-4D78-A345-5221DB97F2FE}" srcOrd="0" destOrd="0" parTransId="{4AC3514D-6BB7-458C-897B-589F73652BA7}" sibTransId="{62DB0358-8794-4B1B-B17D-2D5266F9324A}"/>
    <dgm:cxn modelId="{77B7F7DD-BD63-451E-BAF6-C0AC0E96666C}" srcId="{282D047C-FC12-41D3-AF5E-C72B56517D2F}" destId="{2A10331B-44B8-4F55-9662-9A992753B2FA}" srcOrd="5" destOrd="0" parTransId="{025E1DC4-9EB4-4314-A8A6-CF2666382BE3}" sibTransId="{92EF1308-B078-4ABE-B2C9-DF70ACF0E8C9}"/>
    <dgm:cxn modelId="{EECC71AB-85EF-4E5E-AB79-7B998F6A70CD}" srcId="{8D5F9BFA-FD4A-4AFB-9120-6C117BC738FC}" destId="{C1C9CFCF-8F1B-4779-9B86-FDC6CB590A2B}" srcOrd="1" destOrd="0" parTransId="{9AD5C756-1C0A-40AD-8A7F-CDB1501BF85D}" sibTransId="{EF6C00E1-3587-487A-94FD-4CFAD2EBD653}"/>
    <dgm:cxn modelId="{522BF17E-EDAE-4912-8D64-24345ACE43FD}" srcId="{885F67B5-675C-48E0-B651-65474767A599}" destId="{282D047C-FC12-41D3-AF5E-C72B56517D2F}" srcOrd="1" destOrd="0" parTransId="{C2899E41-AD5C-4569-B4F4-BA0D0DB59E1E}" sibTransId="{ADD0A176-F29D-40A8-88E6-D074C65DA05F}"/>
    <dgm:cxn modelId="{7CB8AABD-0037-4B13-81C5-0486CF3CA6A8}" type="presOf" srcId="{E7355364-4A39-48AB-9EAE-33070F150280}" destId="{70360ABE-CC63-43DB-B6A0-61669B687DB1}" srcOrd="0" destOrd="4" presId="urn:microsoft.com/office/officeart/2005/8/layout/vList2"/>
    <dgm:cxn modelId="{FD122FC6-937B-4939-A887-AA1DAEF1BFD3}" srcId="{282D047C-FC12-41D3-AF5E-C72B56517D2F}" destId="{3B55999A-F83A-475B-9620-0983BD1EAFED}" srcOrd="3" destOrd="0" parTransId="{9210B082-30E9-4846-8D12-D2D5A60921B5}" sibTransId="{8F7FF5E8-9734-411D-9857-27E5D809E7A4}"/>
    <dgm:cxn modelId="{5AF46E6E-7BAF-4588-BA65-76281634C9F3}" srcId="{885F67B5-675C-48E0-B651-65474767A599}" destId="{8D5F9BFA-FD4A-4AFB-9120-6C117BC738FC}" srcOrd="0" destOrd="0" parTransId="{9895FB5C-A254-4E3E-84E1-2F7004A59256}" sibTransId="{0F407206-A5C5-4141-AA6F-187613A8E085}"/>
    <dgm:cxn modelId="{28DE0EC2-26BF-4781-BC2B-0663D50C4C08}" type="presOf" srcId="{2B602165-5580-488C-9898-F77BA15C1283}" destId="{70360ABE-CC63-43DB-B6A0-61669B687DB1}" srcOrd="0" destOrd="1" presId="urn:microsoft.com/office/officeart/2005/8/layout/vList2"/>
    <dgm:cxn modelId="{0A7F47CF-A30F-4F03-AF03-405D68803FD5}" type="presOf" srcId="{3B55999A-F83A-475B-9620-0983BD1EAFED}" destId="{70360ABE-CC63-43DB-B6A0-61669B687DB1}" srcOrd="0" destOrd="3" presId="urn:microsoft.com/office/officeart/2005/8/layout/vList2"/>
    <dgm:cxn modelId="{BD5BA77D-5DB4-46CD-ACB9-7D0BE1D7D8E0}" type="presOf" srcId="{885F67B5-675C-48E0-B651-65474767A599}" destId="{737D300C-CABC-44C6-BD74-A6BCBBD0DD76}" srcOrd="0" destOrd="0" presId="urn:microsoft.com/office/officeart/2005/8/layout/vList2"/>
    <dgm:cxn modelId="{124D35B1-9BE1-424D-9977-BC2684DDAF6A}" srcId="{8D5F9BFA-FD4A-4AFB-9120-6C117BC738FC}" destId="{D421B4F6-0554-45AF-9959-C7CC671D1B1C}" srcOrd="0" destOrd="0" parTransId="{29AE7A50-C19D-4E32-B00B-5949DB5F4F7E}" sibTransId="{14BB4EFF-4FEC-4F95-AFED-3F17C177C760}"/>
    <dgm:cxn modelId="{679B463F-72FC-49FD-A34B-D422B6E81590}" type="presOf" srcId="{2A10331B-44B8-4F55-9662-9A992753B2FA}" destId="{70360ABE-CC63-43DB-B6A0-61669B687DB1}" srcOrd="0" destOrd="5" presId="urn:microsoft.com/office/officeart/2005/8/layout/vList2"/>
    <dgm:cxn modelId="{C11D2B71-D4EB-4AB1-8152-5A304F867C39}" srcId="{282D047C-FC12-41D3-AF5E-C72B56517D2F}" destId="{E7355364-4A39-48AB-9EAE-33070F150280}" srcOrd="4" destOrd="0" parTransId="{530A3445-CBD5-41D6-ABBF-D42CC96A9248}" sibTransId="{22F413FE-A300-4EAD-B341-9B2C15240990}"/>
    <dgm:cxn modelId="{77FE1CCD-7C2A-4F87-9F2B-DF1DEF812229}" type="presOf" srcId="{D421B4F6-0554-45AF-9959-C7CC671D1B1C}" destId="{10946C7C-2E58-47EE-9594-11C1CEED5CC9}" srcOrd="0" destOrd="0" presId="urn:microsoft.com/office/officeart/2005/8/layout/vList2"/>
    <dgm:cxn modelId="{0E70FD00-5806-47E5-AB0B-BDEAE3FE78F7}" type="presOf" srcId="{8D5F9BFA-FD4A-4AFB-9120-6C117BC738FC}" destId="{DA18DA16-E196-49C0-83F2-926D3A4EF61F}" srcOrd="0" destOrd="0" presId="urn:microsoft.com/office/officeart/2005/8/layout/vList2"/>
    <dgm:cxn modelId="{4FFE13EA-F91D-400D-B0C5-D35EF3EDFB4E}" type="presOf" srcId="{C1C9CFCF-8F1B-4779-9B86-FDC6CB590A2B}" destId="{10946C7C-2E58-47EE-9594-11C1CEED5CC9}" srcOrd="0" destOrd="1" presId="urn:microsoft.com/office/officeart/2005/8/layout/vList2"/>
    <dgm:cxn modelId="{73532F24-7090-427F-BB51-674F470712CE}" type="presOf" srcId="{282D047C-FC12-41D3-AF5E-C72B56517D2F}" destId="{3EA68CDC-CDE1-4508-AB8B-D792B7F28B5E}" srcOrd="0" destOrd="0" presId="urn:microsoft.com/office/officeart/2005/8/layout/vList2"/>
    <dgm:cxn modelId="{0D167774-7745-4910-93C9-1BD093900F7A}" type="presOf" srcId="{43C9BDA5-CDC6-42DE-A805-A5C696D7BF84}" destId="{70360ABE-CC63-43DB-B6A0-61669B687DB1}" srcOrd="0" destOrd="2" presId="urn:microsoft.com/office/officeart/2005/8/layout/vList2"/>
    <dgm:cxn modelId="{4BF800ED-50EB-4F55-98DC-264B070E634D}" srcId="{282D047C-FC12-41D3-AF5E-C72B56517D2F}" destId="{2B602165-5580-488C-9898-F77BA15C1283}" srcOrd="1" destOrd="0" parTransId="{A1FE470B-F80B-4054-A28A-3682138D3325}" sibTransId="{CE4C971F-BAC9-4524-A851-DC4EBF500259}"/>
    <dgm:cxn modelId="{A3720ED7-98C9-44CD-8D5B-7D4E202D030C}" srcId="{282D047C-FC12-41D3-AF5E-C72B56517D2F}" destId="{43C9BDA5-CDC6-42DE-A805-A5C696D7BF84}" srcOrd="2" destOrd="0" parTransId="{C35E73ED-C718-47E3-B4A3-52F4C6028BA1}" sibTransId="{69D7F7BA-B9A3-4D45-AC95-DBF327DAF992}"/>
    <dgm:cxn modelId="{F416D79F-D121-4D04-97BE-B9C4A751B2E1}" type="presOf" srcId="{1A913EB3-6A76-4D78-A345-5221DB97F2FE}" destId="{70360ABE-CC63-43DB-B6A0-61669B687DB1}" srcOrd="0" destOrd="0" presId="urn:microsoft.com/office/officeart/2005/8/layout/vList2"/>
    <dgm:cxn modelId="{3C16FD99-2252-4005-B8B6-342186EC145D}" type="presParOf" srcId="{737D300C-CABC-44C6-BD74-A6BCBBD0DD76}" destId="{DA18DA16-E196-49C0-83F2-926D3A4EF61F}" srcOrd="0" destOrd="0" presId="urn:microsoft.com/office/officeart/2005/8/layout/vList2"/>
    <dgm:cxn modelId="{B116CE2B-293D-49C9-BA2F-E85F5C37C8FF}" type="presParOf" srcId="{737D300C-CABC-44C6-BD74-A6BCBBD0DD76}" destId="{10946C7C-2E58-47EE-9594-11C1CEED5CC9}" srcOrd="1" destOrd="0" presId="urn:microsoft.com/office/officeart/2005/8/layout/vList2"/>
    <dgm:cxn modelId="{11FAB121-12B7-4682-AB74-2596A4FADE98}" type="presParOf" srcId="{737D300C-CABC-44C6-BD74-A6BCBBD0DD76}" destId="{3EA68CDC-CDE1-4508-AB8B-D792B7F28B5E}" srcOrd="2" destOrd="0" presId="urn:microsoft.com/office/officeart/2005/8/layout/vList2"/>
    <dgm:cxn modelId="{B7BB9AAB-831E-429F-81E3-A110C58093E8}" type="presParOf" srcId="{737D300C-CABC-44C6-BD74-A6BCBBD0DD76}" destId="{70360ABE-CC63-43DB-B6A0-61669B687DB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51E5FC1-36D8-4142-864A-97B2FCD13EEC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3DDCEB-1C26-46ED-A9D6-BB8AC0D9EA4F}">
      <dgm:prSet custT="1"/>
      <dgm:spPr/>
      <dgm:t>
        <a:bodyPr/>
        <a:lstStyle/>
        <a:p>
          <a:pPr rtl="0"/>
          <a:r>
            <a:rPr lang="lv-LV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FM izvērtē priekšlikuma atbilstību 2014.–2020.gada ES fondu plānošanas dokumentiem </a:t>
          </a:r>
          <a:endParaRPr lang="en-GB" sz="14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434331-B5B1-4729-B3CA-C542C0B4FE8B}" type="parTrans" cxnId="{6AC3C724-15D0-431A-B81D-F167CF5C43C0}">
      <dgm:prSet/>
      <dgm:spPr/>
      <dgm:t>
        <a:bodyPr/>
        <a:lstStyle/>
        <a:p>
          <a:endParaRPr lang="en-GB" sz="1400" noProof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FEE96EF-F520-4B9F-86C0-B8A65984F767}" type="sibTrans" cxnId="{6AC3C724-15D0-431A-B81D-F167CF5C43C0}">
      <dgm:prSet custT="1"/>
      <dgm:spPr/>
      <dgm:t>
        <a:bodyPr/>
        <a:lstStyle/>
        <a:p>
          <a:endParaRPr lang="en-GB" sz="1400" noProof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0A9982-6A3B-4923-AA3D-F6E3DA526813}">
      <dgm:prSet custT="1"/>
      <dgm:spPr/>
      <dgm:t>
        <a:bodyPr/>
        <a:lstStyle/>
        <a:p>
          <a:pPr rtl="0"/>
          <a:r>
            <a:rPr lang="lv-LV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Projektu plānoto darbību īstenošanu.</a:t>
          </a:r>
          <a:endParaRPr lang="en-GB" sz="14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732F09-92B6-44A8-A19F-633215A56F79}" type="parTrans" cxnId="{3CF39399-8452-48A4-B9B5-27E4CEE1EFF2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EFACF6-4084-4406-A64F-87DE4735EE41}" type="sibTrans" cxnId="{3CF39399-8452-48A4-B9B5-27E4CEE1EFF2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F64AB9-8964-4BFA-90D9-D864CC20265E}">
      <dgm:prSet custT="1"/>
      <dgm:spPr/>
      <dgm:t>
        <a:bodyPr/>
        <a:lstStyle/>
        <a:p>
          <a:pPr rtl="0"/>
          <a:r>
            <a:rPr lang="lv-LV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Priekšlikumu saskaņošana KDG un pagaidu uzraudzības komitejā</a:t>
          </a:r>
          <a:endParaRPr lang="en-GB" sz="14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05D62A-799A-4F21-9AF5-C6FB8CE1A741}" type="parTrans" cxnId="{54EDE9C4-58D3-40F5-A91D-DF738959E41F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518D8D-3579-454A-A1B4-81B6550B6D7C}" type="sibTrans" cxnId="{54EDE9C4-58D3-40F5-A91D-DF738959E41F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CCDF8E-190F-4FC4-A9FA-73F37A30BD18}">
      <dgm:prSet custT="1"/>
      <dgm:spPr/>
      <dgm:t>
        <a:bodyPr/>
        <a:lstStyle/>
        <a:p>
          <a:pPr algn="l" rtl="0"/>
          <a:r>
            <a:rPr lang="lv-LV" sz="14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		IZ apstiprināšana 		                     Pagaidu MKN apstiprināšana un projektu atlase</a:t>
          </a:r>
        </a:p>
      </dgm:t>
    </dgm:pt>
    <dgm:pt modelId="{07378C1E-395E-4F86-9849-A7929A08B11E}" type="parTrans" cxnId="{F3BF501B-91CE-492C-8476-8F23E1C66523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3E155D-2355-441E-9A8B-EB1F2F38136A}" type="sibTrans" cxnId="{F3BF501B-91CE-492C-8476-8F23E1C66523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6387D1-3384-40B2-AE8B-E295847E503B}">
      <dgm:prSet custT="1"/>
      <dgm:spPr/>
      <dgm:t>
        <a:bodyPr/>
        <a:lstStyle/>
        <a:p>
          <a:pPr algn="ctr" rtl="0"/>
          <a:r>
            <a:rPr lang="lv-LV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Standarta 14-20 perioda MK noteikumu izstrāde</a:t>
          </a:r>
        </a:p>
        <a:p>
          <a:pPr algn="l" rtl="0"/>
          <a:r>
            <a:rPr lang="lv-LV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Projekta izstrāde, izvērtēšana un apstiprināšana			          Projektu pārgrāmatošana    </a:t>
          </a:r>
          <a:endParaRPr lang="en-GB" sz="14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648C13-B652-4676-9922-C919A2AA663E}" type="parTrans" cxnId="{074CC72B-A5A2-4456-97BE-7A2DA2C5D788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2BEA7B-866E-49FE-8E3F-D483118A1CC7}" type="sibTrans" cxnId="{074CC72B-A5A2-4456-97BE-7A2DA2C5D788}">
      <dgm:prSet/>
      <dgm:spPr/>
      <dgm:t>
        <a:bodyPr/>
        <a:lstStyle/>
        <a:p>
          <a:endParaRPr lang="lv-LV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483357-853D-4C75-9346-56EE9CAD3D49}" type="pres">
      <dgm:prSet presAssocID="{F51E5FC1-36D8-4142-864A-97B2FCD13E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4B771469-A570-4B11-A828-9D419F963698}" type="pres">
      <dgm:prSet presAssocID="{176387D1-3384-40B2-AE8B-E295847E503B}" presName="boxAndChildren" presStyleCnt="0"/>
      <dgm:spPr/>
    </dgm:pt>
    <dgm:pt modelId="{BB2BEF6D-AAA0-45EF-AFB3-80BCD3571557}" type="pres">
      <dgm:prSet presAssocID="{176387D1-3384-40B2-AE8B-E295847E503B}" presName="parentTextBox" presStyleLbl="node1" presStyleIdx="0" presStyleCnt="5" custScaleY="178488"/>
      <dgm:spPr/>
      <dgm:t>
        <a:bodyPr/>
        <a:lstStyle/>
        <a:p>
          <a:endParaRPr lang="lv-LV"/>
        </a:p>
      </dgm:t>
    </dgm:pt>
    <dgm:pt modelId="{20CABA43-A8B5-48DA-9080-89EF905DB634}" type="pres">
      <dgm:prSet presAssocID="{45EFACF6-4084-4406-A64F-87DE4735EE41}" presName="sp" presStyleCnt="0"/>
      <dgm:spPr/>
    </dgm:pt>
    <dgm:pt modelId="{D68F0CE8-7422-4C6D-84A5-D3B5F645D7B1}" type="pres">
      <dgm:prSet presAssocID="{EE0A9982-6A3B-4923-AA3D-F6E3DA526813}" presName="arrowAndChildren" presStyleCnt="0"/>
      <dgm:spPr/>
    </dgm:pt>
    <dgm:pt modelId="{755380ED-1C02-4AFC-A2D7-8B651C8370DA}" type="pres">
      <dgm:prSet presAssocID="{EE0A9982-6A3B-4923-AA3D-F6E3DA526813}" presName="parentTextArrow" presStyleLbl="node1" presStyleIdx="1" presStyleCnt="5"/>
      <dgm:spPr/>
      <dgm:t>
        <a:bodyPr/>
        <a:lstStyle/>
        <a:p>
          <a:endParaRPr lang="lv-LV"/>
        </a:p>
      </dgm:t>
    </dgm:pt>
    <dgm:pt modelId="{CFC0943F-E7D6-4224-BA46-F106FB9EABBD}" type="pres">
      <dgm:prSet presAssocID="{3C3E155D-2355-441E-9A8B-EB1F2F38136A}" presName="sp" presStyleCnt="0"/>
      <dgm:spPr/>
    </dgm:pt>
    <dgm:pt modelId="{BD4FA3F2-9C3E-41E9-8FA3-722FB2BBDDFC}" type="pres">
      <dgm:prSet presAssocID="{21CCDF8E-190F-4FC4-A9FA-73F37A30BD18}" presName="arrowAndChildren" presStyleCnt="0"/>
      <dgm:spPr/>
    </dgm:pt>
    <dgm:pt modelId="{52BE4DC2-A030-47F6-9B78-3998B1B71648}" type="pres">
      <dgm:prSet presAssocID="{21CCDF8E-190F-4FC4-A9FA-73F37A30BD18}" presName="parentTextArrow" presStyleLbl="node1" presStyleIdx="2" presStyleCnt="5"/>
      <dgm:spPr/>
      <dgm:t>
        <a:bodyPr/>
        <a:lstStyle/>
        <a:p>
          <a:endParaRPr lang="lv-LV"/>
        </a:p>
      </dgm:t>
    </dgm:pt>
    <dgm:pt modelId="{69B04BA7-ADDB-4D65-A24D-FAD88F9960B6}" type="pres">
      <dgm:prSet presAssocID="{3B518D8D-3579-454A-A1B4-81B6550B6D7C}" presName="sp" presStyleCnt="0"/>
      <dgm:spPr/>
    </dgm:pt>
    <dgm:pt modelId="{9664FEB6-E4C4-40BC-AF63-B0B2EA8C1EFA}" type="pres">
      <dgm:prSet presAssocID="{75F64AB9-8964-4BFA-90D9-D864CC20265E}" presName="arrowAndChildren" presStyleCnt="0"/>
      <dgm:spPr/>
    </dgm:pt>
    <dgm:pt modelId="{56CE9148-2D40-4CF4-92C6-565DC61B733D}" type="pres">
      <dgm:prSet presAssocID="{75F64AB9-8964-4BFA-90D9-D864CC20265E}" presName="parentTextArrow" presStyleLbl="node1" presStyleIdx="3" presStyleCnt="5"/>
      <dgm:spPr/>
      <dgm:t>
        <a:bodyPr/>
        <a:lstStyle/>
        <a:p>
          <a:endParaRPr lang="lv-LV"/>
        </a:p>
      </dgm:t>
    </dgm:pt>
    <dgm:pt modelId="{7F81877A-2FC0-44D7-82A7-0E9B2A0AC2B5}" type="pres">
      <dgm:prSet presAssocID="{CFEE96EF-F520-4B9F-86C0-B8A65984F767}" presName="sp" presStyleCnt="0"/>
      <dgm:spPr/>
    </dgm:pt>
    <dgm:pt modelId="{B133752D-CFA5-4D85-B273-308913A90B34}" type="pres">
      <dgm:prSet presAssocID="{583DDCEB-1C26-46ED-A9D6-BB8AC0D9EA4F}" presName="arrowAndChildren" presStyleCnt="0"/>
      <dgm:spPr/>
    </dgm:pt>
    <dgm:pt modelId="{30A3E3BF-4B46-4E59-9469-9B66D56FBB47}" type="pres">
      <dgm:prSet presAssocID="{583DDCEB-1C26-46ED-A9D6-BB8AC0D9EA4F}" presName="parentTextArrow" presStyleLbl="node1" presStyleIdx="4" presStyleCnt="5"/>
      <dgm:spPr/>
      <dgm:t>
        <a:bodyPr/>
        <a:lstStyle/>
        <a:p>
          <a:endParaRPr lang="lv-LV"/>
        </a:p>
      </dgm:t>
    </dgm:pt>
  </dgm:ptLst>
  <dgm:cxnLst>
    <dgm:cxn modelId="{6AC3C724-15D0-431A-B81D-F167CF5C43C0}" srcId="{F51E5FC1-36D8-4142-864A-97B2FCD13EEC}" destId="{583DDCEB-1C26-46ED-A9D6-BB8AC0D9EA4F}" srcOrd="0" destOrd="0" parTransId="{D7434331-B5B1-4729-B3CA-C542C0B4FE8B}" sibTransId="{CFEE96EF-F520-4B9F-86C0-B8A65984F767}"/>
    <dgm:cxn modelId="{FA5201AB-E3BC-4AFC-B971-DA75FD1E1268}" type="presOf" srcId="{EE0A9982-6A3B-4923-AA3D-F6E3DA526813}" destId="{755380ED-1C02-4AFC-A2D7-8B651C8370DA}" srcOrd="0" destOrd="0" presId="urn:microsoft.com/office/officeart/2005/8/layout/process4"/>
    <dgm:cxn modelId="{54EDE9C4-58D3-40F5-A91D-DF738959E41F}" srcId="{F51E5FC1-36D8-4142-864A-97B2FCD13EEC}" destId="{75F64AB9-8964-4BFA-90D9-D864CC20265E}" srcOrd="1" destOrd="0" parTransId="{6E05D62A-799A-4F21-9AF5-C6FB8CE1A741}" sibTransId="{3B518D8D-3579-454A-A1B4-81B6550B6D7C}"/>
    <dgm:cxn modelId="{3CF39399-8452-48A4-B9B5-27E4CEE1EFF2}" srcId="{F51E5FC1-36D8-4142-864A-97B2FCD13EEC}" destId="{EE0A9982-6A3B-4923-AA3D-F6E3DA526813}" srcOrd="3" destOrd="0" parTransId="{49732F09-92B6-44A8-A19F-633215A56F79}" sibTransId="{45EFACF6-4084-4406-A64F-87DE4735EE41}"/>
    <dgm:cxn modelId="{C83AA8A5-D4F4-4F4A-8869-C981E11BDAA9}" type="presOf" srcId="{75F64AB9-8964-4BFA-90D9-D864CC20265E}" destId="{56CE9148-2D40-4CF4-92C6-565DC61B733D}" srcOrd="0" destOrd="0" presId="urn:microsoft.com/office/officeart/2005/8/layout/process4"/>
    <dgm:cxn modelId="{B7E55D10-E899-48E8-AF67-FB6646F1C009}" type="presOf" srcId="{F51E5FC1-36D8-4142-864A-97B2FCD13EEC}" destId="{F4483357-853D-4C75-9346-56EE9CAD3D49}" srcOrd="0" destOrd="0" presId="urn:microsoft.com/office/officeart/2005/8/layout/process4"/>
    <dgm:cxn modelId="{84BCD186-D29B-4C77-8F2A-50AAF3C37722}" type="presOf" srcId="{176387D1-3384-40B2-AE8B-E295847E503B}" destId="{BB2BEF6D-AAA0-45EF-AFB3-80BCD3571557}" srcOrd="0" destOrd="0" presId="urn:microsoft.com/office/officeart/2005/8/layout/process4"/>
    <dgm:cxn modelId="{FB246F7D-D090-4B75-A4B8-A7C0ECBDA580}" type="presOf" srcId="{21CCDF8E-190F-4FC4-A9FA-73F37A30BD18}" destId="{52BE4DC2-A030-47F6-9B78-3998B1B71648}" srcOrd="0" destOrd="0" presId="urn:microsoft.com/office/officeart/2005/8/layout/process4"/>
    <dgm:cxn modelId="{F3BF501B-91CE-492C-8476-8F23E1C66523}" srcId="{F51E5FC1-36D8-4142-864A-97B2FCD13EEC}" destId="{21CCDF8E-190F-4FC4-A9FA-73F37A30BD18}" srcOrd="2" destOrd="0" parTransId="{07378C1E-395E-4F86-9849-A7929A08B11E}" sibTransId="{3C3E155D-2355-441E-9A8B-EB1F2F38136A}"/>
    <dgm:cxn modelId="{074CC72B-A5A2-4456-97BE-7A2DA2C5D788}" srcId="{F51E5FC1-36D8-4142-864A-97B2FCD13EEC}" destId="{176387D1-3384-40B2-AE8B-E295847E503B}" srcOrd="4" destOrd="0" parTransId="{E1648C13-B652-4676-9922-C919A2AA663E}" sibTransId="{B72BEA7B-866E-49FE-8E3F-D483118A1CC7}"/>
    <dgm:cxn modelId="{FB0248CF-46A4-4E34-A679-FC0A1147CE6B}" type="presOf" srcId="{583DDCEB-1C26-46ED-A9D6-BB8AC0D9EA4F}" destId="{30A3E3BF-4B46-4E59-9469-9B66D56FBB47}" srcOrd="0" destOrd="0" presId="urn:microsoft.com/office/officeart/2005/8/layout/process4"/>
    <dgm:cxn modelId="{1696A370-C695-4B59-AFA1-9796F32C0136}" type="presParOf" srcId="{F4483357-853D-4C75-9346-56EE9CAD3D49}" destId="{4B771469-A570-4B11-A828-9D419F963698}" srcOrd="0" destOrd="0" presId="urn:microsoft.com/office/officeart/2005/8/layout/process4"/>
    <dgm:cxn modelId="{F1F17193-23D6-4C36-83F7-3222FA3B17A0}" type="presParOf" srcId="{4B771469-A570-4B11-A828-9D419F963698}" destId="{BB2BEF6D-AAA0-45EF-AFB3-80BCD3571557}" srcOrd="0" destOrd="0" presId="urn:microsoft.com/office/officeart/2005/8/layout/process4"/>
    <dgm:cxn modelId="{74D4B24F-FA89-4ED4-B0E7-8426FDDB5DB2}" type="presParOf" srcId="{F4483357-853D-4C75-9346-56EE9CAD3D49}" destId="{20CABA43-A8B5-48DA-9080-89EF905DB634}" srcOrd="1" destOrd="0" presId="urn:microsoft.com/office/officeart/2005/8/layout/process4"/>
    <dgm:cxn modelId="{B25F1ECB-DA8E-4709-8E80-3B4CF2F2C4F5}" type="presParOf" srcId="{F4483357-853D-4C75-9346-56EE9CAD3D49}" destId="{D68F0CE8-7422-4C6D-84A5-D3B5F645D7B1}" srcOrd="2" destOrd="0" presId="urn:microsoft.com/office/officeart/2005/8/layout/process4"/>
    <dgm:cxn modelId="{48F25F07-7085-44F7-82F7-F7BCC0E4BD3D}" type="presParOf" srcId="{D68F0CE8-7422-4C6D-84A5-D3B5F645D7B1}" destId="{755380ED-1C02-4AFC-A2D7-8B651C8370DA}" srcOrd="0" destOrd="0" presId="urn:microsoft.com/office/officeart/2005/8/layout/process4"/>
    <dgm:cxn modelId="{D99D5986-B9EE-4917-B6F7-648D89316A75}" type="presParOf" srcId="{F4483357-853D-4C75-9346-56EE9CAD3D49}" destId="{CFC0943F-E7D6-4224-BA46-F106FB9EABBD}" srcOrd="3" destOrd="0" presId="urn:microsoft.com/office/officeart/2005/8/layout/process4"/>
    <dgm:cxn modelId="{69CF32E8-E312-4AF7-BDDA-2BEE9CD02CEA}" type="presParOf" srcId="{F4483357-853D-4C75-9346-56EE9CAD3D49}" destId="{BD4FA3F2-9C3E-41E9-8FA3-722FB2BBDDFC}" srcOrd="4" destOrd="0" presId="urn:microsoft.com/office/officeart/2005/8/layout/process4"/>
    <dgm:cxn modelId="{6D214035-F12D-4753-AE72-E0379B847C9B}" type="presParOf" srcId="{BD4FA3F2-9C3E-41E9-8FA3-722FB2BBDDFC}" destId="{52BE4DC2-A030-47F6-9B78-3998B1B71648}" srcOrd="0" destOrd="0" presId="urn:microsoft.com/office/officeart/2005/8/layout/process4"/>
    <dgm:cxn modelId="{5C6916B3-35A1-48C6-A5D4-F7A8BA8A937A}" type="presParOf" srcId="{F4483357-853D-4C75-9346-56EE9CAD3D49}" destId="{69B04BA7-ADDB-4D65-A24D-FAD88F9960B6}" srcOrd="5" destOrd="0" presId="urn:microsoft.com/office/officeart/2005/8/layout/process4"/>
    <dgm:cxn modelId="{108353C7-A9DF-4F7F-8839-429CF6C91387}" type="presParOf" srcId="{F4483357-853D-4C75-9346-56EE9CAD3D49}" destId="{9664FEB6-E4C4-40BC-AF63-B0B2EA8C1EFA}" srcOrd="6" destOrd="0" presId="urn:microsoft.com/office/officeart/2005/8/layout/process4"/>
    <dgm:cxn modelId="{B9881127-BA4B-459B-94FD-E94A23C58D87}" type="presParOf" srcId="{9664FEB6-E4C4-40BC-AF63-B0B2EA8C1EFA}" destId="{56CE9148-2D40-4CF4-92C6-565DC61B733D}" srcOrd="0" destOrd="0" presId="urn:microsoft.com/office/officeart/2005/8/layout/process4"/>
    <dgm:cxn modelId="{763A142C-682F-455B-9C6E-DF77480A4057}" type="presParOf" srcId="{F4483357-853D-4C75-9346-56EE9CAD3D49}" destId="{7F81877A-2FC0-44D7-82A7-0E9B2A0AC2B5}" srcOrd="7" destOrd="0" presId="urn:microsoft.com/office/officeart/2005/8/layout/process4"/>
    <dgm:cxn modelId="{205C2AAD-4597-4AD9-B4CD-F5F362D7C117}" type="presParOf" srcId="{F4483357-853D-4C75-9346-56EE9CAD3D49}" destId="{B133752D-CFA5-4D85-B273-308913A90B34}" srcOrd="8" destOrd="0" presId="urn:microsoft.com/office/officeart/2005/8/layout/process4"/>
    <dgm:cxn modelId="{3CFF5669-47A3-4F63-BFC9-E6CD1BACF4B2}" type="presParOf" srcId="{B133752D-CFA5-4D85-B273-308913A90B34}" destId="{30A3E3BF-4B46-4E59-9469-9B66D56FBB4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A24E4-7CB6-4588-B117-D3A0BB3AC431}">
      <dsp:nvSpPr>
        <dsp:cNvPr id="0" name=""/>
        <dsp:cNvSpPr/>
      </dsp:nvSpPr>
      <dsp:spPr>
        <a:xfrm rot="5400000">
          <a:off x="2895837" y="-1424532"/>
          <a:ext cx="3812706" cy="7385569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Darbs pie PL, DP izstrādes, publiskās apspriedes komentāru apkopošana un izvērtēšana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2.jūlijā informatīvais ziņojums par PL, DP, DPP izstrādes progresu izskatīts MK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8.jūlijā PL iesniegts EK un 9.jūlijā uzsākta neformālā EK </a:t>
          </a:r>
          <a:r>
            <a:rPr lang="lv-LV" sz="1600" kern="12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starpdienestu</a:t>
          </a: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komentēšana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9.jūlijā DP iesniegta EK un 10.jūlijā uzsākta neformālā EK </a:t>
          </a:r>
          <a:r>
            <a:rPr lang="lv-LV" sz="1600" kern="12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starpdienestu</a:t>
          </a: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komentēšana (kopā ar </a:t>
          </a:r>
          <a:r>
            <a:rPr lang="lv-LV" sz="1600" kern="1200" baseline="0" dirty="0" err="1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Ex-ante</a:t>
          </a: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 izvērtējuma, Stratēģiskā ietekmes uz vidi izvērtējuma projektiem un nozaru stratēģiju, pamatnostādņu projektiem)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17.jūlijā sagatavots DPP projekts, kas nosūtīts neoficiālai komentēšanai PUK ietvaros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29.jūlijā DP un PL uzsākta dokumentu 2.versiju publiskā apspriešana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600" kern="1200" baseline="0" dirty="0" smtClean="0">
              <a:solidFill>
                <a:schemeClr val="bg1">
                  <a:lumMod val="50000"/>
                </a:schemeClr>
              </a:solidFill>
              <a:latin typeface="+mn-lt"/>
              <a:cs typeface="Times New Roman" pitchFamily="18" charset="0"/>
            </a:rPr>
            <a:t>1. augustā VSS tika pieteiktas DP un PL 2.versijas </a:t>
          </a:r>
          <a:endParaRPr lang="lv-LV" sz="1600" kern="1200" baseline="0" dirty="0">
            <a:solidFill>
              <a:schemeClr val="bg1">
                <a:lumMod val="50000"/>
              </a:schemeClr>
            </a:solidFill>
            <a:latin typeface="+mn-lt"/>
            <a:cs typeface="Times New Roman" pitchFamily="18" charset="0"/>
          </a:endParaRPr>
        </a:p>
      </dsp:txBody>
      <dsp:txXfrm rot="-5400000">
        <a:off x="1109406" y="548020"/>
        <a:ext cx="7199448" cy="3440464"/>
      </dsp:txXfrm>
    </dsp:sp>
    <dsp:sp modelId="{42C0EEE6-0073-4D7A-BC82-5D7F20E09034}">
      <dsp:nvSpPr>
        <dsp:cNvPr id="0" name=""/>
        <dsp:cNvSpPr/>
      </dsp:nvSpPr>
      <dsp:spPr>
        <a:xfrm>
          <a:off x="1968" y="288030"/>
          <a:ext cx="1107437" cy="39604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b="1" kern="1200" dirty="0" smtClean="0"/>
            <a:t>Jūnijs - Augusts</a:t>
          </a:r>
          <a:endParaRPr lang="lv-LV" sz="1200" b="1" kern="1200" dirty="0"/>
        </a:p>
      </dsp:txBody>
      <dsp:txXfrm>
        <a:off x="56029" y="342091"/>
        <a:ext cx="999315" cy="385232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F8BA0-0D6A-43D5-9D70-1A43DB89F118}">
      <dsp:nvSpPr>
        <dsp:cNvPr id="0" name=""/>
        <dsp:cNvSpPr/>
      </dsp:nvSpPr>
      <dsp:spPr>
        <a:xfrm>
          <a:off x="0" y="5"/>
          <a:ext cx="4320480" cy="20455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MK informatīvais ziņojums SAM ieviešanai: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lv-LV" sz="12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FS tiesības uzsākt projektu un </a:t>
          </a:r>
          <a:r>
            <a:rPr lang="lv-LV" sz="1200" kern="1200" noProof="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attiecinamības</a:t>
          </a:r>
          <a:r>
            <a:rPr lang="lv-LV" sz="12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datums;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nepieciešamai finansējums </a:t>
          </a: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lv-LV" sz="12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t.sk</a:t>
          </a: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uzturēšanas izmaksas) </a:t>
          </a:r>
          <a:r>
            <a:rPr lang="lv-LV" sz="12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atlases kritēriji;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rezultatīvie rādītāji;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attiecināmas izmaksas un atbalstāmas darbības;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laika grafiks;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uzraudzības un kontroles apraksts;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valsts atbalsta nosacījumu apraksts.</a:t>
          </a:r>
          <a:endParaRPr lang="lv-LV" sz="12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912" y="59917"/>
        <a:ext cx="4200656" cy="19257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F8BA0-0D6A-43D5-9D70-1A43DB89F118}">
      <dsp:nvSpPr>
        <dsp:cNvPr id="0" name=""/>
        <dsp:cNvSpPr/>
      </dsp:nvSpPr>
      <dsp:spPr>
        <a:xfrm>
          <a:off x="0" y="5"/>
          <a:ext cx="4464495" cy="20455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MK noteikumi SAM ieviešanai: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nepieciešamai finansējums (</a:t>
          </a:r>
          <a:r>
            <a:rPr lang="lv-LV" sz="12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t.sk</a:t>
          </a:r>
          <a:r>
            <a:rPr lang="lv-LV" sz="1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uzturēšanas izmaksas) un </a:t>
          </a:r>
          <a:r>
            <a:rPr lang="lv-LV" sz="12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attiecinamības</a:t>
          </a: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datums;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atlases kritēriji;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rezultatīvie rādītāji;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attiecināmas izmaksas un atbalstāmas darbības;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uzraudzības un kontroles apraksts;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valsts atbalsta nosacījumu apraksts;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institūciju funkcijas, lēmumi un citi nosacījumi.</a:t>
          </a:r>
          <a:endParaRPr lang="lv-LV" sz="12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912" y="59917"/>
        <a:ext cx="4344671" cy="1925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B6167-6214-4877-B3C6-2A05678B7607}">
      <dsp:nvSpPr>
        <dsp:cNvPr id="0" name=""/>
        <dsp:cNvSpPr/>
      </dsp:nvSpPr>
      <dsp:spPr>
        <a:xfrm>
          <a:off x="0" y="723858"/>
          <a:ext cx="1083948" cy="1793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>
              <a:latin typeface="Times New Roman" pitchFamily="18" charset="0"/>
              <a:cs typeface="Times New Roman" pitchFamily="18" charset="0"/>
            </a:rPr>
            <a:t>LV pozīcija par ES fondu investīciju prioritātēm, sadarbībā ar iesaistītiem partneriem</a:t>
          </a:r>
          <a:endParaRPr lang="en-GB" sz="1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31748" y="755606"/>
        <a:ext cx="1020452" cy="1729999"/>
      </dsp:txXfrm>
    </dsp:sp>
    <dsp:sp modelId="{B24DAFCB-2C0A-4D3A-9605-EE6913F4C31C}">
      <dsp:nvSpPr>
        <dsp:cNvPr id="0" name=""/>
        <dsp:cNvSpPr/>
      </dsp:nvSpPr>
      <dsp:spPr>
        <a:xfrm rot="21582242">
          <a:off x="1160920" y="1507243"/>
          <a:ext cx="163186" cy="219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1160920" y="1551267"/>
        <a:ext cx="114230" cy="131692"/>
      </dsp:txXfrm>
    </dsp:sp>
    <dsp:sp modelId="{4F509120-84D4-4018-A91F-97DC189FB379}">
      <dsp:nvSpPr>
        <dsp:cNvPr id="0" name=""/>
        <dsp:cNvSpPr/>
      </dsp:nvSpPr>
      <dsp:spPr>
        <a:xfrm>
          <a:off x="1391842" y="723858"/>
          <a:ext cx="1115552" cy="17789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>
              <a:latin typeface="Times New Roman" pitchFamily="18" charset="0"/>
              <a:cs typeface="Times New Roman" pitchFamily="18" charset="0"/>
            </a:rPr>
            <a:t>Neoficiālas konsultācijas ar EK plānošanas dokumentu izstrādē un dokumentu iesniegšana EK</a:t>
          </a:r>
          <a:endParaRPr lang="en-GB" sz="1300" kern="1200" noProof="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1424515" y="756531"/>
        <a:ext cx="1050206" cy="1713606"/>
      </dsp:txXfrm>
    </dsp:sp>
    <dsp:sp modelId="{C5D6F0C7-FCA6-4A80-8148-53D44F8EF96D}">
      <dsp:nvSpPr>
        <dsp:cNvPr id="0" name=""/>
        <dsp:cNvSpPr/>
      </dsp:nvSpPr>
      <dsp:spPr>
        <a:xfrm rot="21559051">
          <a:off x="2591111" y="1494891"/>
          <a:ext cx="177502" cy="219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2591113" y="1539106"/>
        <a:ext cx="124251" cy="131692"/>
      </dsp:txXfrm>
    </dsp:sp>
    <dsp:sp modelId="{1E0AB417-1A44-4272-BC0E-2EA7ABDDFE54}">
      <dsp:nvSpPr>
        <dsp:cNvPr id="0" name=""/>
        <dsp:cNvSpPr/>
      </dsp:nvSpPr>
      <dsp:spPr>
        <a:xfrm>
          <a:off x="2842282" y="726189"/>
          <a:ext cx="1126651" cy="1739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>
              <a:latin typeface="Times New Roman" pitchFamily="18" charset="0"/>
              <a:cs typeface="Times New Roman" pitchFamily="18" charset="0"/>
            </a:rPr>
            <a:t>Partnerības līguma  un darbības programmas publiskā apspriede un saskaņošana VSS</a:t>
          </a:r>
          <a:endParaRPr lang="en-GB" sz="1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2875280" y="759187"/>
        <a:ext cx="1060655" cy="1673606"/>
      </dsp:txXfrm>
    </dsp:sp>
    <dsp:sp modelId="{663569FD-2F4C-48EF-A00F-49371C5D9837}">
      <dsp:nvSpPr>
        <dsp:cNvPr id="0" name=""/>
        <dsp:cNvSpPr/>
      </dsp:nvSpPr>
      <dsp:spPr>
        <a:xfrm rot="54565">
          <a:off x="4060888" y="1498195"/>
          <a:ext cx="194994" cy="219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4060892" y="1541629"/>
        <a:ext cx="136496" cy="131692"/>
      </dsp:txXfrm>
    </dsp:sp>
    <dsp:sp modelId="{B58FE05A-80A7-470D-92E5-DA8CFAA38C0D}">
      <dsp:nvSpPr>
        <dsp:cNvPr id="0" name=""/>
        <dsp:cNvSpPr/>
      </dsp:nvSpPr>
      <dsp:spPr>
        <a:xfrm>
          <a:off x="4336800" y="723858"/>
          <a:ext cx="1166716" cy="1792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noProof="0" dirty="0" smtClean="0">
              <a:latin typeface="Times New Roman" pitchFamily="18" charset="0"/>
              <a:cs typeface="Times New Roman" pitchFamily="18" charset="0"/>
            </a:rPr>
            <a:t>Diskusijas ar EK par izstrādātajiem plānošanas dokumentiem</a:t>
          </a:r>
          <a:endParaRPr lang="en-GB" sz="1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4370972" y="758030"/>
        <a:ext cx="1098372" cy="1724003"/>
      </dsp:txXfrm>
    </dsp:sp>
    <dsp:sp modelId="{4311D32F-23DE-4DCF-9002-37EF5969B2D9}">
      <dsp:nvSpPr>
        <dsp:cNvPr id="0" name=""/>
        <dsp:cNvSpPr/>
      </dsp:nvSpPr>
      <dsp:spPr>
        <a:xfrm>
          <a:off x="5590862" y="1510288"/>
          <a:ext cx="185171" cy="219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5590862" y="1554186"/>
        <a:ext cx="129620" cy="131692"/>
      </dsp:txXfrm>
    </dsp:sp>
    <dsp:sp modelId="{31A5A212-1449-431E-B27B-301824B53A94}">
      <dsp:nvSpPr>
        <dsp:cNvPr id="0" name=""/>
        <dsp:cNvSpPr/>
      </dsp:nvSpPr>
      <dsp:spPr>
        <a:xfrm>
          <a:off x="5852898" y="723858"/>
          <a:ext cx="1223093" cy="1792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noProof="0" dirty="0" smtClean="0">
              <a:latin typeface="Times New Roman" pitchFamily="18" charset="0"/>
              <a:cs typeface="Times New Roman" pitchFamily="18" charset="0"/>
            </a:rPr>
            <a:t>Oficiālā Partnerības līguma un darbības programmas iesniegšana</a:t>
          </a:r>
          <a:endParaRPr lang="en-GB" sz="1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5888721" y="759681"/>
        <a:ext cx="1151447" cy="1720701"/>
      </dsp:txXfrm>
    </dsp:sp>
    <dsp:sp modelId="{EA715E05-C46B-4BDD-8CDE-FD6BCA9A4189}">
      <dsp:nvSpPr>
        <dsp:cNvPr id="0" name=""/>
        <dsp:cNvSpPr/>
      </dsp:nvSpPr>
      <dsp:spPr>
        <a:xfrm rot="21585533">
          <a:off x="7166510" y="1506929"/>
          <a:ext cx="191903" cy="219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noProof="0">
            <a:latin typeface="Times New Roman" pitchFamily="18" charset="0"/>
            <a:cs typeface="Times New Roman" pitchFamily="18" charset="0"/>
          </a:endParaRPr>
        </a:p>
      </dsp:txBody>
      <dsp:txXfrm>
        <a:off x="7166510" y="1550948"/>
        <a:ext cx="134332" cy="131692"/>
      </dsp:txXfrm>
    </dsp:sp>
    <dsp:sp modelId="{E294DD90-DC0B-46C2-A4EC-B6CBDB8949A9}">
      <dsp:nvSpPr>
        <dsp:cNvPr id="0" name=""/>
        <dsp:cNvSpPr/>
      </dsp:nvSpPr>
      <dsp:spPr>
        <a:xfrm>
          <a:off x="7438070" y="723858"/>
          <a:ext cx="1235696" cy="17789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dirty="0" smtClean="0">
              <a:latin typeface="Times New Roman" pitchFamily="18" charset="0"/>
              <a:cs typeface="Times New Roman" pitchFamily="18" charset="0"/>
            </a:rPr>
            <a:t>Partnerības līguma  un darbības programmas apstiprināšana EK </a:t>
          </a:r>
          <a:endParaRPr lang="en-GB" sz="13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7474262" y="760050"/>
        <a:ext cx="1163312" cy="1706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C52A8-D08F-4C47-897A-C7632EF54E9E}">
      <dsp:nvSpPr>
        <dsp:cNvPr id="0" name=""/>
        <dsp:cNvSpPr/>
      </dsp:nvSpPr>
      <dsp:spPr>
        <a:xfrm>
          <a:off x="114243" y="869"/>
          <a:ext cx="7283818" cy="682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GB" sz="2000" b="0" kern="1200" dirty="0" smtClean="0">
              <a:latin typeface="Times New Roman" pitchFamily="18" charset="0"/>
              <a:cs typeface="Times New Roman" pitchFamily="18" charset="0"/>
            </a:rPr>
            <a:t>201</a:t>
          </a:r>
          <a:r>
            <a:rPr lang="lv-LV" sz="2000" b="0" kern="1200" dirty="0" smtClean="0">
              <a:latin typeface="Times New Roman" pitchFamily="18" charset="0"/>
              <a:cs typeface="Times New Roman" pitchFamily="18" charset="0"/>
            </a:rPr>
            <a:t>3.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GB" sz="2000" kern="1200" dirty="0"/>
        </a:p>
      </dsp:txBody>
      <dsp:txXfrm>
        <a:off x="455493" y="869"/>
        <a:ext cx="6601319" cy="682499"/>
      </dsp:txXfrm>
    </dsp:sp>
    <dsp:sp modelId="{3D80CF1F-BDA1-49D0-AF07-B9D7FB8B22D8}">
      <dsp:nvSpPr>
        <dsp:cNvPr id="0" name=""/>
        <dsp:cNvSpPr/>
      </dsp:nvSpPr>
      <dsp:spPr>
        <a:xfrm>
          <a:off x="7172776" y="1273"/>
          <a:ext cx="1890260" cy="6701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t" anchorCtr="0">
          <a:noAutofit/>
        </a:bodyPr>
        <a:lstStyle/>
        <a:p>
          <a:pPr lvl="0" algn="l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lv-LV" sz="2000" b="0" kern="1200" dirty="0" smtClean="0"/>
            <a:t>    </a:t>
          </a:r>
          <a:r>
            <a:rPr lang="lv-LV" sz="2000" b="0" kern="1200" dirty="0" smtClean="0">
              <a:latin typeface="Times New Roman" pitchFamily="18" charset="0"/>
              <a:cs typeface="Times New Roman" pitchFamily="18" charset="0"/>
            </a:rPr>
            <a:t>2014</a:t>
          </a:r>
          <a:r>
            <a:rPr lang="lv-LV" sz="2000" b="0" kern="1200" dirty="0" smtClean="0"/>
            <a:t>.</a:t>
          </a:r>
          <a:endParaRPr lang="en-GB" sz="2000" kern="1200" dirty="0"/>
        </a:p>
      </dsp:txBody>
      <dsp:txXfrm>
        <a:off x="7507833" y="1273"/>
        <a:ext cx="1220146" cy="6701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598CF-F27E-4ACF-A2B2-4913F8003197}">
      <dsp:nvSpPr>
        <dsp:cNvPr id="0" name=""/>
        <dsp:cNvSpPr/>
      </dsp:nvSpPr>
      <dsp:spPr>
        <a:xfrm>
          <a:off x="0" y="0"/>
          <a:ext cx="2517818" cy="720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latin typeface="Times New Roman" pitchFamily="18" charset="0"/>
              <a:cs typeface="Times New Roman" pitchFamily="18" charset="0"/>
            </a:rPr>
            <a:t>Koncepcija </a:t>
          </a:r>
          <a:r>
            <a:rPr lang="lv-LV" sz="1300" kern="1200" dirty="0" smtClean="0">
              <a:latin typeface="Times New Roman" pitchFamily="18" charset="0"/>
              <a:cs typeface="Times New Roman" pitchFamily="18" charset="0"/>
            </a:rPr>
            <a:t>par</a:t>
          </a:r>
          <a:r>
            <a:rPr lang="lv-LV" sz="1400" kern="1200" dirty="0" smtClean="0">
              <a:latin typeface="Times New Roman" pitchFamily="18" charset="0"/>
              <a:cs typeface="Times New Roman" pitchFamily="18" charset="0"/>
            </a:rPr>
            <a:t> ES fondu ieviešanu 2014.-2020.gada plānošanas periodā </a:t>
          </a:r>
          <a:endParaRPr lang="en-GB" sz="14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21111" y="21111"/>
        <a:ext cx="2475596" cy="6785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598CF-F27E-4ACF-A2B2-4913F8003197}">
      <dsp:nvSpPr>
        <dsp:cNvPr id="0" name=""/>
        <dsp:cNvSpPr/>
      </dsp:nvSpPr>
      <dsp:spPr>
        <a:xfrm>
          <a:off x="0" y="0"/>
          <a:ext cx="6974746" cy="576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noProof="0" dirty="0" smtClean="0">
              <a:latin typeface="Times New Roman" pitchFamily="18" charset="0"/>
              <a:cs typeface="Times New Roman" pitchFamily="18" charset="0"/>
            </a:rPr>
            <a:t>Regulu saskaņošana un apstiprināšana</a:t>
          </a:r>
          <a:endParaRPr lang="en-GB" sz="1400" b="1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16875" y="16875"/>
        <a:ext cx="6940996" cy="5424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8A36F-0C01-4D35-BE49-820AD4611E8A}">
      <dsp:nvSpPr>
        <dsp:cNvPr id="0" name=""/>
        <dsp:cNvSpPr/>
      </dsp:nvSpPr>
      <dsp:spPr>
        <a:xfrm>
          <a:off x="0" y="15917"/>
          <a:ext cx="1859828" cy="1296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A0AD8-21F7-4399-8ACC-1B7231513C78}">
      <dsp:nvSpPr>
        <dsp:cNvPr id="0" name=""/>
        <dsp:cNvSpPr/>
      </dsp:nvSpPr>
      <dsp:spPr>
        <a:xfrm>
          <a:off x="0" y="375887"/>
          <a:ext cx="1523823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err="1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sz="1400" b="1" kern="12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rPr>
            <a:t> perioda sākums ar DP iesniegšanu *</a:t>
          </a:r>
        </a:p>
      </dsp:txBody>
      <dsp:txXfrm>
        <a:off x="0" y="375887"/>
        <a:ext cx="1523823" cy="648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6C1E0-74A3-49B4-8614-CD6B1B3FAAAA}">
      <dsp:nvSpPr>
        <dsp:cNvPr id="0" name=""/>
        <dsp:cNvSpPr/>
      </dsp:nvSpPr>
      <dsp:spPr>
        <a:xfrm rot="5400000">
          <a:off x="5726218" y="-2351961"/>
          <a:ext cx="873631" cy="58005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Transportam paredzētais finansējums EK šķiet neproporcionāli liels 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Sociālajiem jautājumiem (”mīkstajām”  investīcijām) un investīcijām inovācijās – sadalījums pārāk mazs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262783" y="154121"/>
        <a:ext cx="5757856" cy="788337"/>
      </dsp:txXfrm>
    </dsp:sp>
    <dsp:sp modelId="{1E38D3FC-2359-4754-95F4-29A0003BFF26}">
      <dsp:nvSpPr>
        <dsp:cNvPr id="0" name=""/>
        <dsp:cNvSpPr/>
      </dsp:nvSpPr>
      <dsp:spPr>
        <a:xfrm>
          <a:off x="0" y="2270"/>
          <a:ext cx="3262782" cy="1092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latin typeface="Times New Roman" pitchFamily="18" charset="0"/>
              <a:cs typeface="Times New Roman" pitchFamily="18" charset="0"/>
            </a:rPr>
            <a:t>Sasaiste ar ES 2020 mērķiem un atbilstošs kopējais investīciju sadalījums </a:t>
          </a:r>
          <a:endParaRPr lang="lv-LV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09" y="55579"/>
        <a:ext cx="3156164" cy="985421"/>
      </dsp:txXfrm>
    </dsp:sp>
    <dsp:sp modelId="{BB54B27E-25DD-4017-9361-1794B75B7DA8}">
      <dsp:nvSpPr>
        <dsp:cNvPr id="0" name=""/>
        <dsp:cNvSpPr/>
      </dsp:nvSpPr>
      <dsp:spPr>
        <a:xfrm rot="5400000">
          <a:off x="5620229" y="-1205320"/>
          <a:ext cx="1085609" cy="58005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Pilsētvides un teritoriālās investīcijas, tūrisms, kultūra -  nepieciešams stratēģiskais pamatojums uz sasaiste ar darbavietu radīšanu un izaugsmi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Investīcijām uzņēmējdarbībā, pētniecībā un inovācijās ir jābūt balstītām uz integrētu viedās specializācijas stratēģiju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Transporta investīcijas jāpamato ar kvalitatīvu un empīriski pamatotu stratēģiju integrētai transporta sistēmas attīstībai  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262783" y="1205121"/>
        <a:ext cx="5747508" cy="979619"/>
      </dsp:txXfrm>
    </dsp:sp>
    <dsp:sp modelId="{0F22C995-EDC2-490E-A07D-992EA7594F20}">
      <dsp:nvSpPr>
        <dsp:cNvPr id="0" name=""/>
        <dsp:cNvSpPr/>
      </dsp:nvSpPr>
      <dsp:spPr>
        <a:xfrm>
          <a:off x="0" y="1148911"/>
          <a:ext cx="3262782" cy="1092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latin typeface="Times New Roman" pitchFamily="18" charset="0"/>
              <a:cs typeface="Times New Roman" pitchFamily="18" charset="0"/>
            </a:rPr>
            <a:t>Stratēģiskais redzējums, balstoties uz trūkumu un vajadzību analīzi nozarē. Cieša investīciju saistība ar izaugsmes un darbavietu nodrošināšanu </a:t>
          </a:r>
          <a:endParaRPr lang="lv-LV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09" y="1202220"/>
        <a:ext cx="3156164" cy="985421"/>
      </dsp:txXfrm>
    </dsp:sp>
    <dsp:sp modelId="{D3F4B252-F364-4B8D-8485-B73DB5B8CE59}">
      <dsp:nvSpPr>
        <dsp:cNvPr id="0" name=""/>
        <dsp:cNvSpPr/>
      </dsp:nvSpPr>
      <dsp:spPr>
        <a:xfrm rot="5400000">
          <a:off x="5615403" y="-35283"/>
          <a:ext cx="977410" cy="58005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Redzējumam jābūt integrētam, gadījumos, kad pasākuma izpildē ir iesaistītas vairākas ministrijas (piemēram, pilsētvides iniciatīva)</a:t>
          </a:r>
          <a:r>
            <a:rPr lang="lv-LV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latin typeface="Times New Roman" pitchFamily="18" charset="0"/>
              <a:cs typeface="Times New Roman" pitchFamily="18" charset="0"/>
            </a:rPr>
            <a:t>EK skeptiska par plāniem attiecībā uz  sporta infrastruktūru, kultūras un veselības  investīcijām, institucionālo kapacitāti</a:t>
          </a:r>
          <a:endParaRPr lang="lv-LV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Veselība -  nav pieļaujama veselības sistēmas uzturēšana no ES fondu līdzekļiem. </a:t>
          </a:r>
          <a:endParaRPr lang="lv-LV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3203857" y="2423976"/>
        <a:ext cx="5752790" cy="881984"/>
      </dsp:txXfrm>
    </dsp:sp>
    <dsp:sp modelId="{47724B82-7E71-4090-9F82-3F943596DE5A}">
      <dsp:nvSpPr>
        <dsp:cNvPr id="0" name=""/>
        <dsp:cNvSpPr/>
      </dsp:nvSpPr>
      <dsp:spPr>
        <a:xfrm>
          <a:off x="0" y="2295552"/>
          <a:ext cx="3262782" cy="1092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latin typeface="Times New Roman" pitchFamily="18" charset="0"/>
              <a:cs typeface="Times New Roman" pitchFamily="18" charset="0"/>
            </a:rPr>
            <a:t>Fokusēta prioritāšu izvēle un integrēta pieeja investīciju plānošanā šajās prioritātēs</a:t>
          </a:r>
          <a:endParaRPr lang="lv-LV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09" y="2348861"/>
        <a:ext cx="3156164" cy="985421"/>
      </dsp:txXfrm>
    </dsp:sp>
    <dsp:sp modelId="{197FC1E4-5D09-43CC-84ED-7FFD5F833E8F}">
      <dsp:nvSpPr>
        <dsp:cNvPr id="0" name=""/>
        <dsp:cNvSpPr/>
      </dsp:nvSpPr>
      <dsp:spPr>
        <a:xfrm rot="5400000">
          <a:off x="5701062" y="1116958"/>
          <a:ext cx="873631" cy="58005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Ostu un lidostas attīstība jāatbalsta no privātajiem  līdzekļiem </a:t>
          </a:r>
          <a:endParaRPr lang="lv-LV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v-LV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NVO jāiesaista  investīciju plānošanā un uzraudzībā, kā arī  projektu īstenošanā piedāvāto prioritāšu  un specifisko atbalsta mērķu ietvaros  (nevis vispārējs atbalsts  NVO kapacitātei) </a:t>
          </a:r>
          <a:endParaRPr lang="lv-LV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3237627" y="3623041"/>
        <a:ext cx="5757856" cy="788337"/>
      </dsp:txXfrm>
    </dsp:sp>
    <dsp:sp modelId="{8B794C6F-1C53-4841-84F2-E1E21126B388}">
      <dsp:nvSpPr>
        <dsp:cNvPr id="0" name=""/>
        <dsp:cNvSpPr/>
      </dsp:nvSpPr>
      <dsp:spPr>
        <a:xfrm>
          <a:off x="0" y="3442194"/>
          <a:ext cx="3262782" cy="1092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>
              <a:latin typeface="Times New Roman" pitchFamily="18" charset="0"/>
              <a:cs typeface="Times New Roman" pitchFamily="18" charset="0"/>
            </a:rPr>
            <a:t>Risinājumiem jābūt balstītiem uz stratēģisko redzējumu, orientētiem uz rezultātiem, efektīviem un ilgtspējīgu attīstību vērstiem</a:t>
          </a:r>
        </a:p>
      </dsp:txBody>
      <dsp:txXfrm>
        <a:off x="53309" y="3495503"/>
        <a:ext cx="3156164" cy="9854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8DA16-E196-49C0-83F2-926D3A4EF61F}">
      <dsp:nvSpPr>
        <dsp:cNvPr id="0" name=""/>
        <dsp:cNvSpPr/>
      </dsp:nvSpPr>
      <dsp:spPr>
        <a:xfrm>
          <a:off x="0" y="234436"/>
          <a:ext cx="8496944" cy="733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 smtClean="0">
              <a:latin typeface="Times New Roman" pitchFamily="18" charset="0"/>
              <a:cs typeface="Times New Roman" pitchFamily="18" charset="0"/>
            </a:rPr>
            <a:t>Izdevumu </a:t>
          </a:r>
          <a:r>
            <a:rPr lang="lv-LV" sz="1900" kern="1200" dirty="0" err="1" smtClean="0"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sz="1900" kern="1200" dirty="0" smtClean="0">
              <a:latin typeface="Times New Roman" pitchFamily="18" charset="0"/>
              <a:cs typeface="Times New Roman" pitchFamily="18" charset="0"/>
            </a:rPr>
            <a:t> termiņš 2014.gada 1.janvāris un ne ātrāk par DP „Izaugsme un nodarbinātība” iesniegšanu EK </a:t>
          </a:r>
          <a:endParaRPr lang="lv-LV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11" y="270247"/>
        <a:ext cx="8425322" cy="661968"/>
      </dsp:txXfrm>
    </dsp:sp>
    <dsp:sp modelId="{10946C7C-2E58-47EE-9594-11C1CEED5CC9}">
      <dsp:nvSpPr>
        <dsp:cNvPr id="0" name=""/>
        <dsp:cNvSpPr/>
      </dsp:nvSpPr>
      <dsp:spPr>
        <a:xfrm>
          <a:off x="0" y="968026"/>
          <a:ext cx="8496944" cy="884924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77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TEN-T ceļi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19 600 000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SM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Aktīvās darba tirgus politika jauniešu nodarbinātībai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(1 320 512 LVL) un </a:t>
          </a: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Sākotnējās profesionālās izglītības programmu īstenošana garantijas jauniešiem sistēmas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ietvaros 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995 421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LM</a:t>
          </a:r>
          <a:endParaRPr lang="lv-LV" sz="15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968026"/>
        <a:ext cx="8496944" cy="884924"/>
      </dsp:txXfrm>
    </dsp:sp>
    <dsp:sp modelId="{3EA68CDC-CDE1-4508-AB8B-D792B7F28B5E}">
      <dsp:nvSpPr>
        <dsp:cNvPr id="0" name=""/>
        <dsp:cNvSpPr/>
      </dsp:nvSpPr>
      <dsp:spPr>
        <a:xfrm>
          <a:off x="0" y="1852951"/>
          <a:ext cx="8496944" cy="733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 smtClean="0">
              <a:latin typeface="Times New Roman" pitchFamily="18" charset="0"/>
              <a:cs typeface="Times New Roman" pitchFamily="18" charset="0"/>
            </a:rPr>
            <a:t>Izdevumu </a:t>
          </a:r>
          <a:r>
            <a:rPr lang="lv-LV" sz="1900" kern="1200" dirty="0" err="1" smtClean="0">
              <a:latin typeface="Times New Roman" pitchFamily="18" charset="0"/>
              <a:cs typeface="Times New Roman" pitchFamily="18" charset="0"/>
            </a:rPr>
            <a:t>attiecināmības</a:t>
          </a:r>
          <a:r>
            <a:rPr lang="lv-LV" sz="1900" kern="1200" dirty="0" smtClean="0">
              <a:latin typeface="Times New Roman" pitchFamily="18" charset="0"/>
              <a:cs typeface="Times New Roman" pitchFamily="18" charset="0"/>
            </a:rPr>
            <a:t> termiņš DP „Izaugsme un nodarbinātība” apstiprināšanas datums EK</a:t>
          </a:r>
          <a:endParaRPr lang="lv-LV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11" y="1888762"/>
        <a:ext cx="8425322" cy="661968"/>
      </dsp:txXfrm>
    </dsp:sp>
    <dsp:sp modelId="{70360ABE-CC63-43DB-B6A0-61669B687DB1}">
      <dsp:nvSpPr>
        <dsp:cNvPr id="0" name=""/>
        <dsp:cNvSpPr/>
      </dsp:nvSpPr>
      <dsp:spPr>
        <a:xfrm>
          <a:off x="0" y="2586540"/>
          <a:ext cx="8496944" cy="1848509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77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Cilvēkresursu attīstība zinātnē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 (bez finansējuma 2014.gadā) un </a:t>
          </a: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Individuālie granti jaunajiem zinātniekiem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711 436 LVL)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, atkarībā no 2007. - 2013.gada plānošanas perioda darbības programmu grozījumu rezultātiem 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IZM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Publisko un dzīvojamo ēku energoefektivitāte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14 400 000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EM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Depozīta sistēma dzēriena iepakojumam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2 811 216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VARAM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Reģionālie ceļi 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5 000 000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SM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Veselības aprūpes tīklu vadlīniju un kvalitātes kontroles sistēmas izstrāde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350 000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VM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1500" b="1" kern="1200" dirty="0" smtClean="0">
              <a:latin typeface="Times New Roman" pitchFamily="18" charset="0"/>
              <a:cs typeface="Times New Roman" pitchFamily="18" charset="0"/>
            </a:rPr>
            <a:t>Nacionālas nozīmes kultūras un sporta infrastruktūras attīstībā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 (stad.)(</a:t>
          </a:r>
          <a:r>
            <a:rPr lang="lv-LV" sz="1500" b="0" i="0" u="none" kern="1200" dirty="0" smtClean="0">
              <a:latin typeface="Times New Roman" pitchFamily="18" charset="0"/>
              <a:cs typeface="Times New Roman" pitchFamily="18" charset="0"/>
            </a:rPr>
            <a:t>1 061 415 LVL) - </a:t>
          </a:r>
          <a:r>
            <a:rPr lang="lv-LV" sz="1500" b="1" i="0" u="none" kern="1200" dirty="0" smtClean="0">
              <a:latin typeface="Times New Roman" pitchFamily="18" charset="0"/>
              <a:cs typeface="Times New Roman" pitchFamily="18" charset="0"/>
            </a:rPr>
            <a:t>KM</a:t>
          </a:r>
          <a:r>
            <a:rPr lang="lv-LV" sz="1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lv-LV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86540"/>
        <a:ext cx="8496944" cy="18485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BEF6D-AAA0-45EF-AFB3-80BCD3571557}">
      <dsp:nvSpPr>
        <dsp:cNvPr id="0" name=""/>
        <dsp:cNvSpPr/>
      </dsp:nvSpPr>
      <dsp:spPr>
        <a:xfrm>
          <a:off x="0" y="2116260"/>
          <a:ext cx="8733218" cy="6200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Standarta 14-20 perioda MK noteikumu izstrāde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Projekta izstrāde, izvērtēšana un apstiprināšana			          Projektu pārgrāmatošana    </a:t>
          </a:r>
          <a:endParaRPr lang="en-GB" sz="1400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116260"/>
        <a:ext cx="8733218" cy="620035"/>
      </dsp:txXfrm>
    </dsp:sp>
    <dsp:sp modelId="{755380ED-1C02-4AFC-A2D7-8B651C8370DA}">
      <dsp:nvSpPr>
        <dsp:cNvPr id="0" name=""/>
        <dsp:cNvSpPr/>
      </dsp:nvSpPr>
      <dsp:spPr>
        <a:xfrm rot="10800000">
          <a:off x="0" y="1587197"/>
          <a:ext cx="8733218" cy="5342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Projektu plānoto darbību īstenošanu.</a:t>
          </a:r>
          <a:endParaRPr lang="en-GB" sz="1400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587197"/>
        <a:ext cx="8733218" cy="347155"/>
      </dsp:txXfrm>
    </dsp:sp>
    <dsp:sp modelId="{52BE4DC2-A030-47F6-9B78-3998B1B71648}">
      <dsp:nvSpPr>
        <dsp:cNvPr id="0" name=""/>
        <dsp:cNvSpPr/>
      </dsp:nvSpPr>
      <dsp:spPr>
        <a:xfrm rot="10800000">
          <a:off x="0" y="1058134"/>
          <a:ext cx="8733218" cy="5342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		IZ apstiprināšana 		                     Pagaidu MKN apstiprināšana un projektu atlase</a:t>
          </a:r>
        </a:p>
      </dsp:txBody>
      <dsp:txXfrm rot="10800000">
        <a:off x="0" y="1058134"/>
        <a:ext cx="8733218" cy="347155"/>
      </dsp:txXfrm>
    </dsp:sp>
    <dsp:sp modelId="{56CE9148-2D40-4CF4-92C6-565DC61B733D}">
      <dsp:nvSpPr>
        <dsp:cNvPr id="0" name=""/>
        <dsp:cNvSpPr/>
      </dsp:nvSpPr>
      <dsp:spPr>
        <a:xfrm rot="10800000">
          <a:off x="0" y="529070"/>
          <a:ext cx="8733218" cy="5342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Priekšlikumu saskaņošana KDG un pagaidu uzraudzības komitejā</a:t>
          </a:r>
          <a:endParaRPr lang="en-GB" sz="1400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529070"/>
        <a:ext cx="8733218" cy="347155"/>
      </dsp:txXfrm>
    </dsp:sp>
    <dsp:sp modelId="{30A3E3BF-4B46-4E59-9469-9B66D56FBB47}">
      <dsp:nvSpPr>
        <dsp:cNvPr id="0" name=""/>
        <dsp:cNvSpPr/>
      </dsp:nvSpPr>
      <dsp:spPr>
        <a:xfrm rot="10800000">
          <a:off x="0" y="7"/>
          <a:ext cx="8733218" cy="5342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FM izvērtē priekšlikuma atbilstību 2014.–2020.gada ES fondu plānošanas dokumentiem </a:t>
          </a:r>
          <a:endParaRPr lang="en-GB" sz="1400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7"/>
        <a:ext cx="8733218" cy="347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003" cy="496013"/>
          </a:xfrm>
          <a:prstGeom prst="rect">
            <a:avLst/>
          </a:prstGeom>
        </p:spPr>
        <p:txBody>
          <a:bodyPr vert="horz" lIns="91778" tIns="45891" rIns="91778" bIns="45891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9371" y="0"/>
            <a:ext cx="2951003" cy="496013"/>
          </a:xfrm>
          <a:prstGeom prst="rect">
            <a:avLst/>
          </a:prstGeom>
        </p:spPr>
        <p:txBody>
          <a:bodyPr vert="horz" lIns="91778" tIns="45891" rIns="91778" bIns="45891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4BD9397-DB65-44E9-8AC8-5D33CA73D407}" type="datetimeFigureOut">
              <a:rPr lang="lv-LV"/>
              <a:pPr>
                <a:defRPr/>
              </a:pPr>
              <a:t>27.08.2013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51003" cy="497603"/>
          </a:xfrm>
          <a:prstGeom prst="rect">
            <a:avLst/>
          </a:prstGeom>
        </p:spPr>
        <p:txBody>
          <a:bodyPr vert="horz" lIns="91778" tIns="45891" rIns="91778" bIns="45891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9371" y="9443321"/>
            <a:ext cx="2951003" cy="497603"/>
          </a:xfrm>
          <a:prstGeom prst="rect">
            <a:avLst/>
          </a:prstGeom>
        </p:spPr>
        <p:txBody>
          <a:bodyPr vert="horz" wrap="square" lIns="91778" tIns="45891" rIns="91778" bIns="458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6401EA7-115F-48AA-B29C-2A9E33B9313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118666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003" cy="496013"/>
          </a:xfrm>
          <a:prstGeom prst="rect">
            <a:avLst/>
          </a:prstGeom>
        </p:spPr>
        <p:txBody>
          <a:bodyPr vert="horz" lIns="91778" tIns="45891" rIns="91778" bIns="45891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371" y="0"/>
            <a:ext cx="2951003" cy="496013"/>
          </a:xfrm>
          <a:prstGeom prst="rect">
            <a:avLst/>
          </a:prstGeom>
        </p:spPr>
        <p:txBody>
          <a:bodyPr vert="horz" lIns="91778" tIns="45891" rIns="91778" bIns="45891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1176B05-DBF2-4CFE-842A-2F7B93083F8F}" type="datetimeFigureOut">
              <a:rPr lang="lv-LV"/>
              <a:pPr>
                <a:defRPr/>
              </a:pPr>
              <a:t>27.08.2013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78" tIns="45891" rIns="91778" bIns="45891" rtlCol="0" anchor="ctr"/>
          <a:lstStyle/>
          <a:p>
            <a:pPr lvl="0"/>
            <a:endParaRPr lang="lv-LV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21661"/>
            <a:ext cx="5450206" cy="4476833"/>
          </a:xfrm>
          <a:prstGeom prst="rect">
            <a:avLst/>
          </a:prstGeom>
        </p:spPr>
        <p:txBody>
          <a:bodyPr vert="horz" lIns="91778" tIns="45891" rIns="91778" bIns="4589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321"/>
            <a:ext cx="2951003" cy="497603"/>
          </a:xfrm>
          <a:prstGeom prst="rect">
            <a:avLst/>
          </a:prstGeom>
        </p:spPr>
        <p:txBody>
          <a:bodyPr vert="horz" lIns="91778" tIns="45891" rIns="91778" bIns="45891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371" y="9443321"/>
            <a:ext cx="2951003" cy="497603"/>
          </a:xfrm>
          <a:prstGeom prst="rect">
            <a:avLst/>
          </a:prstGeom>
        </p:spPr>
        <p:txBody>
          <a:bodyPr vert="horz" wrap="square" lIns="91778" tIns="45891" rIns="91778" bIns="458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A7FCB84-253F-4AB0-884E-F2B33117A0F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93877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107" indent="-28619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781" indent="-22895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693" indent="-22895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605" indent="-22895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518" indent="-228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6430" indent="-228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4342" indent="-228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2254" indent="-228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35CB55A-5527-4424-88ED-FE671E467E3E}" type="slidenum">
              <a:rPr lang="lv-LV" smtClean="0">
                <a:solidFill>
                  <a:srgbClr val="000000"/>
                </a:solidFill>
              </a:rPr>
              <a:pPr/>
              <a:t>1</a:t>
            </a:fld>
            <a:endParaRPr lang="lv-LV" smtClean="0">
              <a:solidFill>
                <a:srgbClr val="000000"/>
              </a:solidFill>
            </a:endParaRPr>
          </a:p>
        </p:txBody>
      </p:sp>
      <p:sp>
        <p:nvSpPr>
          <p:cNvPr id="21509" name="Footer Placeholder 1"/>
          <p:cNvSpPr>
            <a:spLocks noGrp="1"/>
          </p:cNvSpPr>
          <p:nvPr>
            <p:ph type="ftr" sz="quarter" idx="4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4000" indent="-28615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4616" indent="-2289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2462" indent="-2289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0308" indent="-2289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8154" indent="-2289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6000" indent="-2289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3848" indent="-2289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1692" indent="-2289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s-ES">
                <a:solidFill>
                  <a:prstClr val="black"/>
                </a:solidFill>
              </a:rPr>
              <a:t>ES fondu ieviešana 2014.-2020.gada plānošanas periodā</a:t>
            </a:r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7236" indent="-28739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9591" indent="-22991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9427" indent="-22991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9263" indent="-22991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29100" indent="-229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88936" indent="-229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48773" indent="-229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08610" indent="-229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3B8C512-E0A2-4082-96E1-8FD698528A4F}" type="slidenum">
              <a:rPr lang="lv-LV" smtClean="0">
                <a:solidFill>
                  <a:srgbClr val="000000"/>
                </a:solidFill>
              </a:rPr>
              <a:pPr/>
              <a:t>2</a:t>
            </a:fld>
            <a:endParaRPr lang="lv-LV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15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9031" indent="-28424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6970" indent="-22739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91759" indent="-22739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6548" indent="-22739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01334" indent="-2273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56123" indent="-2273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10912" indent="-2273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65700" indent="-2273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5A28785-9515-4E39-98F0-438CD97C2376}" type="slidenum">
              <a:rPr lang="lv-LV" smtClean="0">
                <a:solidFill>
                  <a:srgbClr val="000000"/>
                </a:solidFill>
              </a:rPr>
              <a:pPr/>
              <a:t>3</a:t>
            </a:fld>
            <a:endParaRPr lang="lv-LV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466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2B39-5C2B-4230-9A53-5FA6F017C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33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4E4BD-6CBE-40D3-A5B6-77FB8C2BC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4489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6C09C-C9ED-436A-AF50-22F7C79D3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6676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226A-72E5-45B4-834B-A320975EC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617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C194B-CE07-49BA-820F-D3D61CFF3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0406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F4030-D427-4405-9094-7D9A024FB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9147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B143E-6EE3-4551-835F-EAE74103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7616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728D0-0A82-4AB8-AF66-18107CF74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9013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E4BE3-E09B-4953-B8D1-5201389BF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071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6A683-2A13-4E51-BEBF-41B218EDE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6373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C83BC-4A47-4659-8F8A-D03A8B9C3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7338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B49A-AFEA-40C5-9DC0-A30167E5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0DF7-F74E-4C12-8566-9902AA699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796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1A7E-2D84-4B00-86AA-1E5C16288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E7E81-38E6-4805-A32D-854C91625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98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919BA-823F-4007-98EE-60F2A5F97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8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9A9B8-2ED4-4A9D-AFC7-A77604711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0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B67BA-D697-464E-82B4-0974AB946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69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96C20-E331-4940-A3CC-6E51FF041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2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DD9D4-FD16-4BFC-96DE-A70D0F998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93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6E30B-D38E-4FFA-9BC3-C6A4103D5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40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13927-2EFA-43A2-A4FF-3ACCD0030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EDB28-36DF-434D-9AC9-532F0BD90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2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CC7A-B7D6-47F2-AE3A-9413C35EC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02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D780D-5992-45B2-9A3A-A870105C3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3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C5044-7516-4116-9066-886589E41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98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1492-7ECB-4ABB-A37C-8941A3416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877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10A15-6A33-49CE-96BB-E59755FFE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649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A2EC-B94A-43E8-AE10-9D63CF927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40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C982E-4667-4B6E-94B3-8DB2E6179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7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2659-9B56-43DF-BAC6-37F78F381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19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C524-7863-4946-AB15-9666BA1EE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15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59B0E-0A10-470B-9022-316463F6E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F625B-246D-4CE8-BDA4-6FFC70A43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510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55D5A-4F45-4D45-B70D-7EFDB319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62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31E6-FF2F-439B-8EA0-382E2CB8E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50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F1ECD-752B-4723-B2AF-0612EE806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446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93E7F-FE85-46DB-AD13-8592D96BA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360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AE0A9-493F-4E40-9787-3563A84D0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059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9298D-7C72-4B0F-A839-9D5EA23AF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9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7260-7548-44BD-860C-1039255E3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552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3E409-DEB5-4467-9A25-DA570DD84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033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CC42-234A-43D6-88D0-12BB3CBD1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718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9DC02-15CC-4029-A977-7AF9A9698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3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10C19-F7BC-4028-B1C6-1FDB7FE19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4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AFC0A-C684-453A-A1BF-8DAA7C19E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070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DA06E-6B04-4715-BBB0-7CE63364F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680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984AD-CA60-49B1-B62F-07BDB3FC4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894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3D857-FA8C-4B0C-A977-1C3A762FE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479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A9D05-ED63-4B2A-B093-E07F3A7D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365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A09336D-03D9-4648-AF38-ECBC4462F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92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62447C4-75CB-4E93-8772-91D00F277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417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8315419-A1B0-4AAD-9373-B218BC484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665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FDCF1F3-CEFC-4092-913F-E558EBC0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04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DCC515A-60E6-48AF-AF24-04F277877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9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0823B-7B67-41DA-889A-A13E49C0F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73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056F984-4180-4CDA-8DE8-D3E029817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039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208C628-FAE0-4D93-984C-ECE6B378B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912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47D2E66-9B8F-47AE-A92A-532FAF32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032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A7E2031-CC52-4034-A58A-D56FDD1CA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048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D30F675-C869-4CA7-A75D-2575A658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782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6E5F9AB-ACBE-4517-9DD6-8F5E34929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042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09980FA-6FF5-45C9-8EAA-DDAE6CF36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615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591B0EAE-16E3-4D4C-B045-AFE8C88F7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046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D5BC99D-439E-4151-99E1-3396D6E2E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06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E772C60-603B-48FD-A179-ABC8E2947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7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65164-D6DF-4D55-8915-50D99E8DC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077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9EBF2D6F-8DDD-4EF7-85E8-3CF19EDE8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405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BFA7290-9434-45DB-9981-239F5092D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2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EF362EA-E723-4ADB-9555-F621626CD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131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BE6D602D-5EB0-4A2D-9646-B9FBB706B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4345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D65F963F-9C63-454D-9A5A-E1FF14C16C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692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5E3953A-9F20-4D4C-A60E-DE27A63E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065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F23AE29-FBC6-4B2B-B602-8931F80E8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48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4626FCF-C05C-41F4-A764-D5B962844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5498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6FC2B9-6FE1-4EAB-B8A1-3D5EA14A2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599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8851F73-55C5-427F-AD06-3C650E2EB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0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4243-3541-4700-AE3C-9D9C0BB2C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4375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24AAF66-DF4F-435B-B68B-3369B12CC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33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97E3D26-09DC-4BDB-9A71-26096CADD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6156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0E5CF92-897D-443D-A72C-30049F19B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414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EA0A90-55AF-4884-B104-0FC572993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71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1D68F4F-57E5-4DFA-A970-910AECF41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639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79BA903-D801-4428-A67A-9C4B6B745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5461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42DFF1A-C71C-4F10-8D65-59CA041B0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0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B42DC0A-1B3D-4F07-A235-4267CA50C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4825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F77A4FC7-4757-4FED-91F2-DEDC15692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8261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8D09EAE-3B53-4F37-902E-F83A6408C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3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84F34-B474-4263-AB56-B1773725E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7212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1E42C291-9405-45C8-BFE7-8C2F7BC06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3732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D595938E-A002-4C31-8491-85FC70310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145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3C49337-FD0A-4508-BB95-5ED792A0B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674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58186DD9-8B30-4465-AEC1-C95055767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628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D140A6A-78DB-4374-90A0-00F8DE7FC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6897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78CA0A6-8A2A-4534-B7F8-BF5D59C39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422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C42C92CC-C5B4-48FA-97C9-DA6F3F3A7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9305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BD60928-4018-463C-A854-50E9D7B43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5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1344EF8-2615-44EE-B4D7-B121E239F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8090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56B96DA8-9875-46AC-86A7-506339233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8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F000C-F976-44E8-9C69-3BDB40E26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1056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C2DE006-184E-4D0C-89EF-21E47F26B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2587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FB6ED5E8-68C9-43C8-A276-6A71EE084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94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8CD29FB-7932-4612-815F-DB8B08733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0706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BDF68B1-6DC9-4143-A3D7-59A294F40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2587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982C068-B119-4913-9C71-BD8E8713E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6969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1DFECDC-F09C-42CF-8160-DA24E846B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2473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18144D27-59AA-44BF-9139-D1A27C9CA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1039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81AAE53-9C9E-44DF-8A5A-93F087525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771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D9B61E4C-3DD6-44CD-A7A4-561CC2CB3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9143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fld id="{2F6A1C45-2184-4AC5-853A-40A7BA4C5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27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2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2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103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6FE504A-58FF-4C32-BD58-65A33FC37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/>
              <a:t> </a:t>
            </a:r>
          </a:p>
        </p:txBody>
      </p:sp>
      <p:pic>
        <p:nvPicPr>
          <p:cNvPr id="1038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167" r:id="rId1"/>
    <p:sldLayoutId id="2147491168" r:id="rId2"/>
    <p:sldLayoutId id="2147491169" r:id="rId3"/>
    <p:sldLayoutId id="2147491170" r:id="rId4"/>
    <p:sldLayoutId id="2147491171" r:id="rId5"/>
    <p:sldLayoutId id="2147491172" r:id="rId6"/>
    <p:sldLayoutId id="2147491173" r:id="rId7"/>
    <p:sldLayoutId id="2147491174" r:id="rId8"/>
    <p:sldLayoutId id="2147491175" r:id="rId9"/>
    <p:sldLayoutId id="2147491176" r:id="rId10"/>
    <p:sldLayoutId id="214749117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5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9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3C03509-6A01-4E8F-8792-97E95E075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2302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92" r:id="rId1"/>
    <p:sldLayoutId id="2147491293" r:id="rId2"/>
    <p:sldLayoutId id="2147491294" r:id="rId3"/>
    <p:sldLayoutId id="2147491295" r:id="rId4"/>
    <p:sldLayoutId id="2147491296" r:id="rId5"/>
    <p:sldLayoutId id="2147491297" r:id="rId6"/>
    <p:sldLayoutId id="2147491298" r:id="rId7"/>
    <p:sldLayoutId id="2147491299" r:id="rId8"/>
    <p:sldLayoutId id="2147491300" r:id="rId9"/>
    <p:sldLayoutId id="2147491301" r:id="rId10"/>
    <p:sldLayoutId id="214749130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1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5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5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917D842-0257-4E79-A217-9BA4FCB09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  <a:cs typeface="+mn-cs"/>
              </a:rPr>
              <a:t> </a:t>
            </a:r>
          </a:p>
        </p:txBody>
      </p:sp>
      <p:pic>
        <p:nvPicPr>
          <p:cNvPr id="2062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178" r:id="rId1"/>
    <p:sldLayoutId id="2147491179" r:id="rId2"/>
    <p:sldLayoutId id="2147491180" r:id="rId3"/>
    <p:sldLayoutId id="2147491181" r:id="rId4"/>
    <p:sldLayoutId id="2147491182" r:id="rId5"/>
    <p:sldLayoutId id="2147491183" r:id="rId6"/>
    <p:sldLayoutId id="2147491184" r:id="rId7"/>
    <p:sldLayoutId id="2147491185" r:id="rId8"/>
    <p:sldLayoutId id="2147491186" r:id="rId9"/>
    <p:sldLayoutId id="2147491187" r:id="rId10"/>
    <p:sldLayoutId id="214749118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5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9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8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076A9E9-B53C-4929-A4FB-5E3F6C33A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  <a:cs typeface="+mn-cs"/>
              </a:rPr>
              <a:t> </a:t>
            </a:r>
          </a:p>
        </p:txBody>
      </p:sp>
      <p:pic>
        <p:nvPicPr>
          <p:cNvPr id="3086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189" r:id="rId1"/>
    <p:sldLayoutId id="2147491190" r:id="rId2"/>
    <p:sldLayoutId id="2147491191" r:id="rId3"/>
    <p:sldLayoutId id="2147491192" r:id="rId4"/>
    <p:sldLayoutId id="2147491193" r:id="rId5"/>
    <p:sldLayoutId id="2147491194" r:id="rId6"/>
    <p:sldLayoutId id="2147491195" r:id="rId7"/>
    <p:sldLayoutId id="2147491196" r:id="rId8"/>
    <p:sldLayoutId id="2147491197" r:id="rId9"/>
    <p:sldLayoutId id="2147491198" r:id="rId10"/>
    <p:sldLayoutId id="214749119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099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100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10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AA29DE3-FF99-43A0-8372-EFA0B08D6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  <a:cs typeface="+mn-cs"/>
              </a:rPr>
              <a:t> </a:t>
            </a:r>
          </a:p>
        </p:txBody>
      </p:sp>
      <p:pic>
        <p:nvPicPr>
          <p:cNvPr id="4110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00" r:id="rId1"/>
    <p:sldLayoutId id="2147491201" r:id="rId2"/>
    <p:sldLayoutId id="2147491202" r:id="rId3"/>
    <p:sldLayoutId id="2147491203" r:id="rId4"/>
    <p:sldLayoutId id="2147491204" r:id="rId5"/>
    <p:sldLayoutId id="2147491205" r:id="rId6"/>
    <p:sldLayoutId id="2147491206" r:id="rId7"/>
    <p:sldLayoutId id="2147491207" r:id="rId8"/>
    <p:sldLayoutId id="2147491208" r:id="rId9"/>
    <p:sldLayoutId id="2147491209" r:id="rId10"/>
    <p:sldLayoutId id="214749121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3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5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6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7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51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A5342B9-DC0F-4ECF-BF07-037CAB6CE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5134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5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11" r:id="rId1"/>
    <p:sldLayoutId id="2147491212" r:id="rId2"/>
    <p:sldLayoutId id="2147491213" r:id="rId3"/>
    <p:sldLayoutId id="2147491214" r:id="rId4"/>
    <p:sldLayoutId id="2147491215" r:id="rId5"/>
    <p:sldLayoutId id="2147491216" r:id="rId6"/>
    <p:sldLayoutId id="2147491217" r:id="rId7"/>
    <p:sldLayoutId id="2147491218" r:id="rId8"/>
    <p:sldLayoutId id="2147491219" r:id="rId9"/>
    <p:sldLayoutId id="2147491220" r:id="rId10"/>
    <p:sldLayoutId id="214749122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47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615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26ABA8-FC2A-4E5A-B7BB-570097C35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6158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22" r:id="rId1"/>
    <p:sldLayoutId id="2147491223" r:id="rId2"/>
    <p:sldLayoutId id="2147491224" r:id="rId3"/>
    <p:sldLayoutId id="2147491225" r:id="rId4"/>
    <p:sldLayoutId id="2147491226" r:id="rId5"/>
    <p:sldLayoutId id="2147491227" r:id="rId6"/>
    <p:sldLayoutId id="2147491228" r:id="rId7"/>
    <p:sldLayoutId id="2147491229" r:id="rId8"/>
    <p:sldLayoutId id="2147491230" r:id="rId9"/>
    <p:sldLayoutId id="2147491231" r:id="rId10"/>
    <p:sldLayoutId id="214749123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1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717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8610BE0-9DC1-4BF9-B180-024C8D1F2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7182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33" r:id="rId1"/>
    <p:sldLayoutId id="2147491234" r:id="rId2"/>
    <p:sldLayoutId id="2147491235" r:id="rId3"/>
    <p:sldLayoutId id="2147491236" r:id="rId4"/>
    <p:sldLayoutId id="2147491237" r:id="rId5"/>
    <p:sldLayoutId id="2147491238" r:id="rId6"/>
    <p:sldLayoutId id="2147491239" r:id="rId7"/>
    <p:sldLayoutId id="2147491240" r:id="rId8"/>
    <p:sldLayoutId id="2147491241" r:id="rId9"/>
    <p:sldLayoutId id="2147491242" r:id="rId10"/>
    <p:sldLayoutId id="21474912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19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23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922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80BE4EF-E8C1-4BA9-9D26-7A96BF45A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9230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1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57" r:id="rId1"/>
    <p:sldLayoutId id="2147491258" r:id="rId2"/>
    <p:sldLayoutId id="2147491259" r:id="rId3"/>
    <p:sldLayoutId id="2147491260" r:id="rId4"/>
    <p:sldLayoutId id="2147491261" r:id="rId5"/>
    <p:sldLayoutId id="2147491262" r:id="rId6"/>
    <p:sldLayoutId id="2147491263" r:id="rId7"/>
    <p:sldLayoutId id="2147491264" r:id="rId8"/>
    <p:sldLayoutId id="2147491265" r:id="rId9"/>
    <p:sldLayoutId id="2147491266" r:id="rId10"/>
    <p:sldLayoutId id="21474912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3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7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  <p:sp>
        <p:nvSpPr>
          <p:cNvPr id="1024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prstClr val="blac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E6A35C0-F487-4241-AA03-BEA150295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lv-LV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0254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5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68" r:id="rId1"/>
    <p:sldLayoutId id="2147491269" r:id="rId2"/>
    <p:sldLayoutId id="2147491270" r:id="rId3"/>
    <p:sldLayoutId id="2147491271" r:id="rId4"/>
    <p:sldLayoutId id="2147491272" r:id="rId5"/>
    <p:sldLayoutId id="2147491273" r:id="rId6"/>
    <p:sldLayoutId id="2147491274" r:id="rId7"/>
    <p:sldLayoutId id="2147491275" r:id="rId8"/>
    <p:sldLayoutId id="2147491276" r:id="rId9"/>
    <p:sldLayoutId id="2147491277" r:id="rId10"/>
    <p:sldLayoutId id="21474912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ondi.lv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fm.gov.l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18" Type="http://schemas.openxmlformats.org/officeDocument/2006/relationships/diagramData" Target="../diagrams/data5.xml"/><Relationship Id="rId26" Type="http://schemas.openxmlformats.org/officeDocument/2006/relationships/diagramColors" Target="../diagrams/colors6.xml"/><Relationship Id="rId3" Type="http://schemas.openxmlformats.org/officeDocument/2006/relationships/diagramData" Target="../diagrams/data2.xml"/><Relationship Id="rId21" Type="http://schemas.openxmlformats.org/officeDocument/2006/relationships/diagramColors" Target="../diagrams/colors5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5" Type="http://schemas.openxmlformats.org/officeDocument/2006/relationships/diagramQuickStyle" Target="../diagrams/quickStyle6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4.xml"/><Relationship Id="rId20" Type="http://schemas.openxmlformats.org/officeDocument/2006/relationships/diagramQuickStyle" Target="../diagrams/quickStyle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24" Type="http://schemas.openxmlformats.org/officeDocument/2006/relationships/diagramLayout" Target="../diagrams/layout6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23" Type="http://schemas.openxmlformats.org/officeDocument/2006/relationships/diagramData" Target="../diagrams/data6.xml"/><Relationship Id="rId10" Type="http://schemas.openxmlformats.org/officeDocument/2006/relationships/diagramQuickStyle" Target="../diagrams/quickStyle3.xml"/><Relationship Id="rId19" Type="http://schemas.openxmlformats.org/officeDocument/2006/relationships/diagramLayout" Target="../diagrams/layout5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Relationship Id="rId22" Type="http://schemas.microsoft.com/office/2007/relationships/diagramDrawing" Target="../diagrams/drawing5.xml"/><Relationship Id="rId27" Type="http://schemas.microsoft.com/office/2007/relationships/diagramDrawing" Target="../diagrams/drawin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650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55" name="Rectangle 5"/>
            <p:cNvSpPr>
              <a:spLocks noChangeArrowheads="1"/>
            </p:cNvSpPr>
            <p:nvPr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2056" name="Rectangle 6"/>
            <p:cNvSpPr>
              <a:spLocks noChangeArrowheads="1"/>
            </p:cNvSpPr>
            <p:nvPr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205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7086600" y="59245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>
              <a:defRPr/>
            </a:pPr>
            <a:endParaRPr lang="en-US" sz="1400">
              <a:solidFill>
                <a:prstClr val="black"/>
              </a:solidFill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55652" name="Picture 15" descr="FM_lat_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-171450"/>
            <a:ext cx="5040313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7"/>
          <p:cNvSpPr>
            <a:spLocks noChangeArrowheads="1"/>
          </p:cNvSpPr>
          <p:nvPr/>
        </p:nvSpPr>
        <p:spPr bwMode="auto">
          <a:xfrm>
            <a:off x="457200" y="4868863"/>
            <a:ext cx="8229600" cy="15319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90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/>
            </a:r>
            <a:br>
              <a:rPr lang="en-US" sz="190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</a:br>
            <a:endParaRPr lang="lv-LV">
              <a:solidFill>
                <a:srgbClr val="FF0000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11469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33363" y="2293938"/>
            <a:ext cx="8659812" cy="4160837"/>
          </a:xfrm>
        </p:spPr>
        <p:txBody>
          <a:bodyPr/>
          <a:lstStyle/>
          <a:p>
            <a:pPr algn="ctr">
              <a:defRPr/>
            </a:pPr>
            <a: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Finanšu </a:t>
            </a:r>
            <a: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ministrija</a:t>
            </a:r>
            <a:r>
              <a:rPr lang="lv-LV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 gatavošanos </a:t>
            </a:r>
            <a:br>
              <a:rPr lang="lv-LV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Eiropas Savienības 2014.- 2020. gada </a:t>
            </a:r>
            <a:br>
              <a:rPr lang="lv-LV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plānošanas periodam </a:t>
            </a:r>
            <a:r>
              <a:rPr lang="lv-LV" sz="3200" b="1" i="1" cap="all">
                <a:solidFill>
                  <a:schemeClr val="tx1"/>
                </a:solidFill>
                <a:latin typeface="+mn-lt"/>
              </a:rPr>
              <a:t/>
            </a:r>
            <a:br>
              <a:rPr lang="lv-LV" sz="3200" b="1" i="1" cap="all">
                <a:solidFill>
                  <a:schemeClr val="tx1"/>
                </a:solidFill>
                <a:latin typeface="+mn-lt"/>
              </a:rPr>
            </a:br>
            <a:r>
              <a:rPr lang="lv-LV" sz="2800" b="1" i="1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2800" b="1" i="1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800" b="1" i="1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2800" b="1" i="1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1800" b="1" cap="all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Memoranda </a:t>
            </a:r>
            <a:r>
              <a:rPr lang="lv-LV" sz="18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padomes sēde</a:t>
            </a:r>
            <a:r>
              <a:rPr lang="lv-LV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2013.gada 28.augusts</a:t>
            </a:r>
            <a:b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lv-LV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6769100" cy="720080"/>
          </a:xfrm>
        </p:spPr>
        <p:txBody>
          <a:bodyPr/>
          <a:lstStyle/>
          <a:p>
            <a:r>
              <a:rPr lang="lv-LV" sz="3200" kern="1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Aktivitāšu uzsākšana sākot ar 2014. gada sākumu</a:t>
            </a:r>
            <a:endParaRPr lang="en-US" sz="32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5B421-606D-432B-993F-A73BDF49691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0" name="Content Placeholder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950637"/>
              </p:ext>
            </p:extLst>
          </p:nvPr>
        </p:nvGraphicFramePr>
        <p:xfrm>
          <a:off x="179512" y="4005064"/>
          <a:ext cx="8733218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3125176975"/>
              </p:ext>
            </p:extLst>
          </p:nvPr>
        </p:nvGraphicFramePr>
        <p:xfrm>
          <a:off x="179512" y="1926474"/>
          <a:ext cx="4320480" cy="2070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67544" y="1412776"/>
            <a:ext cx="3996443" cy="457291"/>
            <a:chOff x="0" y="21521"/>
            <a:chExt cx="7992887" cy="1778678"/>
          </a:xfrm>
        </p:grpSpPr>
        <p:sp>
          <p:nvSpPr>
            <p:cNvPr id="10" name="Rounded Rectangle 9"/>
            <p:cNvSpPr/>
            <p:nvPr/>
          </p:nvSpPr>
          <p:spPr>
            <a:xfrm>
              <a:off x="0" y="21521"/>
              <a:ext cx="7992887" cy="17786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52096" y="73617"/>
              <a:ext cx="7888695" cy="1674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endParaRPr lang="lv-LV" sz="1600" b="1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lv-LV" sz="1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Publisko </a:t>
              </a:r>
              <a:r>
                <a:rPr lang="lv-LV" sz="1600" b="1" dirty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finansējuma saņēmēju projekti</a:t>
              </a:r>
              <a:endParaRPr lang="lv-LV" sz="1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v-LV" sz="11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63987" y="1412776"/>
            <a:ext cx="3996443" cy="457291"/>
            <a:chOff x="0" y="21521"/>
            <a:chExt cx="7992887" cy="1778678"/>
          </a:xfrm>
        </p:grpSpPr>
        <p:sp>
          <p:nvSpPr>
            <p:cNvPr id="13" name="Rounded Rectangle 12"/>
            <p:cNvSpPr/>
            <p:nvPr/>
          </p:nvSpPr>
          <p:spPr>
            <a:xfrm>
              <a:off x="0" y="21521"/>
              <a:ext cx="7992887" cy="17786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52096" y="73617"/>
              <a:ext cx="7888695" cy="1674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endParaRPr lang="lv-LV" sz="1600" b="1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lv-LV" sz="1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Trešo </a:t>
              </a:r>
              <a:r>
                <a:rPr lang="lv-LV" sz="1600" b="1" dirty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pušu realizēti projekti</a:t>
              </a:r>
              <a:endParaRPr lang="lv-LV" sz="1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lv-LV" sz="11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1036646954"/>
              </p:ext>
            </p:extLst>
          </p:nvPr>
        </p:nvGraphicFramePr>
        <p:xfrm>
          <a:off x="4499992" y="1934762"/>
          <a:ext cx="4464496" cy="2070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86923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sz="3200" kern="1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Publiskā apspriede (uz 28.08.2013.) </a:t>
            </a:r>
            <a:endParaRPr lang="lv-LV" sz="32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611560" y="1844824"/>
            <a:ext cx="7893124" cy="4536504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Galvenie </a:t>
            </a: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komentāru sniedzēji: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 Plānošanas reģioni, LLPA, LPS, pašvaldības, Vides konsultatīvā padome, Latvijas Dabas fonds, dažādas NVO.</a:t>
            </a:r>
          </a:p>
          <a:p>
            <a:pPr marL="0" indent="0" algn="just">
              <a:buFontTx/>
              <a:buNone/>
              <a:defRPr/>
            </a:pP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Galvenokārt tiek lūgts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paplašināt vai precizēt finansējuma saņēmēja loku ar pašvaldībām, valsts kapitālsabiedrībām, biedrībām un citiem sadarbības partneriem;</a:t>
            </a:r>
          </a:p>
          <a:p>
            <a:pPr algn="just"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Pievērst plašāku uzmanību vides aizsardzības un bioloģiskās daudzveidības jautājumiem;</a:t>
            </a:r>
          </a:p>
          <a:p>
            <a:pPr algn="just"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Pilnveidot stratēģisko redzējumu, īpaši attiecībā uz investīciju un nozaru stratēģiju sasaisti un teritoriālo mijiedarbību</a:t>
            </a:r>
          </a:p>
          <a:p>
            <a:pPr algn="just"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palielināt specifisko atbalsta mērķu finansējumu vai paredzēt finansējumu darbībām, kas nav plānotas NAP ietvaros;</a:t>
            </a:r>
          </a:p>
          <a:p>
            <a:pPr algn="just"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Paplašināt/iezīmēt atbalstāmo teritoriju, kurā tiks veikti ieguldījumi.</a:t>
            </a:r>
          </a:p>
          <a:p>
            <a:pPr>
              <a:defRPr/>
            </a:pPr>
            <a:endParaRPr lang="lv-LV" sz="2000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1D3607A-93EE-4F6C-BD76-BCAC612BADDA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13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188" y="2997200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lv-LV" sz="2800" dirty="0" smtClean="0">
                <a:solidFill>
                  <a:srgbClr val="000066"/>
                </a:solidFill>
              </a:rPr>
              <a:t/>
            </a:r>
            <a:br>
              <a:rPr lang="lv-LV" sz="2800" dirty="0" smtClean="0">
                <a:solidFill>
                  <a:srgbClr val="000066"/>
                </a:solidFill>
              </a:rPr>
            </a:br>
            <a:r>
              <a:rPr lang="lv-LV" sz="28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NVO līdzdalība</a:t>
            </a:r>
            <a:endParaRPr lang="lv-LV" sz="28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E0D1613-B14F-441A-B3F7-55BD30A17884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92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6769100" cy="1143000"/>
          </a:xfrm>
        </p:spPr>
        <p:txBody>
          <a:bodyPr/>
          <a:lstStyle/>
          <a:p>
            <a:r>
              <a:rPr lang="lv-LV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līdzdalība ES fondu </a:t>
            </a: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plānošanas dokumentu izstrādē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lvl="0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Pagaidu uzraudzības </a:t>
            </a: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komiteja:</a:t>
            </a:r>
            <a:endParaRPr lang="lv-LV" sz="18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uzraudzīt ESI fondu 2014.–2020.gada plānošanas perioda PL izstrādi;</a:t>
            </a:r>
          </a:p>
          <a:p>
            <a:pPr lvl="2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uzraudzīt 2014.–2020.gada plānošanas perioda KP darbības programmas izstrādi;</a:t>
            </a:r>
          </a:p>
          <a:p>
            <a:pPr lvl="2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uzraudzīt PL un DP saskaņošanas procesu;</a:t>
            </a:r>
          </a:p>
          <a:p>
            <a:pPr lvl="2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uzraudzīt sarunu procesu ar EK par PL, DP apstiprināšanu;</a:t>
            </a:r>
          </a:p>
          <a:p>
            <a:pPr lvl="2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vienoties par noteiktajiem starpposma mērķiem un to sasniedzamajām vērtībām.</a:t>
            </a:r>
          </a:p>
          <a:p>
            <a:pPr lvl="0"/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2014.-2020.gada plānošanas dokumentu </a:t>
            </a: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projektu publiskā </a:t>
            </a:r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apspriede; </a:t>
            </a:r>
          </a:p>
          <a:p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plānošanas dokumentu izsludināšana valsts sekretāru sanāksmē, sniedzot </a:t>
            </a: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iespēju </a:t>
            </a:r>
            <a:r>
              <a:rPr lang="lv-LV" sz="1800" dirty="0">
                <a:latin typeface="Times New Roman" pitchFamily="18" charset="0"/>
                <a:cs typeface="Times New Roman" pitchFamily="18" charset="0"/>
              </a:rPr>
              <a:t>iesaistīties atzinumu sniegšanā par plānošanas </a:t>
            </a: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dokumentiem;</a:t>
            </a:r>
          </a:p>
          <a:p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Tikšanās un konsultācijas ar partneriem (memoranda padomi, LPS, LLPA, plānošanas reģioniem, nozaru NVO).</a:t>
            </a:r>
            <a:endParaRPr lang="lv-LV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58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līdzdalība ES fondu uzraudzībā, ieviešanā 2014.-2020. 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Jārod </a:t>
            </a:r>
            <a:r>
              <a:rPr lang="lv-LV" sz="2000" u="sng" dirty="0">
                <a:latin typeface="Times New Roman" pitchFamily="18" charset="0"/>
                <a:cs typeface="Times New Roman" pitchFamily="18" charset="0"/>
              </a:rPr>
              <a:t>jauna kvalitāte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lv-LV" sz="2000" u="sng" dirty="0">
                <a:latin typeface="Times New Roman" pitchFamily="18" charset="0"/>
                <a:cs typeface="Times New Roman" pitchFamily="18" charset="0"/>
              </a:rPr>
              <a:t>pievienotā vērtība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, pilnvērtīgi izmantojot partneru intelektuālo potenciālu un dodot viņiem </a:t>
            </a:r>
            <a:r>
              <a:rPr lang="lv-LV" sz="2000" u="sng" dirty="0">
                <a:latin typeface="Times New Roman" pitchFamily="18" charset="0"/>
                <a:cs typeface="Times New Roman" pitchFamily="18" charset="0"/>
              </a:rPr>
              <a:t>reālas partnerības iespējas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savas nozares ietvaros kā projektu īstenotājiem un labuma 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guvējiem, 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sniedzot </a:t>
            </a: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iespēju NVO 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līdzdarboties un būt </a:t>
            </a: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finansējuma saņēmējiem 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vai sadarbības partneriem plašākā </a:t>
            </a: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nozaru tvērumā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, salīdzinot ar 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2007.-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2013.g. plānošanas 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periodu.</a:t>
            </a:r>
          </a:p>
          <a:p>
            <a:pPr marL="0" indent="0">
              <a:buNone/>
              <a:defRPr/>
            </a:pP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Plašāka un mērķtiecīgāka NVO un partneru iesaiste:</a:t>
            </a:r>
          </a:p>
          <a:p>
            <a:pPr>
              <a:defRPr/>
            </a:pP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sociālajā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iekļaušanā</a:t>
            </a:r>
          </a:p>
          <a:p>
            <a:pPr>
              <a:defRPr/>
            </a:pP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nodarbinātībā</a:t>
            </a:r>
            <a:endParaRPr lang="lv-LV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uzņēmējdarbības vides uzlabošanā</a:t>
            </a:r>
          </a:p>
          <a:p>
            <a:pPr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 vides aizsardzībā </a:t>
            </a:r>
          </a:p>
          <a:p>
            <a:pPr>
              <a:defRPr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izglītībā, u.c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lv-LV" sz="2000" dirty="0"/>
          </a:p>
          <a:p>
            <a:pPr marL="0" indent="0">
              <a:buNone/>
              <a:defRPr/>
            </a:pPr>
            <a:endParaRPr lang="lv-LV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0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kā finansējuma saņēmēji vai sadarbības partneri 2014.-2020 I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909395"/>
              </p:ext>
            </p:extLst>
          </p:nvPr>
        </p:nvGraphicFramePr>
        <p:xfrm>
          <a:off x="539552" y="1916832"/>
          <a:ext cx="7848872" cy="3103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9774"/>
                <a:gridCol w="6279098"/>
              </a:tblGrid>
              <a:tr h="576064">
                <a:tc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Prioritārais virziens</a:t>
                      </a:r>
                      <a:endParaRPr lang="lv-LV" sz="160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Atbalsta jomas, kurās NVO plānoti kā finansējuma </a:t>
                      </a:r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saņēmēji vai sadarbības partneri</a:t>
                      </a:r>
                      <a:endParaRPr lang="lv-LV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221">
                <a:tc rowSpan="2">
                  <a:txBody>
                    <a:bodyPr/>
                    <a:lstStyle/>
                    <a:p>
                      <a:pPr algn="l" fontAlgn="t"/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Mazo un vidējo uzņēmumu  konkurētspēja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Char char="•"/>
                      </a:pP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Paaugstināt komersantu konkurētspēju, pilnveidojot to pētniecības un inovācijas kapacitāti un prasmes 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541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Char char="•"/>
                      </a:pP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sekmēt vietējo un starptautisko sadarbību, veicinot Latvijas konkurētspēju ārējos tirgos un ĀTI piesaisti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1505">
                <a:tc>
                  <a:txBody>
                    <a:bodyPr/>
                    <a:lstStyle/>
                    <a:p>
                      <a:pPr algn="l" fontAlgn="t"/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Vides aizsardzība un resursu izmantošanas efektivitāte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Char char="•"/>
                      </a:pP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Nodrošināt dabas aizsardzības un saimniecisko interešu līdzsvarotību, sekmējot Latvijas kā „zaļas” valsts tēla veidošanos.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694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kā finansējuma saņēmēji vai sadarbības partneri</a:t>
            </a:r>
            <a:r>
              <a:rPr lang="lv-LV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2014.-2020 II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234449"/>
              </p:ext>
            </p:extLst>
          </p:nvPr>
        </p:nvGraphicFramePr>
        <p:xfrm>
          <a:off x="467544" y="1916832"/>
          <a:ext cx="7992888" cy="3888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3611"/>
                <a:gridCol w="6559277"/>
              </a:tblGrid>
              <a:tr h="56311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Prioritārais virziens</a:t>
                      </a:r>
                      <a:endParaRPr lang="lv-LV" sz="160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Atbalsta jomas, kurās NVO plānoti kā finansējuma </a:t>
                      </a:r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saņēmēji vai sadarbības partneri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002">
                <a:tc rowSpan="6"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Nodarbinātība,  darbaspēka mobilitāte un sociālā iekļaušana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Uzlabot darba drošību, it īpaši, bīstamo nozaru uzņēmumos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332">
                <a:tc vMerge="1">
                  <a:txBody>
                    <a:bodyPr/>
                    <a:lstStyle/>
                    <a:p>
                      <a:pPr algn="ctr" fontAlgn="t"/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Veicināt jauniešu nodarbinātību un konkurētspēju darba tirgū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7326">
                <a:tc vMerge="1">
                  <a:txBody>
                    <a:bodyPr/>
                    <a:lstStyle/>
                    <a:p>
                      <a:pPr algn="ctr" fontAlgn="t"/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Veicināt sociālās atstumtības riskam pakļauto iedzīvotāju iekļaušanos darba tirgū</a:t>
                      </a: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484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Atbalstīt kvalitatīvu institucionālai aprūpei alternatīvu sociālo pakalpojumu dzīvesvietā un ģimeniskai videi pietuvinātu pakalpojumu attīstību</a:t>
                      </a:r>
                      <a:endParaRPr lang="lv-LV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55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Veicināt iedzīvotāju iesaisti slimību profilakses pasākumos </a:t>
                      </a: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32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uzlabot kvalitatīvu veselības aprūpes pakalpojumu pieejamību,  attīstot veselības aprūpes infrastruktūru.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671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kā finansējuma saņēmēji vai sadarbības partneri 2014.-2020 III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569791"/>
              </p:ext>
            </p:extLst>
          </p:nvPr>
        </p:nvGraphicFramePr>
        <p:xfrm>
          <a:off x="467544" y="1772816"/>
          <a:ext cx="7920880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851"/>
                <a:gridCol w="6808029"/>
              </a:tblGrid>
              <a:tr h="79208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Prioritārais virziens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Atbalsta jomas, kurās NVO plānoti kā finansējuma </a:t>
                      </a:r>
                      <a:r>
                        <a:rPr lang="lv-LV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saņēmēji vai sadarbības partneri</a:t>
                      </a:r>
                      <a:endParaRPr lang="lv-LV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rowSpan="6">
                  <a:txBody>
                    <a:bodyPr/>
                    <a:lstStyle/>
                    <a:p>
                      <a:pPr algn="ctr" fontAlgn="t"/>
                      <a:r>
                        <a:rPr lang="lv-LV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Izglītība, prasmes un mūžizglītība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Uzlabot vispārējās izglītības mācību vidi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algn="ctr" fontAlgn="t"/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18" marR="2218" marT="22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kern="1400" dirty="0" smtClean="0">
                          <a:effectLst/>
                          <a:latin typeface="Times New Roman"/>
                          <a:ea typeface="Times New Roman"/>
                        </a:rPr>
                        <a:t>Nodrošināt vispārējās izglītības pieejamību un satura pilnveidi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Nodrošināt kvalitatīvu, darba tirgum atbilstošu un atvērtu augstāko izglītību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lv-L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Sekmēt darba tirgum atbilstošas karjeras izvēli un mazināt bērnu un jauniešu nabadzību un priekšlaicīgu izglītības sistēmas pamešanu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208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lv-LV" sz="1600" kern="1400" dirty="0" smtClean="0">
                          <a:effectLst/>
                          <a:latin typeface="Times New Roman"/>
                          <a:ea typeface="Times New Roman"/>
                        </a:rPr>
                        <a:t>Uzlabot profesionālās un pieaugušo izglītības kvalitāti atbilstību mainīgajām darba tirgus prasībām</a:t>
                      </a:r>
                      <a:endParaRPr lang="lv-LV" sz="16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208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lv-LV" sz="1600" kern="1400" dirty="0" smtClean="0">
                          <a:effectLst/>
                          <a:latin typeface="Times New Roman"/>
                          <a:ea typeface="Times New Roman"/>
                        </a:rPr>
                        <a:t>Pilnveidot iedzīvotāju profesionālo kompetenci atbilstoši mainīgajiem darba tirgus apstākļiem</a:t>
                      </a:r>
                      <a:endParaRPr lang="lv-LV" sz="16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9820" marR="2218" marT="221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754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NVO līdzdalība ES fondu </a:t>
            </a: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izvērtēšanā 2014</a:t>
            </a:r>
            <a:r>
              <a:rPr lang="lv-LV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.-</a:t>
            </a:r>
            <a:r>
              <a:rPr lang="lv-LV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2020. </a:t>
            </a:r>
            <a:endParaRPr lang="lv-LV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132856"/>
            <a:ext cx="7461076" cy="2892152"/>
          </a:xfrm>
        </p:spPr>
        <p:txBody>
          <a:bodyPr/>
          <a:lstStyle/>
          <a:p>
            <a:r>
              <a:rPr lang="lv-LV" sz="2200" dirty="0" smtClean="0">
                <a:latin typeface="Times New Roman" pitchFamily="18" charset="0"/>
                <a:cs typeface="Times New Roman" pitchFamily="18" charset="0"/>
              </a:rPr>
              <a:t>Turpinot </a:t>
            </a:r>
            <a:r>
              <a:rPr lang="lv-LV" sz="2200" dirty="0">
                <a:latin typeface="Times New Roman" pitchFamily="18" charset="0"/>
                <a:cs typeface="Times New Roman" pitchFamily="18" charset="0"/>
              </a:rPr>
              <a:t>KP fondu 2007. – 2013. gada plānošanas perioda labo praksi, vadošā iestāde arī turpmāk plānot nodrošināt KP fondu tematiskās izvērtēšanas konsultatīvās darba grupas (TIKDG) darbu. </a:t>
            </a:r>
            <a:r>
              <a:rPr lang="lv-LV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lv-LV" sz="2200" dirty="0" smtClean="0">
                <a:latin typeface="Times New Roman" pitchFamily="18" charset="0"/>
                <a:cs typeface="Times New Roman" pitchFamily="18" charset="0"/>
              </a:rPr>
              <a:t>TIKDG </a:t>
            </a:r>
            <a:r>
              <a:rPr lang="lv-LV" sz="2200" dirty="0">
                <a:latin typeface="Times New Roman" pitchFamily="18" charset="0"/>
                <a:cs typeface="Times New Roman" pitchFamily="18" charset="0"/>
              </a:rPr>
              <a:t>sastāvā darbu turpinās KP fondu ieviešanā iesaistītās institūcijas</a:t>
            </a:r>
            <a:r>
              <a:rPr lang="lv-LV" sz="2200" dirty="0" smtClean="0">
                <a:latin typeface="Times New Roman" pitchFamily="18" charset="0"/>
                <a:cs typeface="Times New Roman" pitchFamily="18" charset="0"/>
              </a:rPr>
              <a:t>, sadarbības partneri un </a:t>
            </a:r>
            <a:r>
              <a:rPr lang="lv-LV" sz="2200" dirty="0">
                <a:latin typeface="Times New Roman" pitchFamily="18" charset="0"/>
                <a:cs typeface="Times New Roman" pitchFamily="18" charset="0"/>
              </a:rPr>
              <a:t>NVO pārstāvji, kas būs izteikuši vēlmi aktīvi piedalīties darba grupas darbā.</a:t>
            </a:r>
          </a:p>
          <a:p>
            <a:pPr marL="0" lvl="0" indent="0">
              <a:buNone/>
            </a:pPr>
            <a:endParaRPr lang="lv-LV" sz="2200" dirty="0">
              <a:latin typeface="Times New Roman" pitchFamily="18" charset="0"/>
              <a:cs typeface="Times New Roman" pitchFamily="18" charset="0"/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1226A-72E5-45B4-834B-A320975EC3D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71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348038"/>
            <a:ext cx="5634038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667750" cy="37560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lv-LV" sz="3000" smtClean="0">
                <a:latin typeface="Times New Roman" pitchFamily="18" charset="0"/>
                <a:cs typeface="Times New Roman" pitchFamily="18" charset="0"/>
              </a:rPr>
              <a:t>Paldies par uzmanību!</a:t>
            </a:r>
          </a:p>
          <a:p>
            <a:pPr marL="0" indent="0">
              <a:buFontTx/>
              <a:buNone/>
            </a:pPr>
            <a:endParaRPr lang="lv-LV" sz="200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lv-LV" sz="2000" smtClean="0">
                <a:latin typeface="Times New Roman" pitchFamily="18" charset="0"/>
                <a:cs typeface="Times New Roman" pitchFamily="18" charset="0"/>
              </a:rPr>
              <a:t>Vairāk informācijas:</a:t>
            </a:r>
          </a:p>
          <a:p>
            <a:pPr marL="0" indent="0">
              <a:buFontTx/>
              <a:buNone/>
            </a:pPr>
            <a:r>
              <a:rPr lang="lv-LV" sz="2000" smtClean="0">
                <a:latin typeface="Times New Roman" pitchFamily="18" charset="0"/>
                <a:cs typeface="Times New Roman" pitchFamily="18" charset="0"/>
                <a:hlinkClick r:id="rId3"/>
              </a:rPr>
              <a:t>www.esfondi.lv</a:t>
            </a:r>
            <a:endParaRPr lang="lv-LV" sz="200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lv-LV" sz="2000" smtClean="0">
                <a:latin typeface="Times New Roman" pitchFamily="18" charset="0"/>
                <a:cs typeface="Times New Roman" pitchFamily="18" charset="0"/>
                <a:hlinkClick r:id="rId4"/>
              </a:rPr>
              <a:t>www.fm.gov.lv</a:t>
            </a:r>
            <a:r>
              <a:rPr lang="lv-LV" sz="200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77B2B9B-7473-4FF6-9500-2DE1B6ADD16B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11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8515DAE-E3DC-4545-8D50-A2CA8602615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5299" name="Title 1"/>
          <p:cNvSpPr txBox="1">
            <a:spLocks/>
          </p:cNvSpPr>
          <p:nvPr/>
        </p:nvSpPr>
        <p:spPr bwMode="auto">
          <a:xfrm>
            <a:off x="323850" y="0"/>
            <a:ext cx="6408738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lv-LV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Paveiktais plānošanas dokumentu </a:t>
            </a:r>
            <a:r>
              <a:rPr lang="lv-LV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izstrādē</a:t>
            </a:r>
            <a:endParaRPr lang="lv-LV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16578986"/>
              </p:ext>
            </p:extLst>
          </p:nvPr>
        </p:nvGraphicFramePr>
        <p:xfrm>
          <a:off x="251520" y="1772816"/>
          <a:ext cx="849694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38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252914" y="2492896"/>
            <a:ext cx="1800200" cy="576783"/>
            <a:chOff x="0" y="0"/>
            <a:chExt cx="2517816" cy="720799"/>
          </a:xfrm>
        </p:grpSpPr>
        <p:sp>
          <p:nvSpPr>
            <p:cNvPr id="15" name="Rounded Rectangle 14"/>
            <p:cNvSpPr/>
            <p:nvPr/>
          </p:nvSpPr>
          <p:spPr>
            <a:xfrm>
              <a:off x="0" y="0"/>
              <a:ext cx="2517816" cy="720799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21111" y="21111"/>
              <a:ext cx="2475596" cy="6785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400" noProof="0" dirty="0" smtClean="0">
                  <a:latin typeface="Times New Roman" pitchFamily="18" charset="0"/>
                  <a:cs typeface="Times New Roman" pitchFamily="18" charset="0"/>
                </a:rPr>
                <a:t>Atsevišķo SAM ieviešanas uzsākšana</a:t>
              </a:r>
              <a:endParaRPr lang="en-GB" sz="1400" kern="1200" noProof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3275856" y="1484313"/>
            <a:ext cx="0" cy="4752975"/>
          </a:xfrm>
          <a:prstGeom prst="line">
            <a:avLst/>
          </a:prstGeom>
          <a:ln w="44450"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F3A2F6D-B2EF-4755-AF37-AC30BF658784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  <p:grpSp>
        <p:nvGrpSpPr>
          <p:cNvPr id="57348" name="Group 3"/>
          <p:cNvGrpSpPr>
            <a:grpSpLocks/>
          </p:cNvGrpSpPr>
          <p:nvPr/>
        </p:nvGrpSpPr>
        <p:grpSpPr bwMode="auto">
          <a:xfrm>
            <a:off x="80963" y="2503488"/>
            <a:ext cx="9063037" cy="3878262"/>
            <a:chOff x="80963" y="2358673"/>
            <a:chExt cx="9063037" cy="3878615"/>
          </a:xfrm>
        </p:grpSpPr>
        <p:graphicFrame>
          <p:nvGraphicFramePr>
            <p:cNvPr id="7" name="Content Placeholder 21"/>
            <p:cNvGraphicFramePr>
              <a:graphicFrameLocks/>
            </p:cNvGraphicFramePr>
            <p:nvPr>
              <p:extLst/>
            </p:nvPr>
          </p:nvGraphicFramePr>
          <p:xfrm>
            <a:off x="231270" y="2358673"/>
            <a:ext cx="8733218" cy="324036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pSp>
          <p:nvGrpSpPr>
            <p:cNvPr id="57355" name="Group 1"/>
            <p:cNvGrpSpPr>
              <a:grpSpLocks/>
            </p:cNvGrpSpPr>
            <p:nvPr/>
          </p:nvGrpSpPr>
          <p:grpSpPr bwMode="auto">
            <a:xfrm>
              <a:off x="80963" y="5199063"/>
              <a:ext cx="9063037" cy="1038225"/>
              <a:chOff x="359532" y="5769260"/>
              <a:chExt cx="8604956" cy="612068"/>
            </a:xfrm>
          </p:grpSpPr>
          <p:graphicFrame>
            <p:nvGraphicFramePr>
              <p:cNvPr id="5" name="Diagram 4"/>
              <p:cNvGraphicFramePr/>
              <p:nvPr>
                <p:extLst/>
              </p:nvPr>
            </p:nvGraphicFramePr>
            <p:xfrm>
              <a:off x="359532" y="5769260"/>
              <a:ext cx="8604956" cy="61206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sp>
            <p:nvSpPr>
              <p:cNvPr id="57357" name="TextBox 7"/>
              <p:cNvSpPr txBox="1">
                <a:spLocks noChangeArrowheads="1"/>
              </p:cNvSpPr>
              <p:nvPr/>
            </p:nvSpPr>
            <p:spPr bwMode="auto">
              <a:xfrm>
                <a:off x="468055" y="5953629"/>
                <a:ext cx="8424085" cy="190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524000" algn="l"/>
                    <a:tab pos="2781300" algn="l"/>
                    <a:tab pos="2867025" algn="l"/>
                  </a:tabLs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sz="1500" dirty="0">
                    <a:solidFill>
                      <a:srgbClr val="FFFFFF"/>
                    </a:solidFill>
                  </a:rPr>
                  <a:t>    </a:t>
                </a:r>
                <a:r>
                  <a:rPr lang="lv-LV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janvāris</a:t>
                </a:r>
                <a:r>
                  <a:rPr lang="en-GB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lv-LV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februāris – jūlijs    </a:t>
                </a:r>
                <a:r>
                  <a:rPr lang="lv-LV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augusts – septembris      </a:t>
                </a:r>
                <a:r>
                  <a:rPr lang="en-GB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lv-LV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GB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lv-LV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oktobris                   decembris                    </a:t>
                </a:r>
                <a:r>
                  <a:rPr lang="lv-LV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janvāris</a:t>
                </a:r>
                <a:endParaRPr lang="en-GB" sz="14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7349" name="Title 1"/>
          <p:cNvSpPr txBox="1">
            <a:spLocks/>
          </p:cNvSpPr>
          <p:nvPr/>
        </p:nvSpPr>
        <p:spPr bwMode="auto">
          <a:xfrm>
            <a:off x="468313" y="15875"/>
            <a:ext cx="6804025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lv-LV" sz="3200" dirty="0">
                <a:latin typeface="Times New Roman" pitchFamily="18" charset="0"/>
                <a:cs typeface="Times New Roman" pitchFamily="18" charset="0"/>
              </a:rPr>
              <a:t>Turpmākais process </a:t>
            </a:r>
            <a:r>
              <a:rPr lang="lv-LV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179512" y="2276153"/>
          <a:ext cx="2520280" cy="720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182724" y="1556704"/>
          <a:ext cx="6981564" cy="57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57352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195263" y="6096000"/>
            <a:ext cx="8697912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lv-LV" sz="1600" dirty="0" smtClean="0">
                <a:solidFill>
                  <a:srgbClr val="376092"/>
                </a:solidFill>
              </a:rPr>
              <a:t>* </a:t>
            </a:r>
            <a:r>
              <a:rPr lang="lv-LV" sz="1400" dirty="0" smtClean="0">
                <a:solidFill>
                  <a:srgbClr val="376092"/>
                </a:solidFill>
              </a:rPr>
              <a:t>izdevumiem, kas būs saskaņoti no EK puses un iekļauti plānošanas dokumentos</a:t>
            </a:r>
            <a:r>
              <a:rPr lang="lv-LV" sz="900" dirty="0" smtClean="0">
                <a:solidFill>
                  <a:srgbClr val="376092"/>
                </a:solidFill>
              </a:rPr>
              <a:t>.</a:t>
            </a:r>
            <a:endParaRPr lang="en-US" sz="900" dirty="0" smtClean="0">
              <a:solidFill>
                <a:srgbClr val="376092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7236296" y="1196752"/>
          <a:ext cx="1859828" cy="131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406080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Turpmākais process 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7965132" cy="4114800"/>
          </a:xfrm>
        </p:spPr>
        <p:txBody>
          <a:bodyPr/>
          <a:lstStyle/>
          <a:p>
            <a:pPr lvl="0"/>
            <a:endParaRPr lang="lv-LV" sz="2000" dirty="0" smtClean="0"/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29.augusts – Publiskās apspriedes sanāksme</a:t>
            </a:r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30.septembris – VSS beigu termiņš</a:t>
            </a:r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septembra beigas – oktobra sākums – komentāri no EK, diskusijas ar EK</a:t>
            </a:r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oktobris – saskaņošanas process pēc VSS</a:t>
            </a:r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novembra beigas- decembra sākums – PUK</a:t>
            </a:r>
          </a:p>
          <a:p>
            <a:pPr lvl="0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2013.gada janvāris – plānošanas dokumentu iesniegšana un apstiprināšana EK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10A15-6A33-49CE-96BB-E59755FFE0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2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7128792" cy="1368152"/>
          </a:xfrm>
        </p:spPr>
        <p:txBody>
          <a:bodyPr/>
          <a:lstStyle/>
          <a:p>
            <a:pPr eaLnBrk="1" hangingPunct="1">
              <a:defRPr/>
            </a:pPr>
            <a:r>
              <a:rPr lang="lv-LV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KP fondu (ESF, ERAF, KF) finansējums sadalījumā </a:t>
            </a:r>
            <a:r>
              <a:rPr lang="lv-LV" sz="3200" kern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 prioritārajiem virzieniem</a:t>
            </a:r>
            <a:endParaRPr lang="lv-LV" sz="3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88DF062-6284-4A44-A3B1-157E340A75AD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97944"/>
              </p:ext>
            </p:extLst>
          </p:nvPr>
        </p:nvGraphicFramePr>
        <p:xfrm>
          <a:off x="395536" y="1772816"/>
          <a:ext cx="8191500" cy="455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9856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6769100" cy="1143000"/>
          </a:xfrm>
        </p:spPr>
        <p:txBody>
          <a:bodyPr/>
          <a:lstStyle/>
          <a:p>
            <a:pPr>
              <a:defRPr/>
            </a:pPr>
            <a:r>
              <a:rPr lang="lv-LV" sz="32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 uzstādījumi un būtiskākie risināmie jautājumi (EK iebildumi)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841404"/>
              </p:ext>
            </p:extLst>
          </p:nvPr>
        </p:nvGraphicFramePr>
        <p:xfrm>
          <a:off x="0" y="1916832"/>
          <a:ext cx="906328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920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0250" y="6400800"/>
            <a:ext cx="206375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0588749-6D86-4D25-8B32-5CA41815A963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45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kern="1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Izmaiņas pret </a:t>
            </a:r>
            <a:r>
              <a:rPr lang="lv-LV" kern="12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NAP 2020 (I)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181156" cy="4114800"/>
          </a:xfrm>
        </p:spPr>
        <p:txBody>
          <a:bodyPr/>
          <a:lstStyle/>
          <a:p>
            <a:pPr marL="0" indent="0">
              <a:buNone/>
            </a:pPr>
            <a:endParaRPr lang="lv-LV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v-LV" sz="2400" u="sng" dirty="0" smtClean="0">
                <a:latin typeface="Times New Roman" pitchFamily="18" charset="0"/>
                <a:cs typeface="Times New Roman" pitchFamily="18" charset="0"/>
              </a:rPr>
              <a:t>Veiktās izmaiņas:</a:t>
            </a:r>
          </a:p>
          <a:p>
            <a:r>
              <a:rPr lang="lv-LV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alsts atbalsta nosacījumu dēļ;</a:t>
            </a:r>
          </a:p>
          <a:p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regulu priekšlikumos noteiktais;</a:t>
            </a:r>
          </a:p>
          <a:p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finansējuma avota maiņa, ņemot vērā plānotā NAP 2020 uzdevuma vai specifiskā atbalsta mērķa plānotās darbības.</a:t>
            </a:r>
            <a:endParaRPr lang="lv-LV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9298D-7C72-4B0F-A839-9D5EA23AF2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8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 sz="3200" kern="1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Izmaiņas pret </a:t>
            </a:r>
            <a:r>
              <a:rPr lang="lv-LV" sz="3200" kern="12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NAP 2020 (II)</a:t>
            </a:r>
            <a:endParaRPr lang="lv-LV" sz="32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79512" y="1628800"/>
            <a:ext cx="8568952" cy="4392488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Mazo ostu, kā arī helikopteriem paredzētais ES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fondu finansējums 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13,94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milj. LVL 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 novirzīts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bērnu nabadzības </a:t>
            </a:r>
            <a:r>
              <a:rPr lang="lv-LV" sz="2000" dirty="0" err="1" smtClean="0">
                <a:latin typeface="Times New Roman" pitchFamily="18" charset="0"/>
                <a:cs typeface="Times New Roman" pitchFamily="18" charset="0"/>
              </a:rPr>
              <a:t>prevencijai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lv-LV" sz="2000" dirty="0" err="1" smtClean="0">
                <a:latin typeface="Times New Roman" pitchFamily="18" charset="0"/>
                <a:cs typeface="Times New Roman" pitchFamily="18" charset="0"/>
              </a:rPr>
              <a:t>Resociālizācijas</a:t>
            </a: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 infrastruktūrai (cietumi) paredzētais finansējums 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55 milj. LVL apmērā pārdalīts uz LM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pārziņā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 esošiem sociālās iekļaušanas pasākumiem.</a:t>
            </a:r>
          </a:p>
          <a:p>
            <a:pPr lvl="0" algn="just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NVO kapacitātes un līdzdalības pasākumiem un integrācijas pasākumiem imigrantiem paredzētais finansējums 3,07 milj. LVL novirzīts neaktīvo un sociālās atstumtības riskam pakļauto iedzīvotāju integrēšanai sabiedrībā un darba tirgū.</a:t>
            </a:r>
          </a:p>
          <a:p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Augstākās izglītības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digitalizācijai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 paredzētais finansējums 82,45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milj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. LVL novirzīts zinātnes infrastruktūras modernizācijai.</a:t>
            </a:r>
          </a:p>
          <a:p>
            <a:pPr marL="342900" lvl="1" indent="-342900">
              <a:buFontTx/>
              <a:buChar char="•"/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Pēdējās jūdzes pieslēgumam paredzētais finansējums 11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milj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. LVL apmērā novirzīts nākamās paaudzes datu tīklam lauku teritorijās, un 5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milj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. LVL novirzīts </a:t>
            </a:r>
            <a:r>
              <a:rPr lang="lv-LV" sz="2000" dirty="0" err="1">
                <a:latin typeface="Times New Roman" pitchFamily="18" charset="0"/>
                <a:cs typeface="Times New Roman" pitchFamily="18" charset="0"/>
              </a:rPr>
              <a:t>elektromobiļu</a:t>
            </a: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 uzlādes staciju attīstībai.</a:t>
            </a:r>
          </a:p>
          <a:p>
            <a:pPr lvl="0" algn="just"/>
            <a:endParaRPr lang="lv-LV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9298D-7C72-4B0F-A839-9D5EA23AF2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89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DB0FB7-53E0-4A35-903A-C9ECD66F3C2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13614348"/>
              </p:ext>
            </p:extLst>
          </p:nvPr>
        </p:nvGraphicFramePr>
        <p:xfrm>
          <a:off x="107504" y="1484784"/>
          <a:ext cx="8496944" cy="4669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504" y="6093296"/>
            <a:ext cx="8496944" cy="646331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v-LV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Nepieciešamais VB finansējums 2014.gadā aktivitāšu </a:t>
            </a:r>
            <a:r>
              <a:rPr lang="lv-LV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uzsākšanai no </a:t>
            </a:r>
            <a:r>
              <a:rPr lang="en-GB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80.00.00 </a:t>
            </a:r>
            <a:r>
              <a:rPr lang="en-GB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programm</a:t>
            </a:r>
            <a:r>
              <a:rPr lang="lv-LV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lv-LV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lv-LV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46 250 </a:t>
            </a:r>
            <a:r>
              <a:rPr lang="lv-LV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000 LVL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4990" y="211719"/>
            <a:ext cx="6769100" cy="1143000"/>
          </a:xfrm>
        </p:spPr>
        <p:txBody>
          <a:bodyPr>
            <a:normAutofit/>
          </a:bodyPr>
          <a:lstStyle/>
          <a:p>
            <a:r>
              <a:rPr lang="lv-LV" sz="3200" kern="1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Aktivitātes, kuru ieviešanu indikatīvi plānots uzsākt 2014.gada 1.pusgadā</a:t>
            </a:r>
          </a:p>
        </p:txBody>
      </p:sp>
    </p:spTree>
    <p:extLst>
      <p:ext uri="{BB962C8B-B14F-4D97-AF65-F5344CB8AC3E}">
        <p14:creationId xmlns:p14="http://schemas.microsoft.com/office/powerpoint/2010/main" val="46403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25807</TotalTime>
  <Words>1620</Words>
  <Application>Microsoft Office PowerPoint</Application>
  <PresentationFormat>On-screen Show (4:3)</PresentationFormat>
  <Paragraphs>187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Prezentācija_latviešu</vt:lpstr>
      <vt:lpstr>1_Prezentācija_latviešu</vt:lpstr>
      <vt:lpstr>2_Prezentācija_latviešu</vt:lpstr>
      <vt:lpstr>3_Prezentācija_latviešu</vt:lpstr>
      <vt:lpstr>4_Prezentācija_latviešu</vt:lpstr>
      <vt:lpstr>5_Prezentācija_latviešu</vt:lpstr>
      <vt:lpstr>6_Prezentācija_latviešu</vt:lpstr>
      <vt:lpstr>7_Prezentācija_latviešu</vt:lpstr>
      <vt:lpstr>8_Prezentācija_latviešu</vt:lpstr>
      <vt:lpstr>9_Prezentācija_latviešu</vt:lpstr>
      <vt:lpstr>   Finanšu ministrija  Par gatavošanos  Eiropas Savienības 2014.- 2020. gada  plānošanas periodam    Memoranda padomes sēde 2013.gada 28.augusts    </vt:lpstr>
      <vt:lpstr>PowerPoint Presentation</vt:lpstr>
      <vt:lpstr>PowerPoint Presentation</vt:lpstr>
      <vt:lpstr>Turpmākais process II</vt:lpstr>
      <vt:lpstr>KP fondu (ESF, ERAF, KF) finansējums sadalījumā pa prioritārajiem virzieniem</vt:lpstr>
      <vt:lpstr>EK uzstādījumi un būtiskākie risināmie jautājumi (EK iebildumi)</vt:lpstr>
      <vt:lpstr>Izmaiņas pret NAP 2020 (I)</vt:lpstr>
      <vt:lpstr>Izmaiņas pret NAP 2020 (II)</vt:lpstr>
      <vt:lpstr>Aktivitātes, kuru ieviešanu indikatīvi plānots uzsākt 2014.gada 1.pusgadā</vt:lpstr>
      <vt:lpstr>Aktivitāšu uzsākšana sākot ar 2014. gada sākumu</vt:lpstr>
      <vt:lpstr>Publiskā apspriede (uz 28.08.2013.) </vt:lpstr>
      <vt:lpstr> NVO līdzdalība</vt:lpstr>
      <vt:lpstr>NVO līdzdalība ES fondu plānošanas dokumentu izstrādē</vt:lpstr>
      <vt:lpstr>NVO līdzdalība ES fondu uzraudzībā, ieviešanā 2014.-2020. </vt:lpstr>
      <vt:lpstr>NVO kā finansējuma saņēmēji vai sadarbības partneri 2014.-2020 I</vt:lpstr>
      <vt:lpstr>NVO kā finansējuma saņēmēji vai sadarbības partneri 2014.-2020 II</vt:lpstr>
      <vt:lpstr>NVO kā finansējuma saņēmēji vai sadarbības partneri 2014.-2020 III</vt:lpstr>
      <vt:lpstr>NVO līdzdalība ES fondu izvērtēšanā 2014.-2020. </vt:lpstr>
      <vt:lpstr>PowerPoint Presentation</vt:lpstr>
    </vt:vector>
  </TitlesOfParts>
  <Company>fm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struktūrfondu finanšu pārdale pēc noslēgumu pieprasījumu iesniegšanas</dc:title>
  <dc:creator>es-muran</dc:creator>
  <cp:lastModifiedBy>Kristīne Ancāne</cp:lastModifiedBy>
  <cp:revision>2516</cp:revision>
  <cp:lastPrinted>2013-08-23T10:58:44Z</cp:lastPrinted>
  <dcterms:created xsi:type="dcterms:W3CDTF">2008-09-23T10:58:24Z</dcterms:created>
  <dcterms:modified xsi:type="dcterms:W3CDTF">2013-08-27T10:49:45Z</dcterms:modified>
</cp:coreProperties>
</file>