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 id="2147483664" r:id="rId2"/>
  </p:sldMasterIdLst>
  <p:notesMasterIdLst>
    <p:notesMasterId r:id="rId16"/>
  </p:notesMasterIdLst>
  <p:handoutMasterIdLst>
    <p:handoutMasterId r:id="rId17"/>
  </p:handoutMasterIdLst>
  <p:sldIdLst>
    <p:sldId id="256" r:id="rId3"/>
    <p:sldId id="317" r:id="rId4"/>
    <p:sldId id="319" r:id="rId5"/>
    <p:sldId id="311" r:id="rId6"/>
    <p:sldId id="312" r:id="rId7"/>
    <p:sldId id="314" r:id="rId8"/>
    <p:sldId id="288" r:id="rId9"/>
    <p:sldId id="265" r:id="rId10"/>
    <p:sldId id="321" r:id="rId11"/>
    <p:sldId id="320" r:id="rId12"/>
    <p:sldId id="316" r:id="rId13"/>
    <p:sldId id="318" r:id="rId14"/>
    <p:sldId id="297" r:id="rId15"/>
  </p:sldIdLst>
  <p:sldSz cx="9144000" cy="6858000" type="screen4x3"/>
  <p:notesSz cx="6811963" cy="9942513"/>
  <p:defaultTextStyle>
    <a:defPPr>
      <a:defRPr lang="lv-LV"/>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annosa" initials="SG" lastIdx="2" clrIdx="0"/>
  <p:cmAuthor id="1" name="Ludmila Jevčuka" initials="JL" lastIdx="17" clrIdx="1"/>
  <p:cmAuthor id="2" name="Liene Kristapsone" initials="LK" lastIdx="11"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132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615" autoAdjust="0"/>
    <p:restoredTop sz="86402" autoAdjust="0"/>
  </p:normalViewPr>
  <p:slideViewPr>
    <p:cSldViewPr>
      <p:cViewPr varScale="1">
        <p:scale>
          <a:sx n="109" d="100"/>
          <a:sy n="109" d="100"/>
        </p:scale>
        <p:origin x="-624" y="-90"/>
      </p:cViewPr>
      <p:guideLst>
        <p:guide orient="horz" pos="2160"/>
        <p:guide pos="2880"/>
      </p:guideLst>
    </p:cSldViewPr>
  </p:slideViewPr>
  <p:outlineViewPr>
    <p:cViewPr>
      <p:scale>
        <a:sx n="33" d="100"/>
        <a:sy n="33" d="100"/>
      </p:scale>
      <p:origin x="264"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51147" cy="497683"/>
          </a:xfrm>
          <a:prstGeom prst="rect">
            <a:avLst/>
          </a:prstGeom>
        </p:spPr>
        <p:txBody>
          <a:bodyPr vert="horz" lIns="92678" tIns="46339" rIns="92678" bIns="46339" rtlCol="0"/>
          <a:lstStyle>
            <a:lvl1pPr algn="l">
              <a:defRPr sz="1200"/>
            </a:lvl1pPr>
          </a:lstStyle>
          <a:p>
            <a:endParaRPr lang="lv-LV"/>
          </a:p>
        </p:txBody>
      </p:sp>
      <p:sp>
        <p:nvSpPr>
          <p:cNvPr id="3" name="Date Placeholder 2"/>
          <p:cNvSpPr>
            <a:spLocks noGrp="1"/>
          </p:cNvSpPr>
          <p:nvPr>
            <p:ph type="dt" sz="quarter" idx="1"/>
          </p:nvPr>
        </p:nvSpPr>
        <p:spPr>
          <a:xfrm>
            <a:off x="3859195" y="0"/>
            <a:ext cx="2951147" cy="497683"/>
          </a:xfrm>
          <a:prstGeom prst="rect">
            <a:avLst/>
          </a:prstGeom>
        </p:spPr>
        <p:txBody>
          <a:bodyPr vert="horz" lIns="92678" tIns="46339" rIns="92678" bIns="46339" rtlCol="0"/>
          <a:lstStyle>
            <a:lvl1pPr algn="r">
              <a:defRPr sz="1200"/>
            </a:lvl1pPr>
          </a:lstStyle>
          <a:p>
            <a:fld id="{9F4CB496-E7B5-4E74-9702-2833C6BAEBF5}" type="datetimeFigureOut">
              <a:rPr lang="lv-LV" smtClean="0"/>
              <a:pPr/>
              <a:t>27.08.2013</a:t>
            </a:fld>
            <a:endParaRPr lang="lv-LV"/>
          </a:p>
        </p:txBody>
      </p:sp>
      <p:sp>
        <p:nvSpPr>
          <p:cNvPr id="4" name="Footer Placeholder 3"/>
          <p:cNvSpPr>
            <a:spLocks noGrp="1"/>
          </p:cNvSpPr>
          <p:nvPr>
            <p:ph type="ftr" sz="quarter" idx="2"/>
          </p:nvPr>
        </p:nvSpPr>
        <p:spPr>
          <a:xfrm>
            <a:off x="1" y="9443242"/>
            <a:ext cx="2951147" cy="497682"/>
          </a:xfrm>
          <a:prstGeom prst="rect">
            <a:avLst/>
          </a:prstGeom>
        </p:spPr>
        <p:txBody>
          <a:bodyPr vert="horz" lIns="92678" tIns="46339" rIns="92678" bIns="46339" rtlCol="0" anchor="b"/>
          <a:lstStyle>
            <a:lvl1pPr algn="l">
              <a:defRPr sz="1200"/>
            </a:lvl1pPr>
          </a:lstStyle>
          <a:p>
            <a:endParaRPr lang="lv-LV"/>
          </a:p>
        </p:txBody>
      </p:sp>
      <p:sp>
        <p:nvSpPr>
          <p:cNvPr id="5" name="Slide Number Placeholder 4"/>
          <p:cNvSpPr>
            <a:spLocks noGrp="1"/>
          </p:cNvSpPr>
          <p:nvPr>
            <p:ph type="sldNum" sz="quarter" idx="3"/>
          </p:nvPr>
        </p:nvSpPr>
        <p:spPr>
          <a:xfrm>
            <a:off x="3859195" y="9443242"/>
            <a:ext cx="2951147" cy="497682"/>
          </a:xfrm>
          <a:prstGeom prst="rect">
            <a:avLst/>
          </a:prstGeom>
        </p:spPr>
        <p:txBody>
          <a:bodyPr vert="horz" lIns="92678" tIns="46339" rIns="92678" bIns="46339" rtlCol="0" anchor="b"/>
          <a:lstStyle>
            <a:lvl1pPr algn="r">
              <a:defRPr sz="1200"/>
            </a:lvl1pPr>
          </a:lstStyle>
          <a:p>
            <a:fld id="{3E80A363-2523-4097-B16F-BA0C36319BB0}" type="slidenum">
              <a:rPr lang="lv-LV" smtClean="0"/>
              <a:pPr/>
              <a:t>‹#›</a:t>
            </a:fld>
            <a:endParaRPr lang="lv-LV"/>
          </a:p>
        </p:txBody>
      </p:sp>
    </p:spTree>
    <p:extLst>
      <p:ext uri="{BB962C8B-B14F-4D97-AF65-F5344CB8AC3E}">
        <p14:creationId xmlns:p14="http://schemas.microsoft.com/office/powerpoint/2010/main" val="31201115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51147" cy="497683"/>
          </a:xfrm>
          <a:prstGeom prst="rect">
            <a:avLst/>
          </a:prstGeom>
        </p:spPr>
        <p:txBody>
          <a:bodyPr vert="horz" lIns="92678" tIns="46339" rIns="92678" bIns="46339" rtlCol="0"/>
          <a:lstStyle>
            <a:lvl1pPr algn="l">
              <a:defRPr sz="1200"/>
            </a:lvl1pPr>
          </a:lstStyle>
          <a:p>
            <a:endParaRPr lang="lv-LV"/>
          </a:p>
        </p:txBody>
      </p:sp>
      <p:sp>
        <p:nvSpPr>
          <p:cNvPr id="3" name="Date Placeholder 2"/>
          <p:cNvSpPr>
            <a:spLocks noGrp="1"/>
          </p:cNvSpPr>
          <p:nvPr>
            <p:ph type="dt" idx="1"/>
          </p:nvPr>
        </p:nvSpPr>
        <p:spPr>
          <a:xfrm>
            <a:off x="3859195" y="0"/>
            <a:ext cx="2951147" cy="497683"/>
          </a:xfrm>
          <a:prstGeom prst="rect">
            <a:avLst/>
          </a:prstGeom>
        </p:spPr>
        <p:txBody>
          <a:bodyPr vert="horz" lIns="92678" tIns="46339" rIns="92678" bIns="46339" rtlCol="0"/>
          <a:lstStyle>
            <a:lvl1pPr algn="r">
              <a:defRPr sz="1200"/>
            </a:lvl1pPr>
          </a:lstStyle>
          <a:p>
            <a:fld id="{12231DF5-7146-4BB1-A843-A51304052035}" type="datetimeFigureOut">
              <a:rPr lang="lv-LV" smtClean="0"/>
              <a:pPr/>
              <a:t>27.08.2013</a:t>
            </a:fld>
            <a:endParaRPr lang="lv-LV"/>
          </a:p>
        </p:txBody>
      </p:sp>
      <p:sp>
        <p:nvSpPr>
          <p:cNvPr id="4" name="Slide Image Placeholder 3"/>
          <p:cNvSpPr>
            <a:spLocks noGrp="1" noRot="1" noChangeAspect="1"/>
          </p:cNvSpPr>
          <p:nvPr>
            <p:ph type="sldImg" idx="2"/>
          </p:nvPr>
        </p:nvSpPr>
        <p:spPr>
          <a:xfrm>
            <a:off x="922338" y="746125"/>
            <a:ext cx="4967287" cy="3727450"/>
          </a:xfrm>
          <a:prstGeom prst="rect">
            <a:avLst/>
          </a:prstGeom>
          <a:noFill/>
          <a:ln w="12700">
            <a:solidFill>
              <a:prstClr val="black"/>
            </a:solidFill>
          </a:ln>
        </p:spPr>
        <p:txBody>
          <a:bodyPr vert="horz" lIns="92678" tIns="46339" rIns="92678" bIns="46339" rtlCol="0" anchor="ctr"/>
          <a:lstStyle/>
          <a:p>
            <a:endParaRPr lang="lv-LV"/>
          </a:p>
        </p:txBody>
      </p:sp>
      <p:sp>
        <p:nvSpPr>
          <p:cNvPr id="5" name="Notes Placeholder 4"/>
          <p:cNvSpPr>
            <a:spLocks noGrp="1"/>
          </p:cNvSpPr>
          <p:nvPr>
            <p:ph type="body" sz="quarter" idx="3"/>
          </p:nvPr>
        </p:nvSpPr>
        <p:spPr>
          <a:xfrm>
            <a:off x="681037" y="4722418"/>
            <a:ext cx="5449894" cy="4474369"/>
          </a:xfrm>
          <a:prstGeom prst="rect">
            <a:avLst/>
          </a:prstGeom>
        </p:spPr>
        <p:txBody>
          <a:bodyPr vert="horz" lIns="92678" tIns="46339" rIns="92678" bIns="4633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1" y="9443242"/>
            <a:ext cx="2951147" cy="497682"/>
          </a:xfrm>
          <a:prstGeom prst="rect">
            <a:avLst/>
          </a:prstGeom>
        </p:spPr>
        <p:txBody>
          <a:bodyPr vert="horz" lIns="92678" tIns="46339" rIns="92678" bIns="46339" rtlCol="0" anchor="b"/>
          <a:lstStyle>
            <a:lvl1pPr algn="l">
              <a:defRPr sz="1200"/>
            </a:lvl1pPr>
          </a:lstStyle>
          <a:p>
            <a:endParaRPr lang="lv-LV"/>
          </a:p>
        </p:txBody>
      </p:sp>
      <p:sp>
        <p:nvSpPr>
          <p:cNvPr id="7" name="Slide Number Placeholder 6"/>
          <p:cNvSpPr>
            <a:spLocks noGrp="1"/>
          </p:cNvSpPr>
          <p:nvPr>
            <p:ph type="sldNum" sz="quarter" idx="5"/>
          </p:nvPr>
        </p:nvSpPr>
        <p:spPr>
          <a:xfrm>
            <a:off x="3859195" y="9443242"/>
            <a:ext cx="2951147" cy="497682"/>
          </a:xfrm>
          <a:prstGeom prst="rect">
            <a:avLst/>
          </a:prstGeom>
        </p:spPr>
        <p:txBody>
          <a:bodyPr vert="horz" lIns="92678" tIns="46339" rIns="92678" bIns="46339" rtlCol="0" anchor="b"/>
          <a:lstStyle>
            <a:lvl1pPr algn="r">
              <a:defRPr sz="1200"/>
            </a:lvl1pPr>
          </a:lstStyle>
          <a:p>
            <a:fld id="{B8411A29-55C6-41EE-9AC6-5A35803129C1}" type="slidenum">
              <a:rPr lang="lv-LV" smtClean="0"/>
              <a:pPr/>
              <a:t>‹#›</a:t>
            </a:fld>
            <a:endParaRPr lang="lv-LV"/>
          </a:p>
        </p:txBody>
      </p:sp>
    </p:spTree>
    <p:extLst>
      <p:ext uri="{BB962C8B-B14F-4D97-AF65-F5344CB8AC3E}">
        <p14:creationId xmlns:p14="http://schemas.microsoft.com/office/powerpoint/2010/main" val="35798584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B8411A29-55C6-41EE-9AC6-5A35803129C1}" type="slidenum">
              <a:rPr lang="lv-LV" smtClean="0"/>
              <a:pPr/>
              <a:t>1</a:t>
            </a:fld>
            <a:endParaRPr lang="lv-LV"/>
          </a:p>
        </p:txBody>
      </p:sp>
    </p:spTree>
    <p:extLst>
      <p:ext uri="{BB962C8B-B14F-4D97-AF65-F5344CB8AC3E}">
        <p14:creationId xmlns:p14="http://schemas.microsoft.com/office/powerpoint/2010/main" val="24650490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B8411A29-55C6-41EE-9AC6-5A35803129C1}" type="slidenum">
              <a:rPr lang="lv-LV" smtClean="0"/>
              <a:pPr/>
              <a:t>13</a:t>
            </a:fld>
            <a:endParaRPr lang="lv-LV"/>
          </a:p>
        </p:txBody>
      </p:sp>
    </p:spTree>
    <p:extLst>
      <p:ext uri="{BB962C8B-B14F-4D97-AF65-F5344CB8AC3E}">
        <p14:creationId xmlns:p14="http://schemas.microsoft.com/office/powerpoint/2010/main" val="2718370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B8411A29-55C6-41EE-9AC6-5A35803129C1}" type="slidenum">
              <a:rPr lang="lv-LV" smtClean="0"/>
              <a:pPr/>
              <a:t>2</a:t>
            </a:fld>
            <a:endParaRPr lang="lv-LV"/>
          </a:p>
        </p:txBody>
      </p:sp>
    </p:spTree>
    <p:extLst>
      <p:ext uri="{BB962C8B-B14F-4D97-AF65-F5344CB8AC3E}">
        <p14:creationId xmlns:p14="http://schemas.microsoft.com/office/powerpoint/2010/main" val="2894023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B8411A29-55C6-41EE-9AC6-5A35803129C1}" type="slidenum">
              <a:rPr lang="lv-LV" smtClean="0"/>
              <a:pPr/>
              <a:t>4</a:t>
            </a:fld>
            <a:endParaRPr lang="lv-LV"/>
          </a:p>
        </p:txBody>
      </p:sp>
    </p:spTree>
    <p:extLst>
      <p:ext uri="{BB962C8B-B14F-4D97-AF65-F5344CB8AC3E}">
        <p14:creationId xmlns:p14="http://schemas.microsoft.com/office/powerpoint/2010/main" val="27591373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B8411A29-55C6-41EE-9AC6-5A35803129C1}" type="slidenum">
              <a:rPr lang="lv-LV" smtClean="0"/>
              <a:pPr/>
              <a:t>5</a:t>
            </a:fld>
            <a:endParaRPr lang="lv-LV"/>
          </a:p>
        </p:txBody>
      </p:sp>
    </p:spTree>
    <p:extLst>
      <p:ext uri="{BB962C8B-B14F-4D97-AF65-F5344CB8AC3E}">
        <p14:creationId xmlns:p14="http://schemas.microsoft.com/office/powerpoint/2010/main" val="2603732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B8411A29-55C6-41EE-9AC6-5A35803129C1}" type="slidenum">
              <a:rPr lang="lv-LV" smtClean="0"/>
              <a:pPr/>
              <a:t>6</a:t>
            </a:fld>
            <a:endParaRPr lang="lv-LV"/>
          </a:p>
        </p:txBody>
      </p:sp>
    </p:spTree>
    <p:extLst>
      <p:ext uri="{BB962C8B-B14F-4D97-AF65-F5344CB8AC3E}">
        <p14:creationId xmlns:p14="http://schemas.microsoft.com/office/powerpoint/2010/main" val="39041312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B8411A29-55C6-41EE-9AC6-5A35803129C1}" type="slidenum">
              <a:rPr lang="lv-LV" smtClean="0"/>
              <a:pPr/>
              <a:t>7</a:t>
            </a:fld>
            <a:endParaRPr lang="lv-LV"/>
          </a:p>
        </p:txBody>
      </p:sp>
    </p:spTree>
    <p:extLst>
      <p:ext uri="{BB962C8B-B14F-4D97-AF65-F5344CB8AC3E}">
        <p14:creationId xmlns:p14="http://schemas.microsoft.com/office/powerpoint/2010/main" val="17731232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B8411A29-55C6-41EE-9AC6-5A35803129C1}" type="slidenum">
              <a:rPr lang="lv-LV" smtClean="0"/>
              <a:pPr/>
              <a:t>8</a:t>
            </a:fld>
            <a:endParaRPr lang="lv-LV"/>
          </a:p>
        </p:txBody>
      </p:sp>
    </p:spTree>
    <p:extLst>
      <p:ext uri="{BB962C8B-B14F-4D97-AF65-F5344CB8AC3E}">
        <p14:creationId xmlns:p14="http://schemas.microsoft.com/office/powerpoint/2010/main" val="24871333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B8411A29-55C6-41EE-9AC6-5A35803129C1}" type="slidenum">
              <a:rPr lang="lv-LV" smtClean="0"/>
              <a:pPr/>
              <a:t>11</a:t>
            </a:fld>
            <a:endParaRPr lang="lv-LV"/>
          </a:p>
        </p:txBody>
      </p:sp>
    </p:spTree>
    <p:extLst>
      <p:ext uri="{BB962C8B-B14F-4D97-AF65-F5344CB8AC3E}">
        <p14:creationId xmlns:p14="http://schemas.microsoft.com/office/powerpoint/2010/main" val="2269949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B8411A29-55C6-41EE-9AC6-5A35803129C1}" type="slidenum">
              <a:rPr lang="lv-LV" smtClean="0"/>
              <a:pPr/>
              <a:t>12</a:t>
            </a:fld>
            <a:endParaRPr lang="lv-LV"/>
          </a:p>
        </p:txBody>
      </p:sp>
    </p:spTree>
    <p:extLst>
      <p:ext uri="{BB962C8B-B14F-4D97-AF65-F5344CB8AC3E}">
        <p14:creationId xmlns:p14="http://schemas.microsoft.com/office/powerpoint/2010/main" val="2269949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p:cNvSpPr>
            <a:spLocks noGrp="1"/>
          </p:cNvSpPr>
          <p:nvPr>
            <p:ph type="ctrTitle"/>
          </p:nvPr>
        </p:nvSpPr>
        <p:spPr>
          <a:xfrm>
            <a:off x="685800" y="2130425"/>
            <a:ext cx="7772400" cy="1470025"/>
          </a:xfrm>
        </p:spPr>
        <p:txBody>
          <a:bodyPr/>
          <a:lstStyle/>
          <a:p>
            <a:r>
              <a:rPr lang="lv-LV"/>
              <a:t>Rediģēt šablona virsraksta stilu</a:t>
            </a:r>
          </a:p>
        </p:txBody>
      </p:sp>
      <p:sp>
        <p:nvSpPr>
          <p:cNvPr id="3" name="Apakšvirsraksts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lv-LV"/>
              <a:t>Noklikšķiniet, lai rediģētu šablona apakšvirsraksta stilu</a:t>
            </a:r>
          </a:p>
        </p:txBody>
      </p:sp>
      <p:sp>
        <p:nvSpPr>
          <p:cNvPr id="4" name="Datuma vietturis 3"/>
          <p:cNvSpPr>
            <a:spLocks noGrp="1"/>
          </p:cNvSpPr>
          <p:nvPr>
            <p:ph type="dt" sz="half" idx="10"/>
          </p:nvPr>
        </p:nvSpPr>
        <p:spPr/>
        <p:txBody>
          <a:bodyPr/>
          <a:lstStyle>
            <a:lvl1pPr>
              <a:defRPr/>
            </a:lvl1pPr>
          </a:lstStyle>
          <a:p>
            <a:fld id="{3BD73CB1-D6FF-4019-9B0F-9572056848A3}" type="datetime1">
              <a:rPr lang="lv-LV" smtClean="0"/>
              <a:pPr/>
              <a:t>27.08.2013</a:t>
            </a:fld>
            <a:endParaRPr lang="en-US"/>
          </a:p>
        </p:txBody>
      </p:sp>
      <p:sp>
        <p:nvSpPr>
          <p:cNvPr id="5" name="Kājenes vietturis 4"/>
          <p:cNvSpPr>
            <a:spLocks noGrp="1"/>
          </p:cNvSpPr>
          <p:nvPr>
            <p:ph type="ftr" sz="quarter" idx="11"/>
          </p:nvPr>
        </p:nvSpPr>
        <p:spPr/>
        <p:txBody>
          <a:bodyPr/>
          <a:lstStyle>
            <a:lvl1pPr>
              <a:defRPr/>
            </a:lvl1pPr>
          </a:lstStyle>
          <a:p>
            <a:endParaRPr lang="en-US"/>
          </a:p>
        </p:txBody>
      </p:sp>
      <p:sp>
        <p:nvSpPr>
          <p:cNvPr id="6" name="Slaida numura vietturis 5"/>
          <p:cNvSpPr>
            <a:spLocks noGrp="1"/>
          </p:cNvSpPr>
          <p:nvPr>
            <p:ph type="sldNum" sz="quarter" idx="12"/>
          </p:nvPr>
        </p:nvSpPr>
        <p:spPr/>
        <p:txBody>
          <a:bodyPr/>
          <a:lstStyle>
            <a:lvl1pPr>
              <a:defRPr/>
            </a:lvl1pPr>
          </a:lstStyle>
          <a:p>
            <a:fld id="{D8423DC4-ACA7-49A6-B991-DF36D2A789E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Vertikāls teksta vietturis 2"/>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p:cNvSpPr>
            <a:spLocks noGrp="1"/>
          </p:cNvSpPr>
          <p:nvPr>
            <p:ph type="dt" sz="half" idx="10"/>
          </p:nvPr>
        </p:nvSpPr>
        <p:spPr/>
        <p:txBody>
          <a:bodyPr/>
          <a:lstStyle>
            <a:lvl1pPr>
              <a:defRPr/>
            </a:lvl1pPr>
          </a:lstStyle>
          <a:p>
            <a:fld id="{A9F5FADF-1501-4231-B826-BFCEE7928FC5}" type="datetime1">
              <a:rPr lang="lv-LV" smtClean="0"/>
              <a:pPr/>
              <a:t>27.08.2013</a:t>
            </a:fld>
            <a:endParaRPr lang="en-US"/>
          </a:p>
        </p:txBody>
      </p:sp>
      <p:sp>
        <p:nvSpPr>
          <p:cNvPr id="5" name="Kājenes vietturis 4"/>
          <p:cNvSpPr>
            <a:spLocks noGrp="1"/>
          </p:cNvSpPr>
          <p:nvPr>
            <p:ph type="ftr" sz="quarter" idx="11"/>
          </p:nvPr>
        </p:nvSpPr>
        <p:spPr/>
        <p:txBody>
          <a:bodyPr/>
          <a:lstStyle>
            <a:lvl1pPr>
              <a:defRPr/>
            </a:lvl1pPr>
          </a:lstStyle>
          <a:p>
            <a:endParaRPr lang="en-US"/>
          </a:p>
        </p:txBody>
      </p:sp>
      <p:sp>
        <p:nvSpPr>
          <p:cNvPr id="6" name="Slaida numura vietturis 5"/>
          <p:cNvSpPr>
            <a:spLocks noGrp="1"/>
          </p:cNvSpPr>
          <p:nvPr>
            <p:ph type="sldNum" sz="quarter" idx="12"/>
          </p:nvPr>
        </p:nvSpPr>
        <p:spPr/>
        <p:txBody>
          <a:bodyPr/>
          <a:lstStyle>
            <a:lvl1pPr>
              <a:defRPr/>
            </a:lvl1pPr>
          </a:lstStyle>
          <a:p>
            <a:fld id="{1DF008A6-772E-4F2C-99BD-DCDF162FED02}"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p:cNvSpPr>
            <a:spLocks noGrp="1"/>
          </p:cNvSpPr>
          <p:nvPr>
            <p:ph type="title" orient="vert"/>
          </p:nvPr>
        </p:nvSpPr>
        <p:spPr>
          <a:xfrm>
            <a:off x="6996113" y="304800"/>
            <a:ext cx="2166937" cy="5715000"/>
          </a:xfrm>
        </p:spPr>
        <p:txBody>
          <a:bodyPr vert="eaVert"/>
          <a:lstStyle/>
          <a:p>
            <a:r>
              <a:rPr lang="lv-LV"/>
              <a:t>Rediģēt šablona virsraksta stilu</a:t>
            </a:r>
          </a:p>
        </p:txBody>
      </p:sp>
      <p:sp>
        <p:nvSpPr>
          <p:cNvPr id="3" name="Vertikāls teksta vietturis 2"/>
          <p:cNvSpPr>
            <a:spLocks noGrp="1"/>
          </p:cNvSpPr>
          <p:nvPr>
            <p:ph type="body" orient="vert" idx="1"/>
          </p:nvPr>
        </p:nvSpPr>
        <p:spPr>
          <a:xfrm>
            <a:off x="495300" y="304800"/>
            <a:ext cx="6348413" cy="5715000"/>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p:cNvSpPr>
            <a:spLocks noGrp="1"/>
          </p:cNvSpPr>
          <p:nvPr>
            <p:ph type="dt" sz="half" idx="10"/>
          </p:nvPr>
        </p:nvSpPr>
        <p:spPr/>
        <p:txBody>
          <a:bodyPr/>
          <a:lstStyle>
            <a:lvl1pPr>
              <a:defRPr/>
            </a:lvl1pPr>
          </a:lstStyle>
          <a:p>
            <a:fld id="{B32DDB46-0B85-405A-8D69-6780341FD624}" type="datetime1">
              <a:rPr lang="lv-LV" smtClean="0"/>
              <a:pPr/>
              <a:t>27.08.2013</a:t>
            </a:fld>
            <a:endParaRPr lang="en-US"/>
          </a:p>
        </p:txBody>
      </p:sp>
      <p:sp>
        <p:nvSpPr>
          <p:cNvPr id="5" name="Kājenes vietturis 4"/>
          <p:cNvSpPr>
            <a:spLocks noGrp="1"/>
          </p:cNvSpPr>
          <p:nvPr>
            <p:ph type="ftr" sz="quarter" idx="11"/>
          </p:nvPr>
        </p:nvSpPr>
        <p:spPr/>
        <p:txBody>
          <a:bodyPr/>
          <a:lstStyle>
            <a:lvl1pPr>
              <a:defRPr/>
            </a:lvl1pPr>
          </a:lstStyle>
          <a:p>
            <a:endParaRPr lang="en-US"/>
          </a:p>
        </p:txBody>
      </p:sp>
      <p:sp>
        <p:nvSpPr>
          <p:cNvPr id="6" name="Slaida numura vietturis 5"/>
          <p:cNvSpPr>
            <a:spLocks noGrp="1"/>
          </p:cNvSpPr>
          <p:nvPr>
            <p:ph type="sldNum" sz="quarter" idx="12"/>
          </p:nvPr>
        </p:nvSpPr>
        <p:spPr/>
        <p:txBody>
          <a:bodyPr/>
          <a:lstStyle>
            <a:lvl1pPr>
              <a:defRPr/>
            </a:lvl1pPr>
          </a:lstStyle>
          <a:p>
            <a:fld id="{A079B1A7-DD92-400E-B7F6-4227449BE834}"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lv-LV"/>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lv-LV"/>
          </a:p>
        </p:txBody>
      </p:sp>
      <p:sp>
        <p:nvSpPr>
          <p:cNvPr id="4" name="Date Placeholder 3"/>
          <p:cNvSpPr>
            <a:spLocks noGrp="1"/>
          </p:cNvSpPr>
          <p:nvPr>
            <p:ph type="dt" sz="half" idx="10"/>
          </p:nvPr>
        </p:nvSpPr>
        <p:spPr/>
        <p:txBody>
          <a:bodyPr/>
          <a:lstStyle/>
          <a:p>
            <a:fld id="{17CEE674-6498-4352-B8B2-63FDFDB68E49}" type="datetime1">
              <a:rPr lang="lv-LV" smtClean="0"/>
              <a:pPr/>
              <a:t>27.08.2013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BBDE8-0FC2-4023-B4D7-0F40503ACCC6}" type="slidenum">
              <a:rPr lang="en-US" smtClean="0"/>
              <a:pPr/>
              <a:t>‹#›</a:t>
            </a:fld>
            <a:endParaRPr lang="en-US"/>
          </a:p>
        </p:txBody>
      </p:sp>
    </p:spTree>
    <p:extLst>
      <p:ext uri="{BB962C8B-B14F-4D97-AF65-F5344CB8AC3E}">
        <p14:creationId xmlns:p14="http://schemas.microsoft.com/office/powerpoint/2010/main" val="2493556963"/>
      </p:ext>
    </p:extLst>
  </p:cSld>
  <p:clrMapOvr>
    <a:masterClrMapping/>
  </p:clrMapOvr>
  <p:hf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17CEE674-6498-4352-B8B2-63FDFDB68E49}" type="datetime1">
              <a:rPr lang="lv-LV" smtClean="0"/>
              <a:pPr/>
              <a:t>27.08.2013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BBDE8-0FC2-4023-B4D7-0F40503ACCC6}" type="slidenum">
              <a:rPr lang="en-US" smtClean="0"/>
              <a:pPr/>
              <a:t>‹#›</a:t>
            </a:fld>
            <a:endParaRPr lang="en-US"/>
          </a:p>
        </p:txBody>
      </p:sp>
    </p:spTree>
    <p:extLst>
      <p:ext uri="{BB962C8B-B14F-4D97-AF65-F5344CB8AC3E}">
        <p14:creationId xmlns:p14="http://schemas.microsoft.com/office/powerpoint/2010/main" val="3188449983"/>
      </p:ext>
    </p:extLst>
  </p:cSld>
  <p:clrMapOvr>
    <a:masterClrMapping/>
  </p:clrMapOvr>
  <p:hf hdr="0" ftr="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CEE674-6498-4352-B8B2-63FDFDB68E49}" type="datetime1">
              <a:rPr lang="lv-LV" smtClean="0"/>
              <a:pPr/>
              <a:t>27.08.2013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BBDE8-0FC2-4023-B4D7-0F40503ACCC6}" type="slidenum">
              <a:rPr lang="en-US" smtClean="0"/>
              <a:pPr/>
              <a:t>‹#›</a:t>
            </a:fld>
            <a:endParaRPr lang="en-US"/>
          </a:p>
        </p:txBody>
      </p:sp>
    </p:spTree>
    <p:extLst>
      <p:ext uri="{BB962C8B-B14F-4D97-AF65-F5344CB8AC3E}">
        <p14:creationId xmlns:p14="http://schemas.microsoft.com/office/powerpoint/2010/main" val="1291062437"/>
      </p:ext>
    </p:extLst>
  </p:cSld>
  <p:clrMapOvr>
    <a:masterClrMapping/>
  </p:clrMapOvr>
  <p:hf hdr="0" ftr="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Date Placeholder 4"/>
          <p:cNvSpPr>
            <a:spLocks noGrp="1"/>
          </p:cNvSpPr>
          <p:nvPr>
            <p:ph type="dt" sz="half" idx="10"/>
          </p:nvPr>
        </p:nvSpPr>
        <p:spPr/>
        <p:txBody>
          <a:bodyPr/>
          <a:lstStyle/>
          <a:p>
            <a:fld id="{17CEE674-6498-4352-B8B2-63FDFDB68E49}" type="datetime1">
              <a:rPr lang="lv-LV" smtClean="0"/>
              <a:pPr/>
              <a:t>27.08.2013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BBDE8-0FC2-4023-B4D7-0F40503ACCC6}" type="slidenum">
              <a:rPr lang="en-US" smtClean="0"/>
              <a:pPr/>
              <a:t>‹#›</a:t>
            </a:fld>
            <a:endParaRPr lang="en-US"/>
          </a:p>
        </p:txBody>
      </p:sp>
    </p:spTree>
    <p:extLst>
      <p:ext uri="{BB962C8B-B14F-4D97-AF65-F5344CB8AC3E}">
        <p14:creationId xmlns:p14="http://schemas.microsoft.com/office/powerpoint/2010/main" val="4062864602"/>
      </p:ext>
    </p:extLst>
  </p:cSld>
  <p:clrMapOvr>
    <a:masterClrMapping/>
  </p:clrMapOvr>
  <p:hf hdr="0" ftr="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lv-LV"/>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7" name="Date Placeholder 6"/>
          <p:cNvSpPr>
            <a:spLocks noGrp="1"/>
          </p:cNvSpPr>
          <p:nvPr>
            <p:ph type="dt" sz="half" idx="10"/>
          </p:nvPr>
        </p:nvSpPr>
        <p:spPr/>
        <p:txBody>
          <a:bodyPr/>
          <a:lstStyle/>
          <a:p>
            <a:fld id="{17CEE674-6498-4352-B8B2-63FDFDB68E49}" type="datetime1">
              <a:rPr lang="lv-LV" smtClean="0"/>
              <a:pPr/>
              <a:t>27.08.2013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BBDE8-0FC2-4023-B4D7-0F40503ACCC6}" type="slidenum">
              <a:rPr lang="en-US" smtClean="0"/>
              <a:pPr/>
              <a:t>‹#›</a:t>
            </a:fld>
            <a:endParaRPr lang="en-US"/>
          </a:p>
        </p:txBody>
      </p:sp>
    </p:spTree>
    <p:extLst>
      <p:ext uri="{BB962C8B-B14F-4D97-AF65-F5344CB8AC3E}">
        <p14:creationId xmlns:p14="http://schemas.microsoft.com/office/powerpoint/2010/main" val="2445052961"/>
      </p:ext>
    </p:extLst>
  </p:cSld>
  <p:clrMapOvr>
    <a:masterClrMapping/>
  </p:clrMapOvr>
  <p:hf hdr="0" ftr="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Date Placeholder 2"/>
          <p:cNvSpPr>
            <a:spLocks noGrp="1"/>
          </p:cNvSpPr>
          <p:nvPr>
            <p:ph type="dt" sz="half" idx="10"/>
          </p:nvPr>
        </p:nvSpPr>
        <p:spPr/>
        <p:txBody>
          <a:bodyPr/>
          <a:lstStyle/>
          <a:p>
            <a:fld id="{17CEE674-6498-4352-B8B2-63FDFDB68E49}" type="datetime1">
              <a:rPr lang="lv-LV" smtClean="0"/>
              <a:pPr/>
              <a:t>27.08.2013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BBDE8-0FC2-4023-B4D7-0F40503ACCC6}" type="slidenum">
              <a:rPr lang="en-US" smtClean="0"/>
              <a:pPr/>
              <a:t>‹#›</a:t>
            </a:fld>
            <a:endParaRPr lang="en-US"/>
          </a:p>
        </p:txBody>
      </p:sp>
    </p:spTree>
    <p:extLst>
      <p:ext uri="{BB962C8B-B14F-4D97-AF65-F5344CB8AC3E}">
        <p14:creationId xmlns:p14="http://schemas.microsoft.com/office/powerpoint/2010/main" val="666180211"/>
      </p:ext>
    </p:extLst>
  </p:cSld>
  <p:clrMapOvr>
    <a:masterClrMapping/>
  </p:clrMapOvr>
  <p:hf hdr="0" ftr="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CEE674-6498-4352-B8B2-63FDFDB68E49}" type="datetime1">
              <a:rPr lang="lv-LV" smtClean="0"/>
              <a:pPr/>
              <a:t>27.08.2013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BBDE8-0FC2-4023-B4D7-0F40503ACCC6}" type="slidenum">
              <a:rPr lang="en-US" smtClean="0"/>
              <a:pPr/>
              <a:t>‹#›</a:t>
            </a:fld>
            <a:endParaRPr lang="en-US"/>
          </a:p>
        </p:txBody>
      </p:sp>
    </p:spTree>
    <p:extLst>
      <p:ext uri="{BB962C8B-B14F-4D97-AF65-F5344CB8AC3E}">
        <p14:creationId xmlns:p14="http://schemas.microsoft.com/office/powerpoint/2010/main" val="1425932569"/>
      </p:ext>
    </p:extLst>
  </p:cSld>
  <p:clrMapOvr>
    <a:masterClrMapping/>
  </p:clrMapOvr>
  <p:hf hdr="0" ftr="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CEE674-6498-4352-B8B2-63FDFDB68E49}" type="datetime1">
              <a:rPr lang="lv-LV" smtClean="0"/>
              <a:pPr/>
              <a:t>27.08.2013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BBDE8-0FC2-4023-B4D7-0F40503ACCC6}" type="slidenum">
              <a:rPr lang="en-US" smtClean="0"/>
              <a:pPr/>
              <a:t>‹#›</a:t>
            </a:fld>
            <a:endParaRPr lang="en-US"/>
          </a:p>
        </p:txBody>
      </p:sp>
    </p:spTree>
    <p:extLst>
      <p:ext uri="{BB962C8B-B14F-4D97-AF65-F5344CB8AC3E}">
        <p14:creationId xmlns:p14="http://schemas.microsoft.com/office/powerpoint/2010/main" val="2816193518"/>
      </p:ext>
    </p:extLst>
  </p:cSld>
  <p:clrMapOvr>
    <a:masterClrMapping/>
  </p:clrMapOvr>
  <p:hf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Satura vietturis 2"/>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p:cNvSpPr>
            <a:spLocks noGrp="1"/>
          </p:cNvSpPr>
          <p:nvPr>
            <p:ph type="dt" sz="half" idx="10"/>
          </p:nvPr>
        </p:nvSpPr>
        <p:spPr/>
        <p:txBody>
          <a:bodyPr/>
          <a:lstStyle>
            <a:lvl1pPr>
              <a:defRPr/>
            </a:lvl1pPr>
          </a:lstStyle>
          <a:p>
            <a:fld id="{1C758B8E-952D-42FD-845E-62C12B2460ED}" type="datetime1">
              <a:rPr lang="lv-LV" smtClean="0"/>
              <a:pPr/>
              <a:t>27.08.2013</a:t>
            </a:fld>
            <a:endParaRPr lang="en-US"/>
          </a:p>
        </p:txBody>
      </p:sp>
      <p:sp>
        <p:nvSpPr>
          <p:cNvPr id="5" name="Kājenes vietturis 4"/>
          <p:cNvSpPr>
            <a:spLocks noGrp="1"/>
          </p:cNvSpPr>
          <p:nvPr>
            <p:ph type="ftr" sz="quarter" idx="11"/>
          </p:nvPr>
        </p:nvSpPr>
        <p:spPr/>
        <p:txBody>
          <a:bodyPr/>
          <a:lstStyle>
            <a:lvl1pPr>
              <a:defRPr/>
            </a:lvl1pPr>
          </a:lstStyle>
          <a:p>
            <a:endParaRPr lang="en-US"/>
          </a:p>
        </p:txBody>
      </p:sp>
      <p:sp>
        <p:nvSpPr>
          <p:cNvPr id="6" name="Slaida numura vietturis 5"/>
          <p:cNvSpPr>
            <a:spLocks noGrp="1"/>
          </p:cNvSpPr>
          <p:nvPr>
            <p:ph type="sldNum" sz="quarter" idx="12"/>
          </p:nvPr>
        </p:nvSpPr>
        <p:spPr/>
        <p:txBody>
          <a:bodyPr/>
          <a:lstStyle>
            <a:lvl1pPr>
              <a:defRPr/>
            </a:lvl1pPr>
          </a:lstStyle>
          <a:p>
            <a:fld id="{BF0E091C-8822-49AA-BAD9-321E48AA2899}"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CEE674-6498-4352-B8B2-63FDFDB68E49}" type="datetime1">
              <a:rPr lang="lv-LV" smtClean="0"/>
              <a:pPr/>
              <a:t>27.08.2013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BBDE8-0FC2-4023-B4D7-0F40503ACCC6}" type="slidenum">
              <a:rPr lang="en-US" smtClean="0"/>
              <a:pPr/>
              <a:t>‹#›</a:t>
            </a:fld>
            <a:endParaRPr lang="en-US"/>
          </a:p>
        </p:txBody>
      </p:sp>
    </p:spTree>
    <p:extLst>
      <p:ext uri="{BB962C8B-B14F-4D97-AF65-F5344CB8AC3E}">
        <p14:creationId xmlns:p14="http://schemas.microsoft.com/office/powerpoint/2010/main" val="3406524719"/>
      </p:ext>
    </p:extLst>
  </p:cSld>
  <p:clrMapOvr>
    <a:masterClrMapping/>
  </p:clrMapOvr>
  <p:hf hdr="0" ftr="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17CEE674-6498-4352-B8B2-63FDFDB68E49}" type="datetime1">
              <a:rPr lang="lv-LV" smtClean="0"/>
              <a:pPr/>
              <a:t>27.08.2013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BBDE8-0FC2-4023-B4D7-0F40503ACCC6}" type="slidenum">
              <a:rPr lang="en-US" smtClean="0"/>
              <a:pPr/>
              <a:t>‹#›</a:t>
            </a:fld>
            <a:endParaRPr lang="en-US"/>
          </a:p>
        </p:txBody>
      </p:sp>
    </p:spTree>
    <p:extLst>
      <p:ext uri="{BB962C8B-B14F-4D97-AF65-F5344CB8AC3E}">
        <p14:creationId xmlns:p14="http://schemas.microsoft.com/office/powerpoint/2010/main" val="742566330"/>
      </p:ext>
    </p:extLst>
  </p:cSld>
  <p:clrMapOvr>
    <a:masterClrMapping/>
  </p:clrMapOvr>
  <p:hf hdr="0" ftr="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lv-LV"/>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17CEE674-6498-4352-B8B2-63FDFDB68E49}" type="datetime1">
              <a:rPr lang="lv-LV" smtClean="0"/>
              <a:pPr/>
              <a:t>27.08.2013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BBDE8-0FC2-4023-B4D7-0F40503ACCC6}" type="slidenum">
              <a:rPr lang="en-US" smtClean="0"/>
              <a:pPr/>
              <a:t>‹#›</a:t>
            </a:fld>
            <a:endParaRPr lang="en-US"/>
          </a:p>
        </p:txBody>
      </p:sp>
    </p:spTree>
    <p:extLst>
      <p:ext uri="{BB962C8B-B14F-4D97-AF65-F5344CB8AC3E}">
        <p14:creationId xmlns:p14="http://schemas.microsoft.com/office/powerpoint/2010/main" val="1786760537"/>
      </p:ext>
    </p:extLst>
  </p:cSld>
  <p:clrMapOvr>
    <a:masterClrMapping/>
  </p:clrMapOvr>
  <p:hf hdr="0" ft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722313" y="4406900"/>
            <a:ext cx="7772400" cy="1362075"/>
          </a:xfrm>
        </p:spPr>
        <p:txBody>
          <a:bodyPr anchor="t"/>
          <a:lstStyle>
            <a:lvl1pPr algn="l">
              <a:defRPr sz="4000" b="1" cap="all"/>
            </a:lvl1pPr>
          </a:lstStyle>
          <a:p>
            <a:r>
              <a:rPr lang="lv-LV"/>
              <a:t>Rediģēt šablona virsraksta stilu</a:t>
            </a:r>
          </a:p>
        </p:txBody>
      </p:sp>
      <p:sp>
        <p:nvSpPr>
          <p:cNvPr id="3" name="Teksta vietturis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lv-LV"/>
              <a:t>Noklikšķiniet, lai rediģētu šablona teksta stilus</a:t>
            </a:r>
          </a:p>
        </p:txBody>
      </p:sp>
      <p:sp>
        <p:nvSpPr>
          <p:cNvPr id="4" name="Datuma vietturis 3"/>
          <p:cNvSpPr>
            <a:spLocks noGrp="1"/>
          </p:cNvSpPr>
          <p:nvPr>
            <p:ph type="dt" sz="half" idx="10"/>
          </p:nvPr>
        </p:nvSpPr>
        <p:spPr/>
        <p:txBody>
          <a:bodyPr/>
          <a:lstStyle>
            <a:lvl1pPr>
              <a:defRPr/>
            </a:lvl1pPr>
          </a:lstStyle>
          <a:p>
            <a:fld id="{794F50C3-1FBA-4C71-88A3-1FD0ACAAAD5D}" type="datetime1">
              <a:rPr lang="lv-LV" smtClean="0"/>
              <a:pPr/>
              <a:t>27.08.2013</a:t>
            </a:fld>
            <a:endParaRPr lang="en-US"/>
          </a:p>
        </p:txBody>
      </p:sp>
      <p:sp>
        <p:nvSpPr>
          <p:cNvPr id="5" name="Kājenes vietturis 4"/>
          <p:cNvSpPr>
            <a:spLocks noGrp="1"/>
          </p:cNvSpPr>
          <p:nvPr>
            <p:ph type="ftr" sz="quarter" idx="11"/>
          </p:nvPr>
        </p:nvSpPr>
        <p:spPr/>
        <p:txBody>
          <a:bodyPr/>
          <a:lstStyle>
            <a:lvl1pPr>
              <a:defRPr/>
            </a:lvl1pPr>
          </a:lstStyle>
          <a:p>
            <a:endParaRPr lang="en-US"/>
          </a:p>
        </p:txBody>
      </p:sp>
      <p:sp>
        <p:nvSpPr>
          <p:cNvPr id="6" name="Slaida numura vietturis 5"/>
          <p:cNvSpPr>
            <a:spLocks noGrp="1"/>
          </p:cNvSpPr>
          <p:nvPr>
            <p:ph type="sldNum" sz="quarter" idx="12"/>
          </p:nvPr>
        </p:nvSpPr>
        <p:spPr/>
        <p:txBody>
          <a:bodyPr/>
          <a:lstStyle>
            <a:lvl1pPr>
              <a:defRPr/>
            </a:lvl1pPr>
          </a:lstStyle>
          <a:p>
            <a:fld id="{4CD4FAB3-30B8-4421-AB4A-B538A876EC37}"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i">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Satura vietturis 2"/>
          <p:cNvSpPr>
            <a:spLocks noGrp="1"/>
          </p:cNvSpPr>
          <p:nvPr>
            <p:ph sz="half" idx="1"/>
          </p:nvPr>
        </p:nvSpPr>
        <p:spPr>
          <a:xfrm>
            <a:off x="495300" y="1905000"/>
            <a:ext cx="42576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p:cNvSpPr>
            <a:spLocks noGrp="1"/>
          </p:cNvSpPr>
          <p:nvPr>
            <p:ph sz="half" idx="2"/>
          </p:nvPr>
        </p:nvSpPr>
        <p:spPr>
          <a:xfrm>
            <a:off x="4905375" y="1905000"/>
            <a:ext cx="42576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p:cNvSpPr>
            <a:spLocks noGrp="1"/>
          </p:cNvSpPr>
          <p:nvPr>
            <p:ph type="dt" sz="half" idx="10"/>
          </p:nvPr>
        </p:nvSpPr>
        <p:spPr/>
        <p:txBody>
          <a:bodyPr/>
          <a:lstStyle>
            <a:lvl1pPr>
              <a:defRPr/>
            </a:lvl1pPr>
          </a:lstStyle>
          <a:p>
            <a:fld id="{74142FDC-A2C7-4B1C-85D6-A55A9923624C}" type="datetime1">
              <a:rPr lang="lv-LV" smtClean="0"/>
              <a:pPr/>
              <a:t>27.08.2013</a:t>
            </a:fld>
            <a:endParaRPr lang="en-US"/>
          </a:p>
        </p:txBody>
      </p:sp>
      <p:sp>
        <p:nvSpPr>
          <p:cNvPr id="6" name="Kājenes vietturis 5"/>
          <p:cNvSpPr>
            <a:spLocks noGrp="1"/>
          </p:cNvSpPr>
          <p:nvPr>
            <p:ph type="ftr" sz="quarter" idx="11"/>
          </p:nvPr>
        </p:nvSpPr>
        <p:spPr/>
        <p:txBody>
          <a:bodyPr/>
          <a:lstStyle>
            <a:lvl1pPr>
              <a:defRPr/>
            </a:lvl1pPr>
          </a:lstStyle>
          <a:p>
            <a:endParaRPr lang="en-US"/>
          </a:p>
        </p:txBody>
      </p:sp>
      <p:sp>
        <p:nvSpPr>
          <p:cNvPr id="7" name="Slaida numura vietturis 6"/>
          <p:cNvSpPr>
            <a:spLocks noGrp="1"/>
          </p:cNvSpPr>
          <p:nvPr>
            <p:ph type="sldNum" sz="quarter" idx="12"/>
          </p:nvPr>
        </p:nvSpPr>
        <p:spPr/>
        <p:txBody>
          <a:bodyPr/>
          <a:lstStyle>
            <a:lvl1pPr>
              <a:defRPr/>
            </a:lvl1pPr>
          </a:lstStyle>
          <a:p>
            <a:fld id="{4BBFCD04-B977-4F22-B795-8725E5007F8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4638"/>
            <a:ext cx="8229600" cy="1143000"/>
          </a:xfrm>
        </p:spPr>
        <p:txBody>
          <a:bodyPr/>
          <a:lstStyle>
            <a:lvl1pPr>
              <a:defRPr/>
            </a:lvl1pPr>
          </a:lstStyle>
          <a:p>
            <a:r>
              <a:rPr lang="lv-LV"/>
              <a:t>Rediģēt šablona virsraksta stilu</a:t>
            </a:r>
          </a:p>
        </p:txBody>
      </p:sp>
      <p:sp>
        <p:nvSpPr>
          <p:cNvPr id="3" name="Teksta vietturis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6"/>
          <p:cNvSpPr>
            <a:spLocks noGrp="1"/>
          </p:cNvSpPr>
          <p:nvPr>
            <p:ph type="dt" sz="half" idx="10"/>
          </p:nvPr>
        </p:nvSpPr>
        <p:spPr/>
        <p:txBody>
          <a:bodyPr/>
          <a:lstStyle>
            <a:lvl1pPr>
              <a:defRPr/>
            </a:lvl1pPr>
          </a:lstStyle>
          <a:p>
            <a:fld id="{BCE0252C-7DF9-4878-A184-D23E7C9B7814}" type="datetime1">
              <a:rPr lang="lv-LV" smtClean="0"/>
              <a:pPr/>
              <a:t>27.08.2013</a:t>
            </a:fld>
            <a:endParaRPr lang="en-US"/>
          </a:p>
        </p:txBody>
      </p:sp>
      <p:sp>
        <p:nvSpPr>
          <p:cNvPr id="8" name="Kājenes vietturis 7"/>
          <p:cNvSpPr>
            <a:spLocks noGrp="1"/>
          </p:cNvSpPr>
          <p:nvPr>
            <p:ph type="ftr" sz="quarter" idx="11"/>
          </p:nvPr>
        </p:nvSpPr>
        <p:spPr/>
        <p:txBody>
          <a:bodyPr/>
          <a:lstStyle>
            <a:lvl1pPr>
              <a:defRPr/>
            </a:lvl1pPr>
          </a:lstStyle>
          <a:p>
            <a:endParaRPr lang="en-US"/>
          </a:p>
        </p:txBody>
      </p:sp>
      <p:sp>
        <p:nvSpPr>
          <p:cNvPr id="9" name="Slaida numura vietturis 8"/>
          <p:cNvSpPr>
            <a:spLocks noGrp="1"/>
          </p:cNvSpPr>
          <p:nvPr>
            <p:ph type="sldNum" sz="quarter" idx="12"/>
          </p:nvPr>
        </p:nvSpPr>
        <p:spPr/>
        <p:txBody>
          <a:bodyPr/>
          <a:lstStyle>
            <a:lvl1pPr>
              <a:defRPr/>
            </a:lvl1pPr>
          </a:lstStyle>
          <a:p>
            <a:fld id="{5D5ABA9D-8254-4D27-8ACD-71104A22BBA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Datuma vietturis 2"/>
          <p:cNvSpPr>
            <a:spLocks noGrp="1"/>
          </p:cNvSpPr>
          <p:nvPr>
            <p:ph type="dt" sz="half" idx="10"/>
          </p:nvPr>
        </p:nvSpPr>
        <p:spPr/>
        <p:txBody>
          <a:bodyPr/>
          <a:lstStyle>
            <a:lvl1pPr>
              <a:defRPr/>
            </a:lvl1pPr>
          </a:lstStyle>
          <a:p>
            <a:fld id="{88B72D2A-BBDF-4E7C-8D8D-1E2BC4AB68DC}" type="datetime1">
              <a:rPr lang="lv-LV" smtClean="0"/>
              <a:pPr/>
              <a:t>27.08.2013</a:t>
            </a:fld>
            <a:endParaRPr lang="en-US"/>
          </a:p>
        </p:txBody>
      </p:sp>
      <p:sp>
        <p:nvSpPr>
          <p:cNvPr id="4" name="Kājenes vietturis 3"/>
          <p:cNvSpPr>
            <a:spLocks noGrp="1"/>
          </p:cNvSpPr>
          <p:nvPr>
            <p:ph type="ftr" sz="quarter" idx="11"/>
          </p:nvPr>
        </p:nvSpPr>
        <p:spPr/>
        <p:txBody>
          <a:bodyPr/>
          <a:lstStyle>
            <a:lvl1pPr>
              <a:defRPr/>
            </a:lvl1pPr>
          </a:lstStyle>
          <a:p>
            <a:endParaRPr lang="en-US"/>
          </a:p>
        </p:txBody>
      </p:sp>
      <p:sp>
        <p:nvSpPr>
          <p:cNvPr id="5" name="Slaida numura vietturis 4"/>
          <p:cNvSpPr>
            <a:spLocks noGrp="1"/>
          </p:cNvSpPr>
          <p:nvPr>
            <p:ph type="sldNum" sz="quarter" idx="12"/>
          </p:nvPr>
        </p:nvSpPr>
        <p:spPr/>
        <p:txBody>
          <a:bodyPr/>
          <a:lstStyle>
            <a:lvl1pPr>
              <a:defRPr/>
            </a:lvl1pPr>
          </a:lstStyle>
          <a:p>
            <a:fld id="{550B2C93-1939-4D6A-87F7-BEDC3162F74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p:cNvSpPr>
            <a:spLocks noGrp="1"/>
          </p:cNvSpPr>
          <p:nvPr>
            <p:ph type="dt" sz="half" idx="10"/>
          </p:nvPr>
        </p:nvSpPr>
        <p:spPr/>
        <p:txBody>
          <a:bodyPr/>
          <a:lstStyle>
            <a:lvl1pPr>
              <a:defRPr/>
            </a:lvl1pPr>
          </a:lstStyle>
          <a:p>
            <a:fld id="{61F3A887-B4DD-461F-9808-B3CC6A5B2472}" type="datetime1">
              <a:rPr lang="lv-LV" smtClean="0"/>
              <a:pPr/>
              <a:t>27.08.2013</a:t>
            </a:fld>
            <a:endParaRPr lang="en-US"/>
          </a:p>
        </p:txBody>
      </p:sp>
      <p:sp>
        <p:nvSpPr>
          <p:cNvPr id="3" name="Kājenes vietturis 2"/>
          <p:cNvSpPr>
            <a:spLocks noGrp="1"/>
          </p:cNvSpPr>
          <p:nvPr>
            <p:ph type="ftr" sz="quarter" idx="11"/>
          </p:nvPr>
        </p:nvSpPr>
        <p:spPr/>
        <p:txBody>
          <a:bodyPr/>
          <a:lstStyle>
            <a:lvl1pPr>
              <a:defRPr/>
            </a:lvl1pPr>
          </a:lstStyle>
          <a:p>
            <a:endParaRPr lang="en-US"/>
          </a:p>
        </p:txBody>
      </p:sp>
      <p:sp>
        <p:nvSpPr>
          <p:cNvPr id="4" name="Slaida numura vietturis 3"/>
          <p:cNvSpPr>
            <a:spLocks noGrp="1"/>
          </p:cNvSpPr>
          <p:nvPr>
            <p:ph type="sldNum" sz="quarter" idx="12"/>
          </p:nvPr>
        </p:nvSpPr>
        <p:spPr/>
        <p:txBody>
          <a:bodyPr/>
          <a:lstStyle>
            <a:lvl1pPr>
              <a:defRPr/>
            </a:lvl1pPr>
          </a:lstStyle>
          <a:p>
            <a:fld id="{18B1D9BD-0850-4ADA-B5A0-6E0E227E404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3050"/>
            <a:ext cx="3008313" cy="1162050"/>
          </a:xfrm>
        </p:spPr>
        <p:txBody>
          <a:bodyPr anchor="b"/>
          <a:lstStyle>
            <a:lvl1pPr algn="l">
              <a:defRPr sz="2000" b="1"/>
            </a:lvl1pPr>
          </a:lstStyle>
          <a:p>
            <a:r>
              <a:rPr lang="lv-LV"/>
              <a:t>Rediģēt šablona virsraksta stilu</a:t>
            </a:r>
          </a:p>
        </p:txBody>
      </p:sp>
      <p:sp>
        <p:nvSpPr>
          <p:cNvPr id="3" name="Satura vietturis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Teksta vietturis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Noklikšķiniet, lai rediģētu šablona teksta stilus</a:t>
            </a:r>
          </a:p>
        </p:txBody>
      </p:sp>
      <p:sp>
        <p:nvSpPr>
          <p:cNvPr id="5" name="Datuma vietturis 4"/>
          <p:cNvSpPr>
            <a:spLocks noGrp="1"/>
          </p:cNvSpPr>
          <p:nvPr>
            <p:ph type="dt" sz="half" idx="10"/>
          </p:nvPr>
        </p:nvSpPr>
        <p:spPr/>
        <p:txBody>
          <a:bodyPr/>
          <a:lstStyle>
            <a:lvl1pPr>
              <a:defRPr/>
            </a:lvl1pPr>
          </a:lstStyle>
          <a:p>
            <a:fld id="{6B51617B-4A30-462E-8C72-877862D2AFAF}" type="datetime1">
              <a:rPr lang="lv-LV" smtClean="0"/>
              <a:pPr/>
              <a:t>27.08.2013</a:t>
            </a:fld>
            <a:endParaRPr lang="en-US"/>
          </a:p>
        </p:txBody>
      </p:sp>
      <p:sp>
        <p:nvSpPr>
          <p:cNvPr id="6" name="Kājenes vietturis 5"/>
          <p:cNvSpPr>
            <a:spLocks noGrp="1"/>
          </p:cNvSpPr>
          <p:nvPr>
            <p:ph type="ftr" sz="quarter" idx="11"/>
          </p:nvPr>
        </p:nvSpPr>
        <p:spPr/>
        <p:txBody>
          <a:bodyPr/>
          <a:lstStyle>
            <a:lvl1pPr>
              <a:defRPr/>
            </a:lvl1pPr>
          </a:lstStyle>
          <a:p>
            <a:endParaRPr lang="en-US"/>
          </a:p>
        </p:txBody>
      </p:sp>
      <p:sp>
        <p:nvSpPr>
          <p:cNvPr id="7" name="Slaida numura vietturis 6"/>
          <p:cNvSpPr>
            <a:spLocks noGrp="1"/>
          </p:cNvSpPr>
          <p:nvPr>
            <p:ph type="sldNum" sz="quarter" idx="12"/>
          </p:nvPr>
        </p:nvSpPr>
        <p:spPr/>
        <p:txBody>
          <a:bodyPr/>
          <a:lstStyle>
            <a:lvl1pPr>
              <a:defRPr/>
            </a:lvl1pPr>
          </a:lstStyle>
          <a:p>
            <a:fld id="{C3F1071F-0AE6-40AA-B6AA-D62CB3AA046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1792288" y="4800600"/>
            <a:ext cx="5486400" cy="566738"/>
          </a:xfrm>
        </p:spPr>
        <p:txBody>
          <a:bodyPr anchor="b"/>
          <a:lstStyle>
            <a:lvl1pPr algn="l">
              <a:defRPr sz="2000" b="1"/>
            </a:lvl1pPr>
          </a:lstStyle>
          <a:p>
            <a:r>
              <a:rPr lang="lv-LV"/>
              <a:t>Rediģēt šablona virsraksta stilu</a:t>
            </a:r>
          </a:p>
        </p:txBody>
      </p:sp>
      <p:sp>
        <p:nvSpPr>
          <p:cNvPr id="3" name="Attēla vietturis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Noklikšķiniet, lai rediģētu šablona teksta stilus</a:t>
            </a:r>
          </a:p>
        </p:txBody>
      </p:sp>
      <p:sp>
        <p:nvSpPr>
          <p:cNvPr id="5" name="Datuma vietturis 4"/>
          <p:cNvSpPr>
            <a:spLocks noGrp="1"/>
          </p:cNvSpPr>
          <p:nvPr>
            <p:ph type="dt" sz="half" idx="10"/>
          </p:nvPr>
        </p:nvSpPr>
        <p:spPr/>
        <p:txBody>
          <a:bodyPr/>
          <a:lstStyle>
            <a:lvl1pPr>
              <a:defRPr/>
            </a:lvl1pPr>
          </a:lstStyle>
          <a:p>
            <a:fld id="{3F4AEF65-B638-4886-AF4A-5549C139845F}" type="datetime1">
              <a:rPr lang="lv-LV" smtClean="0"/>
              <a:pPr/>
              <a:t>27.08.2013</a:t>
            </a:fld>
            <a:endParaRPr lang="en-US"/>
          </a:p>
        </p:txBody>
      </p:sp>
      <p:sp>
        <p:nvSpPr>
          <p:cNvPr id="6" name="Kājenes vietturis 5"/>
          <p:cNvSpPr>
            <a:spLocks noGrp="1"/>
          </p:cNvSpPr>
          <p:nvPr>
            <p:ph type="ftr" sz="quarter" idx="11"/>
          </p:nvPr>
        </p:nvSpPr>
        <p:spPr/>
        <p:txBody>
          <a:bodyPr/>
          <a:lstStyle>
            <a:lvl1pPr>
              <a:defRPr/>
            </a:lvl1pPr>
          </a:lstStyle>
          <a:p>
            <a:endParaRPr lang="en-US"/>
          </a:p>
        </p:txBody>
      </p:sp>
      <p:sp>
        <p:nvSpPr>
          <p:cNvPr id="7" name="Slaida numura vietturis 6"/>
          <p:cNvSpPr>
            <a:spLocks noGrp="1"/>
          </p:cNvSpPr>
          <p:nvPr>
            <p:ph type="sldNum" sz="quarter" idx="12"/>
          </p:nvPr>
        </p:nvSpPr>
        <p:spPr/>
        <p:txBody>
          <a:bodyPr/>
          <a:lstStyle>
            <a:lvl1pPr>
              <a:defRPr/>
            </a:lvl1pPr>
          </a:lstStyle>
          <a:p>
            <a:fld id="{969E1E1D-79F0-451E-8D1F-4FBC3613CAC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2" name="Rectangle 22"/>
          <p:cNvSpPr>
            <a:spLocks noChangeArrowheads="1"/>
          </p:cNvSpPr>
          <p:nvPr userDrawn="1"/>
        </p:nvSpPr>
        <p:spPr bwMode="auto">
          <a:xfrm>
            <a:off x="0" y="0"/>
            <a:ext cx="8310563" cy="1549400"/>
          </a:xfrm>
          <a:prstGeom prst="rect">
            <a:avLst/>
          </a:prstGeom>
          <a:solidFill>
            <a:srgbClr val="E0E0E0"/>
          </a:solidFill>
          <a:ln w="9525">
            <a:noFill/>
            <a:miter lim="800000"/>
            <a:headEnd/>
            <a:tailEnd/>
          </a:ln>
          <a:effectLst/>
        </p:spPr>
        <p:txBody>
          <a:bodyPr wrap="none" anchor="ctr"/>
          <a:lstStyle/>
          <a:p>
            <a:endParaRPr lang="lv-LV"/>
          </a:p>
        </p:txBody>
      </p:sp>
      <p:sp>
        <p:nvSpPr>
          <p:cNvPr id="40984" name="Oval 24"/>
          <p:cNvSpPr>
            <a:spLocks noChangeArrowheads="1"/>
          </p:cNvSpPr>
          <p:nvPr userDrawn="1"/>
        </p:nvSpPr>
        <p:spPr bwMode="auto">
          <a:xfrm>
            <a:off x="6769100" y="0"/>
            <a:ext cx="2374900" cy="2227263"/>
          </a:xfrm>
          <a:prstGeom prst="ellipse">
            <a:avLst/>
          </a:prstGeom>
          <a:solidFill>
            <a:srgbClr val="FFFFFF"/>
          </a:solidFill>
          <a:ln w="9525">
            <a:noFill/>
            <a:round/>
            <a:headEnd/>
            <a:tailEnd/>
          </a:ln>
          <a:effectLst/>
        </p:spPr>
        <p:txBody>
          <a:bodyPr wrap="none" anchor="ctr"/>
          <a:lstStyle/>
          <a:p>
            <a:endParaRPr lang="lv-LV"/>
          </a:p>
        </p:txBody>
      </p:sp>
      <p:sp>
        <p:nvSpPr>
          <p:cNvPr id="40968" name="Rectangle 8"/>
          <p:cNvSpPr>
            <a:spLocks noChangeArrowheads="1"/>
          </p:cNvSpPr>
          <p:nvPr userDrawn="1"/>
        </p:nvSpPr>
        <p:spPr bwMode="auto">
          <a:xfrm>
            <a:off x="0" y="1916113"/>
            <a:ext cx="509588" cy="4525962"/>
          </a:xfrm>
          <a:prstGeom prst="rect">
            <a:avLst/>
          </a:prstGeom>
          <a:solidFill>
            <a:srgbClr val="EAEAEA"/>
          </a:solidFill>
          <a:ln w="9525">
            <a:noFill/>
            <a:miter lim="800000"/>
            <a:headEnd/>
            <a:tailEnd/>
          </a:ln>
          <a:effectLst/>
        </p:spPr>
        <p:txBody>
          <a:bodyPr wrap="none" anchor="ctr"/>
          <a:lstStyle/>
          <a:p>
            <a:endParaRPr lang="lv-LV"/>
          </a:p>
        </p:txBody>
      </p:sp>
      <p:sp>
        <p:nvSpPr>
          <p:cNvPr id="40969" name="Rectangle 9"/>
          <p:cNvSpPr>
            <a:spLocks noChangeArrowheads="1"/>
          </p:cNvSpPr>
          <p:nvPr userDrawn="1"/>
        </p:nvSpPr>
        <p:spPr bwMode="auto">
          <a:xfrm>
            <a:off x="239713" y="6045200"/>
            <a:ext cx="8904287" cy="398463"/>
          </a:xfrm>
          <a:prstGeom prst="rect">
            <a:avLst/>
          </a:prstGeom>
          <a:solidFill>
            <a:srgbClr val="EAEAEA"/>
          </a:solidFill>
          <a:ln w="9525">
            <a:noFill/>
            <a:miter lim="800000"/>
            <a:headEnd/>
            <a:tailEnd/>
          </a:ln>
          <a:effectLst/>
        </p:spPr>
        <p:txBody>
          <a:bodyPr wrap="none" anchor="ctr"/>
          <a:lstStyle/>
          <a:p>
            <a:endParaRPr lang="lv-LV"/>
          </a:p>
        </p:txBody>
      </p:sp>
      <p:sp>
        <p:nvSpPr>
          <p:cNvPr id="40971" name="Rectangle 11"/>
          <p:cNvSpPr>
            <a:spLocks noChangeArrowheads="1"/>
          </p:cNvSpPr>
          <p:nvPr userDrawn="1"/>
        </p:nvSpPr>
        <p:spPr bwMode="auto">
          <a:xfrm>
            <a:off x="0" y="6451600"/>
            <a:ext cx="9144000" cy="406400"/>
          </a:xfrm>
          <a:prstGeom prst="rect">
            <a:avLst/>
          </a:prstGeom>
          <a:solidFill>
            <a:srgbClr val="000080"/>
          </a:solidFill>
          <a:ln w="9525">
            <a:noFill/>
            <a:miter lim="800000"/>
            <a:headEnd/>
            <a:tailEnd/>
          </a:ln>
          <a:effectLst/>
        </p:spPr>
        <p:txBody>
          <a:bodyPr wrap="none" anchor="ctr"/>
          <a:lstStyle/>
          <a:p>
            <a:endParaRPr lang="lv-LV"/>
          </a:p>
        </p:txBody>
      </p:sp>
      <p:sp>
        <p:nvSpPr>
          <p:cNvPr id="40972" name="Rectangle 12"/>
          <p:cNvSpPr>
            <a:spLocks noChangeArrowheads="1"/>
          </p:cNvSpPr>
          <p:nvPr userDrawn="1"/>
        </p:nvSpPr>
        <p:spPr bwMode="auto">
          <a:xfrm>
            <a:off x="8450263" y="1916113"/>
            <a:ext cx="693737" cy="3816350"/>
          </a:xfrm>
          <a:prstGeom prst="rect">
            <a:avLst/>
          </a:prstGeom>
          <a:solidFill>
            <a:srgbClr val="EAEAEA"/>
          </a:solidFill>
          <a:ln w="9525">
            <a:noFill/>
            <a:miter lim="800000"/>
            <a:headEnd/>
            <a:tailEnd/>
          </a:ln>
          <a:effectLst/>
        </p:spPr>
        <p:txBody>
          <a:bodyPr wrap="none" anchor="ctr"/>
          <a:lstStyle/>
          <a:p>
            <a:endParaRPr lang="lv-LV"/>
          </a:p>
        </p:txBody>
      </p:sp>
      <p:sp>
        <p:nvSpPr>
          <p:cNvPr id="40974" name="Rectangle 14"/>
          <p:cNvSpPr>
            <a:spLocks noGrp="1" noChangeArrowheads="1"/>
          </p:cNvSpPr>
          <p:nvPr>
            <p:ph type="title"/>
          </p:nvPr>
        </p:nvSpPr>
        <p:spPr bwMode="auto">
          <a:xfrm>
            <a:off x="495300" y="304800"/>
            <a:ext cx="67691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75" name="Rectangle 15"/>
          <p:cNvSpPr>
            <a:spLocks noGrp="1" noChangeArrowheads="1"/>
          </p:cNvSpPr>
          <p:nvPr>
            <p:ph type="body" idx="1"/>
          </p:nvPr>
        </p:nvSpPr>
        <p:spPr bwMode="auto">
          <a:xfrm>
            <a:off x="495300" y="1905000"/>
            <a:ext cx="866775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0976" name="Rectangle 16"/>
          <p:cNvSpPr>
            <a:spLocks noGrp="1" noChangeArrowheads="1"/>
          </p:cNvSpPr>
          <p:nvPr>
            <p:ph type="dt" sz="half" idx="2"/>
          </p:nvPr>
        </p:nvSpPr>
        <p:spPr bwMode="auto">
          <a:xfrm>
            <a:off x="495300" y="60960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fld id="{17CEE674-6498-4352-B8B2-63FDFDB68E49}" type="datetime1">
              <a:rPr lang="lv-LV" smtClean="0"/>
              <a:pPr/>
              <a:t>27.08.2013</a:t>
            </a:fld>
            <a:endParaRPr lang="en-US"/>
          </a:p>
        </p:txBody>
      </p:sp>
      <p:sp>
        <p:nvSpPr>
          <p:cNvPr id="40977" name="Rectangle 17"/>
          <p:cNvSpPr>
            <a:spLocks noGrp="1" noChangeArrowheads="1"/>
          </p:cNvSpPr>
          <p:nvPr>
            <p:ph type="ftr" sz="quarter" idx="3"/>
          </p:nvPr>
        </p:nvSpPr>
        <p:spPr bwMode="auto">
          <a:xfrm>
            <a:off x="3384550" y="6096000"/>
            <a:ext cx="31369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lvl1pPr>
          </a:lstStyle>
          <a:p>
            <a:endParaRPr lang="en-US"/>
          </a:p>
        </p:txBody>
      </p:sp>
      <p:sp>
        <p:nvSpPr>
          <p:cNvPr id="40978" name="Rectangle 18"/>
          <p:cNvSpPr>
            <a:spLocks noGrp="1" noChangeArrowheads="1"/>
          </p:cNvSpPr>
          <p:nvPr>
            <p:ph type="sldNum" sz="quarter" idx="4"/>
          </p:nvPr>
        </p:nvSpPr>
        <p:spPr bwMode="auto">
          <a:xfrm>
            <a:off x="7080250" y="6092825"/>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48FBBDE8-0FC2-4023-B4D7-0F40503ACCC6}" type="slidenum">
              <a:rPr lang="en-US"/>
              <a:pPr/>
              <a:t>‹#›</a:t>
            </a:fld>
            <a:endParaRPr lang="en-US"/>
          </a:p>
        </p:txBody>
      </p:sp>
      <p:sp>
        <p:nvSpPr>
          <p:cNvPr id="40986" name="Text Box 26"/>
          <p:cNvSpPr txBox="1">
            <a:spLocks noChangeArrowheads="1"/>
          </p:cNvSpPr>
          <p:nvPr userDrawn="1"/>
        </p:nvSpPr>
        <p:spPr bwMode="auto">
          <a:xfrm>
            <a:off x="7885113" y="0"/>
            <a:ext cx="1258887" cy="1844675"/>
          </a:xfrm>
          <a:prstGeom prst="rect">
            <a:avLst/>
          </a:prstGeom>
          <a:solidFill>
            <a:schemeClr val="bg1"/>
          </a:solidFill>
          <a:ln w="9525">
            <a:noFill/>
            <a:miter lim="800000"/>
            <a:headEnd/>
            <a:tailEnd/>
          </a:ln>
          <a:effectLst/>
        </p:spPr>
        <p:txBody>
          <a:bodyPr/>
          <a:lstStyle/>
          <a:p>
            <a:pPr>
              <a:spcBef>
                <a:spcPct val="50000"/>
              </a:spcBef>
            </a:pPr>
            <a:r>
              <a:rPr lang="lv-LV"/>
              <a:t> </a:t>
            </a:r>
          </a:p>
        </p:txBody>
      </p:sp>
      <p:pic>
        <p:nvPicPr>
          <p:cNvPr id="40979" name="Picture 19" descr="FM_logo_LV"/>
          <p:cNvPicPr>
            <a:picLocks noChangeAspect="1" noChangeArrowheads="1"/>
          </p:cNvPicPr>
          <p:nvPr userDrawn="1"/>
        </p:nvPicPr>
        <p:blipFill>
          <a:blip r:embed="rId13" cstate="print"/>
          <a:srcRect r="41371"/>
          <a:stretch>
            <a:fillRect/>
          </a:stretch>
        </p:blipFill>
        <p:spPr bwMode="auto">
          <a:xfrm>
            <a:off x="7451725" y="549275"/>
            <a:ext cx="911225" cy="811213"/>
          </a:xfrm>
          <a:prstGeom prst="rect">
            <a:avLst/>
          </a:prstGeom>
          <a:noFill/>
        </p:spPr>
      </p:pic>
      <p:sp>
        <p:nvSpPr>
          <p:cNvPr id="40973" name="Rectangle 13"/>
          <p:cNvSpPr>
            <a:spLocks noChangeArrowheads="1"/>
          </p:cNvSpPr>
          <p:nvPr userDrawn="1"/>
        </p:nvSpPr>
        <p:spPr bwMode="auto">
          <a:xfrm>
            <a:off x="0" y="1517650"/>
            <a:ext cx="9144000" cy="396875"/>
          </a:xfrm>
          <a:prstGeom prst="rect">
            <a:avLst/>
          </a:prstGeom>
          <a:solidFill>
            <a:srgbClr val="CBCBCB"/>
          </a:solidFill>
          <a:ln w="9525">
            <a:noFill/>
            <a:miter lim="800000"/>
            <a:headEnd/>
            <a:tailEnd/>
          </a:ln>
          <a:effectLst/>
        </p:spPr>
        <p:txBody>
          <a:bodyPr wrap="none" anchor="ctr"/>
          <a:lstStyle/>
          <a:p>
            <a:endParaRPr lang="lv-LV"/>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hf hdr="0" ftr="0"/>
  <p:txStyles>
    <p:titleStyle>
      <a:lvl1pPr algn="l" rtl="0" fontAlgn="base">
        <a:spcBef>
          <a:spcPct val="0"/>
        </a:spcBef>
        <a:spcAft>
          <a:spcPct val="0"/>
        </a:spcAft>
        <a:defRPr sz="3600">
          <a:solidFill>
            <a:schemeClr val="tx2"/>
          </a:solidFill>
          <a:latin typeface="+mj-lt"/>
          <a:ea typeface="+mj-ea"/>
          <a:cs typeface="+mj-cs"/>
        </a:defRPr>
      </a:lvl1pPr>
      <a:lvl2pPr algn="l" rtl="0" fontAlgn="base">
        <a:spcBef>
          <a:spcPct val="0"/>
        </a:spcBef>
        <a:spcAft>
          <a:spcPct val="0"/>
        </a:spcAft>
        <a:defRPr sz="3600">
          <a:solidFill>
            <a:schemeClr val="tx2"/>
          </a:solidFill>
          <a:latin typeface="Arial" charset="0"/>
        </a:defRPr>
      </a:lvl2pPr>
      <a:lvl3pPr algn="l" rtl="0" fontAlgn="base">
        <a:spcBef>
          <a:spcPct val="0"/>
        </a:spcBef>
        <a:spcAft>
          <a:spcPct val="0"/>
        </a:spcAft>
        <a:defRPr sz="3600">
          <a:solidFill>
            <a:schemeClr val="tx2"/>
          </a:solidFill>
          <a:latin typeface="Arial" charset="0"/>
        </a:defRPr>
      </a:lvl3pPr>
      <a:lvl4pPr algn="l" rtl="0" fontAlgn="base">
        <a:spcBef>
          <a:spcPct val="0"/>
        </a:spcBef>
        <a:spcAft>
          <a:spcPct val="0"/>
        </a:spcAft>
        <a:defRPr sz="3600">
          <a:solidFill>
            <a:schemeClr val="tx2"/>
          </a:solidFill>
          <a:latin typeface="Arial" charset="0"/>
        </a:defRPr>
      </a:lvl4pPr>
      <a:lvl5pPr algn="l" rtl="0" fontAlgn="base">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lv-LV"/>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CEE674-6498-4352-B8B2-63FDFDB68E49}" type="datetime1">
              <a:rPr lang="lv-LV" smtClean="0"/>
              <a:pPr/>
              <a:t>27.08.2013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BBDE8-0FC2-4023-B4D7-0F40503ACCC6}" type="slidenum">
              <a:rPr lang="en-US" smtClean="0"/>
              <a:pPr/>
              <a:t>‹#›</a:t>
            </a:fld>
            <a:endParaRPr lang="en-US"/>
          </a:p>
        </p:txBody>
      </p:sp>
      <p:sp>
        <p:nvSpPr>
          <p:cNvPr id="7" name="Rectangle 22"/>
          <p:cNvSpPr>
            <a:spLocks noChangeArrowheads="1"/>
          </p:cNvSpPr>
          <p:nvPr userDrawn="1"/>
        </p:nvSpPr>
        <p:spPr bwMode="auto">
          <a:xfrm>
            <a:off x="0" y="0"/>
            <a:ext cx="8310563" cy="1549400"/>
          </a:xfrm>
          <a:prstGeom prst="rect">
            <a:avLst/>
          </a:prstGeom>
          <a:solidFill>
            <a:srgbClr val="E0E0E0"/>
          </a:solidFill>
          <a:ln w="9525">
            <a:noFill/>
            <a:miter lim="800000"/>
            <a:headEnd/>
            <a:tailEnd/>
          </a:ln>
          <a:effectLst/>
        </p:spPr>
        <p:txBody>
          <a:bodyPr wrap="none" anchor="ctr"/>
          <a:lstStyle/>
          <a:p>
            <a:endParaRPr lang="lv-LV"/>
          </a:p>
        </p:txBody>
      </p:sp>
      <p:sp>
        <p:nvSpPr>
          <p:cNvPr id="8" name="Oval 24"/>
          <p:cNvSpPr>
            <a:spLocks noChangeArrowheads="1"/>
          </p:cNvSpPr>
          <p:nvPr userDrawn="1"/>
        </p:nvSpPr>
        <p:spPr bwMode="auto">
          <a:xfrm>
            <a:off x="6769100" y="0"/>
            <a:ext cx="2374900" cy="2227263"/>
          </a:xfrm>
          <a:prstGeom prst="ellipse">
            <a:avLst/>
          </a:prstGeom>
          <a:solidFill>
            <a:srgbClr val="FFFFFF"/>
          </a:solidFill>
          <a:ln w="9525">
            <a:noFill/>
            <a:round/>
            <a:headEnd/>
            <a:tailEnd/>
          </a:ln>
          <a:effectLst/>
        </p:spPr>
        <p:txBody>
          <a:bodyPr wrap="none" anchor="ctr"/>
          <a:lstStyle/>
          <a:p>
            <a:endParaRPr lang="lv-LV"/>
          </a:p>
        </p:txBody>
      </p:sp>
      <p:sp>
        <p:nvSpPr>
          <p:cNvPr id="9" name="Rectangle 8"/>
          <p:cNvSpPr>
            <a:spLocks noChangeArrowheads="1"/>
          </p:cNvSpPr>
          <p:nvPr userDrawn="1"/>
        </p:nvSpPr>
        <p:spPr bwMode="auto">
          <a:xfrm>
            <a:off x="0" y="1916113"/>
            <a:ext cx="509588" cy="4525962"/>
          </a:xfrm>
          <a:prstGeom prst="rect">
            <a:avLst/>
          </a:prstGeom>
          <a:solidFill>
            <a:srgbClr val="EAEAEA"/>
          </a:solidFill>
          <a:ln w="9525">
            <a:noFill/>
            <a:miter lim="800000"/>
            <a:headEnd/>
            <a:tailEnd/>
          </a:ln>
          <a:effectLst/>
        </p:spPr>
        <p:txBody>
          <a:bodyPr wrap="none" anchor="ctr"/>
          <a:lstStyle/>
          <a:p>
            <a:endParaRPr lang="lv-LV"/>
          </a:p>
        </p:txBody>
      </p:sp>
      <p:sp>
        <p:nvSpPr>
          <p:cNvPr id="10" name="Rectangle 9"/>
          <p:cNvSpPr>
            <a:spLocks noChangeArrowheads="1"/>
          </p:cNvSpPr>
          <p:nvPr userDrawn="1"/>
        </p:nvSpPr>
        <p:spPr bwMode="auto">
          <a:xfrm>
            <a:off x="239713" y="6045200"/>
            <a:ext cx="8904287" cy="398463"/>
          </a:xfrm>
          <a:prstGeom prst="rect">
            <a:avLst/>
          </a:prstGeom>
          <a:solidFill>
            <a:srgbClr val="EAEAEA"/>
          </a:solidFill>
          <a:ln w="9525">
            <a:noFill/>
            <a:miter lim="800000"/>
            <a:headEnd/>
            <a:tailEnd/>
          </a:ln>
          <a:effectLst/>
        </p:spPr>
        <p:txBody>
          <a:bodyPr wrap="none" anchor="ctr"/>
          <a:lstStyle/>
          <a:p>
            <a:endParaRPr lang="lv-LV"/>
          </a:p>
        </p:txBody>
      </p:sp>
      <p:sp>
        <p:nvSpPr>
          <p:cNvPr id="11" name="Rectangle 11"/>
          <p:cNvSpPr>
            <a:spLocks noChangeArrowheads="1"/>
          </p:cNvSpPr>
          <p:nvPr userDrawn="1"/>
        </p:nvSpPr>
        <p:spPr bwMode="auto">
          <a:xfrm>
            <a:off x="0" y="6451600"/>
            <a:ext cx="9144000" cy="406400"/>
          </a:xfrm>
          <a:prstGeom prst="rect">
            <a:avLst/>
          </a:prstGeom>
          <a:solidFill>
            <a:srgbClr val="000080"/>
          </a:solidFill>
          <a:ln w="9525">
            <a:noFill/>
            <a:miter lim="800000"/>
            <a:headEnd/>
            <a:tailEnd/>
          </a:ln>
          <a:effectLst/>
        </p:spPr>
        <p:txBody>
          <a:bodyPr wrap="none" anchor="ctr"/>
          <a:lstStyle/>
          <a:p>
            <a:endParaRPr lang="lv-LV"/>
          </a:p>
        </p:txBody>
      </p:sp>
      <p:sp>
        <p:nvSpPr>
          <p:cNvPr id="12" name="Rectangle 12"/>
          <p:cNvSpPr>
            <a:spLocks noChangeArrowheads="1"/>
          </p:cNvSpPr>
          <p:nvPr userDrawn="1"/>
        </p:nvSpPr>
        <p:spPr bwMode="auto">
          <a:xfrm>
            <a:off x="8450263" y="1916113"/>
            <a:ext cx="693737" cy="3816350"/>
          </a:xfrm>
          <a:prstGeom prst="rect">
            <a:avLst/>
          </a:prstGeom>
          <a:solidFill>
            <a:srgbClr val="EAEAEA"/>
          </a:solidFill>
          <a:ln w="9525">
            <a:noFill/>
            <a:miter lim="800000"/>
            <a:headEnd/>
            <a:tailEnd/>
          </a:ln>
          <a:effectLst/>
        </p:spPr>
        <p:txBody>
          <a:bodyPr wrap="none" anchor="ctr"/>
          <a:lstStyle/>
          <a:p>
            <a:endParaRPr lang="lv-LV"/>
          </a:p>
        </p:txBody>
      </p:sp>
      <p:sp>
        <p:nvSpPr>
          <p:cNvPr id="13" name="Text Box 26"/>
          <p:cNvSpPr txBox="1">
            <a:spLocks noChangeArrowheads="1"/>
          </p:cNvSpPr>
          <p:nvPr userDrawn="1"/>
        </p:nvSpPr>
        <p:spPr bwMode="auto">
          <a:xfrm>
            <a:off x="7885113" y="0"/>
            <a:ext cx="1258887" cy="1844675"/>
          </a:xfrm>
          <a:prstGeom prst="rect">
            <a:avLst/>
          </a:prstGeom>
          <a:solidFill>
            <a:schemeClr val="bg1"/>
          </a:solidFill>
          <a:ln w="9525">
            <a:noFill/>
            <a:miter lim="800000"/>
            <a:headEnd/>
            <a:tailEnd/>
          </a:ln>
          <a:effectLst/>
        </p:spPr>
        <p:txBody>
          <a:bodyPr/>
          <a:lstStyle/>
          <a:p>
            <a:pPr>
              <a:spcBef>
                <a:spcPct val="50000"/>
              </a:spcBef>
            </a:pPr>
            <a:r>
              <a:rPr lang="lv-LV"/>
              <a:t> </a:t>
            </a:r>
          </a:p>
        </p:txBody>
      </p:sp>
      <p:pic>
        <p:nvPicPr>
          <p:cNvPr id="14" name="Picture 19" descr="FM_logo_LV"/>
          <p:cNvPicPr>
            <a:picLocks noChangeAspect="1" noChangeArrowheads="1"/>
          </p:cNvPicPr>
          <p:nvPr userDrawn="1"/>
        </p:nvPicPr>
        <p:blipFill>
          <a:blip r:embed="rId13" cstate="print"/>
          <a:srcRect r="41371"/>
          <a:stretch>
            <a:fillRect/>
          </a:stretch>
        </p:blipFill>
        <p:spPr bwMode="auto">
          <a:xfrm>
            <a:off x="7451725" y="549275"/>
            <a:ext cx="911225" cy="811213"/>
          </a:xfrm>
          <a:prstGeom prst="rect">
            <a:avLst/>
          </a:prstGeom>
          <a:noFill/>
        </p:spPr>
      </p:pic>
      <p:sp>
        <p:nvSpPr>
          <p:cNvPr id="15" name="Rectangle 13"/>
          <p:cNvSpPr>
            <a:spLocks noChangeArrowheads="1"/>
          </p:cNvSpPr>
          <p:nvPr userDrawn="1"/>
        </p:nvSpPr>
        <p:spPr bwMode="auto">
          <a:xfrm>
            <a:off x="0" y="1517650"/>
            <a:ext cx="9144000" cy="396875"/>
          </a:xfrm>
          <a:prstGeom prst="rect">
            <a:avLst/>
          </a:prstGeom>
          <a:solidFill>
            <a:srgbClr val="CBCBCB"/>
          </a:solidFill>
          <a:ln w="9525">
            <a:noFill/>
            <a:miter lim="800000"/>
            <a:headEnd/>
            <a:tailEnd/>
          </a:ln>
          <a:effectLst/>
        </p:spPr>
        <p:txBody>
          <a:bodyPr wrap="none" anchor="ctr"/>
          <a:lstStyle/>
          <a:p>
            <a:endParaRPr lang="lv-LV"/>
          </a:p>
        </p:txBody>
      </p:sp>
    </p:spTree>
    <p:extLst>
      <p:ext uri="{BB962C8B-B14F-4D97-AF65-F5344CB8AC3E}">
        <p14:creationId xmlns:p14="http://schemas.microsoft.com/office/powerpoint/2010/main" val="4188842215"/>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9636" name="Group 4"/>
          <p:cNvGrpSpPr>
            <a:grpSpLocks/>
          </p:cNvGrpSpPr>
          <p:nvPr/>
        </p:nvGrpSpPr>
        <p:grpSpPr bwMode="auto">
          <a:xfrm>
            <a:off x="-7360" y="-12664"/>
            <a:ext cx="9144000" cy="6858000"/>
            <a:chOff x="0" y="0"/>
            <a:chExt cx="5760" cy="4320"/>
          </a:xfrm>
        </p:grpSpPr>
        <p:sp>
          <p:nvSpPr>
            <p:cNvPr id="69637" name="Rectangle 5"/>
            <p:cNvSpPr>
              <a:spLocks noChangeArrowheads="1"/>
            </p:cNvSpPr>
            <p:nvPr/>
          </p:nvSpPr>
          <p:spPr bwMode="auto">
            <a:xfrm>
              <a:off x="0" y="1420"/>
              <a:ext cx="5760" cy="2685"/>
            </a:xfrm>
            <a:prstGeom prst="rect">
              <a:avLst/>
            </a:prstGeom>
            <a:solidFill>
              <a:srgbClr val="EAEAEA"/>
            </a:solidFill>
            <a:ln w="9525">
              <a:noFill/>
              <a:miter lim="800000"/>
              <a:headEnd/>
              <a:tailEnd/>
            </a:ln>
            <a:effectLst/>
          </p:spPr>
          <p:txBody>
            <a:bodyPr wrap="none" anchor="ctr"/>
            <a:lstStyle/>
            <a:p>
              <a:endParaRPr lang="lv-LV"/>
            </a:p>
          </p:txBody>
        </p:sp>
        <p:sp>
          <p:nvSpPr>
            <p:cNvPr id="69638" name="Rectangle 6"/>
            <p:cNvSpPr>
              <a:spLocks noChangeArrowheads="1"/>
            </p:cNvSpPr>
            <p:nvPr/>
          </p:nvSpPr>
          <p:spPr bwMode="auto">
            <a:xfrm>
              <a:off x="0" y="4066"/>
              <a:ext cx="5760" cy="254"/>
            </a:xfrm>
            <a:prstGeom prst="rect">
              <a:avLst/>
            </a:prstGeom>
            <a:solidFill>
              <a:srgbClr val="000080"/>
            </a:solidFill>
            <a:ln w="9525">
              <a:noFill/>
              <a:miter lim="800000"/>
              <a:headEnd/>
              <a:tailEnd/>
            </a:ln>
            <a:effectLst/>
          </p:spPr>
          <p:txBody>
            <a:bodyPr wrap="none" anchor="ctr"/>
            <a:lstStyle/>
            <a:p>
              <a:endParaRPr lang="lv-LV"/>
            </a:p>
          </p:txBody>
        </p:sp>
        <p:sp>
          <p:nvSpPr>
            <p:cNvPr id="69639" name="Rectangle 7"/>
            <p:cNvSpPr>
              <a:spLocks noChangeArrowheads="1"/>
            </p:cNvSpPr>
            <p:nvPr/>
          </p:nvSpPr>
          <p:spPr bwMode="auto">
            <a:xfrm>
              <a:off x="0" y="0"/>
              <a:ext cx="5760" cy="1445"/>
            </a:xfrm>
            <a:prstGeom prst="rect">
              <a:avLst/>
            </a:prstGeom>
            <a:solidFill>
              <a:srgbClr val="000080"/>
            </a:solidFill>
            <a:ln w="9525">
              <a:noFill/>
              <a:miter lim="800000"/>
              <a:headEnd/>
              <a:tailEnd/>
            </a:ln>
            <a:effectLst/>
          </p:spPr>
          <p:txBody>
            <a:bodyPr wrap="none" anchor="ctr"/>
            <a:lstStyle/>
            <a:p>
              <a:endParaRPr lang="lv-LV"/>
            </a:p>
          </p:txBody>
        </p:sp>
      </p:grpSp>
      <p:sp>
        <p:nvSpPr>
          <p:cNvPr id="69642" name="Rectangle 10"/>
          <p:cNvSpPr>
            <a:spLocks noChangeArrowheads="1"/>
          </p:cNvSpPr>
          <p:nvPr/>
        </p:nvSpPr>
        <p:spPr bwMode="auto">
          <a:xfrm>
            <a:off x="7086600" y="5924550"/>
            <a:ext cx="1905000" cy="457200"/>
          </a:xfrm>
          <a:prstGeom prst="rect">
            <a:avLst/>
          </a:prstGeom>
          <a:noFill/>
          <a:ln w="9525">
            <a:noFill/>
            <a:miter lim="800000"/>
            <a:headEnd/>
            <a:tailEnd/>
          </a:ln>
          <a:effectLst/>
        </p:spPr>
        <p:txBody>
          <a:bodyPr/>
          <a:lstStyle/>
          <a:p>
            <a:pPr algn="r"/>
            <a:endParaRPr lang="en-US" sz="1400"/>
          </a:p>
        </p:txBody>
      </p:sp>
      <p:sp>
        <p:nvSpPr>
          <p:cNvPr id="69644" name="Rectangle 12"/>
          <p:cNvSpPr>
            <a:spLocks noGrp="1" noChangeArrowheads="1"/>
          </p:cNvSpPr>
          <p:nvPr>
            <p:ph type="ctrTitle"/>
          </p:nvPr>
        </p:nvSpPr>
        <p:spPr>
          <a:xfrm>
            <a:off x="428596" y="2281274"/>
            <a:ext cx="8358246" cy="2227846"/>
          </a:xfrm>
        </p:spPr>
        <p:txBody>
          <a:bodyPr numCol="1"/>
          <a:lstStyle/>
          <a:p>
            <a:pPr lvl="0" algn="ctr"/>
            <a:r>
              <a:rPr lang="lv-LV" sz="2800" b="1" dirty="0" smtClean="0"/>
              <a:t>Kārtība, kādā valsts budžeta iestādes (turpmāk - iestādes) piešķir valsts budžeta finansējumu privātpersonām valsts pārvaldes uzdevuma veikšanai un uzrauga piešķirtā finansējuma izlietojumu</a:t>
            </a:r>
            <a:endParaRPr lang="lv-LV" sz="2800" b="1" dirty="0"/>
          </a:p>
        </p:txBody>
      </p:sp>
      <p:sp>
        <p:nvSpPr>
          <p:cNvPr id="69645" name="Rectangle 13"/>
          <p:cNvSpPr>
            <a:spLocks noGrp="1" noChangeArrowheads="1"/>
          </p:cNvSpPr>
          <p:nvPr>
            <p:ph type="subTitle" idx="1"/>
          </p:nvPr>
        </p:nvSpPr>
        <p:spPr>
          <a:xfrm>
            <a:off x="1357290" y="5572140"/>
            <a:ext cx="6400800" cy="785818"/>
          </a:xfrm>
        </p:spPr>
        <p:txBody>
          <a:bodyPr/>
          <a:lstStyle/>
          <a:p>
            <a:endParaRPr lang="lv-LV" sz="2000" dirty="0" smtClean="0"/>
          </a:p>
          <a:p>
            <a:r>
              <a:rPr lang="lv-LV" sz="2000" b="1" dirty="0" smtClean="0"/>
              <a:t>2013.gada augusts</a:t>
            </a:r>
            <a:endParaRPr lang="lv-LV" sz="1800" dirty="0" smtClean="0"/>
          </a:p>
        </p:txBody>
      </p:sp>
      <p:sp>
        <p:nvSpPr>
          <p:cNvPr id="11" name="Date Placeholder 10"/>
          <p:cNvSpPr>
            <a:spLocks noGrp="1"/>
          </p:cNvSpPr>
          <p:nvPr>
            <p:ph type="dt" sz="half" idx="10"/>
          </p:nvPr>
        </p:nvSpPr>
        <p:spPr/>
        <p:txBody>
          <a:bodyPr/>
          <a:lstStyle/>
          <a:p>
            <a:fld id="{CF173CBF-8981-428B-AAEA-FCFB6317D54C}" type="datetime1">
              <a:rPr lang="lv-LV" smtClean="0"/>
              <a:pPr/>
              <a:t>27.08.2013</a:t>
            </a:fld>
            <a:endParaRPr lang="en-US"/>
          </a:p>
        </p:txBody>
      </p:sp>
      <p:sp>
        <p:nvSpPr>
          <p:cNvPr id="10" name="Slide Number Placeholder 9"/>
          <p:cNvSpPr>
            <a:spLocks noGrp="1"/>
          </p:cNvSpPr>
          <p:nvPr>
            <p:ph type="sldNum" sz="quarter" idx="12"/>
          </p:nvPr>
        </p:nvSpPr>
        <p:spPr/>
        <p:txBody>
          <a:bodyPr/>
          <a:lstStyle/>
          <a:p>
            <a:fld id="{D8423DC4-ACA7-49A6-B991-DF36D2A789E5}" type="slidenum">
              <a:rPr lang="en-US" smtClean="0"/>
              <a:pPr/>
              <a:t>1</a:t>
            </a:fld>
            <a:endParaRPr lang="en-US"/>
          </a:p>
        </p:txBody>
      </p:sp>
      <p:pic>
        <p:nvPicPr>
          <p:cNvPr id="69647" name="Picture 15" descr="FM_lat_blue"/>
          <p:cNvPicPr>
            <a:picLocks noChangeAspect="1" noChangeArrowheads="1"/>
          </p:cNvPicPr>
          <p:nvPr/>
        </p:nvPicPr>
        <p:blipFill>
          <a:blip r:embed="rId3" cstate="print"/>
          <a:srcRect/>
          <a:stretch>
            <a:fillRect/>
          </a:stretch>
        </p:blipFill>
        <p:spPr bwMode="auto">
          <a:xfrm>
            <a:off x="2124075" y="-171450"/>
            <a:ext cx="5040313" cy="266065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sz="2800" b="1" dirty="0" smtClean="0"/>
              <a:t>MK noteikumu projektā</a:t>
            </a:r>
            <a:br>
              <a:rPr lang="lv-LV" sz="2800" b="1" dirty="0" smtClean="0"/>
            </a:br>
            <a:r>
              <a:rPr lang="lv-LV" sz="2800" b="1" dirty="0" smtClean="0"/>
              <a:t>risinātie jautājumi</a:t>
            </a:r>
            <a:endParaRPr lang="lv-LV" sz="2800" b="1" dirty="0"/>
          </a:p>
        </p:txBody>
      </p:sp>
      <p:sp>
        <p:nvSpPr>
          <p:cNvPr id="3" name="Content Placeholder 2"/>
          <p:cNvSpPr>
            <a:spLocks noGrp="1"/>
          </p:cNvSpPr>
          <p:nvPr>
            <p:ph idx="1"/>
          </p:nvPr>
        </p:nvSpPr>
        <p:spPr>
          <a:xfrm>
            <a:off x="457200" y="1844825"/>
            <a:ext cx="8219256" cy="4248472"/>
          </a:xfrm>
        </p:spPr>
        <p:txBody>
          <a:bodyPr>
            <a:normAutofit fontScale="92500" lnSpcReduction="10000"/>
          </a:bodyPr>
          <a:lstStyle/>
          <a:p>
            <a:pPr algn="just"/>
            <a:r>
              <a:rPr lang="lv-LV" sz="1800" b="1" dirty="0" smtClean="0"/>
              <a:t>Iestādēm jāpublicē informācija privātpersonām publiski pieejamā iestādes tīmekļa vietnē:</a:t>
            </a:r>
          </a:p>
          <a:p>
            <a:pPr algn="just">
              <a:buFont typeface="+mj-lt"/>
              <a:buAutoNum type="arabicPeriod"/>
            </a:pPr>
            <a:r>
              <a:rPr lang="lv-LV" sz="1600" dirty="0" smtClean="0"/>
              <a:t> par valsts pārvaldes uzdevuma deleģēšanu, piešķiramo valsts budžeta finansējuma apjomu, piešķiršanas nosacījumiem un pieteikšanās kārtību (5.punkts);</a:t>
            </a:r>
          </a:p>
          <a:p>
            <a:pPr algn="just">
              <a:buFont typeface="+mj-lt"/>
              <a:buAutoNum type="arabicPeriod"/>
            </a:pPr>
            <a:r>
              <a:rPr lang="lv-LV" sz="1600" dirty="0" smtClean="0"/>
              <a:t>par iestādes izvēlēto pretendentu valsts pārvaldes uzdevuma veikšanai, saskaņā ar šo noteikumu pielikumu (7.punkts);</a:t>
            </a:r>
          </a:p>
          <a:p>
            <a:pPr algn="just">
              <a:buFont typeface="+mj-lt"/>
              <a:buAutoNum type="arabicPeriod"/>
            </a:pPr>
            <a:r>
              <a:rPr lang="lv-LV" sz="1600" dirty="0" smtClean="0"/>
              <a:t>kopsavilkumu par īstenotā uzdevuma rezultātiem par katru saimniecisko gadu. </a:t>
            </a:r>
          </a:p>
          <a:p>
            <a:pPr marL="0" indent="0" algn="just">
              <a:buNone/>
            </a:pPr>
            <a:endParaRPr lang="lv-LV" sz="1600" dirty="0" smtClean="0"/>
          </a:p>
          <a:p>
            <a:pPr algn="just"/>
            <a:r>
              <a:rPr lang="lv-LV" sz="1800" b="1" dirty="0" smtClean="0"/>
              <a:t>Ietverts obligāts nosacījums iestādēm slēgt līgumu ar izvēlēto privātpersonu</a:t>
            </a:r>
            <a:r>
              <a:rPr lang="lv-LV" sz="1600" b="1" dirty="0" smtClean="0"/>
              <a:t> </a:t>
            </a:r>
            <a:r>
              <a:rPr lang="lv-LV" sz="1600" dirty="0" smtClean="0"/>
              <a:t>par valsts pārvaldes uzdevumu veikšanu un valsts budžeta finansējuma saņemšanu. Šis nosacījums spēkā arī tad, ja valsts budžeta finansējums ir piešķirts, pamatojoties uz ārējo normatīvo aktu (6.punkts);</a:t>
            </a:r>
          </a:p>
          <a:p>
            <a:pPr algn="just"/>
            <a:endParaRPr lang="lv-LV" sz="1600" dirty="0" smtClean="0"/>
          </a:p>
          <a:p>
            <a:pPr algn="just"/>
            <a:r>
              <a:rPr lang="lv-LV" sz="1800" b="1" dirty="0" smtClean="0"/>
              <a:t>Paredzēta vienota </a:t>
            </a:r>
            <a:r>
              <a:rPr lang="lv-LV" sz="1800" b="1" dirty="0"/>
              <a:t>atskaitīšanās </a:t>
            </a:r>
            <a:r>
              <a:rPr lang="lv-LV" sz="1800" b="1" dirty="0" smtClean="0"/>
              <a:t>kārtība visiem</a:t>
            </a:r>
            <a:r>
              <a:rPr lang="lv-LV" sz="1600" b="1" dirty="0" smtClean="0"/>
              <a:t>, </a:t>
            </a:r>
            <a:r>
              <a:rPr lang="lv-LV" sz="1600" dirty="0" smtClean="0"/>
              <a:t>pamatojoties uz noslēgtajiem līgumiem;</a:t>
            </a:r>
          </a:p>
          <a:p>
            <a:pPr marL="0" indent="0" algn="just">
              <a:buNone/>
            </a:pPr>
            <a:endParaRPr lang="lv-LV" sz="1600" dirty="0" smtClean="0"/>
          </a:p>
          <a:p>
            <a:pPr algn="just"/>
            <a:r>
              <a:rPr lang="lv-LV" sz="1900" b="1" dirty="0" smtClean="0"/>
              <a:t>Nostiprināta </a:t>
            </a:r>
            <a:r>
              <a:rPr lang="lv-LV" sz="1800" b="1" dirty="0" smtClean="0"/>
              <a:t>uzdevuma </a:t>
            </a:r>
            <a:r>
              <a:rPr lang="lv-LV" sz="1800" b="1" dirty="0"/>
              <a:t>veicēja </a:t>
            </a:r>
            <a:r>
              <a:rPr lang="lv-LV" sz="1800" b="1" dirty="0" smtClean="0"/>
              <a:t>atbildība </a:t>
            </a:r>
            <a:r>
              <a:rPr lang="lv-LV" sz="1600" dirty="0"/>
              <a:t>par līgumā noteiktās kārtības un prasību ievērošanu (8.punkts), </a:t>
            </a:r>
            <a:r>
              <a:rPr lang="lv-LV" sz="1600" dirty="0" smtClean="0"/>
              <a:t>savukārt </a:t>
            </a:r>
            <a:r>
              <a:rPr lang="lv-LV" sz="1600" dirty="0"/>
              <a:t>iestādes atbildība par racionālu valsts budžeta līdzekļu </a:t>
            </a:r>
            <a:r>
              <a:rPr lang="lv-LV" sz="1600" dirty="0" smtClean="0"/>
              <a:t>izmantošanu </a:t>
            </a:r>
            <a:r>
              <a:rPr lang="lv-LV" sz="1600" dirty="0"/>
              <a:t>ir paredzēta LBFV un citos normatīvajos </a:t>
            </a:r>
            <a:r>
              <a:rPr lang="lv-LV" sz="1600" dirty="0" smtClean="0"/>
              <a:t>aktos, un </a:t>
            </a:r>
            <a:r>
              <a:rPr lang="lv-LV" sz="1600" dirty="0"/>
              <a:t>grāmatvedības kārtošanas noteikumos.</a:t>
            </a:r>
          </a:p>
          <a:p>
            <a:pPr algn="just"/>
            <a:endParaRPr lang="lv-LV" sz="1600" dirty="0"/>
          </a:p>
          <a:p>
            <a:pPr algn="just"/>
            <a:endParaRPr lang="lv-LV" sz="1600" dirty="0"/>
          </a:p>
          <a:p>
            <a:endParaRPr lang="lv-LV" sz="1600" dirty="0" smtClean="0"/>
          </a:p>
          <a:p>
            <a:endParaRPr lang="lv-LV" sz="1600" dirty="0" smtClean="0"/>
          </a:p>
          <a:p>
            <a:pPr marL="0" indent="0">
              <a:buNone/>
            </a:pPr>
            <a:endParaRPr lang="lv-LV" sz="1600" dirty="0"/>
          </a:p>
        </p:txBody>
      </p:sp>
      <p:sp>
        <p:nvSpPr>
          <p:cNvPr id="4" name="Date Placeholder 3"/>
          <p:cNvSpPr>
            <a:spLocks noGrp="1"/>
          </p:cNvSpPr>
          <p:nvPr>
            <p:ph type="dt" sz="half" idx="10"/>
          </p:nvPr>
        </p:nvSpPr>
        <p:spPr/>
        <p:txBody>
          <a:bodyPr/>
          <a:lstStyle/>
          <a:p>
            <a:fld id="{17CEE674-6498-4352-B8B2-63FDFDB68E49}" type="datetime1">
              <a:rPr lang="lv-LV" smtClean="0"/>
              <a:pPr/>
              <a:t>27.08.2013</a:t>
            </a:fld>
            <a:endParaRPr lang="en-US"/>
          </a:p>
        </p:txBody>
      </p:sp>
      <p:sp>
        <p:nvSpPr>
          <p:cNvPr id="5" name="Slide Number Placeholder 4"/>
          <p:cNvSpPr>
            <a:spLocks noGrp="1"/>
          </p:cNvSpPr>
          <p:nvPr>
            <p:ph type="sldNum" sz="quarter" idx="12"/>
          </p:nvPr>
        </p:nvSpPr>
        <p:spPr/>
        <p:txBody>
          <a:bodyPr/>
          <a:lstStyle/>
          <a:p>
            <a:fld id="{48FBBDE8-0FC2-4023-B4D7-0F40503ACCC6}" type="slidenum">
              <a:rPr lang="en-US" smtClean="0"/>
              <a:pPr/>
              <a:t>10</a:t>
            </a:fld>
            <a:endParaRPr lang="en-US"/>
          </a:p>
        </p:txBody>
      </p:sp>
    </p:spTree>
    <p:extLst>
      <p:ext uri="{BB962C8B-B14F-4D97-AF65-F5344CB8AC3E}">
        <p14:creationId xmlns:p14="http://schemas.microsoft.com/office/powerpoint/2010/main" val="3254745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304800"/>
            <a:ext cx="6236940" cy="1143000"/>
          </a:xfrm>
        </p:spPr>
        <p:txBody>
          <a:bodyPr>
            <a:normAutofit/>
          </a:bodyPr>
          <a:lstStyle/>
          <a:p>
            <a:r>
              <a:rPr lang="lv-LV" sz="2800" b="1" dirty="0" smtClean="0"/>
              <a:t>Valsts budžeta iestāžu kompetences jautājumi</a:t>
            </a:r>
            <a:endParaRPr lang="lv-LV" sz="2800" b="1" dirty="0"/>
          </a:p>
        </p:txBody>
      </p:sp>
      <p:sp>
        <p:nvSpPr>
          <p:cNvPr id="3" name="Content Placeholder 2"/>
          <p:cNvSpPr>
            <a:spLocks noGrp="1"/>
          </p:cNvSpPr>
          <p:nvPr>
            <p:ph idx="1"/>
          </p:nvPr>
        </p:nvSpPr>
        <p:spPr>
          <a:xfrm>
            <a:off x="495300" y="1916832"/>
            <a:ext cx="8037140" cy="4176464"/>
          </a:xfrm>
        </p:spPr>
        <p:txBody>
          <a:bodyPr>
            <a:normAutofit/>
          </a:bodyPr>
          <a:lstStyle/>
          <a:p>
            <a:pPr marL="0" indent="0" algn="just">
              <a:buNone/>
            </a:pPr>
            <a:endParaRPr lang="lv-LV" sz="1600" dirty="0" smtClean="0"/>
          </a:p>
          <a:p>
            <a:pPr marL="0" indent="0" algn="just">
              <a:buNone/>
            </a:pPr>
            <a:endParaRPr lang="lv-LV" sz="1600" dirty="0"/>
          </a:p>
          <a:p>
            <a:pPr marL="0" indent="0" algn="just">
              <a:buNone/>
            </a:pPr>
            <a:endParaRPr lang="lv-LV" sz="1600" dirty="0" smtClean="0"/>
          </a:p>
          <a:p>
            <a:pPr algn="just"/>
            <a:r>
              <a:rPr lang="lv-LV" sz="2000" b="1" dirty="0" smtClean="0"/>
              <a:t>pretendentu </a:t>
            </a:r>
            <a:r>
              <a:rPr lang="lv-LV" sz="2000" b="1" dirty="0"/>
              <a:t>izvērtēšanas kritēriju noteikšana, ņemot vērā katras nozares specifiku</a:t>
            </a:r>
            <a:r>
              <a:rPr lang="lv-LV" sz="2000" b="1" dirty="0" smtClean="0"/>
              <a:t>;</a:t>
            </a:r>
          </a:p>
          <a:p>
            <a:pPr marL="0" indent="0" algn="just">
              <a:buNone/>
            </a:pPr>
            <a:endParaRPr lang="lv-LV" sz="2000" b="1" dirty="0"/>
          </a:p>
          <a:p>
            <a:pPr algn="just"/>
            <a:r>
              <a:rPr lang="lv-LV" sz="2000" b="1" dirty="0" smtClean="0"/>
              <a:t>izvērtēt </a:t>
            </a:r>
            <a:r>
              <a:rPr lang="lv-LV" sz="2000" b="1" dirty="0"/>
              <a:t>prioritātes, politikas </a:t>
            </a:r>
            <a:r>
              <a:rPr lang="lv-LV" sz="2000" b="1" dirty="0" smtClean="0"/>
              <a:t>plānošanas dokumentos ietvertos </a:t>
            </a:r>
            <a:r>
              <a:rPr lang="lv-LV" sz="2000" b="1" dirty="0"/>
              <a:t>virzienus, kā arī nepieciešamību un efektivitāti sadarbībai ar privātpersonām (tai skaitā NVO).</a:t>
            </a:r>
          </a:p>
          <a:p>
            <a:pPr marL="0" indent="0" algn="just">
              <a:buNone/>
            </a:pPr>
            <a:endParaRPr lang="lv-LV" sz="1800" dirty="0"/>
          </a:p>
        </p:txBody>
      </p:sp>
      <p:sp>
        <p:nvSpPr>
          <p:cNvPr id="4" name="Date Placeholder 3"/>
          <p:cNvSpPr>
            <a:spLocks noGrp="1"/>
          </p:cNvSpPr>
          <p:nvPr>
            <p:ph type="dt" sz="half" idx="10"/>
          </p:nvPr>
        </p:nvSpPr>
        <p:spPr/>
        <p:txBody>
          <a:bodyPr/>
          <a:lstStyle/>
          <a:p>
            <a:fld id="{1C758B8E-952D-42FD-845E-62C12B2460ED}" type="datetime1">
              <a:rPr lang="lv-LV" smtClean="0"/>
              <a:pPr/>
              <a:t>27.08.2013</a:t>
            </a:fld>
            <a:endParaRPr lang="en-US" dirty="0"/>
          </a:p>
        </p:txBody>
      </p:sp>
      <p:sp>
        <p:nvSpPr>
          <p:cNvPr id="5" name="Slide Number Placeholder 4"/>
          <p:cNvSpPr>
            <a:spLocks noGrp="1"/>
          </p:cNvSpPr>
          <p:nvPr>
            <p:ph type="sldNum" sz="quarter" idx="12"/>
          </p:nvPr>
        </p:nvSpPr>
        <p:spPr/>
        <p:txBody>
          <a:bodyPr/>
          <a:lstStyle/>
          <a:p>
            <a:fld id="{BF0E091C-8822-49AA-BAD9-321E48AA2899}" type="slidenum">
              <a:rPr lang="en-US" smtClean="0"/>
              <a:pPr/>
              <a:t>11</a:t>
            </a:fld>
            <a:endParaRPr lang="en-US"/>
          </a:p>
        </p:txBody>
      </p:sp>
    </p:spTree>
    <p:extLst>
      <p:ext uri="{BB962C8B-B14F-4D97-AF65-F5344CB8AC3E}">
        <p14:creationId xmlns:p14="http://schemas.microsoft.com/office/powerpoint/2010/main" val="34641277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6236940" cy="1143000"/>
          </a:xfrm>
        </p:spPr>
        <p:txBody>
          <a:bodyPr/>
          <a:lstStyle/>
          <a:p>
            <a:r>
              <a:rPr lang="lv-LV" sz="2800" b="1" dirty="0" smtClean="0">
                <a:solidFill>
                  <a:schemeClr val="tx1"/>
                </a:solidFill>
              </a:rPr>
              <a:t>Finansējuma ieplānošana gadskārtējā valsts budžeta likumā</a:t>
            </a:r>
            <a:endParaRPr lang="lv-LV" sz="2800" b="1" dirty="0">
              <a:solidFill>
                <a:schemeClr val="tx1"/>
              </a:solidFill>
            </a:endParaRPr>
          </a:p>
        </p:txBody>
      </p:sp>
      <p:sp>
        <p:nvSpPr>
          <p:cNvPr id="3" name="Content Placeholder 2"/>
          <p:cNvSpPr>
            <a:spLocks noGrp="1"/>
          </p:cNvSpPr>
          <p:nvPr>
            <p:ph idx="1"/>
          </p:nvPr>
        </p:nvSpPr>
        <p:spPr>
          <a:xfrm>
            <a:off x="539552" y="1916832"/>
            <a:ext cx="8037140" cy="4128166"/>
          </a:xfrm>
        </p:spPr>
        <p:txBody>
          <a:bodyPr>
            <a:normAutofit fontScale="92500" lnSpcReduction="10000"/>
          </a:bodyPr>
          <a:lstStyle/>
          <a:p>
            <a:pPr algn="just"/>
            <a:endParaRPr lang="lv-LV" sz="2000" b="1" dirty="0" smtClean="0"/>
          </a:p>
          <a:p>
            <a:pPr algn="just"/>
            <a:r>
              <a:rPr lang="lv-LV" sz="2000" b="1" dirty="0" smtClean="0"/>
              <a:t>Finansējums </a:t>
            </a:r>
            <a:r>
              <a:rPr lang="lv-LV" sz="2000" b="1" dirty="0" smtClean="0"/>
              <a:t>tiek ietverts nozares ministrijas pieprasījumā, pēc tam, kad par nozari atbildīgā ministrija ir izvērtējusi nozares prioritātes, politikas plānošanas dokumentos noteiktos attīstības virzienus, un sadarbošanās ar privātpersonām (</a:t>
            </a:r>
            <a:r>
              <a:rPr lang="lv-LV" sz="2000" b="1" dirty="0" err="1" smtClean="0"/>
              <a:t>t.sk</a:t>
            </a:r>
            <a:r>
              <a:rPr lang="lv-LV" sz="2000" b="1" dirty="0" smtClean="0"/>
              <a:t>. NVO) nepieciešamību un efektivitāti;</a:t>
            </a:r>
          </a:p>
          <a:p>
            <a:pPr algn="just"/>
            <a:endParaRPr lang="lv-LV" sz="2000" b="1" dirty="0" smtClean="0"/>
          </a:p>
          <a:p>
            <a:pPr algn="just"/>
            <a:r>
              <a:rPr lang="lv-LV" sz="2000" b="1" dirty="0" smtClean="0"/>
              <a:t>MK centralizēti lemj par nozaru ministriju pieprasījumu iekļaušanu </a:t>
            </a:r>
            <a:r>
              <a:rPr lang="lv-LV" sz="2000" b="1" dirty="0"/>
              <a:t>gadskārtējā valsts budžeta likuma </a:t>
            </a:r>
            <a:r>
              <a:rPr lang="lv-LV" sz="2000" b="1" dirty="0" smtClean="0"/>
              <a:t>projektā;</a:t>
            </a:r>
          </a:p>
          <a:p>
            <a:pPr algn="just"/>
            <a:endParaRPr lang="lv-LV" sz="2000" b="1" dirty="0" smtClean="0"/>
          </a:p>
          <a:p>
            <a:pPr algn="just"/>
            <a:r>
              <a:rPr lang="lv-LV" sz="2000" b="1" dirty="0" smtClean="0"/>
              <a:t>Saeimā, izskatot MK </a:t>
            </a:r>
            <a:r>
              <a:rPr lang="lv-LV" sz="2000" b="1" dirty="0"/>
              <a:t>iesniegto gadskārtējā valsts budžeta likuma </a:t>
            </a:r>
            <a:r>
              <a:rPr lang="lv-LV" sz="2000" b="1" dirty="0" smtClean="0"/>
              <a:t>projektu, Saeimas deputāti var iesniegt priekšlikumus par finansējuma piešķiršanu konkrētam NVO konkrēta uzdevuma veikšanai vai konkrētai aktivitātei.</a:t>
            </a:r>
          </a:p>
          <a:p>
            <a:pPr marL="0" indent="0">
              <a:buNone/>
            </a:pPr>
            <a:r>
              <a:rPr lang="lv-LV" sz="1800" b="1" dirty="0" smtClean="0">
                <a:solidFill>
                  <a:srgbClr val="FF0000"/>
                </a:solidFill>
              </a:rPr>
              <a:t>  </a:t>
            </a:r>
          </a:p>
          <a:p>
            <a:endParaRPr lang="lv-LV" sz="1800" b="1" dirty="0"/>
          </a:p>
        </p:txBody>
      </p:sp>
      <p:sp>
        <p:nvSpPr>
          <p:cNvPr id="4" name="Date Placeholder 3"/>
          <p:cNvSpPr>
            <a:spLocks noGrp="1"/>
          </p:cNvSpPr>
          <p:nvPr>
            <p:ph type="dt" sz="half" idx="10"/>
          </p:nvPr>
        </p:nvSpPr>
        <p:spPr/>
        <p:txBody>
          <a:bodyPr/>
          <a:lstStyle/>
          <a:p>
            <a:fld id="{1C758B8E-952D-42FD-845E-62C12B2460ED}" type="datetime1">
              <a:rPr lang="lv-LV" smtClean="0"/>
              <a:pPr/>
              <a:t>27.08.2013</a:t>
            </a:fld>
            <a:endParaRPr lang="en-US" dirty="0"/>
          </a:p>
        </p:txBody>
      </p:sp>
      <p:sp>
        <p:nvSpPr>
          <p:cNvPr id="5" name="Slide Number Placeholder 4"/>
          <p:cNvSpPr>
            <a:spLocks noGrp="1"/>
          </p:cNvSpPr>
          <p:nvPr>
            <p:ph type="sldNum" sz="quarter" idx="12"/>
          </p:nvPr>
        </p:nvSpPr>
        <p:spPr/>
        <p:txBody>
          <a:bodyPr/>
          <a:lstStyle/>
          <a:p>
            <a:fld id="{BF0E091C-8822-49AA-BAD9-321E48AA2899}" type="slidenum">
              <a:rPr lang="en-US" smtClean="0"/>
              <a:pPr/>
              <a:t>12</a:t>
            </a:fld>
            <a:endParaRPr lang="en-US"/>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16216" y="5517232"/>
            <a:ext cx="2016224" cy="1055532"/>
          </a:xfrm>
          <a:prstGeom prst="rect">
            <a:avLst/>
          </a:prstGeom>
        </p:spPr>
      </p:pic>
    </p:spTree>
    <p:extLst>
      <p:ext uri="{BB962C8B-B14F-4D97-AF65-F5344CB8AC3E}">
        <p14:creationId xmlns:p14="http://schemas.microsoft.com/office/powerpoint/2010/main" val="1413301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495300" y="304800"/>
            <a:ext cx="6308948" cy="1143000"/>
          </a:xfrm>
        </p:spPr>
        <p:txBody>
          <a:bodyPr/>
          <a:lstStyle/>
          <a:p>
            <a:r>
              <a:rPr lang="lv-LV" sz="2800" b="1" dirty="0" smtClean="0"/>
              <a:t>Turpmākā rīcība</a:t>
            </a:r>
            <a:endParaRPr lang="lv-LV" sz="2800" b="1" dirty="0"/>
          </a:p>
        </p:txBody>
      </p:sp>
      <p:sp>
        <p:nvSpPr>
          <p:cNvPr id="77827" name="Rectangle 3"/>
          <p:cNvSpPr>
            <a:spLocks noGrp="1" noChangeArrowheads="1"/>
          </p:cNvSpPr>
          <p:nvPr>
            <p:ph idx="1"/>
          </p:nvPr>
        </p:nvSpPr>
        <p:spPr>
          <a:xfrm>
            <a:off x="495300" y="1916832"/>
            <a:ext cx="7965132" cy="4104456"/>
          </a:xfrm>
        </p:spPr>
        <p:txBody>
          <a:bodyPr>
            <a:normAutofit/>
          </a:bodyPr>
          <a:lstStyle/>
          <a:p>
            <a:pPr algn="just"/>
            <a:endParaRPr lang="lv-LV" sz="2000" b="1" dirty="0" smtClean="0"/>
          </a:p>
          <a:p>
            <a:pPr algn="just"/>
            <a:endParaRPr lang="lv-LV" sz="2000" b="1" dirty="0"/>
          </a:p>
          <a:p>
            <a:pPr algn="just"/>
            <a:r>
              <a:rPr lang="lv-LV" sz="2000" b="1" dirty="0" smtClean="0"/>
              <a:t>MK </a:t>
            </a:r>
            <a:r>
              <a:rPr lang="lv-LV" sz="2000" b="1" dirty="0"/>
              <a:t>noteikumu projektu paredzēts nodot sabiedriskai apspriešanai;</a:t>
            </a:r>
          </a:p>
          <a:p>
            <a:pPr>
              <a:buNone/>
            </a:pPr>
            <a:endParaRPr lang="lv-LV" sz="2000" dirty="0"/>
          </a:p>
          <a:p>
            <a:pPr algn="just"/>
            <a:r>
              <a:rPr lang="lv-LV" sz="2000" b="1" dirty="0" smtClean="0"/>
              <a:t>izsludināt </a:t>
            </a:r>
            <a:r>
              <a:rPr lang="lv-LV" sz="2000" b="1" dirty="0"/>
              <a:t>MK noteikumu projektu Valsts sekretāru sanāksmē </a:t>
            </a:r>
            <a:r>
              <a:rPr lang="lv-LV" sz="2000" b="1" dirty="0" smtClean="0"/>
              <a:t>2013.gada 5.septembrī;</a:t>
            </a:r>
          </a:p>
          <a:p>
            <a:pPr algn="just"/>
            <a:endParaRPr lang="lv-LV" sz="2000" b="1" dirty="0" smtClean="0"/>
          </a:p>
          <a:p>
            <a:pPr algn="just"/>
            <a:r>
              <a:rPr lang="lv-LV" sz="2000" b="1" dirty="0" smtClean="0"/>
              <a:t>iesniegt MK noteikumu projektu Ministru kabinetā līdz </a:t>
            </a:r>
            <a:r>
              <a:rPr lang="lv-LV" sz="2000" b="1" dirty="0"/>
              <a:t>2014.gada </a:t>
            </a:r>
            <a:r>
              <a:rPr lang="lv-LV" sz="2000" b="1" dirty="0" smtClean="0"/>
              <a:t>1.jūnijam.</a:t>
            </a:r>
            <a:endParaRPr lang="lv-LV" sz="2000" dirty="0" smtClean="0"/>
          </a:p>
        </p:txBody>
      </p:sp>
      <p:sp>
        <p:nvSpPr>
          <p:cNvPr id="5" name="Date Placeholder 4"/>
          <p:cNvSpPr>
            <a:spLocks noGrp="1"/>
          </p:cNvSpPr>
          <p:nvPr>
            <p:ph type="dt" sz="half" idx="10"/>
          </p:nvPr>
        </p:nvSpPr>
        <p:spPr/>
        <p:txBody>
          <a:bodyPr/>
          <a:lstStyle/>
          <a:p>
            <a:fld id="{1AFD4F52-8EA3-449C-AEC1-441B7BC153C7}" type="datetime1">
              <a:rPr lang="lv-LV" smtClean="0"/>
              <a:pPr/>
              <a:t>27.08.2013</a:t>
            </a:fld>
            <a:endParaRPr lang="en-US"/>
          </a:p>
        </p:txBody>
      </p:sp>
      <p:sp>
        <p:nvSpPr>
          <p:cNvPr id="4" name="Slide Number Placeholder 3"/>
          <p:cNvSpPr>
            <a:spLocks noGrp="1"/>
          </p:cNvSpPr>
          <p:nvPr>
            <p:ph type="sldNum" sz="quarter" idx="12"/>
          </p:nvPr>
        </p:nvSpPr>
        <p:spPr/>
        <p:txBody>
          <a:bodyPr/>
          <a:lstStyle/>
          <a:p>
            <a:fld id="{BF0E091C-8822-49AA-BAD9-321E48AA2899}" type="slidenum">
              <a:rPr lang="en-US" smtClean="0"/>
              <a:pPr/>
              <a:t>13</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2800" b="1" dirty="0" smtClean="0"/>
              <a:t>Darba grupas izveide</a:t>
            </a:r>
            <a:endParaRPr lang="lv-LV" sz="2800" b="1" dirty="0"/>
          </a:p>
        </p:txBody>
      </p:sp>
      <p:sp>
        <p:nvSpPr>
          <p:cNvPr id="3" name="Content Placeholder 2"/>
          <p:cNvSpPr>
            <a:spLocks noGrp="1"/>
          </p:cNvSpPr>
          <p:nvPr>
            <p:ph idx="1"/>
          </p:nvPr>
        </p:nvSpPr>
        <p:spPr>
          <a:xfrm>
            <a:off x="495300" y="1905000"/>
            <a:ext cx="7965132" cy="4114800"/>
          </a:xfrm>
        </p:spPr>
        <p:txBody>
          <a:bodyPr/>
          <a:lstStyle/>
          <a:p>
            <a:pPr marL="0" indent="0">
              <a:buNone/>
            </a:pPr>
            <a:endParaRPr lang="lv-LV" dirty="0" smtClean="0"/>
          </a:p>
          <a:p>
            <a:pPr marL="0" indent="0" algn="just">
              <a:buNone/>
            </a:pPr>
            <a:r>
              <a:rPr lang="lv-LV" sz="1800" b="1" dirty="0" smtClean="0"/>
              <a:t>Atbilstoši Ministru prezidenta 19.07.2011.rezolūcijai Nr.87/2011-JUR-80 Finanšu ministrijā (turpmāk – FM) tika izveidota darba grupa normatīvo aktu projektu izstrādei, </a:t>
            </a:r>
            <a:r>
              <a:rPr lang="lv-LV" sz="1800" b="1" dirty="0" smtClean="0">
                <a:solidFill>
                  <a:srgbClr val="0070C0"/>
                </a:solidFill>
              </a:rPr>
              <a:t>lai precizētu valsts budžeta līdzekļu piešķiršanas, līdzekļu izlietojuma, uzskaites, kontroles un pārskatu sniegšanas kārtību biedrībām, nodibinājumiem, reliģiskām organizācijām un kapitālsabiedrībām</a:t>
            </a:r>
            <a:r>
              <a:rPr lang="lv-LV" sz="1800" b="1" dirty="0" smtClean="0"/>
              <a:t>, ņemot vērā Korupcijas novēršanas un apkarošanas biroja (turpmāk – KNAB) sagatavoto informatīvo ziņojumu «Par valsts vai pašvaldību budžeta finansētu institūciju darbību regulējošo normatīvo aktu pilnveidošanu»</a:t>
            </a:r>
            <a:endParaRPr lang="lv-LV" sz="1800" b="1" dirty="0"/>
          </a:p>
        </p:txBody>
      </p:sp>
      <p:sp>
        <p:nvSpPr>
          <p:cNvPr id="4" name="Date Placeholder 3"/>
          <p:cNvSpPr>
            <a:spLocks noGrp="1"/>
          </p:cNvSpPr>
          <p:nvPr>
            <p:ph type="dt" sz="half" idx="10"/>
          </p:nvPr>
        </p:nvSpPr>
        <p:spPr/>
        <p:txBody>
          <a:bodyPr/>
          <a:lstStyle/>
          <a:p>
            <a:fld id="{1C758B8E-952D-42FD-845E-62C12B2460ED}" type="datetime1">
              <a:rPr lang="lv-LV" smtClean="0"/>
              <a:pPr/>
              <a:t>27.08.2013</a:t>
            </a:fld>
            <a:endParaRPr lang="en-US"/>
          </a:p>
        </p:txBody>
      </p:sp>
      <p:sp>
        <p:nvSpPr>
          <p:cNvPr id="5" name="Slide Number Placeholder 4"/>
          <p:cNvSpPr>
            <a:spLocks noGrp="1"/>
          </p:cNvSpPr>
          <p:nvPr>
            <p:ph type="sldNum" sz="quarter" idx="12"/>
          </p:nvPr>
        </p:nvSpPr>
        <p:spPr/>
        <p:txBody>
          <a:bodyPr/>
          <a:lstStyle/>
          <a:p>
            <a:fld id="{BF0E091C-8822-49AA-BAD9-321E48AA2899}" type="slidenum">
              <a:rPr lang="en-US" smtClean="0"/>
              <a:pPr/>
              <a:t>2</a:t>
            </a:fld>
            <a:endParaRPr lang="en-US"/>
          </a:p>
        </p:txBody>
      </p:sp>
    </p:spTree>
    <p:extLst>
      <p:ext uri="{BB962C8B-B14F-4D97-AF65-F5344CB8AC3E}">
        <p14:creationId xmlns:p14="http://schemas.microsoft.com/office/powerpoint/2010/main" val="23428310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304800"/>
            <a:ext cx="6236940" cy="1143000"/>
          </a:xfrm>
        </p:spPr>
        <p:txBody>
          <a:bodyPr>
            <a:normAutofit/>
          </a:bodyPr>
          <a:lstStyle/>
          <a:p>
            <a:pPr algn="ctr"/>
            <a:r>
              <a:rPr lang="lv-LV" sz="3600" b="1" dirty="0" smtClean="0"/>
              <a:t>Darba grupas sastāvs</a:t>
            </a:r>
            <a:r>
              <a:rPr lang="lv-LV" sz="3600" dirty="0" smtClean="0"/>
              <a:t/>
            </a:r>
            <a:br>
              <a:rPr lang="lv-LV" sz="3600" dirty="0" smtClean="0"/>
            </a:br>
            <a:r>
              <a:rPr lang="lv-LV" sz="1800" dirty="0" smtClean="0"/>
              <a:t>saskaņā ar FM 15.01.2013. rīkojums Nr.13</a:t>
            </a:r>
            <a:endParaRPr lang="lv-LV" sz="1800" dirty="0"/>
          </a:p>
        </p:txBody>
      </p:sp>
      <p:sp>
        <p:nvSpPr>
          <p:cNvPr id="3" name="Date Placeholder 2"/>
          <p:cNvSpPr>
            <a:spLocks noGrp="1"/>
          </p:cNvSpPr>
          <p:nvPr>
            <p:ph type="dt" sz="half" idx="10"/>
          </p:nvPr>
        </p:nvSpPr>
        <p:spPr/>
        <p:txBody>
          <a:bodyPr/>
          <a:lstStyle/>
          <a:p>
            <a:fld id="{88B72D2A-BBDF-4E7C-8D8D-1E2BC4AB68DC}" type="datetime1">
              <a:rPr lang="lv-LV" smtClean="0"/>
              <a:pPr/>
              <a:t>27.08.2013</a:t>
            </a:fld>
            <a:endParaRPr lang="en-US"/>
          </a:p>
        </p:txBody>
      </p:sp>
      <p:sp>
        <p:nvSpPr>
          <p:cNvPr id="4" name="Slide Number Placeholder 3"/>
          <p:cNvSpPr>
            <a:spLocks noGrp="1"/>
          </p:cNvSpPr>
          <p:nvPr>
            <p:ph type="sldNum" sz="quarter" idx="12"/>
          </p:nvPr>
        </p:nvSpPr>
        <p:spPr/>
        <p:txBody>
          <a:bodyPr/>
          <a:lstStyle/>
          <a:p>
            <a:fld id="{550B2C93-1939-4D6A-87F7-BEDC3162F74A}" type="slidenum">
              <a:rPr lang="en-US" smtClean="0"/>
              <a:pPr/>
              <a:t>3</a:t>
            </a:fld>
            <a:endParaRPr lang="en-US"/>
          </a:p>
        </p:txBody>
      </p:sp>
      <p:sp>
        <p:nvSpPr>
          <p:cNvPr id="9" name="Rectangle 8"/>
          <p:cNvSpPr/>
          <p:nvPr/>
        </p:nvSpPr>
        <p:spPr>
          <a:xfrm>
            <a:off x="467544" y="1916832"/>
            <a:ext cx="8064896" cy="2862322"/>
          </a:xfrm>
          <a:prstGeom prst="rect">
            <a:avLst/>
          </a:prstGeom>
        </p:spPr>
        <p:txBody>
          <a:bodyPr wrap="square">
            <a:spAutoFit/>
          </a:bodyPr>
          <a:lstStyle/>
          <a:p>
            <a:endParaRPr lang="lv-LV" dirty="0"/>
          </a:p>
          <a:p>
            <a:endParaRPr lang="lv-LV" dirty="0" smtClean="0"/>
          </a:p>
          <a:p>
            <a:endParaRPr lang="lv-LV" dirty="0"/>
          </a:p>
          <a:p>
            <a:endParaRPr lang="lv-LV" dirty="0" smtClean="0"/>
          </a:p>
          <a:p>
            <a:endParaRPr lang="lv-LV" dirty="0"/>
          </a:p>
          <a:p>
            <a:endParaRPr lang="lv-LV" dirty="0" smtClean="0"/>
          </a:p>
          <a:p>
            <a:endParaRPr lang="lv-LV" dirty="0"/>
          </a:p>
          <a:p>
            <a:endParaRPr lang="lv-LV" dirty="0" smtClean="0"/>
          </a:p>
          <a:p>
            <a:endParaRPr lang="lv-LV" dirty="0"/>
          </a:p>
          <a:p>
            <a:endParaRPr lang="lv-LV" dirty="0"/>
          </a:p>
        </p:txBody>
      </p:sp>
      <p:graphicFrame>
        <p:nvGraphicFramePr>
          <p:cNvPr id="11" name="Table 10"/>
          <p:cNvGraphicFramePr>
            <a:graphicFrameLocks noGrp="1"/>
          </p:cNvGraphicFramePr>
          <p:nvPr>
            <p:extLst>
              <p:ext uri="{D42A27DB-BD31-4B8C-83A1-F6EECF244321}">
                <p14:modId xmlns:p14="http://schemas.microsoft.com/office/powerpoint/2010/main" val="2445729525"/>
              </p:ext>
            </p:extLst>
          </p:nvPr>
        </p:nvGraphicFramePr>
        <p:xfrm>
          <a:off x="516560" y="1870292"/>
          <a:ext cx="7848872" cy="4511040"/>
        </p:xfrm>
        <a:graphic>
          <a:graphicData uri="http://schemas.openxmlformats.org/drawingml/2006/table">
            <a:tbl>
              <a:tblPr firstRow="1" bandRow="1">
                <a:tableStyleId>{5C22544A-7EE6-4342-B048-85BDC9FD1C3A}</a:tableStyleId>
              </a:tblPr>
              <a:tblGrid>
                <a:gridCol w="3600399"/>
                <a:gridCol w="1944216"/>
                <a:gridCol w="2304257"/>
              </a:tblGrid>
              <a:tr h="633476">
                <a:tc>
                  <a:txBody>
                    <a:bodyPr/>
                    <a:lstStyle/>
                    <a:p>
                      <a:pPr algn="ctr"/>
                      <a:r>
                        <a:rPr lang="lv-LV" dirty="0" smtClean="0">
                          <a:solidFill>
                            <a:schemeClr val="tx1"/>
                          </a:solidFill>
                        </a:rPr>
                        <a:t>Pārstāvji no :</a:t>
                      </a:r>
                      <a:endParaRPr lang="lv-LV" dirty="0">
                        <a:solidFill>
                          <a:schemeClr val="tx1"/>
                        </a:solidFill>
                      </a:endParaRPr>
                    </a:p>
                  </a:txBody>
                  <a:tcPr/>
                </a:tc>
                <a:tc>
                  <a:txBody>
                    <a:bodyPr/>
                    <a:lstStyle/>
                    <a:p>
                      <a:pPr algn="ctr"/>
                      <a:r>
                        <a:rPr lang="lv-LV" dirty="0" smtClean="0">
                          <a:solidFill>
                            <a:schemeClr val="tx1"/>
                          </a:solidFill>
                        </a:rPr>
                        <a:t>Skaits:</a:t>
                      </a:r>
                      <a:endParaRPr lang="lv-LV" dirty="0">
                        <a:solidFill>
                          <a:schemeClr val="tx1"/>
                        </a:solidFill>
                      </a:endParaRPr>
                    </a:p>
                  </a:txBody>
                  <a:tcPr/>
                </a:tc>
                <a:tc>
                  <a:txBody>
                    <a:bodyPr/>
                    <a:lstStyle/>
                    <a:p>
                      <a:pPr algn="ctr"/>
                      <a:r>
                        <a:rPr lang="lv-LV" dirty="0" smtClean="0">
                          <a:solidFill>
                            <a:schemeClr val="tx1"/>
                          </a:solidFill>
                        </a:rPr>
                        <a:t>procentos</a:t>
                      </a:r>
                      <a:r>
                        <a:rPr lang="lv-LV" baseline="0" dirty="0" smtClean="0">
                          <a:solidFill>
                            <a:schemeClr val="tx1"/>
                          </a:solidFill>
                        </a:rPr>
                        <a:t> no kopējā skaita:</a:t>
                      </a:r>
                      <a:endParaRPr lang="lv-LV" dirty="0">
                        <a:solidFill>
                          <a:schemeClr val="tx1"/>
                        </a:solidFill>
                      </a:endParaRPr>
                    </a:p>
                  </a:txBody>
                  <a:tcPr/>
                </a:tc>
              </a:tr>
              <a:tr h="361986">
                <a:tc>
                  <a:txBody>
                    <a:bodyPr/>
                    <a:lstStyle/>
                    <a:p>
                      <a:pPr algn="ctr"/>
                      <a:r>
                        <a:rPr lang="lv-LV" sz="1600" b="1" dirty="0" smtClean="0"/>
                        <a:t>FM</a:t>
                      </a:r>
                      <a:endParaRPr lang="lv-LV" sz="1600" b="1" dirty="0"/>
                    </a:p>
                  </a:txBody>
                  <a:tcPr/>
                </a:tc>
                <a:tc>
                  <a:txBody>
                    <a:bodyPr/>
                    <a:lstStyle/>
                    <a:p>
                      <a:pPr algn="ctr"/>
                      <a:r>
                        <a:rPr lang="lv-LV" b="1" dirty="0" smtClean="0"/>
                        <a:t>2</a:t>
                      </a:r>
                      <a:endParaRPr lang="lv-LV" b="1" dirty="0"/>
                    </a:p>
                  </a:txBody>
                  <a:tcPr/>
                </a:tc>
                <a:tc>
                  <a:txBody>
                    <a:bodyPr/>
                    <a:lstStyle/>
                    <a:p>
                      <a:pPr algn="ctr"/>
                      <a:r>
                        <a:rPr lang="lv-LV" b="1" dirty="0" smtClean="0"/>
                        <a:t>11</a:t>
                      </a:r>
                      <a:endParaRPr lang="lv-LV" b="1" dirty="0"/>
                    </a:p>
                  </a:txBody>
                  <a:tcPr/>
                </a:tc>
              </a:tr>
              <a:tr h="361986">
                <a:tc>
                  <a:txBody>
                    <a:bodyPr/>
                    <a:lstStyle/>
                    <a:p>
                      <a:pPr algn="ctr"/>
                      <a:r>
                        <a:rPr lang="lv-LV" sz="1600" b="1" dirty="0" smtClean="0"/>
                        <a:t>Privātpersonām (NVO, biedrības)</a:t>
                      </a:r>
                      <a:endParaRPr lang="lv-LV" sz="1600" b="1" dirty="0"/>
                    </a:p>
                  </a:txBody>
                  <a:tcPr/>
                </a:tc>
                <a:tc>
                  <a:txBody>
                    <a:bodyPr/>
                    <a:lstStyle/>
                    <a:p>
                      <a:pPr algn="ctr"/>
                      <a:r>
                        <a:rPr lang="lv-LV" b="1" dirty="0" smtClean="0"/>
                        <a:t>7</a:t>
                      </a:r>
                      <a:endParaRPr lang="lv-LV" b="1" dirty="0"/>
                    </a:p>
                  </a:txBody>
                  <a:tcPr/>
                </a:tc>
                <a:tc>
                  <a:txBody>
                    <a:bodyPr/>
                    <a:lstStyle/>
                    <a:p>
                      <a:pPr algn="ctr"/>
                      <a:r>
                        <a:rPr lang="lv-LV" b="1" dirty="0" smtClean="0"/>
                        <a:t>39</a:t>
                      </a:r>
                      <a:endParaRPr lang="lv-LV" b="1" dirty="0"/>
                    </a:p>
                  </a:txBody>
                  <a:tcPr/>
                </a:tc>
              </a:tr>
              <a:tr h="361986">
                <a:tc>
                  <a:txBody>
                    <a:bodyPr/>
                    <a:lstStyle/>
                    <a:p>
                      <a:pPr algn="ctr"/>
                      <a:r>
                        <a:rPr lang="lv-LV" sz="1600" b="1" dirty="0" smtClean="0"/>
                        <a:t>Sabiedrības integrācijas fonda (SIF)</a:t>
                      </a:r>
                      <a:endParaRPr lang="lv-LV" sz="1600" b="1" dirty="0"/>
                    </a:p>
                  </a:txBody>
                  <a:tcPr/>
                </a:tc>
                <a:tc>
                  <a:txBody>
                    <a:bodyPr/>
                    <a:lstStyle/>
                    <a:p>
                      <a:pPr algn="ctr"/>
                      <a:r>
                        <a:rPr lang="lv-LV" b="1" dirty="0" smtClean="0"/>
                        <a:t>1</a:t>
                      </a:r>
                      <a:endParaRPr lang="lv-LV" b="1" dirty="0"/>
                    </a:p>
                  </a:txBody>
                  <a:tcPr/>
                </a:tc>
                <a:tc>
                  <a:txBody>
                    <a:bodyPr/>
                    <a:lstStyle/>
                    <a:p>
                      <a:pPr algn="ctr"/>
                      <a:r>
                        <a:rPr lang="lv-LV" b="1" dirty="0" smtClean="0"/>
                        <a:t>5.6</a:t>
                      </a:r>
                      <a:endParaRPr lang="lv-LV" b="1" dirty="0"/>
                    </a:p>
                  </a:txBody>
                  <a:tcPr/>
                </a:tc>
              </a:tr>
              <a:tr h="361986">
                <a:tc>
                  <a:txBody>
                    <a:bodyPr/>
                    <a:lstStyle/>
                    <a:p>
                      <a:pPr algn="ctr"/>
                      <a:r>
                        <a:rPr lang="lv-LV" sz="1600" b="1" dirty="0" smtClean="0"/>
                        <a:t>Valsts kancelejas</a:t>
                      </a:r>
                      <a:endParaRPr lang="lv-LV" sz="1600" b="1" dirty="0"/>
                    </a:p>
                  </a:txBody>
                  <a:tcPr/>
                </a:tc>
                <a:tc>
                  <a:txBody>
                    <a:bodyPr/>
                    <a:lstStyle/>
                    <a:p>
                      <a:pPr algn="ctr"/>
                      <a:r>
                        <a:rPr lang="lv-LV" b="1" dirty="0" smtClean="0"/>
                        <a:t>1</a:t>
                      </a:r>
                      <a:endParaRPr lang="lv-LV" b="1" dirty="0"/>
                    </a:p>
                  </a:txBody>
                  <a:tcPr/>
                </a:tc>
                <a:tc>
                  <a:txBody>
                    <a:bodyPr/>
                    <a:lstStyle/>
                    <a:p>
                      <a:pPr algn="ctr"/>
                      <a:r>
                        <a:rPr lang="lv-LV" b="1" dirty="0" smtClean="0"/>
                        <a:t>5.6</a:t>
                      </a:r>
                      <a:endParaRPr lang="lv-LV" b="1" dirty="0"/>
                    </a:p>
                  </a:txBody>
                  <a:tcPr/>
                </a:tc>
              </a:tr>
              <a:tr h="361986">
                <a:tc>
                  <a:txBody>
                    <a:bodyPr/>
                    <a:lstStyle/>
                    <a:p>
                      <a:pPr algn="ctr"/>
                      <a:r>
                        <a:rPr lang="lv-LV" sz="1600" b="1" dirty="0" smtClean="0"/>
                        <a:t>Kultūras ministrijas (KM)</a:t>
                      </a:r>
                      <a:endParaRPr lang="lv-LV" sz="1600" b="1" dirty="0"/>
                    </a:p>
                  </a:txBody>
                  <a:tcPr/>
                </a:tc>
                <a:tc>
                  <a:txBody>
                    <a:bodyPr/>
                    <a:lstStyle/>
                    <a:p>
                      <a:pPr algn="ctr"/>
                      <a:r>
                        <a:rPr lang="lv-LV" b="1" dirty="0" smtClean="0"/>
                        <a:t>2</a:t>
                      </a:r>
                      <a:endParaRPr lang="lv-LV" b="1" dirty="0"/>
                    </a:p>
                  </a:txBody>
                  <a:tcPr/>
                </a:tc>
                <a:tc>
                  <a:txBody>
                    <a:bodyPr/>
                    <a:lstStyle/>
                    <a:p>
                      <a:pPr algn="ctr"/>
                      <a:r>
                        <a:rPr lang="lv-LV" b="1" dirty="0" smtClean="0"/>
                        <a:t>11</a:t>
                      </a:r>
                      <a:endParaRPr lang="lv-LV" b="1" dirty="0"/>
                    </a:p>
                  </a:txBody>
                  <a:tcPr/>
                </a:tc>
              </a:tr>
              <a:tr h="361986">
                <a:tc>
                  <a:txBody>
                    <a:bodyPr/>
                    <a:lstStyle/>
                    <a:p>
                      <a:pPr algn="ctr"/>
                      <a:r>
                        <a:rPr lang="lv-LV" sz="1600" b="1" dirty="0" smtClean="0"/>
                        <a:t>Labklājības ministrijas (LM)</a:t>
                      </a:r>
                      <a:endParaRPr lang="lv-LV" sz="1600" b="1" dirty="0"/>
                    </a:p>
                  </a:txBody>
                  <a:tcPr/>
                </a:tc>
                <a:tc>
                  <a:txBody>
                    <a:bodyPr/>
                    <a:lstStyle/>
                    <a:p>
                      <a:pPr algn="ctr"/>
                      <a:r>
                        <a:rPr lang="lv-LV" b="1" dirty="0" smtClean="0"/>
                        <a:t>1</a:t>
                      </a:r>
                      <a:endParaRPr lang="lv-LV" b="1" dirty="0"/>
                    </a:p>
                  </a:txBody>
                  <a:tcPr/>
                </a:tc>
                <a:tc>
                  <a:txBody>
                    <a:bodyPr/>
                    <a:lstStyle/>
                    <a:p>
                      <a:pPr algn="ctr"/>
                      <a:r>
                        <a:rPr lang="lv-LV" b="1" dirty="0" smtClean="0"/>
                        <a:t>5.6</a:t>
                      </a:r>
                      <a:endParaRPr lang="lv-LV" b="1" dirty="0"/>
                    </a:p>
                  </a:txBody>
                  <a:tcPr/>
                </a:tc>
              </a:tr>
              <a:tr h="573145">
                <a:tc>
                  <a:txBody>
                    <a:bodyPr/>
                    <a:lstStyle/>
                    <a:p>
                      <a:pPr algn="ctr"/>
                      <a:r>
                        <a:rPr lang="lv-LV" sz="1600" b="1" dirty="0" smtClean="0"/>
                        <a:t>Korupcijas</a:t>
                      </a:r>
                      <a:r>
                        <a:rPr lang="lv-LV" sz="1600" b="1" baseline="0" dirty="0" smtClean="0"/>
                        <a:t> novēršanas un apkarošanas biroja (KNAB)</a:t>
                      </a:r>
                      <a:endParaRPr lang="lv-LV" sz="1600" b="1" dirty="0"/>
                    </a:p>
                  </a:txBody>
                  <a:tcPr/>
                </a:tc>
                <a:tc>
                  <a:txBody>
                    <a:bodyPr/>
                    <a:lstStyle/>
                    <a:p>
                      <a:pPr algn="ctr"/>
                      <a:r>
                        <a:rPr lang="lv-LV" b="1" dirty="0" smtClean="0"/>
                        <a:t>2</a:t>
                      </a:r>
                      <a:endParaRPr lang="lv-LV" b="1" dirty="0"/>
                    </a:p>
                  </a:txBody>
                  <a:tcPr/>
                </a:tc>
                <a:tc>
                  <a:txBody>
                    <a:bodyPr/>
                    <a:lstStyle/>
                    <a:p>
                      <a:pPr algn="ctr"/>
                      <a:r>
                        <a:rPr lang="lv-LV" b="1" dirty="0" smtClean="0"/>
                        <a:t>11</a:t>
                      </a:r>
                      <a:endParaRPr lang="lv-LV" b="1" dirty="0"/>
                    </a:p>
                  </a:txBody>
                  <a:tcPr/>
                </a:tc>
              </a:tr>
              <a:tr h="361986">
                <a:tc>
                  <a:txBody>
                    <a:bodyPr/>
                    <a:lstStyle/>
                    <a:p>
                      <a:pPr algn="ctr"/>
                      <a:r>
                        <a:rPr lang="lv-LV" sz="1600" b="1" dirty="0" smtClean="0"/>
                        <a:t>Izglītības</a:t>
                      </a:r>
                      <a:r>
                        <a:rPr lang="lv-LV" sz="1600" b="1" baseline="0" dirty="0" smtClean="0"/>
                        <a:t> un zinātnes ministrijas (IZM)</a:t>
                      </a:r>
                      <a:endParaRPr lang="lv-LV" sz="1600" b="1" dirty="0"/>
                    </a:p>
                  </a:txBody>
                  <a:tcPr/>
                </a:tc>
                <a:tc>
                  <a:txBody>
                    <a:bodyPr/>
                    <a:lstStyle/>
                    <a:p>
                      <a:pPr algn="ctr"/>
                      <a:r>
                        <a:rPr lang="lv-LV" b="1" dirty="0" smtClean="0"/>
                        <a:t>1</a:t>
                      </a:r>
                      <a:endParaRPr lang="lv-LV" b="1" dirty="0"/>
                    </a:p>
                  </a:txBody>
                  <a:tcPr/>
                </a:tc>
                <a:tc>
                  <a:txBody>
                    <a:bodyPr/>
                    <a:lstStyle/>
                    <a:p>
                      <a:pPr algn="ctr"/>
                      <a:r>
                        <a:rPr lang="lv-LV" b="1" dirty="0" smtClean="0"/>
                        <a:t>5.6</a:t>
                      </a:r>
                      <a:endParaRPr lang="lv-LV" b="1" dirty="0"/>
                    </a:p>
                  </a:txBody>
                  <a:tcPr/>
                </a:tc>
              </a:tr>
              <a:tr h="361986">
                <a:tc>
                  <a:txBody>
                    <a:bodyPr/>
                    <a:lstStyle/>
                    <a:p>
                      <a:pPr algn="ctr"/>
                      <a:r>
                        <a:rPr lang="lv-LV" sz="1600" b="1" dirty="0" smtClean="0"/>
                        <a:t>Aizsardzības ministrijas (</a:t>
                      </a:r>
                      <a:r>
                        <a:rPr lang="lv-LV" sz="1600" b="1" dirty="0" err="1" smtClean="0"/>
                        <a:t>AiM</a:t>
                      </a:r>
                      <a:r>
                        <a:rPr lang="lv-LV" sz="1600" b="1" dirty="0" smtClean="0"/>
                        <a:t>)</a:t>
                      </a:r>
                      <a:endParaRPr lang="lv-LV" sz="1600" b="1" dirty="0"/>
                    </a:p>
                  </a:txBody>
                  <a:tcPr/>
                </a:tc>
                <a:tc>
                  <a:txBody>
                    <a:bodyPr/>
                    <a:lstStyle/>
                    <a:p>
                      <a:pPr algn="ctr"/>
                      <a:r>
                        <a:rPr lang="lv-LV" b="1" dirty="0" smtClean="0"/>
                        <a:t>1</a:t>
                      </a:r>
                      <a:endParaRPr lang="lv-LV" b="1" dirty="0"/>
                    </a:p>
                  </a:txBody>
                  <a:tcPr/>
                </a:tc>
                <a:tc>
                  <a:txBody>
                    <a:bodyPr/>
                    <a:lstStyle/>
                    <a:p>
                      <a:pPr algn="ctr"/>
                      <a:r>
                        <a:rPr lang="lv-LV" b="1" dirty="0" smtClean="0"/>
                        <a:t>5.6</a:t>
                      </a:r>
                      <a:endParaRPr lang="lv-LV" b="1" dirty="0"/>
                    </a:p>
                  </a:txBody>
                  <a:tcPr/>
                </a:tc>
              </a:tr>
              <a:tr h="361986">
                <a:tc>
                  <a:txBody>
                    <a:bodyPr/>
                    <a:lstStyle/>
                    <a:p>
                      <a:pPr algn="ctr"/>
                      <a:r>
                        <a:rPr lang="lv-LV" sz="1600" b="1" dirty="0" smtClean="0"/>
                        <a:t>Kopā:</a:t>
                      </a:r>
                      <a:endParaRPr lang="lv-LV" sz="1600" b="1" dirty="0"/>
                    </a:p>
                  </a:txBody>
                  <a:tcPr/>
                </a:tc>
                <a:tc>
                  <a:txBody>
                    <a:bodyPr/>
                    <a:lstStyle/>
                    <a:p>
                      <a:pPr algn="ctr"/>
                      <a:r>
                        <a:rPr lang="lv-LV" b="1" dirty="0" smtClean="0"/>
                        <a:t>18</a:t>
                      </a:r>
                      <a:endParaRPr lang="lv-LV" b="1" dirty="0"/>
                    </a:p>
                  </a:txBody>
                  <a:tcPr/>
                </a:tc>
                <a:tc>
                  <a:txBody>
                    <a:bodyPr/>
                    <a:lstStyle/>
                    <a:p>
                      <a:pPr algn="ctr"/>
                      <a:r>
                        <a:rPr lang="lv-LV" b="1" dirty="0" smtClean="0"/>
                        <a:t>100</a:t>
                      </a:r>
                      <a:endParaRPr lang="lv-LV" b="1" dirty="0"/>
                    </a:p>
                  </a:txBody>
                  <a:tcPr/>
                </a:tc>
              </a:tr>
            </a:tbl>
          </a:graphicData>
        </a:graphic>
      </p:graphicFrame>
    </p:spTree>
    <p:extLst>
      <p:ext uri="{BB962C8B-B14F-4D97-AF65-F5344CB8AC3E}">
        <p14:creationId xmlns:p14="http://schemas.microsoft.com/office/powerpoint/2010/main" val="33257949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304800"/>
            <a:ext cx="6236940" cy="1143000"/>
          </a:xfrm>
        </p:spPr>
        <p:txBody>
          <a:bodyPr/>
          <a:lstStyle/>
          <a:p>
            <a:r>
              <a:rPr lang="lv-LV" sz="2800" b="1" dirty="0" smtClean="0"/>
              <a:t>Darba grupā apspriestās pamatproblēmas</a:t>
            </a:r>
            <a:endParaRPr lang="lv-LV" sz="2800" b="1" dirty="0"/>
          </a:p>
        </p:txBody>
      </p:sp>
      <p:sp>
        <p:nvSpPr>
          <p:cNvPr id="3" name="Content Placeholder 2"/>
          <p:cNvSpPr>
            <a:spLocks noGrp="1"/>
          </p:cNvSpPr>
          <p:nvPr>
            <p:ph idx="1"/>
          </p:nvPr>
        </p:nvSpPr>
        <p:spPr>
          <a:xfrm>
            <a:off x="495300" y="1916832"/>
            <a:ext cx="7965132" cy="4102968"/>
          </a:xfrm>
        </p:spPr>
        <p:txBody>
          <a:bodyPr/>
          <a:lstStyle/>
          <a:p>
            <a:pPr marL="0" indent="0" algn="just">
              <a:buNone/>
            </a:pPr>
            <a:endParaRPr lang="lv-LV" sz="1600" b="1" dirty="0" smtClean="0"/>
          </a:p>
          <a:p>
            <a:pPr marL="0" indent="0" algn="just">
              <a:buNone/>
            </a:pPr>
            <a:r>
              <a:rPr lang="lv-LV" sz="1600" b="1" dirty="0" smtClean="0"/>
              <a:t>Valsts </a:t>
            </a:r>
            <a:r>
              <a:rPr lang="lv-LV" sz="1600" b="1" dirty="0"/>
              <a:t>budžeta finansējums </a:t>
            </a:r>
            <a:r>
              <a:rPr lang="lv-LV" sz="1600" b="1" dirty="0" smtClean="0"/>
              <a:t>bieži tiek piešķirts, </a:t>
            </a:r>
            <a:r>
              <a:rPr lang="lv-LV" sz="1600" b="1" dirty="0"/>
              <a:t>neievērojot </a:t>
            </a:r>
            <a:r>
              <a:rPr lang="lv-LV" sz="1600" b="1" dirty="0" smtClean="0"/>
              <a:t>Valsts pārvaldes iekārtas likuma (turpmāk - VPIL) </a:t>
            </a:r>
            <a:r>
              <a:rPr lang="lv-LV" sz="1600" b="1" dirty="0"/>
              <a:t>12.pantā noteiktos publisko tiesību līgumu veidus valsts pārvaldes </a:t>
            </a:r>
            <a:r>
              <a:rPr lang="lv-LV" sz="1600" b="1" dirty="0" smtClean="0"/>
              <a:t>jomā:</a:t>
            </a:r>
          </a:p>
          <a:p>
            <a:pPr marL="0" indent="0" algn="just">
              <a:buNone/>
            </a:pPr>
            <a:endParaRPr lang="lv-LV" sz="1600" b="1" dirty="0" smtClean="0"/>
          </a:p>
          <a:p>
            <a:pPr indent="282575"/>
            <a:r>
              <a:rPr lang="lv-LV" sz="1600" dirty="0" smtClean="0"/>
              <a:t>1) sadarbības </a:t>
            </a:r>
            <a:r>
              <a:rPr lang="lv-LV" sz="1600" dirty="0"/>
              <a:t>līgumu </a:t>
            </a:r>
            <a:r>
              <a:rPr lang="lv-LV" sz="1600" dirty="0" smtClean="0"/>
              <a:t>(VPIL 61.pants</a:t>
            </a:r>
            <a:r>
              <a:rPr lang="lv-LV" sz="1600" dirty="0"/>
              <a:t>); </a:t>
            </a:r>
          </a:p>
          <a:p>
            <a:pPr indent="282575"/>
            <a:r>
              <a:rPr lang="lv-LV" sz="1600" dirty="0"/>
              <a:t>2) administratīvo līgumu </a:t>
            </a:r>
            <a:r>
              <a:rPr lang="lv-LV" sz="1600" dirty="0" smtClean="0"/>
              <a:t>(VPIL X </a:t>
            </a:r>
            <a:r>
              <a:rPr lang="lv-LV" sz="1600" dirty="0"/>
              <a:t>nodaļa); </a:t>
            </a:r>
          </a:p>
          <a:p>
            <a:pPr indent="282575"/>
            <a:r>
              <a:rPr lang="lv-LV" sz="1600" b="1" dirty="0">
                <a:solidFill>
                  <a:srgbClr val="0070C0"/>
                </a:solidFill>
              </a:rPr>
              <a:t>3) deleģēšanas līgumu </a:t>
            </a:r>
            <a:r>
              <a:rPr lang="lv-LV" sz="1600" b="1" dirty="0" smtClean="0">
                <a:solidFill>
                  <a:srgbClr val="0070C0"/>
                </a:solidFill>
              </a:rPr>
              <a:t>(VPIL V </a:t>
            </a:r>
            <a:r>
              <a:rPr lang="lv-LV" sz="1600" b="1" dirty="0">
                <a:solidFill>
                  <a:srgbClr val="0070C0"/>
                </a:solidFill>
              </a:rPr>
              <a:t>nodaļa); </a:t>
            </a:r>
          </a:p>
          <a:p>
            <a:pPr indent="282575"/>
            <a:r>
              <a:rPr lang="lv-LV" sz="1600" dirty="0"/>
              <a:t>4) līdzdarbības līgumu </a:t>
            </a:r>
            <a:r>
              <a:rPr lang="lv-LV" sz="1600" dirty="0" smtClean="0"/>
              <a:t>(VPIL VI </a:t>
            </a:r>
            <a:r>
              <a:rPr lang="lv-LV" sz="1600" dirty="0"/>
              <a:t>nodaļa). </a:t>
            </a:r>
            <a:endParaRPr lang="lv-LV" sz="1600" dirty="0" smtClean="0"/>
          </a:p>
          <a:p>
            <a:pPr indent="0">
              <a:buNone/>
            </a:pPr>
            <a:endParaRPr lang="lv-LV" sz="1600" b="1" dirty="0" smtClean="0"/>
          </a:p>
          <a:p>
            <a:pPr marL="0" indent="0" algn="just">
              <a:buNone/>
            </a:pPr>
            <a:r>
              <a:rPr lang="lv-LV" sz="1600" b="1" dirty="0" smtClean="0"/>
              <a:t>Nav vienota un caurskatāma valsts budžeta finansējuma piešķiršanas, </a:t>
            </a:r>
            <a:r>
              <a:rPr lang="lv-LV" sz="1600" b="1" dirty="0"/>
              <a:t>uzskaites un </a:t>
            </a:r>
            <a:r>
              <a:rPr lang="lv-LV" sz="1600" b="1" dirty="0" smtClean="0"/>
              <a:t>piešķirtā finansējuma izlietošanas kārtība privātpersonām (</a:t>
            </a:r>
            <a:r>
              <a:rPr lang="lv-LV" sz="1600" b="1" dirty="0" err="1" smtClean="0"/>
              <a:t>t.sk</a:t>
            </a:r>
            <a:r>
              <a:rPr lang="lv-LV" sz="1600" b="1" dirty="0" smtClean="0"/>
              <a:t>. NVO) .</a:t>
            </a:r>
          </a:p>
          <a:p>
            <a:pPr marL="0" indent="0" algn="just">
              <a:buNone/>
            </a:pPr>
            <a:endParaRPr lang="lv-LV" sz="1600" b="1" dirty="0" smtClean="0"/>
          </a:p>
        </p:txBody>
      </p:sp>
      <p:sp>
        <p:nvSpPr>
          <p:cNvPr id="4" name="Date Placeholder 3"/>
          <p:cNvSpPr>
            <a:spLocks noGrp="1"/>
          </p:cNvSpPr>
          <p:nvPr>
            <p:ph type="dt" sz="half" idx="10"/>
          </p:nvPr>
        </p:nvSpPr>
        <p:spPr/>
        <p:txBody>
          <a:bodyPr/>
          <a:lstStyle/>
          <a:p>
            <a:fld id="{1C758B8E-952D-42FD-845E-62C12B2460ED}" type="datetime1">
              <a:rPr lang="lv-LV" smtClean="0"/>
              <a:pPr/>
              <a:t>27.08.2013</a:t>
            </a:fld>
            <a:endParaRPr lang="en-US" dirty="0"/>
          </a:p>
        </p:txBody>
      </p:sp>
      <p:sp>
        <p:nvSpPr>
          <p:cNvPr id="5" name="Slide Number Placeholder 4"/>
          <p:cNvSpPr>
            <a:spLocks noGrp="1"/>
          </p:cNvSpPr>
          <p:nvPr>
            <p:ph type="sldNum" sz="quarter" idx="12"/>
          </p:nvPr>
        </p:nvSpPr>
        <p:spPr/>
        <p:txBody>
          <a:bodyPr/>
          <a:lstStyle/>
          <a:p>
            <a:fld id="{BF0E091C-8822-49AA-BAD9-321E48AA2899}" type="slidenum">
              <a:rPr lang="en-US" smtClean="0"/>
              <a:pPr/>
              <a:t>4</a:t>
            </a:fld>
            <a:endParaRPr lang="en-US"/>
          </a:p>
        </p:txBody>
      </p:sp>
    </p:spTree>
    <p:extLst>
      <p:ext uri="{BB962C8B-B14F-4D97-AF65-F5344CB8AC3E}">
        <p14:creationId xmlns:p14="http://schemas.microsoft.com/office/powerpoint/2010/main" val="15709212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304800"/>
            <a:ext cx="6236940" cy="1143000"/>
          </a:xfrm>
        </p:spPr>
        <p:txBody>
          <a:bodyPr/>
          <a:lstStyle/>
          <a:p>
            <a:r>
              <a:rPr lang="lv-LV" sz="2800" b="1" dirty="0" smtClean="0"/>
              <a:t>Darba grupas pieņemtais lēmums</a:t>
            </a:r>
            <a:endParaRPr lang="lv-LV" sz="2800" b="1" dirty="0"/>
          </a:p>
        </p:txBody>
      </p:sp>
      <p:sp>
        <p:nvSpPr>
          <p:cNvPr id="3" name="Content Placeholder 2"/>
          <p:cNvSpPr>
            <a:spLocks noGrp="1"/>
          </p:cNvSpPr>
          <p:nvPr>
            <p:ph idx="1"/>
          </p:nvPr>
        </p:nvSpPr>
        <p:spPr>
          <a:xfrm>
            <a:off x="495300" y="1916832"/>
            <a:ext cx="7965132" cy="4102968"/>
          </a:xfrm>
        </p:spPr>
        <p:txBody>
          <a:bodyPr/>
          <a:lstStyle/>
          <a:p>
            <a:pPr marL="0" indent="0" algn="ctr">
              <a:buNone/>
            </a:pPr>
            <a:r>
              <a:rPr lang="lv-LV" sz="1800" b="1" dirty="0" smtClean="0"/>
              <a:t> </a:t>
            </a:r>
            <a:r>
              <a:rPr lang="lv-LV" sz="2000" b="1" dirty="0" smtClean="0"/>
              <a:t>Jau pirmajās darba grupas sanāksmēs tika pieņemts lēmums – </a:t>
            </a:r>
          </a:p>
          <a:p>
            <a:pPr marL="0" indent="0" algn="ctr">
              <a:buNone/>
            </a:pPr>
            <a:r>
              <a:rPr lang="lv-LV" sz="2000" b="1" dirty="0" smtClean="0"/>
              <a:t> izstrādāt vispārīgus MK noteikumus</a:t>
            </a:r>
          </a:p>
          <a:p>
            <a:pPr marL="0" indent="0" algn="ctr">
              <a:buNone/>
            </a:pPr>
            <a:endParaRPr lang="lv-LV" sz="1800" b="1" dirty="0" smtClean="0"/>
          </a:p>
          <a:p>
            <a:pPr marL="0" indent="0" algn="just">
              <a:buNone/>
            </a:pPr>
            <a:r>
              <a:rPr lang="lv-LV" sz="1800" b="1" dirty="0" smtClean="0"/>
              <a:t>Tika sagatavoti:</a:t>
            </a:r>
          </a:p>
          <a:p>
            <a:pPr algn="just"/>
            <a:r>
              <a:rPr lang="lv-LV" sz="1800" b="1" dirty="0" smtClean="0"/>
              <a:t>grozījumi Likumā par budžetu un finanšu vadību (turpmāk – LBFV), iestrādājot  deleģējumu vispārīgo MK noteikumu sagatavošanai;</a:t>
            </a:r>
          </a:p>
          <a:p>
            <a:pPr algn="just"/>
            <a:endParaRPr lang="lv-LV" sz="1800" b="1" dirty="0" smtClean="0"/>
          </a:p>
          <a:p>
            <a:pPr algn="just"/>
            <a:r>
              <a:rPr lang="lv-LV" sz="1800" b="1" dirty="0" smtClean="0"/>
              <a:t>MK </a:t>
            </a:r>
            <a:r>
              <a:rPr lang="lv-LV" sz="1800" b="1" dirty="0"/>
              <a:t>noteikumu «Kārtību, kādā piešķir valsts budžeta dotāciju privātpersonām deleģēta pārvaldes uzdevuma veikšanai, </a:t>
            </a:r>
            <a:r>
              <a:rPr lang="lv-LV" sz="1800" b="1" dirty="0" smtClean="0"/>
              <a:t>kā </a:t>
            </a:r>
            <a:r>
              <a:rPr lang="lv-LV" sz="1800" b="1" dirty="0"/>
              <a:t>arī piešķirtā finansējuma izlietošanas kontroles un neatbilstoši izlietotā finansējuma atgūšanas kārtību reglamentē Ministru </a:t>
            </a:r>
            <a:r>
              <a:rPr lang="lv-LV" sz="1800" b="1" dirty="0" smtClean="0"/>
              <a:t>kabinets» projekta redakcija.</a:t>
            </a:r>
            <a:endParaRPr lang="lv-LV" sz="2000" b="1" dirty="0" smtClean="0"/>
          </a:p>
          <a:p>
            <a:pPr marL="0" indent="0" algn="r">
              <a:buNone/>
            </a:pPr>
            <a:endParaRPr lang="lv-LV" sz="2000" b="1" dirty="0" smtClean="0"/>
          </a:p>
        </p:txBody>
      </p:sp>
      <p:sp>
        <p:nvSpPr>
          <p:cNvPr id="4" name="Date Placeholder 3"/>
          <p:cNvSpPr>
            <a:spLocks noGrp="1"/>
          </p:cNvSpPr>
          <p:nvPr>
            <p:ph type="dt" sz="half" idx="10"/>
          </p:nvPr>
        </p:nvSpPr>
        <p:spPr/>
        <p:txBody>
          <a:bodyPr/>
          <a:lstStyle/>
          <a:p>
            <a:fld id="{1C758B8E-952D-42FD-845E-62C12B2460ED}" type="datetime1">
              <a:rPr lang="lv-LV" smtClean="0"/>
              <a:pPr/>
              <a:t>27.08.2013</a:t>
            </a:fld>
            <a:endParaRPr lang="en-US" dirty="0"/>
          </a:p>
        </p:txBody>
      </p:sp>
      <p:sp>
        <p:nvSpPr>
          <p:cNvPr id="5" name="Slide Number Placeholder 4"/>
          <p:cNvSpPr>
            <a:spLocks noGrp="1"/>
          </p:cNvSpPr>
          <p:nvPr>
            <p:ph type="sldNum" sz="quarter" idx="12"/>
          </p:nvPr>
        </p:nvSpPr>
        <p:spPr/>
        <p:txBody>
          <a:bodyPr/>
          <a:lstStyle/>
          <a:p>
            <a:fld id="{BF0E091C-8822-49AA-BAD9-321E48AA2899}" type="slidenum">
              <a:rPr lang="en-US" smtClean="0"/>
              <a:pPr/>
              <a:t>5</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16216" y="5456450"/>
            <a:ext cx="1951705" cy="1217864"/>
          </a:xfrm>
          <a:prstGeom prst="rect">
            <a:avLst/>
          </a:prstGeom>
        </p:spPr>
      </p:pic>
    </p:spTree>
    <p:extLst>
      <p:ext uri="{BB962C8B-B14F-4D97-AF65-F5344CB8AC3E}">
        <p14:creationId xmlns:p14="http://schemas.microsoft.com/office/powerpoint/2010/main" val="12715391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5203240" cy="1128142"/>
          </a:xfrm>
        </p:spPr>
        <p:txBody>
          <a:bodyPr>
            <a:noAutofit/>
          </a:bodyPr>
          <a:lstStyle/>
          <a:p>
            <a:r>
              <a:rPr lang="lv-LV" sz="2000" b="1" dirty="0" smtClean="0"/>
              <a:t>Valsts pārvaldes iestāžu  viedoklis par iestāžu  un nevalstisko organizāciju (turpmāk – NVO) sadarbību veidiem</a:t>
            </a:r>
            <a:br>
              <a:rPr lang="lv-LV" sz="2000" b="1" dirty="0" smtClean="0"/>
            </a:br>
            <a:endParaRPr lang="lv-LV" sz="2000" b="1" dirty="0"/>
          </a:p>
        </p:txBody>
      </p:sp>
      <p:sp>
        <p:nvSpPr>
          <p:cNvPr id="3" name="Content Placeholder 2"/>
          <p:cNvSpPr>
            <a:spLocks noGrp="1"/>
          </p:cNvSpPr>
          <p:nvPr>
            <p:ph idx="1"/>
          </p:nvPr>
        </p:nvSpPr>
        <p:spPr>
          <a:xfrm>
            <a:off x="395536" y="1844824"/>
            <a:ext cx="8208912" cy="4320480"/>
          </a:xfrm>
        </p:spPr>
        <p:txBody>
          <a:bodyPr>
            <a:normAutofit/>
          </a:bodyPr>
          <a:lstStyle/>
          <a:p>
            <a:pPr marL="0" indent="0" algn="just">
              <a:buNone/>
            </a:pPr>
            <a:endParaRPr lang="lv-LV" sz="1800" b="1" dirty="0" smtClean="0"/>
          </a:p>
          <a:p>
            <a:pPr marL="0" indent="0" algn="just">
              <a:buNone/>
            </a:pPr>
            <a:r>
              <a:rPr lang="lv-LV" sz="1800" b="1" dirty="0" smtClean="0"/>
              <a:t>KNAB viedoklis – </a:t>
            </a:r>
            <a:r>
              <a:rPr lang="lv-LV" sz="1600" dirty="0" smtClean="0"/>
              <a:t>LBFV ir noteikts, ka dotācijas </a:t>
            </a:r>
            <a:r>
              <a:rPr lang="lv-LV" sz="1600" dirty="0"/>
              <a:t>ir budžeta līdzekļi, kurus piešķir citiem budžetiem, komersantiem, biedrībām un nodibinājumiem, kā arī citām institūcijām normatīvajos aktos noteiktajā kārtībā, lai nodrošinātu valsts vai pašvaldību uzdevumu </a:t>
            </a:r>
            <a:r>
              <a:rPr lang="lv-LV" sz="1600" dirty="0" smtClean="0"/>
              <a:t>izpildi, līdz ar to</a:t>
            </a:r>
            <a:r>
              <a:rPr lang="lv-LV" sz="1600" b="1" dirty="0" smtClean="0"/>
              <a:t> </a:t>
            </a:r>
            <a:r>
              <a:rPr lang="lv-LV" sz="1600" b="1" dirty="0" smtClean="0">
                <a:solidFill>
                  <a:srgbClr val="0070C0"/>
                </a:solidFill>
              </a:rPr>
              <a:t>valsts </a:t>
            </a:r>
            <a:r>
              <a:rPr lang="lv-LV" sz="1600" b="1" dirty="0">
                <a:solidFill>
                  <a:srgbClr val="0070C0"/>
                </a:solidFill>
              </a:rPr>
              <a:t>budžeta finansējums var tikt piešķirts tikai deleģētu valsts pārvaldes uzdevumu </a:t>
            </a:r>
            <a:r>
              <a:rPr lang="lv-LV" sz="1600" b="1" dirty="0" smtClean="0">
                <a:solidFill>
                  <a:srgbClr val="0070C0"/>
                </a:solidFill>
              </a:rPr>
              <a:t>veikšanai. </a:t>
            </a:r>
          </a:p>
          <a:p>
            <a:pPr marL="0" indent="0" algn="just">
              <a:buNone/>
            </a:pPr>
            <a:endParaRPr lang="lv-LV" sz="1800" b="1" dirty="0" smtClean="0"/>
          </a:p>
          <a:p>
            <a:pPr marL="0" indent="0" algn="just">
              <a:buNone/>
            </a:pPr>
            <a:r>
              <a:rPr lang="lv-LV" sz="1800" b="1" dirty="0" smtClean="0"/>
              <a:t>Tieslietu ministrijas (TM) viedoklis – </a:t>
            </a:r>
            <a:r>
              <a:rPr lang="lv-LV" sz="1600" dirty="0" smtClean="0"/>
              <a:t>valsts pārvaldes uzdevuma deleģēšanas jautājumu risina Valsts pārvaldes iekārtas likums (VPIL). Šīs darba grupas uzdevums ir risināt valsts budžeta līdzekļu piešķiršanu, izlietošanu un atskaitīšanos tad, kad valsts pārvaldes uzdevums ir jau saņemts. </a:t>
            </a:r>
          </a:p>
          <a:p>
            <a:pPr marL="0" indent="0" algn="just">
              <a:buNone/>
            </a:pPr>
            <a:r>
              <a:rPr lang="lv-LV" sz="1600" b="1" dirty="0" smtClean="0">
                <a:solidFill>
                  <a:srgbClr val="0070C0"/>
                </a:solidFill>
              </a:rPr>
              <a:t>Iestādes drīkst piešķirt valsts budžeta finansējumu privātpersonām tikai VPIL noteiktajos gadījumos</a:t>
            </a:r>
            <a:r>
              <a:rPr lang="lv-LV" sz="1600" b="1" dirty="0">
                <a:solidFill>
                  <a:srgbClr val="0070C0"/>
                </a:solidFill>
              </a:rPr>
              <a:t>. Saskaņā ar VPIL privātpersona ir fiziskā persona, privāto tiesību juridiskā persona vai šādu personu apvienība.</a:t>
            </a:r>
            <a:endParaRPr lang="lv-LV" sz="1600" b="1" dirty="0" smtClean="0">
              <a:solidFill>
                <a:srgbClr val="0070C0"/>
              </a:solidFill>
            </a:endParaRPr>
          </a:p>
          <a:p>
            <a:pPr marL="0" indent="0" algn="just">
              <a:buNone/>
            </a:pPr>
            <a:r>
              <a:rPr lang="lv-LV" sz="1600" b="1" dirty="0" smtClean="0"/>
              <a:t>Vēlreiz nepieciešams aptaujā apzināt nozaru ministriju un NVO normatīvajos aktos iespējamos nereglamentētos sadarbību veidus un identificēt pastāvošās problēmas.</a:t>
            </a:r>
          </a:p>
          <a:p>
            <a:pPr marL="0" indent="0" algn="ctr">
              <a:buNone/>
            </a:pPr>
            <a:endParaRPr lang="lv-LV" sz="2000" b="1" dirty="0"/>
          </a:p>
        </p:txBody>
      </p:sp>
      <p:sp>
        <p:nvSpPr>
          <p:cNvPr id="4" name="Date Placeholder 3"/>
          <p:cNvSpPr>
            <a:spLocks noGrp="1"/>
          </p:cNvSpPr>
          <p:nvPr>
            <p:ph type="dt" sz="half" idx="10"/>
          </p:nvPr>
        </p:nvSpPr>
        <p:spPr/>
        <p:txBody>
          <a:bodyPr/>
          <a:lstStyle/>
          <a:p>
            <a:fld id="{1C758B8E-952D-42FD-845E-62C12B2460ED}" type="datetime1">
              <a:rPr lang="lv-LV" smtClean="0"/>
              <a:pPr/>
              <a:t>27.08.2013</a:t>
            </a:fld>
            <a:endParaRPr lang="en-US" dirty="0"/>
          </a:p>
        </p:txBody>
      </p:sp>
      <p:sp>
        <p:nvSpPr>
          <p:cNvPr id="5" name="Slide Number Placeholder 4"/>
          <p:cNvSpPr>
            <a:spLocks noGrp="1"/>
          </p:cNvSpPr>
          <p:nvPr>
            <p:ph type="sldNum" sz="quarter" idx="12"/>
          </p:nvPr>
        </p:nvSpPr>
        <p:spPr/>
        <p:txBody>
          <a:bodyPr/>
          <a:lstStyle/>
          <a:p>
            <a:fld id="{BF0E091C-8822-49AA-BAD9-321E48AA2899}" type="slidenum">
              <a:rPr lang="en-US" smtClean="0"/>
              <a:pPr/>
              <a:t>6</a:t>
            </a:fld>
            <a:endParaRPr lang="en-US"/>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42792" y="332656"/>
            <a:ext cx="989447" cy="1128142"/>
          </a:xfrm>
          <a:prstGeom prst="rect">
            <a:avLst/>
          </a:prstGeom>
        </p:spPr>
      </p:pic>
    </p:spTree>
    <p:extLst>
      <p:ext uri="{BB962C8B-B14F-4D97-AF65-F5344CB8AC3E}">
        <p14:creationId xmlns:p14="http://schemas.microsoft.com/office/powerpoint/2010/main" val="22846575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85728"/>
            <a:ext cx="6286544" cy="1143000"/>
          </a:xfrm>
        </p:spPr>
        <p:txBody>
          <a:bodyPr>
            <a:normAutofit/>
          </a:bodyPr>
          <a:lstStyle/>
          <a:p>
            <a:r>
              <a:rPr lang="lv-LV" sz="2800" b="1" dirty="0" smtClean="0"/>
              <a:t>Aptaujā konstatētais un ministriju izteiktie risinājumi</a:t>
            </a:r>
            <a:endParaRPr lang="lv-LV" sz="2800" b="1" dirty="0">
              <a:solidFill>
                <a:schemeClr val="tx1"/>
              </a:solidFill>
            </a:endParaRPr>
          </a:p>
        </p:txBody>
      </p:sp>
      <p:sp>
        <p:nvSpPr>
          <p:cNvPr id="3" name="Content Placeholder 2"/>
          <p:cNvSpPr>
            <a:spLocks noGrp="1"/>
          </p:cNvSpPr>
          <p:nvPr>
            <p:ph idx="1"/>
          </p:nvPr>
        </p:nvSpPr>
        <p:spPr>
          <a:xfrm>
            <a:off x="539552" y="1844824"/>
            <a:ext cx="7920880" cy="4248472"/>
          </a:xfrm>
        </p:spPr>
        <p:txBody>
          <a:bodyPr>
            <a:normAutofit fontScale="25000" lnSpcReduction="20000"/>
          </a:bodyPr>
          <a:lstStyle/>
          <a:p>
            <a:pPr marL="0" indent="0" algn="just">
              <a:buNone/>
            </a:pPr>
            <a:r>
              <a:rPr lang="lv-LV" sz="6400" b="1" dirty="0" smtClean="0"/>
              <a:t>Attaujā tika konstatēts, ka pamatā visi iespējamie valsts budžeta iestāžu un NVO sadarbību veidi VPIL </a:t>
            </a:r>
            <a:r>
              <a:rPr lang="lv-LV" sz="6400" b="1" dirty="0"/>
              <a:t>ir atrunāti </a:t>
            </a:r>
            <a:r>
              <a:rPr lang="lv-LV" sz="6400" b="1" dirty="0" smtClean="0"/>
              <a:t>un darba grupa var uzsākt risināt tai doto uzdevumu – sagatavot MK noteikumu projektu, kas noteiktu kārtību valsts </a:t>
            </a:r>
            <a:r>
              <a:rPr lang="lv-LV" sz="6400" b="1" dirty="0"/>
              <a:t>budžeta līdzekļu </a:t>
            </a:r>
            <a:r>
              <a:rPr lang="lv-LV" sz="6400" b="1" dirty="0" smtClean="0"/>
              <a:t>piešķiršanai privātpersonām deleģētu valsts pārvaldes uzdevumu veikšanai, kā arī nosakot piešķirto līdzekļu izlietojuma uzraudzības kārtību. </a:t>
            </a:r>
          </a:p>
          <a:p>
            <a:pPr marL="0" indent="0" algn="ctr">
              <a:buNone/>
            </a:pPr>
            <a:endParaRPr lang="lv-LV" sz="6400" b="1" dirty="0" smtClean="0"/>
          </a:p>
          <a:p>
            <a:pPr marL="0" indent="0" algn="ctr">
              <a:buNone/>
            </a:pPr>
            <a:r>
              <a:rPr lang="lv-LV" sz="6400" b="1" dirty="0" smtClean="0"/>
              <a:t>Risinājums paredz sekojošas darbības:</a:t>
            </a:r>
          </a:p>
          <a:p>
            <a:pPr marL="0" indent="0" algn="ctr">
              <a:buNone/>
            </a:pPr>
            <a:endParaRPr lang="lv-LV" sz="6400" b="1" dirty="0" smtClean="0"/>
          </a:p>
          <a:p>
            <a:pPr algn="just"/>
            <a:r>
              <a:rPr lang="lv-LV" sz="6400" dirty="0" smtClean="0"/>
              <a:t>izstrādāt valstī vienotus MK noteikumus – nosakot iestādēm pienākumu publiskot finansējuma saņemšanas iespējas noteiktam mērķim visām privātpersonām publiski pieejamā iestādes tīmekļa vietnē;</a:t>
            </a:r>
          </a:p>
          <a:p>
            <a:pPr marL="0" indent="0" algn="just">
              <a:buNone/>
            </a:pPr>
            <a:endParaRPr lang="lv-LV" sz="6400" dirty="0" smtClean="0"/>
          </a:p>
          <a:p>
            <a:pPr algn="just"/>
            <a:r>
              <a:rPr lang="lv-LV" sz="6400" dirty="0" smtClean="0"/>
              <a:t>ļaut katrai nozares ministrijai izstrādāt savai nozarei specifiskus kritērijus, kurus tā ņemtu vērā pretendentu izvērtēšanā;</a:t>
            </a:r>
          </a:p>
          <a:p>
            <a:pPr marL="0" indent="0" algn="just">
              <a:buNone/>
            </a:pPr>
            <a:endParaRPr lang="lv-LV" sz="6400" dirty="0" smtClean="0"/>
          </a:p>
          <a:p>
            <a:pPr algn="just"/>
            <a:r>
              <a:rPr lang="lv-LV" sz="6400" dirty="0" smtClean="0"/>
              <a:t>publiskot datus par uzdevuma izpildei izvēlēto pretendentu un piešķirtā finansējuma apjomu;</a:t>
            </a:r>
          </a:p>
          <a:p>
            <a:pPr marL="0" indent="0" algn="just">
              <a:buNone/>
            </a:pPr>
            <a:endParaRPr lang="lv-LV" sz="6400" dirty="0" smtClean="0"/>
          </a:p>
          <a:p>
            <a:pPr algn="just"/>
            <a:r>
              <a:rPr lang="lv-LV" sz="6400" dirty="0" smtClean="0"/>
              <a:t>Informēt sabiedrību par finansējuma faktisko izlietojumu un sasniegto rezultātu.</a:t>
            </a:r>
          </a:p>
          <a:p>
            <a:pPr marL="0" indent="0" algn="r">
              <a:buNone/>
            </a:pPr>
            <a:endParaRPr lang="lv-LV" sz="7200" b="1" dirty="0" smtClean="0"/>
          </a:p>
          <a:p>
            <a:pPr algn="just">
              <a:buNone/>
            </a:pPr>
            <a:endParaRPr lang="lv-LV" sz="8000" dirty="0"/>
          </a:p>
          <a:p>
            <a:pPr algn="just">
              <a:buNone/>
            </a:pPr>
            <a:endParaRPr lang="lv-LV" sz="1400" dirty="0" smtClean="0"/>
          </a:p>
          <a:p>
            <a:pPr algn="just">
              <a:buNone/>
            </a:pPr>
            <a:endParaRPr lang="lv-LV" sz="1400" dirty="0"/>
          </a:p>
          <a:p>
            <a:pPr algn="just">
              <a:buNone/>
            </a:pPr>
            <a:endParaRPr lang="lv-LV" sz="1400" dirty="0" smtClean="0"/>
          </a:p>
          <a:p>
            <a:pPr algn="just">
              <a:buNone/>
            </a:pPr>
            <a:endParaRPr lang="lv-LV" sz="1400" dirty="0" smtClean="0"/>
          </a:p>
          <a:p>
            <a:pPr algn="just">
              <a:buNone/>
            </a:pPr>
            <a:r>
              <a:rPr lang="lv-LV" sz="1400" dirty="0" smtClean="0"/>
              <a:t>	</a:t>
            </a:r>
          </a:p>
          <a:p>
            <a:pPr>
              <a:buNone/>
            </a:pPr>
            <a:endParaRPr lang="lv-LV" b="1" dirty="0" smtClean="0"/>
          </a:p>
          <a:p>
            <a:endParaRPr lang="lv-LV" b="1" dirty="0" smtClean="0"/>
          </a:p>
          <a:p>
            <a:pPr>
              <a:buNone/>
            </a:pPr>
            <a:r>
              <a:rPr lang="lv-LV" sz="2000" b="1" dirty="0" smtClean="0"/>
              <a:t>	</a:t>
            </a:r>
          </a:p>
          <a:p>
            <a:pPr algn="just">
              <a:buNone/>
            </a:pPr>
            <a:endParaRPr lang="lv-LV" sz="2000" dirty="0" smtClean="0"/>
          </a:p>
          <a:p>
            <a:pPr algn="just">
              <a:buNone/>
            </a:pPr>
            <a:endParaRPr lang="lv-LV" sz="1400" dirty="0" smtClean="0"/>
          </a:p>
          <a:p>
            <a:pPr algn="just">
              <a:buNone/>
            </a:pPr>
            <a:r>
              <a:rPr lang="lv-LV" sz="1400" dirty="0" smtClean="0"/>
              <a:t>	</a:t>
            </a:r>
          </a:p>
          <a:p>
            <a:pPr algn="just">
              <a:buNone/>
            </a:pPr>
            <a:endParaRPr lang="lv-LV" sz="1400" dirty="0" smtClean="0"/>
          </a:p>
          <a:p>
            <a:pPr algn="just">
              <a:buNone/>
            </a:pPr>
            <a:r>
              <a:rPr lang="lv-LV" sz="1400" dirty="0" smtClean="0"/>
              <a:t>	</a:t>
            </a:r>
          </a:p>
          <a:p>
            <a:pPr algn="just">
              <a:buNone/>
            </a:pPr>
            <a:endParaRPr lang="lv-LV" sz="1400" dirty="0" smtClean="0"/>
          </a:p>
          <a:p>
            <a:pPr algn="just">
              <a:buNone/>
            </a:pPr>
            <a:r>
              <a:rPr lang="lv-LV" sz="1400" dirty="0" smtClean="0"/>
              <a:t>		</a:t>
            </a:r>
          </a:p>
          <a:p>
            <a:pPr algn="just">
              <a:buNone/>
            </a:pPr>
            <a:endParaRPr lang="lv-LV" sz="1400" dirty="0" smtClean="0"/>
          </a:p>
        </p:txBody>
      </p:sp>
      <p:sp>
        <p:nvSpPr>
          <p:cNvPr id="5" name="Date Placeholder 4"/>
          <p:cNvSpPr>
            <a:spLocks noGrp="1"/>
          </p:cNvSpPr>
          <p:nvPr>
            <p:ph type="dt" sz="half" idx="10"/>
          </p:nvPr>
        </p:nvSpPr>
        <p:spPr/>
        <p:txBody>
          <a:bodyPr/>
          <a:lstStyle/>
          <a:p>
            <a:fld id="{929D196A-9348-45CE-BED5-3B721EDA8B6B}" type="datetime1">
              <a:rPr lang="lv-LV" smtClean="0"/>
              <a:pPr/>
              <a:t>27.08.2013</a:t>
            </a:fld>
            <a:endParaRPr lang="en-US" dirty="0"/>
          </a:p>
        </p:txBody>
      </p:sp>
      <p:sp>
        <p:nvSpPr>
          <p:cNvPr id="4" name="Slide Number Placeholder 3"/>
          <p:cNvSpPr>
            <a:spLocks noGrp="1"/>
          </p:cNvSpPr>
          <p:nvPr>
            <p:ph type="sldNum" sz="quarter" idx="12"/>
          </p:nvPr>
        </p:nvSpPr>
        <p:spPr/>
        <p:txBody>
          <a:bodyPr/>
          <a:lstStyle/>
          <a:p>
            <a:fld id="{BF0E091C-8822-49AA-BAD9-321E48AA2899}" type="slidenum">
              <a:rPr lang="en-US" smtClean="0"/>
              <a:pPr/>
              <a:t>7</a:t>
            </a:fld>
            <a:endParaRPr lang="en-US"/>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60432" y="4797152"/>
            <a:ext cx="576064" cy="1059844"/>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2657"/>
            <a:ext cx="5672150" cy="1024642"/>
          </a:xfrm>
        </p:spPr>
        <p:txBody>
          <a:bodyPr>
            <a:normAutofit/>
          </a:bodyPr>
          <a:lstStyle/>
          <a:p>
            <a:r>
              <a:rPr lang="lv-LV" sz="2800" b="1" dirty="0" smtClean="0"/>
              <a:t>Darba grupas darbības ietvars</a:t>
            </a:r>
            <a:endParaRPr lang="lv-LV" sz="2800" b="1" dirty="0"/>
          </a:p>
        </p:txBody>
      </p:sp>
      <p:sp>
        <p:nvSpPr>
          <p:cNvPr id="3" name="Subtitle 2"/>
          <p:cNvSpPr>
            <a:spLocks noGrp="1"/>
          </p:cNvSpPr>
          <p:nvPr>
            <p:ph type="subTitle" idx="1"/>
          </p:nvPr>
        </p:nvSpPr>
        <p:spPr>
          <a:xfrm>
            <a:off x="467544" y="1916832"/>
            <a:ext cx="8032406" cy="4092486"/>
          </a:xfrm>
          <a:ln>
            <a:solidFill>
              <a:schemeClr val="tx1"/>
            </a:solidFill>
          </a:ln>
        </p:spPr>
        <p:txBody>
          <a:bodyPr>
            <a:normAutofit fontScale="92500" lnSpcReduction="10000"/>
          </a:bodyPr>
          <a:lstStyle/>
          <a:p>
            <a:pPr algn="just"/>
            <a:endParaRPr lang="lv-LV" sz="1400" dirty="0" smtClean="0"/>
          </a:p>
          <a:p>
            <a:pPr algn="just"/>
            <a:endParaRPr lang="lv-LV" sz="1400" dirty="0" smtClean="0"/>
          </a:p>
          <a:p>
            <a:r>
              <a:rPr lang="lv-LV" sz="1400" dirty="0"/>
              <a:t>	</a:t>
            </a:r>
            <a:endParaRPr lang="lv-LV" sz="1900" b="1" dirty="0" smtClean="0"/>
          </a:p>
          <a:p>
            <a:endParaRPr lang="lv-LV" sz="1900" b="1" dirty="0"/>
          </a:p>
          <a:p>
            <a:endParaRPr lang="lv-LV" sz="1900" b="1" dirty="0" smtClean="0"/>
          </a:p>
          <a:p>
            <a:pPr algn="l"/>
            <a:endParaRPr lang="lv-LV" sz="1900" b="1" dirty="0" smtClean="0"/>
          </a:p>
          <a:p>
            <a:pPr algn="just"/>
            <a:endParaRPr lang="lv-LV" sz="1400" dirty="0" smtClean="0"/>
          </a:p>
          <a:p>
            <a:pPr algn="just"/>
            <a:endParaRPr lang="lv-LV" sz="1400" dirty="0" smtClean="0"/>
          </a:p>
          <a:p>
            <a:r>
              <a:rPr lang="lv-LV" sz="1800" b="1" dirty="0" smtClean="0"/>
              <a:t>Ievērojot likumā noteiktās sadarbības formas</a:t>
            </a:r>
            <a:endParaRPr lang="lv-LV" sz="1900" b="1" dirty="0" smtClean="0"/>
          </a:p>
          <a:p>
            <a:pPr algn="just"/>
            <a:endParaRPr lang="lv-LV" sz="5000" dirty="0" smtClean="0"/>
          </a:p>
          <a:p>
            <a:pPr algn="just"/>
            <a:r>
              <a:rPr lang="lv-LV" sz="5000" dirty="0" smtClean="0"/>
              <a:t>  </a:t>
            </a:r>
          </a:p>
          <a:p>
            <a:pPr algn="just"/>
            <a:endParaRPr lang="lv-LV" sz="1400" dirty="0"/>
          </a:p>
        </p:txBody>
      </p:sp>
      <p:sp>
        <p:nvSpPr>
          <p:cNvPr id="5" name="Date Placeholder 4"/>
          <p:cNvSpPr>
            <a:spLocks noGrp="1"/>
          </p:cNvSpPr>
          <p:nvPr>
            <p:ph type="dt" sz="half" idx="10"/>
          </p:nvPr>
        </p:nvSpPr>
        <p:spPr/>
        <p:txBody>
          <a:bodyPr/>
          <a:lstStyle/>
          <a:p>
            <a:fld id="{3E3CC469-2B11-475E-84EC-4CDF079EBBC0}" type="datetime1">
              <a:rPr lang="lv-LV" smtClean="0"/>
              <a:pPr/>
              <a:t>27.08.2013</a:t>
            </a:fld>
            <a:endParaRPr lang="en-US"/>
          </a:p>
        </p:txBody>
      </p:sp>
      <p:sp>
        <p:nvSpPr>
          <p:cNvPr id="4" name="Slide Number Placeholder 3"/>
          <p:cNvSpPr>
            <a:spLocks noGrp="1"/>
          </p:cNvSpPr>
          <p:nvPr>
            <p:ph type="sldNum" sz="quarter" idx="12"/>
          </p:nvPr>
        </p:nvSpPr>
        <p:spPr/>
        <p:txBody>
          <a:bodyPr/>
          <a:lstStyle/>
          <a:p>
            <a:fld id="{D8423DC4-ACA7-49A6-B991-DF36D2A789E5}" type="slidenum">
              <a:rPr lang="en-US" smtClean="0"/>
              <a:pPr/>
              <a:t>8</a:t>
            </a:fld>
            <a:endParaRPr lang="en-US"/>
          </a:p>
        </p:txBody>
      </p:sp>
      <p:cxnSp>
        <p:nvCxnSpPr>
          <p:cNvPr id="9" name="Straight Arrow Connector 8"/>
          <p:cNvCxnSpPr/>
          <p:nvPr/>
        </p:nvCxnSpPr>
        <p:spPr>
          <a:xfrm>
            <a:off x="4139952" y="2708920"/>
            <a:ext cx="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691680" y="2204864"/>
            <a:ext cx="5544616" cy="369332"/>
          </a:xfrm>
          <a:prstGeom prst="rect">
            <a:avLst/>
          </a:prstGeom>
          <a:noFill/>
        </p:spPr>
        <p:txBody>
          <a:bodyPr wrap="square" rtlCol="0">
            <a:spAutoFit/>
          </a:bodyPr>
          <a:lstStyle/>
          <a:p>
            <a:endParaRPr lang="lv-LV" dirty="0"/>
          </a:p>
        </p:txBody>
      </p:sp>
      <p:sp>
        <p:nvSpPr>
          <p:cNvPr id="8" name="Rectangle 7"/>
          <p:cNvSpPr/>
          <p:nvPr/>
        </p:nvSpPr>
        <p:spPr>
          <a:xfrm>
            <a:off x="611560" y="1988840"/>
            <a:ext cx="7704856" cy="936104"/>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lv-LV" sz="2400" b="1" dirty="0" smtClean="0"/>
              <a:t>Valsts pārvaldes iekārtas likums (VPIL)</a:t>
            </a:r>
            <a:endParaRPr lang="lv-LV" sz="2000" b="1" dirty="0" smtClean="0"/>
          </a:p>
          <a:p>
            <a:pPr algn="ctr"/>
            <a:r>
              <a:rPr lang="lv-LV" sz="2000" b="1" dirty="0" smtClean="0"/>
              <a:t> </a:t>
            </a:r>
            <a:r>
              <a:rPr lang="lv-LV" b="1" dirty="0" smtClean="0"/>
              <a:t>tiesiskais ietvars  nozaru ministriju sadarbībai ar privātpersonām (</a:t>
            </a:r>
            <a:r>
              <a:rPr lang="lv-LV" b="1" dirty="0" err="1" smtClean="0"/>
              <a:t>t.sk.NVO</a:t>
            </a:r>
            <a:r>
              <a:rPr lang="lv-LV" b="1" dirty="0" smtClean="0"/>
              <a:t>) </a:t>
            </a:r>
            <a:endParaRPr lang="lv-LV" b="1" dirty="0"/>
          </a:p>
        </p:txBody>
      </p:sp>
      <p:sp>
        <p:nvSpPr>
          <p:cNvPr id="6" name="Rectangle 5"/>
          <p:cNvSpPr/>
          <p:nvPr/>
        </p:nvSpPr>
        <p:spPr>
          <a:xfrm>
            <a:off x="611560" y="3212976"/>
            <a:ext cx="7704856"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b="1" dirty="0" smtClean="0">
                <a:solidFill>
                  <a:schemeClr val="tx1"/>
                </a:solidFill>
              </a:rPr>
              <a:t>DARBA GRUPAS UZDEVUMI</a:t>
            </a:r>
            <a:endParaRPr lang="lv-LV" b="1" dirty="0">
              <a:solidFill>
                <a:schemeClr val="tx1"/>
              </a:solidFill>
            </a:endParaRPr>
          </a:p>
        </p:txBody>
      </p:sp>
      <p:sp>
        <p:nvSpPr>
          <p:cNvPr id="10" name="Rectangle 9"/>
          <p:cNvSpPr/>
          <p:nvPr/>
        </p:nvSpPr>
        <p:spPr>
          <a:xfrm>
            <a:off x="611560" y="4797152"/>
            <a:ext cx="2304256"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smtClean="0">
              <a:solidFill>
                <a:schemeClr val="tx1"/>
              </a:solidFill>
            </a:endParaRPr>
          </a:p>
          <a:p>
            <a:pPr algn="ctr"/>
            <a:r>
              <a:rPr lang="lv-LV" b="1" dirty="0" smtClean="0">
                <a:solidFill>
                  <a:schemeClr val="tx1"/>
                </a:solidFill>
              </a:rPr>
              <a:t>LBFV</a:t>
            </a:r>
          </a:p>
          <a:p>
            <a:pPr algn="ctr"/>
            <a:r>
              <a:rPr lang="lv-LV" b="1" dirty="0" smtClean="0">
                <a:solidFill>
                  <a:schemeClr val="tx1"/>
                </a:solidFill>
              </a:rPr>
              <a:t>noteikt deleģējumu MK noteikumu izstrādei</a:t>
            </a:r>
          </a:p>
          <a:p>
            <a:pPr algn="ctr"/>
            <a:endParaRPr lang="lv-LV" dirty="0"/>
          </a:p>
        </p:txBody>
      </p:sp>
      <p:sp>
        <p:nvSpPr>
          <p:cNvPr id="11" name="Rectangle 10"/>
          <p:cNvSpPr/>
          <p:nvPr/>
        </p:nvSpPr>
        <p:spPr>
          <a:xfrm>
            <a:off x="3419872" y="4797152"/>
            <a:ext cx="4896544"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b="1" dirty="0" smtClean="0">
                <a:solidFill>
                  <a:schemeClr val="tx1"/>
                </a:solidFill>
              </a:rPr>
              <a:t>Sagatavot MK noteikumu projektu</a:t>
            </a:r>
            <a:r>
              <a:rPr lang="lv-LV" dirty="0" smtClean="0">
                <a:solidFill>
                  <a:schemeClr val="tx1"/>
                </a:solidFill>
              </a:rPr>
              <a:t>, </a:t>
            </a:r>
          </a:p>
          <a:p>
            <a:pPr algn="ctr"/>
            <a:r>
              <a:rPr lang="lv-LV" sz="1400" dirty="0" smtClean="0">
                <a:solidFill>
                  <a:schemeClr val="tx1"/>
                </a:solidFill>
              </a:rPr>
              <a:t>nosakot kārtību, kādā privātpersonām valsts pārvaldes  deleģētu uzdevumu veikšanai var piešķirt  valsts budžeta līdzekļus, šo līdzekļu izlietojumu un kontroli</a:t>
            </a:r>
            <a:endParaRPr lang="lv-LV" sz="1400" dirty="0">
              <a:solidFill>
                <a:schemeClr val="tx1"/>
              </a:solidFill>
            </a:endParaRPr>
          </a:p>
        </p:txBody>
      </p:sp>
      <p:sp>
        <p:nvSpPr>
          <p:cNvPr id="12" name="Down Arrow 11"/>
          <p:cNvSpPr/>
          <p:nvPr/>
        </p:nvSpPr>
        <p:spPr>
          <a:xfrm>
            <a:off x="4139952" y="2924944"/>
            <a:ext cx="484632" cy="2880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lv-LV"/>
          </a:p>
        </p:txBody>
      </p:sp>
      <p:sp>
        <p:nvSpPr>
          <p:cNvPr id="13" name="Down Arrow 12"/>
          <p:cNvSpPr/>
          <p:nvPr/>
        </p:nvSpPr>
        <p:spPr>
          <a:xfrm>
            <a:off x="1691680" y="3933056"/>
            <a:ext cx="360040" cy="8640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4" name="Down Arrow 13"/>
          <p:cNvSpPr/>
          <p:nvPr/>
        </p:nvSpPr>
        <p:spPr>
          <a:xfrm>
            <a:off x="6732240" y="3933056"/>
            <a:ext cx="360040" cy="8640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6" name="Left-Right Arrow 15"/>
          <p:cNvSpPr/>
          <p:nvPr/>
        </p:nvSpPr>
        <p:spPr>
          <a:xfrm>
            <a:off x="2915816" y="5157192"/>
            <a:ext cx="504056" cy="238883"/>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sz="2800" b="1" dirty="0" smtClean="0"/>
              <a:t>MK noteikumu projekta </a:t>
            </a:r>
            <a:br>
              <a:rPr lang="lv-LV" sz="2800" b="1" dirty="0" smtClean="0"/>
            </a:br>
            <a:r>
              <a:rPr lang="lv-LV" sz="2800" b="1" dirty="0" smtClean="0"/>
              <a:t>mērķis</a:t>
            </a:r>
            <a:endParaRPr lang="lv-LV" sz="2800" b="1" dirty="0"/>
          </a:p>
        </p:txBody>
      </p:sp>
      <p:sp>
        <p:nvSpPr>
          <p:cNvPr id="3" name="Content Placeholder 2"/>
          <p:cNvSpPr>
            <a:spLocks noGrp="1"/>
          </p:cNvSpPr>
          <p:nvPr>
            <p:ph idx="1"/>
          </p:nvPr>
        </p:nvSpPr>
        <p:spPr>
          <a:xfrm>
            <a:off x="457200" y="1916833"/>
            <a:ext cx="8003232" cy="4176464"/>
          </a:xfrm>
        </p:spPr>
        <p:txBody>
          <a:bodyPr>
            <a:normAutofit/>
          </a:bodyPr>
          <a:lstStyle/>
          <a:p>
            <a:pPr marL="0" indent="0">
              <a:buNone/>
            </a:pPr>
            <a:endParaRPr lang="lv-LV" sz="2000" b="1" dirty="0" smtClean="0"/>
          </a:p>
          <a:p>
            <a:pPr marL="0" indent="0">
              <a:buNone/>
            </a:pPr>
            <a:endParaRPr lang="lv-LV" sz="2000" b="1" dirty="0"/>
          </a:p>
          <a:p>
            <a:pPr marL="0" indent="0" algn="ctr">
              <a:buNone/>
            </a:pPr>
            <a:r>
              <a:rPr lang="lv-LV" sz="2000" b="1" dirty="0" smtClean="0"/>
              <a:t>MK </a:t>
            </a:r>
            <a:r>
              <a:rPr lang="lv-LV" sz="2000" b="1" dirty="0"/>
              <a:t>noteikumu projekta mērķis </a:t>
            </a:r>
            <a:r>
              <a:rPr lang="lv-LV" sz="2000" dirty="0"/>
              <a:t>ir noteikt kārtību, kādā valsts budžeta iestādes </a:t>
            </a:r>
            <a:r>
              <a:rPr lang="lv-LV" sz="2000" dirty="0" smtClean="0"/>
              <a:t>piešķir </a:t>
            </a:r>
            <a:r>
              <a:rPr lang="lv-LV" sz="2000" dirty="0"/>
              <a:t>valsts budžeta finansējumu privātpersonām </a:t>
            </a:r>
            <a:r>
              <a:rPr lang="lv-LV" sz="2000" dirty="0" smtClean="0"/>
              <a:t>(tai skaitā NVO) valsts </a:t>
            </a:r>
            <a:r>
              <a:rPr lang="lv-LV" sz="2000" dirty="0"/>
              <a:t>pārvaldes uzdevuma veikšanai un uzrauga piešķirtā finansējuma izlietojumu. </a:t>
            </a:r>
            <a:endParaRPr lang="lv-LV" sz="2000" dirty="0" smtClean="0"/>
          </a:p>
          <a:p>
            <a:pPr marL="0" indent="0" algn="ctr">
              <a:buNone/>
            </a:pPr>
            <a:endParaRPr lang="lv-LV" sz="2000" dirty="0" smtClean="0"/>
          </a:p>
          <a:p>
            <a:pPr marL="0" indent="0" algn="ctr">
              <a:buNone/>
            </a:pPr>
            <a:r>
              <a:rPr lang="lv-LV" sz="2000" dirty="0" smtClean="0"/>
              <a:t>Iestāde </a:t>
            </a:r>
            <a:r>
              <a:rPr lang="lv-LV" sz="2000" dirty="0"/>
              <a:t>valsts budžeta finansējumu piešķir privātpersonai valsts pārvaldes uzdevuma veikšanai, ievērojot </a:t>
            </a:r>
            <a:r>
              <a:rPr lang="lv-LV" sz="2000" dirty="0" smtClean="0"/>
              <a:t>Valsts pārvaldes iekārtas likumā (VPIL) </a:t>
            </a:r>
            <a:r>
              <a:rPr lang="lv-LV" sz="2000" dirty="0"/>
              <a:t>noteiktos nosacījumus.</a:t>
            </a:r>
          </a:p>
          <a:p>
            <a:pPr marL="0" indent="0">
              <a:buNone/>
            </a:pPr>
            <a:endParaRPr lang="lv-LV" dirty="0"/>
          </a:p>
        </p:txBody>
      </p:sp>
      <p:sp>
        <p:nvSpPr>
          <p:cNvPr id="4" name="Date Placeholder 3"/>
          <p:cNvSpPr>
            <a:spLocks noGrp="1"/>
          </p:cNvSpPr>
          <p:nvPr>
            <p:ph type="dt" sz="half" idx="10"/>
          </p:nvPr>
        </p:nvSpPr>
        <p:spPr/>
        <p:txBody>
          <a:bodyPr/>
          <a:lstStyle/>
          <a:p>
            <a:fld id="{17CEE674-6498-4352-B8B2-63FDFDB68E49}" type="datetime1">
              <a:rPr lang="lv-LV" smtClean="0"/>
              <a:pPr/>
              <a:t>27.08.2013</a:t>
            </a:fld>
            <a:endParaRPr lang="en-US"/>
          </a:p>
        </p:txBody>
      </p:sp>
      <p:sp>
        <p:nvSpPr>
          <p:cNvPr id="5" name="Slide Number Placeholder 4"/>
          <p:cNvSpPr>
            <a:spLocks noGrp="1"/>
          </p:cNvSpPr>
          <p:nvPr>
            <p:ph type="sldNum" sz="quarter" idx="12"/>
          </p:nvPr>
        </p:nvSpPr>
        <p:spPr/>
        <p:txBody>
          <a:bodyPr/>
          <a:lstStyle/>
          <a:p>
            <a:fld id="{48FBBDE8-0FC2-4023-B4D7-0F40503ACCC6}" type="slidenum">
              <a:rPr lang="en-US" smtClean="0"/>
              <a:pPr/>
              <a:t>9</a:t>
            </a:fld>
            <a:endParaRPr lang="en-US"/>
          </a:p>
        </p:txBody>
      </p:sp>
    </p:spTree>
    <p:extLst>
      <p:ext uri="{BB962C8B-B14F-4D97-AF65-F5344CB8AC3E}">
        <p14:creationId xmlns:p14="http://schemas.microsoft.com/office/powerpoint/2010/main" val="2668425239"/>
      </p:ext>
    </p:extLst>
  </p:cSld>
  <p:clrMapOvr>
    <a:masterClrMapping/>
  </p:clrMapOvr>
</p:sld>
</file>

<file path=ppt/theme/theme1.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7646</TotalTime>
  <Words>1100</Words>
  <Application>Microsoft Office PowerPoint</Application>
  <PresentationFormat>On-screen Show (4:3)</PresentationFormat>
  <Paragraphs>201</Paragraphs>
  <Slides>13</Slides>
  <Notes>10</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1_Custom Design</vt:lpstr>
      <vt:lpstr>Office Theme</vt:lpstr>
      <vt:lpstr>Kārtība, kādā valsts budžeta iestādes (turpmāk - iestādes) piešķir valsts budžeta finansējumu privātpersonām valsts pārvaldes uzdevuma veikšanai un uzrauga piešķirtā finansējuma izlietojumu</vt:lpstr>
      <vt:lpstr>Darba grupas izveide</vt:lpstr>
      <vt:lpstr>Darba grupas sastāvs saskaņā ar FM 15.01.2013. rīkojums Nr.13</vt:lpstr>
      <vt:lpstr>Darba grupā apspriestās pamatproblēmas</vt:lpstr>
      <vt:lpstr>Darba grupas pieņemtais lēmums</vt:lpstr>
      <vt:lpstr>Valsts pārvaldes iestāžu  viedoklis par iestāžu  un nevalstisko organizāciju (turpmāk – NVO) sadarbību veidiem </vt:lpstr>
      <vt:lpstr>Aptaujā konstatētais un ministriju izteiktie risinājumi</vt:lpstr>
      <vt:lpstr>Darba grupas darbības ietvars</vt:lpstr>
      <vt:lpstr>MK noteikumu projekta  mērķis</vt:lpstr>
      <vt:lpstr>MK noteikumu projektā risinātie jautājumi</vt:lpstr>
      <vt:lpstr>Valsts budžeta iestāžu kompetences jautājumi</vt:lpstr>
      <vt:lpstr>Finansējuma ieplānošana gadskārtējā valsts budžeta likumā</vt:lpstr>
      <vt:lpstr>Turpmākā rīcība</vt:lpstr>
    </vt:vector>
  </TitlesOfParts>
  <Company>FM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KD-ZAGOR</dc:creator>
  <cp:lastModifiedBy>Sandra Gannosa</cp:lastModifiedBy>
  <cp:revision>924</cp:revision>
  <cp:lastPrinted>2013-08-27T05:19:06Z</cp:lastPrinted>
  <dcterms:created xsi:type="dcterms:W3CDTF">2006-02-10T11:46:00Z</dcterms:created>
  <dcterms:modified xsi:type="dcterms:W3CDTF">2013-08-27T08:50:08Z</dcterms:modified>
</cp:coreProperties>
</file>