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259" r:id="rId2"/>
    <p:sldId id="279" r:id="rId3"/>
    <p:sldId id="280" r:id="rId4"/>
    <p:sldId id="281" r:id="rId5"/>
    <p:sldId id="271" r:id="rId6"/>
    <p:sldId id="272" r:id="rId7"/>
    <p:sldId id="273" r:id="rId8"/>
    <p:sldId id="265" r:id="rId9"/>
    <p:sldId id="267" r:id="rId10"/>
    <p:sldId id="268" r:id="rId11"/>
    <p:sldId id="278" r:id="rId12"/>
    <p:sldId id="277" r:id="rId13"/>
    <p:sldId id="274" r:id="rId14"/>
    <p:sldId id="275" r:id="rId15"/>
    <p:sldId id="276" r:id="rId16"/>
    <p:sldId id="263" r:id="rId17"/>
    <p:sldId id="282" r:id="rId18"/>
    <p:sldId id="264" r:id="rId19"/>
  </p:sldIdLst>
  <p:sldSz cx="9144000" cy="6858000" type="screen4x3"/>
  <p:notesSz cx="6669088" cy="987266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9" autoAdjust="0"/>
    <p:restoredTop sz="94707" autoAdjust="0"/>
  </p:normalViewPr>
  <p:slideViewPr>
    <p:cSldViewPr>
      <p:cViewPr varScale="1">
        <p:scale>
          <a:sx n="114" d="100"/>
          <a:sy n="114" d="100"/>
        </p:scale>
        <p:origin x="91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1E5FC1-36D8-4142-864A-97B2FCD13EEC}" type="doc">
      <dgm:prSet loTypeId="urn:microsoft.com/office/officeart/2005/8/layout/process1" loCatId="process" qsTypeId="urn:microsoft.com/office/officeart/2005/8/quickstyle/simple2" qsCatId="simple" csTypeId="urn:microsoft.com/office/officeart/2005/8/colors/accent1_2" csCatId="accent1" phldr="1"/>
      <dgm:spPr/>
      <dgm:t>
        <a:bodyPr/>
        <a:lstStyle/>
        <a:p>
          <a:endParaRPr lang="en-GB"/>
        </a:p>
      </dgm:t>
    </dgm:pt>
    <dgm:pt modelId="{82B5521D-F3D1-45B7-9860-C63777F8F28C}">
      <dgm:prSet custT="1"/>
      <dgm:spPr/>
      <dgm:t>
        <a:bodyPr/>
        <a:lstStyle/>
        <a:p>
          <a:pPr rtl="0"/>
          <a:r>
            <a:rPr lang="lv-LV" sz="1200" b="1" dirty="0" smtClean="0">
              <a:latin typeface="Times New Roman" panose="02020603050405020304" pitchFamily="18" charset="0"/>
              <a:cs typeface="Times New Roman" panose="02020603050405020304" pitchFamily="18" charset="0"/>
            </a:rPr>
            <a:t>Sagatavota Latvijas investīciju prioritāšu pozīcija un plānošanas dokumentu projekti</a:t>
          </a:r>
          <a:endParaRPr lang="en-GB" sz="1200" b="1" noProof="0" dirty="0">
            <a:latin typeface="Times New Roman" pitchFamily="18" charset="0"/>
            <a:cs typeface="Times New Roman" pitchFamily="18" charset="0"/>
          </a:endParaRPr>
        </a:p>
      </dgm:t>
    </dgm:pt>
    <dgm:pt modelId="{549582A4-A279-4E34-B991-47408FC3538B}" type="parTrans" cxnId="{B49C875A-3C44-4BF0-A58D-FD9F9CDB9F5E}">
      <dgm:prSet/>
      <dgm:spPr/>
      <dgm:t>
        <a:bodyPr/>
        <a:lstStyle/>
        <a:p>
          <a:endParaRPr lang="en-GB" sz="1300" noProof="0">
            <a:latin typeface="Times New Roman" pitchFamily="18" charset="0"/>
            <a:cs typeface="Times New Roman" pitchFamily="18" charset="0"/>
          </a:endParaRPr>
        </a:p>
      </dgm:t>
    </dgm:pt>
    <dgm:pt modelId="{97945AC4-C11B-4046-B0B7-C1C53CB1ED33}" type="sibTrans" cxnId="{B49C875A-3C44-4BF0-A58D-FD9F9CDB9F5E}">
      <dgm:prSet custT="1"/>
      <dgm:spPr/>
      <dgm:t>
        <a:bodyPr/>
        <a:lstStyle/>
        <a:p>
          <a:endParaRPr lang="en-GB" sz="1300" noProof="0">
            <a:latin typeface="Times New Roman" pitchFamily="18" charset="0"/>
            <a:cs typeface="Times New Roman" pitchFamily="18" charset="0"/>
          </a:endParaRPr>
        </a:p>
      </dgm:t>
    </dgm:pt>
    <dgm:pt modelId="{011A5E01-1B74-443F-BA47-30553E01C21D}">
      <dgm:prSet custT="1"/>
      <dgm:spPr/>
      <dgm:t>
        <a:bodyPr/>
        <a:lstStyle/>
        <a:p>
          <a:pPr rtl="0"/>
          <a:r>
            <a:rPr lang="lv-LV" sz="1200" b="1" dirty="0" smtClean="0">
              <a:latin typeface="Times New Roman" panose="02020603050405020304" pitchFamily="18" charset="0"/>
              <a:cs typeface="Times New Roman" panose="02020603050405020304" pitchFamily="18" charset="0"/>
            </a:rPr>
            <a:t>Neoficiālas konsultācijas ar EK</a:t>
          </a:r>
          <a:endParaRPr lang="en-GB" sz="1200" b="1" noProof="0" dirty="0" smtClean="0">
            <a:latin typeface="Times New Roman" pitchFamily="18" charset="0"/>
            <a:cs typeface="Times New Roman" pitchFamily="18" charset="0"/>
          </a:endParaRPr>
        </a:p>
      </dgm:t>
    </dgm:pt>
    <dgm:pt modelId="{3F78C20D-D6AF-4234-815A-9CD53160A155}" type="parTrans" cxnId="{82A1DF23-A373-41C6-B61C-19A535C2CB68}">
      <dgm:prSet/>
      <dgm:spPr/>
      <dgm:t>
        <a:bodyPr/>
        <a:lstStyle/>
        <a:p>
          <a:endParaRPr lang="en-GB" sz="1300" noProof="0">
            <a:latin typeface="Times New Roman" pitchFamily="18" charset="0"/>
            <a:cs typeface="Times New Roman" pitchFamily="18" charset="0"/>
          </a:endParaRPr>
        </a:p>
      </dgm:t>
    </dgm:pt>
    <dgm:pt modelId="{AEA05276-2B9F-4EBB-9985-8DD199325E97}" type="sibTrans" cxnId="{82A1DF23-A373-41C6-B61C-19A535C2CB68}">
      <dgm:prSet custT="1"/>
      <dgm:spPr/>
      <dgm:t>
        <a:bodyPr/>
        <a:lstStyle/>
        <a:p>
          <a:endParaRPr lang="en-GB" sz="1300" noProof="0">
            <a:latin typeface="Times New Roman" pitchFamily="18" charset="0"/>
            <a:cs typeface="Times New Roman" pitchFamily="18" charset="0"/>
          </a:endParaRPr>
        </a:p>
      </dgm:t>
    </dgm:pt>
    <dgm:pt modelId="{A9F7B299-A399-49B1-A922-F39433BF9CC3}">
      <dgm:prSet custT="1"/>
      <dgm:spPr/>
      <dgm:t>
        <a:bodyPr/>
        <a:lstStyle/>
        <a:p>
          <a:pPr rtl="0"/>
          <a:r>
            <a:rPr lang="lv-LV" sz="1200" b="1" dirty="0" smtClean="0">
              <a:latin typeface="Times New Roman" panose="02020603050405020304" pitchFamily="18" charset="0"/>
              <a:cs typeface="Times New Roman" panose="02020603050405020304" pitchFamily="18" charset="0"/>
            </a:rPr>
            <a:t>Normatīvās bāzes un vadības un kontroles apraksta apstiprināšana</a:t>
          </a:r>
          <a:endParaRPr lang="en-GB" sz="1200" b="1" noProof="0" dirty="0">
            <a:latin typeface="Times New Roman" pitchFamily="18" charset="0"/>
            <a:cs typeface="Times New Roman" pitchFamily="18" charset="0"/>
          </a:endParaRPr>
        </a:p>
      </dgm:t>
    </dgm:pt>
    <dgm:pt modelId="{8722AC1E-469B-4C6A-90AC-B915F631F731}" type="parTrans" cxnId="{EB2D1EF9-3E0A-4CFE-A20B-8FC05BEC6995}">
      <dgm:prSet/>
      <dgm:spPr/>
      <dgm:t>
        <a:bodyPr/>
        <a:lstStyle/>
        <a:p>
          <a:endParaRPr lang="en-GB" sz="1300" noProof="0">
            <a:latin typeface="Times New Roman" pitchFamily="18" charset="0"/>
            <a:cs typeface="Times New Roman" pitchFamily="18" charset="0"/>
          </a:endParaRPr>
        </a:p>
      </dgm:t>
    </dgm:pt>
    <dgm:pt modelId="{3ECEA811-0E0C-4AA4-8467-808743812A07}" type="sibTrans" cxnId="{EB2D1EF9-3E0A-4CFE-A20B-8FC05BEC6995}">
      <dgm:prSet/>
      <dgm:spPr/>
      <dgm:t>
        <a:bodyPr/>
        <a:lstStyle/>
        <a:p>
          <a:endParaRPr lang="en-GB" sz="1300" noProof="0">
            <a:latin typeface="Times New Roman" pitchFamily="18" charset="0"/>
            <a:cs typeface="Times New Roman" pitchFamily="18" charset="0"/>
          </a:endParaRPr>
        </a:p>
      </dgm:t>
    </dgm:pt>
    <dgm:pt modelId="{583DDCEB-1C26-46ED-A9D6-BB8AC0D9EA4F}">
      <dgm:prSet custT="1"/>
      <dgm:spPr/>
      <dgm:t>
        <a:bodyPr/>
        <a:lstStyle/>
        <a:p>
          <a:pPr rtl="0"/>
          <a:r>
            <a:rPr lang="lv-LV" sz="1200" b="1" dirty="0" smtClean="0">
              <a:latin typeface="Times New Roman" panose="02020603050405020304" pitchFamily="18" charset="0"/>
              <a:cs typeface="Times New Roman" panose="02020603050405020304" pitchFamily="18" charset="0"/>
            </a:rPr>
            <a:t>Oficiāla dokumentu iesniegšana EK</a:t>
          </a:r>
          <a:endParaRPr lang="en-GB" sz="1200" b="1" noProof="0" dirty="0">
            <a:latin typeface="Times New Roman" pitchFamily="18" charset="0"/>
            <a:cs typeface="Times New Roman" pitchFamily="18" charset="0"/>
          </a:endParaRPr>
        </a:p>
      </dgm:t>
    </dgm:pt>
    <dgm:pt modelId="{D7434331-B5B1-4729-B3CA-C542C0B4FE8B}" type="parTrans" cxnId="{6AC3C724-15D0-431A-B81D-F167CF5C43C0}">
      <dgm:prSet/>
      <dgm:spPr/>
      <dgm:t>
        <a:bodyPr/>
        <a:lstStyle/>
        <a:p>
          <a:endParaRPr lang="en-GB" sz="1300" noProof="0">
            <a:latin typeface="Times New Roman" pitchFamily="18" charset="0"/>
            <a:cs typeface="Times New Roman" pitchFamily="18" charset="0"/>
          </a:endParaRPr>
        </a:p>
      </dgm:t>
    </dgm:pt>
    <dgm:pt modelId="{CFEE96EF-F520-4B9F-86C0-B8A65984F767}" type="sibTrans" cxnId="{6AC3C724-15D0-431A-B81D-F167CF5C43C0}">
      <dgm:prSet custT="1"/>
      <dgm:spPr/>
      <dgm:t>
        <a:bodyPr/>
        <a:lstStyle/>
        <a:p>
          <a:endParaRPr lang="en-GB" sz="1300" noProof="0">
            <a:latin typeface="Times New Roman" pitchFamily="18" charset="0"/>
            <a:cs typeface="Times New Roman" pitchFamily="18" charset="0"/>
          </a:endParaRPr>
        </a:p>
      </dgm:t>
    </dgm:pt>
    <dgm:pt modelId="{F175767D-4520-4481-AC24-0C4EA41B2EA6}">
      <dgm:prSet custT="1"/>
      <dgm:spPr/>
      <dgm:t>
        <a:bodyPr/>
        <a:lstStyle/>
        <a:p>
          <a:pPr rtl="0"/>
          <a:r>
            <a:rPr lang="lv-LV" sz="1200" b="1" dirty="0" smtClean="0">
              <a:latin typeface="Times New Roman" panose="02020603050405020304" pitchFamily="18" charset="0"/>
              <a:cs typeface="Times New Roman" panose="02020603050405020304" pitchFamily="18" charset="0"/>
            </a:rPr>
            <a:t>Oficiāla dokumentu apstiprināšana EK </a:t>
          </a:r>
          <a:endParaRPr lang="en-GB" sz="1200" b="1" noProof="0" dirty="0">
            <a:latin typeface="Times New Roman" panose="02020603050405020304" pitchFamily="18" charset="0"/>
            <a:cs typeface="Times New Roman" panose="02020603050405020304" pitchFamily="18" charset="0"/>
          </a:endParaRPr>
        </a:p>
      </dgm:t>
    </dgm:pt>
    <dgm:pt modelId="{28ECB938-76F5-414A-8249-E3A4722DCC34}" type="parTrans" cxnId="{6C466994-4C7D-479F-A7C9-E895A91C2273}">
      <dgm:prSet/>
      <dgm:spPr/>
      <dgm:t>
        <a:bodyPr/>
        <a:lstStyle/>
        <a:p>
          <a:endParaRPr lang="en-GB" sz="1300" noProof="0">
            <a:latin typeface="Times New Roman" pitchFamily="18" charset="0"/>
            <a:cs typeface="Times New Roman" pitchFamily="18" charset="0"/>
          </a:endParaRPr>
        </a:p>
      </dgm:t>
    </dgm:pt>
    <dgm:pt modelId="{CFBB302C-F378-4515-9855-1238799B6166}" type="sibTrans" cxnId="{6C466994-4C7D-479F-A7C9-E895A91C2273}">
      <dgm:prSet custT="1"/>
      <dgm:spPr/>
      <dgm:t>
        <a:bodyPr/>
        <a:lstStyle/>
        <a:p>
          <a:endParaRPr lang="en-GB" sz="1300" noProof="0">
            <a:latin typeface="Times New Roman" pitchFamily="18" charset="0"/>
            <a:cs typeface="Times New Roman" pitchFamily="18" charset="0"/>
          </a:endParaRPr>
        </a:p>
      </dgm:t>
    </dgm:pt>
    <dgm:pt modelId="{098F37A7-C937-43DB-B402-E4BDCC2278C9}" type="pres">
      <dgm:prSet presAssocID="{F51E5FC1-36D8-4142-864A-97B2FCD13EEC}" presName="Name0" presStyleCnt="0">
        <dgm:presLayoutVars>
          <dgm:dir/>
          <dgm:resizeHandles val="exact"/>
        </dgm:presLayoutVars>
      </dgm:prSet>
      <dgm:spPr/>
      <dgm:t>
        <a:bodyPr/>
        <a:lstStyle/>
        <a:p>
          <a:endParaRPr lang="en-GB"/>
        </a:p>
      </dgm:t>
    </dgm:pt>
    <dgm:pt modelId="{30DB6167-6214-4877-B3C6-2A05678B7607}" type="pres">
      <dgm:prSet presAssocID="{82B5521D-F3D1-45B7-9860-C63777F8F28C}" presName="node" presStyleLbl="node1" presStyleIdx="0" presStyleCnt="5" custScaleX="122475" custScaleY="117339" custLinFactNeighborX="-3501" custLinFactNeighborY="33">
        <dgm:presLayoutVars>
          <dgm:bulletEnabled val="1"/>
        </dgm:presLayoutVars>
      </dgm:prSet>
      <dgm:spPr/>
      <dgm:t>
        <a:bodyPr/>
        <a:lstStyle/>
        <a:p>
          <a:endParaRPr lang="en-GB"/>
        </a:p>
      </dgm:t>
    </dgm:pt>
    <dgm:pt modelId="{B24DAFCB-2C0A-4D3A-9605-EE6913F4C31C}" type="pres">
      <dgm:prSet presAssocID="{97945AC4-C11B-4046-B0B7-C1C53CB1ED33}" presName="sibTrans" presStyleLbl="sibTrans2D1" presStyleIdx="0" presStyleCnt="4"/>
      <dgm:spPr/>
      <dgm:t>
        <a:bodyPr/>
        <a:lstStyle/>
        <a:p>
          <a:endParaRPr lang="en-GB"/>
        </a:p>
      </dgm:t>
    </dgm:pt>
    <dgm:pt modelId="{40B80381-2E83-40DF-BD7D-DA117B02597C}" type="pres">
      <dgm:prSet presAssocID="{97945AC4-C11B-4046-B0B7-C1C53CB1ED33}" presName="connectorText" presStyleLbl="sibTrans2D1" presStyleIdx="0" presStyleCnt="4"/>
      <dgm:spPr/>
      <dgm:t>
        <a:bodyPr/>
        <a:lstStyle/>
        <a:p>
          <a:endParaRPr lang="en-GB"/>
        </a:p>
      </dgm:t>
    </dgm:pt>
    <dgm:pt modelId="{4F509120-84D4-4018-A91F-97DC189FB379}" type="pres">
      <dgm:prSet presAssocID="{011A5E01-1B74-443F-BA47-30553E01C21D}" presName="node" presStyleLbl="node1" presStyleIdx="1" presStyleCnt="5" custScaleX="126046" custScaleY="116387" custLinFactNeighborX="-14650" custLinFactNeighborY="-385">
        <dgm:presLayoutVars>
          <dgm:bulletEnabled val="1"/>
        </dgm:presLayoutVars>
      </dgm:prSet>
      <dgm:spPr/>
      <dgm:t>
        <a:bodyPr/>
        <a:lstStyle/>
        <a:p>
          <a:endParaRPr lang="en-GB"/>
        </a:p>
      </dgm:t>
    </dgm:pt>
    <dgm:pt modelId="{C5D6F0C7-FCA6-4A80-8148-53D44F8EF96D}" type="pres">
      <dgm:prSet presAssocID="{AEA05276-2B9F-4EBB-9985-8DD199325E97}" presName="sibTrans" presStyleLbl="sibTrans2D1" presStyleIdx="1" presStyleCnt="4"/>
      <dgm:spPr/>
      <dgm:t>
        <a:bodyPr/>
        <a:lstStyle/>
        <a:p>
          <a:endParaRPr lang="en-GB"/>
        </a:p>
      </dgm:t>
    </dgm:pt>
    <dgm:pt modelId="{0FD0D6B8-730E-4370-9E19-0368C7349966}" type="pres">
      <dgm:prSet presAssocID="{AEA05276-2B9F-4EBB-9985-8DD199325E97}" presName="connectorText" presStyleLbl="sibTrans2D1" presStyleIdx="1" presStyleCnt="4"/>
      <dgm:spPr/>
      <dgm:t>
        <a:bodyPr/>
        <a:lstStyle/>
        <a:p>
          <a:endParaRPr lang="en-GB"/>
        </a:p>
      </dgm:t>
    </dgm:pt>
    <dgm:pt modelId="{B58FE05A-80A7-470D-92E5-DA8CFAA38C0D}" type="pres">
      <dgm:prSet presAssocID="{583DDCEB-1C26-46ED-A9D6-BB8AC0D9EA4F}" presName="node" presStyleLbl="node1" presStyleIdx="2" presStyleCnt="5" custScaleX="131827" custScaleY="117264" custLinFactNeighborX="-16140">
        <dgm:presLayoutVars>
          <dgm:bulletEnabled val="1"/>
        </dgm:presLayoutVars>
      </dgm:prSet>
      <dgm:spPr/>
      <dgm:t>
        <a:bodyPr/>
        <a:lstStyle/>
        <a:p>
          <a:endParaRPr lang="lv-LV"/>
        </a:p>
      </dgm:t>
    </dgm:pt>
    <dgm:pt modelId="{4311D32F-23DE-4DCF-9002-37EF5969B2D9}" type="pres">
      <dgm:prSet presAssocID="{CFEE96EF-F520-4B9F-86C0-B8A65984F767}" presName="sibTrans" presStyleLbl="sibTrans2D1" presStyleIdx="2" presStyleCnt="4"/>
      <dgm:spPr/>
      <dgm:t>
        <a:bodyPr/>
        <a:lstStyle/>
        <a:p>
          <a:endParaRPr lang="lv-LV"/>
        </a:p>
      </dgm:t>
    </dgm:pt>
    <dgm:pt modelId="{67F35D14-E20F-4AE2-B3A1-F8EE7F12AEE9}" type="pres">
      <dgm:prSet presAssocID="{CFEE96EF-F520-4B9F-86C0-B8A65984F767}" presName="connectorText" presStyleLbl="sibTrans2D1" presStyleIdx="2" presStyleCnt="4"/>
      <dgm:spPr/>
      <dgm:t>
        <a:bodyPr/>
        <a:lstStyle/>
        <a:p>
          <a:endParaRPr lang="lv-LV"/>
        </a:p>
      </dgm:t>
    </dgm:pt>
    <dgm:pt modelId="{31A5A212-1449-431E-B27B-301824B53A94}" type="pres">
      <dgm:prSet presAssocID="{F175767D-4520-4481-AC24-0C4EA41B2EA6}" presName="node" presStyleLbl="node1" presStyleIdx="3" presStyleCnt="5" custScaleX="138197" custScaleY="117264" custLinFactNeighborX="-17449">
        <dgm:presLayoutVars>
          <dgm:bulletEnabled val="1"/>
        </dgm:presLayoutVars>
      </dgm:prSet>
      <dgm:spPr/>
      <dgm:t>
        <a:bodyPr/>
        <a:lstStyle/>
        <a:p>
          <a:endParaRPr lang="lv-LV"/>
        </a:p>
      </dgm:t>
    </dgm:pt>
    <dgm:pt modelId="{EA715E05-C46B-4BDD-8CDE-FD6BCA9A4189}" type="pres">
      <dgm:prSet presAssocID="{CFBB302C-F378-4515-9855-1238799B6166}" presName="sibTrans" presStyleLbl="sibTrans2D1" presStyleIdx="3" presStyleCnt="4"/>
      <dgm:spPr/>
      <dgm:t>
        <a:bodyPr/>
        <a:lstStyle/>
        <a:p>
          <a:endParaRPr lang="lv-LV"/>
        </a:p>
      </dgm:t>
    </dgm:pt>
    <dgm:pt modelId="{8786D468-5C03-4CF8-ACC7-784BB6E3FE93}" type="pres">
      <dgm:prSet presAssocID="{CFBB302C-F378-4515-9855-1238799B6166}" presName="connectorText" presStyleLbl="sibTrans2D1" presStyleIdx="3" presStyleCnt="4"/>
      <dgm:spPr/>
      <dgm:t>
        <a:bodyPr/>
        <a:lstStyle/>
        <a:p>
          <a:endParaRPr lang="lv-LV"/>
        </a:p>
      </dgm:t>
    </dgm:pt>
    <dgm:pt modelId="{E294DD90-DC0B-46C2-A4EC-B6CBDB8949A9}" type="pres">
      <dgm:prSet presAssocID="{A9F7B299-A399-49B1-A922-F39433BF9CC3}" presName="node" presStyleLbl="node1" presStyleIdx="4" presStyleCnt="5" custScaleX="139621" custScaleY="116387" custLinFactNeighborX="-15171" custLinFactNeighborY="-385">
        <dgm:presLayoutVars>
          <dgm:bulletEnabled val="1"/>
        </dgm:presLayoutVars>
      </dgm:prSet>
      <dgm:spPr/>
      <dgm:t>
        <a:bodyPr/>
        <a:lstStyle/>
        <a:p>
          <a:endParaRPr lang="lv-LV"/>
        </a:p>
      </dgm:t>
    </dgm:pt>
  </dgm:ptLst>
  <dgm:cxnLst>
    <dgm:cxn modelId="{EB2D1EF9-3E0A-4CFE-A20B-8FC05BEC6995}" srcId="{F51E5FC1-36D8-4142-864A-97B2FCD13EEC}" destId="{A9F7B299-A399-49B1-A922-F39433BF9CC3}" srcOrd="4" destOrd="0" parTransId="{8722AC1E-469B-4C6A-90AC-B915F631F731}" sibTransId="{3ECEA811-0E0C-4AA4-8467-808743812A07}"/>
    <dgm:cxn modelId="{F1BE3FE2-6FA7-411C-A2AA-B28C1F149B29}" type="presOf" srcId="{82B5521D-F3D1-45B7-9860-C63777F8F28C}" destId="{30DB6167-6214-4877-B3C6-2A05678B7607}" srcOrd="0" destOrd="0" presId="urn:microsoft.com/office/officeart/2005/8/layout/process1"/>
    <dgm:cxn modelId="{59625B9E-20DD-4710-ACD4-6AF621EE5FB3}" type="presOf" srcId="{CFEE96EF-F520-4B9F-86C0-B8A65984F767}" destId="{67F35D14-E20F-4AE2-B3A1-F8EE7F12AEE9}" srcOrd="1" destOrd="0" presId="urn:microsoft.com/office/officeart/2005/8/layout/process1"/>
    <dgm:cxn modelId="{434E5004-3AAC-49A8-A123-6A4EB23437B3}" type="presOf" srcId="{CFBB302C-F378-4515-9855-1238799B6166}" destId="{8786D468-5C03-4CF8-ACC7-784BB6E3FE93}" srcOrd="1" destOrd="0" presId="urn:microsoft.com/office/officeart/2005/8/layout/process1"/>
    <dgm:cxn modelId="{17C48F0F-0292-40A0-8A88-900A92DB75C0}" type="presOf" srcId="{AEA05276-2B9F-4EBB-9985-8DD199325E97}" destId="{C5D6F0C7-FCA6-4A80-8148-53D44F8EF96D}" srcOrd="0" destOrd="0" presId="urn:microsoft.com/office/officeart/2005/8/layout/process1"/>
    <dgm:cxn modelId="{BA1ADFFE-C0AD-4C70-BC2A-CA0A55B853B7}" type="presOf" srcId="{CFEE96EF-F520-4B9F-86C0-B8A65984F767}" destId="{4311D32F-23DE-4DCF-9002-37EF5969B2D9}" srcOrd="0" destOrd="0" presId="urn:microsoft.com/office/officeart/2005/8/layout/process1"/>
    <dgm:cxn modelId="{4AC07F78-4FDC-454A-906E-BD3C6C23E1F4}" type="presOf" srcId="{CFBB302C-F378-4515-9855-1238799B6166}" destId="{EA715E05-C46B-4BDD-8CDE-FD6BCA9A4189}" srcOrd="0" destOrd="0" presId="urn:microsoft.com/office/officeart/2005/8/layout/process1"/>
    <dgm:cxn modelId="{B49C875A-3C44-4BF0-A58D-FD9F9CDB9F5E}" srcId="{F51E5FC1-36D8-4142-864A-97B2FCD13EEC}" destId="{82B5521D-F3D1-45B7-9860-C63777F8F28C}" srcOrd="0" destOrd="0" parTransId="{549582A4-A279-4E34-B991-47408FC3538B}" sibTransId="{97945AC4-C11B-4046-B0B7-C1C53CB1ED33}"/>
    <dgm:cxn modelId="{0541CE2B-5CC0-49DC-A263-274E4C9F56F8}" type="presOf" srcId="{97945AC4-C11B-4046-B0B7-C1C53CB1ED33}" destId="{40B80381-2E83-40DF-BD7D-DA117B02597C}" srcOrd="1" destOrd="0" presId="urn:microsoft.com/office/officeart/2005/8/layout/process1"/>
    <dgm:cxn modelId="{6C466994-4C7D-479F-A7C9-E895A91C2273}" srcId="{F51E5FC1-36D8-4142-864A-97B2FCD13EEC}" destId="{F175767D-4520-4481-AC24-0C4EA41B2EA6}" srcOrd="3" destOrd="0" parTransId="{28ECB938-76F5-414A-8249-E3A4722DCC34}" sibTransId="{CFBB302C-F378-4515-9855-1238799B6166}"/>
    <dgm:cxn modelId="{77C89CDA-3306-42FA-AB18-E5AC2EE5EF37}" type="presOf" srcId="{F51E5FC1-36D8-4142-864A-97B2FCD13EEC}" destId="{098F37A7-C937-43DB-B402-E4BDCC2278C9}" srcOrd="0" destOrd="0" presId="urn:microsoft.com/office/officeart/2005/8/layout/process1"/>
    <dgm:cxn modelId="{7982848A-8C98-426E-9924-E34E8ADFCDAB}" type="presOf" srcId="{A9F7B299-A399-49B1-A922-F39433BF9CC3}" destId="{E294DD90-DC0B-46C2-A4EC-B6CBDB8949A9}" srcOrd="0" destOrd="0" presId="urn:microsoft.com/office/officeart/2005/8/layout/process1"/>
    <dgm:cxn modelId="{5E7B92E6-3866-4476-B4AF-BD2DC6A09070}" type="presOf" srcId="{97945AC4-C11B-4046-B0B7-C1C53CB1ED33}" destId="{B24DAFCB-2C0A-4D3A-9605-EE6913F4C31C}" srcOrd="0" destOrd="0" presId="urn:microsoft.com/office/officeart/2005/8/layout/process1"/>
    <dgm:cxn modelId="{8A6D3AD7-410E-4ED7-9316-ECB0B305AAEE}" type="presOf" srcId="{011A5E01-1B74-443F-BA47-30553E01C21D}" destId="{4F509120-84D4-4018-A91F-97DC189FB379}" srcOrd="0" destOrd="0" presId="urn:microsoft.com/office/officeart/2005/8/layout/process1"/>
    <dgm:cxn modelId="{32C6F61E-1C4C-4815-A7B9-B55885A7F199}" type="presOf" srcId="{583DDCEB-1C26-46ED-A9D6-BB8AC0D9EA4F}" destId="{B58FE05A-80A7-470D-92E5-DA8CFAA38C0D}" srcOrd="0" destOrd="0" presId="urn:microsoft.com/office/officeart/2005/8/layout/process1"/>
    <dgm:cxn modelId="{B62189CE-95F7-45A6-9902-F519892D16DB}" type="presOf" srcId="{AEA05276-2B9F-4EBB-9985-8DD199325E97}" destId="{0FD0D6B8-730E-4370-9E19-0368C7349966}" srcOrd="1" destOrd="0" presId="urn:microsoft.com/office/officeart/2005/8/layout/process1"/>
    <dgm:cxn modelId="{82A1DF23-A373-41C6-B61C-19A535C2CB68}" srcId="{F51E5FC1-36D8-4142-864A-97B2FCD13EEC}" destId="{011A5E01-1B74-443F-BA47-30553E01C21D}" srcOrd="1" destOrd="0" parTransId="{3F78C20D-D6AF-4234-815A-9CD53160A155}" sibTransId="{AEA05276-2B9F-4EBB-9985-8DD199325E97}"/>
    <dgm:cxn modelId="{E9443D02-0BDF-4AD8-98DC-F23B85C4355A}" type="presOf" srcId="{F175767D-4520-4481-AC24-0C4EA41B2EA6}" destId="{31A5A212-1449-431E-B27B-301824B53A94}" srcOrd="0" destOrd="0" presId="urn:microsoft.com/office/officeart/2005/8/layout/process1"/>
    <dgm:cxn modelId="{6AC3C724-15D0-431A-B81D-F167CF5C43C0}" srcId="{F51E5FC1-36D8-4142-864A-97B2FCD13EEC}" destId="{583DDCEB-1C26-46ED-A9D6-BB8AC0D9EA4F}" srcOrd="2" destOrd="0" parTransId="{D7434331-B5B1-4729-B3CA-C542C0B4FE8B}" sibTransId="{CFEE96EF-F520-4B9F-86C0-B8A65984F767}"/>
    <dgm:cxn modelId="{D1A1A943-1D49-401A-A669-43601747C773}" type="presParOf" srcId="{098F37A7-C937-43DB-B402-E4BDCC2278C9}" destId="{30DB6167-6214-4877-B3C6-2A05678B7607}" srcOrd="0" destOrd="0" presId="urn:microsoft.com/office/officeart/2005/8/layout/process1"/>
    <dgm:cxn modelId="{E31229CE-422A-4C9F-A6EC-5D495F4FE8E2}" type="presParOf" srcId="{098F37A7-C937-43DB-B402-E4BDCC2278C9}" destId="{B24DAFCB-2C0A-4D3A-9605-EE6913F4C31C}" srcOrd="1" destOrd="0" presId="urn:microsoft.com/office/officeart/2005/8/layout/process1"/>
    <dgm:cxn modelId="{FDF967BA-AFE0-49BC-9699-9D6F9CE2E57C}" type="presParOf" srcId="{B24DAFCB-2C0A-4D3A-9605-EE6913F4C31C}" destId="{40B80381-2E83-40DF-BD7D-DA117B02597C}" srcOrd="0" destOrd="0" presId="urn:microsoft.com/office/officeart/2005/8/layout/process1"/>
    <dgm:cxn modelId="{DEDA3E07-5FB2-4EBB-84C6-FC2DE72F167A}" type="presParOf" srcId="{098F37A7-C937-43DB-B402-E4BDCC2278C9}" destId="{4F509120-84D4-4018-A91F-97DC189FB379}" srcOrd="2" destOrd="0" presId="urn:microsoft.com/office/officeart/2005/8/layout/process1"/>
    <dgm:cxn modelId="{0FD3A354-B5CE-40F7-B7B1-AFF1BC99B503}" type="presParOf" srcId="{098F37A7-C937-43DB-B402-E4BDCC2278C9}" destId="{C5D6F0C7-FCA6-4A80-8148-53D44F8EF96D}" srcOrd="3" destOrd="0" presId="urn:microsoft.com/office/officeart/2005/8/layout/process1"/>
    <dgm:cxn modelId="{12423BB1-D896-46A3-BA25-1BE59637F66A}" type="presParOf" srcId="{C5D6F0C7-FCA6-4A80-8148-53D44F8EF96D}" destId="{0FD0D6B8-730E-4370-9E19-0368C7349966}" srcOrd="0" destOrd="0" presId="urn:microsoft.com/office/officeart/2005/8/layout/process1"/>
    <dgm:cxn modelId="{789305AF-0908-45FC-9FFA-C54378105318}" type="presParOf" srcId="{098F37A7-C937-43DB-B402-E4BDCC2278C9}" destId="{B58FE05A-80A7-470D-92E5-DA8CFAA38C0D}" srcOrd="4" destOrd="0" presId="urn:microsoft.com/office/officeart/2005/8/layout/process1"/>
    <dgm:cxn modelId="{6A45AB61-D925-4890-AE04-2CCB7F8F294B}" type="presParOf" srcId="{098F37A7-C937-43DB-B402-E4BDCC2278C9}" destId="{4311D32F-23DE-4DCF-9002-37EF5969B2D9}" srcOrd="5" destOrd="0" presId="urn:microsoft.com/office/officeart/2005/8/layout/process1"/>
    <dgm:cxn modelId="{0D07435A-3544-4077-9973-7730D6B8F84D}" type="presParOf" srcId="{4311D32F-23DE-4DCF-9002-37EF5969B2D9}" destId="{67F35D14-E20F-4AE2-B3A1-F8EE7F12AEE9}" srcOrd="0" destOrd="0" presId="urn:microsoft.com/office/officeart/2005/8/layout/process1"/>
    <dgm:cxn modelId="{4D66FACD-1547-423B-A8E1-8F264CE2E552}" type="presParOf" srcId="{098F37A7-C937-43DB-B402-E4BDCC2278C9}" destId="{31A5A212-1449-431E-B27B-301824B53A94}" srcOrd="6" destOrd="0" presId="urn:microsoft.com/office/officeart/2005/8/layout/process1"/>
    <dgm:cxn modelId="{BD582147-9235-4E4C-91BA-20C596DDFEEF}" type="presParOf" srcId="{098F37A7-C937-43DB-B402-E4BDCC2278C9}" destId="{EA715E05-C46B-4BDD-8CDE-FD6BCA9A4189}" srcOrd="7" destOrd="0" presId="urn:microsoft.com/office/officeart/2005/8/layout/process1"/>
    <dgm:cxn modelId="{90CB8288-BD68-42BA-9B2D-4D18A2D43F22}" type="presParOf" srcId="{EA715E05-C46B-4BDD-8CDE-FD6BCA9A4189}" destId="{8786D468-5C03-4CF8-ACC7-784BB6E3FE93}" srcOrd="0" destOrd="0" presId="urn:microsoft.com/office/officeart/2005/8/layout/process1"/>
    <dgm:cxn modelId="{F2D84FBC-C11A-4209-8691-16E035C620B0}" type="presParOf" srcId="{098F37A7-C937-43DB-B402-E4BDCC2278C9}" destId="{E294DD90-DC0B-46C2-A4EC-B6CBDB8949A9}"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37CBF4-3C8D-496E-8F3E-CBCB09CD8215}" type="doc">
      <dgm:prSet loTypeId="urn:microsoft.com/office/officeart/2005/8/layout/chevron1" loCatId="process" qsTypeId="urn:microsoft.com/office/officeart/2005/8/quickstyle/simple2" qsCatId="simple" csTypeId="urn:microsoft.com/office/officeart/2005/8/colors/accent1_2" csCatId="accent1" phldr="1"/>
      <dgm:spPr/>
      <dgm:t>
        <a:bodyPr/>
        <a:lstStyle/>
        <a:p>
          <a:endParaRPr lang="en-GB"/>
        </a:p>
      </dgm:t>
    </dgm:pt>
    <dgm:pt modelId="{E3E7C618-80BC-4CC0-B2EC-BEB694A57223}">
      <dgm:prSet custT="1"/>
      <dgm:spPr/>
      <dgm:t>
        <a:bodyPr/>
        <a:lstStyle/>
        <a:p>
          <a:pPr rtl="0">
            <a:lnSpc>
              <a:spcPct val="100000"/>
            </a:lnSpc>
            <a:spcAft>
              <a:spcPts val="0"/>
            </a:spcAft>
          </a:pPr>
          <a:r>
            <a:rPr lang="en-GB" sz="2000" b="0" dirty="0" smtClean="0">
              <a:latin typeface="Times New Roman" pitchFamily="18" charset="0"/>
              <a:cs typeface="Times New Roman" pitchFamily="18" charset="0"/>
            </a:rPr>
            <a:t>201</a:t>
          </a:r>
          <a:r>
            <a:rPr lang="lv-LV" sz="2000" b="0" dirty="0" smtClean="0">
              <a:latin typeface="Times New Roman" pitchFamily="18" charset="0"/>
              <a:cs typeface="Times New Roman" pitchFamily="18" charset="0"/>
            </a:rPr>
            <a:t>3.</a:t>
          </a:r>
          <a:endParaRPr lang="en-GB" sz="2000" dirty="0"/>
        </a:p>
      </dgm:t>
    </dgm:pt>
    <dgm:pt modelId="{24784F52-729A-4386-AE99-0E9BB462E260}" type="parTrans" cxnId="{EF747590-B472-41EA-B531-516C4B622FDC}">
      <dgm:prSet/>
      <dgm:spPr/>
      <dgm:t>
        <a:bodyPr/>
        <a:lstStyle/>
        <a:p>
          <a:endParaRPr lang="en-GB"/>
        </a:p>
      </dgm:t>
    </dgm:pt>
    <dgm:pt modelId="{F070BBDA-CB19-4F37-B87B-A82AE8F548A9}" type="sibTrans" cxnId="{EF747590-B472-41EA-B531-516C4B622FDC}">
      <dgm:prSet/>
      <dgm:spPr/>
      <dgm:t>
        <a:bodyPr/>
        <a:lstStyle/>
        <a:p>
          <a:endParaRPr lang="en-GB"/>
        </a:p>
      </dgm:t>
    </dgm:pt>
    <dgm:pt modelId="{081F5783-1F1A-458D-B4A7-F9C4E1EAAD4B}">
      <dgm:prSet custT="1"/>
      <dgm:spPr/>
      <dgm:t>
        <a:bodyPr anchor="t" anchorCtr="0"/>
        <a:lstStyle/>
        <a:p>
          <a:pPr algn="l" rtl="0">
            <a:lnSpc>
              <a:spcPct val="100000"/>
            </a:lnSpc>
            <a:spcAft>
              <a:spcPts val="0"/>
            </a:spcAft>
          </a:pPr>
          <a:r>
            <a:rPr lang="lv-LV" sz="2000" b="0" dirty="0" smtClean="0"/>
            <a:t>                  	</a:t>
          </a:r>
          <a:r>
            <a:rPr lang="lv-LV" sz="2000" b="0" dirty="0" smtClean="0">
              <a:latin typeface="Times New Roman" pitchFamily="18" charset="0"/>
              <a:cs typeface="Times New Roman" pitchFamily="18" charset="0"/>
            </a:rPr>
            <a:t>2014</a:t>
          </a:r>
          <a:r>
            <a:rPr lang="lv-LV" sz="2000" b="0" dirty="0" smtClean="0"/>
            <a:t>.</a:t>
          </a:r>
          <a:endParaRPr lang="en-GB" sz="2000" dirty="0"/>
        </a:p>
      </dgm:t>
    </dgm:pt>
    <dgm:pt modelId="{399BBB90-0805-4D14-A5F4-A882C8399F6A}" type="parTrans" cxnId="{A2E5B448-BEBF-4D54-A4FF-8E4B7ADA9FED}">
      <dgm:prSet/>
      <dgm:spPr/>
      <dgm:t>
        <a:bodyPr/>
        <a:lstStyle/>
        <a:p>
          <a:endParaRPr lang="en-GB"/>
        </a:p>
      </dgm:t>
    </dgm:pt>
    <dgm:pt modelId="{CE01E3E4-11A9-4624-970C-3BAF996A8D70}" type="sibTrans" cxnId="{A2E5B448-BEBF-4D54-A4FF-8E4B7ADA9FED}">
      <dgm:prSet/>
      <dgm:spPr/>
      <dgm:t>
        <a:bodyPr/>
        <a:lstStyle/>
        <a:p>
          <a:endParaRPr lang="en-GB"/>
        </a:p>
      </dgm:t>
    </dgm:pt>
    <dgm:pt modelId="{268A527C-A64D-4F76-A1F6-0704D406EAFE}" type="pres">
      <dgm:prSet presAssocID="{7137CBF4-3C8D-496E-8F3E-CBCB09CD8215}" presName="Name0" presStyleCnt="0">
        <dgm:presLayoutVars>
          <dgm:dir/>
          <dgm:animLvl val="lvl"/>
          <dgm:resizeHandles val="exact"/>
        </dgm:presLayoutVars>
      </dgm:prSet>
      <dgm:spPr/>
      <dgm:t>
        <a:bodyPr/>
        <a:lstStyle/>
        <a:p>
          <a:endParaRPr lang="en-GB"/>
        </a:p>
      </dgm:t>
    </dgm:pt>
    <dgm:pt modelId="{B60C52A8-D08F-4C47-897A-C7632EF54E9E}" type="pres">
      <dgm:prSet presAssocID="{E3E7C618-80BC-4CC0-B2EC-BEB694A57223}" presName="parTxOnly" presStyleLbl="node1" presStyleIdx="0" presStyleCnt="2" custAng="0" custScaleX="165460" custScaleY="152097" custLinFactX="133" custLinFactNeighborX="100000" custLinFactNeighborY="-39433">
        <dgm:presLayoutVars>
          <dgm:chMax val="0"/>
          <dgm:chPref val="0"/>
          <dgm:bulletEnabled val="1"/>
        </dgm:presLayoutVars>
      </dgm:prSet>
      <dgm:spPr/>
      <dgm:t>
        <a:bodyPr/>
        <a:lstStyle/>
        <a:p>
          <a:endParaRPr lang="en-GB"/>
        </a:p>
      </dgm:t>
    </dgm:pt>
    <dgm:pt modelId="{F1E33D84-97F4-48EF-8064-36D67BA2C0F8}" type="pres">
      <dgm:prSet presAssocID="{F070BBDA-CB19-4F37-B87B-A82AE8F548A9}" presName="parTxOnlySpace" presStyleCnt="0"/>
      <dgm:spPr/>
      <dgm:t>
        <a:bodyPr/>
        <a:lstStyle/>
        <a:p>
          <a:endParaRPr lang="lv-LV"/>
        </a:p>
      </dgm:t>
    </dgm:pt>
    <dgm:pt modelId="{3D80CF1F-BDA1-49D0-AF07-B9D7FB8B22D8}" type="pres">
      <dgm:prSet presAssocID="{081F5783-1F1A-458D-B4A7-F9C4E1EAAD4B}" presName="parTxOnly" presStyleLbl="node1" presStyleIdx="1" presStyleCnt="2" custScaleX="168500" custScaleY="149337" custLinFactNeighborX="13720" custLinFactNeighborY="-40723">
        <dgm:presLayoutVars>
          <dgm:chMax val="0"/>
          <dgm:chPref val="0"/>
          <dgm:bulletEnabled val="1"/>
        </dgm:presLayoutVars>
      </dgm:prSet>
      <dgm:spPr/>
      <dgm:t>
        <a:bodyPr/>
        <a:lstStyle/>
        <a:p>
          <a:endParaRPr lang="en-GB"/>
        </a:p>
      </dgm:t>
    </dgm:pt>
  </dgm:ptLst>
  <dgm:cxnLst>
    <dgm:cxn modelId="{6149A7E2-6644-42A7-B4FE-990D895C92EF}" type="presOf" srcId="{081F5783-1F1A-458D-B4A7-F9C4E1EAAD4B}" destId="{3D80CF1F-BDA1-49D0-AF07-B9D7FB8B22D8}" srcOrd="0" destOrd="0" presId="urn:microsoft.com/office/officeart/2005/8/layout/chevron1"/>
    <dgm:cxn modelId="{0F5C33FC-F71A-4AE7-8FF9-9CF3B64D4B83}" type="presOf" srcId="{E3E7C618-80BC-4CC0-B2EC-BEB694A57223}" destId="{B60C52A8-D08F-4C47-897A-C7632EF54E9E}" srcOrd="0" destOrd="0" presId="urn:microsoft.com/office/officeart/2005/8/layout/chevron1"/>
    <dgm:cxn modelId="{EF747590-B472-41EA-B531-516C4B622FDC}" srcId="{7137CBF4-3C8D-496E-8F3E-CBCB09CD8215}" destId="{E3E7C618-80BC-4CC0-B2EC-BEB694A57223}" srcOrd="0" destOrd="0" parTransId="{24784F52-729A-4386-AE99-0E9BB462E260}" sibTransId="{F070BBDA-CB19-4F37-B87B-A82AE8F548A9}"/>
    <dgm:cxn modelId="{A2E5B448-BEBF-4D54-A4FF-8E4B7ADA9FED}" srcId="{7137CBF4-3C8D-496E-8F3E-CBCB09CD8215}" destId="{081F5783-1F1A-458D-B4A7-F9C4E1EAAD4B}" srcOrd="1" destOrd="0" parTransId="{399BBB90-0805-4D14-A5F4-A882C8399F6A}" sibTransId="{CE01E3E4-11A9-4624-970C-3BAF996A8D70}"/>
    <dgm:cxn modelId="{8F157DA0-D152-4117-BE95-80238D850F0D}" type="presOf" srcId="{7137CBF4-3C8D-496E-8F3E-CBCB09CD8215}" destId="{268A527C-A64D-4F76-A1F6-0704D406EAFE}" srcOrd="0" destOrd="0" presId="urn:microsoft.com/office/officeart/2005/8/layout/chevron1"/>
    <dgm:cxn modelId="{F7688493-4681-4051-A8BE-6BBC91709213}" type="presParOf" srcId="{268A527C-A64D-4F76-A1F6-0704D406EAFE}" destId="{B60C52A8-D08F-4C47-897A-C7632EF54E9E}" srcOrd="0" destOrd="0" presId="urn:microsoft.com/office/officeart/2005/8/layout/chevron1"/>
    <dgm:cxn modelId="{A2A2C5A4-F9ED-45DE-A8AD-77BA43672067}" type="presParOf" srcId="{268A527C-A64D-4F76-A1F6-0704D406EAFE}" destId="{F1E33D84-97F4-48EF-8064-36D67BA2C0F8}" srcOrd="1" destOrd="0" presId="urn:microsoft.com/office/officeart/2005/8/layout/chevron1"/>
    <dgm:cxn modelId="{AE41BA6E-368F-4C18-B739-25B5296F684C}" type="presParOf" srcId="{268A527C-A64D-4F76-A1F6-0704D406EAFE}" destId="{3D80CF1F-BDA1-49D0-AF07-B9D7FB8B22D8}" srcOrd="2"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DCC7E1-198D-4BBE-9844-1046EBBA6F84}" type="doc">
      <dgm:prSet loTypeId="urn:microsoft.com/office/officeart/2005/8/layout/process1" loCatId="process" qsTypeId="urn:microsoft.com/office/officeart/2005/8/quickstyle/simple2" qsCatId="simple" csTypeId="urn:microsoft.com/office/officeart/2005/8/colors/accent1_2" csCatId="accent1" phldr="1"/>
      <dgm:spPr/>
    </dgm:pt>
    <dgm:pt modelId="{C3960253-E8BD-424F-86DF-5EB97BF3106D}">
      <dgm:prSet phldrT="[Text]" custT="1"/>
      <dgm:spPr/>
      <dgm:t>
        <a:bodyPr/>
        <a:lstStyle/>
        <a:p>
          <a:pPr rtl="0"/>
          <a:r>
            <a:rPr lang="lv-LV" sz="1400" b="1" dirty="0" smtClean="0">
              <a:latin typeface="Times New Roman" panose="02020603050405020304" pitchFamily="18" charset="0"/>
              <a:cs typeface="Times New Roman" panose="02020603050405020304" pitchFamily="18" charset="0"/>
            </a:rPr>
            <a:t>2014.-2020.gada ES fondu ieviešanas koncepcija</a:t>
          </a:r>
          <a:endParaRPr lang="en-GB" sz="1400" b="1" noProof="0" dirty="0">
            <a:latin typeface="Times New Roman" pitchFamily="18" charset="0"/>
            <a:cs typeface="Times New Roman" pitchFamily="18" charset="0"/>
          </a:endParaRPr>
        </a:p>
      </dgm:t>
    </dgm:pt>
    <dgm:pt modelId="{B3EF4546-2B97-40AE-9CFC-FF76F0E540F5}" type="parTrans" cxnId="{8946EB46-C409-4F7A-9164-6878CB7BBC61}">
      <dgm:prSet/>
      <dgm:spPr/>
      <dgm:t>
        <a:bodyPr/>
        <a:lstStyle/>
        <a:p>
          <a:endParaRPr lang="lv-LV"/>
        </a:p>
      </dgm:t>
    </dgm:pt>
    <dgm:pt modelId="{B20A4AE7-D047-4732-B3BA-F2319236599E}" type="sibTrans" cxnId="{8946EB46-C409-4F7A-9164-6878CB7BBC61}">
      <dgm:prSet/>
      <dgm:spPr/>
      <dgm:t>
        <a:bodyPr/>
        <a:lstStyle/>
        <a:p>
          <a:endParaRPr lang="lv-LV"/>
        </a:p>
      </dgm:t>
    </dgm:pt>
    <dgm:pt modelId="{7AE454EC-0A22-4372-8BFA-50D0E240A7D6}" type="pres">
      <dgm:prSet presAssocID="{90DCC7E1-198D-4BBE-9844-1046EBBA6F84}" presName="Name0" presStyleCnt="0">
        <dgm:presLayoutVars>
          <dgm:dir/>
          <dgm:resizeHandles val="exact"/>
        </dgm:presLayoutVars>
      </dgm:prSet>
      <dgm:spPr/>
    </dgm:pt>
    <dgm:pt modelId="{6A5598CF-F27E-4ACF-A2B2-4913F8003197}" type="pres">
      <dgm:prSet presAssocID="{C3960253-E8BD-424F-86DF-5EB97BF3106D}" presName="node" presStyleLbl="node1" presStyleIdx="0" presStyleCnt="1" custLinFactNeighborX="-49" custLinFactNeighborY="9890">
        <dgm:presLayoutVars>
          <dgm:bulletEnabled val="1"/>
        </dgm:presLayoutVars>
      </dgm:prSet>
      <dgm:spPr/>
      <dgm:t>
        <a:bodyPr/>
        <a:lstStyle/>
        <a:p>
          <a:endParaRPr lang="lv-LV"/>
        </a:p>
      </dgm:t>
    </dgm:pt>
  </dgm:ptLst>
  <dgm:cxnLst>
    <dgm:cxn modelId="{CAB0564C-F95F-46CB-9F3F-FE01C16704DC}" type="presOf" srcId="{C3960253-E8BD-424F-86DF-5EB97BF3106D}" destId="{6A5598CF-F27E-4ACF-A2B2-4913F8003197}" srcOrd="0" destOrd="0" presId="urn:microsoft.com/office/officeart/2005/8/layout/process1"/>
    <dgm:cxn modelId="{3CD05467-BA94-4E4D-9902-E5F651B4E529}" type="presOf" srcId="{90DCC7E1-198D-4BBE-9844-1046EBBA6F84}" destId="{7AE454EC-0A22-4372-8BFA-50D0E240A7D6}" srcOrd="0" destOrd="0" presId="urn:microsoft.com/office/officeart/2005/8/layout/process1"/>
    <dgm:cxn modelId="{8946EB46-C409-4F7A-9164-6878CB7BBC61}" srcId="{90DCC7E1-198D-4BBE-9844-1046EBBA6F84}" destId="{C3960253-E8BD-424F-86DF-5EB97BF3106D}" srcOrd="0" destOrd="0" parTransId="{B3EF4546-2B97-40AE-9CFC-FF76F0E540F5}" sibTransId="{B20A4AE7-D047-4732-B3BA-F2319236599E}"/>
    <dgm:cxn modelId="{CA8D8EEE-A0EA-4F6C-BF97-3E07462C78E2}" type="presParOf" srcId="{7AE454EC-0A22-4372-8BFA-50D0E240A7D6}" destId="{6A5598CF-F27E-4ACF-A2B2-4913F8003197}" srcOrd="0" destOrd="0" presId="urn:microsoft.com/office/officeart/2005/8/layout/process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0DCC7E1-198D-4BBE-9844-1046EBBA6F84}" type="doc">
      <dgm:prSet loTypeId="urn:microsoft.com/office/officeart/2005/8/layout/process1" loCatId="process" qsTypeId="urn:microsoft.com/office/officeart/2005/8/quickstyle/simple2" qsCatId="simple" csTypeId="urn:microsoft.com/office/officeart/2005/8/colors/accent1_2" csCatId="accent1" phldr="1"/>
      <dgm:spPr/>
    </dgm:pt>
    <dgm:pt modelId="{C3960253-E8BD-424F-86DF-5EB97BF3106D}">
      <dgm:prSet phldrT="[Tex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lv-LV" sz="1400" b="1" dirty="0" smtClean="0">
              <a:latin typeface="Times New Roman" panose="02020603050405020304" pitchFamily="18" charset="0"/>
              <a:cs typeface="Times New Roman" panose="02020603050405020304" pitchFamily="18" charset="0"/>
            </a:rPr>
            <a:t>ES regulu apspriede un apstiprināšana</a:t>
          </a:r>
          <a:endParaRPr lang="en-GB" sz="1400" b="1" noProof="0" dirty="0">
            <a:latin typeface="Times New Roman" pitchFamily="18" charset="0"/>
            <a:cs typeface="Times New Roman" pitchFamily="18" charset="0"/>
          </a:endParaRPr>
        </a:p>
      </dgm:t>
    </dgm:pt>
    <dgm:pt modelId="{B3EF4546-2B97-40AE-9CFC-FF76F0E540F5}" type="parTrans" cxnId="{8946EB46-C409-4F7A-9164-6878CB7BBC61}">
      <dgm:prSet/>
      <dgm:spPr/>
      <dgm:t>
        <a:bodyPr/>
        <a:lstStyle/>
        <a:p>
          <a:endParaRPr lang="lv-LV"/>
        </a:p>
      </dgm:t>
    </dgm:pt>
    <dgm:pt modelId="{B20A4AE7-D047-4732-B3BA-F2319236599E}" type="sibTrans" cxnId="{8946EB46-C409-4F7A-9164-6878CB7BBC61}">
      <dgm:prSet/>
      <dgm:spPr/>
      <dgm:t>
        <a:bodyPr/>
        <a:lstStyle/>
        <a:p>
          <a:endParaRPr lang="lv-LV"/>
        </a:p>
      </dgm:t>
    </dgm:pt>
    <dgm:pt modelId="{7AE454EC-0A22-4372-8BFA-50D0E240A7D6}" type="pres">
      <dgm:prSet presAssocID="{90DCC7E1-198D-4BBE-9844-1046EBBA6F84}" presName="Name0" presStyleCnt="0">
        <dgm:presLayoutVars>
          <dgm:dir/>
          <dgm:resizeHandles val="exact"/>
        </dgm:presLayoutVars>
      </dgm:prSet>
      <dgm:spPr/>
    </dgm:pt>
    <dgm:pt modelId="{6A5598CF-F27E-4ACF-A2B2-4913F8003197}" type="pres">
      <dgm:prSet presAssocID="{C3960253-E8BD-424F-86DF-5EB97BF3106D}" presName="node" presStyleLbl="node1" presStyleIdx="0" presStyleCnt="1" custLinFactNeighborX="-7267" custLinFactNeighborY="-5952">
        <dgm:presLayoutVars>
          <dgm:bulletEnabled val="1"/>
        </dgm:presLayoutVars>
      </dgm:prSet>
      <dgm:spPr/>
      <dgm:t>
        <a:bodyPr/>
        <a:lstStyle/>
        <a:p>
          <a:endParaRPr lang="lv-LV"/>
        </a:p>
      </dgm:t>
    </dgm:pt>
  </dgm:ptLst>
  <dgm:cxnLst>
    <dgm:cxn modelId="{AEFA3D0E-491C-4F3F-AB86-E5979BB12927}" type="presOf" srcId="{C3960253-E8BD-424F-86DF-5EB97BF3106D}" destId="{6A5598CF-F27E-4ACF-A2B2-4913F8003197}" srcOrd="0" destOrd="0" presId="urn:microsoft.com/office/officeart/2005/8/layout/process1"/>
    <dgm:cxn modelId="{8946EB46-C409-4F7A-9164-6878CB7BBC61}" srcId="{90DCC7E1-198D-4BBE-9844-1046EBBA6F84}" destId="{C3960253-E8BD-424F-86DF-5EB97BF3106D}" srcOrd="0" destOrd="0" parTransId="{B3EF4546-2B97-40AE-9CFC-FF76F0E540F5}" sibTransId="{B20A4AE7-D047-4732-B3BA-F2319236599E}"/>
    <dgm:cxn modelId="{2193DCFF-C7AF-439C-B02F-6FFB5630076F}" type="presOf" srcId="{90DCC7E1-198D-4BBE-9844-1046EBBA6F84}" destId="{7AE454EC-0A22-4372-8BFA-50D0E240A7D6}" srcOrd="0" destOrd="0" presId="urn:microsoft.com/office/officeart/2005/8/layout/process1"/>
    <dgm:cxn modelId="{945E6752-7303-4101-B3E7-336FFDE0459F}" type="presParOf" srcId="{7AE454EC-0A22-4372-8BFA-50D0E240A7D6}" destId="{6A5598CF-F27E-4ACF-A2B2-4913F8003197}" srcOrd="0" destOrd="0" presId="urn:microsoft.com/office/officeart/2005/8/layout/process1"/>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7AC0179-4E3A-4BA4-93B0-31B4B097C8F9}" type="doc">
      <dgm:prSet loTypeId="urn:microsoft.com/office/officeart/2005/8/layout/hProcess3" loCatId="process" qsTypeId="urn:microsoft.com/office/officeart/2005/8/quickstyle/simple1" qsCatId="simple" csTypeId="urn:microsoft.com/office/officeart/2005/8/colors/accent1_2" csCatId="accent1" phldr="1"/>
      <dgm:spPr/>
    </dgm:pt>
    <dgm:pt modelId="{50B7CFEE-27B9-469A-9D05-E122C403EBAD}">
      <dgm:prSet phldrT="[Text]" custT="1"/>
      <dgm:spPr/>
      <dgm:t>
        <a:bodyPr/>
        <a:lstStyle/>
        <a:p>
          <a:r>
            <a:rPr lang="lv-LV" sz="1400" b="1" dirty="0" smtClean="0">
              <a:solidFill>
                <a:prstClr val="white"/>
              </a:solidFill>
              <a:latin typeface="Times New Roman" pitchFamily="18" charset="0"/>
              <a:cs typeface="Times New Roman" pitchFamily="18" charset="0"/>
            </a:rPr>
            <a:t>Izdevumu </a:t>
          </a:r>
          <a:r>
            <a:rPr lang="lv-LV" sz="1400" b="1" dirty="0" err="1" smtClean="0">
              <a:solidFill>
                <a:prstClr val="white"/>
              </a:solidFill>
              <a:latin typeface="Times New Roman" pitchFamily="18" charset="0"/>
              <a:cs typeface="Times New Roman" pitchFamily="18" charset="0"/>
            </a:rPr>
            <a:t>attiecināmība</a:t>
          </a:r>
          <a:endParaRPr lang="lv-LV" sz="1400" b="1" dirty="0" smtClean="0">
            <a:solidFill>
              <a:prstClr val="white"/>
            </a:solidFill>
            <a:latin typeface="Times New Roman" pitchFamily="18" charset="0"/>
            <a:cs typeface="Times New Roman" pitchFamily="18" charset="0"/>
          </a:endParaRPr>
        </a:p>
      </dgm:t>
    </dgm:pt>
    <dgm:pt modelId="{A29692CF-82DA-40B9-80DD-4A2F31DD19D7}" type="parTrans" cxnId="{32FA6ECB-A6DF-4246-8392-C79959076712}">
      <dgm:prSet/>
      <dgm:spPr/>
      <dgm:t>
        <a:bodyPr/>
        <a:lstStyle/>
        <a:p>
          <a:endParaRPr lang="lv-LV"/>
        </a:p>
      </dgm:t>
    </dgm:pt>
    <dgm:pt modelId="{26F8ED2B-F2FF-40C1-95C1-756F5B9D2AA3}" type="sibTrans" cxnId="{32FA6ECB-A6DF-4246-8392-C79959076712}">
      <dgm:prSet/>
      <dgm:spPr/>
      <dgm:t>
        <a:bodyPr/>
        <a:lstStyle/>
        <a:p>
          <a:endParaRPr lang="lv-LV"/>
        </a:p>
      </dgm:t>
    </dgm:pt>
    <dgm:pt modelId="{C89A9F19-8E50-4AD1-AA41-D14A82BD8CA7}" type="pres">
      <dgm:prSet presAssocID="{E7AC0179-4E3A-4BA4-93B0-31B4B097C8F9}" presName="Name0" presStyleCnt="0">
        <dgm:presLayoutVars>
          <dgm:dir/>
          <dgm:animLvl val="lvl"/>
          <dgm:resizeHandles val="exact"/>
        </dgm:presLayoutVars>
      </dgm:prSet>
      <dgm:spPr/>
    </dgm:pt>
    <dgm:pt modelId="{3114ED7C-9435-4AD3-92D4-C32530111E06}" type="pres">
      <dgm:prSet presAssocID="{E7AC0179-4E3A-4BA4-93B0-31B4B097C8F9}" presName="dummy" presStyleCnt="0"/>
      <dgm:spPr/>
    </dgm:pt>
    <dgm:pt modelId="{2539D1A9-955A-4685-98DE-8F1A824E17DA}" type="pres">
      <dgm:prSet presAssocID="{E7AC0179-4E3A-4BA4-93B0-31B4B097C8F9}" presName="linH" presStyleCnt="0"/>
      <dgm:spPr/>
    </dgm:pt>
    <dgm:pt modelId="{736028F2-135A-4640-AAB6-C76D3BD39B3D}" type="pres">
      <dgm:prSet presAssocID="{E7AC0179-4E3A-4BA4-93B0-31B4B097C8F9}" presName="padding1" presStyleCnt="0"/>
      <dgm:spPr/>
    </dgm:pt>
    <dgm:pt modelId="{4C785313-7C9A-4A2A-9B81-A9B225AE86A0}" type="pres">
      <dgm:prSet presAssocID="{50B7CFEE-27B9-469A-9D05-E122C403EBAD}" presName="linV" presStyleCnt="0"/>
      <dgm:spPr/>
    </dgm:pt>
    <dgm:pt modelId="{12EF25C5-D558-4CA4-912B-588EE3A9E7B0}" type="pres">
      <dgm:prSet presAssocID="{50B7CFEE-27B9-469A-9D05-E122C403EBAD}" presName="spVertical1" presStyleCnt="0"/>
      <dgm:spPr/>
    </dgm:pt>
    <dgm:pt modelId="{535A0AD8-21F7-4399-8ACC-1B7231513C78}" type="pres">
      <dgm:prSet presAssocID="{50B7CFEE-27B9-469A-9D05-E122C403EBAD}" presName="parTx" presStyleLbl="revTx" presStyleIdx="0" presStyleCnt="1" custLinFactNeighborX="-9845" custLinFactNeighborY="13558">
        <dgm:presLayoutVars>
          <dgm:chMax val="0"/>
          <dgm:chPref val="0"/>
          <dgm:bulletEnabled val="1"/>
        </dgm:presLayoutVars>
      </dgm:prSet>
      <dgm:spPr/>
      <dgm:t>
        <a:bodyPr/>
        <a:lstStyle/>
        <a:p>
          <a:endParaRPr lang="lv-LV"/>
        </a:p>
      </dgm:t>
    </dgm:pt>
    <dgm:pt modelId="{B024D505-BBD0-4ECC-A367-7179ADF8B57D}" type="pres">
      <dgm:prSet presAssocID="{50B7CFEE-27B9-469A-9D05-E122C403EBAD}" presName="spVertical2" presStyleCnt="0"/>
      <dgm:spPr/>
    </dgm:pt>
    <dgm:pt modelId="{0E84F840-260B-4D61-93DA-E651A9B36542}" type="pres">
      <dgm:prSet presAssocID="{50B7CFEE-27B9-469A-9D05-E122C403EBAD}" presName="spVertical3" presStyleCnt="0"/>
      <dgm:spPr/>
    </dgm:pt>
    <dgm:pt modelId="{BC20E98F-4786-4057-874C-0EAF596B0495}" type="pres">
      <dgm:prSet presAssocID="{E7AC0179-4E3A-4BA4-93B0-31B4B097C8F9}" presName="padding2" presStyleCnt="0"/>
      <dgm:spPr/>
    </dgm:pt>
    <dgm:pt modelId="{3549018D-043D-4D80-B3E3-B4C9F05F2F13}" type="pres">
      <dgm:prSet presAssocID="{E7AC0179-4E3A-4BA4-93B0-31B4B097C8F9}" presName="negArrow" presStyleCnt="0"/>
      <dgm:spPr/>
    </dgm:pt>
    <dgm:pt modelId="{A0F8A36F-0C01-4D35-BE49-820AD4611E8A}" type="pres">
      <dgm:prSet presAssocID="{E7AC0179-4E3A-4BA4-93B0-31B4B097C8F9}" presName="backgroundArrow" presStyleLbl="node1" presStyleIdx="0" presStyleCnt="1" custLinFactNeighborX="2599" custLinFactNeighborY="614"/>
      <dgm:spPr/>
    </dgm:pt>
  </dgm:ptLst>
  <dgm:cxnLst>
    <dgm:cxn modelId="{32FA6ECB-A6DF-4246-8392-C79959076712}" srcId="{E7AC0179-4E3A-4BA4-93B0-31B4B097C8F9}" destId="{50B7CFEE-27B9-469A-9D05-E122C403EBAD}" srcOrd="0" destOrd="0" parTransId="{A29692CF-82DA-40B9-80DD-4A2F31DD19D7}" sibTransId="{26F8ED2B-F2FF-40C1-95C1-756F5B9D2AA3}"/>
    <dgm:cxn modelId="{62109E1D-5685-45DB-879C-2BEBDEC2CD5A}" type="presOf" srcId="{E7AC0179-4E3A-4BA4-93B0-31B4B097C8F9}" destId="{C89A9F19-8E50-4AD1-AA41-D14A82BD8CA7}" srcOrd="0" destOrd="0" presId="urn:microsoft.com/office/officeart/2005/8/layout/hProcess3"/>
    <dgm:cxn modelId="{3B81D26B-2EF5-47FA-A4F3-F0DD2A3E5A1F}" type="presOf" srcId="{50B7CFEE-27B9-469A-9D05-E122C403EBAD}" destId="{535A0AD8-21F7-4399-8ACC-1B7231513C78}" srcOrd="0" destOrd="0" presId="urn:microsoft.com/office/officeart/2005/8/layout/hProcess3"/>
    <dgm:cxn modelId="{74DCA146-BB44-444D-8C5F-9E7A469B60F2}" type="presParOf" srcId="{C89A9F19-8E50-4AD1-AA41-D14A82BD8CA7}" destId="{3114ED7C-9435-4AD3-92D4-C32530111E06}" srcOrd="0" destOrd="0" presId="urn:microsoft.com/office/officeart/2005/8/layout/hProcess3"/>
    <dgm:cxn modelId="{71BF0C44-B4A4-4628-9B82-C0ECA94E3E15}" type="presParOf" srcId="{C89A9F19-8E50-4AD1-AA41-D14A82BD8CA7}" destId="{2539D1A9-955A-4685-98DE-8F1A824E17DA}" srcOrd="1" destOrd="0" presId="urn:microsoft.com/office/officeart/2005/8/layout/hProcess3"/>
    <dgm:cxn modelId="{445EFF64-E5D1-4511-8299-39DCBA6CFFC4}" type="presParOf" srcId="{2539D1A9-955A-4685-98DE-8F1A824E17DA}" destId="{736028F2-135A-4640-AAB6-C76D3BD39B3D}" srcOrd="0" destOrd="0" presId="urn:microsoft.com/office/officeart/2005/8/layout/hProcess3"/>
    <dgm:cxn modelId="{9184A162-CF7E-489C-B834-51AA1FBB3606}" type="presParOf" srcId="{2539D1A9-955A-4685-98DE-8F1A824E17DA}" destId="{4C785313-7C9A-4A2A-9B81-A9B225AE86A0}" srcOrd="1" destOrd="0" presId="urn:microsoft.com/office/officeart/2005/8/layout/hProcess3"/>
    <dgm:cxn modelId="{FEBAD465-5072-4711-A24E-2A9A3DC8D187}" type="presParOf" srcId="{4C785313-7C9A-4A2A-9B81-A9B225AE86A0}" destId="{12EF25C5-D558-4CA4-912B-588EE3A9E7B0}" srcOrd="0" destOrd="0" presId="urn:microsoft.com/office/officeart/2005/8/layout/hProcess3"/>
    <dgm:cxn modelId="{6F193ADD-CB1A-4AA5-85CF-857FD41654D5}" type="presParOf" srcId="{4C785313-7C9A-4A2A-9B81-A9B225AE86A0}" destId="{535A0AD8-21F7-4399-8ACC-1B7231513C78}" srcOrd="1" destOrd="0" presId="urn:microsoft.com/office/officeart/2005/8/layout/hProcess3"/>
    <dgm:cxn modelId="{3675DD2D-F4C1-4794-BA48-797279ABB873}" type="presParOf" srcId="{4C785313-7C9A-4A2A-9B81-A9B225AE86A0}" destId="{B024D505-BBD0-4ECC-A367-7179ADF8B57D}" srcOrd="2" destOrd="0" presId="urn:microsoft.com/office/officeart/2005/8/layout/hProcess3"/>
    <dgm:cxn modelId="{46EDFBDC-DE64-4B7A-A5A8-00C65D156B3F}" type="presParOf" srcId="{4C785313-7C9A-4A2A-9B81-A9B225AE86A0}" destId="{0E84F840-260B-4D61-93DA-E651A9B36542}" srcOrd="3" destOrd="0" presId="urn:microsoft.com/office/officeart/2005/8/layout/hProcess3"/>
    <dgm:cxn modelId="{B258FDAF-EA08-4413-BCCD-46D2827DE6D0}" type="presParOf" srcId="{2539D1A9-955A-4685-98DE-8F1A824E17DA}" destId="{BC20E98F-4786-4057-874C-0EAF596B0495}" srcOrd="2" destOrd="0" presId="urn:microsoft.com/office/officeart/2005/8/layout/hProcess3"/>
    <dgm:cxn modelId="{4989B0AB-25B8-440D-85BA-D7F7CAE386B2}" type="presParOf" srcId="{2539D1A9-955A-4685-98DE-8F1A824E17DA}" destId="{3549018D-043D-4D80-B3E3-B4C9F05F2F13}" srcOrd="3" destOrd="0" presId="urn:microsoft.com/office/officeart/2005/8/layout/hProcess3"/>
    <dgm:cxn modelId="{6B8CD3F1-C975-42CA-AE42-7E326BAF32EC}" type="presParOf" srcId="{2539D1A9-955A-4685-98DE-8F1A824E17DA}" destId="{A0F8A36F-0C01-4D35-BE49-820AD4611E8A}" srcOrd="4" destOrd="0" presId="urn:microsoft.com/office/officeart/2005/8/layout/hProcess3"/>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DB6167-6214-4877-B3C6-2A05678B7607}">
      <dsp:nvSpPr>
        <dsp:cNvPr id="0" name=""/>
        <dsp:cNvSpPr/>
      </dsp:nvSpPr>
      <dsp:spPr>
        <a:xfrm>
          <a:off x="0" y="702043"/>
          <a:ext cx="1305694" cy="1665313"/>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lv-LV" sz="1200" b="1" kern="1200" dirty="0" smtClean="0">
              <a:latin typeface="Times New Roman" panose="02020603050405020304" pitchFamily="18" charset="0"/>
              <a:cs typeface="Times New Roman" panose="02020603050405020304" pitchFamily="18" charset="0"/>
            </a:rPr>
            <a:t>Sagatavota Latvijas investīciju prioritāšu pozīcija un plānošanas dokumentu projekti</a:t>
          </a:r>
          <a:endParaRPr lang="en-GB" sz="1200" b="1" kern="1200" noProof="0" dirty="0">
            <a:latin typeface="Times New Roman" pitchFamily="18" charset="0"/>
            <a:cs typeface="Times New Roman" pitchFamily="18" charset="0"/>
          </a:endParaRPr>
        </a:p>
      </dsp:txBody>
      <dsp:txXfrm>
        <a:off x="38242" y="740285"/>
        <a:ext cx="1229210" cy="1588829"/>
      </dsp:txXfrm>
    </dsp:sp>
    <dsp:sp modelId="{B24DAFCB-2C0A-4D3A-9605-EE6913F4C31C}">
      <dsp:nvSpPr>
        <dsp:cNvPr id="0" name=""/>
        <dsp:cNvSpPr/>
      </dsp:nvSpPr>
      <dsp:spPr>
        <a:xfrm rot="21587962">
          <a:off x="1398038" y="1399552"/>
          <a:ext cx="195770" cy="264390"/>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GB" sz="1300" kern="1200" noProof="0">
            <a:latin typeface="Times New Roman" pitchFamily="18" charset="0"/>
            <a:cs typeface="Times New Roman" pitchFamily="18" charset="0"/>
          </a:endParaRPr>
        </a:p>
      </dsp:txBody>
      <dsp:txXfrm>
        <a:off x="1398038" y="1452533"/>
        <a:ext cx="137039" cy="158634"/>
      </dsp:txXfrm>
    </dsp:sp>
    <dsp:sp modelId="{4F509120-84D4-4018-A91F-97DC189FB379}">
      <dsp:nvSpPr>
        <dsp:cNvPr id="0" name=""/>
        <dsp:cNvSpPr/>
      </dsp:nvSpPr>
      <dsp:spPr>
        <a:xfrm>
          <a:off x="1675071" y="702866"/>
          <a:ext cx="1343764" cy="1651802"/>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lv-LV" sz="1200" b="1" kern="1200" dirty="0" smtClean="0">
              <a:latin typeface="Times New Roman" panose="02020603050405020304" pitchFamily="18" charset="0"/>
              <a:cs typeface="Times New Roman" panose="02020603050405020304" pitchFamily="18" charset="0"/>
            </a:rPr>
            <a:t>Neoficiālas konsultācijas ar EK</a:t>
          </a:r>
          <a:endParaRPr lang="en-GB" sz="1200" b="1" kern="1200" noProof="0" dirty="0" smtClean="0">
            <a:latin typeface="Times New Roman" pitchFamily="18" charset="0"/>
            <a:cs typeface="Times New Roman" pitchFamily="18" charset="0"/>
          </a:endParaRPr>
        </a:p>
      </dsp:txBody>
      <dsp:txXfrm>
        <a:off x="1714429" y="742224"/>
        <a:ext cx="1265048" cy="1573086"/>
      </dsp:txXfrm>
    </dsp:sp>
    <dsp:sp modelId="{C5D6F0C7-FCA6-4A80-8148-53D44F8EF96D}">
      <dsp:nvSpPr>
        <dsp:cNvPr id="0" name=""/>
        <dsp:cNvSpPr/>
      </dsp:nvSpPr>
      <dsp:spPr>
        <a:xfrm rot="10467">
          <a:off x="3123856" y="1399277"/>
          <a:ext cx="222644" cy="264390"/>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GB" sz="1300" kern="1200" noProof="0">
            <a:latin typeface="Times New Roman" pitchFamily="18" charset="0"/>
            <a:cs typeface="Times New Roman" pitchFamily="18" charset="0"/>
          </a:endParaRPr>
        </a:p>
      </dsp:txBody>
      <dsp:txXfrm>
        <a:off x="3123856" y="1452053"/>
        <a:ext cx="155851" cy="158634"/>
      </dsp:txXfrm>
    </dsp:sp>
    <dsp:sp modelId="{B58FE05A-80A7-470D-92E5-DA8CFAA38C0D}">
      <dsp:nvSpPr>
        <dsp:cNvPr id="0" name=""/>
        <dsp:cNvSpPr/>
      </dsp:nvSpPr>
      <dsp:spPr>
        <a:xfrm>
          <a:off x="3438918" y="702107"/>
          <a:ext cx="1405395" cy="166424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lv-LV" sz="1200" b="1" kern="1200" dirty="0" smtClean="0">
              <a:latin typeface="Times New Roman" panose="02020603050405020304" pitchFamily="18" charset="0"/>
              <a:cs typeface="Times New Roman" panose="02020603050405020304" pitchFamily="18" charset="0"/>
            </a:rPr>
            <a:t>Oficiāla dokumentu iesniegšana EK</a:t>
          </a:r>
          <a:endParaRPr lang="en-GB" sz="1200" b="1" kern="1200" noProof="0" dirty="0">
            <a:latin typeface="Times New Roman" pitchFamily="18" charset="0"/>
            <a:cs typeface="Times New Roman" pitchFamily="18" charset="0"/>
          </a:endParaRPr>
        </a:p>
      </dsp:txBody>
      <dsp:txXfrm>
        <a:off x="3480081" y="743270"/>
        <a:ext cx="1323069" cy="1581923"/>
      </dsp:txXfrm>
    </dsp:sp>
    <dsp:sp modelId="{4311D32F-23DE-4DCF-9002-37EF5969B2D9}">
      <dsp:nvSpPr>
        <dsp:cNvPr id="0" name=""/>
        <dsp:cNvSpPr/>
      </dsp:nvSpPr>
      <dsp:spPr>
        <a:xfrm>
          <a:off x="4949527" y="1402036"/>
          <a:ext cx="223052" cy="264390"/>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GB" sz="1300" kern="1200" noProof="0">
            <a:latin typeface="Times New Roman" pitchFamily="18" charset="0"/>
            <a:cs typeface="Times New Roman" pitchFamily="18" charset="0"/>
          </a:endParaRPr>
        </a:p>
      </dsp:txBody>
      <dsp:txXfrm>
        <a:off x="4949527" y="1454914"/>
        <a:ext cx="156136" cy="158634"/>
      </dsp:txXfrm>
    </dsp:sp>
    <dsp:sp modelId="{31A5A212-1449-431E-B27B-301824B53A94}">
      <dsp:nvSpPr>
        <dsp:cNvPr id="0" name=""/>
        <dsp:cNvSpPr/>
      </dsp:nvSpPr>
      <dsp:spPr>
        <a:xfrm>
          <a:off x="5265167" y="702107"/>
          <a:ext cx="1473305" cy="166424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lv-LV" sz="1200" b="1" kern="1200" dirty="0" smtClean="0">
              <a:latin typeface="Times New Roman" panose="02020603050405020304" pitchFamily="18" charset="0"/>
              <a:cs typeface="Times New Roman" panose="02020603050405020304" pitchFamily="18" charset="0"/>
            </a:rPr>
            <a:t>Oficiāla dokumentu apstiprināšana EK </a:t>
          </a:r>
          <a:endParaRPr lang="en-GB" sz="1200" b="1" kern="1200" noProof="0" dirty="0">
            <a:latin typeface="Times New Roman" panose="02020603050405020304" pitchFamily="18" charset="0"/>
            <a:cs typeface="Times New Roman" panose="02020603050405020304" pitchFamily="18" charset="0"/>
          </a:endParaRPr>
        </a:p>
      </dsp:txBody>
      <dsp:txXfrm>
        <a:off x="5308319" y="745259"/>
        <a:ext cx="1387001" cy="1577945"/>
      </dsp:txXfrm>
    </dsp:sp>
    <dsp:sp modelId="{EA715E05-C46B-4BDD-8CDE-FD6BCA9A4189}">
      <dsp:nvSpPr>
        <dsp:cNvPr id="0" name=""/>
        <dsp:cNvSpPr/>
      </dsp:nvSpPr>
      <dsp:spPr>
        <a:xfrm rot="21590202">
          <a:off x="6847510" y="1399296"/>
          <a:ext cx="231160" cy="264390"/>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GB" sz="1300" kern="1200" noProof="0">
            <a:latin typeface="Times New Roman" pitchFamily="18" charset="0"/>
            <a:cs typeface="Times New Roman" pitchFamily="18" charset="0"/>
          </a:endParaRPr>
        </a:p>
      </dsp:txBody>
      <dsp:txXfrm>
        <a:off x="6847510" y="1452273"/>
        <a:ext cx="161812" cy="158634"/>
      </dsp:txXfrm>
    </dsp:sp>
    <dsp:sp modelId="{E294DD90-DC0B-46C2-A4EC-B6CBDB8949A9}">
      <dsp:nvSpPr>
        <dsp:cNvPr id="0" name=""/>
        <dsp:cNvSpPr/>
      </dsp:nvSpPr>
      <dsp:spPr>
        <a:xfrm>
          <a:off x="7174623" y="702866"/>
          <a:ext cx="1488486" cy="1651802"/>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lv-LV" sz="1200" b="1" kern="1200" dirty="0" smtClean="0">
              <a:latin typeface="Times New Roman" panose="02020603050405020304" pitchFamily="18" charset="0"/>
              <a:cs typeface="Times New Roman" panose="02020603050405020304" pitchFamily="18" charset="0"/>
            </a:rPr>
            <a:t>Normatīvās bāzes un vadības un kontroles apraksta apstiprināšana</a:t>
          </a:r>
          <a:endParaRPr lang="en-GB" sz="1200" b="1" kern="1200" noProof="0" dirty="0">
            <a:latin typeface="Times New Roman" pitchFamily="18" charset="0"/>
            <a:cs typeface="Times New Roman" pitchFamily="18" charset="0"/>
          </a:endParaRPr>
        </a:p>
      </dsp:txBody>
      <dsp:txXfrm>
        <a:off x="7218219" y="746462"/>
        <a:ext cx="1401294" cy="15646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C52A8-D08F-4C47-897A-C7632EF54E9E}">
      <dsp:nvSpPr>
        <dsp:cNvPr id="0" name=""/>
        <dsp:cNvSpPr/>
      </dsp:nvSpPr>
      <dsp:spPr>
        <a:xfrm>
          <a:off x="284666" y="0"/>
          <a:ext cx="4627579" cy="413618"/>
        </a:xfrm>
        <a:prstGeom prst="chevron">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rtl="0">
            <a:lnSpc>
              <a:spcPct val="100000"/>
            </a:lnSpc>
            <a:spcBef>
              <a:spcPct val="0"/>
            </a:spcBef>
            <a:spcAft>
              <a:spcPts val="0"/>
            </a:spcAft>
          </a:pPr>
          <a:r>
            <a:rPr lang="en-GB" sz="2000" b="0" kern="1200" dirty="0" smtClean="0">
              <a:latin typeface="Times New Roman" pitchFamily="18" charset="0"/>
              <a:cs typeface="Times New Roman" pitchFamily="18" charset="0"/>
            </a:rPr>
            <a:t>201</a:t>
          </a:r>
          <a:r>
            <a:rPr lang="lv-LV" sz="2000" b="0" kern="1200" dirty="0" smtClean="0">
              <a:latin typeface="Times New Roman" pitchFamily="18" charset="0"/>
              <a:cs typeface="Times New Roman" pitchFamily="18" charset="0"/>
            </a:rPr>
            <a:t>3.</a:t>
          </a:r>
          <a:endParaRPr lang="en-GB" sz="2000" kern="1200" dirty="0"/>
        </a:p>
      </dsp:txBody>
      <dsp:txXfrm>
        <a:off x="491475" y="0"/>
        <a:ext cx="4213961" cy="413618"/>
      </dsp:txXfrm>
    </dsp:sp>
    <dsp:sp modelId="{3D80CF1F-BDA1-49D0-AF07-B9D7FB8B22D8}">
      <dsp:nvSpPr>
        <dsp:cNvPr id="0" name=""/>
        <dsp:cNvSpPr/>
      </dsp:nvSpPr>
      <dsp:spPr>
        <a:xfrm>
          <a:off x="4350434" y="0"/>
          <a:ext cx="4712602" cy="406112"/>
        </a:xfrm>
        <a:prstGeom prst="chevron">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t" anchorCtr="0">
          <a:noAutofit/>
        </a:bodyPr>
        <a:lstStyle/>
        <a:p>
          <a:pPr lvl="0" algn="l" defTabSz="889000" rtl="0">
            <a:lnSpc>
              <a:spcPct val="100000"/>
            </a:lnSpc>
            <a:spcBef>
              <a:spcPct val="0"/>
            </a:spcBef>
            <a:spcAft>
              <a:spcPts val="0"/>
            </a:spcAft>
          </a:pPr>
          <a:r>
            <a:rPr lang="lv-LV" sz="2000" b="0" kern="1200" dirty="0" smtClean="0"/>
            <a:t>                  	</a:t>
          </a:r>
          <a:r>
            <a:rPr lang="lv-LV" sz="2000" b="0" kern="1200" dirty="0" smtClean="0">
              <a:latin typeface="Times New Roman" pitchFamily="18" charset="0"/>
              <a:cs typeface="Times New Roman" pitchFamily="18" charset="0"/>
            </a:rPr>
            <a:t>2014</a:t>
          </a:r>
          <a:r>
            <a:rPr lang="lv-LV" sz="2000" b="0" kern="1200" dirty="0" smtClean="0"/>
            <a:t>.</a:t>
          </a:r>
          <a:endParaRPr lang="en-GB" sz="2000" kern="1200" dirty="0"/>
        </a:p>
      </dsp:txBody>
      <dsp:txXfrm>
        <a:off x="4553490" y="0"/>
        <a:ext cx="4306490" cy="4061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5598CF-F27E-4ACF-A2B2-4913F8003197}">
      <dsp:nvSpPr>
        <dsp:cNvPr id="0" name=""/>
        <dsp:cNvSpPr/>
      </dsp:nvSpPr>
      <dsp:spPr>
        <a:xfrm>
          <a:off x="0" y="0"/>
          <a:ext cx="2445881" cy="86481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lv-LV" sz="1400" b="1" kern="1200" dirty="0" smtClean="0">
              <a:latin typeface="Times New Roman" panose="02020603050405020304" pitchFamily="18" charset="0"/>
              <a:cs typeface="Times New Roman" panose="02020603050405020304" pitchFamily="18" charset="0"/>
            </a:rPr>
            <a:t>2014.-2020.gada ES fondu ieviešanas koncepcija</a:t>
          </a:r>
          <a:endParaRPr lang="en-GB" sz="1400" b="1" kern="1200" noProof="0" dirty="0">
            <a:latin typeface="Times New Roman" pitchFamily="18" charset="0"/>
            <a:cs typeface="Times New Roman" pitchFamily="18" charset="0"/>
          </a:endParaRPr>
        </a:p>
      </dsp:txBody>
      <dsp:txXfrm>
        <a:off x="25330" y="25330"/>
        <a:ext cx="2395221" cy="8141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5598CF-F27E-4ACF-A2B2-4913F8003197}">
      <dsp:nvSpPr>
        <dsp:cNvPr id="0" name=""/>
        <dsp:cNvSpPr/>
      </dsp:nvSpPr>
      <dsp:spPr>
        <a:xfrm>
          <a:off x="0" y="0"/>
          <a:ext cx="4097238" cy="576152"/>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lv-LV" sz="1400" b="1" kern="1200" dirty="0" smtClean="0">
              <a:latin typeface="Times New Roman" panose="02020603050405020304" pitchFamily="18" charset="0"/>
              <a:cs typeface="Times New Roman" panose="02020603050405020304" pitchFamily="18" charset="0"/>
            </a:rPr>
            <a:t>ES regulu apspriede un apstiprināšana</a:t>
          </a:r>
          <a:endParaRPr lang="en-GB" sz="1400" b="1" kern="1200" noProof="0" dirty="0">
            <a:latin typeface="Times New Roman" pitchFamily="18" charset="0"/>
            <a:cs typeface="Times New Roman" pitchFamily="18" charset="0"/>
          </a:endParaRPr>
        </a:p>
      </dsp:txBody>
      <dsp:txXfrm>
        <a:off x="16875" y="16875"/>
        <a:ext cx="4063488" cy="5424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F8A36F-0C01-4D35-BE49-820AD4611E8A}">
      <dsp:nvSpPr>
        <dsp:cNvPr id="0" name=""/>
        <dsp:cNvSpPr/>
      </dsp:nvSpPr>
      <dsp:spPr>
        <a:xfrm>
          <a:off x="0" y="15917"/>
          <a:ext cx="4337098" cy="1296000"/>
        </a:xfrm>
        <a:prstGeom prst="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5A0AD8-21F7-4399-8ACC-1B7231513C78}">
      <dsp:nvSpPr>
        <dsp:cNvPr id="0" name=""/>
        <dsp:cNvSpPr/>
      </dsp:nvSpPr>
      <dsp:spPr>
        <a:xfrm>
          <a:off x="0" y="375887"/>
          <a:ext cx="3659426"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240" rIns="0" bIns="142240" numCol="1" spcCol="1270" anchor="ctr" anchorCtr="0">
          <a:noAutofit/>
        </a:bodyPr>
        <a:lstStyle/>
        <a:p>
          <a:pPr lvl="0" algn="ctr" defTabSz="622300">
            <a:lnSpc>
              <a:spcPct val="90000"/>
            </a:lnSpc>
            <a:spcBef>
              <a:spcPct val="0"/>
            </a:spcBef>
            <a:spcAft>
              <a:spcPct val="35000"/>
            </a:spcAft>
          </a:pPr>
          <a:r>
            <a:rPr lang="lv-LV" sz="1400" b="1" kern="1200" dirty="0" smtClean="0">
              <a:solidFill>
                <a:prstClr val="white"/>
              </a:solidFill>
              <a:latin typeface="Times New Roman" pitchFamily="18" charset="0"/>
              <a:cs typeface="Times New Roman" pitchFamily="18" charset="0"/>
            </a:rPr>
            <a:t>Izdevumu </a:t>
          </a:r>
          <a:r>
            <a:rPr lang="lv-LV" sz="1400" b="1" kern="1200" dirty="0" err="1" smtClean="0">
              <a:solidFill>
                <a:prstClr val="white"/>
              </a:solidFill>
              <a:latin typeface="Times New Roman" pitchFamily="18" charset="0"/>
              <a:cs typeface="Times New Roman" pitchFamily="18" charset="0"/>
            </a:rPr>
            <a:t>attiecināmība</a:t>
          </a:r>
          <a:endParaRPr lang="lv-LV" sz="1400" b="1" kern="1200" dirty="0" smtClean="0">
            <a:solidFill>
              <a:prstClr val="white"/>
            </a:solidFill>
            <a:latin typeface="Times New Roman" pitchFamily="18" charset="0"/>
            <a:cs typeface="Times New Roman" pitchFamily="18" charset="0"/>
          </a:endParaRPr>
        </a:p>
      </dsp:txBody>
      <dsp:txXfrm>
        <a:off x="0" y="375887"/>
        <a:ext cx="3659426" cy="6480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362" cy="4953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778155" y="0"/>
            <a:ext cx="2889362" cy="495300"/>
          </a:xfrm>
          <a:prstGeom prst="rect">
            <a:avLst/>
          </a:prstGeom>
        </p:spPr>
        <p:txBody>
          <a:bodyPr vert="horz" lIns="91440" tIns="45720" rIns="91440" bIns="45720" rtlCol="0"/>
          <a:lstStyle>
            <a:lvl1pPr algn="r">
              <a:defRPr sz="1200"/>
            </a:lvl1pPr>
          </a:lstStyle>
          <a:p>
            <a:fld id="{6BF895D4-2455-4214-805A-E72AC7C50358}" type="datetimeFigureOut">
              <a:rPr lang="lv-LV" smtClean="0"/>
              <a:t>27.02.2014</a:t>
            </a:fld>
            <a:endParaRPr lang="lv-LV"/>
          </a:p>
        </p:txBody>
      </p:sp>
      <p:sp>
        <p:nvSpPr>
          <p:cNvPr id="4" name="Footer Placeholder 3"/>
          <p:cNvSpPr>
            <a:spLocks noGrp="1"/>
          </p:cNvSpPr>
          <p:nvPr>
            <p:ph type="ftr" sz="quarter" idx="2"/>
          </p:nvPr>
        </p:nvSpPr>
        <p:spPr>
          <a:xfrm>
            <a:off x="0" y="9377363"/>
            <a:ext cx="2889362" cy="495300"/>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778155" y="9377363"/>
            <a:ext cx="2889362" cy="495300"/>
          </a:xfrm>
          <a:prstGeom prst="rect">
            <a:avLst/>
          </a:prstGeom>
        </p:spPr>
        <p:txBody>
          <a:bodyPr vert="horz" lIns="91440" tIns="45720" rIns="91440" bIns="45720" rtlCol="0" anchor="b"/>
          <a:lstStyle>
            <a:lvl1pPr algn="r">
              <a:defRPr sz="1200"/>
            </a:lvl1pPr>
          </a:lstStyle>
          <a:p>
            <a:fld id="{112B4A18-A567-4AD0-8E8E-8269915EC082}" type="slidenum">
              <a:rPr lang="lv-LV" smtClean="0"/>
              <a:t>‹#›</a:t>
            </a:fld>
            <a:endParaRPr lang="lv-LV"/>
          </a:p>
        </p:txBody>
      </p:sp>
    </p:spTree>
    <p:extLst>
      <p:ext uri="{BB962C8B-B14F-4D97-AF65-F5344CB8AC3E}">
        <p14:creationId xmlns:p14="http://schemas.microsoft.com/office/powerpoint/2010/main" val="4078535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3633"/>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777607" y="1"/>
            <a:ext cx="2889938" cy="493633"/>
          </a:xfrm>
          <a:prstGeom prst="rect">
            <a:avLst/>
          </a:prstGeom>
        </p:spPr>
        <p:txBody>
          <a:bodyPr vert="horz" lIns="91440" tIns="45720" rIns="91440" bIns="45720" rtlCol="0"/>
          <a:lstStyle>
            <a:lvl1pPr algn="r">
              <a:defRPr sz="1200"/>
            </a:lvl1pPr>
          </a:lstStyle>
          <a:p>
            <a:fld id="{30D7EF8A-8F42-45CC-9010-7ECE206F8CD5}" type="datetimeFigureOut">
              <a:rPr lang="lv-LV" smtClean="0"/>
              <a:t>27.02.2014</a:t>
            </a:fld>
            <a:endParaRPr lang="lv-LV"/>
          </a:p>
        </p:txBody>
      </p:sp>
      <p:sp>
        <p:nvSpPr>
          <p:cNvPr id="4" name="Slide Image Placeholder 3"/>
          <p:cNvSpPr>
            <a:spLocks noGrp="1" noRot="1" noChangeAspect="1"/>
          </p:cNvSpPr>
          <p:nvPr>
            <p:ph type="sldImg" idx="2"/>
          </p:nvPr>
        </p:nvSpPr>
        <p:spPr>
          <a:xfrm>
            <a:off x="866775" y="739775"/>
            <a:ext cx="4935538" cy="3703638"/>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66909" y="4689515"/>
            <a:ext cx="5335270" cy="444269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377317"/>
            <a:ext cx="2889938" cy="493633"/>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777607" y="9377317"/>
            <a:ext cx="2889938" cy="493633"/>
          </a:xfrm>
          <a:prstGeom prst="rect">
            <a:avLst/>
          </a:prstGeom>
        </p:spPr>
        <p:txBody>
          <a:bodyPr vert="horz" lIns="91440" tIns="45720" rIns="91440" bIns="45720" rtlCol="0" anchor="b"/>
          <a:lstStyle>
            <a:lvl1pPr algn="r">
              <a:defRPr sz="1200"/>
            </a:lvl1pPr>
          </a:lstStyle>
          <a:p>
            <a:fld id="{56151646-2DFC-4BCA-ABE7-8C058D6330D0}" type="slidenum">
              <a:rPr lang="lv-LV" smtClean="0"/>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5</a:t>
            </a:fld>
            <a:endParaRPr lang="lv-LV"/>
          </a:p>
        </p:txBody>
      </p:sp>
    </p:spTree>
    <p:extLst>
      <p:ext uri="{BB962C8B-B14F-4D97-AF65-F5344CB8AC3E}">
        <p14:creationId xmlns:p14="http://schemas.microsoft.com/office/powerpoint/2010/main" val="1035034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6</a:t>
            </a:fld>
            <a:endParaRPr lang="lv-LV"/>
          </a:p>
        </p:txBody>
      </p:sp>
    </p:spTree>
    <p:extLst>
      <p:ext uri="{BB962C8B-B14F-4D97-AF65-F5344CB8AC3E}">
        <p14:creationId xmlns:p14="http://schemas.microsoft.com/office/powerpoint/2010/main" val="3827455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7</a:t>
            </a:fld>
            <a:endParaRPr lang="lv-LV"/>
          </a:p>
        </p:txBody>
      </p:sp>
    </p:spTree>
    <p:extLst>
      <p:ext uri="{BB962C8B-B14F-4D97-AF65-F5344CB8AC3E}">
        <p14:creationId xmlns:p14="http://schemas.microsoft.com/office/powerpoint/2010/main" val="2512551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11</a:t>
            </a:fld>
            <a:endParaRPr lang="lv-LV"/>
          </a:p>
        </p:txBody>
      </p:sp>
    </p:spTree>
    <p:extLst>
      <p:ext uri="{BB962C8B-B14F-4D97-AF65-F5344CB8AC3E}">
        <p14:creationId xmlns:p14="http://schemas.microsoft.com/office/powerpoint/2010/main" val="2655476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13</a:t>
            </a:fld>
            <a:endParaRPr lang="lv-LV"/>
          </a:p>
        </p:txBody>
      </p:sp>
    </p:spTree>
    <p:extLst>
      <p:ext uri="{BB962C8B-B14F-4D97-AF65-F5344CB8AC3E}">
        <p14:creationId xmlns:p14="http://schemas.microsoft.com/office/powerpoint/2010/main" val="602347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14</a:t>
            </a:fld>
            <a:endParaRPr lang="lv-LV"/>
          </a:p>
        </p:txBody>
      </p:sp>
    </p:spTree>
    <p:extLst>
      <p:ext uri="{BB962C8B-B14F-4D97-AF65-F5344CB8AC3E}">
        <p14:creationId xmlns:p14="http://schemas.microsoft.com/office/powerpoint/2010/main" val="7294438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15</a:t>
            </a:fld>
            <a:endParaRPr lang="lv-LV"/>
          </a:p>
        </p:txBody>
      </p:sp>
    </p:spTree>
    <p:extLst>
      <p:ext uri="{BB962C8B-B14F-4D97-AF65-F5344CB8AC3E}">
        <p14:creationId xmlns:p14="http://schemas.microsoft.com/office/powerpoint/2010/main" val="3217474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None/>
            </a:pPr>
            <a:r>
              <a:rPr lang="lv-LV" sz="1400" u="sng" dirty="0" smtClean="0">
                <a:latin typeface="Times New Roman" pitchFamily="18" charset="0"/>
                <a:cs typeface="Times New Roman" pitchFamily="18" charset="0"/>
              </a:rPr>
              <a:t>Iesniegšanas un apstiprināšanas kārtība:</a:t>
            </a:r>
          </a:p>
          <a:p>
            <a:r>
              <a:rPr lang="lv-LV" sz="1200" dirty="0" smtClean="0"/>
              <a:t>DP nevar tikt apstiprināta, kamēr nav apstiprināts dalībvalsts PL;</a:t>
            </a:r>
          </a:p>
          <a:p>
            <a:r>
              <a:rPr lang="lv-LV" sz="1200" dirty="0" smtClean="0"/>
              <a:t>PL EK jāiesniedz līdz aprīlim, DP ir jāiesniedz EK ne vēlāk kā trīs mēnešus pēc PL iesniegšanas.</a:t>
            </a:r>
          </a:p>
          <a:p>
            <a:endParaRPr lang="lv-LV" sz="1200" dirty="0" smtClean="0"/>
          </a:p>
          <a:p>
            <a:pPr marL="0" indent="0">
              <a:buNone/>
            </a:pPr>
            <a:r>
              <a:rPr lang="lv-LV" sz="1400" u="sng" dirty="0" smtClean="0">
                <a:latin typeface="Times New Roman" pitchFamily="18" charset="0"/>
                <a:cs typeface="Times New Roman" pitchFamily="18" charset="0"/>
              </a:rPr>
              <a:t>Pēc dokumentu oficiālas iesniegšanas:</a:t>
            </a:r>
          </a:p>
          <a:p>
            <a:r>
              <a:rPr lang="lv-LV" sz="1200" dirty="0" smtClean="0"/>
              <a:t>EK dienesti veic dokumentu atbilstības un kvalitātes </a:t>
            </a:r>
            <a:r>
              <a:rPr lang="lv-LV" sz="1200" dirty="0" err="1" smtClean="0"/>
              <a:t>izvērtējumu</a:t>
            </a:r>
            <a:r>
              <a:rPr lang="lv-LV" sz="1200" dirty="0" smtClean="0"/>
              <a:t>, nozaru stratēģiju atbilstības izvērtējamu </a:t>
            </a:r>
            <a:r>
              <a:rPr lang="lv-LV" sz="1200" i="1" dirty="0" err="1" smtClean="0"/>
              <a:t>ex-ante</a:t>
            </a:r>
            <a:r>
              <a:rPr lang="lv-LV" sz="1200" dirty="0" smtClean="0"/>
              <a:t> nosacījumiem, kā arī PL un DP investīciju stratēģijas pamatotību.</a:t>
            </a:r>
          </a:p>
          <a:p>
            <a:r>
              <a:rPr lang="lv-LV" sz="1200" dirty="0" smtClean="0"/>
              <a:t>PL EK var izvērtēt 3 mēnešu laikā un DP EK var izvērtēt 6 mēnešu laikā atkarībā no iesniegto dokumentu kvalitātes un atbilstības EK pozīcijas papīram un komentāriem;</a:t>
            </a:r>
          </a:p>
          <a:p>
            <a:r>
              <a:rPr lang="lv-LV" sz="1200" b="1" dirty="0" smtClean="0"/>
              <a:t>!Risks </a:t>
            </a:r>
            <a:r>
              <a:rPr lang="lv-LV" sz="1200" dirty="0" smtClean="0"/>
              <a:t>vēlākai dokumentu iesniegšanai - attiecībā uz vēlāk iesniegtajām programmām tiks piemēroti iepriekš apstiprināto citu valstu precedenti (t.i. varam paredzēt, ka ar laiku EK nostāja konkrētos jautājumos kļūs aizvien neelastīgāka)</a:t>
            </a:r>
          </a:p>
          <a:p>
            <a:endParaRPr lang="en-US" dirty="0"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29645" indent="-280633">
              <a:defRPr>
                <a:solidFill>
                  <a:schemeClr val="tx1"/>
                </a:solidFill>
                <a:latin typeface="Arial" charset="0"/>
                <a:cs typeface="Arial" charset="0"/>
              </a:defRPr>
            </a:lvl2pPr>
            <a:lvl3pPr marL="1122530" indent="-224507">
              <a:defRPr>
                <a:solidFill>
                  <a:schemeClr val="tx1"/>
                </a:solidFill>
                <a:latin typeface="Arial" charset="0"/>
                <a:cs typeface="Arial" charset="0"/>
              </a:defRPr>
            </a:lvl3pPr>
            <a:lvl4pPr marL="1571544" indent="-224507">
              <a:defRPr>
                <a:solidFill>
                  <a:schemeClr val="tx1"/>
                </a:solidFill>
                <a:latin typeface="Arial" charset="0"/>
                <a:cs typeface="Arial" charset="0"/>
              </a:defRPr>
            </a:lvl4pPr>
            <a:lvl5pPr marL="2020557" indent="-224507">
              <a:defRPr>
                <a:solidFill>
                  <a:schemeClr val="tx1"/>
                </a:solidFill>
                <a:latin typeface="Arial" charset="0"/>
                <a:cs typeface="Arial" charset="0"/>
              </a:defRPr>
            </a:lvl5pPr>
            <a:lvl6pPr marL="2469567" indent="-224507" eaLnBrk="0" fontAlgn="base" hangingPunct="0">
              <a:spcBef>
                <a:spcPct val="0"/>
              </a:spcBef>
              <a:spcAft>
                <a:spcPct val="0"/>
              </a:spcAft>
              <a:defRPr>
                <a:solidFill>
                  <a:schemeClr val="tx1"/>
                </a:solidFill>
                <a:latin typeface="Arial" charset="0"/>
                <a:cs typeface="Arial" charset="0"/>
              </a:defRPr>
            </a:lvl6pPr>
            <a:lvl7pPr marL="2918580" indent="-224507" eaLnBrk="0" fontAlgn="base" hangingPunct="0">
              <a:spcBef>
                <a:spcPct val="0"/>
              </a:spcBef>
              <a:spcAft>
                <a:spcPct val="0"/>
              </a:spcAft>
              <a:defRPr>
                <a:solidFill>
                  <a:schemeClr val="tx1"/>
                </a:solidFill>
                <a:latin typeface="Arial" charset="0"/>
                <a:cs typeface="Arial" charset="0"/>
              </a:defRPr>
            </a:lvl7pPr>
            <a:lvl8pPr marL="3367593" indent="-224507" eaLnBrk="0" fontAlgn="base" hangingPunct="0">
              <a:spcBef>
                <a:spcPct val="0"/>
              </a:spcBef>
              <a:spcAft>
                <a:spcPct val="0"/>
              </a:spcAft>
              <a:defRPr>
                <a:solidFill>
                  <a:schemeClr val="tx1"/>
                </a:solidFill>
                <a:latin typeface="Arial" charset="0"/>
                <a:cs typeface="Arial" charset="0"/>
              </a:defRPr>
            </a:lvl8pPr>
            <a:lvl9pPr marL="3816606" indent="-224507" eaLnBrk="0" fontAlgn="base" hangingPunct="0">
              <a:spcBef>
                <a:spcPct val="0"/>
              </a:spcBef>
              <a:spcAft>
                <a:spcPct val="0"/>
              </a:spcAft>
              <a:defRPr>
                <a:solidFill>
                  <a:schemeClr val="tx1"/>
                </a:solidFill>
                <a:latin typeface="Arial" charset="0"/>
                <a:cs typeface="Arial" charset="0"/>
              </a:defRPr>
            </a:lvl9pPr>
          </a:lstStyle>
          <a:p>
            <a:fld id="{35A28785-9515-4E39-98F0-438CD97C2376}" type="slidenum">
              <a:rPr lang="lv-LV" smtClean="0">
                <a:solidFill>
                  <a:srgbClr val="000000"/>
                </a:solidFill>
              </a:rPr>
              <a:pPr/>
              <a:t>17</a:t>
            </a:fld>
            <a:endParaRPr lang="lv-LV" smtClean="0">
              <a:solidFill>
                <a:srgbClr val="000000"/>
              </a:solidFill>
            </a:endParaRPr>
          </a:p>
        </p:txBody>
      </p:sp>
    </p:spTree>
    <p:extLst>
      <p:ext uri="{BB962C8B-B14F-4D97-AF65-F5344CB8AC3E}">
        <p14:creationId xmlns:p14="http://schemas.microsoft.com/office/powerpoint/2010/main" val="35871860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5"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7"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t>27.02.2014</a:t>
            </a:fld>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8"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70" y="72480"/>
            <a:ext cx="2424467" cy="8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en-US" smtClean="0"/>
              <a:t>Click to edit Master title style</a:t>
            </a:r>
            <a:endParaRPr lang="lv-LV"/>
          </a:p>
        </p:txBody>
      </p:sp>
      <p:sp>
        <p:nvSpPr>
          <p:cNvPr id="3" name="Satura vietturis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Rectangle 16"/>
          <p:cNvSpPr>
            <a:spLocks noGrp="1" noChangeArrowheads="1"/>
          </p:cNvSpPr>
          <p:nvPr>
            <p:ph type="dt" sz="half" idx="10"/>
          </p:nvPr>
        </p:nvSpPr>
        <p:spPr/>
        <p:txBody>
          <a:bodyPr/>
          <a:lstStyle>
            <a:lvl1pPr>
              <a:defRPr>
                <a:cs typeface="Arial" pitchFamily="34" charset="0"/>
              </a:defRPr>
            </a:lvl1pPr>
          </a:lstStyle>
          <a:p>
            <a:pPr>
              <a:defRPr/>
            </a:pPr>
            <a:endParaRPr lang="en-US"/>
          </a:p>
        </p:txBody>
      </p:sp>
      <p:sp>
        <p:nvSpPr>
          <p:cNvPr id="5" name="Rectangle 17"/>
          <p:cNvSpPr>
            <a:spLocks noGrp="1" noChangeArrowheads="1"/>
          </p:cNvSpPr>
          <p:nvPr>
            <p:ph type="ftr" sz="quarter" idx="11"/>
          </p:nvPr>
        </p:nvSpPr>
        <p:spPr/>
        <p:txBody>
          <a:bodyPr/>
          <a:lstStyle>
            <a:lvl1pPr>
              <a:defRPr>
                <a:cs typeface="Arial" pitchFamily="34" charset="0"/>
              </a:defRPr>
            </a:lvl1pPr>
          </a:lstStyle>
          <a:p>
            <a:pPr>
              <a:defRPr/>
            </a:pPr>
            <a:endParaRPr lang="en-US"/>
          </a:p>
        </p:txBody>
      </p:sp>
      <p:sp>
        <p:nvSpPr>
          <p:cNvPr id="6" name="Rectangle 18"/>
          <p:cNvSpPr>
            <a:spLocks noGrp="1" noChangeArrowheads="1"/>
          </p:cNvSpPr>
          <p:nvPr>
            <p:ph type="sldNum" sz="quarter" idx="12"/>
          </p:nvPr>
        </p:nvSpPr>
        <p:spPr/>
        <p:txBody>
          <a:bodyPr/>
          <a:lstStyle>
            <a:lvl1pPr>
              <a:defRPr/>
            </a:lvl1pPr>
          </a:lstStyle>
          <a:p>
            <a:pPr>
              <a:defRPr/>
            </a:pPr>
            <a:fld id="{FDF9298D-7C72-4B0F-A839-9D5EA23AF257}" type="slidenum">
              <a:rPr lang="en-US"/>
              <a:pPr>
                <a:defRPr/>
              </a:pPr>
              <a:t>‹#›</a:t>
            </a:fld>
            <a:endParaRPr lang="en-US"/>
          </a:p>
        </p:txBody>
      </p:sp>
    </p:spTree>
    <p:extLst>
      <p:ext uri="{BB962C8B-B14F-4D97-AF65-F5344CB8AC3E}">
        <p14:creationId xmlns:p14="http://schemas.microsoft.com/office/powerpoint/2010/main" val="3123349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t>27.02.2014</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 id="2147483675" r:id="rId3"/>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2" Type="http://schemas.openxmlformats.org/officeDocument/2006/relationships/notesSlide" Target="../notesSlides/notesSlide8.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11760" y="4005064"/>
            <a:ext cx="5760640" cy="1584176"/>
          </a:xfrm>
        </p:spPr>
        <p:txBody>
          <a:bodyPr>
            <a:noAutofit/>
          </a:bodyPr>
          <a:lstStyle/>
          <a:p>
            <a:r>
              <a:rPr lang="lv-LV" sz="2400" dirty="0"/>
              <a:t>Partnerības princips Eiropas Savienības fondu plānošanā un </a:t>
            </a:r>
            <a:r>
              <a:rPr lang="lv-LV" sz="2400" dirty="0" smtClean="0"/>
              <a:t>ieviešanā un tehniskās </a:t>
            </a:r>
            <a:r>
              <a:rPr lang="lv-LV" sz="2400" dirty="0"/>
              <a:t>palīdzības finansējuma izmantošanu partnerības veicināšanā ar NVO</a:t>
            </a:r>
          </a:p>
        </p:txBody>
      </p:sp>
    </p:spTree>
    <p:extLst>
      <p:ext uri="{BB962C8B-B14F-4D97-AF65-F5344CB8AC3E}">
        <p14:creationId xmlns:p14="http://schemas.microsoft.com/office/powerpoint/2010/main" val="1571868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27.02.2014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10</a:t>
            </a:fld>
            <a:endParaRPr lang="lv-LV"/>
          </a:p>
        </p:txBody>
      </p:sp>
      <p:sp>
        <p:nvSpPr>
          <p:cNvPr id="4" name="Content Placeholder 3"/>
          <p:cNvSpPr>
            <a:spLocks noGrp="1"/>
          </p:cNvSpPr>
          <p:nvPr>
            <p:ph idx="1"/>
          </p:nvPr>
        </p:nvSpPr>
        <p:spPr/>
        <p:txBody>
          <a:bodyPr/>
          <a:lstStyle/>
          <a:p>
            <a:pPr marL="0" indent="0">
              <a:buNone/>
            </a:pPr>
            <a:endParaRPr lang="lv-LV" dirty="0" smtClean="0"/>
          </a:p>
          <a:p>
            <a:pPr marL="0" indent="0">
              <a:buNone/>
            </a:pPr>
            <a:r>
              <a:rPr lang="lv-LV" b="1" dirty="0" smtClean="0"/>
              <a:t>2014</a:t>
            </a:r>
            <a:r>
              <a:rPr lang="lv-LV" b="1" dirty="0"/>
              <a:t>.-2020. gada plānošanas </a:t>
            </a:r>
            <a:r>
              <a:rPr lang="lv-LV" b="1" dirty="0" smtClean="0"/>
              <a:t>periodā:</a:t>
            </a:r>
          </a:p>
          <a:p>
            <a:pPr marL="0" indent="0">
              <a:buNone/>
            </a:pPr>
            <a:endParaRPr lang="lv-LV" dirty="0"/>
          </a:p>
          <a:p>
            <a:pPr algn="just"/>
            <a:r>
              <a:rPr lang="lv-LV" dirty="0" smtClean="0"/>
              <a:t>Š.g</a:t>
            </a:r>
            <a:r>
              <a:rPr lang="lv-LV" dirty="0"/>
              <a:t>. 28.martā notiks Pagaidu Uzraudzības komiteja, kuras ietvaros paredzēta diskusija par jaunā plānošanas perioda uzraudzības komitejas sastāvu, reglamentu un citiem jautājumiem</a:t>
            </a:r>
            <a:r>
              <a:rPr lang="lv-LV" dirty="0" smtClean="0"/>
              <a:t>.</a:t>
            </a:r>
          </a:p>
          <a:p>
            <a:pPr marL="0" indent="0" algn="just">
              <a:buNone/>
            </a:pPr>
            <a:endParaRPr lang="lv-LV" dirty="0" smtClean="0"/>
          </a:p>
          <a:p>
            <a:pPr algn="just"/>
            <a:r>
              <a:rPr lang="lv-LV" dirty="0"/>
              <a:t>Sanāksmes darba kārtība un darba materiāli būs pieejami sākot ar </a:t>
            </a:r>
            <a:r>
              <a:rPr lang="lv-LV" dirty="0" smtClean="0"/>
              <a:t>07.03.2014. Pagaidu </a:t>
            </a:r>
            <a:r>
              <a:rPr lang="lv-LV" dirty="0"/>
              <a:t>Uzraudzības komitejas e-portfelī un tiks nosūtīti Pagaidu </a:t>
            </a:r>
            <a:r>
              <a:rPr lang="lv-LV" dirty="0" smtClean="0"/>
              <a:t>Uzraudzības </a:t>
            </a:r>
            <a:r>
              <a:rPr lang="lv-LV" dirty="0"/>
              <a:t>komitejas dalībniekiem.</a:t>
            </a:r>
          </a:p>
          <a:p>
            <a:pPr marL="0" indent="0">
              <a:buNone/>
            </a:pPr>
            <a:endParaRPr lang="lv-LV" dirty="0" smtClean="0"/>
          </a:p>
          <a:p>
            <a:endParaRPr lang="lv-LV" dirty="0"/>
          </a:p>
        </p:txBody>
      </p:sp>
      <p:sp>
        <p:nvSpPr>
          <p:cNvPr id="5" name="Title 4"/>
          <p:cNvSpPr>
            <a:spLocks noGrp="1"/>
          </p:cNvSpPr>
          <p:nvPr>
            <p:ph type="title"/>
          </p:nvPr>
        </p:nvSpPr>
        <p:spPr/>
        <p:txBody>
          <a:bodyPr/>
          <a:lstStyle/>
          <a:p>
            <a:r>
              <a:rPr lang="de-DE" dirty="0"/>
              <a:t>NVO iesaiste ES struktūrfondu UK</a:t>
            </a:r>
            <a:endParaRPr lang="lv-LV" dirty="0"/>
          </a:p>
        </p:txBody>
      </p:sp>
    </p:spTree>
    <p:extLst>
      <p:ext uri="{BB962C8B-B14F-4D97-AF65-F5344CB8AC3E}">
        <p14:creationId xmlns:p14="http://schemas.microsoft.com/office/powerpoint/2010/main" val="2731060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3906"/>
            <a:ext cx="5770984" cy="720032"/>
          </a:xfrm>
        </p:spPr>
        <p:txBody>
          <a:bodyPr>
            <a:normAutofit fontScale="90000"/>
          </a:bodyPr>
          <a:lstStyle/>
          <a:p>
            <a:r>
              <a:rPr lang="lv-LV" dirty="0" smtClean="0"/>
              <a:t>NVO finansēšana 2007.-2013.g. pieredze pret 2014.-2020.g.</a:t>
            </a:r>
            <a:endParaRPr lang="lv-LV" dirty="0"/>
          </a:p>
        </p:txBody>
      </p:sp>
      <p:sp>
        <p:nvSpPr>
          <p:cNvPr id="5" name="Date Placeholder 4"/>
          <p:cNvSpPr>
            <a:spLocks noGrp="1"/>
          </p:cNvSpPr>
          <p:nvPr>
            <p:ph type="dt" sz="half" idx="10"/>
          </p:nvPr>
        </p:nvSpPr>
        <p:spPr/>
        <p:txBody>
          <a:bodyPr/>
          <a:lstStyle/>
          <a:p>
            <a:fld id="{8E42840F-BED3-41E0-8DE7-AB943BEB4820}" type="datetime1">
              <a:rPr lang="lv-LV" smtClean="0"/>
              <a:t>27.02.2014</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11</a:t>
            </a:fld>
            <a:endParaRPr lang="lv-LV"/>
          </a:p>
        </p:txBody>
      </p:sp>
      <p:sp>
        <p:nvSpPr>
          <p:cNvPr id="2" name="Content Placeholder 1"/>
          <p:cNvSpPr>
            <a:spLocks noGrp="1"/>
          </p:cNvSpPr>
          <p:nvPr>
            <p:ph idx="1"/>
          </p:nvPr>
        </p:nvSpPr>
        <p:spPr/>
        <p:txBody>
          <a:bodyPr/>
          <a:lstStyle/>
          <a:p>
            <a:endParaRPr lang="lv-LV" dirty="0" smtClean="0"/>
          </a:p>
          <a:p>
            <a:pPr marL="0" indent="0">
              <a:buNone/>
            </a:pPr>
            <a:endParaRPr lang="lv-LV" dirty="0" smtClean="0"/>
          </a:p>
          <a:p>
            <a:pPr algn="just"/>
            <a:r>
              <a:rPr lang="lv-LV" b="1" dirty="0" smtClean="0"/>
              <a:t>2007.-2013.g</a:t>
            </a:r>
            <a:r>
              <a:rPr lang="lv-LV" dirty="0" smtClean="0"/>
              <a:t>.: </a:t>
            </a:r>
            <a:r>
              <a:rPr lang="lv-LV" dirty="0"/>
              <a:t>NVO kapacitātes stiprināšanas jautājumi nodalīti no pārējo ES fondu atbalstīto mērķu </a:t>
            </a:r>
            <a:r>
              <a:rPr lang="lv-LV" dirty="0" smtClean="0"/>
              <a:t>sasniegšanas</a:t>
            </a:r>
          </a:p>
          <a:p>
            <a:pPr marL="0" indent="0" algn="just">
              <a:buNone/>
            </a:pPr>
            <a:endParaRPr lang="lv-LV" dirty="0" smtClean="0"/>
          </a:p>
          <a:p>
            <a:pPr algn="just"/>
            <a:r>
              <a:rPr lang="lv-LV" b="1" dirty="0" smtClean="0"/>
              <a:t>2014.-2020.g</a:t>
            </a:r>
            <a:r>
              <a:rPr lang="lv-LV" dirty="0" smtClean="0"/>
              <a:t>.: </a:t>
            </a:r>
            <a:r>
              <a:rPr lang="lv-LV" dirty="0"/>
              <a:t>nepieciešams pilnveidot un paplašināt sadarbību ar NVO, mērķtiecīgāk izmantojot valsts un nevalstiskā sektora sadarbības potenciālu ES fondu investīciju mērķu sasniegšanā</a:t>
            </a:r>
          </a:p>
        </p:txBody>
      </p:sp>
    </p:spTree>
    <p:extLst>
      <p:ext uri="{BB962C8B-B14F-4D97-AF65-F5344CB8AC3E}">
        <p14:creationId xmlns:p14="http://schemas.microsoft.com/office/powerpoint/2010/main" val="21636682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27.02.2014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12</a:t>
            </a:fld>
            <a:endParaRPr lang="lv-LV"/>
          </a:p>
        </p:txBody>
      </p:sp>
      <p:sp>
        <p:nvSpPr>
          <p:cNvPr id="4" name="Content Placeholder 3"/>
          <p:cNvSpPr>
            <a:spLocks noGrp="1"/>
          </p:cNvSpPr>
          <p:nvPr>
            <p:ph idx="1"/>
          </p:nvPr>
        </p:nvSpPr>
        <p:spPr/>
        <p:txBody>
          <a:bodyPr>
            <a:normAutofit lnSpcReduction="10000"/>
          </a:bodyPr>
          <a:lstStyle/>
          <a:p>
            <a:pPr algn="just"/>
            <a:r>
              <a:rPr lang="lv-LV" b="1" dirty="0" smtClean="0"/>
              <a:t>SIF</a:t>
            </a:r>
            <a:r>
              <a:rPr lang="lv-LV" dirty="0" smtClean="0"/>
              <a:t> budžeta </a:t>
            </a:r>
            <a:r>
              <a:rPr lang="lv-LV" dirty="0"/>
              <a:t>programmā 02.00.00 „Latvijas NVO fonda un latviešu valodas apguves programmas” </a:t>
            </a:r>
            <a:r>
              <a:rPr lang="lv-LV" dirty="0" smtClean="0"/>
              <a:t>plānoti </a:t>
            </a:r>
            <a:r>
              <a:rPr lang="lv-LV" dirty="0"/>
              <a:t>līdzekļi </a:t>
            </a:r>
            <a:r>
              <a:rPr lang="lv-LV" b="1" dirty="0"/>
              <a:t>131 830 euro </a:t>
            </a:r>
            <a:r>
              <a:rPr lang="lv-LV" dirty="0"/>
              <a:t>apmērā līdzfinansējumam nevalstiskā sektora attīstības programmu un projektu īstenošanai </a:t>
            </a:r>
            <a:r>
              <a:rPr lang="lv-LV" sz="1300" dirty="0" smtClean="0"/>
              <a:t>(likums </a:t>
            </a:r>
            <a:r>
              <a:rPr lang="lv-LV" sz="1300" dirty="0"/>
              <a:t>„Par valsts budžetu 2014.gadam</a:t>
            </a:r>
            <a:r>
              <a:rPr lang="lv-LV" sz="1300" dirty="0" smtClean="0"/>
              <a:t>”)</a:t>
            </a:r>
            <a:r>
              <a:rPr lang="lv-LV" dirty="0" smtClean="0"/>
              <a:t>, </a:t>
            </a:r>
            <a:r>
              <a:rPr lang="lv-LV" dirty="0"/>
              <a:t>savukārt  </a:t>
            </a:r>
            <a:r>
              <a:rPr lang="lv-LV" dirty="0" smtClean="0"/>
              <a:t>2015</a:t>
            </a:r>
            <a:r>
              <a:rPr lang="lv-LV" dirty="0"/>
              <a:t>. un </a:t>
            </a:r>
            <a:r>
              <a:rPr lang="lv-LV" dirty="0" smtClean="0"/>
              <a:t>2016.g. </a:t>
            </a:r>
            <a:r>
              <a:rPr lang="lv-LV" dirty="0"/>
              <a:t>šim mērķim ir plānoti </a:t>
            </a:r>
            <a:r>
              <a:rPr lang="lv-LV" b="1" dirty="0"/>
              <a:t>113 830 euro ik </a:t>
            </a:r>
            <a:r>
              <a:rPr lang="lv-LV" b="1" dirty="0" smtClean="0"/>
              <a:t>gadu</a:t>
            </a:r>
            <a:r>
              <a:rPr lang="lv-LV" dirty="0" smtClean="0"/>
              <a:t> </a:t>
            </a:r>
            <a:r>
              <a:rPr lang="lv-LV" sz="1300" dirty="0" smtClean="0"/>
              <a:t>(likums </a:t>
            </a:r>
            <a:r>
              <a:rPr lang="lv-LV" sz="1300" dirty="0"/>
              <a:t>„Par vidēja termiņa budžeta ietvaru 2014., 2015. un 2016.gadam</a:t>
            </a:r>
            <a:r>
              <a:rPr lang="lv-LV" sz="1300" dirty="0" smtClean="0"/>
              <a:t>”)</a:t>
            </a:r>
            <a:r>
              <a:rPr lang="lv-LV" dirty="0" smtClean="0"/>
              <a:t>. </a:t>
            </a:r>
            <a:endParaRPr lang="lv-LV" dirty="0"/>
          </a:p>
          <a:p>
            <a:pPr algn="just"/>
            <a:endParaRPr lang="lv-LV" dirty="0"/>
          </a:p>
          <a:p>
            <a:pPr algn="just"/>
            <a:r>
              <a:rPr lang="lv-LV" dirty="0"/>
              <a:t>Atbilstoši </a:t>
            </a:r>
            <a:r>
              <a:rPr lang="lv-LV" dirty="0" smtClean="0"/>
              <a:t>21.01.2014. </a:t>
            </a:r>
            <a:r>
              <a:rPr lang="lv-LV" dirty="0"/>
              <a:t>MK rīkojumam Nr.41 „Par finanšu līdzekļu piešķiršanu no valsts budžeta programmas „Līdzekļi neparedzētiem gadījumiem””, no valsts budžeta programmas 02.00.00 „Līdzekļi neparedzētiem gadījumiem” </a:t>
            </a:r>
            <a:r>
              <a:rPr lang="lv-LV" b="1" dirty="0" smtClean="0"/>
              <a:t>SIF</a:t>
            </a:r>
            <a:r>
              <a:rPr lang="lv-LV" dirty="0" smtClean="0"/>
              <a:t> </a:t>
            </a:r>
            <a:r>
              <a:rPr lang="lv-LV" dirty="0"/>
              <a:t>tika piešķirti </a:t>
            </a:r>
            <a:r>
              <a:rPr lang="lv-LV" b="1" dirty="0"/>
              <a:t>156 516 euro </a:t>
            </a:r>
            <a:r>
              <a:rPr lang="lv-LV" dirty="0"/>
              <a:t>Ārpusskolas pasākumu programmai – diasporas un Latvijas bērnu nometņu organizēšanai Latvijā </a:t>
            </a:r>
            <a:r>
              <a:rPr lang="lv-LV" dirty="0" smtClean="0"/>
              <a:t>2014.g.  </a:t>
            </a:r>
            <a:endParaRPr lang="lv-LV" dirty="0"/>
          </a:p>
          <a:p>
            <a:pPr algn="just"/>
            <a:r>
              <a:rPr lang="lv-LV" dirty="0" smtClean="0"/>
              <a:t>Jautājums </a:t>
            </a:r>
            <a:r>
              <a:rPr lang="lv-LV" dirty="0"/>
              <a:t>par papildus nepieciešamo </a:t>
            </a:r>
            <a:r>
              <a:rPr lang="lv-LV" dirty="0" smtClean="0"/>
              <a:t>finansējumu minētajai programmai 2015.g. </a:t>
            </a:r>
            <a:r>
              <a:rPr lang="lv-LV" dirty="0"/>
              <a:t>un turpmākajos gados ir skatāms kā jaunā politikas iniciatīva, sagatavojot vidējā termiņa budžeta projektu un valsts budžeta projektu kārtējam gadam, vienlaikus ar visu ministriju un citu centrālo valsts iestāžu jauno politikas iniciatīvu pieprasījumiem atbilstoši attiecīgā gada budžeta finansiālajām iespējām. </a:t>
            </a:r>
          </a:p>
          <a:p>
            <a:endParaRPr lang="lv-LV" dirty="0"/>
          </a:p>
          <a:p>
            <a:endParaRPr lang="lv-LV" dirty="0"/>
          </a:p>
        </p:txBody>
      </p:sp>
      <p:sp>
        <p:nvSpPr>
          <p:cNvPr id="5" name="Title 4"/>
          <p:cNvSpPr>
            <a:spLocks noGrp="1"/>
          </p:cNvSpPr>
          <p:nvPr>
            <p:ph type="title"/>
          </p:nvPr>
        </p:nvSpPr>
        <p:spPr/>
        <p:txBody>
          <a:bodyPr/>
          <a:lstStyle/>
          <a:p>
            <a:r>
              <a:rPr lang="lv-LV" dirty="0"/>
              <a:t>P</a:t>
            </a:r>
            <a:r>
              <a:rPr lang="lv-LV" dirty="0" smtClean="0"/>
              <a:t>lānotais finansējums</a:t>
            </a:r>
            <a:endParaRPr lang="lv-LV" dirty="0"/>
          </a:p>
        </p:txBody>
      </p:sp>
    </p:spTree>
    <p:extLst>
      <p:ext uri="{BB962C8B-B14F-4D97-AF65-F5344CB8AC3E}">
        <p14:creationId xmlns:p14="http://schemas.microsoft.com/office/powerpoint/2010/main" val="1884137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04664"/>
            <a:ext cx="5688632" cy="720032"/>
          </a:xfrm>
        </p:spPr>
        <p:txBody>
          <a:bodyPr>
            <a:normAutofit fontScale="90000"/>
          </a:bodyPr>
          <a:lstStyle/>
          <a:p>
            <a:r>
              <a:rPr lang="lv-LV" dirty="0" smtClean="0"/>
              <a:t>NVO/sociālie partneri kā finansējuma saņēmēji vai sadarbības partneri (I)</a:t>
            </a:r>
            <a:endParaRPr lang="lv-LV" dirty="0"/>
          </a:p>
        </p:txBody>
      </p:sp>
      <p:sp>
        <p:nvSpPr>
          <p:cNvPr id="5" name="Date Placeholder 4"/>
          <p:cNvSpPr>
            <a:spLocks noGrp="1"/>
          </p:cNvSpPr>
          <p:nvPr>
            <p:ph type="dt" sz="half" idx="10"/>
          </p:nvPr>
        </p:nvSpPr>
        <p:spPr/>
        <p:txBody>
          <a:bodyPr/>
          <a:lstStyle/>
          <a:p>
            <a:fld id="{8E42840F-BED3-41E0-8DE7-AB943BEB4820}" type="datetime1">
              <a:rPr lang="lv-LV" smtClean="0"/>
              <a:t>27.02.2014</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13</a:t>
            </a:fld>
            <a:endParaRPr lang="lv-LV"/>
          </a:p>
        </p:txBody>
      </p:sp>
      <p:pic>
        <p:nvPicPr>
          <p:cNvPr id="11" name="Content Placeholder 10"/>
          <p:cNvPicPr>
            <a:picLocks noGrp="1" noChangeAspect="1"/>
          </p:cNvPicPr>
          <p:nvPr>
            <p:ph idx="1"/>
          </p:nvPr>
        </p:nvPicPr>
        <p:blipFill>
          <a:blip r:embed="rId3"/>
          <a:stretch>
            <a:fillRect/>
          </a:stretch>
        </p:blipFill>
        <p:spPr>
          <a:xfrm>
            <a:off x="457200" y="2105343"/>
            <a:ext cx="8229600" cy="3183890"/>
          </a:xfrm>
          <a:prstGeom prst="rect">
            <a:avLst/>
          </a:prstGeom>
        </p:spPr>
      </p:pic>
    </p:spTree>
    <p:extLst>
      <p:ext uri="{BB962C8B-B14F-4D97-AF65-F5344CB8AC3E}">
        <p14:creationId xmlns:p14="http://schemas.microsoft.com/office/powerpoint/2010/main" val="9692423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81783" y="404664"/>
            <a:ext cx="5688632" cy="720032"/>
          </a:xfrm>
        </p:spPr>
        <p:txBody>
          <a:bodyPr>
            <a:normAutofit fontScale="90000"/>
          </a:bodyPr>
          <a:lstStyle/>
          <a:p>
            <a:r>
              <a:rPr lang="lv-LV" dirty="0" smtClean="0"/>
              <a:t>NVO/sociālie partneri kā finansējuma saņēmēji vai sadarbības partneri (II)</a:t>
            </a:r>
            <a:endParaRPr lang="lv-LV" dirty="0"/>
          </a:p>
        </p:txBody>
      </p:sp>
      <p:sp>
        <p:nvSpPr>
          <p:cNvPr id="5" name="Date Placeholder 4"/>
          <p:cNvSpPr>
            <a:spLocks noGrp="1"/>
          </p:cNvSpPr>
          <p:nvPr>
            <p:ph type="dt" sz="half" idx="10"/>
          </p:nvPr>
        </p:nvSpPr>
        <p:spPr/>
        <p:txBody>
          <a:bodyPr/>
          <a:lstStyle/>
          <a:p>
            <a:fld id="{8E42840F-BED3-41E0-8DE7-AB943BEB4820}" type="datetime1">
              <a:rPr lang="lv-LV" smtClean="0"/>
              <a:t>27.02.2014</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14</a:t>
            </a:fld>
            <a:endParaRPr lang="lv-LV"/>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48359206"/>
              </p:ext>
            </p:extLst>
          </p:nvPr>
        </p:nvGraphicFramePr>
        <p:xfrm>
          <a:off x="457200" y="1628800"/>
          <a:ext cx="8627298" cy="4729480"/>
        </p:xfrm>
        <a:graphic>
          <a:graphicData uri="http://schemas.openxmlformats.org/drawingml/2006/table">
            <a:tbl>
              <a:tblPr firstRow="1" bandRow="1">
                <a:tableStyleId>{5C22544A-7EE6-4342-B048-85BDC9FD1C3A}</a:tableStyleId>
              </a:tblPr>
              <a:tblGrid>
                <a:gridCol w="1594520"/>
                <a:gridCol w="5616624"/>
                <a:gridCol w="1416154"/>
              </a:tblGrid>
              <a:tr h="370840">
                <a:tc>
                  <a:txBody>
                    <a:bodyPr/>
                    <a:lstStyle/>
                    <a:p>
                      <a:pPr algn="ctr">
                        <a:spcAft>
                          <a:spcPts val="0"/>
                        </a:spcAft>
                      </a:pPr>
                      <a:r>
                        <a:rPr lang="lv-LV" sz="1600" dirty="0">
                          <a:effectLst/>
                          <a:latin typeface="Franklin Gothic Book" panose="020B0503020102020204" pitchFamily="34" charset="0"/>
                          <a:ea typeface="Calibri" panose="020F0502020204030204" pitchFamily="34" charset="0"/>
                          <a:cs typeface="Times New Roman" panose="02020603050405020304" pitchFamily="18" charset="0"/>
                        </a:rPr>
                        <a:t>Prioritārais virziens</a:t>
                      </a:r>
                    </a:p>
                  </a:txBody>
                  <a:tcPr marL="68580" marR="68580" marT="0" marB="0"/>
                </a:tc>
                <a:tc>
                  <a:txBody>
                    <a:bodyPr/>
                    <a:lstStyle/>
                    <a:p>
                      <a:pPr algn="ctr">
                        <a:spcAft>
                          <a:spcPts val="0"/>
                        </a:spcAft>
                      </a:pPr>
                      <a:r>
                        <a:rPr lang="lv-LV" sz="1600" dirty="0">
                          <a:effectLst/>
                          <a:latin typeface="Franklin Gothic Book" panose="020B0503020102020204" pitchFamily="34" charset="0"/>
                          <a:ea typeface="Calibri" panose="020F0502020204030204" pitchFamily="34" charset="0"/>
                          <a:cs typeface="Times New Roman" panose="02020603050405020304" pitchFamily="18" charset="0"/>
                        </a:rPr>
                        <a:t>SAM</a:t>
                      </a:r>
                    </a:p>
                  </a:txBody>
                  <a:tcPr marL="68580" marR="68580" marT="0" marB="0"/>
                </a:tc>
                <a:tc>
                  <a:txBody>
                    <a:bodyPr/>
                    <a:lstStyle/>
                    <a:p>
                      <a:pPr algn="ctr">
                        <a:spcAft>
                          <a:spcPts val="0"/>
                        </a:spcAft>
                      </a:pPr>
                      <a:r>
                        <a:rPr lang="lv-LV" sz="1600" dirty="0">
                          <a:effectLst/>
                          <a:latin typeface="Franklin Gothic Book" panose="020B0503020102020204" pitchFamily="34" charset="0"/>
                          <a:ea typeface="Calibri" panose="020F0502020204030204" pitchFamily="34" charset="0"/>
                          <a:cs typeface="Times New Roman" panose="02020603050405020304" pitchFamily="18" charset="0"/>
                        </a:rPr>
                        <a:t>FS/sadarbības partneris</a:t>
                      </a:r>
                    </a:p>
                  </a:txBody>
                  <a:tcPr marL="68580" marR="68580" marT="0" marB="0"/>
                </a:tc>
              </a:tr>
              <a:tr h="370840">
                <a:tc rowSpan="10">
                  <a:txBody>
                    <a:bodyPr/>
                    <a:lstStyle/>
                    <a:p>
                      <a:r>
                        <a:rPr lang="lv-LV" sz="1800" dirty="0" smtClean="0">
                          <a:effectLst/>
                          <a:latin typeface="Franklin Gothic Book" panose="020B0503020102020204" pitchFamily="34" charset="0"/>
                          <a:ea typeface="Calibri" panose="020F0502020204030204" pitchFamily="34" charset="0"/>
                        </a:rPr>
                        <a:t>Nodarbinātība,  darbaspēka mobilitāte un sociālā iekļaušana</a:t>
                      </a:r>
                      <a:endParaRPr lang="lv-LV" dirty="0">
                        <a:latin typeface="Franklin Gothic Book" panose="020B0503020102020204" pitchFamily="34" charset="0"/>
                      </a:endParaRPr>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7.1.1.SAM „Paaugstināt bezdarbnieku kvalifikāciju un prasmes atbilstoši  darba tirgus pieprasījumam”</a:t>
                      </a:r>
                    </a:p>
                  </a:txBody>
                  <a:tcPr marL="68580" marR="68580" marT="0" marB="0"/>
                </a:tc>
                <a:tc>
                  <a:txBody>
                    <a:bodyPr/>
                    <a:lstStyle/>
                    <a:p>
                      <a:pPr>
                        <a:spcAft>
                          <a:spcPts val="0"/>
                        </a:spcAft>
                      </a:pPr>
                      <a:r>
                        <a:rPr lang="lv-LV" sz="1200">
                          <a:effectLst/>
                          <a:latin typeface="Franklin Gothic Book" panose="020B0503020102020204" pitchFamily="34" charset="0"/>
                          <a:ea typeface="Calibri" panose="020F0502020204030204" pitchFamily="34" charset="0"/>
                          <a:cs typeface="Times New Roman" panose="02020603050405020304" pitchFamily="18" charset="0"/>
                        </a:rPr>
                        <a:t>Sadarbības partneri</a:t>
                      </a:r>
                    </a:p>
                  </a:txBody>
                  <a:tcPr marL="68580" marR="68580" marT="0" marB="0"/>
                </a:tc>
              </a:tr>
              <a:tr h="370840">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7.2.1.SAM ,,Palielināt nodarbinātībā, izglītībā vai apmācībās neiesaistītu jauniešu nodarbinātību un izglītības ieguvi Jauniešu garantijas ietvaros”</a:t>
                      </a:r>
                    </a:p>
                  </a:txBody>
                  <a:tcPr marL="68580" marR="68580" marT="0" marB="0"/>
                </a:tc>
                <a:tc>
                  <a:txBody>
                    <a:bodyPr/>
                    <a:lstStyle/>
                    <a:p>
                      <a:pPr>
                        <a:spcAft>
                          <a:spcPts val="0"/>
                        </a:spcAft>
                      </a:pPr>
                      <a:r>
                        <a:rPr lang="lv-LV" sz="1200">
                          <a:effectLst/>
                          <a:latin typeface="Franklin Gothic Book" panose="020B0503020102020204" pitchFamily="34" charset="0"/>
                          <a:ea typeface="Calibri" panose="020F0502020204030204" pitchFamily="34" charset="0"/>
                          <a:cs typeface="Times New Roman" panose="02020603050405020304" pitchFamily="18" charset="0"/>
                        </a:rPr>
                        <a:t>Sadarbības partneri</a:t>
                      </a:r>
                    </a:p>
                  </a:txBody>
                  <a:tcPr marL="68580" marR="68580" marT="0" marB="0"/>
                </a:tc>
              </a:tr>
              <a:tr h="370840">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7.3.1.SAM „Uzlabot darba drošību, īpaši, bīstamo nozaru uzņēmumos”</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Sociālie partneri kā sadarbības partneri</a:t>
                      </a:r>
                    </a:p>
                  </a:txBody>
                  <a:tcPr marL="68580" marR="68580" marT="0" marB="0"/>
                </a:tc>
              </a:tr>
              <a:tr h="370840">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7.3.2.SAM „Paildzināt gados vecāku nodarbināto darbspēju saglabāšanu un nodarbinātību”</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Sadarbības partneri</a:t>
                      </a:r>
                    </a:p>
                  </a:txBody>
                  <a:tcPr marL="68580" marR="68580" marT="0" marB="0"/>
                </a:tc>
              </a:tr>
              <a:tr h="370840">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7.4.1.SAM„Palielināt nelabvēlīgākā situācijā esošu bezdarbnieku  iekļaušanos darba tirgū, kā arī diskriminācijas riskiem pakļauto iedzīvotāju integrāciju sabiedrībā un darba tirgū”</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Sadarbības </a:t>
                      </a:r>
                      <a:r>
                        <a:rPr lang="lv-LV" sz="1200" dirty="0" smtClean="0">
                          <a:effectLst/>
                          <a:latin typeface="Franklin Gothic Book" panose="020B0503020102020204" pitchFamily="34" charset="0"/>
                          <a:ea typeface="Calibri" panose="020F0502020204030204" pitchFamily="34" charset="0"/>
                          <a:cs typeface="Times New Roman" panose="02020603050405020304" pitchFamily="18" charset="0"/>
                        </a:rPr>
                        <a:t>partneri </a:t>
                      </a:r>
                      <a:r>
                        <a:rPr lang="lv-LV" sz="1200" dirty="0" smtClean="0">
                          <a:solidFill>
                            <a:schemeClr val="tx2"/>
                          </a:solidFill>
                          <a:effectLst/>
                          <a:latin typeface="Franklin Gothic Book" panose="020B0503020102020204" pitchFamily="34" charset="0"/>
                          <a:ea typeface="Calibri" panose="020F0502020204030204" pitchFamily="34" charset="0"/>
                          <a:cs typeface="Times New Roman" panose="02020603050405020304" pitchFamily="18" charset="0"/>
                        </a:rPr>
                        <a:t>(FS – SIF)</a:t>
                      </a:r>
                      <a:endParaRPr lang="lv-LV" sz="1200" dirty="0">
                        <a:solidFill>
                          <a:schemeClr val="tx2"/>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tc>
              </a:tr>
              <a:tr h="370840">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7.4.2.SAM „Veicināt ieslodzīto un bijušo ieslodzīto integrāciju sabiedrībā un darba tirgū, pilnveidojot </a:t>
                      </a:r>
                      <a:r>
                        <a:rPr lang="lv-LV" sz="1200" dirty="0" err="1">
                          <a:effectLst/>
                          <a:latin typeface="Franklin Gothic Book" panose="020B0503020102020204" pitchFamily="34" charset="0"/>
                          <a:ea typeface="Calibri" panose="020F0502020204030204" pitchFamily="34" charset="0"/>
                          <a:cs typeface="Times New Roman" panose="02020603050405020304" pitchFamily="18" charset="0"/>
                        </a:rPr>
                        <a:t>resocializācijas</a:t>
                      </a: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 sistēmu un instrumentus”</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Sadarbības partneri</a:t>
                      </a:r>
                    </a:p>
                  </a:txBody>
                  <a:tcPr marL="68580" marR="68580" marT="0" marB="0"/>
                </a:tc>
              </a:tr>
              <a:tr h="370840">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7.5.1.SAM „</a:t>
                      </a:r>
                      <a:r>
                        <a:rPr lang="lv-LV" sz="1200" spc="-10" dirty="0">
                          <a:effectLst/>
                          <a:latin typeface="Franklin Gothic Book" panose="020B0503020102020204" pitchFamily="34" charset="0"/>
                          <a:ea typeface="Calibri" panose="020F0502020204030204" pitchFamily="34" charset="0"/>
                          <a:cs typeface="Times New Roman" panose="02020603050405020304" pitchFamily="18" charset="0"/>
                        </a:rPr>
                        <a:t>Paaugstināt sociālo dienestu darba efektivitāti un darbinieku profesionalitāti</a:t>
                      </a: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Sadarbības partneri</a:t>
                      </a:r>
                    </a:p>
                  </a:txBody>
                  <a:tcPr marL="68580" marR="68580" marT="0" marB="0"/>
                </a:tc>
              </a:tr>
              <a:tr h="370840">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7.5.2.SAM „Palielināt kvalitatīvu institucionālai aprūpei alternatīvu sociālo pakalpojumu dzīvesvietā un ģimeniskai videi pietuvinātu pakalpojumu pieejamību personām ar invaliditāti un bērniem”</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Sadarbības partneri</a:t>
                      </a:r>
                    </a:p>
                  </a:txBody>
                  <a:tcPr marL="68580" marR="68580" marT="0" marB="0"/>
                </a:tc>
              </a:tr>
              <a:tr h="370840">
                <a:tc vMerge="1">
                  <a:txBody>
                    <a:bodyPr/>
                    <a:lstStyle/>
                    <a:p>
                      <a:endParaRPr lang="lv-LV" dirty="0"/>
                    </a:p>
                  </a:txBody>
                  <a:tcPr/>
                </a:tc>
                <a:tc>
                  <a:txBody>
                    <a:bodyPr/>
                    <a:lstStyle/>
                    <a:p>
                      <a:pPr>
                        <a:spcAft>
                          <a:spcPts val="0"/>
                        </a:spcAft>
                      </a:pPr>
                      <a:r>
                        <a:rPr lang="lv-LV" sz="1200">
                          <a:effectLst/>
                          <a:latin typeface="Franklin Gothic Book" panose="020B0503020102020204" pitchFamily="34" charset="0"/>
                          <a:ea typeface="Calibri" panose="020F0502020204030204" pitchFamily="34" charset="0"/>
                          <a:cs typeface="Times New Roman" panose="02020603050405020304" pitchFamily="18" charset="0"/>
                        </a:rPr>
                        <a:t>7.5.4.SAM „Uzlabot pieejamību veselības veicināšanas un slimību profilakses pakalpojumiem, jo īpaši, nabadzības un sociālās atstumtības riskam pakļautajiem iedzīvotājiem”</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FS</a:t>
                      </a:r>
                    </a:p>
                  </a:txBody>
                  <a:tcPr marL="68580" marR="68580" marT="0" marB="0"/>
                </a:tc>
              </a:tr>
              <a:tr h="370840">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7.6.1.SAM „Attīstīt pakalpojumu infrastruktūru bērnu aprūpei ģimeniskā vidē un personu ar invaliditāti neatkarīgai dzīvei un integrācijai sabiedrībā”</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Sadarbības partneri</a:t>
                      </a:r>
                    </a:p>
                  </a:txBody>
                  <a:tcPr marL="68580" marR="68580" marT="0" marB="0"/>
                </a:tc>
              </a:tr>
            </a:tbl>
          </a:graphicData>
        </a:graphic>
      </p:graphicFrame>
    </p:spTree>
    <p:extLst>
      <p:ext uri="{BB962C8B-B14F-4D97-AF65-F5344CB8AC3E}">
        <p14:creationId xmlns:p14="http://schemas.microsoft.com/office/powerpoint/2010/main" val="3569127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04664"/>
            <a:ext cx="5688632" cy="720032"/>
          </a:xfrm>
        </p:spPr>
        <p:txBody>
          <a:bodyPr>
            <a:normAutofit fontScale="90000"/>
          </a:bodyPr>
          <a:lstStyle/>
          <a:p>
            <a:r>
              <a:rPr lang="lv-LV" dirty="0" smtClean="0"/>
              <a:t>NVO/sociālie partneri kā finansējuma saņēmēji vai sadarbības partneri (III)</a:t>
            </a:r>
            <a:endParaRPr lang="lv-LV" dirty="0"/>
          </a:p>
        </p:txBody>
      </p:sp>
      <p:sp>
        <p:nvSpPr>
          <p:cNvPr id="5" name="Date Placeholder 4"/>
          <p:cNvSpPr>
            <a:spLocks noGrp="1"/>
          </p:cNvSpPr>
          <p:nvPr>
            <p:ph type="dt" sz="half" idx="10"/>
          </p:nvPr>
        </p:nvSpPr>
        <p:spPr/>
        <p:txBody>
          <a:bodyPr/>
          <a:lstStyle/>
          <a:p>
            <a:fld id="{8E42840F-BED3-41E0-8DE7-AB943BEB4820}" type="datetime1">
              <a:rPr lang="lv-LV" smtClean="0"/>
              <a:t>27.02.2014</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15</a:t>
            </a:fld>
            <a:endParaRPr lang="lv-LV"/>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05273054"/>
              </p:ext>
            </p:extLst>
          </p:nvPr>
        </p:nvGraphicFramePr>
        <p:xfrm>
          <a:off x="457200" y="1628801"/>
          <a:ext cx="8627298" cy="4302980"/>
        </p:xfrm>
        <a:graphic>
          <a:graphicData uri="http://schemas.openxmlformats.org/drawingml/2006/table">
            <a:tbl>
              <a:tblPr firstRow="1" bandRow="1">
                <a:tableStyleId>{5C22544A-7EE6-4342-B048-85BDC9FD1C3A}</a:tableStyleId>
              </a:tblPr>
              <a:tblGrid>
                <a:gridCol w="1594520"/>
                <a:gridCol w="5616624"/>
                <a:gridCol w="1416154"/>
              </a:tblGrid>
              <a:tr h="443312">
                <a:tc>
                  <a:txBody>
                    <a:bodyPr/>
                    <a:lstStyle/>
                    <a:p>
                      <a:pPr algn="ctr">
                        <a:spcAft>
                          <a:spcPts val="0"/>
                        </a:spcAft>
                      </a:pPr>
                      <a:r>
                        <a:rPr lang="lv-LV" sz="1600" dirty="0">
                          <a:effectLst/>
                          <a:latin typeface="Franklin Gothic Book" panose="020B0503020102020204" pitchFamily="34" charset="0"/>
                          <a:ea typeface="Calibri" panose="020F0502020204030204" pitchFamily="34" charset="0"/>
                          <a:cs typeface="Times New Roman" panose="02020603050405020304" pitchFamily="18" charset="0"/>
                        </a:rPr>
                        <a:t>Prioritārais virziens</a:t>
                      </a:r>
                    </a:p>
                  </a:txBody>
                  <a:tcPr marL="68580" marR="68580" marT="0" marB="0"/>
                </a:tc>
                <a:tc>
                  <a:txBody>
                    <a:bodyPr/>
                    <a:lstStyle/>
                    <a:p>
                      <a:pPr algn="ctr">
                        <a:spcAft>
                          <a:spcPts val="0"/>
                        </a:spcAft>
                      </a:pPr>
                      <a:r>
                        <a:rPr lang="lv-LV" sz="1600" dirty="0">
                          <a:effectLst/>
                          <a:latin typeface="Franklin Gothic Book" panose="020B0503020102020204" pitchFamily="34" charset="0"/>
                          <a:ea typeface="Calibri" panose="020F0502020204030204" pitchFamily="34" charset="0"/>
                          <a:cs typeface="Times New Roman" panose="02020603050405020304" pitchFamily="18" charset="0"/>
                        </a:rPr>
                        <a:t>SAM</a:t>
                      </a:r>
                    </a:p>
                  </a:txBody>
                  <a:tcPr marL="68580" marR="68580" marT="0" marB="0"/>
                </a:tc>
                <a:tc>
                  <a:txBody>
                    <a:bodyPr/>
                    <a:lstStyle/>
                    <a:p>
                      <a:pPr algn="ctr">
                        <a:spcAft>
                          <a:spcPts val="0"/>
                        </a:spcAft>
                      </a:pPr>
                      <a:r>
                        <a:rPr lang="lv-LV" sz="1600" dirty="0">
                          <a:effectLst/>
                          <a:latin typeface="Franklin Gothic Book" panose="020B0503020102020204" pitchFamily="34" charset="0"/>
                          <a:ea typeface="Calibri" panose="020F0502020204030204" pitchFamily="34" charset="0"/>
                          <a:cs typeface="Times New Roman" panose="02020603050405020304" pitchFamily="18" charset="0"/>
                        </a:rPr>
                        <a:t>FS/sadarbības partneris</a:t>
                      </a:r>
                    </a:p>
                  </a:txBody>
                  <a:tcPr marL="68580" marR="68580" marT="0" marB="0"/>
                </a:tc>
              </a:tr>
              <a:tr h="592439">
                <a:tc rowSpan="6">
                  <a:txBody>
                    <a:bodyPr/>
                    <a:lstStyle/>
                    <a:p>
                      <a:r>
                        <a:rPr lang="lv-LV" sz="1800" dirty="0" smtClean="0">
                          <a:effectLst/>
                          <a:latin typeface="Franklin Gothic Book" panose="020B0503020102020204" pitchFamily="34" charset="0"/>
                          <a:ea typeface="Calibri" panose="020F0502020204030204" pitchFamily="34" charset="0"/>
                        </a:rPr>
                        <a:t>Izglītība, prasmes un mūžizglītība</a:t>
                      </a:r>
                      <a:endParaRPr lang="lv-LV" dirty="0">
                        <a:latin typeface="Franklin Gothic Book" panose="020B0503020102020204" pitchFamily="34" charset="0"/>
                      </a:endParaRPr>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8.3.1.SAM „Attīstīt kompetenču pieejā balstītu vispārējās izglītības saturu un ieviest izglītības kvalitātes monitoringu”</a:t>
                      </a:r>
                    </a:p>
                  </a:txBody>
                  <a:tcPr marL="68580" marR="68580" marT="0" marB="0"/>
                </a:tc>
                <a:tc>
                  <a:txBody>
                    <a:bodyPr/>
                    <a:lstStyle/>
                    <a:p>
                      <a:pPr>
                        <a:spcAft>
                          <a:spcPts val="0"/>
                        </a:spcAft>
                      </a:pPr>
                      <a:r>
                        <a:rPr lang="lv-LV" sz="1200">
                          <a:effectLst/>
                          <a:latin typeface="Franklin Gothic Book" panose="020B0503020102020204" pitchFamily="34" charset="0"/>
                          <a:ea typeface="Calibri" panose="020F0502020204030204" pitchFamily="34" charset="0"/>
                          <a:cs typeface="Times New Roman" panose="02020603050405020304" pitchFamily="18" charset="0"/>
                        </a:rPr>
                        <a:t>FS</a:t>
                      </a:r>
                    </a:p>
                  </a:txBody>
                  <a:tcPr marL="68580" marR="68580" marT="0" marB="0"/>
                </a:tc>
              </a:tr>
              <a:tr h="672844">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8.3.2.SAM „Uzlabot vispārējās izglītības iestāžu darbības kvalitāti izglītojamo snieguma paaugstināšanai”</a:t>
                      </a:r>
                    </a:p>
                  </a:txBody>
                  <a:tcPr marL="68580" marR="68580" marT="0" marB="0"/>
                </a:tc>
                <a:tc>
                  <a:txBody>
                    <a:bodyPr/>
                    <a:lstStyle/>
                    <a:p>
                      <a:pPr>
                        <a:spcAft>
                          <a:spcPts val="0"/>
                        </a:spcAft>
                      </a:pPr>
                      <a:r>
                        <a:rPr lang="lv-LV" sz="1200">
                          <a:effectLst/>
                          <a:latin typeface="Franklin Gothic Book" panose="020B0503020102020204" pitchFamily="34" charset="0"/>
                          <a:ea typeface="Calibri" panose="020F0502020204030204" pitchFamily="34" charset="0"/>
                          <a:cs typeface="Times New Roman" panose="02020603050405020304" pitchFamily="18" charset="0"/>
                        </a:rPr>
                        <a:t>FS</a:t>
                      </a:r>
                    </a:p>
                  </a:txBody>
                  <a:tcPr marL="68580" marR="68580" marT="0" marB="0"/>
                </a:tc>
              </a:tr>
              <a:tr h="659096">
                <a:tc vMerge="1">
                  <a:txBody>
                    <a:bodyPr/>
                    <a:lstStyle/>
                    <a:p>
                      <a:endParaRPr lang="lv-LV"/>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8.3.3.SAM „Samazināt un novērst priekšlaicīgu mācību pārtraukšanu, īstenojot preventīvus un kompensējošus pasākumus”</a:t>
                      </a:r>
                    </a:p>
                  </a:txBody>
                  <a:tcPr marL="68580" marR="68580" marT="0" marB="0"/>
                </a:tc>
                <a:tc>
                  <a:txBody>
                    <a:bodyPr/>
                    <a:lstStyle/>
                    <a:p>
                      <a:pPr>
                        <a:spcAft>
                          <a:spcPts val="0"/>
                        </a:spcAft>
                      </a:pPr>
                      <a:r>
                        <a:rPr lang="lv-LV" sz="1200">
                          <a:effectLst/>
                          <a:latin typeface="Franklin Gothic Book" panose="020B0503020102020204" pitchFamily="34" charset="0"/>
                          <a:ea typeface="Calibri" panose="020F0502020204030204" pitchFamily="34" charset="0"/>
                          <a:cs typeface="Times New Roman" panose="02020603050405020304" pitchFamily="18" charset="0"/>
                        </a:rPr>
                        <a:t>FS</a:t>
                      </a:r>
                    </a:p>
                  </a:txBody>
                  <a:tcPr marL="68580" marR="68580" marT="0" marB="0"/>
                </a:tc>
              </a:tr>
              <a:tr h="637048">
                <a:tc vMerge="1">
                  <a:txBody>
                    <a:bodyPr/>
                    <a:lstStyle/>
                    <a:p>
                      <a:endParaRPr lang="lv-LV"/>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8.4.1.SAM „Pilnveidot nodarbināto personu profesionālo kompetenci atbilstoši mainīgajiem darba tirgus apstākļiem.”</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Sadarbības partneri</a:t>
                      </a:r>
                    </a:p>
                  </a:txBody>
                  <a:tcPr marL="68580" marR="68580" marT="0" marB="0"/>
                </a:tc>
              </a:tr>
              <a:tr h="623300">
                <a:tc vMerge="1">
                  <a:txBody>
                    <a:bodyPr/>
                    <a:lstStyle/>
                    <a:p>
                      <a:endParaRPr lang="lv-LV"/>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8.5.1.SAM „Pilnveidot profesionālās izglītības saturu un mācību līdzekļus, attīstot darba vidē balstītas mācības un praksi sadarbībā ar uzņēmumiem.”</a:t>
                      </a:r>
                    </a:p>
                  </a:txBody>
                  <a:tcPr marL="68580" marR="68580" marT="0" marB="0"/>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LDDK, LBAS (FS)</a:t>
                      </a:r>
                    </a:p>
                  </a:txBody>
                  <a:tcPr marL="68580" marR="68580" marT="0" marB="0"/>
                </a:tc>
              </a:tr>
              <a:tr h="630573">
                <a:tc vMerge="1">
                  <a:txBody>
                    <a:bodyPr/>
                    <a:lstStyle/>
                    <a:p>
                      <a:endParaRPr lang="lv-LV" dirty="0"/>
                    </a:p>
                  </a:txBody>
                  <a:tcPr/>
                </a:tc>
                <a:tc>
                  <a:txBody>
                    <a:bodyPr/>
                    <a:lstStyle/>
                    <a:p>
                      <a:pPr>
                        <a:spcAft>
                          <a:spcPts val="0"/>
                        </a:spcAft>
                      </a:pP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8.5.2.SAM „Paaugstināt profesionālās izglītības iestāžu darbības kvalitāti profesionālās izglītības satura īstenošanā atbilstoši darba tirgus un izglītojamo vajadzībām”</a:t>
                      </a:r>
                    </a:p>
                  </a:txBody>
                  <a:tcPr marL="68580" marR="68580" marT="0" marB="0"/>
                </a:tc>
                <a:tc>
                  <a:txBody>
                    <a:bodyPr/>
                    <a:lstStyle/>
                    <a:p>
                      <a:pPr>
                        <a:spcAft>
                          <a:spcPts val="0"/>
                        </a:spcAft>
                      </a:pPr>
                      <a:r>
                        <a:rPr lang="lv-LV" sz="1200" dirty="0" err="1">
                          <a:effectLst/>
                          <a:latin typeface="Franklin Gothic Book" panose="020B0503020102020204" pitchFamily="34" charset="0"/>
                          <a:ea typeface="Calibri" panose="020F0502020204030204" pitchFamily="34" charset="0"/>
                          <a:cs typeface="Times New Roman" panose="02020603050405020304" pitchFamily="18" charset="0"/>
                        </a:rPr>
                        <a:t>Soc.partneri</a:t>
                      </a:r>
                      <a:r>
                        <a:rPr lang="lv-LV" sz="1200" dirty="0">
                          <a:effectLst/>
                          <a:latin typeface="Franklin Gothic Book" panose="020B0503020102020204" pitchFamily="34" charset="0"/>
                          <a:ea typeface="Calibri" panose="020F0502020204030204" pitchFamily="34" charset="0"/>
                          <a:cs typeface="Times New Roman" panose="02020603050405020304" pitchFamily="18" charset="0"/>
                        </a:rPr>
                        <a:t> kā sadarbības partneri</a:t>
                      </a:r>
                    </a:p>
                  </a:txBody>
                  <a:tcPr marL="68580" marR="68580" marT="0" marB="0"/>
                </a:tc>
              </a:tr>
            </a:tbl>
          </a:graphicData>
        </a:graphic>
      </p:graphicFrame>
    </p:spTree>
    <p:extLst>
      <p:ext uri="{BB962C8B-B14F-4D97-AF65-F5344CB8AC3E}">
        <p14:creationId xmlns:p14="http://schemas.microsoft.com/office/powerpoint/2010/main" val="26624373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27.02.2014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16</a:t>
            </a:fld>
            <a:endParaRPr lang="lv-LV"/>
          </a:p>
        </p:txBody>
      </p:sp>
      <p:sp>
        <p:nvSpPr>
          <p:cNvPr id="4" name="Content Placeholder 3"/>
          <p:cNvSpPr>
            <a:spLocks noGrp="1"/>
          </p:cNvSpPr>
          <p:nvPr>
            <p:ph idx="1"/>
          </p:nvPr>
        </p:nvSpPr>
        <p:spPr/>
        <p:txBody>
          <a:bodyPr>
            <a:noAutofit/>
          </a:bodyPr>
          <a:lstStyle/>
          <a:p>
            <a:pPr marL="0" indent="0" algn="just">
              <a:spcBef>
                <a:spcPts val="600"/>
              </a:spcBef>
              <a:spcAft>
                <a:spcPts val="600"/>
              </a:spcAft>
              <a:buNone/>
            </a:pPr>
            <a:r>
              <a:rPr lang="lv-LV" sz="1400" b="1" dirty="0"/>
              <a:t>Atbilstoši Komisijas deleģētās regulas par Eiropas rīcības kodeksu </a:t>
            </a:r>
            <a:r>
              <a:rPr lang="lv-LV" sz="1400" b="1" u="sng" dirty="0"/>
              <a:t>attiecībā uz partnerību </a:t>
            </a:r>
            <a:r>
              <a:rPr lang="lv-LV" sz="1400" b="1" dirty="0"/>
              <a:t>saistībā ar Eiropas strukturālajiem un investīciju fondiem 17. pantam:</a:t>
            </a:r>
          </a:p>
          <a:p>
            <a:pPr algn="just">
              <a:spcBef>
                <a:spcPts val="600"/>
              </a:spcBef>
              <a:spcAft>
                <a:spcPts val="600"/>
              </a:spcAft>
            </a:pPr>
            <a:r>
              <a:rPr lang="lv-LV" sz="1400" u="sng" dirty="0"/>
              <a:t>VI izvērtē nepieciešamību </a:t>
            </a:r>
            <a:r>
              <a:rPr lang="lv-LV" sz="1400" dirty="0"/>
              <a:t>izmantot tehnisko palīdzību, lai </a:t>
            </a:r>
            <a:r>
              <a:rPr lang="lv-LV" sz="1400" u="sng" dirty="0"/>
              <a:t>nostiprinātu partneru institucionālās spējas</a:t>
            </a:r>
            <a:r>
              <a:rPr lang="lv-LV" sz="1400" dirty="0" smtClean="0"/>
              <a:t>, </a:t>
            </a:r>
            <a:r>
              <a:rPr lang="lv-LV" sz="1400" dirty="0"/>
              <a:t>lai palīdzētu tiem efektīvi piedalīties programmu sagatavošanā, īstenošanā, uzraudzībā un novērtēšanā;</a:t>
            </a:r>
          </a:p>
          <a:p>
            <a:pPr>
              <a:spcBef>
                <a:spcPts val="600"/>
              </a:spcBef>
              <a:spcAft>
                <a:spcPts val="600"/>
              </a:spcAft>
            </a:pPr>
            <a:r>
              <a:rPr lang="lv-LV" sz="1400" dirty="0"/>
              <a:t>Minētais atbalsts </a:t>
            </a:r>
            <a:r>
              <a:rPr lang="lv-LV" sz="1400" dirty="0" smtClean="0"/>
              <a:t>var </a:t>
            </a:r>
            <a:r>
              <a:rPr lang="lv-LV" sz="1400" dirty="0"/>
              <a:t>tikt sniegts </a:t>
            </a:r>
            <a:r>
              <a:rPr lang="lv-LV" sz="1400" dirty="0" smtClean="0"/>
              <a:t>cita starpā īpašu </a:t>
            </a:r>
            <a:r>
              <a:rPr lang="lv-LV" sz="1400" u="sng" dirty="0"/>
              <a:t>semināru, mācību, koordinācijas un sadarbības tīklu struktūras veidā</a:t>
            </a:r>
            <a:r>
              <a:rPr lang="lv-LV" sz="1400" dirty="0"/>
              <a:t> vai arī </a:t>
            </a:r>
            <a:r>
              <a:rPr lang="lv-LV" sz="1400" u="sng" dirty="0"/>
              <a:t>sedzot izmaksas, kas rodas, lai piedalītos sanāksmēs </a:t>
            </a:r>
            <a:r>
              <a:rPr lang="lv-LV" sz="1400" dirty="0"/>
              <a:t>saistībā ar programmu sagatavošanu, īstenošanu, uzraudzību un novērtēšanu</a:t>
            </a:r>
            <a:r>
              <a:rPr lang="lv-LV" sz="1400" dirty="0" smtClean="0"/>
              <a:t>.</a:t>
            </a:r>
            <a:endParaRPr lang="lv-LV" sz="1400" dirty="0"/>
          </a:p>
          <a:p>
            <a:pPr marL="0" indent="0" algn="just">
              <a:spcBef>
                <a:spcPts val="600"/>
              </a:spcBef>
              <a:spcAft>
                <a:spcPts val="600"/>
              </a:spcAft>
              <a:buNone/>
            </a:pPr>
            <a:r>
              <a:rPr lang="lv-LV" sz="1400" b="1" dirty="0" smtClean="0">
                <a:cs typeface="Times New Roman" panose="02020603050405020304" pitchFamily="18" charset="0"/>
              </a:rPr>
              <a:t>Tehniskās palīdzības </a:t>
            </a:r>
            <a:r>
              <a:rPr lang="lv-LV" sz="1400" b="1" dirty="0">
                <a:cs typeface="Times New Roman" panose="02020603050405020304" pitchFamily="18" charset="0"/>
              </a:rPr>
              <a:t>atbalstāmo darbību ietvaros plānotās atbalsta </a:t>
            </a:r>
            <a:r>
              <a:rPr lang="lv-LV" sz="1400" b="1" dirty="0" smtClean="0">
                <a:cs typeface="Times New Roman" panose="02020603050405020304" pitchFamily="18" charset="0"/>
              </a:rPr>
              <a:t>jomas kopumā:</a:t>
            </a:r>
            <a:endParaRPr lang="lv-LV" sz="1400" b="1" dirty="0" smtClean="0"/>
          </a:p>
          <a:p>
            <a:pPr algn="just">
              <a:spcBef>
                <a:spcPts val="600"/>
              </a:spcBef>
              <a:spcAft>
                <a:spcPts val="600"/>
              </a:spcAft>
            </a:pPr>
            <a:r>
              <a:rPr lang="lv-LV" sz="1400" dirty="0" smtClean="0"/>
              <a:t>ES </a:t>
            </a:r>
            <a:r>
              <a:rPr lang="lv-LV" sz="1400" dirty="0"/>
              <a:t>fondu administrēšanā iesaistīto institūciju kapacitātes celšana </a:t>
            </a:r>
            <a:r>
              <a:rPr lang="lv-LV" sz="1400" dirty="0" smtClean="0"/>
              <a:t>(t.sk. apmācības </a:t>
            </a:r>
            <a:r>
              <a:rPr lang="lv-LV" sz="1400" dirty="0"/>
              <a:t>ES fondu administrēšanā iesaistītajām iestādēm un sadarbības </a:t>
            </a:r>
            <a:r>
              <a:rPr lang="lv-LV" sz="1400" dirty="0" smtClean="0"/>
              <a:t>partneriem);</a:t>
            </a:r>
            <a:endParaRPr lang="lv-LV" sz="1400" dirty="0"/>
          </a:p>
          <a:p>
            <a:pPr algn="just">
              <a:spcBef>
                <a:spcPts val="600"/>
              </a:spcBef>
              <a:spcAft>
                <a:spcPts val="600"/>
              </a:spcAft>
            </a:pPr>
            <a:r>
              <a:rPr lang="lv-LV" sz="1400" dirty="0"/>
              <a:t>Centralizācijas līmeņa palielināšana, centralizējot un paplašinot informācijas sistēmas lietojumu līdz finansējuma saņēmējam (e-pārvaldība);</a:t>
            </a:r>
          </a:p>
          <a:p>
            <a:pPr algn="just">
              <a:spcBef>
                <a:spcPts val="600"/>
              </a:spcBef>
              <a:spcAft>
                <a:spcPts val="600"/>
              </a:spcAft>
            </a:pPr>
            <a:r>
              <a:rPr lang="lv-LV" sz="1400" dirty="0"/>
              <a:t>Vadības un kontroles sistēmas optimizācija un vienkāršošana;</a:t>
            </a:r>
          </a:p>
          <a:p>
            <a:pPr algn="just">
              <a:spcBef>
                <a:spcPts val="600"/>
              </a:spcBef>
              <a:spcAft>
                <a:spcPts val="600"/>
              </a:spcAft>
            </a:pPr>
            <a:r>
              <a:rPr lang="lv-LV" sz="1400" dirty="0"/>
              <a:t>Administratīvo šķēršļu finansējuma saņēmējiem mazināšana (vienas pieturas aģentūras princips); </a:t>
            </a:r>
          </a:p>
          <a:p>
            <a:pPr algn="just">
              <a:spcBef>
                <a:spcPts val="600"/>
              </a:spcBef>
              <a:spcAft>
                <a:spcPts val="600"/>
              </a:spcAft>
            </a:pPr>
            <a:r>
              <a:rPr lang="lv-LV" sz="1400" dirty="0"/>
              <a:t>Efektīva ES fondu uzraudzības un izvērtēšanas veikšana; </a:t>
            </a:r>
          </a:p>
          <a:p>
            <a:pPr algn="just">
              <a:spcBef>
                <a:spcPts val="600"/>
              </a:spcBef>
              <a:spcAft>
                <a:spcPts val="600"/>
              </a:spcAft>
            </a:pPr>
            <a:r>
              <a:rPr lang="lv-LV" sz="1400" dirty="0" smtClean="0"/>
              <a:t>Atbalsts </a:t>
            </a:r>
            <a:r>
              <a:rPr lang="lv-LV" sz="1400" dirty="0"/>
              <a:t>horizontālo prioritāšu </a:t>
            </a:r>
            <a:r>
              <a:rPr lang="lv-LV" sz="1400" dirty="0" smtClean="0"/>
              <a:t>koordinēšanai. </a:t>
            </a:r>
            <a:endParaRPr lang="lv-LV" sz="1400" dirty="0"/>
          </a:p>
        </p:txBody>
      </p:sp>
      <p:sp>
        <p:nvSpPr>
          <p:cNvPr id="5" name="Title 4"/>
          <p:cNvSpPr>
            <a:spLocks noGrp="1"/>
          </p:cNvSpPr>
          <p:nvPr>
            <p:ph type="title"/>
          </p:nvPr>
        </p:nvSpPr>
        <p:spPr/>
        <p:txBody>
          <a:bodyPr>
            <a:normAutofit/>
          </a:bodyPr>
          <a:lstStyle/>
          <a:p>
            <a:r>
              <a:rPr lang="lv-LV" sz="2000" dirty="0" smtClean="0">
                <a:cs typeface="Times New Roman" panose="02020603050405020304" pitchFamily="18" charset="0"/>
              </a:rPr>
              <a:t>Tehniskā palīdzība 2014</a:t>
            </a:r>
            <a:r>
              <a:rPr lang="lv-LV" sz="2000" dirty="0">
                <a:cs typeface="Times New Roman" panose="02020603050405020304" pitchFamily="18" charset="0"/>
              </a:rPr>
              <a:t>.-</a:t>
            </a:r>
            <a:r>
              <a:rPr lang="lv-LV" sz="2000" dirty="0" smtClean="0">
                <a:cs typeface="Times New Roman" panose="02020603050405020304" pitchFamily="18" charset="0"/>
              </a:rPr>
              <a:t>2020.g (I)</a:t>
            </a:r>
            <a:endParaRPr lang="lv-LV" dirty="0"/>
          </a:p>
        </p:txBody>
      </p:sp>
    </p:spTree>
    <p:extLst>
      <p:ext uri="{BB962C8B-B14F-4D97-AF65-F5344CB8AC3E}">
        <p14:creationId xmlns:p14="http://schemas.microsoft.com/office/powerpoint/2010/main" val="9681936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5220072" y="2492896"/>
            <a:ext cx="2664296" cy="576783"/>
            <a:chOff x="0" y="0"/>
            <a:chExt cx="2517816" cy="720799"/>
          </a:xfrm>
        </p:grpSpPr>
        <p:sp>
          <p:nvSpPr>
            <p:cNvPr id="15" name="Rounded Rectangle 14"/>
            <p:cNvSpPr/>
            <p:nvPr/>
          </p:nvSpPr>
          <p:spPr>
            <a:xfrm>
              <a:off x="0" y="0"/>
              <a:ext cx="2517816" cy="720799"/>
            </a:xfrm>
            <a:prstGeom prst="roundRect">
              <a:avLst>
                <a:gd name="adj" fmla="val 10000"/>
              </a:avLst>
            </a:pr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16" name="Rounded Rectangle 4"/>
            <p:cNvSpPr/>
            <p:nvPr/>
          </p:nvSpPr>
          <p:spPr>
            <a:xfrm>
              <a:off x="21111" y="21111"/>
              <a:ext cx="2475596" cy="67857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algn="ctr" defTabSz="622300">
                <a:lnSpc>
                  <a:spcPct val="90000"/>
                </a:lnSpc>
                <a:spcAft>
                  <a:spcPct val="35000"/>
                </a:spcAft>
              </a:pPr>
              <a:r>
                <a:rPr lang="lv-LV" sz="1400" b="1" dirty="0" smtClean="0">
                  <a:latin typeface="Times New Roman" panose="02020603050405020304" pitchFamily="18" charset="0"/>
                  <a:cs typeface="Times New Roman" panose="02020603050405020304" pitchFamily="18" charset="0"/>
                </a:rPr>
                <a:t>Atsevišķu aktivitāšu palaišana</a:t>
              </a:r>
              <a:endParaRPr lang="en-GB" sz="1400" b="1" dirty="0">
                <a:solidFill>
                  <a:prstClr val="white"/>
                </a:solidFill>
                <a:latin typeface="Times New Roman" pitchFamily="18" charset="0"/>
                <a:cs typeface="Times New Roman" pitchFamily="18" charset="0"/>
              </a:endParaRPr>
            </a:p>
          </p:txBody>
        </p:sp>
      </p:grpSp>
      <p:cxnSp>
        <p:nvCxnSpPr>
          <p:cNvPr id="3" name="Straight Connector 2"/>
          <p:cNvCxnSpPr/>
          <p:nvPr/>
        </p:nvCxnSpPr>
        <p:spPr>
          <a:xfrm>
            <a:off x="5004048" y="1628800"/>
            <a:ext cx="0" cy="4752975"/>
          </a:xfrm>
          <a:prstGeom prst="line">
            <a:avLst/>
          </a:prstGeom>
          <a:ln w="44450">
            <a:prstDash val="sysDash"/>
          </a:ln>
        </p:spPr>
        <p:style>
          <a:lnRef idx="3">
            <a:schemeClr val="accent6"/>
          </a:lnRef>
          <a:fillRef idx="0">
            <a:schemeClr val="accent6"/>
          </a:fillRef>
          <a:effectRef idx="2">
            <a:schemeClr val="accent6"/>
          </a:effectRef>
          <a:fontRef idx="minor">
            <a:schemeClr val="tx1"/>
          </a:fontRef>
        </p:style>
      </p:cxnSp>
      <p:sp>
        <p:nvSpPr>
          <p:cNvPr id="5734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AF3A2F6D-B2EF-4755-AF37-AC30BF658784}" type="slidenum">
              <a:rPr lang="en-US" smtClean="0">
                <a:solidFill>
                  <a:srgbClr val="000000"/>
                </a:solidFill>
              </a:rPr>
              <a:pPr/>
              <a:t>17</a:t>
            </a:fld>
            <a:endParaRPr lang="en-US" smtClean="0">
              <a:solidFill>
                <a:srgbClr val="000000"/>
              </a:solidFill>
            </a:endParaRPr>
          </a:p>
        </p:txBody>
      </p:sp>
      <p:sp>
        <p:nvSpPr>
          <p:cNvPr id="4" name="Title 3"/>
          <p:cNvSpPr>
            <a:spLocks noGrp="1"/>
          </p:cNvSpPr>
          <p:nvPr>
            <p:ph type="title"/>
          </p:nvPr>
        </p:nvSpPr>
        <p:spPr/>
        <p:txBody>
          <a:bodyPr/>
          <a:lstStyle/>
          <a:p>
            <a:r>
              <a:rPr lang="lv-LV" dirty="0" smtClean="0"/>
              <a:t>Laika grafiks</a:t>
            </a:r>
            <a:endParaRPr lang="lv-LV" dirty="0"/>
          </a:p>
        </p:txBody>
      </p:sp>
      <p:grpSp>
        <p:nvGrpSpPr>
          <p:cNvPr id="57348" name="Group 3"/>
          <p:cNvGrpSpPr>
            <a:grpSpLocks/>
          </p:cNvGrpSpPr>
          <p:nvPr/>
        </p:nvGrpSpPr>
        <p:grpSpPr bwMode="auto">
          <a:xfrm>
            <a:off x="80963" y="2852936"/>
            <a:ext cx="9063037" cy="3068464"/>
            <a:chOff x="80963" y="2708153"/>
            <a:chExt cx="9063037" cy="2890880"/>
          </a:xfrm>
        </p:grpSpPr>
        <p:graphicFrame>
          <p:nvGraphicFramePr>
            <p:cNvPr id="7" name="Content Placeholder 21"/>
            <p:cNvGraphicFramePr>
              <a:graphicFrameLocks/>
            </p:cNvGraphicFramePr>
            <p:nvPr>
              <p:extLst/>
            </p:nvPr>
          </p:nvGraphicFramePr>
          <p:xfrm>
            <a:off x="231270" y="2708153"/>
            <a:ext cx="8733218" cy="28908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extLst/>
            </p:nvPr>
          </p:nvGraphicFramePr>
          <p:xfrm>
            <a:off x="80963" y="5199054"/>
            <a:ext cx="9063037" cy="3896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graphicFrame>
        <p:nvGraphicFramePr>
          <p:cNvPr id="6" name="Diagram 5"/>
          <p:cNvGraphicFramePr/>
          <p:nvPr>
            <p:extLst/>
          </p:nvPr>
        </p:nvGraphicFramePr>
        <p:xfrm>
          <a:off x="179512" y="2276153"/>
          <a:ext cx="2448272" cy="864815"/>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1" name="Diagram 10"/>
          <p:cNvGraphicFramePr/>
          <p:nvPr>
            <p:extLst/>
          </p:nvPr>
        </p:nvGraphicFramePr>
        <p:xfrm>
          <a:off x="182724" y="1556704"/>
          <a:ext cx="4101244" cy="576152"/>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2" name="Diagram 1"/>
          <p:cNvGraphicFramePr/>
          <p:nvPr>
            <p:extLst/>
          </p:nvPr>
        </p:nvGraphicFramePr>
        <p:xfrm>
          <a:off x="4716016" y="1196752"/>
          <a:ext cx="4337098" cy="1311920"/>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Tree>
    <p:extLst>
      <p:ext uri="{BB962C8B-B14F-4D97-AF65-F5344CB8AC3E}">
        <p14:creationId xmlns:p14="http://schemas.microsoft.com/office/powerpoint/2010/main" val="26067141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27.02.2014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18</a:t>
            </a:fld>
            <a:endParaRPr lang="lv-LV"/>
          </a:p>
        </p:txBody>
      </p:sp>
      <p:sp>
        <p:nvSpPr>
          <p:cNvPr id="4" name="Content Placeholder 3"/>
          <p:cNvSpPr>
            <a:spLocks noGrp="1"/>
          </p:cNvSpPr>
          <p:nvPr>
            <p:ph idx="1"/>
          </p:nvPr>
        </p:nvSpPr>
        <p:spPr/>
        <p:txBody>
          <a:bodyPr>
            <a:normAutofit/>
          </a:bodyPr>
          <a:lstStyle/>
          <a:p>
            <a:pPr marL="0" indent="0" algn="ctr">
              <a:buNone/>
            </a:pPr>
            <a:endParaRPr lang="lv-LV" sz="4400" dirty="0" smtClean="0"/>
          </a:p>
          <a:p>
            <a:pPr marL="0" indent="0" algn="ctr">
              <a:buNone/>
            </a:pPr>
            <a:endParaRPr lang="lv-LV" sz="4400" dirty="0"/>
          </a:p>
          <a:p>
            <a:pPr marL="0" indent="0" algn="ctr">
              <a:buNone/>
            </a:pPr>
            <a:r>
              <a:rPr lang="lv-LV" sz="4400" dirty="0" smtClean="0"/>
              <a:t>Paldies par uzmanību!</a:t>
            </a:r>
            <a:endParaRPr lang="lv-LV" sz="4400" dirty="0"/>
          </a:p>
        </p:txBody>
      </p:sp>
    </p:spTree>
    <p:extLst>
      <p:ext uri="{BB962C8B-B14F-4D97-AF65-F5344CB8AC3E}">
        <p14:creationId xmlns:p14="http://schemas.microsoft.com/office/powerpoint/2010/main" val="522494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27.02.2014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a:t>
            </a:fld>
            <a:endParaRPr lang="lv-LV"/>
          </a:p>
        </p:txBody>
      </p:sp>
      <p:sp>
        <p:nvSpPr>
          <p:cNvPr id="4" name="Content Placeholder 3"/>
          <p:cNvSpPr>
            <a:spLocks noGrp="1"/>
          </p:cNvSpPr>
          <p:nvPr>
            <p:ph idx="1"/>
          </p:nvPr>
        </p:nvSpPr>
        <p:spPr/>
        <p:txBody>
          <a:bodyPr/>
          <a:lstStyle/>
          <a:p>
            <a:pPr algn="just"/>
            <a:r>
              <a:rPr lang="lv-LV" dirty="0"/>
              <a:t>Ņemot vērā tautsaimniecības attīstību kavējošos faktorus un vajadzības, izaugsmes potenciālu, NAP 2020, NRP mērķus, EK pozīcijas dokumentā noteikto, Padomes rekomendācijas dalībvalstij  un starptautisko saistību </a:t>
            </a:r>
            <a:r>
              <a:rPr lang="lv-LV" dirty="0" err="1"/>
              <a:t>izvērtējumu</a:t>
            </a:r>
            <a:r>
              <a:rPr lang="lv-LV" dirty="0"/>
              <a:t>, tiek </a:t>
            </a:r>
            <a:r>
              <a:rPr lang="lv-LV" b="1" dirty="0"/>
              <a:t>paredzētas sešas savstarpēji saistītas un integrētas ESI fondu attīstības prioritātes:</a:t>
            </a:r>
          </a:p>
          <a:p>
            <a:pPr algn="just"/>
            <a:r>
              <a:rPr lang="lv-LV" b="1" dirty="0"/>
              <a:t>Tautsaimniecības</a:t>
            </a:r>
            <a:r>
              <a:rPr lang="lv-LV" dirty="0"/>
              <a:t> ražīguma, </a:t>
            </a:r>
            <a:r>
              <a:rPr lang="lv-LV" b="1" dirty="0"/>
              <a:t>inovāciju</a:t>
            </a:r>
            <a:r>
              <a:rPr lang="lv-LV" dirty="0"/>
              <a:t> snieguma, </a:t>
            </a:r>
            <a:r>
              <a:rPr lang="lv-LV" b="1" dirty="0"/>
              <a:t>pētniecības</a:t>
            </a:r>
            <a:r>
              <a:rPr lang="lv-LV" dirty="0"/>
              <a:t> un </a:t>
            </a:r>
            <a:r>
              <a:rPr lang="lv-LV" b="1" dirty="0"/>
              <a:t>zinātnes</a:t>
            </a:r>
            <a:r>
              <a:rPr lang="lv-LV" dirty="0"/>
              <a:t> kapacitātes celšana;</a:t>
            </a:r>
          </a:p>
          <a:p>
            <a:r>
              <a:rPr lang="lv-LV" dirty="0"/>
              <a:t>Efektīva un videi draudzīga </a:t>
            </a:r>
            <a:r>
              <a:rPr lang="lv-LV" b="1" dirty="0"/>
              <a:t>transporta sistēma</a:t>
            </a:r>
            <a:r>
              <a:rPr lang="lv-LV" dirty="0"/>
              <a:t>;</a:t>
            </a:r>
          </a:p>
          <a:p>
            <a:r>
              <a:rPr lang="lv-LV" dirty="0"/>
              <a:t>Ilgtspējīga </a:t>
            </a:r>
            <a:r>
              <a:rPr lang="lv-LV" b="1" dirty="0"/>
              <a:t>resursu</a:t>
            </a:r>
            <a:r>
              <a:rPr lang="lv-LV" dirty="0"/>
              <a:t> izmantošana;</a:t>
            </a:r>
          </a:p>
          <a:p>
            <a:r>
              <a:rPr lang="lv-LV" dirty="0"/>
              <a:t>Augsts </a:t>
            </a:r>
            <a:r>
              <a:rPr lang="lv-LV" b="1" dirty="0"/>
              <a:t>nodarbinātības līmenis iekļaujošā sabiedrībā</a:t>
            </a:r>
            <a:r>
              <a:rPr lang="lv-LV" dirty="0"/>
              <a:t>;</a:t>
            </a:r>
          </a:p>
          <a:p>
            <a:r>
              <a:rPr lang="lv-LV" dirty="0"/>
              <a:t>Kvalitatīva un ar darba tirgu sasaistīta </a:t>
            </a:r>
            <a:r>
              <a:rPr lang="lv-LV" b="1" dirty="0"/>
              <a:t>izglītības sistēma</a:t>
            </a:r>
            <a:r>
              <a:rPr lang="lv-LV" dirty="0"/>
              <a:t>;</a:t>
            </a:r>
          </a:p>
          <a:p>
            <a:r>
              <a:rPr lang="lv-LV" dirty="0"/>
              <a:t>Ilgtspējīga </a:t>
            </a:r>
            <a:r>
              <a:rPr lang="lv-LV" b="1" dirty="0"/>
              <a:t>teritoriālā attīstība</a:t>
            </a:r>
            <a:r>
              <a:rPr lang="lv-LV" dirty="0"/>
              <a:t>.</a:t>
            </a:r>
          </a:p>
          <a:p>
            <a:endParaRPr lang="lv-LV" dirty="0"/>
          </a:p>
        </p:txBody>
      </p:sp>
      <p:sp>
        <p:nvSpPr>
          <p:cNvPr id="5" name="Title 4"/>
          <p:cNvSpPr>
            <a:spLocks noGrp="1"/>
          </p:cNvSpPr>
          <p:nvPr>
            <p:ph type="title"/>
          </p:nvPr>
        </p:nvSpPr>
        <p:spPr/>
        <p:txBody>
          <a:bodyPr/>
          <a:lstStyle/>
          <a:p>
            <a:r>
              <a:rPr lang="lv-LV" dirty="0"/>
              <a:t>Latvijas izvēlētā ieguldījumu stratēģija </a:t>
            </a:r>
          </a:p>
        </p:txBody>
      </p:sp>
    </p:spTree>
    <p:extLst>
      <p:ext uri="{BB962C8B-B14F-4D97-AF65-F5344CB8AC3E}">
        <p14:creationId xmlns:p14="http://schemas.microsoft.com/office/powerpoint/2010/main" val="2458834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27.02.2014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a:t>
            </a:fld>
            <a:endParaRPr lang="lv-LV"/>
          </a:p>
        </p:txBody>
      </p:sp>
      <p:sp>
        <p:nvSpPr>
          <p:cNvPr id="5" name="Title 4"/>
          <p:cNvSpPr>
            <a:spLocks noGrp="1"/>
          </p:cNvSpPr>
          <p:nvPr>
            <p:ph type="title"/>
          </p:nvPr>
        </p:nvSpPr>
        <p:spPr/>
        <p:txBody>
          <a:bodyPr/>
          <a:lstStyle/>
          <a:p>
            <a:r>
              <a:rPr lang="lv-LV" dirty="0"/>
              <a:t>ESI fondu plānošanas dokumenti</a:t>
            </a:r>
          </a:p>
        </p:txBody>
      </p:sp>
      <p:pic>
        <p:nvPicPr>
          <p:cNvPr id="21" name="Content Placeholder 20"/>
          <p:cNvPicPr>
            <a:picLocks noGrp="1" noChangeAspect="1"/>
          </p:cNvPicPr>
          <p:nvPr>
            <p:ph idx="1"/>
          </p:nvPr>
        </p:nvPicPr>
        <p:blipFill>
          <a:blip r:embed="rId2"/>
          <a:stretch>
            <a:fillRect/>
          </a:stretch>
        </p:blipFill>
        <p:spPr>
          <a:xfrm>
            <a:off x="206621" y="1556792"/>
            <a:ext cx="7413379" cy="4115157"/>
          </a:xfrm>
          <a:prstGeom prst="rect">
            <a:avLst/>
          </a:prstGeom>
        </p:spPr>
      </p:pic>
      <p:pic>
        <p:nvPicPr>
          <p:cNvPr id="22" name="Picture 21"/>
          <p:cNvPicPr>
            <a:picLocks noChangeAspect="1"/>
          </p:cNvPicPr>
          <p:nvPr/>
        </p:nvPicPr>
        <p:blipFill>
          <a:blip r:embed="rId3"/>
          <a:stretch>
            <a:fillRect/>
          </a:stretch>
        </p:blipFill>
        <p:spPr>
          <a:xfrm>
            <a:off x="7308304" y="2132856"/>
            <a:ext cx="1725318" cy="1731414"/>
          </a:xfrm>
          <a:prstGeom prst="rect">
            <a:avLst/>
          </a:prstGeom>
        </p:spPr>
      </p:pic>
      <p:pic>
        <p:nvPicPr>
          <p:cNvPr id="24" name="Picture 23"/>
          <p:cNvPicPr>
            <a:picLocks noChangeAspect="1"/>
          </p:cNvPicPr>
          <p:nvPr/>
        </p:nvPicPr>
        <p:blipFill>
          <a:blip r:embed="rId4"/>
          <a:stretch>
            <a:fillRect/>
          </a:stretch>
        </p:blipFill>
        <p:spPr>
          <a:xfrm>
            <a:off x="7265629" y="4069597"/>
            <a:ext cx="1767993" cy="1585097"/>
          </a:xfrm>
          <a:prstGeom prst="rect">
            <a:avLst/>
          </a:prstGeom>
        </p:spPr>
      </p:pic>
    </p:spTree>
    <p:extLst>
      <p:ext uri="{BB962C8B-B14F-4D97-AF65-F5344CB8AC3E}">
        <p14:creationId xmlns:p14="http://schemas.microsoft.com/office/powerpoint/2010/main" val="9396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27.02.2014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4</a:t>
            </a:fld>
            <a:endParaRPr lang="lv-LV"/>
          </a:p>
        </p:txBody>
      </p:sp>
      <p:pic>
        <p:nvPicPr>
          <p:cNvPr id="6" name="Content Placeholder 5"/>
          <p:cNvPicPr>
            <a:picLocks noGrp="1" noChangeAspect="1"/>
          </p:cNvPicPr>
          <p:nvPr>
            <p:ph idx="1"/>
          </p:nvPr>
        </p:nvPicPr>
        <p:blipFill>
          <a:blip r:embed="rId2"/>
          <a:stretch>
            <a:fillRect/>
          </a:stretch>
        </p:blipFill>
        <p:spPr>
          <a:xfrm>
            <a:off x="457200" y="1547766"/>
            <a:ext cx="8229600" cy="4299044"/>
          </a:xfrm>
          <a:prstGeom prst="rect">
            <a:avLst/>
          </a:prstGeom>
        </p:spPr>
      </p:pic>
      <p:sp>
        <p:nvSpPr>
          <p:cNvPr id="5" name="Title 4"/>
          <p:cNvSpPr>
            <a:spLocks noGrp="1"/>
          </p:cNvSpPr>
          <p:nvPr>
            <p:ph type="title"/>
          </p:nvPr>
        </p:nvSpPr>
        <p:spPr>
          <a:xfrm>
            <a:off x="467544" y="764704"/>
            <a:ext cx="5688632" cy="288032"/>
          </a:xfrm>
        </p:spPr>
        <p:txBody>
          <a:bodyPr>
            <a:normAutofit fontScale="90000"/>
          </a:bodyPr>
          <a:lstStyle/>
          <a:p>
            <a:r>
              <a:rPr lang="lv-LV" dirty="0"/>
              <a:t>2014.-2020.gada finansējuma sadalījums pa tematiskajiem mērķiem - KP fondi</a:t>
            </a:r>
            <a:br>
              <a:rPr lang="lv-LV" dirty="0"/>
            </a:br>
            <a:endParaRPr lang="lv-LV" dirty="0"/>
          </a:p>
        </p:txBody>
      </p:sp>
    </p:spTree>
    <p:extLst>
      <p:ext uri="{BB962C8B-B14F-4D97-AF65-F5344CB8AC3E}">
        <p14:creationId xmlns:p14="http://schemas.microsoft.com/office/powerpoint/2010/main" val="281959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35673"/>
            <a:ext cx="5688632" cy="720032"/>
          </a:xfrm>
        </p:spPr>
        <p:txBody>
          <a:bodyPr>
            <a:normAutofit/>
          </a:bodyPr>
          <a:lstStyle/>
          <a:p>
            <a:r>
              <a:rPr lang="lv-LV" dirty="0" smtClean="0"/>
              <a:t>Partnerības princips 2014.-2020.g. (I)</a:t>
            </a:r>
            <a:endParaRPr lang="lv-LV" dirty="0"/>
          </a:p>
        </p:txBody>
      </p:sp>
      <p:sp>
        <p:nvSpPr>
          <p:cNvPr id="5" name="Date Placeholder 4"/>
          <p:cNvSpPr>
            <a:spLocks noGrp="1"/>
          </p:cNvSpPr>
          <p:nvPr>
            <p:ph type="dt" sz="half" idx="10"/>
          </p:nvPr>
        </p:nvSpPr>
        <p:spPr/>
        <p:txBody>
          <a:bodyPr/>
          <a:lstStyle/>
          <a:p>
            <a:fld id="{8E42840F-BED3-41E0-8DE7-AB943BEB4820}" type="datetime1">
              <a:rPr lang="lv-LV" smtClean="0"/>
              <a:t>27.02.2014</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5</a:t>
            </a:fld>
            <a:endParaRPr lang="lv-LV"/>
          </a:p>
        </p:txBody>
      </p:sp>
      <p:sp>
        <p:nvSpPr>
          <p:cNvPr id="2" name="Content Placeholder 1"/>
          <p:cNvSpPr>
            <a:spLocks noGrp="1"/>
          </p:cNvSpPr>
          <p:nvPr>
            <p:ph idx="1"/>
          </p:nvPr>
        </p:nvSpPr>
        <p:spPr/>
        <p:txBody>
          <a:bodyPr/>
          <a:lstStyle/>
          <a:p>
            <a:endParaRPr lang="lv-LV" dirty="0" smtClean="0"/>
          </a:p>
          <a:p>
            <a:r>
              <a:rPr lang="lv-LV" b="1" dirty="0" smtClean="0"/>
              <a:t>Partnerība </a:t>
            </a:r>
            <a:r>
              <a:rPr lang="lv-LV" b="1" dirty="0"/>
              <a:t>nozīmē ciešu sadarbību (valsts, reģionālajā un vietējā līmenī) starp</a:t>
            </a:r>
            <a:r>
              <a:rPr lang="lv-LV" dirty="0"/>
              <a:t>:</a:t>
            </a:r>
          </a:p>
          <a:p>
            <a:pPr>
              <a:buFont typeface="Wingdings" panose="05000000000000000000" pitchFamily="2" charset="2"/>
              <a:buChar char="ü"/>
            </a:pPr>
            <a:r>
              <a:rPr lang="lv-LV" dirty="0" smtClean="0"/>
              <a:t>publiskām </a:t>
            </a:r>
            <a:r>
              <a:rPr lang="lv-LV" dirty="0"/>
              <a:t>iestādēm;</a:t>
            </a:r>
          </a:p>
          <a:p>
            <a:pPr>
              <a:buFont typeface="Wingdings" panose="05000000000000000000" pitchFamily="2" charset="2"/>
              <a:buChar char="ü"/>
            </a:pPr>
            <a:r>
              <a:rPr lang="lv-LV" dirty="0" smtClean="0"/>
              <a:t>ekonomiskajiem </a:t>
            </a:r>
            <a:r>
              <a:rPr lang="lv-LV" dirty="0"/>
              <a:t>un sociālajiem partneriem;</a:t>
            </a:r>
          </a:p>
          <a:p>
            <a:pPr algn="just">
              <a:buFont typeface="Wingdings" panose="05000000000000000000" pitchFamily="2" charset="2"/>
              <a:buChar char="ü"/>
            </a:pPr>
            <a:r>
              <a:rPr lang="lv-LV" dirty="0" smtClean="0"/>
              <a:t>struktūrām</a:t>
            </a:r>
            <a:r>
              <a:rPr lang="lv-LV" dirty="0"/>
              <a:t>, kas pārstāv pilsonisko sabiedrību (piemēram, ar partneriem vides jomā, nevalstiskām organizācijām un struktūrām, kuras ir atbildīgas par sociālās iekļaušanas, dzimumu līdztiesības un </a:t>
            </a:r>
            <a:r>
              <a:rPr lang="lv-LV" dirty="0" err="1"/>
              <a:t>nediskriminācijas</a:t>
            </a:r>
            <a:r>
              <a:rPr lang="lv-LV" dirty="0"/>
              <a:t> veicināšanu).</a:t>
            </a:r>
          </a:p>
          <a:p>
            <a:endParaRPr lang="lv-LV" dirty="0" smtClean="0"/>
          </a:p>
          <a:p>
            <a:r>
              <a:rPr lang="lv-LV" b="1" dirty="0" smtClean="0"/>
              <a:t>Sadarbība visā programmas ciklā</a:t>
            </a:r>
            <a:r>
              <a:rPr lang="lv-LV" dirty="0" smtClean="0"/>
              <a:t>:</a:t>
            </a:r>
          </a:p>
          <a:p>
            <a:pPr>
              <a:buFont typeface="Wingdings" panose="05000000000000000000" pitchFamily="2" charset="2"/>
              <a:buChar char="ü"/>
            </a:pPr>
            <a:r>
              <a:rPr lang="lv-LV" dirty="0" smtClean="0"/>
              <a:t>plānošana</a:t>
            </a:r>
          </a:p>
          <a:p>
            <a:pPr>
              <a:buFont typeface="Wingdings" panose="05000000000000000000" pitchFamily="2" charset="2"/>
              <a:buChar char="ü"/>
            </a:pPr>
            <a:r>
              <a:rPr lang="lv-LV" dirty="0" smtClean="0"/>
              <a:t>īstenošana </a:t>
            </a:r>
          </a:p>
          <a:p>
            <a:pPr>
              <a:buFont typeface="Wingdings" panose="05000000000000000000" pitchFamily="2" charset="2"/>
              <a:buChar char="ü"/>
            </a:pPr>
            <a:r>
              <a:rPr lang="lv-LV" dirty="0" smtClean="0"/>
              <a:t>uzraudzība </a:t>
            </a:r>
          </a:p>
          <a:p>
            <a:pPr>
              <a:buFont typeface="Wingdings" panose="05000000000000000000" pitchFamily="2" charset="2"/>
              <a:buChar char="ü"/>
            </a:pPr>
            <a:r>
              <a:rPr lang="lv-LV" dirty="0" smtClean="0"/>
              <a:t>izvērtēšana</a:t>
            </a:r>
          </a:p>
          <a:p>
            <a:endParaRPr lang="lv-LV" dirty="0"/>
          </a:p>
        </p:txBody>
      </p:sp>
    </p:spTree>
    <p:extLst>
      <p:ext uri="{BB962C8B-B14F-4D97-AF65-F5344CB8AC3E}">
        <p14:creationId xmlns:p14="http://schemas.microsoft.com/office/powerpoint/2010/main" val="40520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62834"/>
            <a:ext cx="5688632" cy="720032"/>
          </a:xfrm>
        </p:spPr>
        <p:txBody>
          <a:bodyPr>
            <a:normAutofit/>
          </a:bodyPr>
          <a:lstStyle/>
          <a:p>
            <a:r>
              <a:rPr lang="lv-LV" dirty="0" smtClean="0"/>
              <a:t>Partnerības princips 2014.-2020.g. (II)</a:t>
            </a:r>
            <a:endParaRPr lang="lv-LV" dirty="0"/>
          </a:p>
        </p:txBody>
      </p:sp>
      <p:sp>
        <p:nvSpPr>
          <p:cNvPr id="5" name="Date Placeholder 4"/>
          <p:cNvSpPr>
            <a:spLocks noGrp="1"/>
          </p:cNvSpPr>
          <p:nvPr>
            <p:ph type="dt" sz="half" idx="10"/>
          </p:nvPr>
        </p:nvSpPr>
        <p:spPr/>
        <p:txBody>
          <a:bodyPr/>
          <a:lstStyle/>
          <a:p>
            <a:fld id="{8E42840F-BED3-41E0-8DE7-AB943BEB4820}" type="datetime1">
              <a:rPr lang="lv-LV" smtClean="0"/>
              <a:t>27.02.2014</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6</a:t>
            </a:fld>
            <a:endParaRPr lang="lv-LV"/>
          </a:p>
        </p:txBody>
      </p:sp>
      <p:sp>
        <p:nvSpPr>
          <p:cNvPr id="2" name="Content Placeholder 1"/>
          <p:cNvSpPr>
            <a:spLocks noGrp="1"/>
          </p:cNvSpPr>
          <p:nvPr>
            <p:ph idx="1"/>
          </p:nvPr>
        </p:nvSpPr>
        <p:spPr/>
        <p:txBody>
          <a:bodyPr/>
          <a:lstStyle/>
          <a:p>
            <a:endParaRPr lang="lv-LV" dirty="0" smtClean="0"/>
          </a:p>
          <a:p>
            <a:r>
              <a:rPr lang="lv-LV" sz="2000" b="1" dirty="0" smtClean="0"/>
              <a:t>Plānošana/sagatavošana:</a:t>
            </a:r>
          </a:p>
          <a:p>
            <a:pPr>
              <a:buFont typeface="Wingdings" panose="05000000000000000000" pitchFamily="2" charset="2"/>
              <a:buChar char="ü"/>
            </a:pPr>
            <a:r>
              <a:rPr lang="lv-LV" dirty="0" smtClean="0"/>
              <a:t>PL un DP publiskā apspriede</a:t>
            </a:r>
          </a:p>
          <a:p>
            <a:pPr>
              <a:buFont typeface="Wingdings" panose="05000000000000000000" pitchFamily="2" charset="2"/>
              <a:buChar char="ü"/>
            </a:pPr>
            <a:r>
              <a:rPr lang="lv-LV" dirty="0" smtClean="0"/>
              <a:t>Līdzdalība PUK</a:t>
            </a:r>
          </a:p>
          <a:p>
            <a:pPr>
              <a:buFont typeface="Wingdings" panose="05000000000000000000" pitchFamily="2" charset="2"/>
              <a:buChar char="ü"/>
            </a:pPr>
            <a:r>
              <a:rPr lang="lv-LV" dirty="0" smtClean="0"/>
              <a:t>Atsevišķi forumi, piem.:</a:t>
            </a:r>
          </a:p>
          <a:p>
            <a:pPr>
              <a:buFontTx/>
              <a:buChar char="-"/>
            </a:pPr>
            <a:r>
              <a:rPr lang="lv-LV" sz="1600" dirty="0" smtClean="0"/>
              <a:t>Nacionālā </a:t>
            </a:r>
            <a:r>
              <a:rPr lang="lv-LV" sz="1600" dirty="0"/>
              <a:t>trīspusējā sadarbības padome </a:t>
            </a:r>
            <a:endParaRPr lang="lv-LV" sz="1600" dirty="0" smtClean="0"/>
          </a:p>
          <a:p>
            <a:pPr>
              <a:buFontTx/>
              <a:buChar char="-"/>
            </a:pPr>
            <a:r>
              <a:rPr lang="lv-LV" sz="1600" dirty="0"/>
              <a:t>Reformu vadības darba grupa </a:t>
            </a:r>
            <a:endParaRPr lang="lv-LV" sz="1600" dirty="0" smtClean="0"/>
          </a:p>
          <a:p>
            <a:pPr>
              <a:buFontTx/>
              <a:buChar char="-"/>
            </a:pPr>
            <a:r>
              <a:rPr lang="lv-LV" sz="1600" dirty="0"/>
              <a:t>Nevalstisko organizāciju un MK sadarbības memoranda īstenošanas padome </a:t>
            </a:r>
            <a:endParaRPr lang="lv-LV" sz="1600" dirty="0" smtClean="0"/>
          </a:p>
          <a:p>
            <a:pPr marL="0" indent="0">
              <a:buNone/>
            </a:pPr>
            <a:endParaRPr lang="lv-LV" sz="1600" dirty="0"/>
          </a:p>
          <a:p>
            <a:r>
              <a:rPr lang="lv-LV" sz="2000" b="1" dirty="0"/>
              <a:t>Ī</a:t>
            </a:r>
            <a:r>
              <a:rPr lang="lv-LV" sz="2000" b="1" dirty="0" smtClean="0"/>
              <a:t>stenošana:</a:t>
            </a:r>
          </a:p>
          <a:p>
            <a:pPr>
              <a:buFont typeface="Wingdings" panose="05000000000000000000" pitchFamily="2" charset="2"/>
              <a:buChar char="ü"/>
            </a:pPr>
            <a:r>
              <a:rPr lang="lv-LV" dirty="0" smtClean="0"/>
              <a:t>NVO un sociālo partneru iesaiste SAM kā FS vai sadarbības partneriem</a:t>
            </a:r>
            <a:endParaRPr lang="lv-LV" dirty="0"/>
          </a:p>
        </p:txBody>
      </p:sp>
    </p:spTree>
    <p:extLst>
      <p:ext uri="{BB962C8B-B14F-4D97-AF65-F5344CB8AC3E}">
        <p14:creationId xmlns:p14="http://schemas.microsoft.com/office/powerpoint/2010/main" val="177001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48728"/>
            <a:ext cx="5688632" cy="720032"/>
          </a:xfrm>
        </p:spPr>
        <p:txBody>
          <a:bodyPr>
            <a:normAutofit/>
          </a:bodyPr>
          <a:lstStyle/>
          <a:p>
            <a:r>
              <a:rPr lang="lv-LV" dirty="0" smtClean="0"/>
              <a:t>Partnerības princips 2014.-2020.g. (III)</a:t>
            </a:r>
            <a:endParaRPr lang="lv-LV" dirty="0"/>
          </a:p>
        </p:txBody>
      </p:sp>
      <p:sp>
        <p:nvSpPr>
          <p:cNvPr id="5" name="Date Placeholder 4"/>
          <p:cNvSpPr>
            <a:spLocks noGrp="1"/>
          </p:cNvSpPr>
          <p:nvPr>
            <p:ph type="dt" sz="half" idx="10"/>
          </p:nvPr>
        </p:nvSpPr>
        <p:spPr/>
        <p:txBody>
          <a:bodyPr/>
          <a:lstStyle/>
          <a:p>
            <a:fld id="{8E42840F-BED3-41E0-8DE7-AB943BEB4820}" type="datetime1">
              <a:rPr lang="lv-LV" smtClean="0"/>
              <a:t>27.02.2014</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7</a:t>
            </a:fld>
            <a:endParaRPr lang="lv-LV"/>
          </a:p>
        </p:txBody>
      </p:sp>
      <p:sp>
        <p:nvSpPr>
          <p:cNvPr id="2" name="Content Placeholder 1"/>
          <p:cNvSpPr>
            <a:spLocks noGrp="1"/>
          </p:cNvSpPr>
          <p:nvPr>
            <p:ph idx="1"/>
          </p:nvPr>
        </p:nvSpPr>
        <p:spPr/>
        <p:txBody>
          <a:bodyPr/>
          <a:lstStyle/>
          <a:p>
            <a:endParaRPr lang="lv-LV" dirty="0" smtClean="0"/>
          </a:p>
          <a:p>
            <a:endParaRPr lang="lv-LV" sz="2000" b="1" dirty="0" smtClean="0"/>
          </a:p>
          <a:p>
            <a:r>
              <a:rPr lang="lv-LV" sz="2000" b="1" dirty="0" smtClean="0"/>
              <a:t>Uzraudzība:</a:t>
            </a:r>
          </a:p>
          <a:p>
            <a:pPr>
              <a:buFont typeface="Wingdings" panose="05000000000000000000" pitchFamily="2" charset="2"/>
              <a:buChar char="ü"/>
            </a:pPr>
            <a:r>
              <a:rPr lang="lv-LV" dirty="0" smtClean="0"/>
              <a:t>Līdzdalība UK</a:t>
            </a:r>
          </a:p>
          <a:p>
            <a:pPr marL="0" indent="0">
              <a:buNone/>
            </a:pPr>
            <a:endParaRPr lang="lv-LV" sz="2000" b="1" dirty="0" smtClean="0"/>
          </a:p>
          <a:p>
            <a:r>
              <a:rPr lang="lv-LV" sz="2000" b="1" dirty="0" smtClean="0"/>
              <a:t>Izvērtēšana:</a:t>
            </a:r>
          </a:p>
          <a:p>
            <a:pPr>
              <a:buFont typeface="Wingdings" panose="05000000000000000000" pitchFamily="2" charset="2"/>
              <a:buChar char="ü"/>
            </a:pPr>
            <a:r>
              <a:rPr lang="lv-LV" dirty="0" smtClean="0"/>
              <a:t>Līdzdalība KP </a:t>
            </a:r>
            <a:r>
              <a:rPr lang="lv-LV" dirty="0"/>
              <a:t>fondu tematiskās izvērtēšanas </a:t>
            </a:r>
            <a:r>
              <a:rPr lang="lv-LV" dirty="0" smtClean="0"/>
              <a:t>konsultatīvajā </a:t>
            </a:r>
            <a:r>
              <a:rPr lang="lv-LV" dirty="0"/>
              <a:t>darba </a:t>
            </a:r>
            <a:r>
              <a:rPr lang="lv-LV" dirty="0" smtClean="0"/>
              <a:t>grupā</a:t>
            </a:r>
            <a:endParaRPr lang="lv-LV" dirty="0"/>
          </a:p>
        </p:txBody>
      </p:sp>
    </p:spTree>
    <p:extLst>
      <p:ext uri="{BB962C8B-B14F-4D97-AF65-F5344CB8AC3E}">
        <p14:creationId xmlns:p14="http://schemas.microsoft.com/office/powerpoint/2010/main" val="1146626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27.02.2014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8</a:t>
            </a:fld>
            <a:endParaRPr lang="lv-LV"/>
          </a:p>
        </p:txBody>
      </p:sp>
      <p:sp>
        <p:nvSpPr>
          <p:cNvPr id="4" name="Content Placeholder 3"/>
          <p:cNvSpPr>
            <a:spLocks noGrp="1"/>
          </p:cNvSpPr>
          <p:nvPr>
            <p:ph idx="1"/>
          </p:nvPr>
        </p:nvSpPr>
        <p:spPr>
          <a:xfrm>
            <a:off x="457200" y="1196752"/>
            <a:ext cx="8229600" cy="4857403"/>
          </a:xfrm>
        </p:spPr>
        <p:txBody>
          <a:bodyPr>
            <a:normAutofit lnSpcReduction="10000"/>
          </a:bodyPr>
          <a:lstStyle/>
          <a:p>
            <a:pPr marL="0" indent="0">
              <a:buNone/>
            </a:pPr>
            <a:endParaRPr lang="lv-LV" dirty="0" smtClean="0"/>
          </a:p>
          <a:p>
            <a:pPr marL="0" indent="0">
              <a:buNone/>
            </a:pPr>
            <a:r>
              <a:rPr lang="lv-LV" b="1" dirty="0" smtClean="0"/>
              <a:t>2007</a:t>
            </a:r>
            <a:r>
              <a:rPr lang="lv-LV" b="1" dirty="0"/>
              <a:t>.-2013. gada plānošanas </a:t>
            </a:r>
            <a:r>
              <a:rPr lang="lv-LV" b="1" dirty="0" smtClean="0"/>
              <a:t>periodā:</a:t>
            </a:r>
          </a:p>
          <a:p>
            <a:pPr marL="0" indent="0">
              <a:buNone/>
            </a:pPr>
            <a:endParaRPr lang="lv-LV" dirty="0" smtClean="0"/>
          </a:p>
          <a:p>
            <a:pPr algn="just"/>
            <a:r>
              <a:rPr lang="lv-LV" dirty="0"/>
              <a:t>Uzraudzības komiteja (UK) ir koleģiāla ES fondu vadībā iesaistīta institūcija, kura darbojas saskaņā ar MK apstiprinātu nolikumu. </a:t>
            </a:r>
            <a:endParaRPr lang="lv-LV" dirty="0" smtClean="0"/>
          </a:p>
          <a:p>
            <a:pPr marL="0" indent="0">
              <a:buNone/>
            </a:pPr>
            <a:endParaRPr lang="lv-LV" dirty="0"/>
          </a:p>
          <a:p>
            <a:pPr algn="just"/>
            <a:r>
              <a:rPr lang="lv-LV" dirty="0"/>
              <a:t>Tās sastāvu nosaka MK un tā pieņem pārvaldes lēmumus saskaņā ar šo likumu un citiem ES fondu vadību regulējošiem normatīvajiem </a:t>
            </a:r>
            <a:r>
              <a:rPr lang="lv-LV" dirty="0" smtClean="0"/>
              <a:t>aktiem.</a:t>
            </a:r>
          </a:p>
          <a:p>
            <a:endParaRPr lang="lv-LV" dirty="0" smtClean="0"/>
          </a:p>
          <a:p>
            <a:r>
              <a:rPr lang="lv-LV" dirty="0" smtClean="0"/>
              <a:t>Saskaņā </a:t>
            </a:r>
            <a:r>
              <a:rPr lang="lv-LV" dirty="0"/>
              <a:t>ar MK noteikumiem, UK piedalās šādas NVO:</a:t>
            </a:r>
          </a:p>
          <a:p>
            <a:pPr lvl="1" algn="just"/>
            <a:r>
              <a:rPr lang="lv-LV" dirty="0"/>
              <a:t>NVO un MK sadarbības memoranda padomes deleģēts pārstāvis (aktīvi darbojas UK);</a:t>
            </a:r>
          </a:p>
          <a:p>
            <a:pPr lvl="1"/>
            <a:r>
              <a:rPr lang="lv-LV" dirty="0"/>
              <a:t>biedrības "Eiropas Savienības projektu vadītāju apvienība" pārstāvis;</a:t>
            </a:r>
          </a:p>
          <a:p>
            <a:pPr lvl="1"/>
            <a:r>
              <a:rPr lang="lv-LV" dirty="0"/>
              <a:t>sabiedriskās politikas centra "</a:t>
            </a:r>
            <a:r>
              <a:rPr lang="lv-LV" dirty="0" err="1"/>
              <a:t>Providus</a:t>
            </a:r>
            <a:r>
              <a:rPr lang="lv-LV" dirty="0"/>
              <a:t>" pārstāvis;</a:t>
            </a:r>
          </a:p>
          <a:p>
            <a:pPr lvl="1"/>
            <a:r>
              <a:rPr lang="lv-LV" dirty="0"/>
              <a:t>biedrības "Publiskās un privātās partnerības asociācija" pārstāvis </a:t>
            </a:r>
          </a:p>
          <a:p>
            <a:pPr lvl="1"/>
            <a:r>
              <a:rPr lang="lv-LV" dirty="0"/>
              <a:t>u.c. pārstāvji</a:t>
            </a:r>
          </a:p>
          <a:p>
            <a:endParaRPr lang="lv-LV" dirty="0"/>
          </a:p>
          <a:p>
            <a:endParaRPr lang="lv-LV" dirty="0"/>
          </a:p>
        </p:txBody>
      </p:sp>
      <p:sp>
        <p:nvSpPr>
          <p:cNvPr id="5" name="Title 4"/>
          <p:cNvSpPr>
            <a:spLocks noGrp="1"/>
          </p:cNvSpPr>
          <p:nvPr>
            <p:ph type="title"/>
          </p:nvPr>
        </p:nvSpPr>
        <p:spPr/>
        <p:txBody>
          <a:bodyPr>
            <a:normAutofit/>
          </a:bodyPr>
          <a:lstStyle/>
          <a:p>
            <a:r>
              <a:rPr lang="lv-LV" dirty="0"/>
              <a:t>NVO iesaiste ES struktūrfondu UK</a:t>
            </a:r>
          </a:p>
        </p:txBody>
      </p:sp>
    </p:spTree>
    <p:extLst>
      <p:ext uri="{BB962C8B-B14F-4D97-AF65-F5344CB8AC3E}">
        <p14:creationId xmlns:p14="http://schemas.microsoft.com/office/powerpoint/2010/main" val="383340786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27.02.2014</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9</a:t>
            </a:fld>
            <a:endParaRPr lang="lv-LV"/>
          </a:p>
        </p:txBody>
      </p:sp>
      <p:sp>
        <p:nvSpPr>
          <p:cNvPr id="4" name="Content Placeholder 3"/>
          <p:cNvSpPr>
            <a:spLocks noGrp="1"/>
          </p:cNvSpPr>
          <p:nvPr>
            <p:ph idx="1"/>
          </p:nvPr>
        </p:nvSpPr>
        <p:spPr>
          <a:xfrm>
            <a:off x="472942" y="1340768"/>
            <a:ext cx="8229600" cy="4857403"/>
          </a:xfrm>
        </p:spPr>
        <p:txBody>
          <a:bodyPr/>
          <a:lstStyle/>
          <a:p>
            <a:pPr marL="0" indent="0">
              <a:buNone/>
            </a:pPr>
            <a:endParaRPr lang="lv-LV" dirty="0"/>
          </a:p>
          <a:p>
            <a:pPr marL="0" indent="0">
              <a:buNone/>
            </a:pPr>
            <a:r>
              <a:rPr lang="lv-LV" b="1" dirty="0" smtClean="0"/>
              <a:t>2014</a:t>
            </a:r>
            <a:r>
              <a:rPr lang="lv-LV" b="1" dirty="0"/>
              <a:t>.-2020. gada plānošanas </a:t>
            </a:r>
            <a:r>
              <a:rPr lang="lv-LV" b="1" dirty="0" smtClean="0"/>
              <a:t>periodā</a:t>
            </a:r>
            <a:r>
              <a:rPr lang="lv-LV" dirty="0" smtClean="0"/>
              <a:t>:</a:t>
            </a:r>
          </a:p>
          <a:p>
            <a:pPr marL="0" indent="0">
              <a:buNone/>
            </a:pPr>
            <a:endParaRPr lang="lv-LV" dirty="0" smtClean="0"/>
          </a:p>
          <a:p>
            <a:pPr algn="just"/>
            <a:r>
              <a:rPr lang="lv-LV" dirty="0"/>
              <a:t>UK sastāvs ir </a:t>
            </a:r>
            <a:r>
              <a:rPr lang="lv-LV" dirty="0" smtClean="0"/>
              <a:t>publiski pieejams, UK </a:t>
            </a:r>
            <a:r>
              <a:rPr lang="lv-LV" dirty="0"/>
              <a:t>lēmumu pieņemšanas </a:t>
            </a:r>
            <a:r>
              <a:rPr lang="lv-LV" dirty="0" smtClean="0"/>
              <a:t>process ir saprotams un iespējami caurspīdīgs;</a:t>
            </a:r>
            <a:endParaRPr lang="lv-LV" dirty="0"/>
          </a:p>
          <a:p>
            <a:pPr algn="just"/>
            <a:r>
              <a:rPr lang="lv-LV" dirty="0" smtClean="0"/>
              <a:t>Galvenais </a:t>
            </a:r>
            <a:r>
              <a:rPr lang="lv-LV" dirty="0"/>
              <a:t>princips NVO iesaistīto institūciju izvēlē – piedalīšanās plānošanas dokumentu izstrādē</a:t>
            </a:r>
            <a:r>
              <a:rPr lang="lv-LV" dirty="0" smtClean="0"/>
              <a:t>;</a:t>
            </a:r>
          </a:p>
          <a:p>
            <a:r>
              <a:rPr lang="lv-LV" dirty="0"/>
              <a:t>NVO pārstāvim UK ir iespēja būt par balsstiesīgo UK locekli</a:t>
            </a:r>
            <a:r>
              <a:rPr lang="lv-LV" dirty="0" smtClean="0"/>
              <a:t>;</a:t>
            </a:r>
            <a:endParaRPr lang="lv-LV" dirty="0"/>
          </a:p>
          <a:p>
            <a:r>
              <a:rPr lang="lv-LV" dirty="0" smtClean="0"/>
              <a:t>Izraugoties UK dalībniekus, tiks vērtēta interešu konflikta iespējamība;</a:t>
            </a:r>
            <a:endParaRPr lang="lv-LV" dirty="0"/>
          </a:p>
          <a:p>
            <a:r>
              <a:rPr lang="lv-LV" dirty="0"/>
              <a:t>NVO un sociālos partnerus var pārstāvēt jumta </a:t>
            </a:r>
            <a:r>
              <a:rPr lang="lv-LV" dirty="0" smtClean="0"/>
              <a:t>organizācijas.</a:t>
            </a:r>
            <a:endParaRPr lang="lv-LV" dirty="0"/>
          </a:p>
        </p:txBody>
      </p:sp>
      <p:sp>
        <p:nvSpPr>
          <p:cNvPr id="5" name="Title 4"/>
          <p:cNvSpPr>
            <a:spLocks noGrp="1"/>
          </p:cNvSpPr>
          <p:nvPr>
            <p:ph type="title"/>
          </p:nvPr>
        </p:nvSpPr>
        <p:spPr/>
        <p:txBody>
          <a:bodyPr/>
          <a:lstStyle/>
          <a:p>
            <a:r>
              <a:rPr lang="de-DE" dirty="0"/>
              <a:t>NVO iesaiste ES struktūrfondu UK</a:t>
            </a:r>
            <a:endParaRPr lang="lv-LV" dirty="0"/>
          </a:p>
        </p:txBody>
      </p:sp>
    </p:spTree>
    <p:extLst>
      <p:ext uri="{BB962C8B-B14F-4D97-AF65-F5344CB8AC3E}">
        <p14:creationId xmlns:p14="http://schemas.microsoft.com/office/powerpoint/2010/main" val="3711645197"/>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342</TotalTime>
  <Words>1490</Words>
  <Application>Microsoft Office PowerPoint</Application>
  <PresentationFormat>On-screen Show (4:3)</PresentationFormat>
  <Paragraphs>202</Paragraphs>
  <Slides>18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Franklin Gothic Book</vt:lpstr>
      <vt:lpstr>Times New Roman</vt:lpstr>
      <vt:lpstr>Wingdings</vt:lpstr>
      <vt:lpstr>1_Custom Design</vt:lpstr>
      <vt:lpstr>Partnerības princips Eiropas Savienības fondu plānošanā un ieviešanā un tehniskās palīdzības finansējuma izmantošanu partnerības veicināšanā ar NVO</vt:lpstr>
      <vt:lpstr>Latvijas izvēlētā ieguldījumu stratēģija </vt:lpstr>
      <vt:lpstr>ESI fondu plānošanas dokumenti</vt:lpstr>
      <vt:lpstr>2014.-2020.gada finansējuma sadalījums pa tematiskajiem mērķiem - KP fondi </vt:lpstr>
      <vt:lpstr>Partnerības princips 2014.-2020.g. (I)</vt:lpstr>
      <vt:lpstr>Partnerības princips 2014.-2020.g. (II)</vt:lpstr>
      <vt:lpstr>Partnerības princips 2014.-2020.g. (III)</vt:lpstr>
      <vt:lpstr>NVO iesaiste ES struktūrfondu UK</vt:lpstr>
      <vt:lpstr>NVO iesaiste ES struktūrfondu UK</vt:lpstr>
      <vt:lpstr>NVO iesaiste ES struktūrfondu UK</vt:lpstr>
      <vt:lpstr>NVO finansēšana 2007.-2013.g. pieredze pret 2014.-2020.g.</vt:lpstr>
      <vt:lpstr>Plānotais finansējums</vt:lpstr>
      <vt:lpstr>NVO/sociālie partneri kā finansējuma saņēmēji vai sadarbības partneri (I)</vt:lpstr>
      <vt:lpstr>NVO/sociālie partneri kā finansējuma saņēmēji vai sadarbības partneri (II)</vt:lpstr>
      <vt:lpstr>NVO/sociālie partneri kā finansējuma saņēmēji vai sadarbības partneri (III)</vt:lpstr>
      <vt:lpstr>Tehniskā palīdzība 2014.-2020.g (I)</vt:lpstr>
      <vt:lpstr>Laika grafiks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Nauris Dobelis</dc:creator>
  <cp:lastModifiedBy>Solveiga Ozola</cp:lastModifiedBy>
  <cp:revision>135</cp:revision>
  <cp:lastPrinted>2014-02-27T08:37:58Z</cp:lastPrinted>
  <dcterms:created xsi:type="dcterms:W3CDTF">2014-02-26T10:57:02Z</dcterms:created>
  <dcterms:modified xsi:type="dcterms:W3CDTF">2014-02-27T15:32:38Z</dcterms:modified>
</cp:coreProperties>
</file>