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60" r:id="rId2"/>
    <p:sldId id="416" r:id="rId3"/>
    <p:sldId id="417" r:id="rId4"/>
    <p:sldId id="418" r:id="rId5"/>
    <p:sldId id="399" r:id="rId6"/>
    <p:sldId id="406" r:id="rId7"/>
    <p:sldId id="407" r:id="rId8"/>
    <p:sldId id="408" r:id="rId9"/>
    <p:sldId id="398" r:id="rId10"/>
    <p:sldId id="401" r:id="rId11"/>
    <p:sldId id="404" r:id="rId12"/>
    <p:sldId id="409" r:id="rId13"/>
    <p:sldId id="411" r:id="rId14"/>
    <p:sldId id="396" r:id="rId15"/>
    <p:sldId id="415" r:id="rId16"/>
    <p:sldId id="412" r:id="rId17"/>
    <p:sldId id="413" r:id="rId18"/>
    <p:sldId id="414" r:id="rId19"/>
    <p:sldId id="420" r:id="rId20"/>
    <p:sldId id="422" r:id="rId21"/>
    <p:sldId id="423" r:id="rId22"/>
  </p:sldIdLst>
  <p:sldSz cx="9144000" cy="6858000" type="screen4x3"/>
  <p:notesSz cx="6797675" cy="9928225"/>
  <p:defaultTextStyle>
    <a:defPPr>
      <a:defRPr lang="lv-LV"/>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Ēriks Ajausks" initials="Ē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5A57"/>
    <a:srgbClr val="1C1C1C"/>
    <a:srgbClr val="FFFFD9"/>
    <a:srgbClr val="FFFFE7"/>
    <a:srgbClr val="FFFFCC"/>
    <a:srgbClr val="415800"/>
    <a:srgbClr val="005A58"/>
    <a:srgbClr val="FF3300"/>
  </p:clrMru>
</p:presentationPr>
</file>

<file path=ppt/tableStyles.xml><?xml version="1.0" encoding="utf-8"?>
<a:tblStyleLst xmlns:a="http://schemas.openxmlformats.org/drawingml/2006/main" def="{5C22544A-7EE6-4342-B048-85BDC9FD1C3A}">
  <a:tblStyle styleId="{BC89EF96-8CEA-46FF-86C4-4CE0E7609802}" styleName="Gaišs stils 3 - izcēlums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Gaišs stils 2 - izcēlum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D083AE6-46FA-4A59-8FB0-9F97EB10719F}" styleName="Gaišs stils 3 - izcēlums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Gaišs stils 2 - izcēlums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DBED569-4797-4DF1-A0F4-6AAB3CD982D8}" styleName="Gaišs stils 3 - izcēlums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C2FFA5D-87B4-456A-9821-1D502468CF0F}" styleName="Dizaina stils 1 - izcēlum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Bez stila, režģa tabu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Vidējs stils 1 - izcēlum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7" autoAdjust="0"/>
    <p:restoredTop sz="99096" autoAdjust="0"/>
  </p:normalViewPr>
  <p:slideViewPr>
    <p:cSldViewPr>
      <p:cViewPr>
        <p:scale>
          <a:sx n="90" d="100"/>
          <a:sy n="90" d="100"/>
        </p:scale>
        <p:origin x="-2244" y="-6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70"/>
    </p:cViewPr>
  </p:sorterViewPr>
  <p:notesViewPr>
    <p:cSldViewPr>
      <p:cViewPr varScale="1">
        <p:scale>
          <a:sx n="56" d="100"/>
          <a:sy n="56" d="100"/>
        </p:scale>
        <p:origin x="-1104" y="-84"/>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714" tIns="45857" rIns="91714" bIns="45857" numCol="1" anchor="t" anchorCtr="0" compatLnSpc="1">
            <a:prstTxWarp prst="textNoShape">
              <a:avLst/>
            </a:prstTxWarp>
          </a:bodyPr>
          <a:lstStyle>
            <a:lvl1pPr>
              <a:defRPr sz="1200">
                <a:latin typeface="Arial" pitchFamily="34" charset="0"/>
              </a:defRPr>
            </a:lvl1pPr>
          </a:lstStyle>
          <a:p>
            <a:pPr>
              <a:defRPr/>
            </a:pPr>
            <a:endParaRPr lang="lv-LV"/>
          </a:p>
        </p:txBody>
      </p:sp>
      <p:sp>
        <p:nvSpPr>
          <p:cNvPr id="5734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714" tIns="45857" rIns="91714" bIns="45857" numCol="1" anchor="t" anchorCtr="0" compatLnSpc="1">
            <a:prstTxWarp prst="textNoShape">
              <a:avLst/>
            </a:prstTxWarp>
          </a:bodyPr>
          <a:lstStyle>
            <a:lvl1pPr algn="r">
              <a:defRPr sz="1200">
                <a:latin typeface="Arial" pitchFamily="34" charset="0"/>
              </a:defRPr>
            </a:lvl1pPr>
          </a:lstStyle>
          <a:p>
            <a:pPr>
              <a:defRPr/>
            </a:pPr>
            <a:endParaRPr lang="lv-LV"/>
          </a:p>
        </p:txBody>
      </p:sp>
      <p:sp>
        <p:nvSpPr>
          <p:cNvPr id="57348"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714" tIns="45857" rIns="91714" bIns="45857" numCol="1" anchor="b" anchorCtr="0" compatLnSpc="1">
            <a:prstTxWarp prst="textNoShape">
              <a:avLst/>
            </a:prstTxWarp>
          </a:bodyPr>
          <a:lstStyle>
            <a:lvl1pPr>
              <a:defRPr sz="1200">
                <a:latin typeface="Arial" pitchFamily="34" charset="0"/>
              </a:defRPr>
            </a:lvl1pPr>
          </a:lstStyle>
          <a:p>
            <a:pPr>
              <a:defRPr/>
            </a:pPr>
            <a:endParaRPr lang="lv-LV"/>
          </a:p>
        </p:txBody>
      </p:sp>
      <p:sp>
        <p:nvSpPr>
          <p:cNvPr id="57349"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714" tIns="45857" rIns="91714" bIns="45857" numCol="1" anchor="b" anchorCtr="0" compatLnSpc="1">
            <a:prstTxWarp prst="textNoShape">
              <a:avLst/>
            </a:prstTxWarp>
          </a:bodyPr>
          <a:lstStyle>
            <a:lvl1pPr algn="r">
              <a:defRPr sz="1200">
                <a:latin typeface="Arial" pitchFamily="34" charset="0"/>
              </a:defRPr>
            </a:lvl1pPr>
          </a:lstStyle>
          <a:p>
            <a:pPr>
              <a:defRPr/>
            </a:pPr>
            <a:fld id="{C3577318-A7D2-4BD3-9EBE-E8FEB8EB2AB0}" type="slidenum">
              <a:rPr lang="lv-LV"/>
              <a:pPr>
                <a:defRPr/>
              </a:pPr>
              <a:t>‹#›</a:t>
            </a:fld>
            <a:endParaRPr 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714" tIns="45857" rIns="91714" bIns="45857" numCol="1" anchor="t" anchorCtr="0" compatLnSpc="1">
            <a:prstTxWarp prst="textNoShape">
              <a:avLst/>
            </a:prstTxWarp>
          </a:bodyPr>
          <a:lstStyle>
            <a:lvl1pPr>
              <a:defRPr sz="1200">
                <a:latin typeface="Arial" pitchFamily="34" charset="0"/>
              </a:defRPr>
            </a:lvl1pPr>
          </a:lstStyle>
          <a:p>
            <a:pPr>
              <a:defRPr/>
            </a:pPr>
            <a:endParaRPr lang="en-US"/>
          </a:p>
        </p:txBody>
      </p:sp>
      <p:sp>
        <p:nvSpPr>
          <p:cNvPr id="5120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714" tIns="45857" rIns="91714" bIns="45857"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51205" name="Rectangle 5"/>
          <p:cNvSpPr>
            <a:spLocks noGrp="1" noChangeArrowheads="1"/>
          </p:cNvSpPr>
          <p:nvPr>
            <p:ph type="body" sz="quarter" idx="3"/>
          </p:nvPr>
        </p:nvSpPr>
        <p:spPr bwMode="auto">
          <a:xfrm>
            <a:off x="681038" y="4716463"/>
            <a:ext cx="5435600" cy="4467225"/>
          </a:xfrm>
          <a:prstGeom prst="rect">
            <a:avLst/>
          </a:prstGeom>
          <a:noFill/>
          <a:ln w="9525">
            <a:noFill/>
            <a:miter lim="800000"/>
            <a:headEnd/>
            <a:tailEnd/>
          </a:ln>
          <a:effectLst/>
        </p:spPr>
        <p:txBody>
          <a:bodyPr vert="horz" wrap="square" lIns="91714" tIns="45857" rIns="91714" bIns="4585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0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714" tIns="45857" rIns="91714" bIns="45857" numCol="1" anchor="b" anchorCtr="0" compatLnSpc="1">
            <a:prstTxWarp prst="textNoShape">
              <a:avLst/>
            </a:prstTxWarp>
          </a:bodyPr>
          <a:lstStyle>
            <a:lvl1pPr>
              <a:defRPr sz="1200">
                <a:latin typeface="Arial" pitchFamily="34" charset="0"/>
              </a:defRPr>
            </a:lvl1pPr>
          </a:lstStyle>
          <a:p>
            <a:pPr>
              <a:defRPr/>
            </a:pPr>
            <a:endParaRPr lang="en-US"/>
          </a:p>
        </p:txBody>
      </p:sp>
      <p:sp>
        <p:nvSpPr>
          <p:cNvPr id="5120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714" tIns="45857" rIns="91714" bIns="45857" numCol="1" anchor="b" anchorCtr="0" compatLnSpc="1">
            <a:prstTxWarp prst="textNoShape">
              <a:avLst/>
            </a:prstTxWarp>
          </a:bodyPr>
          <a:lstStyle>
            <a:lvl1pPr algn="r">
              <a:defRPr sz="1200">
                <a:latin typeface="Arial" pitchFamily="34" charset="0"/>
              </a:defRPr>
            </a:lvl1pPr>
          </a:lstStyle>
          <a:p>
            <a:pPr>
              <a:defRPr/>
            </a:pPr>
            <a:fld id="{427F84E2-16AB-41E2-B217-E077515F51A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F46ABFFA-18B4-43D6-8736-D0CDC17E2662}" type="slidenum">
              <a:rPr lang="en-US" smtClean="0">
                <a:latin typeface="Arial" charset="0"/>
              </a:rPr>
              <a:pPr/>
              <a:t>1</a:t>
            </a:fld>
            <a:endParaRPr lang="en-US" smtClean="0">
              <a:latin typeface="Arial" charset="0"/>
            </a:endParaRPr>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smtClean="0"/>
              <a:t>Noklikšķiniet, lai rediģētu šablona apakšvirsraksta stilu</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9B63E241-E26E-40B0-A27C-9BA174956F1F}"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7D02CB9E-488F-4D14-9090-CE586510299B}"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7400" cy="5851525"/>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57200" y="274638"/>
            <a:ext cx="6019800" cy="5851525"/>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29CC5F21-CE40-43BA-ABED-581C15360BD6}" type="slidenum">
              <a:rPr lang="lv-LV"/>
              <a:pPr>
                <a:defRPr/>
              </a:pPr>
              <a:t>‹#›</a:t>
            </a:fld>
            <a:endParaRPr lang="lv-LV"/>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Saturs">
    <p:spTree>
      <p:nvGrpSpPr>
        <p:cNvPr id="1" name=""/>
        <p:cNvGrpSpPr/>
        <p:nvPr/>
      </p:nvGrpSpPr>
      <p:grpSpPr>
        <a:xfrm>
          <a:off x="0" y="0"/>
          <a:ext cx="0" cy="0"/>
          <a:chOff x="0" y="0"/>
          <a:chExt cx="0" cy="0"/>
        </a:xfrm>
      </p:grpSpPr>
      <p:sp>
        <p:nvSpPr>
          <p:cNvPr id="2" name="Satura vietturis 1"/>
          <p:cNvSpPr>
            <a:spLocks noGrp="1"/>
          </p:cNvSpPr>
          <p:nvPr>
            <p:ph/>
          </p:nvPr>
        </p:nvSpPr>
        <p:spPr>
          <a:xfrm>
            <a:off x="457200" y="274638"/>
            <a:ext cx="8229600" cy="5851525"/>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5" name="Rectangle 6"/>
          <p:cNvSpPr>
            <a:spLocks noGrp="1" noChangeArrowheads="1"/>
          </p:cNvSpPr>
          <p:nvPr>
            <p:ph type="sldNum" sz="quarter" idx="12"/>
          </p:nvPr>
        </p:nvSpPr>
        <p:spPr>
          <a:ln/>
        </p:spPr>
        <p:txBody>
          <a:bodyPr/>
          <a:lstStyle>
            <a:lvl1pPr>
              <a:defRPr/>
            </a:lvl1pPr>
          </a:lstStyle>
          <a:p>
            <a:pPr>
              <a:defRPr/>
            </a:pPr>
            <a:fld id="{7790E444-B145-41CF-A202-32A1A3FEC761}" type="slidenum">
              <a:rPr lang="lv-LV"/>
              <a:pPr>
                <a:defRPr/>
              </a:pPr>
              <a:t>‹#›</a:t>
            </a:fld>
            <a:endParaRPr lang="lv-LV"/>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Virsraksts un shēma vai organizācijas diagramma">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smtClean="0"/>
              <a:t>Rediģēt šablona virsraksta stilu</a:t>
            </a:r>
            <a:endParaRPr lang="lv-LV"/>
          </a:p>
        </p:txBody>
      </p:sp>
      <p:sp>
        <p:nvSpPr>
          <p:cNvPr id="3" name="SmartArt vietturis 2"/>
          <p:cNvSpPr>
            <a:spLocks noGrp="1"/>
          </p:cNvSpPr>
          <p:nvPr>
            <p:ph type="dgm" idx="1"/>
          </p:nvPr>
        </p:nvSpPr>
        <p:spPr>
          <a:xfrm>
            <a:off x="457200" y="1600200"/>
            <a:ext cx="8229600" cy="4525963"/>
          </a:xfrm>
        </p:spPr>
        <p:txBody>
          <a:bodyPr/>
          <a:lstStyle/>
          <a:p>
            <a:pPr lvl="0"/>
            <a:endParaRPr lang="lv-LV"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EF8CD0B2-7783-4EC9-A6DE-E0F437DC1A05}" type="slidenum">
              <a:rPr lang="lv-LV"/>
              <a:pPr>
                <a:defRPr/>
              </a:pPr>
              <a:t>‹#›</a:t>
            </a:fld>
            <a:endParaRPr lang="lv-LV"/>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Virsraksts un 4 saturi">
    <p:spTree>
      <p:nvGrpSpPr>
        <p:cNvPr id="1" name=""/>
        <p:cNvGrpSpPr/>
        <p:nvPr/>
      </p:nvGrpSpPr>
      <p:grpSpPr>
        <a:xfrm>
          <a:off x="0" y="0"/>
          <a:ext cx="0" cy="0"/>
          <a:chOff x="0" y="0"/>
          <a:chExt cx="0" cy="0"/>
        </a:xfrm>
      </p:grpSpPr>
      <p:sp>
        <p:nvSpPr>
          <p:cNvPr id="2" name="Virsraksts 1"/>
          <p:cNvSpPr>
            <a:spLocks noGrp="1"/>
          </p:cNvSpPr>
          <p:nvPr>
            <p:ph type="title" sz="quarter"/>
          </p:nvPr>
        </p:nvSpPr>
        <p:spPr>
          <a:xfrm>
            <a:off x="457200" y="274638"/>
            <a:ext cx="8229600" cy="1143000"/>
          </a:xfrm>
        </p:spPr>
        <p:txBody>
          <a:bodyPr/>
          <a:lstStyle/>
          <a:p>
            <a:r>
              <a:rPr lang="lv-LV" smtClean="0"/>
              <a:t>Rediģēt šablona virsraksta stilu</a:t>
            </a:r>
            <a:endParaRPr lang="lv-LV"/>
          </a:p>
        </p:txBody>
      </p:sp>
      <p:sp>
        <p:nvSpPr>
          <p:cNvPr id="3" name="Satura vietturis 2"/>
          <p:cNvSpPr>
            <a:spLocks noGrp="1"/>
          </p:cNvSpPr>
          <p:nvPr>
            <p:ph sz="quarter" idx="1"/>
          </p:nvPr>
        </p:nvSpPr>
        <p:spPr>
          <a:xfrm>
            <a:off x="457200" y="1600200"/>
            <a:ext cx="4038600" cy="2185988"/>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quarter" idx="2"/>
          </p:nvPr>
        </p:nvSpPr>
        <p:spPr>
          <a:xfrm>
            <a:off x="4648200" y="1600200"/>
            <a:ext cx="4038600" cy="2185988"/>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Satura vietturis 4"/>
          <p:cNvSpPr>
            <a:spLocks noGrp="1"/>
          </p:cNvSpPr>
          <p:nvPr>
            <p:ph sz="quarter" idx="3"/>
          </p:nvPr>
        </p:nvSpPr>
        <p:spPr>
          <a:xfrm>
            <a:off x="457200" y="3938588"/>
            <a:ext cx="4038600" cy="2187575"/>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Satura vietturis 5"/>
          <p:cNvSpPr>
            <a:spLocks noGrp="1"/>
          </p:cNvSpPr>
          <p:nvPr>
            <p:ph sz="quarter" idx="4"/>
          </p:nvPr>
        </p:nvSpPr>
        <p:spPr>
          <a:xfrm>
            <a:off x="4648200" y="3938588"/>
            <a:ext cx="4038600" cy="2187575"/>
          </a:xfrm>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9" name="Rectangle 6"/>
          <p:cNvSpPr>
            <a:spLocks noGrp="1" noChangeArrowheads="1"/>
          </p:cNvSpPr>
          <p:nvPr>
            <p:ph type="sldNum" sz="quarter" idx="12"/>
          </p:nvPr>
        </p:nvSpPr>
        <p:spPr>
          <a:ln/>
        </p:spPr>
        <p:txBody>
          <a:bodyPr/>
          <a:lstStyle>
            <a:lvl1pPr>
              <a:defRPr/>
            </a:lvl1pPr>
          </a:lstStyle>
          <a:p>
            <a:pPr>
              <a:defRPr/>
            </a:pPr>
            <a:fld id="{1C1F7232-F141-4C8F-B9CF-BDC8287E16FF}"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F267C41F-5626-4381-BE4D-4F00354683C8}"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smtClean="0"/>
              <a:t>Noklikšķiniet, lai rediģētu šablona teksta stilus</a:t>
            </a:r>
          </a:p>
        </p:txBody>
      </p:sp>
      <p:sp>
        <p:nvSpPr>
          <p:cNvPr id="4" name="Rectangle 4"/>
          <p:cNvSpPr>
            <a:spLocks noGrp="1" noChangeArrowheads="1"/>
          </p:cNvSpPr>
          <p:nvPr>
            <p:ph type="dt" sz="half" idx="10"/>
          </p:nvPr>
        </p:nvSpPr>
        <p:spPr>
          <a:ln/>
        </p:spPr>
        <p:txBody>
          <a:bodyPr/>
          <a:lstStyle>
            <a:lvl1pPr>
              <a:defRPr/>
            </a:lvl1pPr>
          </a:lstStyle>
          <a:p>
            <a:pPr>
              <a:defRPr/>
            </a:pPr>
            <a:endParaRPr lang="lv-LV"/>
          </a:p>
        </p:txBody>
      </p:sp>
      <p:sp>
        <p:nvSpPr>
          <p:cNvPr id="5"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6" name="Rectangle 6"/>
          <p:cNvSpPr>
            <a:spLocks noGrp="1" noChangeArrowheads="1"/>
          </p:cNvSpPr>
          <p:nvPr>
            <p:ph type="sldNum" sz="quarter" idx="12"/>
          </p:nvPr>
        </p:nvSpPr>
        <p:spPr>
          <a:ln/>
        </p:spPr>
        <p:txBody>
          <a:bodyPr/>
          <a:lstStyle>
            <a:lvl1pPr>
              <a:defRPr/>
            </a:lvl1pPr>
          </a:lstStyle>
          <a:p>
            <a:pPr>
              <a:defRPr/>
            </a:pPr>
            <a:fld id="{24337A78-64C9-4F91-9480-E9A5366E17E3}"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7" name="Rectangle 6"/>
          <p:cNvSpPr>
            <a:spLocks noGrp="1" noChangeArrowheads="1"/>
          </p:cNvSpPr>
          <p:nvPr>
            <p:ph type="sldNum" sz="quarter" idx="12"/>
          </p:nvPr>
        </p:nvSpPr>
        <p:spPr>
          <a:ln/>
        </p:spPr>
        <p:txBody>
          <a:bodyPr/>
          <a:lstStyle>
            <a:lvl1pPr>
              <a:defRPr/>
            </a:lvl1pPr>
          </a:lstStyle>
          <a:p>
            <a:pPr>
              <a:defRPr/>
            </a:pPr>
            <a:fld id="{B416634B-B17F-4D2B-87D3-79EDF3525B4A}"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4"/>
          <p:cNvSpPr>
            <a:spLocks noGrp="1" noChangeArrowheads="1"/>
          </p:cNvSpPr>
          <p:nvPr>
            <p:ph type="dt" sz="half" idx="10"/>
          </p:nvPr>
        </p:nvSpPr>
        <p:spPr>
          <a:ln/>
        </p:spPr>
        <p:txBody>
          <a:bodyPr/>
          <a:lstStyle>
            <a:lvl1pPr>
              <a:defRPr/>
            </a:lvl1pPr>
          </a:lstStyle>
          <a:p>
            <a:pPr>
              <a:defRPr/>
            </a:pPr>
            <a:endParaRPr lang="lv-LV"/>
          </a:p>
        </p:txBody>
      </p:sp>
      <p:sp>
        <p:nvSpPr>
          <p:cNvPr id="8"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9" name="Rectangle 6"/>
          <p:cNvSpPr>
            <a:spLocks noGrp="1" noChangeArrowheads="1"/>
          </p:cNvSpPr>
          <p:nvPr>
            <p:ph type="sldNum" sz="quarter" idx="12"/>
          </p:nvPr>
        </p:nvSpPr>
        <p:spPr>
          <a:ln/>
        </p:spPr>
        <p:txBody>
          <a:bodyPr/>
          <a:lstStyle>
            <a:lvl1pPr>
              <a:defRPr/>
            </a:lvl1pPr>
          </a:lstStyle>
          <a:p>
            <a:pPr>
              <a:defRPr/>
            </a:pPr>
            <a:fld id="{133C6D13-2126-477B-980C-B7D07B756613}"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4"/>
          <p:cNvSpPr>
            <a:spLocks noGrp="1" noChangeArrowheads="1"/>
          </p:cNvSpPr>
          <p:nvPr>
            <p:ph type="dt" sz="half" idx="10"/>
          </p:nvPr>
        </p:nvSpPr>
        <p:spPr>
          <a:ln/>
        </p:spPr>
        <p:txBody>
          <a:bodyPr/>
          <a:lstStyle>
            <a:lvl1pPr>
              <a:defRPr/>
            </a:lvl1pPr>
          </a:lstStyle>
          <a:p>
            <a:pPr>
              <a:defRPr/>
            </a:pPr>
            <a:endParaRPr lang="lv-LV"/>
          </a:p>
        </p:txBody>
      </p:sp>
      <p:sp>
        <p:nvSpPr>
          <p:cNvPr id="4"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5" name="Rectangle 6"/>
          <p:cNvSpPr>
            <a:spLocks noGrp="1" noChangeArrowheads="1"/>
          </p:cNvSpPr>
          <p:nvPr>
            <p:ph type="sldNum" sz="quarter" idx="12"/>
          </p:nvPr>
        </p:nvSpPr>
        <p:spPr>
          <a:ln/>
        </p:spPr>
        <p:txBody>
          <a:bodyPr/>
          <a:lstStyle>
            <a:lvl1pPr>
              <a:defRPr/>
            </a:lvl1pPr>
          </a:lstStyle>
          <a:p>
            <a:pPr>
              <a:defRPr/>
            </a:pPr>
            <a:fld id="{4DCE3B70-01EF-4E55-96C7-50AE8179F884}"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v-LV"/>
          </a:p>
        </p:txBody>
      </p:sp>
      <p:sp>
        <p:nvSpPr>
          <p:cNvPr id="3"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4" name="Rectangle 6"/>
          <p:cNvSpPr>
            <a:spLocks noGrp="1" noChangeArrowheads="1"/>
          </p:cNvSpPr>
          <p:nvPr>
            <p:ph type="sldNum" sz="quarter" idx="12"/>
          </p:nvPr>
        </p:nvSpPr>
        <p:spPr>
          <a:ln/>
        </p:spPr>
        <p:txBody>
          <a:bodyPr/>
          <a:lstStyle>
            <a:lvl1pPr>
              <a:defRPr/>
            </a:lvl1pPr>
          </a:lstStyle>
          <a:p>
            <a:pPr>
              <a:defRPr/>
            </a:pPr>
            <a:fld id="{8B053C4B-A639-4CEA-AD86-832826362FCF}"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7" name="Rectangle 6"/>
          <p:cNvSpPr>
            <a:spLocks noGrp="1" noChangeArrowheads="1"/>
          </p:cNvSpPr>
          <p:nvPr>
            <p:ph type="sldNum" sz="quarter" idx="12"/>
          </p:nvPr>
        </p:nvSpPr>
        <p:spPr>
          <a:ln/>
        </p:spPr>
        <p:txBody>
          <a:bodyPr/>
          <a:lstStyle>
            <a:lvl1pPr>
              <a:defRPr/>
            </a:lvl1pPr>
          </a:lstStyle>
          <a:p>
            <a:pPr>
              <a:defRPr/>
            </a:pPr>
            <a:fld id="{78712440-AD04-4064-9AF6-945D3382D59E}"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4"/>
          <p:cNvSpPr>
            <a:spLocks noGrp="1" noChangeArrowheads="1"/>
          </p:cNvSpPr>
          <p:nvPr>
            <p:ph type="dt" sz="half" idx="10"/>
          </p:nvPr>
        </p:nvSpPr>
        <p:spPr>
          <a:ln/>
        </p:spPr>
        <p:txBody>
          <a:bodyPr/>
          <a:lstStyle>
            <a:lvl1pPr>
              <a:defRPr/>
            </a:lvl1pPr>
          </a:lstStyle>
          <a:p>
            <a:pPr>
              <a:defRPr/>
            </a:pPr>
            <a:endParaRPr lang="lv-LV"/>
          </a:p>
        </p:txBody>
      </p:sp>
      <p:sp>
        <p:nvSpPr>
          <p:cNvPr id="6" name="Rectangle 5"/>
          <p:cNvSpPr>
            <a:spLocks noGrp="1" noChangeArrowheads="1"/>
          </p:cNvSpPr>
          <p:nvPr>
            <p:ph type="ftr" sz="quarter" idx="11"/>
          </p:nvPr>
        </p:nvSpPr>
        <p:spPr>
          <a:ln/>
        </p:spPr>
        <p:txBody>
          <a:bodyPr/>
          <a:lstStyle>
            <a:lvl1pPr>
              <a:defRPr/>
            </a:lvl1pPr>
          </a:lstStyle>
          <a:p>
            <a:pPr>
              <a:defRPr/>
            </a:pPr>
            <a:r>
              <a:rPr lang="lv-LV"/>
              <a:t>Jūrmala, RI, EE + LV</a:t>
            </a:r>
          </a:p>
        </p:txBody>
      </p:sp>
      <p:sp>
        <p:nvSpPr>
          <p:cNvPr id="7" name="Rectangle 6"/>
          <p:cNvSpPr>
            <a:spLocks noGrp="1" noChangeArrowheads="1"/>
          </p:cNvSpPr>
          <p:nvPr>
            <p:ph type="sldNum" sz="quarter" idx="12"/>
          </p:nvPr>
        </p:nvSpPr>
        <p:spPr>
          <a:ln/>
        </p:spPr>
        <p:txBody>
          <a:bodyPr/>
          <a:lstStyle>
            <a:lvl1pPr>
              <a:defRPr/>
            </a:lvl1pPr>
          </a:lstStyle>
          <a:p>
            <a:pPr>
              <a:defRPr/>
            </a:pPr>
            <a:fld id="{92DF4F7A-5D0E-4669-A9BC-43BDA0133324}"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lv-LV" smtClean="0"/>
              <a:t>Rediģēt šablona virsraksta stilu</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lv-LV"/>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r>
              <a:rPr lang="lv-LV"/>
              <a:t>Jūrmala, RI, EE + LV</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BC89935-1115-47A7-88D4-BC1E86A77BE7}"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2800" b="1" dirty="0" smtClean="0"/>
              <a:t>Nacionālās identitātes, pilsoniskās sabiedrības un integrācijas politikas pamatnostādnes </a:t>
            </a:r>
            <a:br>
              <a:rPr lang="lv-LV" sz="2800" b="1" dirty="0" smtClean="0"/>
            </a:br>
            <a:r>
              <a:rPr lang="lv-LV" sz="2800" b="1" dirty="0" smtClean="0"/>
              <a:t>2012.-2018.gadam</a:t>
            </a:r>
            <a:endParaRPr lang="lv-LV" sz="2800" b="1" dirty="0"/>
          </a:p>
        </p:txBody>
      </p:sp>
      <p:sp>
        <p:nvSpPr>
          <p:cNvPr id="3" name="Satura vietturis 2"/>
          <p:cNvSpPr>
            <a:spLocks noGrp="1"/>
          </p:cNvSpPr>
          <p:nvPr>
            <p:ph idx="1"/>
          </p:nvPr>
        </p:nvSpPr>
        <p:spPr/>
        <p:txBody>
          <a:bodyPr/>
          <a:lstStyle/>
          <a:p>
            <a:pPr algn="just">
              <a:buNone/>
            </a:pPr>
            <a:r>
              <a:rPr lang="lv-LV" sz="1800" b="1" dirty="0" smtClean="0"/>
              <a:t>Aktualitāte</a:t>
            </a:r>
            <a:r>
              <a:rPr lang="lv-LV" sz="1800" dirty="0" smtClean="0"/>
              <a:t>	</a:t>
            </a:r>
          </a:p>
          <a:p>
            <a:pPr algn="just"/>
            <a:r>
              <a:rPr lang="lv-LV" sz="1800" dirty="0" smtClean="0"/>
              <a:t>Finansiāli un administratīvi vājas NVO;</a:t>
            </a:r>
          </a:p>
          <a:p>
            <a:pPr algn="just"/>
            <a:r>
              <a:rPr lang="lv-LV" sz="1800" dirty="0" smtClean="0"/>
              <a:t>8,138 no 18,342 reģistrētas Rīgā;</a:t>
            </a:r>
          </a:p>
          <a:p>
            <a:pPr algn="just"/>
            <a:r>
              <a:rPr lang="lv-LV" sz="1800" dirty="0" smtClean="0"/>
              <a:t>Neliels biedru skaits;</a:t>
            </a:r>
          </a:p>
          <a:p>
            <a:pPr algn="just"/>
            <a:r>
              <a:rPr lang="lv-LV" sz="1800" dirty="0" smtClean="0"/>
              <a:t>Tikai neliela daļa NVO ir finansiāli ilgtspējīgas;</a:t>
            </a:r>
          </a:p>
          <a:p>
            <a:pPr algn="just"/>
            <a:r>
              <a:rPr lang="lv-LV" sz="1800" dirty="0" smtClean="0"/>
              <a:t>Maz kapacitātes, lai iesaistītos publiskās politikas veidošanā, kas samazina uzticību valsts pārvaldei. </a:t>
            </a:r>
          </a:p>
          <a:p>
            <a:pPr algn="just">
              <a:buNone/>
            </a:pPr>
            <a:r>
              <a:rPr lang="lv-LV" sz="1800" b="1" dirty="0" smtClean="0"/>
              <a:t>Risinājums</a:t>
            </a:r>
          </a:p>
          <a:p>
            <a:pPr algn="just"/>
            <a:r>
              <a:rPr lang="lv-LV" sz="1800" dirty="0" smtClean="0"/>
              <a:t>Jāpilnveido tiesiskais un finansiālais regulējums, lai veicinātu NVO kapacitāti, līdzdalību lēmumu pieņemšanas procesā;</a:t>
            </a:r>
          </a:p>
          <a:p>
            <a:pPr algn="just"/>
            <a:r>
              <a:rPr lang="lv-LV" sz="1800" dirty="0" smtClean="0"/>
              <a:t>Veicinātu valsts uzdevumu deleģēšanu biedrībām un nodibinājumiem jomās, kur tas ir pieļaujams un iespējams.</a:t>
            </a:r>
            <a:endParaRPr lang="lv-LV"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404664"/>
            <a:ext cx="8229600" cy="1863080"/>
          </a:xfrm>
        </p:spPr>
        <p:txBody>
          <a:bodyPr/>
          <a:lstStyle/>
          <a:p>
            <a:r>
              <a:rPr lang="lv-LV" sz="2800" b="1" dirty="0" smtClean="0"/>
              <a:t>Darbs pie NVO finansēšanas koncepcijas</a:t>
            </a:r>
            <a:r>
              <a:rPr lang="lv-LV" sz="2800" dirty="0" smtClean="0"/>
              <a:t/>
            </a:r>
            <a:br>
              <a:rPr lang="lv-LV" sz="2800" dirty="0" smtClean="0"/>
            </a:br>
            <a:endParaRPr lang="lv-LV" sz="2800" dirty="0"/>
          </a:p>
        </p:txBody>
      </p:sp>
      <p:sp>
        <p:nvSpPr>
          <p:cNvPr id="5" name="Satura vietturis 4"/>
          <p:cNvSpPr>
            <a:spLocks noGrp="1"/>
          </p:cNvSpPr>
          <p:nvPr>
            <p:ph idx="1"/>
          </p:nvPr>
        </p:nvSpPr>
        <p:spPr>
          <a:xfrm>
            <a:off x="457200" y="1700808"/>
            <a:ext cx="8229600" cy="4425355"/>
          </a:xfrm>
        </p:spPr>
        <p:txBody>
          <a:bodyPr/>
          <a:lstStyle/>
          <a:p>
            <a:pPr algn="just"/>
            <a:r>
              <a:rPr lang="lv-LV" dirty="0" smtClean="0"/>
              <a:t>Valdības rīcības plāna 128.3.pasākums “Uzsākts darbs pie  Koncepciju par valsts finansēta nevalstisko organizāciju fonda izveidi”;  </a:t>
            </a:r>
          </a:p>
          <a:p>
            <a:pPr algn="just"/>
            <a:r>
              <a:rPr lang="lv-LV" dirty="0" smtClean="0"/>
              <a:t>Darba grupas izveide un priekšlikumu izstrāde līdz š.g. septembrim</a:t>
            </a:r>
            <a:endParaRPr lang="lv-LV"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3200" b="1" dirty="0" smtClean="0"/>
              <a:t>EEZ “NVO fonda” iepriekšnoteiktais projekts</a:t>
            </a:r>
            <a:endParaRPr lang="lv-LV" sz="3200" b="1" dirty="0"/>
          </a:p>
        </p:txBody>
      </p:sp>
      <p:sp>
        <p:nvSpPr>
          <p:cNvPr id="3" name="Satura vietturis 2"/>
          <p:cNvSpPr>
            <a:spLocks noGrp="1"/>
          </p:cNvSpPr>
          <p:nvPr>
            <p:ph idx="1"/>
          </p:nvPr>
        </p:nvSpPr>
        <p:spPr/>
        <p:txBody>
          <a:bodyPr/>
          <a:lstStyle/>
          <a:p>
            <a:pPr algn="just"/>
            <a:r>
              <a:rPr lang="lv-LV" sz="2400" dirty="0" smtClean="0"/>
              <a:t>Projektu “Ilgtspējīgas pilsoniskās sabiedrības attīstības atbalsta un monitoringa sistēmas pilnveidošana Latvijā” no 01.07.2012.-30.12.2015 īsteno Latvijas Pilsoniskā alianse</a:t>
            </a:r>
          </a:p>
          <a:p>
            <a:pPr algn="just"/>
            <a:r>
              <a:rPr lang="lv-LV" sz="2400" dirty="0" smtClean="0"/>
              <a:t>Kopēja summa 146 666,67 EUR</a:t>
            </a:r>
          </a:p>
          <a:p>
            <a:pPr algn="just"/>
            <a:r>
              <a:rPr lang="lv-LV" sz="2400" dirty="0" smtClean="0"/>
              <a:t>Projekta vispārējais mērķis ir stiprināt pilsoniskās sabiedrības ilgtspējīgu attīstību Latvijā</a:t>
            </a:r>
          </a:p>
          <a:p>
            <a:endParaRPr lang="lv-LV" sz="2400" dirty="0" smtClean="0"/>
          </a:p>
          <a:p>
            <a:endParaRPr lang="lv-LV" dirty="0" smtClean="0"/>
          </a:p>
          <a:p>
            <a:endParaRPr lang="lv-LV"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2800" dirty="0" smtClean="0"/>
              <a:t>Iepriekšnoteiktā projekta paredzamais rezultāts - </a:t>
            </a:r>
            <a:r>
              <a:rPr lang="lv-LV" sz="2800" u="sng" dirty="0" smtClean="0"/>
              <a:t>stiprināta NVO kapacitāte un stimulēta vide nozares attīstībai </a:t>
            </a:r>
            <a:endParaRPr lang="lv-LV" sz="2800" u="sng" dirty="0"/>
          </a:p>
        </p:txBody>
      </p:sp>
      <p:sp>
        <p:nvSpPr>
          <p:cNvPr id="3" name="Satura vietturis 2"/>
          <p:cNvSpPr>
            <a:spLocks noGrp="1"/>
          </p:cNvSpPr>
          <p:nvPr>
            <p:ph idx="1"/>
          </p:nvPr>
        </p:nvSpPr>
        <p:spPr>
          <a:xfrm>
            <a:off x="467544" y="1628800"/>
            <a:ext cx="8229600" cy="4525963"/>
          </a:xfrm>
        </p:spPr>
        <p:txBody>
          <a:bodyPr/>
          <a:lstStyle/>
          <a:p>
            <a:pPr>
              <a:buNone/>
            </a:pPr>
            <a:r>
              <a:rPr lang="lv-LV" dirty="0" smtClean="0"/>
              <a:t> </a:t>
            </a:r>
            <a:r>
              <a:rPr lang="lv-LV" sz="2400" b="1" dirty="0" smtClean="0"/>
              <a:t>Indikatori rezultāta sasniegšanai:</a:t>
            </a:r>
          </a:p>
          <a:p>
            <a:pPr marL="457200" lvl="0" indent="-457200" algn="just">
              <a:buFont typeface="+mj-lt"/>
              <a:buAutoNum type="arabicPeriod"/>
            </a:pPr>
            <a:r>
              <a:rPr lang="lv-LV" sz="1800" dirty="0" smtClean="0"/>
              <a:t>Izstrādāta metodoloģija pētnieciskā darba veikšanai, par pamatu ņemot starptautiski veiktus pētījumus NVO sektorā. 2012. gada laikā apzināt pētījumam nepieciešamo informācijas bāzi un veikt kritēriju izstrādi NVO atlasei.</a:t>
            </a:r>
          </a:p>
          <a:p>
            <a:pPr marL="457200" lvl="0" indent="-457200" algn="just">
              <a:buFont typeface="+mj-lt"/>
              <a:buAutoNum type="arabicPeriod"/>
            </a:pPr>
            <a:r>
              <a:rPr lang="lv-LV" sz="1800" dirty="0" smtClean="0"/>
              <a:t>Veikti 2 pētījumi par NVO sektoru Latvijā 2013. un 2015.gadā</a:t>
            </a:r>
          </a:p>
          <a:p>
            <a:pPr marL="457200" lvl="0" indent="-457200" algn="just">
              <a:buFont typeface="+mj-lt"/>
              <a:buAutoNum type="arabicPeriod"/>
            </a:pPr>
            <a:r>
              <a:rPr lang="lv-LV" sz="1800" b="1" dirty="0" smtClean="0"/>
              <a:t>Izstrādāti priekšlikumi par efektīva NVO finansēšanas modeļa ieviešanu Latvijā ar ierosinājumiem grozījumiem normatīvajos aktos</a:t>
            </a:r>
          </a:p>
          <a:p>
            <a:pPr marL="457200" lvl="0" indent="-457200" algn="just">
              <a:buFont typeface="+mj-lt"/>
              <a:buAutoNum type="arabicPeriod"/>
            </a:pPr>
            <a:r>
              <a:rPr lang="lv-LV" sz="1800" dirty="0" smtClean="0"/>
              <a:t>Veikts 1 pētījums par </a:t>
            </a:r>
            <a:r>
              <a:rPr lang="lv-LV" sz="1800" dirty="0" err="1" smtClean="0"/>
              <a:t>cilvēkdrošību</a:t>
            </a:r>
            <a:r>
              <a:rPr lang="lv-LV" sz="1800" dirty="0" smtClean="0"/>
              <a:t> un NVO lomu </a:t>
            </a:r>
            <a:r>
              <a:rPr lang="lv-LV" sz="1800" dirty="0" err="1" smtClean="0"/>
              <a:t>cilvēkdrošības</a:t>
            </a:r>
            <a:r>
              <a:rPr lang="lv-LV" sz="1800" dirty="0" smtClean="0"/>
              <a:t> veicināšanā Latvijā, izstrādāti kritēriji </a:t>
            </a:r>
            <a:r>
              <a:rPr lang="lv-LV" sz="1800" dirty="0" err="1" smtClean="0"/>
              <a:t>cilvēkdrošības</a:t>
            </a:r>
            <a:r>
              <a:rPr lang="lv-LV" sz="1800" dirty="0" smtClean="0"/>
              <a:t> </a:t>
            </a:r>
            <a:r>
              <a:rPr lang="lv-LV" sz="1800" dirty="0" err="1" smtClean="0"/>
              <a:t>operacionalizēšanai</a:t>
            </a:r>
            <a:r>
              <a:rPr lang="lv-LV" sz="1800" dirty="0" smtClean="0"/>
              <a:t> (ieviešanai praksē) </a:t>
            </a:r>
          </a:p>
          <a:p>
            <a:pPr marL="457200" indent="-457200" algn="just">
              <a:buFont typeface="+mj-lt"/>
              <a:buAutoNum type="arabicPeriod"/>
            </a:pPr>
            <a:r>
              <a:rPr lang="lv-LV" sz="1800" dirty="0" smtClean="0"/>
              <a:t>Izstrādāts sabiedrības līdzdalības indekss un monitoringa sistēma.</a:t>
            </a:r>
          </a:p>
          <a:p>
            <a:endParaRPr lang="lv-LV"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066130"/>
          </a:xfrm>
        </p:spPr>
        <p:txBody>
          <a:bodyPr>
            <a:noAutofit/>
          </a:bodyPr>
          <a:lstStyle/>
          <a:p>
            <a:r>
              <a:rPr lang="lv-LV" sz="4000" b="1" dirty="0" smtClean="0"/>
              <a:t>NVO atbalsta programma</a:t>
            </a:r>
            <a:endParaRPr lang="lv-LV" sz="4000" dirty="0"/>
          </a:p>
        </p:txBody>
      </p:sp>
      <p:sp>
        <p:nvSpPr>
          <p:cNvPr id="3" name="Satura vietturis 2"/>
          <p:cNvSpPr>
            <a:spLocks noGrp="1"/>
          </p:cNvSpPr>
          <p:nvPr>
            <p:ph idx="1"/>
          </p:nvPr>
        </p:nvSpPr>
        <p:spPr>
          <a:xfrm>
            <a:off x="467544" y="1340768"/>
            <a:ext cx="8280920" cy="4133056"/>
          </a:xfrm>
        </p:spPr>
        <p:txBody>
          <a:bodyPr/>
          <a:lstStyle/>
          <a:p>
            <a:pPr lvl="0" algn="just">
              <a:buNone/>
            </a:pPr>
            <a:r>
              <a:rPr lang="lv-LV" sz="2000" b="1" dirty="0" smtClean="0"/>
              <a:t>	Līdzdarbības līgums par valsts pārvaldes uzdevumu veikšanu pilsoniskās sabiedrības attīstības un </a:t>
            </a:r>
            <a:r>
              <a:rPr lang="lv-LV" sz="2000" b="1" dirty="0" err="1" smtClean="0"/>
              <a:t>starpkultūru</a:t>
            </a:r>
            <a:r>
              <a:rPr lang="lv-LV" sz="2000" b="1" dirty="0" smtClean="0"/>
              <a:t> dialoga veicināšanas jomā </a:t>
            </a:r>
            <a:r>
              <a:rPr lang="lv-LV" sz="2200" dirty="0" smtClean="0"/>
              <a:t>	</a:t>
            </a:r>
            <a:r>
              <a:rPr lang="lv-LV" sz="1600" dirty="0" smtClean="0"/>
              <a:t>(saskaņā ar Valsts pārvaldes iekārtas likuma VI nodaļā noteikto - valsts pārvaldes iestādes var iesaistīt privātpersonas, t.sk. NVO, valsts pārvaldes uzdevumu īstenošanā)</a:t>
            </a:r>
          </a:p>
          <a:p>
            <a:pPr lvl="0" algn="just">
              <a:buNone/>
            </a:pPr>
            <a:endParaRPr lang="lv-LV" sz="2200" dirty="0" smtClean="0"/>
          </a:p>
          <a:p>
            <a:pPr lvl="0" algn="just">
              <a:buNone/>
            </a:pPr>
            <a:r>
              <a:rPr lang="lv-LV" sz="2200" dirty="0" smtClean="0"/>
              <a:t>MK 2003.07.29. noteikumi Nr.419 nosaka līdzdarbības līgumu slēgšanas kārtību un atlases kritērijus:</a:t>
            </a:r>
          </a:p>
          <a:p>
            <a:pPr marL="457200" lvl="0" indent="-457200" algn="just">
              <a:buFont typeface="+mj-lt"/>
              <a:buAutoNum type="arabicPeriod"/>
            </a:pPr>
            <a:r>
              <a:rPr lang="lv-LV" sz="2000" dirty="0" smtClean="0"/>
              <a:t>Kompetence </a:t>
            </a:r>
            <a:r>
              <a:rPr lang="lv-LV" sz="2000" dirty="0"/>
              <a:t>un spēja veikt pārvaldes uzdevumu (resursi, reputācija, finansiālais stāvoklis, personāla kvalifikācija, </a:t>
            </a:r>
            <a:r>
              <a:rPr lang="lv-LV" sz="2000" dirty="0" smtClean="0"/>
              <a:t>pieredze); </a:t>
            </a:r>
            <a:endParaRPr lang="lv-LV" sz="2000" dirty="0"/>
          </a:p>
          <a:p>
            <a:pPr marL="457200" lvl="0" indent="-457200" algn="just">
              <a:buFont typeface="+mj-lt"/>
              <a:buAutoNum type="arabicPeriod"/>
            </a:pPr>
            <a:r>
              <a:rPr lang="lv-LV" sz="2000" dirty="0"/>
              <a:t>Sadarbības partneri deleģēta uzdevuma veikšanai;</a:t>
            </a:r>
          </a:p>
          <a:p>
            <a:pPr marL="457200" lvl="0" indent="-457200" algn="just">
              <a:buFont typeface="+mj-lt"/>
              <a:buAutoNum type="arabicPeriod"/>
            </a:pPr>
            <a:r>
              <a:rPr lang="lv-LV" sz="2000" dirty="0"/>
              <a:t>Zināšanas par reģiona NVO iespējām un </a:t>
            </a:r>
            <a:r>
              <a:rPr lang="lv-LV" sz="2000" dirty="0" smtClean="0"/>
              <a:t>vajadzībām.</a:t>
            </a:r>
            <a:endParaRPr lang="lv-LV"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b="1" dirty="0" smtClean="0"/>
              <a:t>Plānotais finansējums</a:t>
            </a:r>
            <a:endParaRPr lang="lv-LV" b="1" dirty="0"/>
          </a:p>
        </p:txBody>
      </p:sp>
      <p:sp>
        <p:nvSpPr>
          <p:cNvPr id="3" name="Satura vietturis 2"/>
          <p:cNvSpPr>
            <a:spLocks noGrp="1"/>
          </p:cNvSpPr>
          <p:nvPr>
            <p:ph idx="1"/>
          </p:nvPr>
        </p:nvSpPr>
        <p:spPr>
          <a:xfrm>
            <a:off x="457200" y="1600201"/>
            <a:ext cx="8229600" cy="3845024"/>
          </a:xfrm>
        </p:spPr>
        <p:txBody>
          <a:bodyPr/>
          <a:lstStyle/>
          <a:p>
            <a:r>
              <a:rPr lang="lv-LV" sz="2800" dirty="0" smtClean="0"/>
              <a:t>140 000 EUR;</a:t>
            </a:r>
          </a:p>
          <a:p>
            <a:r>
              <a:rPr lang="lv-LV" sz="2800" dirty="0" smtClean="0"/>
              <a:t>28 000 EUR uz vienu plānošanas reģionu t.sk.:</a:t>
            </a:r>
          </a:p>
          <a:p>
            <a:pPr lvl="1"/>
            <a:r>
              <a:rPr lang="lv-LV" sz="2400" dirty="0" smtClean="0"/>
              <a:t>10% kapacitātes stiprināšanai/administrēšanas izmaksām;</a:t>
            </a:r>
          </a:p>
          <a:p>
            <a:pPr lvl="1"/>
            <a:r>
              <a:rPr lang="lv-LV" sz="2400" dirty="0" smtClean="0"/>
              <a:t>10% informatīviem un izglītojošiem pasākumiem; </a:t>
            </a:r>
          </a:p>
          <a:p>
            <a:pPr lvl="1"/>
            <a:r>
              <a:rPr lang="lv-LV" sz="2400" dirty="0" smtClean="0"/>
              <a:t>25% mazākumtautību organizāciju atbalstam;</a:t>
            </a:r>
          </a:p>
          <a:p>
            <a:pPr lvl="1"/>
            <a:r>
              <a:rPr lang="lv-LV" sz="2400" dirty="0" smtClean="0"/>
              <a:t>55% vietējām pilsoniskās sabiedrības aktivitātēm. </a:t>
            </a:r>
          </a:p>
          <a:p>
            <a:endParaRPr lang="lv-LV"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539552" y="980728"/>
            <a:ext cx="8229600" cy="922114"/>
          </a:xfrm>
        </p:spPr>
        <p:txBody>
          <a:bodyPr/>
          <a:lstStyle/>
          <a:p>
            <a:r>
              <a:rPr lang="lv-LV" sz="3200" b="1" dirty="0" smtClean="0"/>
              <a:t>1. Stiprināt reģiona nevalstisko organizāciju kapacitāti un veicināt to savstarpējo sadarbību un sadarbību ar vietējām pašvaldībām, komersantiem, kultūras iestādēm</a:t>
            </a:r>
            <a:endParaRPr lang="lv-LV" sz="3200" b="1" dirty="0"/>
          </a:p>
        </p:txBody>
      </p:sp>
      <p:sp>
        <p:nvSpPr>
          <p:cNvPr id="3" name="Satura vietturis 2"/>
          <p:cNvSpPr>
            <a:spLocks noGrp="1"/>
          </p:cNvSpPr>
          <p:nvPr>
            <p:ph idx="1"/>
          </p:nvPr>
        </p:nvSpPr>
        <p:spPr>
          <a:xfrm>
            <a:off x="-468560" y="3140968"/>
            <a:ext cx="9433048" cy="2520280"/>
          </a:xfrm>
        </p:spPr>
        <p:txBody>
          <a:bodyPr/>
          <a:lstStyle/>
          <a:p>
            <a:pPr marL="1371600" lvl="2" indent="-457200" algn="just">
              <a:buFont typeface="+mj-lt"/>
              <a:buAutoNum type="arabicPeriod"/>
            </a:pPr>
            <a:r>
              <a:rPr lang="lv-LV" sz="2800" dirty="0" smtClean="0"/>
              <a:t>nodrošināt pieejamu un saprotamu informāciju reģiona nevalstiskajām organizācijām to efektīvai darbībai un līdzdalībai;</a:t>
            </a:r>
          </a:p>
          <a:p>
            <a:pPr marL="1371600" lvl="2" indent="-457200" algn="just">
              <a:buFont typeface="+mj-lt"/>
              <a:buAutoNum type="arabicPeriod"/>
            </a:pPr>
            <a:r>
              <a:rPr lang="lv-LV" sz="2800" dirty="0" smtClean="0"/>
              <a:t>sniegt bezmaksas konsultācijas nevalstiskajām organizācijām aktuālos jautājumos;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476672"/>
            <a:ext cx="8229600" cy="1143000"/>
          </a:xfrm>
        </p:spPr>
        <p:txBody>
          <a:bodyPr/>
          <a:lstStyle/>
          <a:p>
            <a:r>
              <a:rPr lang="lv-LV" sz="2800" b="1" dirty="0" smtClean="0"/>
              <a:t>2. Veicināt pilsoniskās sabiedrības iniciatīvu attīstību un iedzīvotāju līdzdalību, sniedzot atbalstu reģiona nevalstiskajām organizācijām un veicinot to savstarpēju sadarbību</a:t>
            </a:r>
            <a:endParaRPr lang="lv-LV" sz="2800" b="1" dirty="0"/>
          </a:p>
        </p:txBody>
      </p:sp>
      <p:sp>
        <p:nvSpPr>
          <p:cNvPr id="3" name="Satura vietturis 2"/>
          <p:cNvSpPr>
            <a:spLocks noGrp="1"/>
          </p:cNvSpPr>
          <p:nvPr>
            <p:ph idx="1"/>
          </p:nvPr>
        </p:nvSpPr>
        <p:spPr>
          <a:xfrm>
            <a:off x="-324544" y="1916832"/>
            <a:ext cx="9073008" cy="3960440"/>
          </a:xfrm>
        </p:spPr>
        <p:txBody>
          <a:bodyPr/>
          <a:lstStyle/>
          <a:p>
            <a:pPr marL="1371600" lvl="2" indent="-457200" algn="just">
              <a:buFont typeface="+mj-lt"/>
              <a:buAutoNum type="arabicPeriod"/>
            </a:pPr>
            <a:r>
              <a:rPr lang="lv-LV" dirty="0" smtClean="0"/>
              <a:t>Organizēt informatīvus pasākumus par interešu aizstāvību un līdzdalību lēmumu pieņemšanā, iesaistot pašvaldības, bibliotēkas, kultūras centrus, muzejus, izglītības iestādes;</a:t>
            </a:r>
          </a:p>
          <a:p>
            <a:pPr marL="1371600" lvl="2" indent="-457200" algn="just">
              <a:buFont typeface="+mj-lt"/>
              <a:buAutoNum type="arabicPeriod"/>
            </a:pPr>
            <a:r>
              <a:rPr lang="lv-LV" dirty="0" smtClean="0"/>
              <a:t>Organizēt pasākumus, kas sniedz zināšanas un attīsta pilsoniskās prasmes un attieksmes profesionāļiem un plašākai sabiedrībai visās vecuma grupās;</a:t>
            </a:r>
          </a:p>
          <a:p>
            <a:pPr marL="1371600" lvl="2" indent="-457200" algn="just">
              <a:buFont typeface="+mj-lt"/>
              <a:buAutoNum type="arabicPeriod"/>
            </a:pPr>
            <a:r>
              <a:rPr lang="lv-LV" dirty="0" smtClean="0"/>
              <a:t>Organizēt pasākumus, kas veicina sabiedrības iniciatīvu un iesaistīšanos vietējās kopienas dzīves uzlabošanā;</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467544" y="0"/>
            <a:ext cx="8229600" cy="1143000"/>
          </a:xfrm>
        </p:spPr>
        <p:txBody>
          <a:bodyPr/>
          <a:lstStyle/>
          <a:p>
            <a:r>
              <a:rPr lang="lv-LV" sz="3200" b="1" dirty="0" smtClean="0"/>
              <a:t>3</a:t>
            </a:r>
            <a:r>
              <a:rPr lang="lv-LV" sz="2800" b="1" dirty="0" smtClean="0"/>
              <a:t>. Atbalstīt mazākumtautību NVO reģionā</a:t>
            </a:r>
            <a:endParaRPr lang="lv-LV" sz="2800" dirty="0"/>
          </a:p>
        </p:txBody>
      </p:sp>
      <p:sp>
        <p:nvSpPr>
          <p:cNvPr id="4" name="Satura vietturis 2"/>
          <p:cNvSpPr>
            <a:spLocks noGrp="1"/>
          </p:cNvSpPr>
          <p:nvPr>
            <p:ph idx="1"/>
          </p:nvPr>
        </p:nvSpPr>
        <p:spPr>
          <a:xfrm>
            <a:off x="-180528" y="1196752"/>
            <a:ext cx="8928992" cy="4525963"/>
          </a:xfrm>
        </p:spPr>
        <p:txBody>
          <a:bodyPr/>
          <a:lstStyle/>
          <a:p>
            <a:pPr marL="1371600" lvl="2" indent="-457200" algn="just">
              <a:buFont typeface="+mj-lt"/>
              <a:buAutoNum type="arabicPeriod"/>
            </a:pPr>
            <a:r>
              <a:rPr lang="lv-LV" sz="2700" dirty="0" smtClean="0"/>
              <a:t>Veicināt mazākumtautību identitātes un kultūras mantojuma saglabāšanu un attīstību, atbalstot dažādu mazākumtautību radošo kolektīvu darbību, mazākumtautību tradīciju un folkloras attīstību;</a:t>
            </a:r>
          </a:p>
          <a:p>
            <a:pPr marL="1371600" lvl="2" indent="-457200" algn="just">
              <a:buFont typeface="+mj-lt"/>
              <a:buAutoNum type="arabicPeriod"/>
            </a:pPr>
            <a:r>
              <a:rPr lang="lv-LV" sz="2700" dirty="0" smtClean="0"/>
              <a:t>Sekmēt mazākumtautību pilsonisko līdzdalību un sadarbību;</a:t>
            </a:r>
          </a:p>
          <a:p>
            <a:pPr marL="1371600" lvl="2" indent="-457200" algn="just">
              <a:buFont typeface="+mj-lt"/>
              <a:buAutoNum type="arabicPeriod"/>
            </a:pPr>
            <a:r>
              <a:rPr lang="lv-LV" sz="2700" dirty="0" smtClean="0"/>
              <a:t>Organizēt </a:t>
            </a:r>
            <a:r>
              <a:rPr lang="lv-LV" sz="2700" dirty="0" err="1" smtClean="0"/>
              <a:t>starpkultūru</a:t>
            </a:r>
            <a:r>
              <a:rPr lang="lv-LV" sz="2700" dirty="0" smtClean="0"/>
              <a:t> dialogu veicinošus pasākumus, kas vērsti uz savstarpējas izpratnes veidošanu un stereotipu mazināšanu.</a:t>
            </a:r>
          </a:p>
          <a:p>
            <a:endParaRPr lang="lv-LV"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b="1" dirty="0" smtClean="0"/>
              <a:t>NVO atbalsta programma</a:t>
            </a:r>
            <a:endParaRPr lang="lv-LV" dirty="0"/>
          </a:p>
        </p:txBody>
      </p:sp>
      <p:sp>
        <p:nvSpPr>
          <p:cNvPr id="3" name="Satura vietturis 2"/>
          <p:cNvSpPr>
            <a:spLocks noGrp="1"/>
          </p:cNvSpPr>
          <p:nvPr>
            <p:ph idx="1"/>
          </p:nvPr>
        </p:nvSpPr>
        <p:spPr/>
        <p:txBody>
          <a:bodyPr/>
          <a:lstStyle/>
          <a:p>
            <a:pPr algn="just"/>
            <a:r>
              <a:rPr lang="lv-LV" dirty="0" smtClean="0"/>
              <a:t>Plānots atbalstīt 40 projektus 5 Latvijas plānošanas reģionos. </a:t>
            </a:r>
          </a:p>
          <a:p>
            <a:pPr algn="just"/>
            <a:r>
              <a:rPr lang="lv-LV" dirty="0" smtClean="0"/>
              <a:t>15.aprīlī plkst. 15:00 Antonijas 9 (3.stāva mazā zāle) seminārs.</a:t>
            </a:r>
          </a:p>
          <a:p>
            <a:pPr algn="just"/>
            <a:r>
              <a:rPr lang="lv-LV" dirty="0" smtClean="0"/>
              <a:t>Pieteikšanās līdz šī gada 6.maijam.</a:t>
            </a:r>
          </a:p>
          <a:p>
            <a:pPr algn="just"/>
            <a:r>
              <a:rPr lang="lv-LV" dirty="0" smtClean="0"/>
              <a:t>Informācija pieejama KM mājas lapā.</a:t>
            </a:r>
            <a:endParaRPr lang="lv-LV"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836712"/>
            <a:ext cx="8352928" cy="4608512"/>
          </a:xfrm>
        </p:spPr>
        <p:txBody>
          <a:bodyPr/>
          <a:lstStyle/>
          <a:p>
            <a:r>
              <a:rPr lang="lv-LV" b="1" dirty="0" smtClean="0"/>
              <a:t>Sabiedrības integrācijas un pilsoniskās sabiedrības attīstības pasākumi </a:t>
            </a:r>
            <a:r>
              <a:rPr lang="lv-LV" b="1" dirty="0" smtClean="0"/>
              <a:t>2014</a:t>
            </a:r>
            <a:br>
              <a:rPr lang="lv-LV" b="1" dirty="0" smtClean="0"/>
            </a:br>
            <a:r>
              <a:rPr lang="lv-LV" b="1" dirty="0" smtClean="0"/>
              <a:t> </a:t>
            </a:r>
            <a:br>
              <a:rPr lang="lv-LV" b="1" dirty="0" smtClean="0"/>
            </a:br>
            <a:r>
              <a:rPr lang="lv-LV" b="1" dirty="0" smtClean="0"/>
              <a:t/>
            </a:r>
            <a:br>
              <a:rPr lang="lv-LV" b="1" dirty="0" smtClean="0"/>
            </a:br>
            <a:r>
              <a:rPr lang="lv-LV" sz="1800" b="1" dirty="0" smtClean="0"/>
              <a:t>Memoranda padome, 2014.gada 2.aprīlī</a:t>
            </a:r>
            <a:endParaRPr lang="lv-LV" sz="1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404664"/>
            <a:ext cx="8229600" cy="1440160"/>
          </a:xfrm>
        </p:spPr>
        <p:txBody>
          <a:bodyPr/>
          <a:lstStyle/>
          <a:p>
            <a:r>
              <a:rPr lang="lv-LV" sz="3200" b="1" dirty="0" smtClean="0"/>
              <a:t>Eiropas pilsoņu gada pasākumi </a:t>
            </a:r>
            <a:r>
              <a:rPr lang="lv-LV" sz="3200" b="1" dirty="0" smtClean="0"/>
              <a:t>reģionos sadarbībā ar EK pārstāvniecību Latvijā</a:t>
            </a:r>
            <a:endParaRPr lang="lv-LV" sz="3200" b="1" dirty="0"/>
          </a:p>
        </p:txBody>
      </p:sp>
      <p:sp>
        <p:nvSpPr>
          <p:cNvPr id="3" name="Satura vietturis 2"/>
          <p:cNvSpPr>
            <a:spLocks noGrp="1"/>
          </p:cNvSpPr>
          <p:nvPr>
            <p:ph idx="1"/>
          </p:nvPr>
        </p:nvSpPr>
        <p:spPr>
          <a:xfrm>
            <a:off x="467544" y="2132856"/>
            <a:ext cx="8229600" cy="3993307"/>
          </a:xfrm>
        </p:spPr>
        <p:txBody>
          <a:bodyPr/>
          <a:lstStyle/>
          <a:p>
            <a:pPr lvl="0" algn="just"/>
            <a:r>
              <a:rPr lang="lv-LV" dirty="0" smtClean="0"/>
              <a:t>Ar mērķi rosināt Latvijas iedzīvotājus uz aktīvu līdzdalību vietējās sabiedrības un Eiropas Savienības dzīvē un sekmēt dalību vēlēšanu procesā plānotas aktivitātes Latvijas reģionos. </a:t>
            </a:r>
          </a:p>
          <a:p>
            <a:endParaRPr lang="lv-LV"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endParaRPr lang="lv-LV" dirty="0"/>
          </a:p>
        </p:txBody>
      </p:sp>
      <p:sp>
        <p:nvSpPr>
          <p:cNvPr id="3" name="Satura vietturis 2"/>
          <p:cNvSpPr>
            <a:spLocks noGrp="1"/>
          </p:cNvSpPr>
          <p:nvPr>
            <p:ph idx="1"/>
          </p:nvPr>
        </p:nvSpPr>
        <p:spPr/>
        <p:txBody>
          <a:bodyPr/>
          <a:lstStyle/>
          <a:p>
            <a:pPr algn="ctr">
              <a:buNone/>
            </a:pPr>
            <a:r>
              <a:rPr lang="lv-LV" sz="4000" b="1" dirty="0" smtClean="0"/>
              <a:t>Paldies par uzmanību!</a:t>
            </a:r>
          </a:p>
          <a:p>
            <a:endParaRPr lang="lv-LV" dirty="0" smtClean="0"/>
          </a:p>
          <a:p>
            <a:endParaRPr lang="lv-LV" dirty="0" smtClean="0"/>
          </a:p>
          <a:p>
            <a:pPr algn="ctr">
              <a:buNone/>
            </a:pPr>
            <a:r>
              <a:rPr lang="lv-LV" sz="2400" b="1" dirty="0" smtClean="0"/>
              <a:t>Solvita Vēvere</a:t>
            </a:r>
          </a:p>
          <a:p>
            <a:pPr algn="ctr">
              <a:buNone/>
            </a:pPr>
            <a:r>
              <a:rPr lang="lv-LV" sz="2400" dirty="0" smtClean="0"/>
              <a:t>Kultūras ministrijas </a:t>
            </a:r>
          </a:p>
          <a:p>
            <a:pPr algn="ctr">
              <a:buNone/>
            </a:pPr>
            <a:r>
              <a:rPr lang="lv-LV" sz="2400" dirty="0" smtClean="0"/>
              <a:t>Sabiedrības integrācijas departamenta direktore</a:t>
            </a:r>
          </a:p>
          <a:p>
            <a:pPr algn="ctr">
              <a:buNone/>
            </a:pPr>
            <a:r>
              <a:rPr lang="lv-LV" sz="2400" dirty="0" err="1" smtClean="0"/>
              <a:t>solvita.vevere@km.gov.lv</a:t>
            </a:r>
            <a:endParaRPr lang="lv-LV"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260648"/>
            <a:ext cx="8229600" cy="1440160"/>
          </a:xfrm>
        </p:spPr>
        <p:txBody>
          <a:bodyPr/>
          <a:lstStyle/>
          <a:p>
            <a:r>
              <a:rPr lang="lv-LV" sz="2800" b="1" dirty="0" smtClean="0"/>
              <a:t>Sabiedrības integrācijas departamenta darbības virzieni </a:t>
            </a:r>
            <a:endParaRPr lang="lv-LV" sz="2800" b="1" dirty="0"/>
          </a:p>
        </p:txBody>
      </p:sp>
      <p:sp>
        <p:nvSpPr>
          <p:cNvPr id="3" name="Satura vietturis 2"/>
          <p:cNvSpPr>
            <a:spLocks noGrp="1"/>
          </p:cNvSpPr>
          <p:nvPr>
            <p:ph idx="1"/>
          </p:nvPr>
        </p:nvSpPr>
        <p:spPr>
          <a:xfrm>
            <a:off x="395536" y="2132857"/>
            <a:ext cx="8496944" cy="3384376"/>
          </a:xfrm>
        </p:spPr>
        <p:txBody>
          <a:bodyPr/>
          <a:lstStyle/>
          <a:p>
            <a:pPr marL="514350" indent="-514350" algn="just">
              <a:buFont typeface="+mj-lt"/>
              <a:buAutoNum type="arabicPeriod"/>
            </a:pPr>
            <a:r>
              <a:rPr lang="lv-LV" sz="2800" dirty="0" smtClean="0"/>
              <a:t>Pilsoniskās </a:t>
            </a:r>
            <a:r>
              <a:rPr lang="lv-LV" sz="2800" dirty="0" smtClean="0"/>
              <a:t>sabiedrības attīstība </a:t>
            </a:r>
            <a:r>
              <a:rPr lang="lv-LV" sz="2800" dirty="0" smtClean="0"/>
              <a:t>un </a:t>
            </a:r>
            <a:r>
              <a:rPr lang="lv-LV" sz="2800" dirty="0" smtClean="0"/>
              <a:t>sabiedrības integrācija </a:t>
            </a:r>
            <a:r>
              <a:rPr lang="lv-LV" sz="2800" dirty="0" smtClean="0"/>
              <a:t>(pilsoniskā izglītība, pilsoniskā līdzdalība</a:t>
            </a:r>
            <a:r>
              <a:rPr lang="lv-LV" sz="2800" dirty="0" smtClean="0"/>
              <a:t>);</a:t>
            </a:r>
          </a:p>
          <a:p>
            <a:pPr marL="514350" indent="-514350" algn="just">
              <a:buFont typeface="+mj-lt"/>
              <a:buAutoNum type="arabicPeriod"/>
            </a:pPr>
            <a:r>
              <a:rPr lang="lv-LV" sz="2800" dirty="0" smtClean="0"/>
              <a:t>Mazākumtautību </a:t>
            </a:r>
            <a:r>
              <a:rPr lang="lv-LV" sz="2800" dirty="0" smtClean="0"/>
              <a:t>(t.sk. </a:t>
            </a:r>
            <a:r>
              <a:rPr lang="lv-LV" sz="2800" dirty="0" err="1" smtClean="0"/>
              <a:t>romu</a:t>
            </a:r>
            <a:r>
              <a:rPr lang="lv-LV" sz="2800" dirty="0" smtClean="0"/>
              <a:t>) savpatnības saglabāšana;</a:t>
            </a:r>
          </a:p>
          <a:p>
            <a:pPr marL="514350" indent="-514350" algn="just">
              <a:buFont typeface="+mj-lt"/>
              <a:buAutoNum type="arabicPeriod"/>
            </a:pPr>
            <a:r>
              <a:rPr lang="lv-LV" sz="2800" dirty="0" smtClean="0"/>
              <a:t>Ārzemēs </a:t>
            </a:r>
            <a:r>
              <a:rPr lang="lv-LV" sz="2800" dirty="0" smtClean="0"/>
              <a:t>dzīvojošo latviešu latviskās identitātes un piederības Latvijai stiprināšana;</a:t>
            </a:r>
          </a:p>
          <a:p>
            <a:pPr marL="514350" indent="-514350" algn="just">
              <a:buFont typeface="+mj-lt"/>
              <a:buAutoNum type="arabicPeriod"/>
            </a:pPr>
            <a:r>
              <a:rPr lang="lv-LV" sz="2800" dirty="0" smtClean="0"/>
              <a:t>Trešo valstu </a:t>
            </a:r>
            <a:r>
              <a:rPr lang="lv-LV" sz="2800" dirty="0" err="1" smtClean="0"/>
              <a:t>valstspiederīgo</a:t>
            </a:r>
            <a:r>
              <a:rPr lang="lv-LV" sz="2800" dirty="0" smtClean="0"/>
              <a:t> integrācija;</a:t>
            </a:r>
          </a:p>
          <a:p>
            <a:pPr algn="just"/>
            <a:endParaRPr lang="lv-LV" sz="28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23528" y="548680"/>
            <a:ext cx="8553128" cy="1143000"/>
          </a:xfrm>
        </p:spPr>
        <p:txBody>
          <a:bodyPr/>
          <a:lstStyle/>
          <a:p>
            <a:r>
              <a:rPr lang="lv-LV" sz="2800" b="1" dirty="0" smtClean="0"/>
              <a:t>Sabiedrības integrācijas departamenta darbības virzieni </a:t>
            </a:r>
            <a:r>
              <a:rPr lang="lv-LV" sz="2800" b="1" dirty="0" smtClean="0"/>
              <a:t>(turpinājums)</a:t>
            </a:r>
            <a:endParaRPr lang="lv-LV" sz="2800" b="1" dirty="0"/>
          </a:p>
        </p:txBody>
      </p:sp>
      <p:sp>
        <p:nvSpPr>
          <p:cNvPr id="3" name="Satura vietturis 2"/>
          <p:cNvSpPr>
            <a:spLocks noGrp="1"/>
          </p:cNvSpPr>
          <p:nvPr>
            <p:ph idx="1"/>
          </p:nvPr>
        </p:nvSpPr>
        <p:spPr>
          <a:xfrm>
            <a:off x="467544" y="1988840"/>
            <a:ext cx="8229600" cy="4525963"/>
          </a:xfrm>
        </p:spPr>
        <p:txBody>
          <a:bodyPr/>
          <a:lstStyle/>
          <a:p>
            <a:pPr algn="just">
              <a:buNone/>
            </a:pPr>
            <a:r>
              <a:rPr lang="lv-LV" sz="2800" dirty="0" smtClean="0"/>
              <a:t>5.Sociāli </a:t>
            </a:r>
            <a:r>
              <a:rPr lang="lv-LV" sz="2800" dirty="0" smtClean="0"/>
              <a:t>atstumto grupu iekļaušana sabiedrībā un diskriminācijas novēršana;</a:t>
            </a:r>
          </a:p>
          <a:p>
            <a:pPr algn="just">
              <a:buNone/>
            </a:pPr>
            <a:r>
              <a:rPr lang="lv-LV" sz="2800" dirty="0" smtClean="0"/>
              <a:t>6</a:t>
            </a:r>
            <a:r>
              <a:rPr lang="lv-LV" sz="2800" dirty="0" smtClean="0"/>
              <a:t>.Kvalitatīvas </a:t>
            </a:r>
            <a:r>
              <a:rPr lang="lv-LV" sz="2800" dirty="0" smtClean="0"/>
              <a:t>un demokrātiskas informācijas telpas stiprināšana;</a:t>
            </a:r>
          </a:p>
          <a:p>
            <a:pPr algn="just">
              <a:buNone/>
            </a:pPr>
            <a:r>
              <a:rPr lang="lv-LV" sz="2800" dirty="0" smtClean="0"/>
              <a:t>7</a:t>
            </a:r>
            <a:r>
              <a:rPr lang="lv-LV" sz="2800" dirty="0" smtClean="0"/>
              <a:t>.Nacionālās </a:t>
            </a:r>
            <a:r>
              <a:rPr lang="lv-LV" sz="2800" dirty="0" smtClean="0"/>
              <a:t>identitātes (latviešu valoda un </a:t>
            </a:r>
            <a:r>
              <a:rPr lang="lv-LV" sz="2800" dirty="0" err="1" smtClean="0"/>
              <a:t>kultūrtelpa</a:t>
            </a:r>
            <a:r>
              <a:rPr lang="lv-LV" sz="2800" dirty="0" smtClean="0"/>
              <a:t>) stiprināšana</a:t>
            </a:r>
            <a:r>
              <a:rPr lang="lv-LV" sz="2800" dirty="0" smtClean="0"/>
              <a:t>;</a:t>
            </a:r>
          </a:p>
          <a:p>
            <a:pPr algn="just">
              <a:buNone/>
            </a:pPr>
            <a:r>
              <a:rPr lang="lv-LV" sz="2800" dirty="0" smtClean="0"/>
              <a:t>8</a:t>
            </a:r>
            <a:r>
              <a:rPr lang="lv-LV" sz="2800" dirty="0" smtClean="0"/>
              <a:t>. Saliedētas sociālās atmiņas veidošana</a:t>
            </a:r>
            <a:endParaRPr lang="lv-LV" sz="2800" dirty="0" smtClean="0"/>
          </a:p>
          <a:p>
            <a:pPr algn="just">
              <a:buNone/>
            </a:pPr>
            <a:endParaRPr lang="lv-LV" sz="2800" dirty="0" smtClean="0"/>
          </a:p>
          <a:p>
            <a:pPr algn="just">
              <a:buNone/>
            </a:pPr>
            <a:endParaRPr lang="lv-LV" sz="2800" dirty="0" smtClean="0"/>
          </a:p>
          <a:p>
            <a:endParaRPr lang="lv-LV" dirty="0" smtClean="0"/>
          </a:p>
          <a:p>
            <a:endParaRPr lang="lv-LV"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1800" b="1" dirty="0" smtClean="0"/>
              <a:t>NAP rīcības virziens "Cilvēku sadarbība, kultūra un pilsoniskā līdzdalība kā piederības Latvijai pamats“</a:t>
            </a:r>
            <a:br>
              <a:rPr lang="lv-LV" sz="1800" b="1" dirty="0" smtClean="0"/>
            </a:br>
            <a:r>
              <a:rPr lang="lv-LV" sz="1800" dirty="0" smtClean="0"/>
              <a:t>Veicināt iedzīvotāju piederību, pilsonisko apziņu un lepnumu par savu valsti un tautu</a:t>
            </a:r>
            <a:endParaRPr lang="lv-LV" sz="1800" b="1" dirty="0"/>
          </a:p>
        </p:txBody>
      </p:sp>
      <p:graphicFrame>
        <p:nvGraphicFramePr>
          <p:cNvPr id="4" name="Satura vietturis 3"/>
          <p:cNvGraphicFramePr>
            <a:graphicFrameLocks noGrp="1"/>
          </p:cNvGraphicFramePr>
          <p:nvPr>
            <p:ph idx="1"/>
          </p:nvPr>
        </p:nvGraphicFramePr>
        <p:xfrm>
          <a:off x="457200" y="1600200"/>
          <a:ext cx="8147249" cy="2908920"/>
        </p:xfrm>
        <a:graphic>
          <a:graphicData uri="http://schemas.openxmlformats.org/drawingml/2006/table">
            <a:tbl>
              <a:tblPr firstRow="1" bandRow="1">
                <a:tableStyleId>{5C22544A-7EE6-4342-B048-85BDC9FD1C3A}</a:tableStyleId>
              </a:tblPr>
              <a:tblGrid>
                <a:gridCol w="1721139"/>
                <a:gridCol w="1354461"/>
                <a:gridCol w="1283174"/>
                <a:gridCol w="1425749"/>
                <a:gridCol w="1354461"/>
                <a:gridCol w="1008265"/>
              </a:tblGrid>
              <a:tr h="500561">
                <a:tc>
                  <a:txBody>
                    <a:bodyPr/>
                    <a:lstStyle/>
                    <a:p>
                      <a:endParaRPr lang="lv-LV" sz="1200" dirty="0"/>
                    </a:p>
                  </a:txBody>
                  <a:tcPr marL="19050" marR="19050" marT="19050" marB="19050"/>
                </a:tc>
                <a:tc>
                  <a:txBody>
                    <a:bodyPr/>
                    <a:lstStyle/>
                    <a:p>
                      <a:pPr algn="ctr"/>
                      <a:r>
                        <a:rPr lang="lv-LV" sz="1200" b="1"/>
                        <a:t>Bāzes vērtība (gads)</a:t>
                      </a:r>
                    </a:p>
                  </a:txBody>
                  <a:tcPr marL="19050" marR="19050" marT="19050" marB="19050" anchor="ctr"/>
                </a:tc>
                <a:tc>
                  <a:txBody>
                    <a:bodyPr/>
                    <a:lstStyle/>
                    <a:p>
                      <a:pPr algn="ctr"/>
                      <a:r>
                        <a:rPr lang="lv-LV" sz="1200" b="1"/>
                        <a:t>2014</a:t>
                      </a:r>
                    </a:p>
                  </a:txBody>
                  <a:tcPr marL="19050" marR="19050" marT="19050" marB="19050" anchor="ctr"/>
                </a:tc>
                <a:tc>
                  <a:txBody>
                    <a:bodyPr/>
                    <a:lstStyle/>
                    <a:p>
                      <a:pPr algn="ctr"/>
                      <a:r>
                        <a:rPr lang="lv-LV" sz="1200" b="1"/>
                        <a:t>2017</a:t>
                      </a:r>
                    </a:p>
                  </a:txBody>
                  <a:tcPr marL="19050" marR="19050" marT="19050" marB="19050" anchor="ctr"/>
                </a:tc>
                <a:tc>
                  <a:txBody>
                    <a:bodyPr/>
                    <a:lstStyle/>
                    <a:p>
                      <a:pPr algn="ctr"/>
                      <a:r>
                        <a:rPr lang="lv-LV" sz="1200" b="1"/>
                        <a:t>2020</a:t>
                      </a:r>
                    </a:p>
                  </a:txBody>
                  <a:tcPr marL="19050" marR="19050" marT="19050" marB="19050" anchor="ctr"/>
                </a:tc>
                <a:tc>
                  <a:txBody>
                    <a:bodyPr/>
                    <a:lstStyle/>
                    <a:p>
                      <a:pPr algn="ctr"/>
                      <a:r>
                        <a:rPr lang="lv-LV" sz="1200" b="1"/>
                        <a:t>2030</a:t>
                      </a:r>
                    </a:p>
                  </a:txBody>
                  <a:tcPr marL="19050" marR="19050" marT="19050" marB="19050" anchor="ctr"/>
                </a:tc>
              </a:tr>
              <a:tr h="727230">
                <a:tc>
                  <a:txBody>
                    <a:bodyPr/>
                    <a:lstStyle/>
                    <a:p>
                      <a:r>
                        <a:rPr lang="lv-LV" sz="1200" dirty="0"/>
                        <a:t>[327] Iedzīvotāju savstarpējās uzticības īpatsvars (%)</a:t>
                      </a:r>
                    </a:p>
                  </a:txBody>
                  <a:tcPr marL="19050" marR="19050" marT="19050" marB="19050"/>
                </a:tc>
                <a:tc>
                  <a:txBody>
                    <a:bodyPr/>
                    <a:lstStyle/>
                    <a:p>
                      <a:pPr algn="ctr"/>
                      <a:r>
                        <a:rPr lang="lv-LV" sz="1200"/>
                        <a:t>46 (2009)</a:t>
                      </a:r>
                    </a:p>
                  </a:txBody>
                  <a:tcPr marL="19050" marR="19050" marT="19050" marB="19050" anchor="ctr"/>
                </a:tc>
                <a:tc>
                  <a:txBody>
                    <a:bodyPr/>
                    <a:lstStyle/>
                    <a:p>
                      <a:pPr algn="ctr"/>
                      <a:r>
                        <a:rPr lang="lv-LV" sz="1200" dirty="0"/>
                        <a:t>50</a:t>
                      </a:r>
                    </a:p>
                  </a:txBody>
                  <a:tcPr marL="19050" marR="19050" marT="19050" marB="19050" anchor="ctr"/>
                </a:tc>
                <a:tc>
                  <a:txBody>
                    <a:bodyPr/>
                    <a:lstStyle/>
                    <a:p>
                      <a:pPr algn="ctr"/>
                      <a:r>
                        <a:rPr lang="lv-LV" sz="1200"/>
                        <a:t>56</a:t>
                      </a:r>
                    </a:p>
                  </a:txBody>
                  <a:tcPr marL="19050" marR="19050" marT="19050" marB="19050" anchor="ctr"/>
                </a:tc>
                <a:tc>
                  <a:txBody>
                    <a:bodyPr/>
                    <a:lstStyle/>
                    <a:p>
                      <a:pPr algn="ctr"/>
                      <a:r>
                        <a:rPr lang="lv-LV" sz="1200"/>
                        <a:t>62</a:t>
                      </a:r>
                    </a:p>
                  </a:txBody>
                  <a:tcPr marL="19050" marR="19050" marT="19050" marB="19050" anchor="ctr"/>
                </a:tc>
                <a:tc>
                  <a:txBody>
                    <a:bodyPr/>
                    <a:lstStyle/>
                    <a:p>
                      <a:pPr algn="ctr"/>
                      <a:r>
                        <a:rPr lang="lv-LV" sz="1200"/>
                        <a:t>-</a:t>
                      </a:r>
                    </a:p>
                  </a:txBody>
                  <a:tcPr marL="19050" marR="19050" marT="19050" marB="19050" anchor="ctr"/>
                </a:tc>
              </a:tr>
              <a:tr h="953899">
                <a:tc>
                  <a:txBody>
                    <a:bodyPr/>
                    <a:lstStyle/>
                    <a:p>
                      <a:r>
                        <a:rPr lang="lv-LV" sz="1200"/>
                        <a:t>[328] Iedzīvotāju īpatsvars, kas darbojas nevalstiskajās organizācijās (%)</a:t>
                      </a:r>
                    </a:p>
                  </a:txBody>
                  <a:tcPr marL="19050" marR="19050" marT="19050" marB="19050"/>
                </a:tc>
                <a:tc>
                  <a:txBody>
                    <a:bodyPr/>
                    <a:lstStyle/>
                    <a:p>
                      <a:pPr algn="ctr"/>
                      <a:r>
                        <a:rPr lang="lv-LV" sz="1200"/>
                        <a:t>2,8 (2009)</a:t>
                      </a:r>
                    </a:p>
                  </a:txBody>
                  <a:tcPr marL="19050" marR="19050" marT="19050" marB="19050" anchor="ctr"/>
                </a:tc>
                <a:tc>
                  <a:txBody>
                    <a:bodyPr/>
                    <a:lstStyle/>
                    <a:p>
                      <a:pPr algn="ctr"/>
                      <a:r>
                        <a:rPr lang="lv-LV" sz="1200" dirty="0"/>
                        <a:t>4</a:t>
                      </a:r>
                    </a:p>
                  </a:txBody>
                  <a:tcPr marL="19050" marR="19050" marT="19050" marB="19050" anchor="ctr"/>
                </a:tc>
                <a:tc>
                  <a:txBody>
                    <a:bodyPr/>
                    <a:lstStyle/>
                    <a:p>
                      <a:pPr algn="ctr"/>
                      <a:r>
                        <a:rPr lang="lv-LV" sz="1200"/>
                        <a:t>7</a:t>
                      </a:r>
                    </a:p>
                  </a:txBody>
                  <a:tcPr marL="19050" marR="19050" marT="19050" marB="19050" anchor="ctr"/>
                </a:tc>
                <a:tc>
                  <a:txBody>
                    <a:bodyPr/>
                    <a:lstStyle/>
                    <a:p>
                      <a:pPr algn="ctr"/>
                      <a:r>
                        <a:rPr lang="lv-LV" sz="1200"/>
                        <a:t>9</a:t>
                      </a:r>
                    </a:p>
                  </a:txBody>
                  <a:tcPr marL="19050" marR="19050" marT="19050" marB="19050" anchor="ctr"/>
                </a:tc>
                <a:tc>
                  <a:txBody>
                    <a:bodyPr/>
                    <a:lstStyle/>
                    <a:p>
                      <a:pPr algn="ctr"/>
                      <a:r>
                        <a:rPr lang="lv-LV" sz="1200"/>
                        <a:t>-</a:t>
                      </a:r>
                    </a:p>
                  </a:txBody>
                  <a:tcPr marL="19050" marR="19050" marT="19050" marB="19050" anchor="ctr"/>
                </a:tc>
              </a:tr>
              <a:tr h="727230">
                <a:tc>
                  <a:txBody>
                    <a:bodyPr/>
                    <a:lstStyle/>
                    <a:p>
                      <a:r>
                        <a:rPr lang="lv-LV" sz="1200"/>
                        <a:t>[329] Sabiedrības neiecietība pret citu tautību pārstāvjiem (%)</a:t>
                      </a:r>
                    </a:p>
                  </a:txBody>
                  <a:tcPr marL="19050" marR="19050" marT="19050" marB="19050"/>
                </a:tc>
                <a:tc>
                  <a:txBody>
                    <a:bodyPr/>
                    <a:lstStyle/>
                    <a:p>
                      <a:pPr algn="ctr"/>
                      <a:r>
                        <a:rPr lang="lv-LV" sz="1200"/>
                        <a:t>58 (2009)</a:t>
                      </a:r>
                    </a:p>
                  </a:txBody>
                  <a:tcPr marL="19050" marR="19050" marT="19050" marB="19050" anchor="ctr"/>
                </a:tc>
                <a:tc>
                  <a:txBody>
                    <a:bodyPr/>
                    <a:lstStyle/>
                    <a:p>
                      <a:pPr algn="ctr"/>
                      <a:r>
                        <a:rPr lang="lv-LV" sz="1200"/>
                        <a:t>54</a:t>
                      </a:r>
                    </a:p>
                  </a:txBody>
                  <a:tcPr marL="19050" marR="19050" marT="19050" marB="19050" anchor="ctr"/>
                </a:tc>
                <a:tc>
                  <a:txBody>
                    <a:bodyPr/>
                    <a:lstStyle/>
                    <a:p>
                      <a:pPr algn="ctr"/>
                      <a:r>
                        <a:rPr lang="lv-LV" sz="1200" dirty="0"/>
                        <a:t>50</a:t>
                      </a:r>
                    </a:p>
                  </a:txBody>
                  <a:tcPr marL="19050" marR="19050" marT="19050" marB="19050" anchor="ctr"/>
                </a:tc>
                <a:tc>
                  <a:txBody>
                    <a:bodyPr/>
                    <a:lstStyle/>
                    <a:p>
                      <a:pPr algn="ctr"/>
                      <a:r>
                        <a:rPr lang="lv-LV" sz="1200"/>
                        <a:t>47</a:t>
                      </a:r>
                    </a:p>
                  </a:txBody>
                  <a:tcPr marL="19050" marR="19050" marT="19050" marB="19050" anchor="ctr"/>
                </a:tc>
                <a:tc>
                  <a:txBody>
                    <a:bodyPr/>
                    <a:lstStyle/>
                    <a:p>
                      <a:pPr algn="ctr"/>
                      <a:r>
                        <a:rPr lang="lv-LV" sz="1200" dirty="0"/>
                        <a:t>-</a:t>
                      </a:r>
                    </a:p>
                  </a:txBody>
                  <a:tcPr marL="19050" marR="19050" marT="19050" marB="19050" anchor="ct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2400" b="1" dirty="0" smtClean="0"/>
              <a:t>NAP rīcības virziens "Cilvēku sadarbība, kultūra un pilsoniskā līdzdalība kā piederības Latvijai pamats“</a:t>
            </a:r>
            <a:br>
              <a:rPr lang="lv-LV" sz="2400" b="1" dirty="0" smtClean="0"/>
            </a:br>
            <a:r>
              <a:rPr lang="lv-LV" sz="2400" dirty="0" smtClean="0"/>
              <a:t>Palielināt iedzīvotāju savstarpējo sadarbību un uzticēšanos</a:t>
            </a:r>
            <a:endParaRPr lang="lv-LV" sz="2400" dirty="0"/>
          </a:p>
        </p:txBody>
      </p:sp>
      <p:graphicFrame>
        <p:nvGraphicFramePr>
          <p:cNvPr id="4" name="Satura vietturis 3"/>
          <p:cNvGraphicFramePr>
            <a:graphicFrameLocks noGrp="1"/>
          </p:cNvGraphicFramePr>
          <p:nvPr>
            <p:ph idx="1"/>
          </p:nvPr>
        </p:nvGraphicFramePr>
        <p:xfrm>
          <a:off x="457200" y="1600200"/>
          <a:ext cx="8229600" cy="2499360"/>
        </p:xfrm>
        <a:graphic>
          <a:graphicData uri="http://schemas.openxmlformats.org/drawingml/2006/table">
            <a:tbl>
              <a:tblPr firstRow="1" bandRow="1">
                <a:tableStyleId>{5C22544A-7EE6-4342-B048-85BDC9FD1C3A}</a:tableStyleId>
              </a:tblPr>
              <a:tblGrid>
                <a:gridCol w="1810544"/>
                <a:gridCol w="1368152"/>
                <a:gridCol w="1296144"/>
                <a:gridCol w="1368152"/>
                <a:gridCol w="1296144"/>
                <a:gridCol w="1090464"/>
              </a:tblGrid>
              <a:tr h="370840">
                <a:tc>
                  <a:txBody>
                    <a:bodyPr/>
                    <a:lstStyle/>
                    <a:p>
                      <a:endParaRPr lang="lv-LV" sz="1400" dirty="0"/>
                    </a:p>
                  </a:txBody>
                  <a:tcPr marL="19050" marR="19050" marT="19050" marB="19050"/>
                </a:tc>
                <a:tc>
                  <a:txBody>
                    <a:bodyPr/>
                    <a:lstStyle/>
                    <a:p>
                      <a:pPr algn="ctr"/>
                      <a:r>
                        <a:rPr lang="lv-LV" sz="1400" b="1"/>
                        <a:t>Bāzes vērtība (gads)</a:t>
                      </a:r>
                    </a:p>
                  </a:txBody>
                  <a:tcPr marL="19050" marR="19050" marT="19050" marB="19050" anchor="ctr"/>
                </a:tc>
                <a:tc>
                  <a:txBody>
                    <a:bodyPr/>
                    <a:lstStyle/>
                    <a:p>
                      <a:pPr algn="ctr"/>
                      <a:r>
                        <a:rPr lang="lv-LV" sz="1400" b="1"/>
                        <a:t>2014</a:t>
                      </a:r>
                    </a:p>
                  </a:txBody>
                  <a:tcPr marL="19050" marR="19050" marT="19050" marB="19050" anchor="ctr"/>
                </a:tc>
                <a:tc>
                  <a:txBody>
                    <a:bodyPr/>
                    <a:lstStyle/>
                    <a:p>
                      <a:pPr algn="ctr"/>
                      <a:r>
                        <a:rPr lang="lv-LV" sz="1400" b="1"/>
                        <a:t>2017</a:t>
                      </a:r>
                    </a:p>
                  </a:txBody>
                  <a:tcPr marL="19050" marR="19050" marT="19050" marB="19050" anchor="ctr"/>
                </a:tc>
                <a:tc>
                  <a:txBody>
                    <a:bodyPr/>
                    <a:lstStyle/>
                    <a:p>
                      <a:pPr algn="ctr"/>
                      <a:r>
                        <a:rPr lang="lv-LV" sz="1400" b="1"/>
                        <a:t>2020</a:t>
                      </a:r>
                    </a:p>
                  </a:txBody>
                  <a:tcPr marL="19050" marR="19050" marT="19050" marB="19050" anchor="ctr"/>
                </a:tc>
                <a:tc>
                  <a:txBody>
                    <a:bodyPr/>
                    <a:lstStyle/>
                    <a:p>
                      <a:pPr algn="ctr"/>
                      <a:r>
                        <a:rPr lang="lv-LV" sz="1400" b="1" dirty="0"/>
                        <a:t>2030</a:t>
                      </a:r>
                    </a:p>
                  </a:txBody>
                  <a:tcPr marL="19050" marR="19050" marT="19050" marB="19050" anchor="ctr"/>
                </a:tc>
              </a:tr>
              <a:tr h="370840">
                <a:tc>
                  <a:txBody>
                    <a:bodyPr/>
                    <a:lstStyle/>
                    <a:p>
                      <a:r>
                        <a:rPr lang="lv-LV" sz="1400"/>
                        <a:t>[322] Lepnums par piederību Latvijas iedzīvotājiem (%)</a:t>
                      </a:r>
                    </a:p>
                  </a:txBody>
                  <a:tcPr marL="19050" marR="19050" marT="19050" marB="19050"/>
                </a:tc>
                <a:tc>
                  <a:txBody>
                    <a:bodyPr/>
                    <a:lstStyle/>
                    <a:p>
                      <a:pPr algn="ctr"/>
                      <a:r>
                        <a:rPr lang="lv-LV" sz="1400" dirty="0"/>
                        <a:t>59,9 (2010)</a:t>
                      </a:r>
                    </a:p>
                  </a:txBody>
                  <a:tcPr marL="19050" marR="19050" marT="19050" marB="19050" anchor="ctr"/>
                </a:tc>
                <a:tc>
                  <a:txBody>
                    <a:bodyPr/>
                    <a:lstStyle/>
                    <a:p>
                      <a:pPr algn="ctr"/>
                      <a:r>
                        <a:rPr lang="lv-LV" sz="1400"/>
                        <a:t>62</a:t>
                      </a:r>
                    </a:p>
                  </a:txBody>
                  <a:tcPr marL="19050" marR="19050" marT="19050" marB="19050" anchor="ctr"/>
                </a:tc>
                <a:tc>
                  <a:txBody>
                    <a:bodyPr/>
                    <a:lstStyle/>
                    <a:p>
                      <a:pPr algn="ctr"/>
                      <a:r>
                        <a:rPr lang="lv-LV" sz="1400" dirty="0"/>
                        <a:t>65</a:t>
                      </a:r>
                    </a:p>
                  </a:txBody>
                  <a:tcPr marL="19050" marR="19050" marT="19050" marB="19050" anchor="ctr"/>
                </a:tc>
                <a:tc>
                  <a:txBody>
                    <a:bodyPr/>
                    <a:lstStyle/>
                    <a:p>
                      <a:pPr algn="ctr"/>
                      <a:r>
                        <a:rPr lang="lv-LV" sz="1400"/>
                        <a:t>70</a:t>
                      </a:r>
                    </a:p>
                  </a:txBody>
                  <a:tcPr marL="19050" marR="19050" marT="19050" marB="19050" anchor="ctr"/>
                </a:tc>
                <a:tc>
                  <a:txBody>
                    <a:bodyPr/>
                    <a:lstStyle/>
                    <a:p>
                      <a:pPr algn="ctr"/>
                      <a:r>
                        <a:rPr lang="lv-LV" sz="1400"/>
                        <a:t>-</a:t>
                      </a:r>
                    </a:p>
                  </a:txBody>
                  <a:tcPr marL="19050" marR="19050" marT="19050" marB="19050" anchor="ctr"/>
                </a:tc>
              </a:tr>
              <a:tr h="370840">
                <a:tc>
                  <a:txBody>
                    <a:bodyPr/>
                    <a:lstStyle/>
                    <a:p>
                      <a:r>
                        <a:rPr lang="lv-LV" sz="1400"/>
                        <a:t>[323] Iedzīvotāju pilsoniskās līdzdalības indekss</a:t>
                      </a:r>
                    </a:p>
                  </a:txBody>
                  <a:tcPr marL="19050" marR="19050" marT="19050" marB="19050"/>
                </a:tc>
                <a:tc>
                  <a:txBody>
                    <a:bodyPr/>
                    <a:lstStyle/>
                    <a:p>
                      <a:pPr algn="ctr"/>
                      <a:r>
                        <a:rPr lang="lv-LV" sz="1400"/>
                        <a:t>7,4 (2009)</a:t>
                      </a:r>
                    </a:p>
                  </a:txBody>
                  <a:tcPr marL="19050" marR="19050" marT="19050" marB="19050" anchor="ctr"/>
                </a:tc>
                <a:tc>
                  <a:txBody>
                    <a:bodyPr/>
                    <a:lstStyle/>
                    <a:p>
                      <a:pPr algn="ctr"/>
                      <a:r>
                        <a:rPr lang="lv-LV" sz="1400"/>
                        <a:t>10</a:t>
                      </a:r>
                    </a:p>
                  </a:txBody>
                  <a:tcPr marL="19050" marR="19050" marT="19050" marB="19050" anchor="ctr"/>
                </a:tc>
                <a:tc>
                  <a:txBody>
                    <a:bodyPr/>
                    <a:lstStyle/>
                    <a:p>
                      <a:pPr algn="ctr"/>
                      <a:r>
                        <a:rPr lang="lv-LV" sz="1400"/>
                        <a:t>14</a:t>
                      </a:r>
                    </a:p>
                  </a:txBody>
                  <a:tcPr marL="19050" marR="19050" marT="19050" marB="19050" anchor="ctr"/>
                </a:tc>
                <a:tc>
                  <a:txBody>
                    <a:bodyPr/>
                    <a:lstStyle/>
                    <a:p>
                      <a:pPr algn="ctr"/>
                      <a:r>
                        <a:rPr lang="lv-LV" sz="1400" dirty="0"/>
                        <a:t>19</a:t>
                      </a:r>
                    </a:p>
                  </a:txBody>
                  <a:tcPr marL="19050" marR="19050" marT="19050" marB="19050" anchor="ctr"/>
                </a:tc>
                <a:tc>
                  <a:txBody>
                    <a:bodyPr/>
                    <a:lstStyle/>
                    <a:p>
                      <a:pPr algn="ctr"/>
                      <a:r>
                        <a:rPr lang="lv-LV" sz="1400"/>
                        <a:t>-</a:t>
                      </a:r>
                    </a:p>
                  </a:txBody>
                  <a:tcPr marL="19050" marR="19050" marT="19050" marB="19050" anchor="ctr"/>
                </a:tc>
              </a:tr>
              <a:tr h="370840">
                <a:tc>
                  <a:txBody>
                    <a:bodyPr/>
                    <a:lstStyle/>
                    <a:p>
                      <a:r>
                        <a:rPr lang="lv-LV" sz="1400"/>
                        <a:t>[324] Iedzīvotāju politiskās uzticēšanās indekss</a:t>
                      </a:r>
                    </a:p>
                  </a:txBody>
                  <a:tcPr marL="19050" marR="19050" marT="19050" marB="19050"/>
                </a:tc>
                <a:tc>
                  <a:txBody>
                    <a:bodyPr/>
                    <a:lstStyle/>
                    <a:p>
                      <a:pPr algn="ctr"/>
                      <a:r>
                        <a:rPr lang="lv-LV" sz="1400" dirty="0"/>
                        <a:t>3,23 (2009)</a:t>
                      </a:r>
                    </a:p>
                  </a:txBody>
                  <a:tcPr marL="19050" marR="19050" marT="19050" marB="19050" anchor="ctr"/>
                </a:tc>
                <a:tc>
                  <a:txBody>
                    <a:bodyPr/>
                    <a:lstStyle/>
                    <a:p>
                      <a:pPr algn="ctr"/>
                      <a:r>
                        <a:rPr lang="lv-LV" sz="1400"/>
                        <a:t>3,9</a:t>
                      </a:r>
                    </a:p>
                  </a:txBody>
                  <a:tcPr marL="19050" marR="19050" marT="19050" marB="19050" anchor="ctr"/>
                </a:tc>
                <a:tc>
                  <a:txBody>
                    <a:bodyPr/>
                    <a:lstStyle/>
                    <a:p>
                      <a:pPr algn="ctr"/>
                      <a:r>
                        <a:rPr lang="lv-LV" sz="1400" dirty="0"/>
                        <a:t>4,4</a:t>
                      </a:r>
                    </a:p>
                  </a:txBody>
                  <a:tcPr marL="19050" marR="19050" marT="19050" marB="19050" anchor="ctr"/>
                </a:tc>
                <a:tc>
                  <a:txBody>
                    <a:bodyPr/>
                    <a:lstStyle/>
                    <a:p>
                      <a:pPr algn="ctr"/>
                      <a:r>
                        <a:rPr lang="lv-LV" sz="1400"/>
                        <a:t>4,75</a:t>
                      </a:r>
                    </a:p>
                  </a:txBody>
                  <a:tcPr marL="19050" marR="19050" marT="19050" marB="19050" anchor="ctr"/>
                </a:tc>
                <a:tc>
                  <a:txBody>
                    <a:bodyPr/>
                    <a:lstStyle/>
                    <a:p>
                      <a:pPr algn="ctr"/>
                      <a:r>
                        <a:rPr lang="lv-LV" sz="1400" dirty="0"/>
                        <a:t>-</a:t>
                      </a:r>
                    </a:p>
                  </a:txBody>
                  <a:tcPr marL="19050" marR="19050" marT="19050" marB="19050" anchor="ct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95536" y="476672"/>
            <a:ext cx="8229600" cy="1368152"/>
          </a:xfrm>
        </p:spPr>
        <p:txBody>
          <a:bodyPr>
            <a:normAutofit/>
          </a:bodyPr>
          <a:lstStyle/>
          <a:p>
            <a:r>
              <a:rPr lang="lv-LV" sz="2400" b="1" dirty="0"/>
              <a:t>V</a:t>
            </a:r>
            <a:r>
              <a:rPr lang="lv-LV" sz="2400" b="1" dirty="0" smtClean="0"/>
              <a:t>alsts </a:t>
            </a:r>
            <a:r>
              <a:rPr lang="lv-LV" sz="2400" b="1" dirty="0"/>
              <a:t>budžeta </a:t>
            </a:r>
            <a:r>
              <a:rPr lang="lv-LV" sz="2400" b="1" dirty="0" smtClean="0"/>
              <a:t>līdzekļi, </a:t>
            </a:r>
            <a:r>
              <a:rPr lang="lv-LV" sz="2400" b="1" dirty="0"/>
              <a:t>kas </a:t>
            </a:r>
            <a:r>
              <a:rPr lang="lv-LV" sz="2400" b="1" dirty="0" smtClean="0"/>
              <a:t>tika </a:t>
            </a:r>
            <a:r>
              <a:rPr lang="lv-LV" sz="2400" b="1" dirty="0"/>
              <a:t>piešķirti nevalstiskajām organizācijām laika periodā no 2004.-</a:t>
            </a:r>
            <a:r>
              <a:rPr lang="lv-LV" sz="2400" b="1" dirty="0" smtClean="0"/>
              <a:t>2008.gadam</a:t>
            </a:r>
            <a:endParaRPr lang="lv-LV" sz="2400" b="1" dirty="0">
              <a:solidFill>
                <a:srgbClr val="FF0000"/>
              </a:solidFill>
            </a:endParaRPr>
          </a:p>
        </p:txBody>
      </p:sp>
      <p:graphicFrame>
        <p:nvGraphicFramePr>
          <p:cNvPr id="4" name="Satura vietturis 3"/>
          <p:cNvGraphicFramePr>
            <a:graphicFrameLocks noGrp="1"/>
          </p:cNvGraphicFramePr>
          <p:nvPr>
            <p:ph idx="1"/>
          </p:nvPr>
        </p:nvGraphicFramePr>
        <p:xfrm>
          <a:off x="395536" y="2132857"/>
          <a:ext cx="8496943" cy="1962912"/>
        </p:xfrm>
        <a:graphic>
          <a:graphicData uri="http://schemas.openxmlformats.org/drawingml/2006/table">
            <a:tbl>
              <a:tblPr firstRow="1" bandRow="1">
                <a:tableStyleId>{5940675A-B579-460E-94D1-54222C63F5DA}</a:tableStyleId>
              </a:tblPr>
              <a:tblGrid>
                <a:gridCol w="1512168"/>
                <a:gridCol w="720080"/>
                <a:gridCol w="1368152"/>
                <a:gridCol w="2064229"/>
                <a:gridCol w="1416157"/>
                <a:gridCol w="1416157"/>
              </a:tblGrid>
              <a:tr h="157691">
                <a:tc>
                  <a:txBody>
                    <a:bodyPr/>
                    <a:lstStyle/>
                    <a:p>
                      <a:pPr algn="ctr">
                        <a:lnSpc>
                          <a:spcPct val="115000"/>
                        </a:lnSpc>
                        <a:spcAft>
                          <a:spcPts val="0"/>
                        </a:spcAft>
                      </a:pP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a:latin typeface="+mn-lt"/>
                        </a:rPr>
                        <a:t>2004</a:t>
                      </a:r>
                      <a:endParaRPr lang="lv-LV" sz="1600" b="1" dirty="0">
                        <a:latin typeface="+mn-lt"/>
                        <a:ea typeface="Calibri"/>
                        <a:cs typeface="Times New Roman"/>
                      </a:endParaRPr>
                    </a:p>
                  </a:txBody>
                  <a:tcPr marL="68580" marR="68580" marT="0" marB="0"/>
                </a:tc>
                <a:tc>
                  <a:txBody>
                    <a:bodyPr/>
                    <a:lstStyle/>
                    <a:p>
                      <a:pPr algn="ctr">
                        <a:lnSpc>
                          <a:spcPct val="115000"/>
                        </a:lnSpc>
                        <a:spcAft>
                          <a:spcPts val="0"/>
                        </a:spcAft>
                      </a:pPr>
                      <a:r>
                        <a:rPr lang="lv-LV" sz="1600" b="1" dirty="0">
                          <a:latin typeface="+mn-lt"/>
                        </a:rPr>
                        <a:t>2005</a:t>
                      </a:r>
                      <a:endParaRPr lang="lv-LV" sz="1600" b="1" dirty="0">
                        <a:latin typeface="+mn-lt"/>
                        <a:ea typeface="Calibri"/>
                        <a:cs typeface="Times New Roman"/>
                      </a:endParaRPr>
                    </a:p>
                  </a:txBody>
                  <a:tcPr marL="68580" marR="68580" marT="0" marB="0"/>
                </a:tc>
                <a:tc>
                  <a:txBody>
                    <a:bodyPr/>
                    <a:lstStyle/>
                    <a:p>
                      <a:pPr algn="ctr">
                        <a:lnSpc>
                          <a:spcPct val="115000"/>
                        </a:lnSpc>
                        <a:spcAft>
                          <a:spcPts val="0"/>
                        </a:spcAft>
                      </a:pPr>
                      <a:r>
                        <a:rPr lang="lv-LV" sz="1600" b="1" dirty="0">
                          <a:latin typeface="+mn-lt"/>
                        </a:rPr>
                        <a:t>2006</a:t>
                      </a:r>
                      <a:endParaRPr lang="lv-LV" sz="1600" b="1" dirty="0">
                        <a:latin typeface="+mn-lt"/>
                        <a:ea typeface="Calibri"/>
                        <a:cs typeface="Times New Roman"/>
                      </a:endParaRPr>
                    </a:p>
                  </a:txBody>
                  <a:tcPr marL="68580" marR="68580" marT="0" marB="0"/>
                </a:tc>
                <a:tc>
                  <a:txBody>
                    <a:bodyPr/>
                    <a:lstStyle/>
                    <a:p>
                      <a:pPr>
                        <a:lnSpc>
                          <a:spcPct val="115000"/>
                        </a:lnSpc>
                        <a:spcAft>
                          <a:spcPts val="0"/>
                        </a:spcAft>
                      </a:pPr>
                      <a:r>
                        <a:rPr lang="lv-LV" sz="1600" b="1" dirty="0">
                          <a:latin typeface="+mn-lt"/>
                        </a:rPr>
                        <a:t>2007</a:t>
                      </a:r>
                      <a:endParaRPr lang="lv-LV" sz="1600" b="1" dirty="0">
                        <a:latin typeface="+mn-lt"/>
                        <a:ea typeface="Calibri"/>
                        <a:cs typeface="Times New Roman"/>
                      </a:endParaRPr>
                    </a:p>
                  </a:txBody>
                  <a:tcPr marL="68580" marR="68580" marT="0" marB="0"/>
                </a:tc>
                <a:tc>
                  <a:txBody>
                    <a:bodyPr/>
                    <a:lstStyle/>
                    <a:p>
                      <a:pPr algn="ctr">
                        <a:lnSpc>
                          <a:spcPct val="115000"/>
                        </a:lnSpc>
                        <a:spcAft>
                          <a:spcPts val="0"/>
                        </a:spcAft>
                      </a:pPr>
                      <a:r>
                        <a:rPr lang="lv-LV" sz="1600" b="1" dirty="0">
                          <a:latin typeface="+mn-lt"/>
                        </a:rPr>
                        <a:t>2008</a:t>
                      </a:r>
                      <a:endParaRPr lang="lv-LV" sz="1600" b="1" dirty="0">
                        <a:latin typeface="+mn-lt"/>
                        <a:ea typeface="Calibri"/>
                        <a:cs typeface="Times New Roman"/>
                      </a:endParaRPr>
                    </a:p>
                  </a:txBody>
                  <a:tcPr marL="68580" marR="68580" marT="0" marB="0" anchor="b"/>
                </a:tc>
              </a:tr>
              <a:tr h="679563">
                <a:tc>
                  <a:txBody>
                    <a:bodyPr/>
                    <a:lstStyle/>
                    <a:p>
                      <a:pPr algn="ctr">
                        <a:lnSpc>
                          <a:spcPct val="115000"/>
                        </a:lnSpc>
                        <a:spcAft>
                          <a:spcPts val="0"/>
                        </a:spcAft>
                      </a:pPr>
                      <a:r>
                        <a:rPr lang="lv-LV" sz="1600" b="1" dirty="0">
                          <a:latin typeface="+mn-lt"/>
                        </a:rPr>
                        <a:t>valsts budžeta dotācijas (Ls)</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a:latin typeface="+mn-lt"/>
                        </a:rPr>
                        <a:t>x</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endParaRPr lang="lv-LV" sz="1600" b="1" dirty="0" smtClean="0">
                        <a:latin typeface="+mn-lt"/>
                      </a:endParaRPr>
                    </a:p>
                    <a:p>
                      <a:pPr algn="ctr">
                        <a:lnSpc>
                          <a:spcPct val="115000"/>
                        </a:lnSpc>
                        <a:spcAft>
                          <a:spcPts val="0"/>
                        </a:spcAft>
                      </a:pPr>
                      <a:endParaRPr lang="lv-LV" sz="1600" b="1" dirty="0" smtClean="0">
                        <a:latin typeface="+mn-lt"/>
                      </a:endParaRPr>
                    </a:p>
                    <a:p>
                      <a:pPr algn="ctr">
                        <a:lnSpc>
                          <a:spcPct val="115000"/>
                        </a:lnSpc>
                        <a:spcAft>
                          <a:spcPts val="0"/>
                        </a:spcAft>
                      </a:pPr>
                      <a:r>
                        <a:rPr lang="lv-LV" sz="1600" b="1" dirty="0" smtClean="0">
                          <a:latin typeface="+mn-lt"/>
                        </a:rPr>
                        <a:t>103</a:t>
                      </a:r>
                      <a:r>
                        <a:rPr lang="lv-LV" sz="1600" b="1" dirty="0">
                          <a:latin typeface="+mn-lt"/>
                        </a:rPr>
                        <a:t> 296.02</a:t>
                      </a:r>
                      <a:endParaRPr lang="lv-LV" sz="1600" b="1" dirty="0">
                        <a:latin typeface="+mn-lt"/>
                        <a:ea typeface="Calibri"/>
                        <a:cs typeface="Times New Roman"/>
                      </a:endParaRPr>
                    </a:p>
                  </a:txBody>
                  <a:tcPr marL="68580" marR="68580" marT="0" marB="0" anchor="ctr"/>
                </a:tc>
                <a:tc>
                  <a:txBody>
                    <a:bodyPr/>
                    <a:lstStyle/>
                    <a:p>
                      <a:pPr algn="ctr">
                        <a:lnSpc>
                          <a:spcPct val="115000"/>
                        </a:lnSpc>
                        <a:spcAft>
                          <a:spcPts val="0"/>
                        </a:spcAft>
                      </a:pPr>
                      <a:r>
                        <a:rPr lang="lv-LV" sz="1600" b="1" dirty="0" smtClean="0">
                          <a:latin typeface="+mn-lt"/>
                        </a:rPr>
                        <a:t>140</a:t>
                      </a:r>
                      <a:r>
                        <a:rPr lang="lv-LV" sz="1600" b="1" dirty="0">
                          <a:latin typeface="+mn-lt"/>
                        </a:rPr>
                        <a:t> 661.74</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smtClean="0">
                          <a:latin typeface="+mn-lt"/>
                        </a:rPr>
                        <a:t> </a:t>
                      </a:r>
                      <a:r>
                        <a:rPr lang="lv-LV" sz="1600" b="1" dirty="0">
                          <a:latin typeface="+mn-lt"/>
                        </a:rPr>
                        <a:t>147 667 </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smtClean="0">
                          <a:latin typeface="+mn-lt"/>
                        </a:rPr>
                        <a:t>118</a:t>
                      </a:r>
                      <a:r>
                        <a:rPr lang="lv-LV" sz="1600" b="1" dirty="0">
                          <a:latin typeface="+mn-lt"/>
                        </a:rPr>
                        <a:t> 537.82</a:t>
                      </a:r>
                      <a:endParaRPr lang="lv-LV" sz="1600" b="1" dirty="0">
                        <a:latin typeface="+mn-lt"/>
                        <a:ea typeface="Calibri"/>
                        <a:cs typeface="Times New Roman"/>
                      </a:endParaRPr>
                    </a:p>
                  </a:txBody>
                  <a:tcPr marL="68580" marR="68580" marT="0" marB="0" anchor="b"/>
                </a:tc>
              </a:tr>
              <a:tr h="617337">
                <a:tc>
                  <a:txBody>
                    <a:bodyPr/>
                    <a:lstStyle/>
                    <a:p>
                      <a:pPr algn="l">
                        <a:lnSpc>
                          <a:spcPct val="115000"/>
                        </a:lnSpc>
                        <a:spcAft>
                          <a:spcPts val="0"/>
                        </a:spcAft>
                      </a:pPr>
                      <a:r>
                        <a:rPr lang="lv-LV" sz="1600" b="1" dirty="0">
                          <a:latin typeface="+mn-lt"/>
                        </a:rPr>
                        <a:t>atbalstīto NVO projektu skaits </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a:latin typeface="+mn-lt"/>
                        </a:rPr>
                        <a:t> x  </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a:latin typeface="+mn-lt"/>
                        </a:rPr>
                        <a:t>36</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r>
                        <a:rPr lang="lv-LV" sz="1600" b="1" dirty="0" smtClean="0">
                          <a:latin typeface="+mn-lt"/>
                          <a:ea typeface="+mn-ea"/>
                          <a:cs typeface="+mn-cs"/>
                        </a:rPr>
                        <a:t>61</a:t>
                      </a:r>
                      <a:endParaRPr lang="lv-LV" sz="1600" b="1" dirty="0">
                        <a:latin typeface="+mn-lt"/>
                        <a:ea typeface="Calibri"/>
                        <a:cs typeface="Times New Roman"/>
                      </a:endParaRPr>
                    </a:p>
                  </a:txBody>
                  <a:tcPr marL="68580" marR="68580" marT="0" marB="0" anchor="b"/>
                </a:tc>
                <a:tc>
                  <a:txBody>
                    <a:bodyPr/>
                    <a:lstStyle/>
                    <a:p>
                      <a:pPr algn="ctr">
                        <a:lnSpc>
                          <a:spcPct val="115000"/>
                        </a:lnSpc>
                        <a:spcAft>
                          <a:spcPts val="0"/>
                        </a:spcAft>
                      </a:pPr>
                      <a:endParaRPr lang="lv-LV" sz="1600" b="1" dirty="0" smtClean="0">
                        <a:latin typeface="+mn-lt"/>
                      </a:endParaRPr>
                    </a:p>
                    <a:p>
                      <a:pPr algn="ctr">
                        <a:lnSpc>
                          <a:spcPct val="115000"/>
                        </a:lnSpc>
                        <a:spcAft>
                          <a:spcPts val="0"/>
                        </a:spcAft>
                      </a:pPr>
                      <a:r>
                        <a:rPr lang="lv-LV" sz="1600" b="1" dirty="0" smtClean="0">
                          <a:latin typeface="+mn-lt"/>
                        </a:rPr>
                        <a:t>69</a:t>
                      </a:r>
                      <a:endParaRPr lang="lv-LV" sz="1600" b="1" dirty="0">
                        <a:latin typeface="+mn-lt"/>
                      </a:endParaRPr>
                    </a:p>
                  </a:txBody>
                  <a:tcPr marL="68580" marR="68580" marT="0" marB="0" anchor="b"/>
                </a:tc>
                <a:tc>
                  <a:txBody>
                    <a:bodyPr/>
                    <a:lstStyle/>
                    <a:p>
                      <a:pPr algn="ctr">
                        <a:lnSpc>
                          <a:spcPct val="115000"/>
                        </a:lnSpc>
                        <a:spcAft>
                          <a:spcPts val="0"/>
                        </a:spcAft>
                      </a:pPr>
                      <a:r>
                        <a:rPr lang="lv-LV" sz="1600" b="1" dirty="0" smtClean="0">
                          <a:latin typeface="+mn-lt"/>
                        </a:rPr>
                        <a:t>37</a:t>
                      </a:r>
                      <a:r>
                        <a:rPr lang="lv-LV" sz="1600" b="1" dirty="0">
                          <a:latin typeface="+mn-lt"/>
                        </a:rPr>
                        <a:t> </a:t>
                      </a:r>
                      <a:endParaRPr lang="lv-LV" sz="1600" b="1" dirty="0">
                        <a:latin typeface="+mn-lt"/>
                        <a:ea typeface="Calibri"/>
                        <a:cs typeface="Times New Roman"/>
                      </a:endParaRPr>
                    </a:p>
                  </a:txBody>
                  <a:tcPr marL="68580" marR="68580" marT="0" marB="0" anchor="b"/>
                </a:tc>
              </a:tr>
            </a:tbl>
          </a:graphicData>
        </a:graphic>
      </p:graphicFrame>
      <p:sp>
        <p:nvSpPr>
          <p:cNvPr id="5" name="Virsraksts 1"/>
          <p:cNvSpPr txBox="1">
            <a:spLocks/>
          </p:cNvSpPr>
          <p:nvPr/>
        </p:nvSpPr>
        <p:spPr bwMode="auto">
          <a:xfrm>
            <a:off x="467544" y="4005064"/>
            <a:ext cx="8424936" cy="158417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p>
            <a:pPr algn="just" eaLnBrk="0" hangingPunct="0"/>
            <a:r>
              <a:rPr kumimoji="0" lang="lv-LV" i="0" u="none" strike="noStrike" kern="0" cap="none" spc="0" normalizeH="0" baseline="0" noProof="0" dirty="0" smtClean="0">
                <a:ln>
                  <a:noFill/>
                </a:ln>
                <a:effectLst/>
                <a:uLnTx/>
                <a:uFillTx/>
                <a:latin typeface="+mj-lt"/>
                <a:ea typeface="+mj-ea"/>
                <a:cs typeface="+mj-cs"/>
              </a:rPr>
              <a:t>- 2010.gadā </a:t>
            </a:r>
            <a:r>
              <a:rPr lang="lv-LV" dirty="0" smtClean="0"/>
              <a:t>TM/SIF „Pils. </a:t>
            </a:r>
            <a:r>
              <a:rPr lang="lv-LV" dirty="0" err="1" smtClean="0"/>
              <a:t>sab</a:t>
            </a:r>
            <a:r>
              <a:rPr lang="lv-LV" dirty="0" smtClean="0"/>
              <a:t>. stiprināšanas atbalsta programma” </a:t>
            </a:r>
            <a:r>
              <a:rPr lang="lv-LV" b="1" dirty="0" smtClean="0"/>
              <a:t>70 770 </a:t>
            </a:r>
            <a:r>
              <a:rPr lang="lv-LV" dirty="0" smtClean="0"/>
              <a:t>LVL apmērā;</a:t>
            </a:r>
            <a:endParaRPr kumimoji="0" lang="lv-LV" i="0" u="none" strike="noStrike" kern="0" cap="none" spc="0" normalizeH="0" baseline="0" noProof="0" dirty="0" smtClean="0">
              <a:ln>
                <a:noFill/>
              </a:ln>
              <a:effectLst/>
              <a:uLnTx/>
              <a:uFillTx/>
              <a:latin typeface="+mj-lt"/>
              <a:ea typeface="+mj-ea"/>
              <a:cs typeface="+mj-cs"/>
            </a:endParaRPr>
          </a:p>
          <a:p>
            <a:pPr algn="just" eaLnBrk="0" hangingPunct="0">
              <a:buFontTx/>
              <a:buChar char="-"/>
            </a:pPr>
            <a:r>
              <a:rPr lang="lv-LV" kern="0" dirty="0" smtClean="0">
                <a:latin typeface="+mj-lt"/>
                <a:ea typeface="+mj-ea"/>
                <a:cs typeface="+mj-cs"/>
              </a:rPr>
              <a:t> 2011.gadā KM konkurss “Integrācijas pasākumi 2011” </a:t>
            </a:r>
            <a:r>
              <a:rPr lang="en-US" b="1" dirty="0" smtClean="0"/>
              <a:t>28</a:t>
            </a:r>
            <a:r>
              <a:rPr lang="lv-LV" b="1" dirty="0" smtClean="0"/>
              <a:t> </a:t>
            </a:r>
            <a:r>
              <a:rPr lang="en-US" b="1" dirty="0" smtClean="0"/>
              <a:t>258</a:t>
            </a:r>
            <a:r>
              <a:rPr lang="lv-LV" b="1" dirty="0" smtClean="0"/>
              <a:t> </a:t>
            </a:r>
            <a:r>
              <a:rPr lang="lv-LV" dirty="0" smtClean="0"/>
              <a:t>LVL apmērā;</a:t>
            </a:r>
            <a:endParaRPr kumimoji="0" lang="lv-LV" i="0" u="none" strike="noStrike" kern="0" cap="none" spc="0" normalizeH="0" baseline="0" noProof="0" dirty="0" smtClean="0">
              <a:ln>
                <a:noFill/>
              </a:ln>
              <a:effectLst/>
              <a:uLnTx/>
              <a:uFillTx/>
              <a:latin typeface="+mj-lt"/>
              <a:ea typeface="+mj-ea"/>
              <a:cs typeface="+mj-cs"/>
            </a:endParaRPr>
          </a:p>
          <a:p>
            <a:pPr lvl="0" algn="just" eaLnBrk="0" hangingPunct="0">
              <a:buFontTx/>
              <a:buChar char="-"/>
            </a:pPr>
            <a:r>
              <a:rPr kumimoji="0" lang="lv-LV" i="0" u="none" strike="noStrike" kern="0" cap="none" spc="0" normalizeH="0" baseline="0" noProof="0" dirty="0" smtClean="0">
                <a:ln>
                  <a:noFill/>
                </a:ln>
                <a:effectLst/>
                <a:uLnTx/>
                <a:uFillTx/>
                <a:latin typeface="+mj-lt"/>
                <a:ea typeface="+mj-ea"/>
                <a:cs typeface="+mj-cs"/>
              </a:rPr>
              <a:t> 2012.gadā </a:t>
            </a:r>
            <a:r>
              <a:rPr lang="lv-LV" b="1" dirty="0" smtClean="0"/>
              <a:t>20 000 </a:t>
            </a:r>
            <a:r>
              <a:rPr lang="lv-LV" dirty="0" smtClean="0"/>
              <a:t>LVL no Sabiedrības integrācijas fondam piešķirtajiem 2012.gada valsts budžeta dotācijas līdzekļiem.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normAutofit fontScale="90000"/>
          </a:bodyPr>
          <a:lstStyle/>
          <a:p>
            <a:r>
              <a:rPr lang="lv-LV" b="1" dirty="0" smtClean="0"/>
              <a:t>Līdz šim atbalstītās NVO programmas no 2004.-2008.</a:t>
            </a:r>
            <a:endParaRPr lang="lv-LV" b="1" dirty="0"/>
          </a:p>
        </p:txBody>
      </p:sp>
      <p:sp>
        <p:nvSpPr>
          <p:cNvPr id="3" name="Satura vietturis 2"/>
          <p:cNvSpPr>
            <a:spLocks noGrp="1"/>
          </p:cNvSpPr>
          <p:nvPr>
            <p:ph idx="1"/>
          </p:nvPr>
        </p:nvSpPr>
        <p:spPr/>
        <p:txBody>
          <a:bodyPr/>
          <a:lstStyle/>
          <a:p>
            <a:pPr algn="just"/>
            <a:r>
              <a:rPr lang="lv-LV" sz="2800" dirty="0"/>
              <a:t>Lauku nevalstisko organizāciju atbalsta </a:t>
            </a:r>
            <a:r>
              <a:rPr lang="lv-LV" sz="2800" dirty="0" smtClean="0"/>
              <a:t>programma;</a:t>
            </a:r>
          </a:p>
          <a:p>
            <a:pPr algn="just"/>
            <a:r>
              <a:rPr lang="lv-LV" sz="2800" dirty="0" smtClean="0"/>
              <a:t>Atbalsts sociālās jomas NVO un uzdevumu deleģēšana;</a:t>
            </a:r>
          </a:p>
          <a:p>
            <a:pPr algn="just"/>
            <a:r>
              <a:rPr lang="lv-LV" sz="2800" dirty="0" smtClean="0"/>
              <a:t>Atbalsts NVO, </a:t>
            </a:r>
            <a:r>
              <a:rPr lang="lv-LV" sz="2800" dirty="0"/>
              <a:t>kas veic interešu </a:t>
            </a:r>
            <a:r>
              <a:rPr lang="lv-LV" sz="2800" dirty="0" smtClean="0"/>
              <a:t>aizstāvību;</a:t>
            </a:r>
          </a:p>
          <a:p>
            <a:pPr algn="just"/>
            <a:r>
              <a:rPr lang="lv-LV" sz="2800" dirty="0" smtClean="0"/>
              <a:t>Ģeogrāfisko </a:t>
            </a:r>
            <a:r>
              <a:rPr lang="lv-LV" sz="2800" dirty="0"/>
              <a:t>kopienu </a:t>
            </a:r>
            <a:r>
              <a:rPr lang="lv-LV" sz="2800" dirty="0" smtClean="0"/>
              <a:t>stiprināšana;</a:t>
            </a:r>
          </a:p>
          <a:p>
            <a:pPr algn="just"/>
            <a:r>
              <a:rPr lang="lv-LV" sz="2800" dirty="0" smtClean="0"/>
              <a:t>Nacionālā programma iecietības veicināšanai. </a:t>
            </a:r>
          </a:p>
          <a:p>
            <a:pPr algn="r">
              <a:buNone/>
            </a:pPr>
            <a:r>
              <a:rPr lang="lv-LV" sz="2800" dirty="0" smtClean="0"/>
              <a:t>Kopā 2008.g. </a:t>
            </a:r>
            <a:r>
              <a:rPr lang="lv-LV" sz="2800" b="1" dirty="0" smtClean="0"/>
              <a:t>118 537.82 LVL</a:t>
            </a:r>
          </a:p>
          <a:p>
            <a:pPr algn="just">
              <a:buNone/>
            </a:pPr>
            <a:endParaRPr lang="lv-LV" dirty="0" smtClean="0"/>
          </a:p>
          <a:p>
            <a:endParaRPr lang="lv-LV" dirty="0" smtClean="0"/>
          </a:p>
          <a:p>
            <a:endParaRPr lang="lv-LV"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z="3600" dirty="0" smtClean="0"/>
              <a:t>Nacionālā attīstības plāna uzdevums</a:t>
            </a:r>
            <a:endParaRPr lang="lv-LV" sz="3600" dirty="0"/>
          </a:p>
        </p:txBody>
      </p:sp>
      <p:graphicFrame>
        <p:nvGraphicFramePr>
          <p:cNvPr id="4" name="Satura vietturis 3"/>
          <p:cNvGraphicFramePr>
            <a:graphicFrameLocks noGrp="1"/>
          </p:cNvGraphicFramePr>
          <p:nvPr>
            <p:ph idx="1"/>
          </p:nvPr>
        </p:nvGraphicFramePr>
        <p:xfrm>
          <a:off x="539552" y="1484784"/>
          <a:ext cx="8435280" cy="3901440"/>
        </p:xfrm>
        <a:graphic>
          <a:graphicData uri="http://schemas.openxmlformats.org/drawingml/2006/table">
            <a:tbl>
              <a:tblPr firstRow="1" bandRow="1">
                <a:tableStyleId>{5C22544A-7EE6-4342-B048-85BDC9FD1C3A}</a:tableStyleId>
              </a:tblPr>
              <a:tblGrid>
                <a:gridCol w="453449"/>
                <a:gridCol w="885692"/>
                <a:gridCol w="295231"/>
                <a:gridCol w="2288038"/>
                <a:gridCol w="830118"/>
                <a:gridCol w="370384"/>
                <a:gridCol w="2437928"/>
                <a:gridCol w="874440"/>
              </a:tblGrid>
              <a:tr h="3701008">
                <a:tc>
                  <a:txBody>
                    <a:bodyPr/>
                    <a:lstStyle/>
                    <a:p>
                      <a:pPr algn="ctr">
                        <a:spcAft>
                          <a:spcPts val="0"/>
                        </a:spcAft>
                      </a:pPr>
                      <a:r>
                        <a:rPr lang="lv-LV" sz="1100" b="1" dirty="0">
                          <a:solidFill>
                            <a:schemeClr val="tx1"/>
                          </a:solidFill>
                          <a:latin typeface="Times New Roman"/>
                          <a:ea typeface="Calibri"/>
                          <a:cs typeface="Times New Roman"/>
                        </a:rPr>
                        <a:t>CILVĒKA DROŠUMSPĒJA</a:t>
                      </a:r>
                      <a:endParaRPr lang="lv-LV" sz="1100" b="1" dirty="0">
                        <a:solidFill>
                          <a:schemeClr val="tx1"/>
                        </a:solidFill>
                        <a:latin typeface="Calibri"/>
                        <a:ea typeface="Calibri"/>
                        <a:cs typeface="Times New Roman"/>
                      </a:endParaRPr>
                    </a:p>
                  </a:txBody>
                  <a:tcPr marL="68580" marR="68580" marT="0" marB="0" vert="vert270" anchor="ctr"/>
                </a:tc>
                <a:tc>
                  <a:txBody>
                    <a:bodyPr/>
                    <a:lstStyle/>
                    <a:p>
                      <a:pPr>
                        <a:spcAft>
                          <a:spcPts val="0"/>
                        </a:spcAft>
                      </a:pPr>
                      <a:r>
                        <a:rPr lang="lv-LV" sz="1100" b="0" dirty="0">
                          <a:solidFill>
                            <a:schemeClr val="tx1"/>
                          </a:solidFill>
                          <a:latin typeface="Times New Roman"/>
                          <a:ea typeface="Calibri"/>
                          <a:cs typeface="Times New Roman"/>
                        </a:rPr>
                        <a:t>Cilvēku sadarbība, kultūra un pilsoniskā līdzdalība kā piederības Latvijai pamats</a:t>
                      </a:r>
                      <a:endParaRPr lang="lv-LV" sz="1100" b="0" dirty="0">
                        <a:solidFill>
                          <a:schemeClr val="tx1"/>
                        </a:solidFill>
                        <a:latin typeface="Calibri"/>
                        <a:ea typeface="Calibri"/>
                        <a:cs typeface="Times New Roman"/>
                      </a:endParaRPr>
                    </a:p>
                  </a:txBody>
                  <a:tcPr marL="68580" marR="68580" marT="0" marB="0" anchor="ctr"/>
                </a:tc>
                <a:tc>
                  <a:txBody>
                    <a:bodyPr/>
                    <a:lstStyle/>
                    <a:p>
                      <a:pPr algn="ctr">
                        <a:spcAft>
                          <a:spcPts val="0"/>
                        </a:spcAft>
                      </a:pPr>
                      <a:r>
                        <a:rPr lang="lv-LV" sz="1100" b="1" dirty="0">
                          <a:solidFill>
                            <a:schemeClr val="tx1"/>
                          </a:solidFill>
                          <a:latin typeface="Times New Roman"/>
                          <a:ea typeface="Calibri"/>
                          <a:cs typeface="Times New Roman"/>
                        </a:rPr>
                        <a:t>339</a:t>
                      </a:r>
                      <a:endParaRPr lang="lv-LV" sz="1100" b="1" dirty="0">
                        <a:solidFill>
                          <a:schemeClr val="tx1"/>
                        </a:solidFill>
                        <a:latin typeface="Calibri"/>
                        <a:ea typeface="Calibri"/>
                        <a:cs typeface="Times New Roman"/>
                      </a:endParaRPr>
                    </a:p>
                  </a:txBody>
                  <a:tcPr marL="68580" marR="68580" marT="0" marB="0" vert="vert270" anchor="ctr"/>
                </a:tc>
                <a:tc>
                  <a:txBody>
                    <a:bodyPr/>
                    <a:lstStyle/>
                    <a:p>
                      <a:pPr>
                        <a:spcAft>
                          <a:spcPts val="0"/>
                        </a:spcAft>
                      </a:pPr>
                      <a:r>
                        <a:rPr lang="lv-LV" sz="1600" b="0" dirty="0">
                          <a:solidFill>
                            <a:schemeClr val="tx1"/>
                          </a:solidFill>
                          <a:latin typeface="Times New Roman"/>
                          <a:ea typeface="Calibri"/>
                          <a:cs typeface="Times New Roman"/>
                        </a:rPr>
                        <a:t>Pilsoniskās sabiedrības aktivitāšu atbalsts, kas stiprina sadarbību un savstarpēju sapratni starp dažādām paaudzēm, etniskajām un interešu grupām, profesijām, teritorijām, īpaši sabiedriski neaktīvo iedzīvotāju iesaistīšana, talkas un citas brīvprātīgās aktivitātes, kopienu attīstība un līdzdalību politikas veidošanā</a:t>
                      </a:r>
                      <a:endParaRPr lang="lv-LV" sz="1600" b="0" dirty="0">
                        <a:solidFill>
                          <a:schemeClr val="tx1"/>
                        </a:solidFill>
                        <a:latin typeface="Calibri"/>
                        <a:ea typeface="Calibri"/>
                        <a:cs typeface="Times New Roman"/>
                      </a:endParaRPr>
                    </a:p>
                  </a:txBody>
                  <a:tcPr marL="68580" marR="68580" marT="0" marB="0" anchor="ctr"/>
                </a:tc>
                <a:tc>
                  <a:txBody>
                    <a:bodyPr/>
                    <a:lstStyle/>
                    <a:p>
                      <a:pPr>
                        <a:spcAft>
                          <a:spcPts val="0"/>
                        </a:spcAft>
                      </a:pPr>
                      <a:r>
                        <a:rPr lang="lv-LV" sz="1100" b="0" dirty="0">
                          <a:solidFill>
                            <a:schemeClr val="tx1"/>
                          </a:solidFill>
                          <a:latin typeface="Times New Roman"/>
                          <a:ea typeface="Calibri"/>
                          <a:cs typeface="Times New Roman"/>
                        </a:rPr>
                        <a:t>Iedzīvotāju savstarpēja sadarbība</a:t>
                      </a:r>
                      <a:endParaRPr lang="lv-LV" sz="1100" b="0" dirty="0">
                        <a:solidFill>
                          <a:schemeClr val="tx1"/>
                        </a:solidFill>
                        <a:latin typeface="Calibri"/>
                        <a:ea typeface="Calibri"/>
                        <a:cs typeface="Times New Roman"/>
                      </a:endParaRPr>
                    </a:p>
                  </a:txBody>
                  <a:tcPr marL="68580" marR="68580" marT="0" marB="0" anchor="ctr"/>
                </a:tc>
                <a:tc>
                  <a:txBody>
                    <a:bodyPr/>
                    <a:lstStyle/>
                    <a:p>
                      <a:pPr algn="ctr">
                        <a:spcAft>
                          <a:spcPts val="0"/>
                        </a:spcAft>
                      </a:pPr>
                      <a:r>
                        <a:rPr lang="lv-LV" sz="1100" b="0" dirty="0">
                          <a:solidFill>
                            <a:schemeClr val="tx1"/>
                          </a:solidFill>
                          <a:latin typeface="Times New Roman"/>
                          <a:ea typeface="Calibri"/>
                          <a:cs typeface="Times New Roman"/>
                        </a:rPr>
                        <a:t>KM</a:t>
                      </a:r>
                      <a:endParaRPr lang="lv-LV" sz="1100" b="0" dirty="0">
                        <a:solidFill>
                          <a:schemeClr val="tx1"/>
                        </a:solidFill>
                        <a:latin typeface="Calibri"/>
                        <a:ea typeface="Calibri"/>
                        <a:cs typeface="Times New Roman"/>
                      </a:endParaRPr>
                    </a:p>
                  </a:txBody>
                  <a:tcPr marL="68580" marR="68580" marT="0" marB="0" vert="vert270" anchor="ctr"/>
                </a:tc>
                <a:tc>
                  <a:txBody>
                    <a:bodyPr/>
                    <a:lstStyle/>
                    <a:p>
                      <a:pPr>
                        <a:spcAft>
                          <a:spcPts val="0"/>
                        </a:spcAft>
                      </a:pPr>
                      <a:r>
                        <a:rPr lang="lv-LV" sz="1600" b="0" dirty="0">
                          <a:solidFill>
                            <a:schemeClr val="tx1"/>
                          </a:solidFill>
                          <a:latin typeface="Times New Roman"/>
                          <a:ea typeface="Calibri"/>
                          <a:cs typeface="Times New Roman"/>
                        </a:rPr>
                        <a:t>Atbalsta pasākumi, </a:t>
                      </a:r>
                      <a:r>
                        <a:rPr lang="lv-LV" sz="1600" b="1" dirty="0">
                          <a:solidFill>
                            <a:schemeClr val="tx1"/>
                          </a:solidFill>
                          <a:latin typeface="Times New Roman"/>
                          <a:ea typeface="Calibri"/>
                          <a:cs typeface="Times New Roman"/>
                        </a:rPr>
                        <a:t>NVO kapacitātes paaugstināšanai un NVO līdzdalību nodrošināšanai lēmumu pieņemšanā </a:t>
                      </a:r>
                      <a:r>
                        <a:rPr lang="lv-LV" sz="1600" b="0" dirty="0">
                          <a:solidFill>
                            <a:schemeClr val="tx1"/>
                          </a:solidFill>
                          <a:latin typeface="Times New Roman"/>
                          <a:ea typeface="Calibri"/>
                          <a:cs typeface="Times New Roman"/>
                        </a:rPr>
                        <a:t>un politiku veidošanā vietējā, reģionālā, nacionālā un Eiropas Savienības līmenī dažādās jomās, t.sk. mazākumtautību NVO kapacitātes stiprināšana; Īstenoto pasākumu skaits: 300. Aktivitātēs iesaistījušais iedzīvotāju kopējais skaits: 25 000 cilvēku.</a:t>
                      </a:r>
                      <a:endParaRPr lang="lv-LV" sz="1600" b="0" dirty="0">
                        <a:solidFill>
                          <a:schemeClr val="tx1"/>
                        </a:solidFill>
                        <a:latin typeface="Calibri"/>
                        <a:ea typeface="Calibri"/>
                        <a:cs typeface="Times New Roman"/>
                      </a:endParaRPr>
                    </a:p>
                  </a:txBody>
                  <a:tcPr marL="68580" marR="68580" marT="0" marB="0" anchor="ctr"/>
                </a:tc>
                <a:tc>
                  <a:txBody>
                    <a:bodyPr/>
                    <a:lstStyle/>
                    <a:p>
                      <a:pPr>
                        <a:spcAft>
                          <a:spcPts val="0"/>
                        </a:spcAft>
                      </a:pPr>
                      <a:r>
                        <a:rPr lang="lv-LV" sz="1100" b="0" dirty="0">
                          <a:solidFill>
                            <a:schemeClr val="tx1"/>
                          </a:solidFill>
                          <a:latin typeface="Times New Roman"/>
                          <a:ea typeface="Calibri"/>
                          <a:cs typeface="Times New Roman"/>
                        </a:rPr>
                        <a:t>KM (SIF, ĀM, IZM, NVO, pašvaldības)</a:t>
                      </a:r>
                      <a:endParaRPr lang="lv-LV" sz="1100" b="0" dirty="0">
                        <a:solidFill>
                          <a:schemeClr val="tx1"/>
                        </a:solidFill>
                        <a:latin typeface="Calibri"/>
                        <a:ea typeface="Calibri"/>
                        <a:cs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Noklusētais noformējums">
  <a:themeElements>
    <a:clrScheme name="Noklusētais noformējum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klusētais noformējums">
      <a:majorFont>
        <a:latin typeface="Arial"/>
        <a:ea typeface=""/>
        <a:cs typeface=""/>
      </a:majorFont>
      <a:minorFont>
        <a:latin typeface="Arial"/>
        <a:ea typeface=""/>
        <a:cs typeface=""/>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lv-LV"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Noklusētais noformējum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klusētais noformējum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klusētais noformējum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klusētais noformējum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klusētais noformējum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klusētais noformējum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klusētais noformējum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klusētais noformējum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klusētais noformējum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klusētais noformējum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klusētais noformējum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klusētais noformējum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dizain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Definicijas diskusija</Template>
  <TotalTime>3734</TotalTime>
  <Words>955</Words>
  <Application>Microsoft Office PowerPoint</Application>
  <PresentationFormat>Slaidrāde ekrānā (4:3)</PresentationFormat>
  <Paragraphs>167</Paragraphs>
  <Slides>21</Slides>
  <Notes>1</Notes>
  <HiddenSlides>0</HiddenSlides>
  <MMClips>0</MMClips>
  <ScaleCrop>false</ScaleCrop>
  <HeadingPairs>
    <vt:vector size="4" baseType="variant">
      <vt:variant>
        <vt:lpstr>Dizains</vt:lpstr>
      </vt:variant>
      <vt:variant>
        <vt:i4>1</vt:i4>
      </vt:variant>
      <vt:variant>
        <vt:lpstr>Slaidu virsraksti</vt:lpstr>
      </vt:variant>
      <vt:variant>
        <vt:i4>21</vt:i4>
      </vt:variant>
    </vt:vector>
  </HeadingPairs>
  <TitlesOfParts>
    <vt:vector size="22" baseType="lpstr">
      <vt:lpstr>Noklusētais noformējums</vt:lpstr>
      <vt:lpstr>Slaids 1</vt:lpstr>
      <vt:lpstr>Sabiedrības integrācijas un pilsoniskās sabiedrības attīstības pasākumi 2014    Memoranda padome, 2014.gada 2.aprīlī</vt:lpstr>
      <vt:lpstr>Sabiedrības integrācijas departamenta darbības virzieni </vt:lpstr>
      <vt:lpstr>Sabiedrības integrācijas departamenta darbības virzieni (turpinājums)</vt:lpstr>
      <vt:lpstr>NAP rīcības virziens "Cilvēku sadarbība, kultūra un pilsoniskā līdzdalība kā piederības Latvijai pamats“ Veicināt iedzīvotāju piederību, pilsonisko apziņu un lepnumu par savu valsti un tautu</vt:lpstr>
      <vt:lpstr>NAP rīcības virziens "Cilvēku sadarbība, kultūra un pilsoniskā līdzdalība kā piederības Latvijai pamats“ Palielināt iedzīvotāju savstarpējo sadarbību un uzticēšanos</vt:lpstr>
      <vt:lpstr>Valsts budžeta līdzekļi, kas tika piešķirti nevalstiskajām organizācijām laika periodā no 2004.-2008.gadam</vt:lpstr>
      <vt:lpstr>Līdz šim atbalstītās NVO programmas no 2004.-2008.</vt:lpstr>
      <vt:lpstr>Nacionālā attīstības plāna uzdevums</vt:lpstr>
      <vt:lpstr>Nacionālās identitātes, pilsoniskās sabiedrības un integrācijas politikas pamatnostādnes  2012.-2018.gadam</vt:lpstr>
      <vt:lpstr>Darbs pie NVO finansēšanas koncepcijas </vt:lpstr>
      <vt:lpstr>EEZ “NVO fonda” iepriekšnoteiktais projekts</vt:lpstr>
      <vt:lpstr>Iepriekšnoteiktā projekta paredzamais rezultāts - stiprināta NVO kapacitāte un stimulēta vide nozares attīstībai </vt:lpstr>
      <vt:lpstr>NVO atbalsta programma</vt:lpstr>
      <vt:lpstr>Plānotais finansējums</vt:lpstr>
      <vt:lpstr>1. Stiprināt reģiona nevalstisko organizāciju kapacitāti un veicināt to savstarpējo sadarbību un sadarbību ar vietējām pašvaldībām, komersantiem, kultūras iestādēm</vt:lpstr>
      <vt:lpstr>2. Veicināt pilsoniskās sabiedrības iniciatīvu attīstību un iedzīvotāju līdzdalību, sniedzot atbalstu reģiona nevalstiskajām organizācijām un veicinot to savstarpēju sadarbību</vt:lpstr>
      <vt:lpstr>3. Atbalstīt mazākumtautību NVO reģionā</vt:lpstr>
      <vt:lpstr>NVO atbalsta programma</vt:lpstr>
      <vt:lpstr>Eiropas pilsoņu gada pasākumi reģionos sadarbībā ar EK pārstāvniecību Latvijā</vt:lpstr>
      <vt:lpstr>Slaids 21</vt:lpstr>
    </vt:vector>
  </TitlesOfParts>
  <Company>LR Kultūras ministrija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Slaids 1</dc:title>
  <dc:creator>KristapsK</dc:creator>
  <cp:lastModifiedBy>Solvita Vēvere</cp:lastModifiedBy>
  <cp:revision>298</cp:revision>
  <dcterms:created xsi:type="dcterms:W3CDTF">2005-10-04T05:29:36Z</dcterms:created>
  <dcterms:modified xsi:type="dcterms:W3CDTF">2014-04-02T07:26:48Z</dcterms:modified>
</cp:coreProperties>
</file>