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69" autoAdjust="0"/>
    <p:restoredTop sz="76170" autoAdjust="0"/>
  </p:normalViewPr>
  <p:slideViewPr>
    <p:cSldViewPr snapToGrid="0" snapToObjects="1">
      <p:cViewPr varScale="1">
        <p:scale>
          <a:sx n="107" d="100"/>
          <a:sy n="107" d="100"/>
        </p:scale>
        <p:origin x="-3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BAA0D-78E9-DD47-B683-53BCFF005B5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1B8C8-164A-8443-BF77-B70F9985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09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1B8C8-164A-8443-BF77-B70F998592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18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lv-LV" dirty="0" smtClean="0"/>
              <a:t>Pētniecības, tehnoloģiju attīstības un inovāciju PV (16 (t.sk. 3 NVO)):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Jauno zinātnieku apvienības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Valsts zinātnisko institūtu asociācijas pārstāvis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2400" dirty="0" smtClean="0"/>
          </a:p>
          <a:p>
            <a:pPr lvl="1"/>
            <a:r>
              <a:rPr lang="lv-LV" dirty="0" smtClean="0"/>
              <a:t>Informācijas un komunikācijas tehnoloģiju pieejamības, e-pārvaldes un pakalpojumu PV (13 (t.sk. 3 NVO));</a:t>
            </a:r>
            <a:endParaRPr lang="en-US" sz="2400" dirty="0" smtClean="0"/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atvērto tehnoloģiju asociācijas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Informācijas un komunikācijas tehnoloģijas asociācija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lv-LV" dirty="0" smtClean="0"/>
          </a:p>
          <a:p>
            <a:pPr lvl="1"/>
            <a:r>
              <a:rPr lang="lv-LV" dirty="0" smtClean="0"/>
              <a:t>Mazo un vidējo komersantu konkurētspējas PV (13 (t.sk. 1 NVO));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2400" dirty="0" smtClean="0"/>
          </a:p>
          <a:p>
            <a:pPr lvl="1"/>
            <a:r>
              <a:rPr lang="lv-LV" dirty="0" smtClean="0"/>
              <a:t>Pārejas uz ekonomiku, kura rada mazas oglekļa emisijas visās nozarēs, PV (14 (t.sk. 5 NVO));</a:t>
            </a:r>
            <a:endParaRPr lang="en-US" sz="2400" dirty="0" smtClean="0"/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Dabas fonda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Elektroenerģētiķu un Energobūvnieku Asociācijas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Energoefektivitātes asociācijas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Vides konsultatīvās padomes pārstāvis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lv-LV" dirty="0" smtClean="0"/>
          </a:p>
          <a:p>
            <a:pPr lvl="1"/>
            <a:r>
              <a:rPr lang="lv-LV" dirty="0" smtClean="0"/>
              <a:t>Vides aizsardzības un resursu izmantošanas efektivitātes PV (16 (t.sk. 4 NVO));</a:t>
            </a:r>
            <a:endParaRPr lang="en-US" sz="2400" dirty="0" smtClean="0"/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Dabas fonda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ūdensapgādes un kanalizācijas uzņēmumu asociācijas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Vides konsultatīvās padomes pārstāvis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lv-LV" dirty="0" smtClean="0"/>
          </a:p>
          <a:p>
            <a:pPr lvl="1"/>
            <a:r>
              <a:rPr lang="lv-LV" dirty="0" smtClean="0"/>
              <a:t>Ilgtspējīgas transporta sistēmas PV (12 (t.sk. 3 NVO));</a:t>
            </a:r>
            <a:endParaRPr lang="en-US" sz="2400" dirty="0" smtClean="0"/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Biedrības "Latvijas ceļu būvētājs"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ostu asociācijas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Tranzīta biznesa asociācijas pārstāvis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lv-LV" dirty="0" smtClean="0"/>
          </a:p>
          <a:p>
            <a:pPr lvl="1"/>
            <a:r>
              <a:rPr lang="lv-LV" dirty="0" smtClean="0"/>
              <a:t>Nodarbinātības, darbaspēka mobilitātes un sociālās iekļaušanas PV (16 (t.sk. 4 NVO));</a:t>
            </a:r>
            <a:endParaRPr lang="en-US" sz="2400" dirty="0" smtClean="0"/>
          </a:p>
          <a:p>
            <a:pPr lvl="1"/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Cilvēku ar īpašām vajadzībām sadarbības organizācijas „Sustento” pārstāvis</a:t>
            </a:r>
            <a:r>
              <a:rPr lang="en-US" dirty="0" smtClean="0">
                <a:effectLst/>
              </a:rPr>
              <a:t> </a:t>
            </a:r>
            <a:endParaRPr lang="lv-LV" dirty="0" smtClean="0"/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jaunatnes padomes pārstāvis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Veselības ekonomikas asociācijas pārstāvis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Latvijas Tirdzniecības un rūpniecības kameras pārstāvis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lv-LV" dirty="0" smtClean="0"/>
          </a:p>
          <a:p>
            <a:pPr lvl="1"/>
            <a:r>
              <a:rPr lang="lv-LV" dirty="0" smtClean="0"/>
              <a:t>Izglītības, prasmju un mūžizglītības PV (15 (t.sk. 2 NVO)).</a:t>
            </a:r>
            <a:endParaRPr lang="en-US" sz="2400" dirty="0" smtClean="0"/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Latvijas Jaunatnes padomes pārstāvis</a:t>
            </a:r>
            <a:endParaRPr lang="en-US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Latvijas Pieaugušo izglītības apvienības pārstāvis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Latvijas Tirdzniecības un rūpniecības kameras pārstāvis </a:t>
            </a:r>
            <a:endParaRPr lang="en-US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1B8C8-164A-8443-BF77-B70F998592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97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Finan</a:t>
            </a:r>
            <a:r>
              <a:rPr lang="en-US" dirty="0" err="1" smtClean="0"/>
              <a:t>šu</a:t>
            </a:r>
            <a:r>
              <a:rPr lang="en-US" dirty="0" smtClean="0"/>
              <a:t> </a:t>
            </a:r>
            <a:r>
              <a:rPr lang="en-US" dirty="0" err="1" smtClean="0"/>
              <a:t>ministrijas</a:t>
            </a:r>
            <a:r>
              <a:rPr lang="en-US" dirty="0" smtClean="0"/>
              <a:t> </a:t>
            </a:r>
            <a:r>
              <a:rPr lang="en-US" dirty="0" err="1" smtClean="0"/>
              <a:t>viedoklis</a:t>
            </a:r>
            <a:r>
              <a:rPr lang="en-US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Attiec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ībā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uz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Uzraudzības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komitejas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sastāvu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deleģēt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pārstāvi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dalībai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Attiec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ībā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uz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Apakškomitejām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primāri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ā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saprot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dalībnieki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iekļauti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sastāvā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šobrīd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nepārstāv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NVO memoranda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padomi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tomēr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nē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tad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piedāv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āt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iespēju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piedalīties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NVO memoranda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padomei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kā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pieaicinātiem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ekspertiem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pie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konkrētu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jautājumu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izskatīšanas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regulāri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saņemot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informāciju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1B8C8-164A-8443-BF77-B70F998592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9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0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2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4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7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9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6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6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4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8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22457-16C6-DF4F-94B2-5C0C379B491D}" type="datetimeFigureOut">
              <a:rPr lang="en-US" smtClean="0"/>
              <a:t>23/04/14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C51FF-AE15-C440-BD0C-795BB9B0F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6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sfondi.lv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komitejas.esfondi.lv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6537"/>
            <a:ext cx="7772400" cy="2723914"/>
          </a:xfrm>
        </p:spPr>
        <p:txBody>
          <a:bodyPr>
            <a:normAutofit fontScale="90000"/>
          </a:bodyPr>
          <a:lstStyle/>
          <a:p>
            <a:r>
              <a:rPr lang="lv-LV" b="1" dirty="0" smtClean="0">
                <a:effectLst/>
              </a:rPr>
              <a:t>2014. – 2020.gada plānošanas perioda ES fondu </a:t>
            </a:r>
            <a:br>
              <a:rPr lang="lv-LV" b="1" dirty="0" smtClean="0">
                <a:effectLst/>
              </a:rPr>
            </a:br>
            <a:r>
              <a:rPr lang="lv-LV" b="1" dirty="0" smtClean="0">
                <a:effectLst/>
              </a:rPr>
              <a:t>Uzraudzības komiteja (UK) un </a:t>
            </a:r>
            <a:br>
              <a:rPr lang="lv-LV" b="1" dirty="0" smtClean="0">
                <a:effectLst/>
              </a:rPr>
            </a:br>
            <a:r>
              <a:rPr lang="lv-LV" b="1" dirty="0" smtClean="0">
                <a:effectLst/>
              </a:rPr>
              <a:t>Apakškomitejas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Diskusiju</a:t>
            </a:r>
            <a:r>
              <a:rPr lang="en-US" dirty="0" smtClean="0"/>
              <a:t> </a:t>
            </a:r>
            <a:r>
              <a:rPr lang="en-US" dirty="0" err="1" smtClean="0"/>
              <a:t>materiāls</a:t>
            </a:r>
            <a:r>
              <a:rPr lang="en-US" dirty="0" smtClean="0"/>
              <a:t> NVO un MK </a:t>
            </a:r>
            <a:r>
              <a:rPr lang="en-US" dirty="0" err="1" smtClean="0"/>
              <a:t>sadarbības</a:t>
            </a:r>
            <a:r>
              <a:rPr lang="en-US" dirty="0" smtClean="0"/>
              <a:t> memoranda </a:t>
            </a:r>
            <a:r>
              <a:rPr lang="en-US" dirty="0" err="1" smtClean="0"/>
              <a:t>padomes</a:t>
            </a:r>
            <a:r>
              <a:rPr lang="en-US" dirty="0" smtClean="0"/>
              <a:t> </a:t>
            </a:r>
            <a:r>
              <a:rPr lang="en-US" dirty="0" err="1" smtClean="0"/>
              <a:t>sēdē</a:t>
            </a:r>
            <a:r>
              <a:rPr lang="en-US" dirty="0" smtClean="0"/>
              <a:t>, 07.05.2014.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0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712"/>
            <a:ext cx="8229600" cy="87053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00FF"/>
                </a:solidFill>
              </a:rPr>
              <a:t>ES </a:t>
            </a:r>
            <a:r>
              <a:rPr lang="en-US" sz="4000" dirty="0" err="1" smtClean="0">
                <a:solidFill>
                  <a:srgbClr val="0000FF"/>
                </a:solidFill>
              </a:rPr>
              <a:t>fondu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uzraudzība</a:t>
            </a:r>
            <a:r>
              <a:rPr lang="en-US" sz="4000" dirty="0" smtClean="0"/>
              <a:t> </a:t>
            </a:r>
            <a:r>
              <a:rPr lang="en-US" sz="2800" i="1" dirty="0" smtClean="0"/>
              <a:t>(</a:t>
            </a:r>
            <a:r>
              <a:rPr lang="en-US" sz="2800" i="1" dirty="0" err="1" smtClean="0"/>
              <a:t>uz</a:t>
            </a:r>
            <a:r>
              <a:rPr lang="en-US" sz="2800" i="1" dirty="0" smtClean="0"/>
              <a:t> 28.03.2014.)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323" y="1020243"/>
            <a:ext cx="8972677" cy="5837757"/>
          </a:xfrm>
        </p:spPr>
        <p:txBody>
          <a:bodyPr>
            <a:normAutofit fontScale="70000" lnSpcReduction="20000"/>
          </a:bodyPr>
          <a:lstStyle/>
          <a:p>
            <a:r>
              <a:rPr lang="en-US" sz="3400" b="1" dirty="0" err="1" smtClean="0"/>
              <a:t>Uzraudzības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komiteja</a:t>
            </a:r>
            <a:r>
              <a:rPr lang="en-US" dirty="0" smtClean="0"/>
              <a:t> – 49 </a:t>
            </a:r>
            <a:r>
              <a:rPr lang="en-US" dirty="0" err="1" smtClean="0"/>
              <a:t>locekļi</a:t>
            </a:r>
            <a:r>
              <a:rPr lang="en-US" dirty="0" smtClean="0"/>
              <a:t> (</a:t>
            </a:r>
            <a:r>
              <a:rPr lang="en-US" dirty="0" err="1" smtClean="0"/>
              <a:t>t.sk</a:t>
            </a:r>
            <a:r>
              <a:rPr lang="en-US" dirty="0" smtClean="0"/>
              <a:t>. 12 NVO + memoranda </a:t>
            </a:r>
            <a:r>
              <a:rPr lang="en-US" dirty="0" err="1" smtClean="0"/>
              <a:t>padomes</a:t>
            </a:r>
            <a:r>
              <a:rPr lang="en-US" dirty="0" smtClean="0"/>
              <a:t> </a:t>
            </a:r>
            <a:r>
              <a:rPr lang="en-US" dirty="0" err="1" smtClean="0"/>
              <a:t>pārstāvis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sz="3400" b="1" dirty="0" smtClean="0"/>
              <a:t>8 </a:t>
            </a:r>
            <a:r>
              <a:rPr lang="en-US" sz="3400" b="1" dirty="0" err="1" smtClean="0"/>
              <a:t>apakškomitejas</a:t>
            </a:r>
            <a:r>
              <a:rPr lang="en-US" dirty="0" smtClean="0"/>
              <a:t> (</a:t>
            </a:r>
            <a:r>
              <a:rPr lang="en-US" dirty="0" err="1" smtClean="0"/>
              <a:t>katram</a:t>
            </a:r>
            <a:r>
              <a:rPr lang="en-US" dirty="0" smtClean="0"/>
              <a:t> </a:t>
            </a:r>
            <a:r>
              <a:rPr lang="en-US" dirty="0" err="1" smtClean="0"/>
              <a:t>prioritārajam</a:t>
            </a:r>
            <a:r>
              <a:rPr lang="en-US" dirty="0" smtClean="0"/>
              <a:t> </a:t>
            </a:r>
            <a:r>
              <a:rPr lang="en-US" dirty="0" err="1" smtClean="0"/>
              <a:t>virzienam</a:t>
            </a:r>
            <a:r>
              <a:rPr lang="en-US" dirty="0" smtClean="0"/>
              <a:t> (PV) </a:t>
            </a:r>
            <a:r>
              <a:rPr lang="en-US" dirty="0" err="1" smtClean="0"/>
              <a:t>sava</a:t>
            </a:r>
            <a:r>
              <a:rPr lang="en-US" dirty="0" smtClean="0"/>
              <a:t>):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Pētniecības, tehnoloģiju attīstības un inovāciju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(16 (t.sk. 3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Informācijas un komunikācijas tehnoloģiju pieejamības, e-pārvaldes un pakalpojumu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(13 (t.sk. 3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Mazo un vidējo komersantu konkurētspējas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(13 (t.sk. </a:t>
            </a:r>
            <a:r>
              <a:rPr lang="lv-LV" sz="2600" dirty="0">
                <a:solidFill>
                  <a:srgbClr val="7F7F7F"/>
                </a:solidFill>
              </a:rPr>
              <a:t>1</a:t>
            </a:r>
            <a:r>
              <a:rPr lang="lv-LV" sz="2600" dirty="0" smtClean="0">
                <a:solidFill>
                  <a:srgbClr val="7F7F7F"/>
                </a:solidFill>
              </a:rPr>
              <a:t>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Pārejas uz ekonomiku, kura rada mazas oglekļa emisijas visās nozarēs,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(14 (t.sk. </a:t>
            </a:r>
            <a:r>
              <a:rPr lang="lv-LV" sz="2600" dirty="0">
                <a:solidFill>
                  <a:srgbClr val="7F7F7F"/>
                </a:solidFill>
              </a:rPr>
              <a:t>5</a:t>
            </a:r>
            <a:r>
              <a:rPr lang="lv-LV" sz="2600" dirty="0" smtClean="0">
                <a:solidFill>
                  <a:srgbClr val="7F7F7F"/>
                </a:solidFill>
              </a:rPr>
              <a:t>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Vides aizsardzības un resursu izmantošanas efektivitātes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(16 (t.sk. </a:t>
            </a:r>
            <a:r>
              <a:rPr lang="lv-LV" sz="2600" dirty="0">
                <a:solidFill>
                  <a:srgbClr val="7F7F7F"/>
                </a:solidFill>
              </a:rPr>
              <a:t>4</a:t>
            </a:r>
            <a:r>
              <a:rPr lang="lv-LV" sz="2600" dirty="0" smtClean="0">
                <a:solidFill>
                  <a:srgbClr val="7F7F7F"/>
                </a:solidFill>
              </a:rPr>
              <a:t>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Ilgtspējīgas transporta sistēmas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(12 (t.sk. 4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Nodarbinātības, darbaspēka mobilitātes un sociālās iekļaušanas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(16 (t.sk. 4 NVO))</a:t>
            </a:r>
            <a:r>
              <a:rPr lang="lv-LV" dirty="0" smtClean="0"/>
              <a:t>;</a:t>
            </a:r>
            <a:endParaRPr lang="en-US" sz="24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Izglītības, prasmju un mūžizglītības </a:t>
            </a:r>
            <a:r>
              <a:rPr lang="lv-LV" dirty="0" smtClean="0"/>
              <a:t>PV </a:t>
            </a:r>
            <a:r>
              <a:rPr lang="lv-LV" sz="2600" dirty="0" smtClean="0">
                <a:solidFill>
                  <a:srgbClr val="7F7F7F"/>
                </a:solidFill>
              </a:rPr>
              <a:t>(15 (t.sk. 3 NVO))</a:t>
            </a:r>
            <a:r>
              <a:rPr lang="lv-LV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964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533"/>
            <a:ext cx="8229600" cy="495748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Kompetence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721" y="666281"/>
            <a:ext cx="4350079" cy="60173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00FF"/>
                </a:solidFill>
              </a:rPr>
              <a:t>Uzraudzības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komiteja</a:t>
            </a:r>
            <a:r>
              <a:rPr lang="en-US" b="1" dirty="0" smtClean="0">
                <a:solidFill>
                  <a:srgbClr val="0000FF"/>
                </a:solidFill>
              </a:rPr>
              <a:t>:</a:t>
            </a:r>
          </a:p>
          <a:p>
            <a:r>
              <a:rPr lang="en-US" dirty="0" err="1" smtClean="0"/>
              <a:t>Apstiprina</a:t>
            </a:r>
            <a:r>
              <a:rPr lang="en-US" dirty="0" smtClean="0"/>
              <a:t>:</a:t>
            </a:r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Plānošanas </a:t>
            </a:r>
            <a:r>
              <a:rPr lang="lv-LV" dirty="0" smtClean="0"/>
              <a:t>dokumentus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Projektu </a:t>
            </a:r>
            <a:r>
              <a:rPr lang="lv-LV" dirty="0" smtClean="0"/>
              <a:t>kritērijus </a:t>
            </a:r>
            <a:r>
              <a:rPr lang="lv-LV" dirty="0"/>
              <a:t>un </a:t>
            </a:r>
            <a:r>
              <a:rPr lang="lv-LV" dirty="0" smtClean="0"/>
              <a:t>metodoloģijas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Komunikācijas </a:t>
            </a:r>
            <a:r>
              <a:rPr lang="lv-LV" dirty="0" smtClean="0"/>
              <a:t>stratēģijas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Izvērtēšanas </a:t>
            </a:r>
            <a:r>
              <a:rPr lang="lv-LV" dirty="0" smtClean="0"/>
              <a:t>plānus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Gada un </a:t>
            </a:r>
            <a:r>
              <a:rPr lang="lv-LV" dirty="0" smtClean="0"/>
              <a:t>stratēģiskos ziņojumus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 smtClean="0"/>
              <a:t>Reglamentus</a:t>
            </a:r>
            <a:endParaRPr lang="lv-LV" dirty="0"/>
          </a:p>
          <a:p>
            <a:r>
              <a:rPr lang="en-US" dirty="0" err="1" smtClean="0"/>
              <a:t>Izskata</a:t>
            </a:r>
            <a:r>
              <a:rPr lang="en-US" dirty="0" smtClean="0"/>
              <a:t> un </a:t>
            </a:r>
            <a:r>
              <a:rPr lang="en-US" dirty="0" err="1" smtClean="0"/>
              <a:t>uzrauga</a:t>
            </a:r>
            <a:r>
              <a:rPr lang="en-US" dirty="0" smtClean="0"/>
              <a:t>:</a:t>
            </a:r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Investīciju </a:t>
            </a:r>
            <a:r>
              <a:rPr lang="lv-LV" dirty="0" smtClean="0"/>
              <a:t>progresu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Rezultātu </a:t>
            </a:r>
            <a:r>
              <a:rPr lang="lv-LV" dirty="0" smtClean="0"/>
              <a:t>efektivitāti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Finanšu </a:t>
            </a:r>
            <a:r>
              <a:rPr lang="lv-LV" dirty="0" smtClean="0"/>
              <a:t>instrumentus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 smtClean="0"/>
              <a:t>Lielos projektus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Snieguma </a:t>
            </a:r>
            <a:r>
              <a:rPr lang="lv-LV" dirty="0" smtClean="0"/>
              <a:t>ietvaru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 smtClean="0"/>
              <a:t>Izvērtējumus</a:t>
            </a:r>
            <a:endParaRPr lang="lv-LV" dirty="0"/>
          </a:p>
          <a:p>
            <a:pPr marL="754063" lvl="2" indent="-260350">
              <a:buFont typeface="Arial" panose="020B0604020202020204" pitchFamily="34" charset="0"/>
              <a:buChar char="•"/>
            </a:pPr>
            <a:r>
              <a:rPr lang="lv-LV" dirty="0"/>
              <a:t>u.c</a:t>
            </a:r>
            <a:r>
              <a:rPr lang="lv-LV" dirty="0" smtClean="0"/>
              <a:t>.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0091"/>
            <a:ext cx="4240788" cy="43308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8 </a:t>
            </a:r>
            <a:r>
              <a:rPr lang="en-US" b="1" dirty="0" err="1">
                <a:solidFill>
                  <a:srgbClr val="0000FF"/>
                </a:solidFill>
              </a:rPr>
              <a:t>a</a:t>
            </a:r>
            <a:r>
              <a:rPr lang="en-US" b="1" dirty="0" err="1" smtClean="0">
                <a:solidFill>
                  <a:srgbClr val="0000FF"/>
                </a:solidFill>
              </a:rPr>
              <a:t>pakškomitejas</a:t>
            </a:r>
            <a:r>
              <a:rPr lang="en-US" b="1" dirty="0" smtClean="0">
                <a:solidFill>
                  <a:srgbClr val="0000FF"/>
                </a:solidFill>
              </a:rPr>
              <a:t>:</a:t>
            </a:r>
          </a:p>
          <a:p>
            <a:r>
              <a:rPr lang="lv-LV" sz="2200" dirty="0" smtClean="0"/>
              <a:t>Pirms UK izskata un saskaņo UK lemjamos konkrētā prioritārā virziena jautājumus </a:t>
            </a:r>
          </a:p>
          <a:p>
            <a:endParaRPr lang="lv-LV" sz="2200" dirty="0" smtClean="0"/>
          </a:p>
          <a:p>
            <a:r>
              <a:rPr lang="lv-LV" sz="2200" dirty="0" smtClean="0"/>
              <a:t>Izskata konkrētā prioritārā virziena investīciju finanšu un rezultātu snieguma progresu</a:t>
            </a:r>
          </a:p>
          <a:p>
            <a:endParaRPr lang="lv-LV" sz="2200" dirty="0" smtClean="0"/>
          </a:p>
          <a:p>
            <a:r>
              <a:rPr lang="lv-LV" sz="2200" dirty="0" smtClean="0"/>
              <a:t>Ieteikumi rekomendācijas 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0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78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Sastāvs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47" y="1412811"/>
            <a:ext cx="8686800" cy="475028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lv-LV" sz="4000" dirty="0" smtClean="0">
                <a:solidFill>
                  <a:srgbClr val="0000FF"/>
                </a:solidFill>
              </a:rPr>
              <a:t>Uzraudzības komiteja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Visiem iespēja būt balsstiesīgiem – </a:t>
            </a:r>
            <a:r>
              <a:rPr lang="lv-LV" i="1" dirty="0" smtClean="0"/>
              <a:t>izņēmums ir EK, Revīzijas iestāde un Sertificējošā iestāde </a:t>
            </a:r>
          </a:p>
          <a:p>
            <a:pPr>
              <a:spcAft>
                <a:spcPts val="600"/>
              </a:spcAft>
            </a:pPr>
            <a:r>
              <a:rPr lang="lv-LV" u="sng" dirty="0" smtClean="0"/>
              <a:t>Balsstiesīgie ir amatpersonas un jāpilda amatpersonu deklarācijas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UK sastāvs publiskots (</a:t>
            </a:r>
            <a:r>
              <a:rPr lang="lv-LV" dirty="0" smtClean="0">
                <a:hlinkClick r:id="rId2"/>
              </a:rPr>
              <a:t>www.esfondi.lv</a:t>
            </a:r>
            <a:r>
              <a:rPr lang="lv-LV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Interešu konflikta novēršanas pasākumi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Nesaņem atsevišķu atalgojumu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Iespēja piedalīties apmācībās no tehniskās palīdzības (TP) līdzekļiem</a:t>
            </a:r>
          </a:p>
          <a:p>
            <a:endParaRPr lang="lv-LV" dirty="0" smtClean="0"/>
          </a:p>
          <a:p>
            <a:pPr marL="0" indent="0">
              <a:buNone/>
            </a:pPr>
            <a:r>
              <a:rPr lang="lv-LV" sz="4000" dirty="0" smtClean="0">
                <a:solidFill>
                  <a:srgbClr val="0000FF"/>
                </a:solidFill>
              </a:rPr>
              <a:t>Apakškomitejas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Nav balsstiesīgie, nesaņem atalgojumu, ir apmācību iespējas no TP</a:t>
            </a:r>
          </a:p>
          <a:p>
            <a:pPr>
              <a:spcAft>
                <a:spcPts val="600"/>
              </a:spcAft>
            </a:pPr>
            <a:r>
              <a:rPr lang="lv-LV" dirty="0" smtClean="0"/>
              <a:t>Katram prioritārajam virzienam atbilstoši dalībnieki</a:t>
            </a:r>
          </a:p>
        </p:txBody>
      </p:sp>
    </p:spTree>
    <p:extLst>
      <p:ext uri="{BB962C8B-B14F-4D97-AF65-F5344CB8AC3E}">
        <p14:creationId xmlns:p14="http://schemas.microsoft.com/office/powerpoint/2010/main" val="1056428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7737"/>
          </a:xfrm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Dokumentu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aprite</a:t>
            </a:r>
            <a:r>
              <a:rPr lang="en-US" dirty="0" smtClean="0">
                <a:solidFill>
                  <a:srgbClr val="0000FF"/>
                </a:solidFill>
              </a:rPr>
              <a:t> un </a:t>
            </a:r>
            <a:r>
              <a:rPr lang="en-US" dirty="0" err="1" smtClean="0">
                <a:solidFill>
                  <a:srgbClr val="0000FF"/>
                </a:solidFill>
              </a:rPr>
              <a:t>norise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375"/>
            <a:ext cx="8229600" cy="542924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v-LV" sz="4000" dirty="0" smtClean="0">
                <a:solidFill>
                  <a:srgbClr val="0000FF"/>
                </a:solidFill>
              </a:rPr>
              <a:t>Uzraudzības komiteja</a:t>
            </a:r>
          </a:p>
          <a:p>
            <a:r>
              <a:rPr lang="lv-LV" dirty="0" smtClean="0"/>
              <a:t>Caurspīdīgums &amp; Izsekojamība &amp; Partnerība</a:t>
            </a:r>
            <a:endParaRPr lang="lv-LV" dirty="0" smtClean="0">
              <a:hlinkClick r:id="rId2"/>
            </a:endParaRPr>
          </a:p>
          <a:p>
            <a:r>
              <a:rPr lang="lv-LV" dirty="0" smtClean="0">
                <a:hlinkClick r:id="rId2"/>
              </a:rPr>
              <a:t>http://komitejas.esfondi.lv</a:t>
            </a:r>
            <a:r>
              <a:rPr lang="lv-LV" dirty="0" smtClean="0"/>
              <a:t> (e-portfelis) </a:t>
            </a:r>
          </a:p>
          <a:p>
            <a:r>
              <a:rPr lang="lv-LV" dirty="0" smtClean="0"/>
              <a:t>Vismaz viena sēde gadā (izbraukuma)</a:t>
            </a:r>
          </a:p>
          <a:p>
            <a:r>
              <a:rPr lang="lv-LV" b="1" dirty="0" smtClean="0"/>
              <a:t>Obligāts nosacījums  </a:t>
            </a:r>
            <a:r>
              <a:rPr lang="lv-LV" dirty="0" smtClean="0"/>
              <a:t>- </a:t>
            </a:r>
            <a:r>
              <a:rPr lang="lv-LV" b="1" dirty="0" smtClean="0"/>
              <a:t>pirms virzīt UK jābūt Apakškomitejas saskaņojumam </a:t>
            </a:r>
            <a:r>
              <a:rPr lang="lv-LV" dirty="0" smtClean="0"/>
              <a:t>par:  projektu iesniegumu kritērijiem, atlases metodoloģiju un specifisko atbalsta mērķu sākotnējo ietekmes novērtējumu </a:t>
            </a:r>
          </a:p>
          <a:p>
            <a:r>
              <a:rPr lang="lv-LV" dirty="0" smtClean="0"/>
              <a:t>Striktāki termiņi un disciplīna par UK apstiprināmiem dokumentiem</a:t>
            </a:r>
          </a:p>
          <a:p>
            <a:r>
              <a:rPr lang="lv-LV" dirty="0" smtClean="0"/>
              <a:t>Elastīgāka kārtība prezentācijām un informatīviem materiāliem</a:t>
            </a:r>
          </a:p>
          <a:p>
            <a:pPr marL="0" indent="0">
              <a:buNone/>
            </a:pPr>
            <a:endParaRPr lang="lv-LV" sz="4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lv-LV" sz="4000" dirty="0" smtClean="0">
                <a:solidFill>
                  <a:srgbClr val="0000FF"/>
                </a:solidFill>
              </a:rPr>
              <a:t>Apakškomitejas</a:t>
            </a:r>
          </a:p>
          <a:p>
            <a:r>
              <a:rPr lang="lv-LV" dirty="0" smtClean="0"/>
              <a:t>Caurspīdīgums &amp; Izsekojamība &amp; Partnerība</a:t>
            </a:r>
            <a:endParaRPr lang="lv-LV" dirty="0" smtClean="0">
              <a:hlinkClick r:id="rId2"/>
            </a:endParaRPr>
          </a:p>
          <a:p>
            <a:r>
              <a:rPr lang="lv-LV" dirty="0" smtClean="0">
                <a:hlinkClick r:id="rId2"/>
              </a:rPr>
              <a:t>http://komitejas.esfondi.lv</a:t>
            </a:r>
            <a:r>
              <a:rPr lang="lv-LV" dirty="0" smtClean="0"/>
              <a:t> (e-portfelis) </a:t>
            </a:r>
          </a:p>
          <a:p>
            <a:r>
              <a:rPr lang="lv-LV" dirty="0" smtClean="0"/>
              <a:t>Iespēja </a:t>
            </a:r>
            <a:r>
              <a:rPr lang="lv-LV" b="1" dirty="0" smtClean="0"/>
              <a:t>ikmēneša sanāksmēm FM telpās</a:t>
            </a:r>
          </a:p>
          <a:p>
            <a:r>
              <a:rPr lang="lv-LV" dirty="0" smtClean="0"/>
              <a:t>Vienkāršota dokumentu aprite </a:t>
            </a:r>
          </a:p>
          <a:p>
            <a:r>
              <a:rPr lang="lv-LV" dirty="0" smtClean="0"/>
              <a:t>Komentāri un diskusijas apakškomitejas laikā</a:t>
            </a:r>
          </a:p>
        </p:txBody>
      </p:sp>
    </p:spTree>
    <p:extLst>
      <p:ext uri="{BB962C8B-B14F-4D97-AF65-F5344CB8AC3E}">
        <p14:creationId xmlns:p14="http://schemas.microsoft.com/office/powerpoint/2010/main" val="4190352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Reglamentu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apstiprināšana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10971" cy="4958494"/>
          </a:xfrm>
        </p:spPr>
        <p:txBody>
          <a:bodyPr>
            <a:normAutofit fontScale="85000" lnSpcReduction="10000"/>
          </a:bodyPr>
          <a:lstStyle/>
          <a:p>
            <a:r>
              <a:rPr lang="lv-LV" b="1" dirty="0" smtClean="0"/>
              <a:t>Š.g. 11.aprīlī</a:t>
            </a:r>
            <a:r>
              <a:rPr lang="lv-LV" dirty="0" smtClean="0"/>
              <a:t> – FM reglamentus nodod komentēšanai</a:t>
            </a:r>
          </a:p>
          <a:p>
            <a:r>
              <a:rPr lang="lv-LV" b="1" dirty="0" smtClean="0"/>
              <a:t>Š.g. 22.aprīlī </a:t>
            </a:r>
            <a:r>
              <a:rPr lang="lv-LV" dirty="0" smtClean="0"/>
              <a:t>- PUK locekļi iesūta komentārus FM</a:t>
            </a:r>
          </a:p>
          <a:p>
            <a:r>
              <a:rPr lang="lv-LV" b="1" dirty="0" smtClean="0"/>
              <a:t>Š.g. 29.aprīlī </a:t>
            </a:r>
            <a:r>
              <a:rPr lang="lv-LV" dirty="0" smtClean="0"/>
              <a:t>– FM ievieto precizētās Reglamentu versijas e-portfelī</a:t>
            </a:r>
          </a:p>
          <a:p>
            <a:r>
              <a:rPr lang="lv-LV" b="1" dirty="0" smtClean="0">
                <a:solidFill>
                  <a:srgbClr val="FF0000"/>
                </a:solidFill>
              </a:rPr>
              <a:t>Š.g. maijā </a:t>
            </a:r>
            <a:r>
              <a:rPr lang="lv-LV" dirty="0" smtClean="0">
                <a:solidFill>
                  <a:srgbClr val="FF0000"/>
                </a:solidFill>
              </a:rPr>
              <a:t>– FM Reglamentus virza apstiprināšanai UK, institūcijas deleģē savus pārstāvjus dalībai UK</a:t>
            </a:r>
          </a:p>
          <a:p>
            <a:r>
              <a:rPr lang="lv-LV" b="1" dirty="0" smtClean="0"/>
              <a:t>Š.g. jūnijā </a:t>
            </a:r>
            <a:r>
              <a:rPr lang="lv-LV" dirty="0" smtClean="0"/>
              <a:t>MK Rīkojuma par UK sastāvu apstiprināšana</a:t>
            </a:r>
          </a:p>
          <a:p>
            <a:r>
              <a:rPr lang="lv-LV" b="1" dirty="0" smtClean="0">
                <a:solidFill>
                  <a:srgbClr val="0070C0"/>
                </a:solidFill>
              </a:rPr>
              <a:t>Š.g. jūlijā - pirmā 2014.-2020.plānošanas perioda UK sēde - apstiprina UK un Apakškomiteju Reglamentus, t.sk informē par Partnerības līguma vadības grupas formātu</a:t>
            </a:r>
          </a:p>
        </p:txBody>
      </p:sp>
    </p:spTree>
    <p:extLst>
      <p:ext uri="{BB962C8B-B14F-4D97-AF65-F5344CB8AC3E}">
        <p14:creationId xmlns:p14="http://schemas.microsoft.com/office/powerpoint/2010/main" val="3193943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77826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err="1" smtClean="0"/>
              <a:t>Nepieciešamie</a:t>
            </a:r>
            <a:r>
              <a:rPr lang="en-US" sz="4000" dirty="0" smtClean="0"/>
              <a:t> </a:t>
            </a:r>
            <a:r>
              <a:rPr lang="en-US" sz="4000" dirty="0" err="1" smtClean="0"/>
              <a:t>lēmumi</a:t>
            </a:r>
            <a:r>
              <a:rPr lang="en-US" sz="4000" dirty="0" smtClean="0"/>
              <a:t> (1):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2260"/>
            <a:ext cx="8452217" cy="544090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Priekšlikumi</a:t>
            </a:r>
            <a:r>
              <a:rPr lang="en-US" dirty="0" smtClean="0"/>
              <a:t> </a:t>
            </a:r>
            <a:r>
              <a:rPr lang="en-US" dirty="0" err="1" smtClean="0"/>
              <a:t>reglamentam</a:t>
            </a:r>
            <a:r>
              <a:rPr lang="en-US" dirty="0" smtClean="0"/>
              <a:t>: </a:t>
            </a:r>
            <a:endParaRPr lang="en-US" dirty="0" smtClean="0"/>
          </a:p>
          <a:p>
            <a:pPr marL="457200" lvl="1" indent="0" algn="just">
              <a:buNone/>
            </a:pPr>
            <a:endParaRPr lang="en-US" dirty="0" smtClean="0"/>
          </a:p>
          <a:p>
            <a:pPr marL="457200" lvl="1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Ievērojot</a:t>
            </a:r>
            <a:r>
              <a:rPr lang="en-US" dirty="0" smtClean="0"/>
              <a:t> </a:t>
            </a:r>
            <a:r>
              <a:rPr lang="en-US" dirty="0" err="1" smtClean="0"/>
              <a:t>partnerības</a:t>
            </a:r>
            <a:r>
              <a:rPr lang="en-US" dirty="0" smtClean="0"/>
              <a:t> </a:t>
            </a:r>
            <a:r>
              <a:rPr lang="en-US" dirty="0" err="1" smtClean="0"/>
              <a:t>principu</a:t>
            </a:r>
            <a:r>
              <a:rPr lang="en-US" dirty="0" smtClean="0"/>
              <a:t>, </a:t>
            </a:r>
            <a:r>
              <a:rPr lang="en-US" dirty="0" err="1" smtClean="0"/>
              <a:t>nodrošināt</a:t>
            </a:r>
            <a:r>
              <a:rPr lang="en-US" dirty="0" smtClean="0"/>
              <a:t> </a:t>
            </a:r>
            <a:r>
              <a:rPr lang="en-US" dirty="0" err="1" smtClean="0"/>
              <a:t>katrā</a:t>
            </a:r>
            <a:r>
              <a:rPr lang="en-US" dirty="0" smtClean="0"/>
              <a:t> </a:t>
            </a:r>
            <a:r>
              <a:rPr lang="en-US" dirty="0" err="1" smtClean="0"/>
              <a:t>apakškomitejā</a:t>
            </a:r>
            <a:r>
              <a:rPr lang="en-US" dirty="0" smtClean="0"/>
              <a:t> </a:t>
            </a:r>
            <a:r>
              <a:rPr lang="en-US" dirty="0" err="1" smtClean="0"/>
              <a:t>vismaz</a:t>
            </a:r>
            <a:r>
              <a:rPr lang="en-US" dirty="0" smtClean="0"/>
              <a:t> 1/4 NVO </a:t>
            </a:r>
            <a:r>
              <a:rPr lang="en-US" dirty="0" err="1" smtClean="0"/>
              <a:t>pārstāvju</a:t>
            </a:r>
            <a:r>
              <a:rPr lang="en-US" dirty="0" smtClean="0"/>
              <a:t>;</a:t>
            </a:r>
          </a:p>
          <a:p>
            <a:pPr marL="457200" lvl="1" indent="0" algn="just">
              <a:buNone/>
            </a:pPr>
            <a:endParaRPr lang="en-US" dirty="0" smtClean="0"/>
          </a:p>
          <a:p>
            <a:pPr marL="457200" lvl="1" indent="0" algn="just">
              <a:buNone/>
            </a:pPr>
            <a:r>
              <a:rPr lang="en-US" dirty="0" smtClean="0"/>
              <a:t>2.1. </a:t>
            </a:r>
            <a:r>
              <a:rPr lang="en-US" dirty="0" err="1" smtClean="0"/>
              <a:t>iekļaut</a:t>
            </a:r>
            <a:r>
              <a:rPr lang="en-US" dirty="0" smtClean="0"/>
              <a:t> MK un NVO memoranda </a:t>
            </a:r>
            <a:r>
              <a:rPr lang="en-US" dirty="0" err="1" smtClean="0"/>
              <a:t>padomes</a:t>
            </a:r>
            <a:r>
              <a:rPr lang="en-US" dirty="0" smtClean="0"/>
              <a:t> </a:t>
            </a:r>
            <a:r>
              <a:rPr lang="en-US" dirty="0" err="1" smtClean="0"/>
              <a:t>pārstāvi</a:t>
            </a:r>
            <a:r>
              <a:rPr lang="en-US" dirty="0" smtClean="0"/>
              <a:t> </a:t>
            </a:r>
            <a:r>
              <a:rPr lang="en-US" dirty="0" err="1" smtClean="0"/>
              <a:t>apakškomitejas</a:t>
            </a:r>
            <a:r>
              <a:rPr lang="en-US" dirty="0" smtClean="0"/>
              <a:t> </a:t>
            </a:r>
            <a:r>
              <a:rPr lang="en-US" dirty="0" err="1" smtClean="0"/>
              <a:t>sastāvā</a:t>
            </a:r>
            <a:r>
              <a:rPr lang="en-US" dirty="0" smtClean="0"/>
              <a:t> </a:t>
            </a:r>
            <a:r>
              <a:rPr lang="en-US" dirty="0" err="1" smtClean="0"/>
              <a:t>katrā</a:t>
            </a:r>
            <a:r>
              <a:rPr lang="en-US" dirty="0" smtClean="0"/>
              <a:t> </a:t>
            </a:r>
            <a:r>
              <a:rPr lang="en-US" dirty="0" err="1" smtClean="0"/>
              <a:t>virzienā</a:t>
            </a:r>
            <a:r>
              <a:rPr lang="en-US" dirty="0" smtClean="0"/>
              <a:t>;</a:t>
            </a:r>
          </a:p>
          <a:p>
            <a:pPr marL="457200" lvl="1" indent="0" algn="just">
              <a:buNone/>
            </a:pPr>
            <a:endParaRPr lang="en-US" u="sng" dirty="0" smtClean="0"/>
          </a:p>
          <a:p>
            <a:pPr marL="457200" lvl="1" indent="0" algn="just">
              <a:buNone/>
            </a:pPr>
            <a:r>
              <a:rPr lang="en-US" u="sng" dirty="0" err="1" smtClean="0"/>
              <a:t>vai</a:t>
            </a:r>
            <a:endParaRPr lang="en-US" u="sng" dirty="0" smtClean="0"/>
          </a:p>
          <a:p>
            <a:pPr marL="457200" lvl="1" indent="0" algn="just">
              <a:buNone/>
            </a:pPr>
            <a:endParaRPr lang="en-US" dirty="0" smtClean="0"/>
          </a:p>
          <a:p>
            <a:pPr marL="457200" lvl="1" indent="0" algn="just">
              <a:buNone/>
            </a:pPr>
            <a:r>
              <a:rPr lang="en-US" dirty="0" smtClean="0"/>
              <a:t>2.2. </a:t>
            </a:r>
            <a:r>
              <a:rPr lang="en-US" dirty="0" err="1" smtClean="0"/>
              <a:t>iekļaut</a:t>
            </a:r>
            <a:r>
              <a:rPr lang="en-US" dirty="0" smtClean="0"/>
              <a:t> </a:t>
            </a:r>
            <a:r>
              <a:rPr lang="en-US" dirty="0"/>
              <a:t>MK un NVO memoranda </a:t>
            </a:r>
            <a:r>
              <a:rPr lang="en-US" dirty="0" err="1"/>
              <a:t>padomes</a:t>
            </a:r>
            <a:r>
              <a:rPr lang="en-US" dirty="0"/>
              <a:t> </a:t>
            </a:r>
            <a:r>
              <a:rPr lang="en-US" dirty="0" err="1"/>
              <a:t>pārstāvi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apakškomiteju</a:t>
            </a:r>
            <a:r>
              <a:rPr lang="en-US" dirty="0" smtClean="0"/>
              <a:t> </a:t>
            </a:r>
            <a:r>
              <a:rPr lang="en-US" dirty="0" err="1" smtClean="0"/>
              <a:t>sastāvā</a:t>
            </a:r>
            <a:r>
              <a:rPr lang="en-US" dirty="0" smtClean="0"/>
              <a:t>, </a:t>
            </a:r>
            <a:r>
              <a:rPr lang="en-US" dirty="0" err="1" smtClean="0"/>
              <a:t>kurās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paredzams</a:t>
            </a:r>
            <a:r>
              <a:rPr lang="en-US" dirty="0" smtClean="0"/>
              <a:t> </a:t>
            </a:r>
            <a:r>
              <a:rPr lang="en-US" dirty="0" err="1" smtClean="0"/>
              <a:t>atbalsts</a:t>
            </a:r>
            <a:r>
              <a:rPr lang="en-US" dirty="0" smtClean="0"/>
              <a:t> NVO: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i="1" dirty="0"/>
              <a:t>Pētniecības, tehnoloģiju attīstības un inovāciju </a:t>
            </a:r>
            <a:r>
              <a:rPr lang="lv-LV" i="1" dirty="0" smtClean="0"/>
              <a:t>PV;</a:t>
            </a:r>
            <a:endParaRPr lang="en-US" sz="2400" i="1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i="1" dirty="0" smtClean="0"/>
              <a:t>Vides </a:t>
            </a:r>
            <a:r>
              <a:rPr lang="lv-LV" i="1" dirty="0"/>
              <a:t>aizsardzības un resursu izmantošanas efektivitātes </a:t>
            </a:r>
            <a:r>
              <a:rPr lang="lv-LV" i="1" dirty="0" smtClean="0"/>
              <a:t>PV;</a:t>
            </a:r>
            <a:endParaRPr lang="en-US" sz="2400" i="1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i="1" dirty="0" smtClean="0"/>
              <a:t>Nodarbinātības</a:t>
            </a:r>
            <a:r>
              <a:rPr lang="lv-LV" i="1" dirty="0"/>
              <a:t>, darbaspēka mobilitātes un sociālās iekļaušanas </a:t>
            </a:r>
            <a:r>
              <a:rPr lang="lv-LV" i="1" dirty="0" smtClean="0"/>
              <a:t>PV;</a:t>
            </a:r>
            <a:endParaRPr lang="en-US" sz="2400" i="1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lv-LV" i="1" dirty="0"/>
              <a:t>Izglītības, prasmju un mūžizglītības </a:t>
            </a:r>
            <a:r>
              <a:rPr lang="lv-LV" i="1" dirty="0" smtClean="0"/>
              <a:t>PV</a:t>
            </a:r>
            <a:r>
              <a:rPr lang="lv-LV" dirty="0" smtClean="0"/>
              <a:t>.</a:t>
            </a:r>
            <a:endParaRPr lang="en-US" sz="2400" dirty="0"/>
          </a:p>
          <a:p>
            <a:pPr marL="457200" lvl="1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5717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7782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Nepieciešamie</a:t>
            </a:r>
            <a:r>
              <a:rPr lang="en-US" dirty="0" smtClean="0"/>
              <a:t> </a:t>
            </a:r>
            <a:r>
              <a:rPr lang="en-US" dirty="0" err="1" smtClean="0"/>
              <a:t>lēmumi</a:t>
            </a:r>
            <a:r>
              <a:rPr lang="en-US" dirty="0" smtClean="0"/>
              <a:t> (2):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54880"/>
            <a:ext cx="8452217" cy="56182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Priekšlikums</a:t>
            </a:r>
            <a:r>
              <a:rPr lang="en-US" dirty="0" smtClean="0"/>
              <a:t> </a:t>
            </a:r>
            <a:r>
              <a:rPr lang="en-US" dirty="0" err="1" smtClean="0"/>
              <a:t>pārstāvju</a:t>
            </a:r>
            <a:r>
              <a:rPr lang="en-US" dirty="0" smtClean="0"/>
              <a:t> </a:t>
            </a:r>
            <a:r>
              <a:rPr lang="en-US" dirty="0" err="1" smtClean="0"/>
              <a:t>deleģēšanai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š.g.maijā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 smtClean="0"/>
              <a:t>Līdz</a:t>
            </a:r>
            <a:r>
              <a:rPr lang="en-US" dirty="0" smtClean="0">
                <a:solidFill>
                  <a:srgbClr val="FF0000"/>
                </a:solidFill>
              </a:rPr>
              <a:t> 21.05.2014. </a:t>
            </a:r>
            <a:r>
              <a:rPr lang="en-US" dirty="0" err="1" smtClean="0"/>
              <a:t>apzināt</a:t>
            </a:r>
            <a:r>
              <a:rPr lang="en-US" dirty="0" smtClean="0"/>
              <a:t> </a:t>
            </a:r>
            <a:r>
              <a:rPr lang="en-US" dirty="0" err="1" smtClean="0"/>
              <a:t>memorandu</a:t>
            </a:r>
            <a:r>
              <a:rPr lang="en-US" dirty="0" smtClean="0"/>
              <a:t> </a:t>
            </a:r>
            <a:r>
              <a:rPr lang="en-US" dirty="0" err="1" smtClean="0"/>
              <a:t>parakstījušās</a:t>
            </a:r>
            <a:r>
              <a:rPr lang="en-US" dirty="0" smtClean="0"/>
              <a:t> NVO, </a:t>
            </a:r>
            <a:r>
              <a:rPr lang="en-US" dirty="0" err="1" smtClean="0"/>
              <a:t>kuras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motivētas</a:t>
            </a:r>
            <a:r>
              <a:rPr lang="en-US" dirty="0" smtClean="0"/>
              <a:t> un </a:t>
            </a:r>
            <a:r>
              <a:rPr lang="en-US" dirty="0" err="1" smtClean="0"/>
              <a:t>gatavas</a:t>
            </a:r>
            <a:r>
              <a:rPr lang="en-US" dirty="0" smtClean="0"/>
              <a:t> </a:t>
            </a:r>
            <a:r>
              <a:rPr lang="en-US" dirty="0" err="1" smtClean="0"/>
              <a:t>darboties</a:t>
            </a:r>
            <a:r>
              <a:rPr lang="en-US" dirty="0" smtClean="0"/>
              <a:t> </a:t>
            </a:r>
            <a:r>
              <a:rPr lang="en-US" dirty="0" err="1" smtClean="0"/>
              <a:t>uzraudzības</a:t>
            </a:r>
            <a:r>
              <a:rPr lang="en-US" dirty="0" smtClean="0"/>
              <a:t> </a:t>
            </a:r>
            <a:r>
              <a:rPr lang="en-US" dirty="0" err="1" smtClean="0"/>
              <a:t>komitejā</a:t>
            </a:r>
            <a:r>
              <a:rPr lang="en-US" dirty="0" smtClean="0"/>
              <a:t> un </a:t>
            </a:r>
            <a:r>
              <a:rPr lang="en-US" dirty="0" err="1" smtClean="0"/>
              <a:t>apakškomitejās</a:t>
            </a:r>
            <a:r>
              <a:rPr lang="en-US" dirty="0" smtClean="0"/>
              <a:t>:</a:t>
            </a:r>
          </a:p>
          <a:p>
            <a:pPr lvl="2" algn="just"/>
            <a:r>
              <a:rPr lang="en-US" dirty="0" err="1" smtClean="0"/>
              <a:t>Katru</a:t>
            </a:r>
            <a:r>
              <a:rPr lang="en-US" dirty="0" smtClean="0"/>
              <a:t> </a:t>
            </a:r>
            <a:r>
              <a:rPr lang="en-US" dirty="0" err="1" smtClean="0"/>
              <a:t>mēnesi</a:t>
            </a:r>
            <a:r>
              <a:rPr lang="en-US" dirty="0" smtClean="0"/>
              <a:t> </a:t>
            </a:r>
            <a:r>
              <a:rPr lang="en-US" dirty="0" err="1" smtClean="0"/>
              <a:t>piedalīties</a:t>
            </a:r>
            <a:r>
              <a:rPr lang="en-US" dirty="0" smtClean="0"/>
              <a:t> </a:t>
            </a:r>
            <a:r>
              <a:rPr lang="en-US" dirty="0" err="1" smtClean="0"/>
              <a:t>sēdēs</a:t>
            </a:r>
            <a:r>
              <a:rPr lang="en-US" dirty="0" smtClean="0"/>
              <a:t> FM;</a:t>
            </a:r>
          </a:p>
          <a:p>
            <a:pPr lvl="2" algn="just"/>
            <a:r>
              <a:rPr lang="en-US" dirty="0" err="1" smtClean="0"/>
              <a:t>Sekot</a:t>
            </a:r>
            <a:r>
              <a:rPr lang="en-US" dirty="0" smtClean="0"/>
              <a:t> </a:t>
            </a:r>
            <a:r>
              <a:rPr lang="en-US" dirty="0" err="1" smtClean="0"/>
              <a:t>sabiedrības</a:t>
            </a:r>
            <a:r>
              <a:rPr lang="en-US" dirty="0" smtClean="0"/>
              <a:t> </a:t>
            </a:r>
            <a:r>
              <a:rPr lang="en-US" dirty="0" err="1" smtClean="0"/>
              <a:t>līdzdalības</a:t>
            </a:r>
            <a:r>
              <a:rPr lang="en-US" dirty="0" smtClean="0"/>
              <a:t> </a:t>
            </a:r>
            <a:r>
              <a:rPr lang="en-US" dirty="0" err="1" smtClean="0"/>
              <a:t>iespējām</a:t>
            </a:r>
            <a:r>
              <a:rPr lang="en-US" dirty="0" smtClean="0"/>
              <a:t> un </a:t>
            </a:r>
            <a:r>
              <a:rPr lang="en-US" dirty="0" err="1" smtClean="0"/>
              <a:t>uzraudzības</a:t>
            </a:r>
            <a:r>
              <a:rPr lang="en-US" dirty="0" smtClean="0"/>
              <a:t> </a:t>
            </a:r>
            <a:r>
              <a:rPr lang="en-US" dirty="0" err="1" smtClean="0"/>
              <a:t>caurskatāmībai</a:t>
            </a:r>
            <a:r>
              <a:rPr lang="en-US" dirty="0" smtClean="0"/>
              <a:t>;</a:t>
            </a:r>
          </a:p>
          <a:p>
            <a:pPr lvl="2" algn="just"/>
            <a:r>
              <a:rPr lang="en-US" dirty="0" err="1" smtClean="0"/>
              <a:t>Ierosināt</a:t>
            </a:r>
            <a:r>
              <a:rPr lang="en-US" dirty="0" smtClean="0"/>
              <a:t> </a:t>
            </a:r>
            <a:r>
              <a:rPr lang="en-US" dirty="0" err="1" smtClean="0"/>
              <a:t>jautājumus</a:t>
            </a:r>
            <a:r>
              <a:rPr lang="en-US" dirty="0" smtClean="0"/>
              <a:t>, </a:t>
            </a:r>
            <a:r>
              <a:rPr lang="en-US" dirty="0" err="1" smtClean="0"/>
              <a:t>kuri</a:t>
            </a:r>
            <a:r>
              <a:rPr lang="en-US" dirty="0" smtClean="0"/>
              <a:t> </a:t>
            </a:r>
            <a:r>
              <a:rPr lang="en-US" dirty="0" err="1" smtClean="0"/>
              <a:t>skar</a:t>
            </a:r>
            <a:r>
              <a:rPr lang="en-US" dirty="0" smtClean="0"/>
              <a:t> NVO </a:t>
            </a:r>
            <a:r>
              <a:rPr lang="en-US" dirty="0" err="1" smtClean="0"/>
              <a:t>darbību</a:t>
            </a:r>
            <a:r>
              <a:rPr lang="en-US" dirty="0" smtClean="0"/>
              <a:t> </a:t>
            </a:r>
            <a:r>
              <a:rPr lang="en-US" dirty="0" err="1" smtClean="0"/>
              <a:t>u.c</a:t>
            </a:r>
            <a:r>
              <a:rPr lang="en-US" dirty="0" smtClean="0"/>
              <a:t>. </a:t>
            </a:r>
            <a:r>
              <a:rPr lang="en-US" dirty="0" err="1" smtClean="0"/>
              <a:t>memorandā</a:t>
            </a:r>
            <a:r>
              <a:rPr lang="en-US" dirty="0" smtClean="0"/>
              <a:t> </a:t>
            </a:r>
            <a:r>
              <a:rPr lang="en-US" dirty="0" err="1" smtClean="0"/>
              <a:t>noteiktās</a:t>
            </a:r>
            <a:r>
              <a:rPr lang="en-US" dirty="0" smtClean="0"/>
              <a:t> </a:t>
            </a:r>
            <a:r>
              <a:rPr lang="en-US" dirty="0" err="1" smtClean="0"/>
              <a:t>tēmas</a:t>
            </a:r>
            <a:r>
              <a:rPr lang="en-US" dirty="0" smtClean="0"/>
              <a:t>;</a:t>
            </a:r>
          </a:p>
          <a:p>
            <a:pPr lvl="2" algn="just"/>
            <a:r>
              <a:rPr lang="en-US" dirty="0" err="1" smtClean="0"/>
              <a:t>Nodrošināt</a:t>
            </a:r>
            <a:r>
              <a:rPr lang="en-US" dirty="0" smtClean="0"/>
              <a:t> memoranda </a:t>
            </a:r>
            <a:r>
              <a:rPr lang="en-US" dirty="0" err="1" smtClean="0"/>
              <a:t>padomes</a:t>
            </a:r>
            <a:r>
              <a:rPr lang="en-US" dirty="0" smtClean="0"/>
              <a:t> </a:t>
            </a:r>
            <a:r>
              <a:rPr lang="en-US" dirty="0" err="1" smtClean="0"/>
              <a:t>viedokļa</a:t>
            </a:r>
            <a:r>
              <a:rPr lang="en-US" dirty="0" smtClean="0"/>
              <a:t> </a:t>
            </a:r>
            <a:r>
              <a:rPr lang="en-US" dirty="0" err="1" smtClean="0"/>
              <a:t>paušanu</a:t>
            </a:r>
            <a:r>
              <a:rPr lang="en-US" dirty="0" smtClean="0"/>
              <a:t> </a:t>
            </a:r>
            <a:r>
              <a:rPr lang="en-US" dirty="0" err="1" smtClean="0"/>
              <a:t>sēdēs</a:t>
            </a:r>
            <a:r>
              <a:rPr lang="en-US" dirty="0" smtClean="0"/>
              <a:t> un </a:t>
            </a:r>
            <a:r>
              <a:rPr lang="en-US" dirty="0" err="1" smtClean="0"/>
              <a:t>sniegt</a:t>
            </a:r>
            <a:r>
              <a:rPr lang="en-US" dirty="0" smtClean="0"/>
              <a:t> </a:t>
            </a:r>
            <a:r>
              <a:rPr lang="en-US" dirty="0" err="1" smtClean="0"/>
              <a:t>regulāru</a:t>
            </a:r>
            <a:r>
              <a:rPr lang="en-US" dirty="0" smtClean="0"/>
              <a:t> </a:t>
            </a:r>
            <a:r>
              <a:rPr lang="en-US" dirty="0" err="1" smtClean="0"/>
              <a:t>atgriezenisko</a:t>
            </a:r>
            <a:r>
              <a:rPr lang="en-US" dirty="0" smtClean="0"/>
              <a:t> </a:t>
            </a:r>
            <a:r>
              <a:rPr lang="en-US" dirty="0" err="1" smtClean="0"/>
              <a:t>saiti</a:t>
            </a:r>
            <a:r>
              <a:rPr lang="en-US" dirty="0" smtClean="0"/>
              <a:t> </a:t>
            </a:r>
            <a:r>
              <a:rPr lang="en-US" dirty="0" err="1" smtClean="0"/>
              <a:t>padomei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>
                <a:solidFill>
                  <a:srgbClr val="FF0000"/>
                </a:solidFill>
              </a:rPr>
              <a:t>28.05.2014.</a:t>
            </a:r>
            <a:r>
              <a:rPr lang="en-US" dirty="0" smtClean="0"/>
              <a:t> </a:t>
            </a:r>
            <a:r>
              <a:rPr lang="en-US" dirty="0" err="1" smtClean="0"/>
              <a:t>nodrošināt</a:t>
            </a:r>
            <a:r>
              <a:rPr lang="en-US" dirty="0" smtClean="0"/>
              <a:t> memoranda </a:t>
            </a:r>
            <a:r>
              <a:rPr lang="en-US" dirty="0" err="1" smtClean="0"/>
              <a:t>padomes</a:t>
            </a:r>
            <a:r>
              <a:rPr lang="en-US" dirty="0" smtClean="0"/>
              <a:t> </a:t>
            </a:r>
            <a:r>
              <a:rPr lang="en-US" dirty="0" err="1" smtClean="0"/>
              <a:t>balsojumu</a:t>
            </a:r>
            <a:r>
              <a:rPr lang="en-US" dirty="0" smtClean="0"/>
              <a:t> par </a:t>
            </a:r>
            <a:r>
              <a:rPr lang="en-US" dirty="0" err="1" smtClean="0"/>
              <a:t>pārstāvjiem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>
                <a:solidFill>
                  <a:srgbClr val="FF0000"/>
                </a:solidFill>
              </a:rPr>
              <a:t>28.05.2014.</a:t>
            </a:r>
            <a:r>
              <a:rPr lang="en-US" dirty="0"/>
              <a:t> </a:t>
            </a:r>
            <a:r>
              <a:rPr lang="en-US" dirty="0" err="1" smtClean="0"/>
              <a:t>apstiprināt</a:t>
            </a:r>
            <a:r>
              <a:rPr lang="en-US" dirty="0" smtClean="0"/>
              <a:t> </a:t>
            </a:r>
            <a:r>
              <a:rPr lang="en-US" dirty="0" err="1" smtClean="0"/>
              <a:t>poetnci</a:t>
            </a:r>
            <a:r>
              <a:rPr lang="en-US" dirty="0" err="1" smtClean="0"/>
              <a:t>ālos</a:t>
            </a:r>
            <a:r>
              <a:rPr lang="en-US" dirty="0" smtClean="0"/>
              <a:t> </a:t>
            </a:r>
            <a:r>
              <a:rPr lang="en-US" dirty="0" err="1" smtClean="0"/>
              <a:t>padomes</a:t>
            </a:r>
            <a:r>
              <a:rPr lang="en-US" dirty="0" smtClean="0"/>
              <a:t> </a:t>
            </a:r>
            <a:r>
              <a:rPr lang="en-US" dirty="0" err="1" smtClean="0"/>
              <a:t>pārstāvjus</a:t>
            </a:r>
            <a:r>
              <a:rPr lang="en-US" dirty="0" smtClean="0"/>
              <a:t> UK un AK.</a:t>
            </a:r>
          </a:p>
        </p:txBody>
      </p:sp>
    </p:spTree>
    <p:extLst>
      <p:ext uri="{BB962C8B-B14F-4D97-AF65-F5344CB8AC3E}">
        <p14:creationId xmlns:p14="http://schemas.microsoft.com/office/powerpoint/2010/main" val="3501313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772</Words>
  <Application>Microsoft Macintosh PowerPoint</Application>
  <PresentationFormat>On-screen Show (4:3)</PresentationFormat>
  <Paragraphs>142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2014. – 2020.gada plānošanas perioda ES fondu  Uzraudzības komiteja (UK) un  Apakškomitejas</vt:lpstr>
      <vt:lpstr>ES fondu uzraudzība (uz 28.03.2014.):</vt:lpstr>
      <vt:lpstr>Kompetence</vt:lpstr>
      <vt:lpstr>Sastāvs</vt:lpstr>
      <vt:lpstr>Dokumentu aprite un norise</vt:lpstr>
      <vt:lpstr>Reglamentu apstiprināšana</vt:lpstr>
      <vt:lpstr>Nepieciešamie lēmumi (1):</vt:lpstr>
      <vt:lpstr>Nepieciešamie lēmumi (2):</vt:lpstr>
    </vt:vector>
  </TitlesOfParts>
  <Company>***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2014. – 2020.gada plānošanas perioda ES fondu  Uzraudzības komiteja (UK) un  Apakškomitejas</dc:title>
  <dc:creator>Valdis Kudins</dc:creator>
  <cp:lastModifiedBy>Valdis Kudins</cp:lastModifiedBy>
  <cp:revision>12</cp:revision>
  <dcterms:created xsi:type="dcterms:W3CDTF">2014-04-11T08:37:37Z</dcterms:created>
  <dcterms:modified xsi:type="dcterms:W3CDTF">2014-04-23T08:44:10Z</dcterms:modified>
</cp:coreProperties>
</file>