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9" r:id="rId2"/>
    <p:sldId id="338" r:id="rId3"/>
    <p:sldId id="349" r:id="rId4"/>
    <p:sldId id="348" r:id="rId5"/>
    <p:sldId id="341" r:id="rId6"/>
    <p:sldId id="339" r:id="rId7"/>
    <p:sldId id="342" r:id="rId8"/>
    <p:sldId id="346" r:id="rId9"/>
    <p:sldId id="340" r:id="rId10"/>
    <p:sldId id="343" r:id="rId11"/>
    <p:sldId id="344" r:id="rId12"/>
    <p:sldId id="347" r:id="rId13"/>
    <p:sldId id="345" r:id="rId14"/>
    <p:sldId id="272" r:id="rId15"/>
  </p:sldIdLst>
  <p:sldSz cx="9144000" cy="6858000" type="screen4x3"/>
  <p:notesSz cx="6797675" cy="99282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Barbara" initials="LB" lastIdx="4" clrIdx="0">
    <p:extLst>
      <p:ext uri="{19B8F6BF-5375-455C-9EA6-DF929625EA0E}">
        <p15:presenceInfo xmlns:p15="http://schemas.microsoft.com/office/powerpoint/2012/main" userId="Linda Barba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9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740CC-9256-4D78-B539-66503876EC05}" type="datetimeFigureOut">
              <a:rPr lang="lv-LV" smtClean="0"/>
              <a:t>03.06.2014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A2535-6BD4-4546-8347-6ABFBC48024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1824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t>03.06.2014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5" name="Picture 2" descr="C:\Users\Nauris\Desktop\divkrāsu versija-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7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pic>
        <p:nvPicPr>
          <p:cNvPr id="8" name="Picture 2" descr="C:\Users\Nauris\Desktop\divkrāsu versija-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70" y="72480"/>
            <a:ext cx="2424467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2DFE-4AF1-43F9-BEFC-C56E8A5F6667}" type="datetime1">
              <a:rPr lang="lv-LV" smtClean="0"/>
              <a:t>03.06.2014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m.gov.lv/" TargetMode="External"/><Relationship Id="rId2" Type="http://schemas.openxmlformats.org/officeDocument/2006/relationships/hyperlink" Target="http://www.esfondi.lv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mailto:esfondi@fm.gov.l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67744" y="3789363"/>
            <a:ext cx="5760640" cy="1152128"/>
          </a:xfrm>
        </p:spPr>
        <p:txBody>
          <a:bodyPr>
            <a:noAutofit/>
          </a:bodyPr>
          <a:lstStyle/>
          <a:p>
            <a:r>
              <a:rPr lang="lv-LV" sz="2200" b="1" dirty="0" smtClean="0"/>
              <a:t>Eiropas Savienības struktūrfondu un Kohēzijas fonda 2014.-2020.gada plānošanas perioda vienkāršošanas pasākumi</a:t>
            </a:r>
            <a:endParaRPr lang="lv-LV" sz="2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lv-LV" dirty="0" smtClean="0"/>
              <a:t>04.06.2014.</a:t>
            </a:r>
            <a:endParaRPr lang="lv-LV" dirty="0"/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6021288"/>
            <a:ext cx="4429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10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lv-LV" sz="2400" dirty="0" smtClean="0"/>
              <a:t>Projekta vadība ir attiecināmās izmaksas, tādējādi jāpievērš uzmanība kvalificēta projektu administrēšanas personāla piesaistei.</a:t>
            </a:r>
          </a:p>
          <a:p>
            <a:pPr algn="just"/>
            <a:endParaRPr lang="lv-LV" sz="2400" dirty="0"/>
          </a:p>
          <a:p>
            <a:pPr algn="just"/>
            <a:endParaRPr lang="lv-LV" sz="2400" dirty="0" smtClean="0"/>
          </a:p>
          <a:p>
            <a:pPr algn="just"/>
            <a:endParaRPr lang="lv-LV" sz="2400" dirty="0"/>
          </a:p>
          <a:p>
            <a:pPr algn="just"/>
            <a:endParaRPr lang="lv-LV" sz="2400" dirty="0" smtClean="0"/>
          </a:p>
          <a:p>
            <a:pPr algn="just"/>
            <a:r>
              <a:rPr lang="lv-LV" sz="2400" dirty="0" smtClean="0"/>
              <a:t>Attiecībā uz dokumentu uzglabāšanu tiek ievērots proporcionalitātes princips atkarībā no specifiskā atbalsta mērķa specifikas.</a:t>
            </a:r>
          </a:p>
          <a:p>
            <a:pPr algn="just"/>
            <a:r>
              <a:rPr lang="lv-LV" sz="2400" dirty="0" smtClean="0"/>
              <a:t>Ar projekta īstenošanu saistīto dokumentu uzglabāšanas termiņš katram finansējuma saņēmējam tiks noteikts individuāli atkarībā no pēdējā maksājuma veikšanas</a:t>
            </a:r>
            <a:endParaRPr lang="lv-LV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Projekta īstenošana</a:t>
            </a:r>
            <a:endParaRPr lang="lv-LV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988840"/>
            <a:ext cx="2124075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44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11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2000" dirty="0"/>
              <a:t>Plānots projektos plašāk piemērot dažāda veida vienkāršotās </a:t>
            </a:r>
            <a:r>
              <a:rPr lang="lv-LV" sz="2000" dirty="0" smtClean="0"/>
              <a:t>izmaksas:</a:t>
            </a:r>
          </a:p>
          <a:p>
            <a:pPr algn="just"/>
            <a:endParaRPr lang="lv-LV" sz="2000" dirty="0" smtClean="0"/>
          </a:p>
          <a:p>
            <a:pPr lvl="1" algn="just"/>
            <a:r>
              <a:rPr lang="lv-LV" sz="2000" dirty="0" smtClean="0"/>
              <a:t>vienotā likme (</a:t>
            </a:r>
            <a:r>
              <a:rPr lang="lv-LV" sz="2000" i="1" dirty="0" err="1" smtClean="0"/>
              <a:t>flat-rate</a:t>
            </a:r>
            <a:r>
              <a:rPr lang="lv-LV" sz="2000" dirty="0"/>
              <a:t>) </a:t>
            </a:r>
            <a:endParaRPr lang="lv-LV" sz="2000" dirty="0" smtClean="0"/>
          </a:p>
          <a:p>
            <a:pPr lvl="1" algn="just"/>
            <a:r>
              <a:rPr lang="lv-LV" sz="2000" dirty="0" smtClean="0"/>
              <a:t>vienas </a:t>
            </a:r>
            <a:r>
              <a:rPr lang="lv-LV" sz="2000" dirty="0"/>
              <a:t>vienības </a:t>
            </a:r>
            <a:r>
              <a:rPr lang="lv-LV" sz="2000" dirty="0" smtClean="0"/>
              <a:t>standarta izmaksas </a:t>
            </a:r>
            <a:r>
              <a:rPr lang="lv-LV" sz="2000" dirty="0"/>
              <a:t>(</a:t>
            </a:r>
            <a:r>
              <a:rPr lang="lv-LV" sz="2000" i="1" dirty="0"/>
              <a:t>standart </a:t>
            </a:r>
            <a:r>
              <a:rPr lang="lv-LV" sz="2000" i="1" dirty="0" err="1"/>
              <a:t>scales</a:t>
            </a:r>
            <a:r>
              <a:rPr lang="lv-LV" sz="2000" i="1" dirty="0"/>
              <a:t> </a:t>
            </a:r>
            <a:r>
              <a:rPr lang="lv-LV" sz="2000" i="1" dirty="0" err="1"/>
              <a:t>of</a:t>
            </a:r>
            <a:r>
              <a:rPr lang="lv-LV" sz="2000" i="1" dirty="0"/>
              <a:t> </a:t>
            </a:r>
            <a:r>
              <a:rPr lang="lv-LV" sz="2000" i="1" dirty="0" err="1"/>
              <a:t>unit</a:t>
            </a:r>
            <a:r>
              <a:rPr lang="lv-LV" sz="2000" i="1" dirty="0"/>
              <a:t> </a:t>
            </a:r>
            <a:r>
              <a:rPr lang="lv-LV" sz="2000" i="1" dirty="0" err="1"/>
              <a:t>costs</a:t>
            </a:r>
            <a:r>
              <a:rPr lang="lv-LV" sz="2000" dirty="0" smtClean="0"/>
              <a:t>)</a:t>
            </a:r>
          </a:p>
          <a:p>
            <a:pPr lvl="1" algn="just"/>
            <a:r>
              <a:rPr lang="lv-LV" sz="2000" dirty="0" smtClean="0"/>
              <a:t>vienreizējs maksājums </a:t>
            </a:r>
            <a:r>
              <a:rPr lang="lv-LV" sz="2000" dirty="0"/>
              <a:t>(</a:t>
            </a:r>
            <a:r>
              <a:rPr lang="lv-LV" sz="2000" i="1" dirty="0" err="1"/>
              <a:t>lump</a:t>
            </a:r>
            <a:r>
              <a:rPr lang="lv-LV" sz="2000" i="1" dirty="0"/>
              <a:t> sums</a:t>
            </a:r>
            <a:r>
              <a:rPr lang="lv-LV" sz="2000" dirty="0" smtClean="0"/>
              <a:t>),</a:t>
            </a:r>
          </a:p>
          <a:p>
            <a:pPr lvl="1" algn="just"/>
            <a:endParaRPr lang="lv-LV" sz="2000" dirty="0" smtClean="0"/>
          </a:p>
          <a:p>
            <a:pPr marL="457200" lvl="1" indent="0" algn="just">
              <a:buNone/>
            </a:pPr>
            <a:r>
              <a:rPr lang="lv-LV" sz="2000" dirty="0" smtClean="0"/>
              <a:t>specifiskā atbalsta mērķa īstenošanai</a:t>
            </a:r>
            <a:r>
              <a:rPr lang="lv-LV" sz="2000" dirty="0"/>
              <a:t>, kas kalpos kā viens no ievērojama administratīvā sloga mazināšanas finansējuma saņēmējiem, ļaujot vairāk fokusēties uz rezultātu </a:t>
            </a:r>
            <a:r>
              <a:rPr lang="lv-LV" sz="2000" dirty="0" smtClean="0"/>
              <a:t>sasniegšanu.</a:t>
            </a:r>
          </a:p>
          <a:p>
            <a:pPr marL="457200" lvl="1" indent="0" algn="just">
              <a:buNone/>
            </a:pPr>
            <a:endParaRPr lang="lv-LV" sz="2000" dirty="0" smtClean="0"/>
          </a:p>
          <a:p>
            <a:pPr algn="just"/>
            <a:r>
              <a:rPr lang="lv-LV" sz="2000" dirty="0"/>
              <a:t>Vienkāršoto izmaksu gadījumā finansējuma saņēmējs iesniedz tikai konkrētu tiešo izdevumu pamatojošo </a:t>
            </a:r>
            <a:r>
              <a:rPr lang="lv-LV" sz="2000" dirty="0" smtClean="0"/>
              <a:t>dokumentāciju.</a:t>
            </a:r>
          </a:p>
          <a:p>
            <a:endParaRPr lang="lv-LV" dirty="0" smtClean="0"/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000" dirty="0"/>
              <a:t>Vienkāršoto izmaksu piemērošana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49843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12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000" dirty="0"/>
              <a:t>Nepieciešamās darbības vienkāršoto izmaksu ieviešanai:</a:t>
            </a:r>
          </a:p>
          <a:p>
            <a:pPr lvl="1" algn="just"/>
            <a:r>
              <a:rPr lang="lv-LV" sz="2000" dirty="0"/>
              <a:t>EK vadlīnijas  apstiprinātas– š.g. jūnijs/jūlijs; </a:t>
            </a:r>
          </a:p>
          <a:p>
            <a:pPr lvl="1"/>
            <a:r>
              <a:rPr lang="lv-LV" sz="2000" dirty="0"/>
              <a:t>AI/SI – apmācības – š.g. jūnijs; </a:t>
            </a:r>
          </a:p>
          <a:p>
            <a:pPr lvl="1"/>
            <a:r>
              <a:rPr lang="lv-LV" sz="2000" dirty="0"/>
              <a:t>VI darba grupas izveide ātrākai vienkāršoto izmaksu ieviešanai – š.g. jūnijs/jūlijs; </a:t>
            </a:r>
          </a:p>
          <a:p>
            <a:pPr lvl="1"/>
            <a:r>
              <a:rPr lang="lv-LV" sz="2000" dirty="0"/>
              <a:t>D/g izstrādāta metodoloģija – š.g. beigas; </a:t>
            </a:r>
          </a:p>
          <a:p>
            <a:pPr lvl="1"/>
            <a:r>
              <a:rPr lang="lv-LV" sz="2000" dirty="0"/>
              <a:t>Ekspertu izstrādātās metodikas – 2015.gada marts;</a:t>
            </a:r>
          </a:p>
          <a:p>
            <a:pPr lvl="1"/>
            <a:r>
              <a:rPr lang="lv-LV" sz="2000" dirty="0"/>
              <a:t>Iestādes, kurām jau ir 2007-2013 perioda pieredze, jau šobrīd izstrādā vienkāršoto izmaksu metodiku</a:t>
            </a:r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6927" y="519773"/>
            <a:ext cx="5688632" cy="432000"/>
          </a:xfrm>
        </p:spPr>
        <p:txBody>
          <a:bodyPr>
            <a:normAutofit fontScale="90000"/>
          </a:bodyPr>
          <a:lstStyle/>
          <a:p>
            <a:r>
              <a:rPr lang="lv-LV" sz="2400" dirty="0"/>
              <a:t>Vienkāršoto izmaksu </a:t>
            </a:r>
            <a:r>
              <a:rPr lang="lv-LV" sz="2400" dirty="0" smtClean="0"/>
              <a:t>piemērošanas uzsākšanas grafiks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55125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13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 smtClean="0"/>
              <a:t>Iespēja izvēlēties elektroniska dokumentu apmaiņa / papīra dokumentu aprite;</a:t>
            </a:r>
          </a:p>
          <a:p>
            <a:r>
              <a:rPr lang="lv-LV" sz="2000" dirty="0" smtClean="0"/>
              <a:t>Iespēja iesniegt projekta iesniegumu, pamatojošos dokumentus, sazināties ar fondu administrējošo iestādi elektroniskā formā (nav paralēla papīra dokumentu aprite) (01/2015);</a:t>
            </a:r>
          </a:p>
          <a:p>
            <a:r>
              <a:rPr lang="lv-LV" sz="2000" dirty="0" smtClean="0"/>
              <a:t>Iespēja piekļūt projekta dokumentācijai, aktuālākajai statusa informācijai projekta ieviešanas laikā;</a:t>
            </a:r>
          </a:p>
          <a:p>
            <a:r>
              <a:rPr lang="lv-LV" sz="2000" dirty="0" smtClean="0"/>
              <a:t>Ātrāka informācijas apmaiņa starp fondu administrējošo iestādi un projekta iesniedzēju/finansējuma saņēmēju;</a:t>
            </a:r>
          </a:p>
          <a:p>
            <a:r>
              <a:rPr lang="lv-LV" sz="2000" dirty="0" smtClean="0"/>
              <a:t>Automātiski atgādinājumi, brīdinājumi par termiņiem / darbiem.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E-Kohēzija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4087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14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r>
              <a:rPr lang="lv-LV" dirty="0" smtClean="0"/>
              <a:t>Paldies par uzmanību! </a:t>
            </a:r>
          </a:p>
          <a:p>
            <a:pPr marL="0" indent="0" algn="ctr">
              <a:buNone/>
            </a:pPr>
            <a:endParaRPr lang="lv-LV" dirty="0"/>
          </a:p>
          <a:p>
            <a:pPr marL="0" indent="0">
              <a:buFontTx/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Vairāk informācijas:</a:t>
            </a:r>
          </a:p>
          <a:p>
            <a:pPr marL="0" indent="0">
              <a:buFontTx/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www.esfondi.lv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www.fm.gov.lv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lv-LV" dirty="0">
                <a:latin typeface="Times New Roman" pitchFamily="18" charset="0"/>
                <a:cs typeface="Times New Roman" pitchFamily="18" charset="0"/>
                <a:hlinkClick r:id="rId4"/>
              </a:rPr>
              <a:t>esfondi@fm.gov.lv</a:t>
            </a:r>
            <a:endParaRPr lang="lv-LV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 algn="just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6021288"/>
            <a:ext cx="4429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64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2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2400" dirty="0" smtClean="0">
                <a:cs typeface="Times New Roman" panose="02020603050405020304" pitchFamily="18" charset="0"/>
              </a:rPr>
              <a:t>Informācijas pieejamība</a:t>
            </a:r>
            <a:r>
              <a:rPr lang="lv-LV" sz="2400" dirty="0" smtClean="0">
                <a:cs typeface="Times New Roman" panose="02020603050405020304" pitchFamily="18" charset="0"/>
              </a:rPr>
              <a:t>:</a:t>
            </a:r>
          </a:p>
          <a:p>
            <a:pPr algn="just"/>
            <a:endParaRPr lang="lv-LV" sz="2400" dirty="0">
              <a:cs typeface="Times New Roman" panose="02020603050405020304" pitchFamily="18" charset="0"/>
            </a:endParaRPr>
          </a:p>
          <a:p>
            <a:pPr lvl="1" algn="just"/>
            <a:r>
              <a:rPr lang="lv-LV" sz="2000" b="1" dirty="0" smtClean="0">
                <a:cs typeface="Times New Roman" panose="02020603050405020304" pitchFamily="18" charset="0"/>
              </a:rPr>
              <a:t>CFLA </a:t>
            </a:r>
            <a:r>
              <a:rPr lang="lv-LV" sz="2000" b="1" dirty="0" smtClean="0">
                <a:cs typeface="Times New Roman" panose="02020603050405020304" pitchFamily="18" charset="0"/>
              </a:rPr>
              <a:t>ir vienas pieturas aģentūra </a:t>
            </a:r>
            <a:r>
              <a:rPr lang="lv-LV" sz="2000" dirty="0" smtClean="0">
                <a:cs typeface="Times New Roman" panose="02020603050405020304" pitchFamily="18" charset="0"/>
              </a:rPr>
              <a:t>2014.-2020.gada plānošanas perioda potenciālajiem projektu iesniegumu iesniedzējiem</a:t>
            </a:r>
            <a:r>
              <a:rPr lang="lv-LV" sz="2000" dirty="0" smtClean="0">
                <a:cs typeface="Times New Roman" panose="02020603050405020304" pitchFamily="18" charset="0"/>
              </a:rPr>
              <a:t>;</a:t>
            </a:r>
          </a:p>
          <a:p>
            <a:pPr lvl="1" algn="just"/>
            <a:endParaRPr lang="lv-LV" sz="2000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lv-LV" sz="2000" dirty="0" smtClean="0">
                <a:cs typeface="Times New Roman" panose="02020603050405020304" pitchFamily="18" charset="0"/>
              </a:rPr>
              <a:t>Var saņemt konsultācijas un nepieciešamo informāciju CFLA reģionālajās nodaļās</a:t>
            </a:r>
            <a:r>
              <a:rPr lang="lv-LV" sz="2000" dirty="0" smtClean="0">
                <a:cs typeface="Times New Roman" panose="02020603050405020304" pitchFamily="18" charset="0"/>
              </a:rPr>
              <a:t>;</a:t>
            </a:r>
          </a:p>
          <a:p>
            <a:pPr lvl="1" algn="just"/>
            <a:endParaRPr lang="lv-LV" sz="2000" dirty="0" smtClean="0">
              <a:cs typeface="Times New Roman" panose="02020603050405020304" pitchFamily="18" charset="0"/>
            </a:endParaRPr>
          </a:p>
          <a:p>
            <a:pPr lvl="1" algn="just"/>
            <a:r>
              <a:rPr lang="lv-LV" sz="2000" dirty="0" smtClean="0">
                <a:cs typeface="Times New Roman" panose="02020603050405020304" pitchFamily="18" charset="0"/>
              </a:rPr>
              <a:t>Vienoti </a:t>
            </a:r>
            <a:r>
              <a:rPr lang="lv-LV" sz="2000" dirty="0" smtClean="0">
                <a:cs typeface="Times New Roman" panose="02020603050405020304" pitchFamily="18" charset="0"/>
              </a:rPr>
              <a:t>nosacījumi </a:t>
            </a:r>
            <a:r>
              <a:rPr lang="lv-LV" sz="2000" dirty="0">
                <a:cs typeface="Times New Roman" panose="02020603050405020304" pitchFamily="18" charset="0"/>
              </a:rPr>
              <a:t>valsts tiešās pārvaldes, pastarpinātās pārvaldes iestādēm, kā arī atvasinātām publiskām </a:t>
            </a:r>
            <a:r>
              <a:rPr lang="lv-LV" sz="2000" dirty="0" smtClean="0">
                <a:cs typeface="Times New Roman" panose="02020603050405020304" pitchFamily="18" charset="0"/>
              </a:rPr>
              <a:t>personām </a:t>
            </a:r>
            <a:r>
              <a:rPr lang="lv-LV" sz="2000" dirty="0">
                <a:cs typeface="Times New Roman" panose="02020603050405020304" pitchFamily="18" charset="0"/>
              </a:rPr>
              <a:t>attiecībā </a:t>
            </a:r>
            <a:r>
              <a:rPr lang="lv-LV" sz="2000" dirty="0" smtClean="0">
                <a:cs typeface="Times New Roman" panose="02020603050405020304" pitchFamily="18" charset="0"/>
              </a:rPr>
              <a:t>uz informācijas pieejamību </a:t>
            </a:r>
            <a:r>
              <a:rPr lang="lv-LV" sz="2000" dirty="0">
                <a:cs typeface="Times New Roman" panose="02020603050405020304" pitchFamily="18" charset="0"/>
              </a:rPr>
              <a:t>ES fondu projektu atlasē un </a:t>
            </a:r>
            <a:r>
              <a:rPr lang="lv-LV" sz="2000" dirty="0" smtClean="0">
                <a:cs typeface="Times New Roman" panose="02020603050405020304" pitchFamily="18" charset="0"/>
              </a:rPr>
              <a:t>īstenošanā (</a:t>
            </a:r>
            <a:r>
              <a:rPr lang="lv-LV" sz="2000" dirty="0">
                <a:cs typeface="Times New Roman" panose="02020603050405020304" pitchFamily="18" charset="0"/>
              </a:rPr>
              <a:t>Ņemts vērā Valsts Kancelejas darba grupas priekšlikums </a:t>
            </a:r>
            <a:r>
              <a:rPr lang="lv-LV" sz="2000" dirty="0" smtClean="0">
                <a:cs typeface="Times New Roman" panose="02020603050405020304" pitchFamily="18" charset="0"/>
              </a:rPr>
              <a:t>nr.10</a:t>
            </a:r>
            <a:r>
              <a:rPr lang="lv-LV" sz="2000" dirty="0" smtClean="0">
                <a:cs typeface="Times New Roman" panose="02020603050405020304" pitchFamily="18" charset="0"/>
              </a:rPr>
              <a:t>).</a:t>
            </a:r>
            <a:endParaRPr lang="lv-LV" sz="2000" dirty="0">
              <a:cs typeface="Times New Roman" panose="02020603050405020304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05667"/>
            <a:ext cx="5688632" cy="432000"/>
          </a:xfrm>
        </p:spPr>
        <p:txBody>
          <a:bodyPr>
            <a:noAutofit/>
          </a:bodyPr>
          <a:lstStyle/>
          <a:p>
            <a:r>
              <a:rPr lang="lv-LV" sz="2000" dirty="0" smtClean="0"/>
              <a:t>Projektu iesniegumu iesniegšanas un līgumu slēgšanas posms</a:t>
            </a:r>
            <a:endParaRPr lang="lv-LV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836712"/>
            <a:ext cx="1447800" cy="137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693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3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lv-LV" dirty="0" smtClean="0">
              <a:cs typeface="Times New Roman" panose="02020603050405020304" pitchFamily="18" charset="0"/>
            </a:endParaRPr>
          </a:p>
          <a:p>
            <a:pPr algn="just"/>
            <a:r>
              <a:rPr lang="lv-LV" dirty="0" smtClean="0">
                <a:cs typeface="Times New Roman" panose="02020603050405020304" pitchFamily="18" charset="0"/>
              </a:rPr>
              <a:t>Visa </a:t>
            </a:r>
            <a:r>
              <a:rPr lang="lv-LV" dirty="0">
                <a:cs typeface="Times New Roman" panose="02020603050405020304" pitchFamily="18" charset="0"/>
              </a:rPr>
              <a:t>informācija par projektu iesniegumu atlasi iekļauti </a:t>
            </a:r>
            <a:r>
              <a:rPr lang="lv-LV" b="1" dirty="0">
                <a:cs typeface="Times New Roman" panose="02020603050405020304" pitchFamily="18" charset="0"/>
              </a:rPr>
              <a:t>projektu iesniegumu atlases nolikumā</a:t>
            </a:r>
            <a:r>
              <a:rPr lang="lv-LV" dirty="0">
                <a:cs typeface="Times New Roman" panose="02020603050405020304" pitchFamily="18" charset="0"/>
              </a:rPr>
              <a:t> </a:t>
            </a:r>
            <a:r>
              <a:rPr lang="lv-LV" i="1" dirty="0">
                <a:cs typeface="Times New Roman" panose="02020603050405020304" pitchFamily="18" charset="0"/>
              </a:rPr>
              <a:t>(termiņi, nepieciešamie dokumenti, kritēriji, vērtēšanas kārtība, veidlapa, līguma projekts</a:t>
            </a:r>
            <a:r>
              <a:rPr lang="lv-LV" i="1" dirty="0" smtClean="0">
                <a:cs typeface="Times New Roman" panose="02020603050405020304" pitchFamily="18" charset="0"/>
              </a:rPr>
              <a:t>);</a:t>
            </a:r>
          </a:p>
          <a:p>
            <a:pPr algn="just"/>
            <a:endParaRPr lang="lv-LV" i="1" dirty="0">
              <a:cs typeface="Times New Roman" panose="02020603050405020304" pitchFamily="18" charset="0"/>
            </a:endParaRPr>
          </a:p>
          <a:p>
            <a:pPr algn="just"/>
            <a:r>
              <a:rPr lang="lv-LV" b="1" dirty="0">
                <a:cs typeface="Times New Roman" panose="02020603050405020304" pitchFamily="18" charset="0"/>
              </a:rPr>
              <a:t>Vienotie projektu iesniegumu administratīvās un atbilstības vērtēšanas kritēriji</a:t>
            </a:r>
            <a:r>
              <a:rPr lang="lv-LV" dirty="0">
                <a:cs typeface="Times New Roman" panose="02020603050405020304" pitchFamily="18" charset="0"/>
              </a:rPr>
              <a:t>, t.sk., nosakot, kuri no kritērijiem visās aktivitātēs ir uzskatāmi par precizējamiem un kuri nē (Ņemts vērā Valsts Kancelejas darba grupas priekšlikums nr.1).</a:t>
            </a:r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05667"/>
            <a:ext cx="5688632" cy="432000"/>
          </a:xfrm>
        </p:spPr>
        <p:txBody>
          <a:bodyPr>
            <a:normAutofit fontScale="90000"/>
          </a:bodyPr>
          <a:lstStyle/>
          <a:p>
            <a:r>
              <a:rPr lang="lv-LV" sz="2400" dirty="0"/>
              <a:t>Projektu iesniegumu iesniegšanas un līgumu slēgšanas posms</a:t>
            </a:r>
            <a:endParaRPr lang="lv-LV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036368"/>
            <a:ext cx="1805408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659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3440" y="1478838"/>
            <a:ext cx="8229600" cy="4857403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lv-LV" sz="2200" dirty="0">
                <a:cs typeface="Times New Roman" panose="02020603050405020304" pitchFamily="18" charset="0"/>
              </a:rPr>
              <a:t>Vienota, standartizēta projektu iesniegumu </a:t>
            </a:r>
            <a:r>
              <a:rPr lang="lv-LV" sz="2200" dirty="0" smtClean="0">
                <a:cs typeface="Times New Roman" panose="02020603050405020304" pitchFamily="18" charset="0"/>
              </a:rPr>
              <a:t>veidlapa. </a:t>
            </a:r>
            <a:endParaRPr lang="lv-LV" sz="2200" dirty="0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lv-LV" sz="2200" dirty="0">
                <a:cs typeface="Times New Roman" panose="02020603050405020304" pitchFamily="18" charset="0"/>
              </a:rPr>
              <a:t>Projekta iesniegumu varēs iesniegt caur </a:t>
            </a:r>
            <a:r>
              <a:rPr lang="lv-LV" sz="2200" dirty="0" smtClean="0">
                <a:cs typeface="Times New Roman" panose="02020603050405020304" pitchFamily="18" charset="0"/>
              </a:rPr>
              <a:t>E-kohēziju.</a:t>
            </a:r>
            <a:endParaRPr lang="lv-LV" sz="2200" dirty="0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lv-LV" sz="2200" dirty="0">
                <a:cs typeface="Times New Roman" panose="02020603050405020304" pitchFamily="18" charset="0"/>
              </a:rPr>
              <a:t>CFLA lēmumu par projekta iesnieguma izskatīšanu </a:t>
            </a:r>
            <a:r>
              <a:rPr lang="lv-LV" sz="2200" dirty="0" smtClean="0">
                <a:cs typeface="Times New Roman" panose="02020603050405020304" pitchFamily="18" charset="0"/>
              </a:rPr>
              <a:t>apstrīdēšana  </a:t>
            </a:r>
            <a:r>
              <a:rPr lang="lv-LV" sz="2200" dirty="0">
                <a:cs typeface="Times New Roman" panose="02020603050405020304" pitchFamily="18" charset="0"/>
              </a:rPr>
              <a:t>– vadošajā iestādē (Finanšu ministrijā).</a:t>
            </a:r>
          </a:p>
          <a:p>
            <a:pPr algn="just">
              <a:lnSpc>
                <a:spcPct val="90000"/>
              </a:lnSpc>
            </a:pPr>
            <a:r>
              <a:rPr lang="lv-LV" sz="2200" dirty="0" smtClean="0">
                <a:cs typeface="Times New Roman" panose="02020603050405020304" pitchFamily="18" charset="0"/>
              </a:rPr>
              <a:t>Atvieglota </a:t>
            </a:r>
            <a:r>
              <a:rPr lang="lv-LV" sz="2200" dirty="0">
                <a:cs typeface="Times New Roman" panose="02020603050405020304" pitchFamily="18" charset="0"/>
              </a:rPr>
              <a:t>piekļuve projektu iesniegumu vērtēšanas komisijas sēžu protokoliem un lēmumiem, kā arī ekspertu atzinumiem par iesniegtajiem projektu iesniegumiem </a:t>
            </a:r>
            <a:r>
              <a:rPr lang="lv-LV" sz="2200" dirty="0" smtClean="0">
                <a:cs typeface="Times New Roman" panose="02020603050405020304" pitchFamily="18" charset="0"/>
              </a:rPr>
              <a:t>(ņemts </a:t>
            </a:r>
            <a:r>
              <a:rPr lang="lv-LV" sz="2200" dirty="0">
                <a:cs typeface="Times New Roman" panose="02020603050405020304" pitchFamily="18" charset="0"/>
              </a:rPr>
              <a:t>vērā Valsts Kancelejas darba grupas priekšlikums nr.9</a:t>
            </a:r>
            <a:r>
              <a:rPr lang="lv-LV" sz="2200" dirty="0" smtClean="0">
                <a:cs typeface="Times New Roman" panose="02020603050405020304" pitchFamily="18" charset="0"/>
              </a:rPr>
              <a:t>).</a:t>
            </a:r>
            <a:endParaRPr lang="lv-LV" sz="2200" dirty="0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lv-LV" sz="2200" dirty="0">
                <a:cs typeface="Times New Roman" panose="02020603050405020304" pitchFamily="18" charset="0"/>
              </a:rPr>
              <a:t>Standartizēta līguma par projekta īstenošanu forma (iespējamas atšķirības specifiskā atbalsta mērķa specifikas dēļ).</a:t>
            </a:r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3440" y="476672"/>
            <a:ext cx="5688632" cy="432000"/>
          </a:xfrm>
        </p:spPr>
        <p:txBody>
          <a:bodyPr>
            <a:noAutofit/>
          </a:bodyPr>
          <a:lstStyle/>
          <a:p>
            <a:r>
              <a:rPr lang="lv-LV" sz="2000" dirty="0"/>
              <a:t>Projektu iesniegumu iesniegšanas un līgumu slēgšanas posms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036" y="4839183"/>
            <a:ext cx="2882404" cy="168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62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5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2014.-2020.gada plānošanas periodā uzraudzības organizatoriskā struktūra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veikto kontroļu perspektīvas netiek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kardināli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mainīta. </a:t>
            </a:r>
          </a:p>
          <a:p>
            <a:pPr lvl="0"/>
            <a:endParaRPr lang="lv-LV" dirty="0"/>
          </a:p>
          <a:p>
            <a:pPr lvl="0"/>
            <a:endParaRPr lang="lv-LV" dirty="0"/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Uzraudzības organizatoriskā struktūra</a:t>
            </a:r>
            <a:endParaRPr lang="lv-LV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04864"/>
            <a:ext cx="649605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868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6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lv-LV" sz="2400" dirty="0" smtClean="0"/>
              <a:t>Tiks veiktas tikai tās kontroles, kuras paredz Regula Nr. 1303/2013 kā obligātas, plus tiks veikta preventīvā kontrole kvalitatīvu projektu ieviešanas atbalstam – iepirkumu </a:t>
            </a:r>
            <a:r>
              <a:rPr lang="lv-LV" sz="2400" dirty="0" err="1" smtClean="0"/>
              <a:t>pirmspārbaudes</a:t>
            </a:r>
            <a:r>
              <a:rPr lang="lv-LV" sz="2400" dirty="0" smtClean="0"/>
              <a:t>. </a:t>
            </a:r>
          </a:p>
          <a:p>
            <a:pPr algn="just"/>
            <a:r>
              <a:rPr lang="lv-LV" sz="2400" dirty="0"/>
              <a:t>Skaidrs, kura iestāde kādu kontroli veic un ar kādu mērķi to dara;</a:t>
            </a:r>
          </a:p>
          <a:p>
            <a:pPr algn="just"/>
            <a:r>
              <a:rPr lang="lv-LV" sz="2400" dirty="0" smtClean="0"/>
              <a:t>Vienota audita principa ievērošana (izņemot pēcpārbaudes):</a:t>
            </a:r>
          </a:p>
          <a:p>
            <a:pPr lvl="1" algn="just"/>
            <a:r>
              <a:rPr lang="lv-LV" sz="2400" dirty="0" smtClean="0"/>
              <a:t>Eiropas Komisija un Eiropas Revīzijas palāta neveiks auditus finansējuma saņēmēju projektos, kurus auditēja Revīzijas iestāde (ja izpildās Regulā definētie kritēriji);</a:t>
            </a:r>
          </a:p>
          <a:p>
            <a:pPr lvl="1" algn="just"/>
            <a:r>
              <a:rPr lang="lv-LV" sz="2400" dirty="0" smtClean="0"/>
              <a:t>Vadošā iestāde neveiks pārbaudes finansējuma saņēmēja projektos, kurus pārbaudīja CFLA. </a:t>
            </a:r>
          </a:p>
          <a:p>
            <a:pPr algn="just"/>
            <a:r>
              <a:rPr lang="lv-LV" sz="2400" dirty="0" smtClean="0"/>
              <a:t>Vienota </a:t>
            </a:r>
            <a:r>
              <a:rPr lang="lv-LV" sz="2400" dirty="0"/>
              <a:t>prakse kontroļu veikšanai, vienoti principi/pārbaudes lapas, jo ir vienas pieturas aģentūra – CFLA, kas veiks pirmā līmeņa kontroles. </a:t>
            </a:r>
          </a:p>
          <a:p>
            <a:pPr lvl="1" algn="just"/>
            <a:endParaRPr lang="lv-LV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400" dirty="0" smtClean="0"/>
              <a:t>Projekta īstenošanas posms - KONTROLES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2698779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7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2200" dirty="0"/>
              <a:t>Pārbaudes uz vietas veic tikai CFLA. </a:t>
            </a:r>
          </a:p>
          <a:p>
            <a:pPr algn="just"/>
            <a:r>
              <a:rPr lang="lv-LV" sz="2200" dirty="0"/>
              <a:t>Atbildīgās iestādes varēs piedalīties pārbaužu veikšanā uz vietas tikai kopā ar CFLA.</a:t>
            </a:r>
          </a:p>
          <a:p>
            <a:pPr algn="just"/>
            <a:r>
              <a:rPr lang="lv-LV" sz="2200" dirty="0" smtClean="0"/>
              <a:t>Risku balstīta pieeja - jo </a:t>
            </a:r>
            <a:r>
              <a:rPr lang="lv-LV" sz="2200" dirty="0"/>
              <a:t>labāks tev ir projekts, jo mazāk pie tevis nāks </a:t>
            </a:r>
            <a:r>
              <a:rPr lang="lv-LV" sz="2200" dirty="0" smtClean="0"/>
              <a:t>pārbaudēs.</a:t>
            </a:r>
            <a:endParaRPr lang="lv-LV" sz="22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Pārbaudes veikšana uz vietas</a:t>
            </a:r>
            <a:endParaRPr lang="lv-LV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573016"/>
            <a:ext cx="4023393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064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8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sz="2200" dirty="0" smtClean="0"/>
              <a:t>Maksājumu </a:t>
            </a:r>
            <a:r>
              <a:rPr lang="lv-LV" sz="2200" dirty="0"/>
              <a:t>pieprasījumu pārbaudes veic tikai CFLA. </a:t>
            </a:r>
          </a:p>
          <a:p>
            <a:pPr algn="just"/>
            <a:r>
              <a:rPr lang="lv-LV" sz="2200" dirty="0"/>
              <a:t>Vienota, standartizēta maksājumu pieprasījumu veidlapa.</a:t>
            </a:r>
          </a:p>
          <a:p>
            <a:pPr algn="just"/>
            <a:r>
              <a:rPr lang="lv-LV" sz="2200" dirty="0"/>
              <a:t>Maksājumu pieprasījumu pārbaudes tiek apvienotas ar pārbaudēm uz vietas, tādējādi finansējuma saņēmējiem ir nepieciešama mazākā komunikācija ar CFLA.</a:t>
            </a:r>
          </a:p>
          <a:p>
            <a:pPr algn="just"/>
            <a:r>
              <a:rPr lang="lv-LV" sz="2200" dirty="0"/>
              <a:t>Noteikta minimālā kopa pamatojošas dokumentācijas iesniegšanai (atkarīgs no specifiskā atbalsta mērķa specifikas)</a:t>
            </a: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2400" dirty="0"/>
              <a:t>Maksājumu pieprasījumu pārbaudes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4221088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8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03.06.2014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9</a:t>
            </a:fld>
            <a:endParaRPr lang="lv-LV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55" y="1589552"/>
            <a:ext cx="8455417" cy="4739536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504" y="764704"/>
            <a:ext cx="6799233" cy="432000"/>
          </a:xfrm>
        </p:spPr>
        <p:txBody>
          <a:bodyPr>
            <a:normAutofit fontScale="90000"/>
          </a:bodyPr>
          <a:lstStyle/>
          <a:p>
            <a:r>
              <a:rPr lang="lv-LV" dirty="0" smtClean="0">
                <a:effectLst/>
              </a:rPr>
              <a:t>Projekta </a:t>
            </a:r>
            <a:r>
              <a:rPr lang="lv-LV" dirty="0">
                <a:effectLst/>
              </a:rPr>
              <a:t>dzīves cikla gaitā veikto kontroļu salīdzinājums starp 2007.-2013.gada plānošanas periodu un 2014.-2020.gada plānošanas periodā plānoto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816110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Words>773</Words>
  <Application>Microsoft Office PowerPoint</Application>
  <PresentationFormat>On-screen Show (4:3)</PresentationFormat>
  <Paragraphs>118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Franklin Gothic Book</vt:lpstr>
      <vt:lpstr>Times New Roman</vt:lpstr>
      <vt:lpstr>1_Custom Design</vt:lpstr>
      <vt:lpstr>Eiropas Savienības struktūrfondu un Kohēzijas fonda 2014.-2020.gada plānošanas perioda vienkāršošanas pasākumi</vt:lpstr>
      <vt:lpstr>Projektu iesniegumu iesniegšanas un līgumu slēgšanas posms</vt:lpstr>
      <vt:lpstr>Projektu iesniegumu iesniegšanas un līgumu slēgšanas posms</vt:lpstr>
      <vt:lpstr>Projektu iesniegumu iesniegšanas un līgumu slēgšanas posms</vt:lpstr>
      <vt:lpstr>Uzraudzības organizatoriskā struktūra</vt:lpstr>
      <vt:lpstr>Projekta īstenošanas posms - KONTROLES</vt:lpstr>
      <vt:lpstr>Pārbaudes veikšana uz vietas</vt:lpstr>
      <vt:lpstr>Maksājumu pieprasījumu pārbaudes </vt:lpstr>
      <vt:lpstr>Projekta dzīves cikla gaitā veikto kontroļu salīdzinājums starp 2007.-2013.gada plānošanas periodu un 2014.-2020.gada plānošanas periodā plānoto</vt:lpstr>
      <vt:lpstr>Projekta īstenošana</vt:lpstr>
      <vt:lpstr>Vienkāršoto izmaksu piemērošana</vt:lpstr>
      <vt:lpstr>Vienkāršoto izmaksu piemērošanas uzsākšanas grafiks</vt:lpstr>
      <vt:lpstr>E-Kohēzija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Nauris Dobelis</dc:creator>
  <cp:lastModifiedBy>Solveiga Ozola</cp:lastModifiedBy>
  <cp:revision>185</cp:revision>
  <cp:lastPrinted>2014-04-28T06:56:56Z</cp:lastPrinted>
  <dcterms:created xsi:type="dcterms:W3CDTF">2014-02-26T10:57:02Z</dcterms:created>
  <dcterms:modified xsi:type="dcterms:W3CDTF">2014-06-03T14:00:29Z</dcterms:modified>
</cp:coreProperties>
</file>