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9" r:id="rId2"/>
    <p:sldId id="260" r:id="rId3"/>
    <p:sldId id="268" r:id="rId4"/>
    <p:sldId id="269" r:id="rId5"/>
    <p:sldId id="262" r:id="rId6"/>
    <p:sldId id="263" r:id="rId7"/>
    <p:sldId id="264" r:id="rId8"/>
    <p:sldId id="265" r:id="rId9"/>
    <p:sldId id="266" r:id="rId10"/>
    <p:sldId id="261" r:id="rId11"/>
    <p:sldId id="267" r:id="rId12"/>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FFFF"/>
    <a:srgbClr val="D1F3FF"/>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243" autoAdjust="0"/>
  </p:normalViewPr>
  <p:slideViewPr>
    <p:cSldViewPr>
      <p:cViewPr>
        <p:scale>
          <a:sx n="94" d="100"/>
          <a:sy n="94" d="100"/>
        </p:scale>
        <p:origin x="-4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0D7EF8A-8F42-45CC-9010-7ECE206F8CD5}" type="datetimeFigureOut">
              <a:rPr lang="lv-LV" smtClean="0"/>
              <a:t>23.09.2014</a:t>
            </a:fld>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1606186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8</a:t>
            </a:fld>
            <a:endParaRPr lang="lv-LV"/>
          </a:p>
        </p:txBody>
      </p:sp>
    </p:spTree>
    <p:extLst>
      <p:ext uri="{BB962C8B-B14F-4D97-AF65-F5344CB8AC3E}">
        <p14:creationId xmlns:p14="http://schemas.microsoft.com/office/powerpoint/2010/main" val="1882523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10</a:t>
            </a:fld>
            <a:endParaRPr lang="lv-LV"/>
          </a:p>
        </p:txBody>
      </p:sp>
    </p:spTree>
    <p:extLst>
      <p:ext uri="{BB962C8B-B14F-4D97-AF65-F5344CB8AC3E}">
        <p14:creationId xmlns:p14="http://schemas.microsoft.com/office/powerpoint/2010/main" val="32639939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23.09.2014</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23.09.2014</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Irita.Lukso@fm.gov.lv" TargetMode="External"/><Relationship Id="rId2" Type="http://schemas.openxmlformats.org/officeDocument/2006/relationships/hyperlink" Target="mailto:Gundega.Kalvane@fm.gov.l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11759" y="2492896"/>
            <a:ext cx="5760640" cy="1584176"/>
          </a:xfrm>
        </p:spPr>
        <p:txBody>
          <a:bodyPr>
            <a:noAutofit/>
          </a:bodyPr>
          <a:lstStyle/>
          <a:p>
            <a:r>
              <a:rPr lang="lv-LV" altLang="lv-LV" sz="2400" b="1" dirty="0" smtClean="0">
                <a:latin typeface="Times New Roman" panose="02020603050405020304" pitchFamily="18" charset="0"/>
                <a:cs typeface="Times New Roman" panose="02020603050405020304" pitchFamily="18" charset="0"/>
              </a:rPr>
              <a:t>Koncepcija par kapitālsabiedrību - publiskas personas kapitālsabiedrību </a:t>
            </a:r>
            <a:r>
              <a:rPr lang="lv-LV" altLang="lv-LV" sz="2400" b="1" dirty="0">
                <a:latin typeface="Times New Roman" panose="02020603050405020304" pitchFamily="18" charset="0"/>
                <a:cs typeface="Times New Roman" panose="02020603050405020304" pitchFamily="18" charset="0"/>
              </a:rPr>
              <a:t>dāvināšanas (ziedošanas) </a:t>
            </a:r>
            <a:r>
              <a:rPr lang="lv-LV" altLang="lv-LV" sz="2400" b="1" dirty="0" smtClean="0">
                <a:latin typeface="Times New Roman" panose="02020603050405020304" pitchFamily="18" charset="0"/>
                <a:cs typeface="Times New Roman" panose="02020603050405020304" pitchFamily="18" charset="0"/>
              </a:rPr>
              <a:t/>
            </a:r>
            <a:br>
              <a:rPr lang="lv-LV" altLang="lv-LV" sz="2400" b="1" dirty="0" smtClean="0">
                <a:latin typeface="Times New Roman" panose="02020603050405020304" pitchFamily="18" charset="0"/>
                <a:cs typeface="Times New Roman" panose="02020603050405020304" pitchFamily="18" charset="0"/>
              </a:rPr>
            </a:br>
            <a:r>
              <a:rPr lang="lv-LV" altLang="lv-LV" sz="2400" b="1" dirty="0" smtClean="0">
                <a:latin typeface="Times New Roman" panose="02020603050405020304" pitchFamily="18" charset="0"/>
                <a:cs typeface="Times New Roman" panose="02020603050405020304" pitchFamily="18" charset="0"/>
              </a:rPr>
              <a:t>politikas uzlabošanu</a:t>
            </a:r>
            <a:r>
              <a:rPr lang="lv-LV" altLang="lv-LV" sz="2000" b="1" dirty="0" smtClean="0">
                <a:latin typeface="Times New Roman" panose="02020603050405020304" pitchFamily="18" charset="0"/>
                <a:cs typeface="Times New Roman" panose="02020603050405020304" pitchFamily="18" charset="0"/>
              </a:rPr>
              <a:t/>
            </a:r>
            <a:br>
              <a:rPr lang="lv-LV" altLang="lv-LV" sz="2000" b="1" dirty="0" smtClean="0">
                <a:latin typeface="Times New Roman" panose="02020603050405020304" pitchFamily="18" charset="0"/>
                <a:cs typeface="Times New Roman" panose="02020603050405020304" pitchFamily="18" charset="0"/>
              </a:rPr>
            </a:br>
            <a:endParaRPr lang="lv-LV" sz="2000" dirty="0"/>
          </a:p>
        </p:txBody>
      </p:sp>
      <p:sp>
        <p:nvSpPr>
          <p:cNvPr id="5" name="Content Placeholder 4"/>
          <p:cNvSpPr>
            <a:spLocks noGrp="1"/>
          </p:cNvSpPr>
          <p:nvPr>
            <p:ph sz="quarter" idx="10"/>
          </p:nvPr>
        </p:nvSpPr>
        <p:spPr>
          <a:xfrm>
            <a:off x="2411758" y="4293096"/>
            <a:ext cx="5760641" cy="360363"/>
          </a:xfrm>
        </p:spPr>
        <p:txBody>
          <a:bodyPr/>
          <a:lstStyle/>
          <a:p>
            <a:r>
              <a:rPr lang="lv-LV" sz="2200" b="1" dirty="0" smtClean="0"/>
              <a:t>Irita Lukšo</a:t>
            </a:r>
          </a:p>
          <a:p>
            <a:r>
              <a:rPr lang="lv-LV" b="1" dirty="0" smtClean="0"/>
              <a:t>Finanšu ministrija</a:t>
            </a:r>
          </a:p>
          <a:p>
            <a:r>
              <a:rPr lang="lv-LV" b="1" dirty="0" smtClean="0"/>
              <a:t>Nodokļu administrēšanas un </a:t>
            </a:r>
          </a:p>
          <a:p>
            <a:r>
              <a:rPr lang="lv-LV" b="1" dirty="0" smtClean="0"/>
              <a:t>grāmatvedības politikas departaments</a:t>
            </a:r>
          </a:p>
          <a:p>
            <a:endParaRPr lang="lv-LV" sz="1400" b="1" dirty="0"/>
          </a:p>
          <a:p>
            <a:endParaRPr lang="lv-LV" sz="1400" b="1" dirty="0"/>
          </a:p>
          <a:p>
            <a:r>
              <a:rPr lang="lv-LV" sz="1400" b="1" dirty="0" smtClean="0">
                <a:solidFill>
                  <a:schemeClr val="bg1"/>
                </a:solidFill>
              </a:rPr>
              <a:t>2014.gada 24.septembris </a:t>
            </a:r>
          </a:p>
          <a:p>
            <a:r>
              <a:rPr lang="lv-LV" sz="1400" b="1" dirty="0" smtClean="0">
                <a:solidFill>
                  <a:schemeClr val="bg1"/>
                </a:solidFill>
              </a:rPr>
              <a:t>Rīga</a:t>
            </a:r>
            <a:endParaRPr lang="lv-LV" sz="1400" b="1" dirty="0">
              <a:solidFill>
                <a:schemeClr val="bg1"/>
              </a:solidFill>
            </a:endParaRPr>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23.09.2014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4" name="Content Placeholder 3"/>
          <p:cNvSpPr>
            <a:spLocks noGrp="1"/>
          </p:cNvSpPr>
          <p:nvPr>
            <p:ph idx="1"/>
          </p:nvPr>
        </p:nvSpPr>
        <p:spPr>
          <a:xfrm>
            <a:off x="539552" y="260648"/>
            <a:ext cx="7740903" cy="9556740"/>
          </a:xfrm>
        </p:spPr>
        <p:txBody>
          <a:bodyPr/>
          <a:lstStyle/>
          <a:p>
            <a:pPr marL="0" indent="0">
              <a:buNone/>
            </a:pPr>
            <a:endParaRPr lang="lv-LV" dirty="0"/>
          </a:p>
        </p:txBody>
      </p:sp>
      <p:pic>
        <p:nvPicPr>
          <p:cNvPr id="1026" name="Chart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951" y="2060848"/>
            <a:ext cx="7704856" cy="388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p:cNvSpPr>
            <a:spLocks noGrp="1"/>
          </p:cNvSpPr>
          <p:nvPr>
            <p:ph type="title"/>
          </p:nvPr>
        </p:nvSpPr>
        <p:spPr>
          <a:xfrm>
            <a:off x="251521" y="417176"/>
            <a:ext cx="6565632" cy="743572"/>
          </a:xfrm>
        </p:spPr>
        <p:txBody>
          <a:bodyPr>
            <a:normAutofit/>
          </a:bodyPr>
          <a:lstStyle/>
          <a:p>
            <a:r>
              <a:rPr lang="lv-LV" sz="2000" dirty="0" smtClean="0">
                <a:effectLst/>
              </a:rPr>
              <a:t>Informācija par veikto dāvinājumu (ziedojumu) apjomu</a:t>
            </a:r>
            <a:r>
              <a:rPr lang="lv-LV" sz="900" dirty="0">
                <a:effectLst/>
              </a:rPr>
              <a:t/>
            </a:r>
            <a:br>
              <a:rPr lang="lv-LV" sz="900" dirty="0">
                <a:effectLst/>
              </a:rPr>
            </a:br>
            <a:r>
              <a:rPr lang="lv-LV" dirty="0">
                <a:effectLst/>
              </a:rPr>
              <a:t> </a:t>
            </a:r>
            <a:endParaRPr lang="lv-LV" dirty="0"/>
          </a:p>
        </p:txBody>
      </p:sp>
    </p:spTree>
    <p:extLst>
      <p:ext uri="{BB962C8B-B14F-4D97-AF65-F5344CB8AC3E}">
        <p14:creationId xmlns:p14="http://schemas.microsoft.com/office/powerpoint/2010/main" val="2110341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smtClean="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4" name="Content Placeholder 3"/>
          <p:cNvSpPr>
            <a:spLocks noGrp="1"/>
          </p:cNvSpPr>
          <p:nvPr>
            <p:ph idx="1"/>
          </p:nvPr>
        </p:nvSpPr>
        <p:spPr/>
        <p:txBody>
          <a:bodyPr numCol="1"/>
          <a:lstStyle/>
          <a:p>
            <a:pPr marL="0" indent="0" algn="ctr">
              <a:buNone/>
            </a:pPr>
            <a:endParaRPr lang="lv-LV" dirty="0" smtClean="0"/>
          </a:p>
          <a:p>
            <a:pPr marL="0" indent="0" algn="ctr">
              <a:buNone/>
            </a:pPr>
            <a:endParaRPr lang="lv-LV" dirty="0"/>
          </a:p>
          <a:p>
            <a:pPr marL="0" indent="0" algn="ctr">
              <a:buNone/>
            </a:pPr>
            <a:endParaRPr lang="lv-LV" dirty="0"/>
          </a:p>
          <a:p>
            <a:pPr marL="0" indent="0" algn="ctr">
              <a:buNone/>
            </a:pPr>
            <a:r>
              <a:rPr lang="lv-LV" sz="2400" dirty="0" smtClean="0"/>
              <a:t>Kontakti:</a:t>
            </a:r>
          </a:p>
          <a:p>
            <a:pPr marL="0" indent="0" algn="ctr">
              <a:buNone/>
            </a:pPr>
            <a:endParaRPr lang="lv-LV" dirty="0" smtClean="0"/>
          </a:p>
          <a:p>
            <a:pPr marL="0" indent="0" algn="ctr">
              <a:buNone/>
            </a:pPr>
            <a:r>
              <a:rPr lang="lv-LV" dirty="0" smtClean="0"/>
              <a:t>Gundega Kalvāne</a:t>
            </a:r>
          </a:p>
          <a:p>
            <a:pPr marL="0" indent="0" algn="ctr">
              <a:buNone/>
            </a:pPr>
            <a:r>
              <a:rPr lang="lv-LV" dirty="0" smtClean="0">
                <a:hlinkClick r:id="rId2"/>
              </a:rPr>
              <a:t>Gundega.Kalvane@fm.gov.lv</a:t>
            </a:r>
            <a:endParaRPr lang="lv-LV" dirty="0" smtClean="0"/>
          </a:p>
          <a:p>
            <a:pPr marL="0" indent="0" algn="ctr">
              <a:buNone/>
            </a:pPr>
            <a:endParaRPr lang="lv-LV" dirty="0"/>
          </a:p>
          <a:p>
            <a:pPr marL="0" indent="0" algn="ctr">
              <a:buNone/>
            </a:pPr>
            <a:r>
              <a:rPr lang="lv-LV" dirty="0" smtClean="0"/>
              <a:t>Irita Lukšo</a:t>
            </a:r>
          </a:p>
          <a:p>
            <a:pPr marL="0" indent="0" algn="ctr">
              <a:buNone/>
            </a:pPr>
            <a:r>
              <a:rPr lang="lv-LV" dirty="0" smtClean="0">
                <a:hlinkClick r:id="rId3"/>
              </a:rPr>
              <a:t>Irita.Lukso@fm.gov.lv</a:t>
            </a:r>
            <a:endParaRPr lang="lv-LV" dirty="0" smtClean="0"/>
          </a:p>
          <a:p>
            <a:pPr marL="0" indent="0" algn="ctr">
              <a:buNone/>
            </a:pPr>
            <a:endParaRPr lang="lv-LV" dirty="0" smtClean="0"/>
          </a:p>
          <a:p>
            <a:pPr marL="0" indent="0" algn="r">
              <a:buNone/>
            </a:pPr>
            <a:r>
              <a:rPr lang="lv-LV" dirty="0"/>
              <a:t> </a:t>
            </a:r>
            <a:r>
              <a:rPr lang="lv-LV" dirty="0" smtClean="0"/>
              <a:t>      </a:t>
            </a:r>
            <a:endParaRPr lang="lv-LV" dirty="0"/>
          </a:p>
        </p:txBody>
      </p:sp>
      <p:sp>
        <p:nvSpPr>
          <p:cNvPr id="5" name="Title 4"/>
          <p:cNvSpPr>
            <a:spLocks noGrp="1"/>
          </p:cNvSpPr>
          <p:nvPr>
            <p:ph type="title"/>
          </p:nvPr>
        </p:nvSpPr>
        <p:spPr>
          <a:xfrm>
            <a:off x="179512" y="620736"/>
            <a:ext cx="6552728" cy="432000"/>
          </a:xfrm>
        </p:spPr>
        <p:txBody>
          <a:bodyPr>
            <a:noAutofit/>
          </a:bodyPr>
          <a:lstStyle/>
          <a:p>
            <a:r>
              <a:rPr lang="lv-LV" altLang="lv-LV" sz="2000" dirty="0">
                <a:latin typeface="Times New Roman" panose="02020603050405020304" pitchFamily="18" charset="0"/>
                <a:cs typeface="Times New Roman" panose="02020603050405020304" pitchFamily="18" charset="0"/>
              </a:rPr>
              <a:t>Koncepcija par </a:t>
            </a:r>
            <a:r>
              <a:rPr lang="lv-LV" altLang="lv-LV" sz="2000" i="1" dirty="0">
                <a:latin typeface="Times New Roman" panose="02020603050405020304" pitchFamily="18" charset="0"/>
                <a:cs typeface="Times New Roman" panose="02020603050405020304" pitchFamily="18" charset="0"/>
              </a:rPr>
              <a:t>Kapitālsabiedrību</a:t>
            </a:r>
            <a:r>
              <a:rPr lang="lv-LV" altLang="lv-LV" sz="2000" dirty="0">
                <a:latin typeface="Times New Roman" panose="02020603050405020304" pitchFamily="18" charset="0"/>
                <a:cs typeface="Times New Roman" panose="02020603050405020304" pitchFamily="18" charset="0"/>
              </a:rPr>
              <a:t> dāvināšanu (ziedošanu)</a:t>
            </a:r>
            <a:endParaRPr lang="lv-LV" sz="2000" dirty="0"/>
          </a:p>
        </p:txBody>
      </p:sp>
    </p:spTree>
    <p:extLst>
      <p:ext uri="{BB962C8B-B14F-4D97-AF65-F5344CB8AC3E}">
        <p14:creationId xmlns:p14="http://schemas.microsoft.com/office/powerpoint/2010/main" val="37972193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endParaRPr lang="lv-LV" sz="1000" dirty="0">
              <a:latin typeface="Times New Roman" pitchFamily="18" charset="0"/>
              <a:cs typeface="Times New Roman" pitchFamily="18" charset="0"/>
            </a:endParaRPr>
          </a:p>
          <a:p>
            <a:pPr marL="0" indent="0" algn="just">
              <a:buNone/>
            </a:pPr>
            <a:r>
              <a:rPr lang="lv-LV" dirty="0" smtClean="0">
                <a:latin typeface="Times New Roman" pitchFamily="18" charset="0"/>
                <a:cs typeface="Times New Roman" pitchFamily="18" charset="0"/>
              </a:rPr>
              <a:t>	Finanšu ministrija ir izstrādājusi koncepcijas projektu </a:t>
            </a:r>
            <a:r>
              <a:rPr lang="lv-LV" b="1" dirty="0" smtClean="0">
                <a:latin typeface="Times New Roman" pitchFamily="18" charset="0"/>
                <a:cs typeface="Times New Roman" pitchFamily="18" charset="0"/>
              </a:rPr>
              <a:t>„Koncepcija par kapitālsabiedrību - publiskas personas kapitālsabiedrību, kapitālsabiedrību, kurās publiskas personas daļa pamatkapitālā atsevišķi vai kopumā pārsniedz 50 procentus, kā arī kapitālsabiedrību, kurās vienas vai vairāku valsts vai pašvaldības kapitālsabiedrību daļa pamatkapitālā atsevišķi vai kopumā pārsniedz 50 procentus, dāvinājumu (ziedojumu) politikas uzlabošanu”</a:t>
            </a:r>
            <a:r>
              <a:rPr lang="lv-LV" dirty="0" smtClean="0">
                <a:latin typeface="Times New Roman" pitchFamily="18" charset="0"/>
                <a:cs typeface="Times New Roman" pitchFamily="18" charset="0"/>
              </a:rPr>
              <a:t> (turpmāk – </a:t>
            </a:r>
            <a:r>
              <a:rPr lang="lv-LV" i="1" dirty="0" smtClean="0">
                <a:latin typeface="Times New Roman" pitchFamily="18" charset="0"/>
                <a:cs typeface="Times New Roman" pitchFamily="18" charset="0"/>
              </a:rPr>
              <a:t>Koncepcija</a:t>
            </a:r>
            <a:r>
              <a:rPr lang="lv-LV" dirty="0" smtClean="0">
                <a:latin typeface="Times New Roman" pitchFamily="18" charset="0"/>
                <a:cs typeface="Times New Roman" pitchFamily="18" charset="0"/>
              </a:rPr>
              <a:t>). </a:t>
            </a:r>
          </a:p>
          <a:p>
            <a:pPr marL="0" indent="0" algn="just">
              <a:buNone/>
            </a:pPr>
            <a:endParaRPr lang="lv-LV" dirty="0" smtClean="0">
              <a:latin typeface="Times New Roman" pitchFamily="18" charset="0"/>
              <a:cs typeface="Times New Roman" pitchFamily="18" charset="0"/>
            </a:endParaRPr>
          </a:p>
          <a:p>
            <a:pPr marL="0" indent="0" algn="ctr">
              <a:buNone/>
            </a:pPr>
            <a:r>
              <a:rPr lang="lv-LV" b="1" i="1" dirty="0" smtClean="0">
                <a:latin typeface="Times New Roman" pitchFamily="18" charset="0"/>
                <a:cs typeface="Times New Roman" pitchFamily="18" charset="0"/>
              </a:rPr>
              <a:t>Koncepcijas</a:t>
            </a:r>
            <a:r>
              <a:rPr lang="lv-LV" b="1" dirty="0" smtClean="0">
                <a:latin typeface="Times New Roman" pitchFamily="18" charset="0"/>
                <a:cs typeface="Times New Roman" pitchFamily="18" charset="0"/>
              </a:rPr>
              <a:t> mērķis</a:t>
            </a:r>
          </a:p>
          <a:p>
            <a:pPr algn="just"/>
            <a:r>
              <a:rPr lang="lv-LV" altLang="lv-LV" dirty="0" smtClean="0">
                <a:latin typeface="Times New Roman" panose="02020603050405020304" pitchFamily="18" charset="0"/>
                <a:cs typeface="Times New Roman" panose="02020603050405020304" pitchFamily="18" charset="0"/>
              </a:rPr>
              <a:t>nodrošināt fiskāli atbildīgas dāvināšanas (ziedošanas) politikas īstenošanu un finanšu </a:t>
            </a:r>
            <a:r>
              <a:rPr lang="lv-LV" altLang="lv-LV" dirty="0">
                <a:latin typeface="Times New Roman" panose="02020603050405020304" pitchFamily="18" charset="0"/>
                <a:cs typeface="Times New Roman" panose="02020603050405020304" pitchFamily="18" charset="0"/>
              </a:rPr>
              <a:t>līdzekļu </a:t>
            </a:r>
            <a:r>
              <a:rPr lang="lv-LV" altLang="lv-LV" dirty="0" smtClean="0">
                <a:latin typeface="Times New Roman" panose="02020603050405020304" pitchFamily="18" charset="0"/>
                <a:cs typeface="Times New Roman" panose="02020603050405020304" pitchFamily="18" charset="0"/>
              </a:rPr>
              <a:t>un mantas likumīgu izmantošanu atbilstoši </a:t>
            </a:r>
            <a:r>
              <a:rPr lang="lv-LV" altLang="lv-LV" dirty="0">
                <a:latin typeface="Times New Roman" panose="02020603050405020304" pitchFamily="18" charset="0"/>
                <a:cs typeface="Times New Roman" panose="02020603050405020304" pitchFamily="18" charset="0"/>
              </a:rPr>
              <a:t>sabiedrības interesēm;</a:t>
            </a:r>
          </a:p>
          <a:p>
            <a:pPr algn="just"/>
            <a:r>
              <a:rPr lang="lv-LV" altLang="lv-LV" dirty="0" smtClean="0">
                <a:latin typeface="Times New Roman" panose="02020603050405020304" pitchFamily="18" charset="0"/>
                <a:cs typeface="Times New Roman" panose="02020603050405020304" pitchFamily="18" charset="0"/>
              </a:rPr>
              <a:t>ievērotu labas pārvaldības principus, t.sk.;</a:t>
            </a:r>
          </a:p>
          <a:p>
            <a:pPr marL="0" indent="0" algn="just">
              <a:buNone/>
            </a:pPr>
            <a:r>
              <a:rPr lang="lv-LV" altLang="lv-LV" dirty="0">
                <a:latin typeface="Times New Roman" panose="02020603050405020304" pitchFamily="18" charset="0"/>
                <a:cs typeface="Times New Roman" panose="02020603050405020304" pitchFamily="18" charset="0"/>
              </a:rPr>
              <a:t>	</a:t>
            </a:r>
            <a:r>
              <a:rPr lang="lv-LV" altLang="lv-LV" dirty="0" smtClean="0">
                <a:latin typeface="Times New Roman" panose="02020603050405020304" pitchFamily="18" charset="0"/>
                <a:cs typeface="Times New Roman" panose="02020603050405020304" pitchFamily="18" charset="0"/>
              </a:rPr>
              <a:t>- caurskatāmība;</a:t>
            </a:r>
          </a:p>
          <a:p>
            <a:pPr marL="0" indent="0" algn="just">
              <a:buNone/>
            </a:pPr>
            <a:r>
              <a:rPr lang="lv-LV" altLang="lv-LV" dirty="0" smtClean="0">
                <a:latin typeface="Times New Roman" panose="02020603050405020304" pitchFamily="18" charset="0"/>
                <a:cs typeface="Times New Roman" panose="02020603050405020304" pitchFamily="18" charset="0"/>
              </a:rPr>
              <a:t>	- atklātība;</a:t>
            </a:r>
          </a:p>
          <a:p>
            <a:pPr marL="0" indent="0" algn="just">
              <a:buNone/>
            </a:pPr>
            <a:r>
              <a:rPr lang="lv-LV" altLang="lv-LV" dirty="0">
                <a:latin typeface="Times New Roman" panose="02020603050405020304" pitchFamily="18" charset="0"/>
                <a:cs typeface="Times New Roman" panose="02020603050405020304" pitchFamily="18" charset="0"/>
              </a:rPr>
              <a:t>	</a:t>
            </a:r>
            <a:r>
              <a:rPr lang="lv-LV" altLang="lv-LV" dirty="0" smtClean="0">
                <a:latin typeface="Times New Roman" panose="02020603050405020304" pitchFamily="18" charset="0"/>
                <a:cs typeface="Times New Roman" panose="02020603050405020304" pitchFamily="18" charset="0"/>
              </a:rPr>
              <a:t>- sabalansētība ar dažādām sabiedrības grupu interesēm;</a:t>
            </a:r>
          </a:p>
          <a:p>
            <a:pPr algn="just"/>
            <a:r>
              <a:rPr lang="lv-LV" altLang="lv-LV" i="1" dirty="0" smtClean="0">
                <a:latin typeface="Times New Roman" panose="02020603050405020304" pitchFamily="18" charset="0"/>
                <a:cs typeface="Times New Roman" panose="02020603050405020304" pitchFamily="18" charset="0"/>
              </a:rPr>
              <a:t>Kapitālsabiedrību</a:t>
            </a:r>
            <a:r>
              <a:rPr lang="lv-LV" altLang="lv-LV" dirty="0" smtClean="0">
                <a:latin typeface="Times New Roman" panose="02020603050405020304" pitchFamily="18" charset="0"/>
                <a:cs typeface="Times New Roman" panose="02020603050405020304" pitchFamily="18" charset="0"/>
              </a:rPr>
              <a:t> un kapitāla daļu turētāja atbildības nošķiršana. </a:t>
            </a:r>
          </a:p>
          <a:p>
            <a:pPr algn="just"/>
            <a:endParaRPr lang="lv-LV" altLang="lv-LV" dirty="0">
              <a:latin typeface="Times New Roman" panose="02020603050405020304" pitchFamily="18" charset="0"/>
              <a:cs typeface="Times New Roman" panose="02020603050405020304" pitchFamily="18" charset="0"/>
            </a:endParaRPr>
          </a:p>
          <a:p>
            <a:pPr algn="just"/>
            <a:endParaRPr lang="lv-LV" altLang="lv-LV" dirty="0" smtClean="0">
              <a:latin typeface="Times New Roman" panose="02020603050405020304" pitchFamily="18" charset="0"/>
              <a:cs typeface="Times New Roman" panose="02020603050405020304" pitchFamily="18" charset="0"/>
            </a:endParaRPr>
          </a:p>
          <a:p>
            <a:pPr algn="just"/>
            <a:endParaRPr lang="lv-LV" altLang="lv-LV" dirty="0">
              <a:latin typeface="Times New Roman" panose="02020603050405020304" pitchFamily="18" charset="0"/>
              <a:cs typeface="Times New Roman" panose="02020603050405020304" pitchFamily="18" charset="0"/>
            </a:endParaRPr>
          </a:p>
          <a:p>
            <a:endParaRPr lang="lv-LV" dirty="0"/>
          </a:p>
        </p:txBody>
      </p:sp>
      <p:sp>
        <p:nvSpPr>
          <p:cNvPr id="3" name="Title 2"/>
          <p:cNvSpPr>
            <a:spLocks noGrp="1"/>
          </p:cNvSpPr>
          <p:nvPr>
            <p:ph type="title"/>
          </p:nvPr>
        </p:nvSpPr>
        <p:spPr>
          <a:xfrm>
            <a:off x="179512" y="591947"/>
            <a:ext cx="6480720" cy="432000"/>
          </a:xfrm>
        </p:spPr>
        <p:txBody>
          <a:bodyPr>
            <a:noAutofit/>
          </a:bodyPr>
          <a:lstStyle/>
          <a:p>
            <a:r>
              <a:rPr lang="lv-LV" altLang="lv-LV" sz="2000" dirty="0">
                <a:latin typeface="Times New Roman" panose="02020603050405020304" pitchFamily="18" charset="0"/>
                <a:cs typeface="Times New Roman" panose="02020603050405020304" pitchFamily="18" charset="0"/>
              </a:rPr>
              <a:t>Koncepcija par </a:t>
            </a:r>
            <a:r>
              <a:rPr lang="lv-LV" altLang="lv-LV" sz="2000" i="1" dirty="0">
                <a:latin typeface="Times New Roman" panose="02020603050405020304" pitchFamily="18" charset="0"/>
                <a:cs typeface="Times New Roman" panose="02020603050405020304" pitchFamily="18" charset="0"/>
              </a:rPr>
              <a:t>Kapitālsabiedrību</a:t>
            </a:r>
            <a:r>
              <a:rPr lang="lv-LV" altLang="lv-LV" sz="2000" dirty="0">
                <a:latin typeface="Times New Roman" panose="02020603050405020304" pitchFamily="18" charset="0"/>
                <a:cs typeface="Times New Roman" panose="02020603050405020304" pitchFamily="18" charset="0"/>
              </a:rPr>
              <a:t> dāvināšanu (ziedošanu)</a:t>
            </a:r>
            <a:endParaRPr lang="lv-LV" sz="2000" dirty="0"/>
          </a:p>
        </p:txBody>
      </p:sp>
      <p:sp>
        <p:nvSpPr>
          <p:cNvPr id="5" name="Date Placeholder 4"/>
          <p:cNvSpPr>
            <a:spLocks noGrp="1"/>
          </p:cNvSpPr>
          <p:nvPr>
            <p:ph type="dt" sz="half" idx="10"/>
          </p:nvPr>
        </p:nvSpPr>
        <p:spPr/>
        <p:txBody>
          <a:bodyPr/>
          <a:lstStyle/>
          <a:p>
            <a:r>
              <a:rPr lang="lv-LV" dirty="0"/>
              <a:t>24.09.2014.</a:t>
            </a:r>
          </a:p>
          <a:p>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t>2</a:t>
            </a:fld>
            <a:endParaRPr lang="lv-LV"/>
          </a:p>
        </p:txBody>
      </p:sp>
    </p:spTree>
    <p:extLst>
      <p:ext uri="{BB962C8B-B14F-4D97-AF65-F5344CB8AC3E}">
        <p14:creationId xmlns:p14="http://schemas.microsoft.com/office/powerpoint/2010/main" val="131525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4" name="Content Placeholder 3"/>
          <p:cNvSpPr>
            <a:spLocks noGrp="1"/>
          </p:cNvSpPr>
          <p:nvPr>
            <p:ph idx="1"/>
          </p:nvPr>
        </p:nvSpPr>
        <p:spPr>
          <a:xfrm>
            <a:off x="457200" y="1275841"/>
            <a:ext cx="8229600" cy="4857403"/>
          </a:xfrm>
        </p:spPr>
        <p:txBody>
          <a:bodyPr>
            <a:normAutofit/>
          </a:bodyPr>
          <a:lstStyle/>
          <a:p>
            <a:pPr marL="0" indent="0">
              <a:buNone/>
            </a:pPr>
            <a:endParaRPr lang="lv-LV" sz="1600" b="1" dirty="0" smtClean="0">
              <a:latin typeface="Times New Roman" panose="02020603050405020304" pitchFamily="18" charset="0"/>
              <a:cs typeface="Times New Roman" panose="02020603050405020304" pitchFamily="18" charset="0"/>
            </a:endParaRPr>
          </a:p>
          <a:p>
            <a:pPr marL="0" indent="0" algn="just">
              <a:buNone/>
            </a:pPr>
            <a:r>
              <a:rPr lang="lv-LV" sz="1900" b="1" dirty="0" smtClean="0">
                <a:latin typeface="Times New Roman" panose="02020603050405020304" pitchFamily="18" charset="0"/>
                <a:cs typeface="Times New Roman" panose="02020603050405020304" pitchFamily="18" charset="0"/>
              </a:rPr>
              <a:t>	</a:t>
            </a:r>
            <a:r>
              <a:rPr lang="lv-LV" sz="1900" b="1" i="1" dirty="0" smtClean="0">
                <a:latin typeface="Times New Roman" panose="02020603050405020304" pitchFamily="18" charset="0"/>
                <a:cs typeface="Times New Roman" panose="02020603050405020304" pitchFamily="18" charset="0"/>
              </a:rPr>
              <a:t>Koncepcija</a:t>
            </a:r>
            <a:r>
              <a:rPr lang="lv-LV" sz="1900" b="1" dirty="0" smtClean="0">
                <a:latin typeface="Times New Roman" panose="02020603050405020304" pitchFamily="18" charset="0"/>
                <a:cs typeface="Times New Roman" panose="02020603050405020304" pitchFamily="18" charset="0"/>
              </a:rPr>
              <a:t> paredz būtiski uzlabot un pilnveidot </a:t>
            </a:r>
            <a:r>
              <a:rPr lang="lv-LV" sz="1900" b="1" dirty="0">
                <a:latin typeface="Times New Roman" panose="02020603050405020304" pitchFamily="18" charset="0"/>
                <a:cs typeface="Times New Roman" panose="02020603050405020304" pitchFamily="18" charset="0"/>
              </a:rPr>
              <a:t>pašreizējo </a:t>
            </a:r>
            <a:r>
              <a:rPr lang="lv-LV" sz="1900" b="1" i="1" dirty="0">
                <a:latin typeface="Times New Roman" panose="02020603050405020304" pitchFamily="18" charset="0"/>
                <a:cs typeface="Times New Roman" panose="02020603050405020304" pitchFamily="18" charset="0"/>
              </a:rPr>
              <a:t>Kapitālsabiedrību</a:t>
            </a:r>
            <a:r>
              <a:rPr lang="lv-LV" sz="1900" b="1" dirty="0">
                <a:latin typeface="Times New Roman" panose="02020603050405020304" pitchFamily="18" charset="0"/>
                <a:cs typeface="Times New Roman" panose="02020603050405020304" pitchFamily="18" charset="0"/>
              </a:rPr>
              <a:t> dāvināšanas (ziedošanas) kārtību  </a:t>
            </a:r>
            <a:r>
              <a:rPr lang="lv-LV" sz="1900" b="1" dirty="0" smtClean="0">
                <a:latin typeface="Times New Roman" panose="02020603050405020304" pitchFamily="18" charset="0"/>
                <a:cs typeface="Times New Roman" panose="02020603050405020304" pitchFamily="18" charset="0"/>
              </a:rPr>
              <a:t>un tā neapskata </a:t>
            </a:r>
            <a:r>
              <a:rPr lang="lv-LV" sz="1900" b="1" dirty="0">
                <a:latin typeface="Times New Roman" panose="02020603050405020304" pitchFamily="18" charset="0"/>
                <a:cs typeface="Times New Roman" panose="02020603050405020304" pitchFamily="18" charset="0"/>
              </a:rPr>
              <a:t>un </a:t>
            </a:r>
            <a:r>
              <a:rPr lang="lv-LV" sz="1900" b="1" dirty="0" smtClean="0">
                <a:latin typeface="Times New Roman" panose="02020603050405020304" pitchFamily="18" charset="0"/>
                <a:cs typeface="Times New Roman" panose="02020603050405020304" pitchFamily="18" charset="0"/>
              </a:rPr>
              <a:t>nerada </a:t>
            </a:r>
            <a:r>
              <a:rPr lang="lv-LV" sz="1900" b="1" dirty="0">
                <a:latin typeface="Times New Roman" panose="02020603050405020304" pitchFamily="18" charset="0"/>
                <a:cs typeface="Times New Roman" panose="02020603050405020304" pitchFamily="18" charset="0"/>
              </a:rPr>
              <a:t>jaunu NVO finansēšanas </a:t>
            </a:r>
            <a:r>
              <a:rPr lang="lv-LV" sz="1900" b="1" dirty="0" smtClean="0">
                <a:latin typeface="Times New Roman" panose="02020603050405020304" pitchFamily="18" charset="0"/>
                <a:cs typeface="Times New Roman" panose="02020603050405020304" pitchFamily="18" charset="0"/>
              </a:rPr>
              <a:t>modeli.</a:t>
            </a:r>
          </a:p>
          <a:p>
            <a:pPr marL="0" indent="0" algn="just">
              <a:buNone/>
            </a:pPr>
            <a:endParaRPr lang="lv-LV" sz="1500" dirty="0">
              <a:latin typeface="Times New Roman" panose="02020603050405020304" pitchFamily="18" charset="0"/>
              <a:cs typeface="Times New Roman" panose="02020603050405020304" pitchFamily="18" charset="0"/>
            </a:endParaRPr>
          </a:p>
          <a:p>
            <a:pPr marL="0" indent="0" algn="just">
              <a:buNone/>
            </a:pPr>
            <a:r>
              <a:rPr lang="lv-LV" sz="1900" b="1" dirty="0" smtClean="0">
                <a:latin typeface="Times New Roman" panose="02020603050405020304" pitchFamily="18" charset="0"/>
                <a:cs typeface="Times New Roman" panose="02020603050405020304" pitchFamily="18" charset="0"/>
              </a:rPr>
              <a:t>	Izstrādātie 4 risinājuma </a:t>
            </a:r>
            <a:r>
              <a:rPr lang="lv-LV" sz="1900" b="1" dirty="0">
                <a:latin typeface="Times New Roman" panose="02020603050405020304" pitchFamily="18" charset="0"/>
                <a:cs typeface="Times New Roman" panose="02020603050405020304" pitchFamily="18" charset="0"/>
              </a:rPr>
              <a:t>varianti attiecas uz visu publisku personu kontrolētajām </a:t>
            </a:r>
            <a:r>
              <a:rPr lang="lv-LV" sz="1900" b="1" dirty="0" smtClean="0">
                <a:latin typeface="Times New Roman" panose="02020603050405020304" pitchFamily="18" charset="0"/>
                <a:cs typeface="Times New Roman" panose="02020603050405020304" pitchFamily="18" charset="0"/>
              </a:rPr>
              <a:t>kapitālsabiedrībām, tādā </a:t>
            </a:r>
            <a:r>
              <a:rPr lang="lv-LV" sz="1900" b="1" dirty="0">
                <a:latin typeface="Times New Roman" panose="02020603050405020304" pitchFamily="18" charset="0"/>
                <a:cs typeface="Times New Roman" panose="02020603050405020304" pitchFamily="18" charset="0"/>
              </a:rPr>
              <a:t>mērā, kādā tas ir attiecināms:</a:t>
            </a:r>
          </a:p>
          <a:p>
            <a:pPr marL="0" indent="0" algn="just">
              <a:buNone/>
            </a:pPr>
            <a:r>
              <a:rPr lang="lv-LV" sz="1900" b="1" dirty="0">
                <a:latin typeface="Times New Roman" panose="02020603050405020304" pitchFamily="18" charset="0"/>
                <a:cs typeface="Times New Roman" panose="02020603050405020304" pitchFamily="18" charset="0"/>
              </a:rPr>
              <a:t>– uz dāvinājuma (ziedojuma) darījumu izvērtēšanu pēc būtības;</a:t>
            </a:r>
          </a:p>
          <a:p>
            <a:pPr marL="0" indent="0" algn="just">
              <a:buNone/>
            </a:pPr>
            <a:r>
              <a:rPr lang="lv-LV" sz="1900" b="1" dirty="0" smtClean="0">
                <a:latin typeface="Times New Roman" panose="02020603050405020304" pitchFamily="18" charset="0"/>
                <a:cs typeface="Times New Roman" panose="02020603050405020304" pitchFamily="18" charset="0"/>
              </a:rPr>
              <a:t>– </a:t>
            </a:r>
            <a:r>
              <a:rPr lang="lv-LV" sz="1900" b="1" dirty="0">
                <a:latin typeface="Times New Roman" panose="02020603050405020304" pitchFamily="18" charset="0"/>
                <a:cs typeface="Times New Roman" panose="02020603050405020304" pitchFamily="18" charset="0"/>
              </a:rPr>
              <a:t>tā atbilstību </a:t>
            </a:r>
            <a:r>
              <a:rPr lang="lv-LV" sz="1900" b="1" i="1" dirty="0">
                <a:latin typeface="Times New Roman" panose="02020603050405020304" pitchFamily="18" charset="0"/>
                <a:cs typeface="Times New Roman" panose="02020603050405020304" pitchFamily="18" charset="0"/>
              </a:rPr>
              <a:t>Publiskas personas finanšu līdzekļu un mantas izšķērdēšanas novēršanas likuma </a:t>
            </a:r>
            <a:r>
              <a:rPr lang="lv-LV" sz="1900" b="1" dirty="0">
                <a:latin typeface="Times New Roman" panose="02020603050405020304" pitchFamily="18" charset="0"/>
                <a:cs typeface="Times New Roman" panose="02020603050405020304" pitchFamily="18" charset="0"/>
              </a:rPr>
              <a:t>nosacījumiem.</a:t>
            </a:r>
          </a:p>
          <a:p>
            <a:pPr marL="0" indent="0">
              <a:buNone/>
            </a:pPr>
            <a:endParaRPr lang="lv-LV" sz="1500" dirty="0" smtClean="0">
              <a:latin typeface="Times New Roman" panose="02020603050405020304" pitchFamily="18" charset="0"/>
              <a:cs typeface="Times New Roman" panose="02020603050405020304" pitchFamily="18" charset="0"/>
            </a:endParaRPr>
          </a:p>
          <a:p>
            <a:pPr marL="0" indent="0" algn="just">
              <a:buNone/>
            </a:pPr>
            <a:r>
              <a:rPr lang="lv-LV" sz="1900" b="1" i="1" dirty="0" smtClean="0">
                <a:latin typeface="Times New Roman" panose="02020603050405020304" pitchFamily="18" charset="0"/>
                <a:cs typeface="Times New Roman" panose="02020603050405020304" pitchFamily="18" charset="0"/>
              </a:rPr>
              <a:t>	Koncepcija</a:t>
            </a:r>
            <a:r>
              <a:rPr lang="lv-LV" sz="1900" b="1" dirty="0" smtClean="0">
                <a:latin typeface="Times New Roman" panose="02020603050405020304" pitchFamily="18" charset="0"/>
                <a:cs typeface="Times New Roman" panose="02020603050405020304" pitchFamily="18" charset="0"/>
              </a:rPr>
              <a:t> precīzāk un detalizētāk definē prasības:</a:t>
            </a:r>
            <a:endParaRPr lang="lv-LV" sz="1900" b="1" dirty="0">
              <a:latin typeface="Times New Roman" panose="02020603050405020304" pitchFamily="18" charset="0"/>
              <a:cs typeface="Times New Roman" panose="02020603050405020304" pitchFamily="18" charset="0"/>
            </a:endParaRPr>
          </a:p>
          <a:p>
            <a:pPr marL="0" indent="0" algn="just">
              <a:buNone/>
            </a:pPr>
            <a:r>
              <a:rPr lang="lv-LV" sz="1900" b="1" dirty="0">
                <a:latin typeface="Times New Roman" panose="02020603050405020304" pitchFamily="18" charset="0"/>
                <a:cs typeface="Times New Roman" panose="02020603050405020304" pitchFamily="18" charset="0"/>
              </a:rPr>
              <a:t>	</a:t>
            </a:r>
            <a:r>
              <a:rPr lang="lv-LV" sz="1900" dirty="0">
                <a:latin typeface="Times New Roman" panose="02020603050405020304" pitchFamily="18" charset="0"/>
                <a:cs typeface="Times New Roman" panose="02020603050405020304" pitchFamily="18" charset="0"/>
              </a:rPr>
              <a:t> – </a:t>
            </a:r>
            <a:r>
              <a:rPr lang="lv-LV" sz="1900" b="1" dirty="0" smtClean="0">
                <a:latin typeface="Times New Roman" panose="02020603050405020304" pitchFamily="18" charset="0"/>
                <a:cs typeface="Times New Roman" panose="02020603050405020304" pitchFamily="18" charset="0"/>
              </a:rPr>
              <a:t>dāvinājuma (</a:t>
            </a:r>
            <a:r>
              <a:rPr lang="lv-LV" sz="1900" b="1" dirty="0">
                <a:latin typeface="Times New Roman" panose="02020603050405020304" pitchFamily="18" charset="0"/>
                <a:cs typeface="Times New Roman" panose="02020603050405020304" pitchFamily="18" charset="0"/>
              </a:rPr>
              <a:t>ziedojuma</a:t>
            </a:r>
            <a:r>
              <a:rPr lang="lv-LV" sz="1900" b="1" dirty="0" smtClean="0">
                <a:latin typeface="Times New Roman" panose="02020603050405020304" pitchFamily="18" charset="0"/>
                <a:cs typeface="Times New Roman" panose="02020603050405020304" pitchFamily="18" charset="0"/>
              </a:rPr>
              <a:t>) </a:t>
            </a:r>
            <a:r>
              <a:rPr lang="lv-LV" sz="1900" b="1" dirty="0">
                <a:latin typeface="Times New Roman" panose="02020603050405020304" pitchFamily="18" charset="0"/>
                <a:cs typeface="Times New Roman" panose="02020603050405020304" pitchFamily="18" charset="0"/>
              </a:rPr>
              <a:t>veicējam;</a:t>
            </a:r>
          </a:p>
          <a:p>
            <a:pPr marL="0" indent="0" algn="just">
              <a:buNone/>
            </a:pPr>
            <a:r>
              <a:rPr lang="lv-LV" sz="1900" b="1" dirty="0">
                <a:latin typeface="Times New Roman" panose="02020603050405020304" pitchFamily="18" charset="0"/>
                <a:cs typeface="Times New Roman" panose="02020603050405020304" pitchFamily="18" charset="0"/>
              </a:rPr>
              <a:t>	</a:t>
            </a:r>
            <a:r>
              <a:rPr lang="lv-LV" sz="1900" dirty="0">
                <a:latin typeface="Times New Roman" panose="02020603050405020304" pitchFamily="18" charset="0"/>
                <a:cs typeface="Times New Roman" panose="02020603050405020304" pitchFamily="18" charset="0"/>
              </a:rPr>
              <a:t> </a:t>
            </a:r>
            <a:r>
              <a:rPr lang="lv-LV" sz="1900" dirty="0" smtClean="0">
                <a:latin typeface="Times New Roman" panose="02020603050405020304" pitchFamily="18" charset="0"/>
                <a:cs typeface="Times New Roman" panose="02020603050405020304" pitchFamily="18" charset="0"/>
              </a:rPr>
              <a:t>– </a:t>
            </a:r>
            <a:r>
              <a:rPr lang="lv-LV" sz="1900" b="1" dirty="0" smtClean="0">
                <a:latin typeface="Times New Roman" panose="02020603050405020304" pitchFamily="18" charset="0"/>
                <a:cs typeface="Times New Roman" panose="02020603050405020304" pitchFamily="18" charset="0"/>
              </a:rPr>
              <a:t>dāvinājuma (</a:t>
            </a:r>
            <a:r>
              <a:rPr lang="lv-LV" sz="1900" b="1" dirty="0">
                <a:latin typeface="Times New Roman" panose="02020603050405020304" pitchFamily="18" charset="0"/>
                <a:cs typeface="Times New Roman" panose="02020603050405020304" pitchFamily="18" charset="0"/>
              </a:rPr>
              <a:t>ziedojuma</a:t>
            </a:r>
            <a:r>
              <a:rPr lang="lv-LV" sz="1900" b="1" dirty="0" smtClean="0">
                <a:latin typeface="Times New Roman" panose="02020603050405020304" pitchFamily="18" charset="0"/>
                <a:cs typeface="Times New Roman" panose="02020603050405020304" pitchFamily="18" charset="0"/>
              </a:rPr>
              <a:t>) </a:t>
            </a:r>
            <a:r>
              <a:rPr lang="lv-LV" sz="1900" b="1" dirty="0">
                <a:latin typeface="Times New Roman" panose="02020603050405020304" pitchFamily="18" charset="0"/>
                <a:cs typeface="Times New Roman" panose="02020603050405020304" pitchFamily="18" charset="0"/>
              </a:rPr>
              <a:t>saņēmējam.</a:t>
            </a:r>
          </a:p>
          <a:p>
            <a:pPr marL="0" indent="0">
              <a:buNone/>
            </a:pPr>
            <a:endParaRPr lang="lv-LV" sz="1600" dirty="0" smtClean="0">
              <a:latin typeface="Times New Roman" panose="02020603050405020304" pitchFamily="18" charset="0"/>
              <a:cs typeface="Times New Roman" panose="02020603050405020304" pitchFamily="18" charset="0"/>
            </a:endParaRPr>
          </a:p>
          <a:p>
            <a:pPr marL="0" indent="0">
              <a:buNone/>
            </a:pPr>
            <a:endParaRPr lang="lv-LV" sz="1600" dirty="0">
              <a:latin typeface="Times New Roman" panose="02020603050405020304" pitchFamily="18" charset="0"/>
              <a:cs typeface="Times New Roman" panose="02020603050405020304" pitchFamily="18" charset="0"/>
            </a:endParaRPr>
          </a:p>
          <a:p>
            <a:pPr marL="0" indent="0">
              <a:buNone/>
            </a:pPr>
            <a:endParaRPr lang="lv-LV" sz="1600" dirty="0" smtClean="0">
              <a:latin typeface="Times New Roman" panose="02020603050405020304" pitchFamily="18" charset="0"/>
              <a:cs typeface="Times New Roman" panose="02020603050405020304" pitchFamily="18" charset="0"/>
            </a:endParaRPr>
          </a:p>
          <a:p>
            <a:endParaRPr lang="lv-LV" dirty="0"/>
          </a:p>
        </p:txBody>
      </p:sp>
      <p:sp>
        <p:nvSpPr>
          <p:cNvPr id="5" name="Title 4"/>
          <p:cNvSpPr>
            <a:spLocks noGrp="1"/>
          </p:cNvSpPr>
          <p:nvPr>
            <p:ph type="title"/>
          </p:nvPr>
        </p:nvSpPr>
        <p:spPr>
          <a:xfrm>
            <a:off x="107504" y="620736"/>
            <a:ext cx="6445696" cy="432000"/>
          </a:xfrm>
        </p:spPr>
        <p:txBody>
          <a:bodyPr>
            <a:noAutofit/>
          </a:bodyPr>
          <a:lstStyle/>
          <a:p>
            <a:r>
              <a:rPr lang="lv-LV" altLang="lv-LV" sz="2000" dirty="0">
                <a:latin typeface="Times New Roman" panose="02020603050405020304" pitchFamily="18" charset="0"/>
                <a:cs typeface="Times New Roman" panose="02020603050405020304" pitchFamily="18" charset="0"/>
              </a:rPr>
              <a:t>Koncepcija par </a:t>
            </a:r>
            <a:r>
              <a:rPr lang="lv-LV" altLang="lv-LV" sz="2000" i="1" dirty="0">
                <a:latin typeface="Times New Roman" panose="02020603050405020304" pitchFamily="18" charset="0"/>
                <a:cs typeface="Times New Roman" panose="02020603050405020304" pitchFamily="18" charset="0"/>
              </a:rPr>
              <a:t>Kapitālsabiedrību</a:t>
            </a:r>
            <a:r>
              <a:rPr lang="lv-LV" altLang="lv-LV" sz="2000" dirty="0">
                <a:latin typeface="Times New Roman" panose="02020603050405020304" pitchFamily="18" charset="0"/>
                <a:cs typeface="Times New Roman" panose="02020603050405020304" pitchFamily="18" charset="0"/>
              </a:rPr>
              <a:t> dāvināšanu (ziedošanu)</a:t>
            </a:r>
            <a:endParaRPr lang="lv-LV" sz="2000" dirty="0"/>
          </a:p>
        </p:txBody>
      </p:sp>
    </p:spTree>
    <p:extLst>
      <p:ext uri="{BB962C8B-B14F-4D97-AF65-F5344CB8AC3E}">
        <p14:creationId xmlns:p14="http://schemas.microsoft.com/office/powerpoint/2010/main" val="1562497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sp>
        <p:nvSpPr>
          <p:cNvPr id="4" name="Content Placeholder 3"/>
          <p:cNvSpPr>
            <a:spLocks noGrp="1"/>
          </p:cNvSpPr>
          <p:nvPr>
            <p:ph idx="1"/>
          </p:nvPr>
        </p:nvSpPr>
        <p:spPr/>
        <p:txBody>
          <a:bodyPr>
            <a:normAutofit/>
          </a:bodyPr>
          <a:lstStyle/>
          <a:p>
            <a:endParaRPr lang="lv-LV" dirty="0" smtClean="0"/>
          </a:p>
          <a:p>
            <a:pPr marL="0" indent="0" algn="ctr">
              <a:buNone/>
            </a:pPr>
            <a:r>
              <a:rPr lang="lv-LV" b="1" u="sng" dirty="0">
                <a:latin typeface="Times New Roman" panose="02020603050405020304" pitchFamily="18" charset="0"/>
                <a:cs typeface="Times New Roman" panose="02020603050405020304" pitchFamily="18" charset="0"/>
              </a:rPr>
              <a:t>N</a:t>
            </a:r>
            <a:r>
              <a:rPr lang="lv-LV" b="1" u="sng" dirty="0" smtClean="0">
                <a:latin typeface="Times New Roman" panose="02020603050405020304" pitchFamily="18" charset="0"/>
                <a:cs typeface="Times New Roman" panose="02020603050405020304" pitchFamily="18" charset="0"/>
              </a:rPr>
              <a:t>osacījumi </a:t>
            </a:r>
            <a:r>
              <a:rPr lang="lv-LV" b="1" u="sng" dirty="0">
                <a:latin typeface="Times New Roman" panose="02020603050405020304" pitchFamily="18" charset="0"/>
                <a:cs typeface="Times New Roman" panose="02020603050405020304" pitchFamily="18" charset="0"/>
              </a:rPr>
              <a:t>un </a:t>
            </a:r>
            <a:r>
              <a:rPr lang="lv-LV" b="1" u="sng" dirty="0" smtClean="0">
                <a:latin typeface="Times New Roman" panose="02020603050405020304" pitchFamily="18" charset="0"/>
                <a:cs typeface="Times New Roman" panose="02020603050405020304" pitchFamily="18" charset="0"/>
              </a:rPr>
              <a:t>prasības dāvināšanas (ziedošanas) procesam</a:t>
            </a:r>
          </a:p>
          <a:p>
            <a:pPr marL="0" indent="0">
              <a:buNone/>
            </a:pPr>
            <a:endParaRPr lang="lv-LV" sz="1600" b="1" u="sng" dirty="0">
              <a:latin typeface="Times New Roman" panose="02020603050405020304" pitchFamily="18" charset="0"/>
              <a:cs typeface="Times New Roman" panose="02020603050405020304" pitchFamily="18" charset="0"/>
            </a:endParaRPr>
          </a:p>
          <a:p>
            <a:pPr marL="0" indent="0">
              <a:buNone/>
            </a:pPr>
            <a:r>
              <a:rPr lang="lv-LV" sz="1600" b="1" dirty="0" smtClean="0">
                <a:latin typeface="Times New Roman" panose="02020603050405020304" pitchFamily="18" charset="0"/>
                <a:cs typeface="Times New Roman" panose="02020603050405020304" pitchFamily="18" charset="0"/>
              </a:rPr>
              <a:t>           </a:t>
            </a:r>
            <a:r>
              <a:rPr lang="lv-LV" sz="1600" dirty="0" smtClean="0">
                <a:solidFill>
                  <a:schemeClr val="tx1"/>
                </a:solidFill>
                <a:latin typeface="Times New Roman" panose="02020603050405020304" pitchFamily="18" charset="0"/>
                <a:cs typeface="Times New Roman" panose="02020603050405020304" pitchFamily="18" charset="0"/>
              </a:rPr>
              <a:t>1</a:t>
            </a:r>
            <a:r>
              <a:rPr lang="lv-LV" sz="1600" dirty="0">
                <a:solidFill>
                  <a:schemeClr val="tx1"/>
                </a:solidFill>
                <a:latin typeface="Times New Roman" panose="02020603050405020304" pitchFamily="18" charset="0"/>
                <a:cs typeface="Times New Roman" panose="02020603050405020304" pitchFamily="18" charset="0"/>
              </a:rPr>
              <a:t>) </a:t>
            </a:r>
            <a:r>
              <a:rPr lang="lv-LV" sz="1600" i="1" dirty="0">
                <a:solidFill>
                  <a:schemeClr val="tx1"/>
                </a:solidFill>
                <a:latin typeface="Times New Roman" panose="02020603050405020304" pitchFamily="18" charset="0"/>
                <a:cs typeface="Times New Roman" panose="02020603050405020304" pitchFamily="18" charset="0"/>
              </a:rPr>
              <a:t>Kapitālsabiedrību</a:t>
            </a:r>
            <a:r>
              <a:rPr lang="lv-LV" sz="1600" dirty="0">
                <a:solidFill>
                  <a:schemeClr val="tx1"/>
                </a:solidFill>
                <a:latin typeface="Times New Roman" panose="02020603050405020304" pitchFamily="18" charset="0"/>
                <a:cs typeface="Times New Roman" panose="02020603050405020304" pitchFamily="18" charset="0"/>
              </a:rPr>
              <a:t> dāvināšanas (ziedošanas) stratēģijas izstrādāšana</a:t>
            </a:r>
            <a:r>
              <a:rPr lang="lv-LV" sz="1600"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2</a:t>
            </a:r>
            <a:r>
              <a:rPr lang="lv-LV" sz="1600" dirty="0">
                <a:solidFill>
                  <a:schemeClr val="tx1"/>
                </a:solidFill>
                <a:latin typeface="Times New Roman" panose="02020603050405020304" pitchFamily="18" charset="0"/>
                <a:cs typeface="Times New Roman" panose="02020603050405020304" pitchFamily="18" charset="0"/>
              </a:rPr>
              <a:t>) prasības informācijas atklātības nodrošināšanai</a:t>
            </a:r>
            <a:r>
              <a:rPr lang="lv-LV" sz="1600" dirty="0" smtClean="0">
                <a:solidFill>
                  <a:schemeClr val="tx1"/>
                </a:solidFill>
                <a:latin typeface="Times New Roman" panose="02020603050405020304" pitchFamily="18" charset="0"/>
                <a:cs typeface="Times New Roman" panose="02020603050405020304" pitchFamily="18" charset="0"/>
              </a:rPr>
              <a:t>:</a:t>
            </a:r>
            <a:endParaRPr lang="lv-LV" sz="10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a:solidFill>
                  <a:schemeClr val="tx1"/>
                </a:solidFill>
                <a:latin typeface="Times New Roman" panose="02020603050405020304" pitchFamily="18" charset="0"/>
                <a:cs typeface="Times New Roman" panose="02020603050405020304" pitchFamily="18" charset="0"/>
              </a:rPr>
              <a:t>	</a:t>
            </a:r>
            <a:r>
              <a:rPr lang="lv-LV" sz="1600" b="1" dirty="0">
                <a:latin typeface="Times New Roman" panose="02020603050405020304" pitchFamily="18" charset="0"/>
                <a:cs typeface="Times New Roman" panose="02020603050405020304" pitchFamily="18" charset="0"/>
              </a:rPr>
              <a:t> </a:t>
            </a:r>
            <a:r>
              <a:rPr lang="lv-LV" sz="1600" b="1" dirty="0" smtClean="0">
                <a:latin typeface="Times New Roman" panose="02020603050405020304" pitchFamily="18" charset="0"/>
                <a:cs typeface="Times New Roman" panose="02020603050405020304" pitchFamily="18" charset="0"/>
              </a:rPr>
              <a:t>–</a:t>
            </a:r>
            <a:r>
              <a:rPr lang="lv-LV" sz="1600" dirty="0" smtClean="0">
                <a:solidFill>
                  <a:schemeClr val="tx1"/>
                </a:solidFill>
                <a:latin typeface="Times New Roman" panose="02020603050405020304" pitchFamily="18" charset="0"/>
                <a:cs typeface="Times New Roman" panose="02020603050405020304" pitchFamily="18" charset="0"/>
              </a:rPr>
              <a:t> </a:t>
            </a:r>
            <a:r>
              <a:rPr lang="lv-LV" sz="1600" dirty="0">
                <a:solidFill>
                  <a:schemeClr val="tx1"/>
                </a:solidFill>
                <a:latin typeface="Times New Roman" panose="02020603050405020304" pitchFamily="18" charset="0"/>
                <a:cs typeface="Times New Roman" panose="02020603050405020304" pitchFamily="18" charset="0"/>
              </a:rPr>
              <a:t>dāvinājumu (ziedojumu) stratēģijas publiskošana</a:t>
            </a:r>
            <a:r>
              <a:rPr lang="lv-LV" sz="16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lv-LV" sz="1600" dirty="0">
                <a:solidFill>
                  <a:schemeClr val="tx1"/>
                </a:solidFill>
                <a:latin typeface="Times New Roman" panose="02020603050405020304" pitchFamily="18" charset="0"/>
                <a:cs typeface="Times New Roman" panose="02020603050405020304" pitchFamily="18" charset="0"/>
              </a:rPr>
              <a:t>	</a:t>
            </a:r>
            <a:r>
              <a:rPr lang="lv-LV" sz="1600" b="1" dirty="0">
                <a:latin typeface="Times New Roman" panose="02020603050405020304" pitchFamily="18" charset="0"/>
                <a:cs typeface="Times New Roman" panose="02020603050405020304" pitchFamily="18" charset="0"/>
              </a:rPr>
              <a:t> </a:t>
            </a:r>
            <a:r>
              <a:rPr lang="lv-LV" sz="1600" b="1" dirty="0" smtClean="0">
                <a:latin typeface="Times New Roman" panose="02020603050405020304" pitchFamily="18" charset="0"/>
                <a:cs typeface="Times New Roman" panose="02020603050405020304" pitchFamily="18" charset="0"/>
              </a:rPr>
              <a:t>–</a:t>
            </a:r>
            <a:r>
              <a:rPr lang="lv-LV" sz="1600" dirty="0" smtClean="0">
                <a:solidFill>
                  <a:schemeClr val="tx1"/>
                </a:solidFill>
                <a:latin typeface="Times New Roman" panose="02020603050405020304" pitchFamily="18" charset="0"/>
                <a:cs typeface="Times New Roman" panose="02020603050405020304" pitchFamily="18" charset="0"/>
              </a:rPr>
              <a:t> </a:t>
            </a:r>
            <a:r>
              <a:rPr lang="lv-LV" sz="1600" dirty="0">
                <a:solidFill>
                  <a:schemeClr val="tx1"/>
                </a:solidFill>
                <a:latin typeface="Times New Roman" panose="02020603050405020304" pitchFamily="18" charset="0"/>
                <a:cs typeface="Times New Roman" panose="02020603050405020304" pitchFamily="18" charset="0"/>
              </a:rPr>
              <a:t>dāvinājuma (ziedojuma) procesa uzsākšanas publiskošana;</a:t>
            </a:r>
          </a:p>
          <a:p>
            <a:pPr marL="0" indent="0">
              <a:buNone/>
            </a:pPr>
            <a:r>
              <a:rPr lang="lv-LV" sz="1600" dirty="0">
                <a:solidFill>
                  <a:schemeClr val="tx1"/>
                </a:solidFill>
                <a:latin typeface="Times New Roman" panose="02020603050405020304" pitchFamily="18" charset="0"/>
                <a:cs typeface="Times New Roman" panose="02020603050405020304" pitchFamily="18" charset="0"/>
              </a:rPr>
              <a:t>	</a:t>
            </a:r>
            <a:r>
              <a:rPr lang="lv-LV" sz="1600" b="1" dirty="0">
                <a:latin typeface="Times New Roman" panose="02020603050405020304" pitchFamily="18" charset="0"/>
                <a:cs typeface="Times New Roman" panose="02020603050405020304" pitchFamily="18" charset="0"/>
              </a:rPr>
              <a:t> </a:t>
            </a:r>
            <a:r>
              <a:rPr lang="lv-LV" sz="1600" b="1" dirty="0" smtClean="0">
                <a:latin typeface="Times New Roman" panose="02020603050405020304" pitchFamily="18" charset="0"/>
                <a:cs typeface="Times New Roman" panose="02020603050405020304" pitchFamily="18" charset="0"/>
              </a:rPr>
              <a:t>–</a:t>
            </a:r>
            <a:r>
              <a:rPr lang="lv-LV" sz="1600" dirty="0" smtClean="0">
                <a:solidFill>
                  <a:schemeClr val="tx1"/>
                </a:solidFill>
                <a:latin typeface="Times New Roman" panose="02020603050405020304" pitchFamily="18" charset="0"/>
                <a:cs typeface="Times New Roman" panose="02020603050405020304" pitchFamily="18" charset="0"/>
              </a:rPr>
              <a:t> </a:t>
            </a:r>
            <a:r>
              <a:rPr lang="lv-LV" sz="1600" dirty="0">
                <a:solidFill>
                  <a:schemeClr val="tx1"/>
                </a:solidFill>
                <a:latin typeface="Times New Roman" panose="02020603050405020304" pitchFamily="18" charset="0"/>
                <a:cs typeface="Times New Roman" panose="02020603050405020304" pitchFamily="18" charset="0"/>
              </a:rPr>
              <a:t>informācijas publiskošana par veiktajiem dāvinājumiem (ziedojumiem</a:t>
            </a:r>
            <a:r>
              <a:rPr lang="lv-LV" sz="16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a:t>
            </a: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3</a:t>
            </a:r>
            <a:r>
              <a:rPr lang="lv-LV" sz="1600" dirty="0">
                <a:solidFill>
                  <a:schemeClr val="tx1"/>
                </a:solidFill>
                <a:latin typeface="Times New Roman" panose="02020603050405020304" pitchFamily="18" charset="0"/>
                <a:cs typeface="Times New Roman" panose="02020603050405020304" pitchFamily="18" charset="0"/>
              </a:rPr>
              <a:t>) </a:t>
            </a:r>
            <a:r>
              <a:rPr lang="lv-LV" sz="1600" dirty="0" smtClean="0">
                <a:solidFill>
                  <a:schemeClr val="tx1"/>
                </a:solidFill>
                <a:latin typeface="Times New Roman" panose="02020603050405020304" pitchFamily="18" charset="0"/>
                <a:cs typeface="Times New Roman" panose="02020603050405020304" pitchFamily="18" charset="0"/>
              </a:rPr>
              <a:t>meitas sabiedrībai ir jāiekļaujas attiecīgās </a:t>
            </a:r>
            <a:r>
              <a:rPr lang="lv-LV" sz="1600" i="1" dirty="0" smtClean="0">
                <a:solidFill>
                  <a:schemeClr val="tx1"/>
                </a:solidFill>
                <a:latin typeface="Times New Roman" panose="02020603050405020304" pitchFamily="18" charset="0"/>
                <a:cs typeface="Times New Roman" panose="02020603050405020304" pitchFamily="18" charset="0"/>
              </a:rPr>
              <a:t>Kapitālsabiedrības</a:t>
            </a:r>
            <a:r>
              <a:rPr lang="lv-LV" sz="1600" dirty="0" smtClean="0">
                <a:solidFill>
                  <a:schemeClr val="tx1"/>
                </a:solidFill>
                <a:latin typeface="Times New Roman" panose="02020603050405020304" pitchFamily="18" charset="0"/>
                <a:cs typeface="Times New Roman" panose="02020603050405020304" pitchFamily="18" charset="0"/>
              </a:rPr>
              <a:t> dāvināšanas (ziedošanas) stratēģijā;</a:t>
            </a:r>
          </a:p>
          <a:p>
            <a:pPr marL="0" indent="0">
              <a:buNone/>
            </a:pP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4</a:t>
            </a:r>
            <a:r>
              <a:rPr lang="lv-LV" sz="1600" dirty="0">
                <a:solidFill>
                  <a:schemeClr val="tx1"/>
                </a:solidFill>
                <a:latin typeface="Times New Roman" panose="02020603050405020304" pitchFamily="18" charset="0"/>
                <a:cs typeface="Times New Roman" panose="02020603050405020304" pitchFamily="18" charset="0"/>
              </a:rPr>
              <a:t>) lēmuma pieņemšanas kārtība par konkrētiem dāvinājuma (ziedojuma) darījumiem</a:t>
            </a:r>
            <a:r>
              <a:rPr lang="lv-LV" sz="1600"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5)</a:t>
            </a:r>
            <a:r>
              <a:rPr lang="lv-LV" sz="1600" dirty="0">
                <a:solidFill>
                  <a:schemeClr val="tx1"/>
                </a:solidFill>
                <a:latin typeface="Times New Roman" panose="02020603050405020304" pitchFamily="18" charset="0"/>
                <a:cs typeface="Times New Roman" panose="02020603050405020304" pitchFamily="18" charset="0"/>
              </a:rPr>
              <a:t> valsts kapitālsabiedrību plānotie reklāmas </a:t>
            </a:r>
            <a:r>
              <a:rPr lang="lv-LV" sz="1600" dirty="0" smtClean="0">
                <a:solidFill>
                  <a:schemeClr val="tx1"/>
                </a:solidFill>
                <a:latin typeface="Times New Roman" panose="02020603050405020304" pitchFamily="18" charset="0"/>
                <a:cs typeface="Times New Roman" panose="02020603050405020304" pitchFamily="18" charset="0"/>
              </a:rPr>
              <a:t>pakalpojumi.</a:t>
            </a: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endParaRPr lang="lv-LV" sz="1400" dirty="0">
              <a:solidFill>
                <a:srgbClr val="FF0000"/>
              </a:solidFill>
            </a:endParaRPr>
          </a:p>
        </p:txBody>
      </p:sp>
      <p:sp>
        <p:nvSpPr>
          <p:cNvPr id="5" name="Title 4"/>
          <p:cNvSpPr>
            <a:spLocks noGrp="1"/>
          </p:cNvSpPr>
          <p:nvPr>
            <p:ph type="title"/>
          </p:nvPr>
        </p:nvSpPr>
        <p:spPr>
          <a:xfrm>
            <a:off x="144488" y="606573"/>
            <a:ext cx="6408712" cy="432000"/>
          </a:xfrm>
        </p:spPr>
        <p:txBody>
          <a:bodyPr>
            <a:noAutofit/>
          </a:bodyPr>
          <a:lstStyle/>
          <a:p>
            <a:r>
              <a:rPr lang="lv-LV" altLang="lv-LV" sz="2000" dirty="0">
                <a:latin typeface="Times New Roman" panose="02020603050405020304" pitchFamily="18" charset="0"/>
                <a:cs typeface="Times New Roman" panose="02020603050405020304" pitchFamily="18" charset="0"/>
              </a:rPr>
              <a:t>Koncepcija </a:t>
            </a:r>
            <a:r>
              <a:rPr lang="lv-LV" altLang="lv-LV" sz="2000" dirty="0" smtClean="0">
                <a:latin typeface="Times New Roman" panose="02020603050405020304" pitchFamily="18" charset="0"/>
                <a:cs typeface="Times New Roman" panose="02020603050405020304" pitchFamily="18" charset="0"/>
              </a:rPr>
              <a:t>par </a:t>
            </a:r>
            <a:r>
              <a:rPr lang="lv-LV" altLang="lv-LV" sz="2000" i="1" dirty="0" smtClean="0">
                <a:latin typeface="Times New Roman" panose="02020603050405020304" pitchFamily="18" charset="0"/>
                <a:cs typeface="Times New Roman" panose="02020603050405020304" pitchFamily="18" charset="0"/>
              </a:rPr>
              <a:t>Kapitālsabiedrību</a:t>
            </a:r>
            <a:r>
              <a:rPr lang="lv-LV" altLang="lv-LV" sz="2000" dirty="0" smtClean="0">
                <a:latin typeface="Times New Roman" panose="02020603050405020304" pitchFamily="18" charset="0"/>
                <a:cs typeface="Times New Roman" panose="02020603050405020304" pitchFamily="18" charset="0"/>
              </a:rPr>
              <a:t> dāvināšanu (ziedošanu)</a:t>
            </a:r>
            <a:endParaRPr lang="lv-LV" sz="2000" dirty="0"/>
          </a:p>
        </p:txBody>
      </p:sp>
    </p:spTree>
    <p:extLst>
      <p:ext uri="{BB962C8B-B14F-4D97-AF65-F5344CB8AC3E}">
        <p14:creationId xmlns:p14="http://schemas.microsoft.com/office/powerpoint/2010/main" val="3098914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4" name="Content Placeholder 3"/>
          <p:cNvSpPr>
            <a:spLocks noGrp="1"/>
          </p:cNvSpPr>
          <p:nvPr>
            <p:ph idx="1"/>
          </p:nvPr>
        </p:nvSpPr>
        <p:spPr/>
        <p:txBody>
          <a:bodyPr>
            <a:normAutofit fontScale="85000" lnSpcReduction="20000"/>
          </a:bodyPr>
          <a:lstStyle/>
          <a:p>
            <a:pPr marL="0" indent="0" algn="ctr">
              <a:buNone/>
            </a:pPr>
            <a:r>
              <a:rPr lang="lv-LV" sz="2600" b="1" i="1" u="sng" dirty="0" smtClean="0">
                <a:latin typeface="Times New Roman" panose="02020603050405020304" pitchFamily="18" charset="0"/>
                <a:cs typeface="Times New Roman" panose="02020603050405020304" pitchFamily="18" charset="0"/>
              </a:rPr>
              <a:t>1.risinājuma variants </a:t>
            </a:r>
          </a:p>
          <a:p>
            <a:pPr marL="0" indent="0">
              <a:buNone/>
            </a:pPr>
            <a:endParaRPr lang="lv-LV" sz="1400" b="1" i="1" u="sng" dirty="0" smtClean="0">
              <a:latin typeface="Times New Roman" panose="02020603050405020304" pitchFamily="18" charset="0"/>
              <a:cs typeface="Times New Roman" panose="02020603050405020304" pitchFamily="18" charset="0"/>
            </a:endParaRPr>
          </a:p>
          <a:p>
            <a:pPr marL="0" indent="0" algn="just">
              <a:buNone/>
            </a:pPr>
            <a:r>
              <a:rPr lang="lv-LV" sz="2700" b="1" dirty="0" smtClean="0">
                <a:latin typeface="Times New Roman" panose="02020603050405020304" pitchFamily="18" charset="0"/>
                <a:cs typeface="Times New Roman" panose="02020603050405020304" pitchFamily="18" charset="0"/>
              </a:rPr>
              <a:t>	</a:t>
            </a:r>
            <a:r>
              <a:rPr lang="lv-LV" sz="2200" b="1" dirty="0" smtClean="0">
                <a:latin typeface="Times New Roman" panose="02020603050405020304" pitchFamily="18" charset="0"/>
                <a:cs typeface="Times New Roman" panose="02020603050405020304" pitchFamily="18" charset="0"/>
              </a:rPr>
              <a:t>Dāvināšanas (ziedošanas) procesa uzlabošana – lēmumu par valsts kapitālsabiedrība vai kapitālsabiedrība, kurā valstij ir izšķiroša ietekme, dāvinājumu (ziedojumu) līdz 15 000 </a:t>
            </a:r>
            <a:r>
              <a:rPr lang="lv-LV" sz="2200" b="1" i="1" dirty="0" err="1" smtClean="0">
                <a:latin typeface="Times New Roman" panose="02020603050405020304" pitchFamily="18" charset="0"/>
                <a:cs typeface="Times New Roman" panose="02020603050405020304" pitchFamily="18" charset="0"/>
              </a:rPr>
              <a:t>euro</a:t>
            </a:r>
            <a:r>
              <a:rPr lang="lv-LV" sz="2200" b="1" dirty="0" smtClean="0">
                <a:latin typeface="Times New Roman" panose="02020603050405020304" pitchFamily="18" charset="0"/>
                <a:cs typeface="Times New Roman" panose="02020603050405020304" pitchFamily="18" charset="0"/>
              </a:rPr>
              <a:t> pieņem pats dāvinātājs (ziedotājs), savukārt dāvinājuma (ziedojuma) summām virs 15 000 </a:t>
            </a:r>
            <a:r>
              <a:rPr lang="lv-LV" sz="2200" b="1" i="1" dirty="0" err="1" smtClean="0">
                <a:latin typeface="Times New Roman" panose="02020603050405020304" pitchFamily="18" charset="0"/>
                <a:cs typeface="Times New Roman" panose="02020603050405020304" pitchFamily="18" charset="0"/>
              </a:rPr>
              <a:t>euro</a:t>
            </a:r>
            <a:r>
              <a:rPr lang="lv-LV" sz="2200" b="1" dirty="0" smtClean="0">
                <a:latin typeface="Times New Roman" panose="02020603050405020304" pitchFamily="18" charset="0"/>
                <a:cs typeface="Times New Roman" panose="02020603050405020304" pitchFamily="18" charset="0"/>
              </a:rPr>
              <a:t> atļauju dod Ministru kabinets.</a:t>
            </a:r>
            <a:endParaRPr lang="lv-LV" sz="2200" dirty="0" smtClean="0">
              <a:latin typeface="Times New Roman" panose="02020603050405020304" pitchFamily="18" charset="0"/>
              <a:cs typeface="Times New Roman" panose="02020603050405020304" pitchFamily="18" charset="0"/>
            </a:endParaRPr>
          </a:p>
          <a:p>
            <a:endParaRPr lang="lv-LV" sz="7200" dirty="0" smtClean="0">
              <a:latin typeface="Times New Roman" panose="02020603050405020304" pitchFamily="18" charset="0"/>
              <a:cs typeface="Times New Roman" panose="02020603050405020304" pitchFamily="18" charset="0"/>
            </a:endParaRPr>
          </a:p>
          <a:p>
            <a:endParaRPr lang="lv-LV" sz="7200" dirty="0">
              <a:latin typeface="Times New Roman" panose="02020603050405020304" pitchFamily="18" charset="0"/>
              <a:cs typeface="Times New Roman" panose="02020603050405020304" pitchFamily="18" charset="0"/>
            </a:endParaRPr>
          </a:p>
          <a:p>
            <a:pPr marL="0" indent="0">
              <a:buNone/>
            </a:pPr>
            <a:r>
              <a:rPr lang="lv-LV" sz="7200" dirty="0" smtClean="0">
                <a:latin typeface="Times New Roman" panose="02020603050405020304" pitchFamily="18" charset="0"/>
                <a:cs typeface="Times New Roman" panose="02020603050405020304" pitchFamily="18" charset="0"/>
              </a:rPr>
              <a:t> </a:t>
            </a:r>
            <a:endParaRPr lang="lv-LV" sz="7200" dirty="0">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a:xfrm>
            <a:off x="467544" y="620736"/>
            <a:ext cx="5688632" cy="576016"/>
          </a:xfrm>
        </p:spPr>
        <p:txBody>
          <a:bodyPr>
            <a:normAutofit fontScale="90000"/>
          </a:bodyPr>
          <a:lstStyle/>
          <a:p>
            <a:r>
              <a:rPr lang="lv-LV" altLang="lv-LV" dirty="0" smtClean="0">
                <a:latin typeface="Times New Roman" panose="02020603050405020304" pitchFamily="18" charset="0"/>
                <a:cs typeface="Times New Roman" panose="02020603050405020304" pitchFamily="18" charset="0"/>
              </a:rPr>
              <a:t/>
            </a:r>
            <a:br>
              <a:rPr lang="lv-LV" altLang="lv-LV" dirty="0" smtClean="0">
                <a:latin typeface="Times New Roman" panose="02020603050405020304" pitchFamily="18" charset="0"/>
                <a:cs typeface="Times New Roman" panose="02020603050405020304" pitchFamily="18" charset="0"/>
              </a:rPr>
            </a:br>
            <a:r>
              <a:rPr lang="lv-LV" altLang="lv-LV" dirty="0" smtClean="0">
                <a:latin typeface="Times New Roman" panose="02020603050405020304" pitchFamily="18" charset="0"/>
                <a:cs typeface="Times New Roman" panose="02020603050405020304" pitchFamily="18" charset="0"/>
              </a:rPr>
              <a:t>Koncepcijā piedāvātie </a:t>
            </a:r>
            <a:r>
              <a:rPr lang="lv-LV" altLang="lv-LV" dirty="0">
                <a:latin typeface="Times New Roman" panose="02020603050405020304" pitchFamily="18" charset="0"/>
                <a:cs typeface="Times New Roman" panose="02020603050405020304" pitchFamily="18" charset="0"/>
              </a:rPr>
              <a:t>risinājuma varianti</a:t>
            </a:r>
            <a:br>
              <a:rPr lang="lv-LV" altLang="lv-LV" dirty="0">
                <a:latin typeface="Times New Roman" panose="02020603050405020304" pitchFamily="18" charset="0"/>
                <a:cs typeface="Times New Roman" panose="02020603050405020304" pitchFamily="18" charset="0"/>
              </a:rPr>
            </a:br>
            <a:endParaRPr lang="lv-LV" dirty="0"/>
          </a:p>
        </p:txBody>
      </p:sp>
      <p:graphicFrame>
        <p:nvGraphicFramePr>
          <p:cNvPr id="8" name="Table 7"/>
          <p:cNvGraphicFramePr>
            <a:graphicFrameLocks noGrp="1"/>
          </p:cNvGraphicFramePr>
          <p:nvPr>
            <p:extLst>
              <p:ext uri="{D42A27DB-BD31-4B8C-83A1-F6EECF244321}">
                <p14:modId xmlns:p14="http://schemas.microsoft.com/office/powerpoint/2010/main" val="1292967768"/>
              </p:ext>
            </p:extLst>
          </p:nvPr>
        </p:nvGraphicFramePr>
        <p:xfrm>
          <a:off x="467544" y="3445914"/>
          <a:ext cx="8280920" cy="2359350"/>
        </p:xfrm>
        <a:graphic>
          <a:graphicData uri="http://schemas.openxmlformats.org/drawingml/2006/table">
            <a:tbl>
              <a:tblPr firstRow="1" bandRow="1">
                <a:tableStyleId>{5C22544A-7EE6-4342-B048-85BDC9FD1C3A}</a:tableStyleId>
              </a:tblPr>
              <a:tblGrid>
                <a:gridCol w="4608512"/>
                <a:gridCol w="3672408"/>
              </a:tblGrid>
              <a:tr h="415926">
                <a:tc>
                  <a:txBody>
                    <a:bodyPr/>
                    <a:lstStyle/>
                    <a:p>
                      <a:pPr algn="ctr"/>
                      <a:r>
                        <a:rPr lang="lv-LV" sz="1700" dirty="0" smtClean="0"/>
                        <a:t>+</a:t>
                      </a:r>
                      <a:endParaRPr lang="lv-LV" sz="1700" dirty="0"/>
                    </a:p>
                  </a:txBody>
                  <a:tcPr/>
                </a:tc>
                <a:tc>
                  <a:txBody>
                    <a:bodyPr/>
                    <a:lstStyle/>
                    <a:p>
                      <a:pPr algn="ctr"/>
                      <a:r>
                        <a:rPr lang="lv-LV" sz="1700" dirty="0" smtClean="0"/>
                        <a:t>-</a:t>
                      </a:r>
                      <a:endParaRPr lang="lv-LV" sz="1700" dirty="0"/>
                    </a:p>
                  </a:txBody>
                  <a:tcPr/>
                </a:tc>
              </a:tr>
              <a:tr h="649131">
                <a:tc>
                  <a:txBody>
                    <a:bodyPr/>
                    <a:lstStyle/>
                    <a:p>
                      <a:r>
                        <a:rPr lang="lv-LV" sz="1700" b="1" dirty="0" smtClean="0"/>
                        <a:t>Caurspīdīga dāvināšanas (ziedošanas) politika</a:t>
                      </a:r>
                      <a:endParaRPr lang="lv-LV" sz="1700" b="1" dirty="0"/>
                    </a:p>
                  </a:txBody>
                  <a:tcPr/>
                </a:tc>
                <a:tc>
                  <a:txBody>
                    <a:bodyPr/>
                    <a:lstStyle/>
                    <a:p>
                      <a:pPr algn="just"/>
                      <a:r>
                        <a:rPr lang="lv-LV" sz="1700" b="1" dirty="0" smtClean="0"/>
                        <a:t>Ilgāks dāvināšanas (ziedošanas) process</a:t>
                      </a:r>
                      <a:endParaRPr lang="lv-LV" sz="1700" b="1" dirty="0"/>
                    </a:p>
                  </a:txBody>
                  <a:tcPr/>
                </a:tc>
              </a:tr>
              <a:tr h="649131">
                <a:tc>
                  <a:txBody>
                    <a:bodyPr/>
                    <a:lstStyle/>
                    <a:p>
                      <a:r>
                        <a:rPr lang="lv-LV" sz="1700" b="1" dirty="0" smtClean="0"/>
                        <a:t>Nodrošina skaidrāku lēmumu pieņemšanu </a:t>
                      </a:r>
                      <a:endParaRPr lang="lv-LV" sz="1700" b="1" dirty="0"/>
                    </a:p>
                  </a:txBody>
                  <a:tcPr/>
                </a:tc>
                <a:tc>
                  <a:txBody>
                    <a:bodyPr/>
                    <a:lstStyle/>
                    <a:p>
                      <a:pPr algn="just"/>
                      <a:r>
                        <a:rPr lang="lv-LV" sz="1700" b="1" dirty="0" smtClean="0"/>
                        <a:t>Valsts pārvaldes funkcijas tiek veiktas ar </a:t>
                      </a:r>
                      <a:r>
                        <a:rPr lang="lv-LV" sz="1700" b="1" i="1" dirty="0" smtClean="0"/>
                        <a:t>Kapitālsabiedrību</a:t>
                      </a:r>
                      <a:r>
                        <a:rPr lang="lv-LV" sz="1700" b="1" dirty="0" smtClean="0"/>
                        <a:t> starpniecību </a:t>
                      </a:r>
                      <a:endParaRPr lang="lv-LV" sz="1700" b="1" dirty="0"/>
                    </a:p>
                  </a:txBody>
                  <a:tcPr/>
                </a:tc>
              </a:tr>
              <a:tr h="645162">
                <a:tc>
                  <a:txBody>
                    <a:bodyPr/>
                    <a:lstStyle/>
                    <a:p>
                      <a:pPr algn="just"/>
                      <a:r>
                        <a:rPr lang="lv-LV" sz="1700" b="1" dirty="0" smtClean="0"/>
                        <a:t>MK informēts par Kapitālsabiedrību dāvinājumiem (ziedojumiem)</a:t>
                      </a:r>
                      <a:endParaRPr lang="lv-LV" sz="1700" b="1" dirty="0"/>
                    </a:p>
                  </a:txBody>
                  <a:tcPr/>
                </a:tc>
                <a:tc>
                  <a:txBody>
                    <a:bodyPr/>
                    <a:lstStyle/>
                    <a:p>
                      <a:pPr algn="just"/>
                      <a:r>
                        <a:rPr lang="lv-LV" sz="1700" b="1" dirty="0" smtClean="0"/>
                        <a:t>Palielinās MK noslodze</a:t>
                      </a:r>
                      <a:endParaRPr lang="lv-LV" sz="1700" b="1" dirty="0"/>
                    </a:p>
                  </a:txBody>
                  <a:tcPr/>
                </a:tc>
              </a:tr>
            </a:tbl>
          </a:graphicData>
        </a:graphic>
      </p:graphicFrame>
    </p:spTree>
    <p:extLst>
      <p:ext uri="{BB962C8B-B14F-4D97-AF65-F5344CB8AC3E}">
        <p14:creationId xmlns:p14="http://schemas.microsoft.com/office/powerpoint/2010/main" val="4268382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6</a:t>
            </a:fld>
            <a:endParaRPr lang="lv-LV"/>
          </a:p>
        </p:txBody>
      </p:sp>
      <p:sp>
        <p:nvSpPr>
          <p:cNvPr id="4" name="Content Placeholder 3"/>
          <p:cNvSpPr>
            <a:spLocks noGrp="1"/>
          </p:cNvSpPr>
          <p:nvPr>
            <p:ph idx="1"/>
          </p:nvPr>
        </p:nvSpPr>
        <p:spPr>
          <a:xfrm>
            <a:off x="467544" y="1052736"/>
            <a:ext cx="8229600" cy="4857403"/>
          </a:xfrm>
        </p:spPr>
        <p:txBody>
          <a:bodyPr>
            <a:normAutofit/>
          </a:bodyPr>
          <a:lstStyle/>
          <a:p>
            <a:pPr marL="0" indent="0" algn="ctr">
              <a:buNone/>
            </a:pPr>
            <a:r>
              <a:rPr lang="lv-LV" sz="2000" b="1" i="1" u="sng" dirty="0" smtClean="0">
                <a:latin typeface="Times New Roman" panose="02020603050405020304" pitchFamily="18" charset="0"/>
                <a:cs typeface="Times New Roman" panose="02020603050405020304" pitchFamily="18" charset="0"/>
              </a:rPr>
              <a:t>2.risinājuma </a:t>
            </a:r>
            <a:r>
              <a:rPr lang="lv-LV" sz="2000" b="1" i="1" u="sng" dirty="0">
                <a:latin typeface="Times New Roman" panose="02020603050405020304" pitchFamily="18" charset="0"/>
                <a:cs typeface="Times New Roman" panose="02020603050405020304" pitchFamily="18" charset="0"/>
              </a:rPr>
              <a:t>variants </a:t>
            </a:r>
            <a:endParaRPr lang="lv-LV" sz="2000" b="1" i="1" u="sng" dirty="0" smtClean="0">
              <a:latin typeface="Times New Roman" panose="02020603050405020304" pitchFamily="18" charset="0"/>
              <a:cs typeface="Times New Roman" panose="02020603050405020304" pitchFamily="18" charset="0"/>
            </a:endParaRPr>
          </a:p>
          <a:p>
            <a:pPr marL="0" indent="0">
              <a:buNone/>
            </a:pPr>
            <a:endParaRPr lang="lv-LV" sz="1000" b="1" i="1" u="sng" dirty="0">
              <a:latin typeface="Times New Roman" panose="02020603050405020304" pitchFamily="18" charset="0"/>
              <a:cs typeface="Times New Roman" panose="02020603050405020304" pitchFamily="18" charset="0"/>
            </a:endParaRPr>
          </a:p>
          <a:p>
            <a:pPr marL="0" indent="0" algn="just">
              <a:lnSpc>
                <a:spcPct val="80000"/>
              </a:lnSpc>
              <a:buNone/>
            </a:pPr>
            <a:r>
              <a:rPr lang="lv-LV" sz="1900" b="1" dirty="0" smtClean="0">
                <a:latin typeface="Times New Roman" panose="02020603050405020304" pitchFamily="18" charset="0"/>
                <a:cs typeface="Times New Roman" panose="02020603050405020304" pitchFamily="18" charset="0"/>
              </a:rPr>
              <a:t>	Dāvināšanas </a:t>
            </a:r>
            <a:r>
              <a:rPr lang="lv-LV" sz="1900" b="1" dirty="0">
                <a:latin typeface="Times New Roman" panose="02020603050405020304" pitchFamily="18" charset="0"/>
                <a:cs typeface="Times New Roman" panose="02020603050405020304" pitchFamily="18" charset="0"/>
              </a:rPr>
              <a:t>(ziedošanas) kārtības </a:t>
            </a:r>
            <a:r>
              <a:rPr lang="lv-LV" sz="1900" b="1" dirty="0" smtClean="0">
                <a:latin typeface="Times New Roman" panose="02020603050405020304" pitchFamily="18" charset="0"/>
                <a:cs typeface="Times New Roman" panose="02020603050405020304" pitchFamily="18" charset="0"/>
              </a:rPr>
              <a:t>uzlabošana </a:t>
            </a:r>
            <a:r>
              <a:rPr lang="lv-LV" sz="1900" b="1" dirty="0">
                <a:latin typeface="Times New Roman" panose="02020603050405020304" pitchFamily="18" charset="0"/>
                <a:cs typeface="Times New Roman" panose="02020603050405020304" pitchFamily="18" charset="0"/>
              </a:rPr>
              <a:t>- Ministru </a:t>
            </a:r>
            <a:r>
              <a:rPr lang="lv-LV" sz="1900" b="1" dirty="0" smtClean="0">
                <a:latin typeface="Times New Roman" panose="02020603050405020304" pitchFamily="18" charset="0"/>
                <a:cs typeface="Times New Roman" panose="02020603050405020304" pitchFamily="18" charset="0"/>
              </a:rPr>
              <a:t>kabinets nosaka </a:t>
            </a:r>
            <a:r>
              <a:rPr lang="lv-LV" sz="2000" b="1" dirty="0">
                <a:latin typeface="Times New Roman" panose="02020603050405020304" pitchFamily="18" charset="0"/>
                <a:cs typeface="Times New Roman" panose="02020603050405020304" pitchFamily="18" charset="0"/>
              </a:rPr>
              <a:t>valsts </a:t>
            </a:r>
            <a:r>
              <a:rPr lang="lv-LV" sz="2000" b="1" dirty="0" smtClean="0">
                <a:latin typeface="Times New Roman" panose="02020603050405020304" pitchFamily="18" charset="0"/>
                <a:cs typeface="Times New Roman" panose="02020603050405020304" pitchFamily="18" charset="0"/>
              </a:rPr>
              <a:t>kapitālsabiedrības </a:t>
            </a:r>
            <a:r>
              <a:rPr lang="lv-LV" sz="2000" b="1" dirty="0">
                <a:latin typeface="Times New Roman" panose="02020603050405020304" pitchFamily="18" charset="0"/>
                <a:cs typeface="Times New Roman" panose="02020603050405020304" pitchFamily="18" charset="0"/>
              </a:rPr>
              <a:t>vai </a:t>
            </a:r>
            <a:r>
              <a:rPr lang="lv-LV" sz="2000" b="1" dirty="0" smtClean="0">
                <a:latin typeface="Times New Roman" panose="02020603050405020304" pitchFamily="18" charset="0"/>
                <a:cs typeface="Times New Roman" panose="02020603050405020304" pitchFamily="18" charset="0"/>
              </a:rPr>
              <a:t>kapitālsabiedrības, </a:t>
            </a:r>
            <a:r>
              <a:rPr lang="lv-LV" sz="2000" b="1" dirty="0">
                <a:latin typeface="Times New Roman" panose="02020603050405020304" pitchFamily="18" charset="0"/>
                <a:cs typeface="Times New Roman" panose="02020603050405020304" pitchFamily="18" charset="0"/>
              </a:rPr>
              <a:t>kurā valstij ir izšķiroša ietekme, </a:t>
            </a:r>
            <a:r>
              <a:rPr lang="lv-LV" sz="1900" b="1" dirty="0">
                <a:latin typeface="Times New Roman" panose="02020603050405020304" pitchFamily="18" charset="0"/>
                <a:cs typeface="Times New Roman" panose="02020603050405020304" pitchFamily="18" charset="0"/>
              </a:rPr>
              <a:t>dāvinājumu (ziedojumu) </a:t>
            </a:r>
            <a:r>
              <a:rPr lang="lv-LV" sz="1900" b="1" dirty="0" smtClean="0">
                <a:latin typeface="Times New Roman" panose="02020603050405020304" pitchFamily="18" charset="0"/>
                <a:cs typeface="Times New Roman" panose="02020603050405020304" pitchFamily="18" charset="0"/>
              </a:rPr>
              <a:t>prioritārās </a:t>
            </a:r>
            <a:r>
              <a:rPr lang="lv-LV" sz="1900" b="1" dirty="0">
                <a:latin typeface="Times New Roman" panose="02020603050405020304" pitchFamily="18" charset="0"/>
                <a:cs typeface="Times New Roman" panose="02020603050405020304" pitchFamily="18" charset="0"/>
              </a:rPr>
              <a:t>jomas un </a:t>
            </a:r>
            <a:r>
              <a:rPr lang="lv-LV" sz="1900" b="1" dirty="0" smtClean="0">
                <a:latin typeface="Times New Roman" panose="02020603050405020304" pitchFamily="18" charset="0"/>
                <a:cs typeface="Times New Roman" panose="02020603050405020304" pitchFamily="18" charset="0"/>
              </a:rPr>
              <a:t>apjomu </a:t>
            </a:r>
            <a:r>
              <a:rPr lang="lv-LV" sz="1900" b="1" dirty="0">
                <a:latin typeface="Times New Roman" panose="02020603050405020304" pitchFamily="18" charset="0"/>
                <a:cs typeface="Times New Roman" panose="02020603050405020304" pitchFamily="18" charset="0"/>
              </a:rPr>
              <a:t>attiecīgajā </a:t>
            </a:r>
            <a:r>
              <a:rPr lang="lv-LV" sz="1900" b="1" dirty="0" smtClean="0">
                <a:latin typeface="Times New Roman" panose="02020603050405020304" pitchFamily="18" charset="0"/>
                <a:cs typeface="Times New Roman" panose="02020603050405020304" pitchFamily="18" charset="0"/>
              </a:rPr>
              <a:t>gadā.</a:t>
            </a:r>
          </a:p>
          <a:p>
            <a:pPr marL="0" indent="0" algn="just">
              <a:buNone/>
            </a:pPr>
            <a:endParaRPr lang="lv-LV" b="1" dirty="0" smtClean="0">
              <a:latin typeface="Times New Roman" panose="02020603050405020304" pitchFamily="18" charset="0"/>
              <a:cs typeface="Times New Roman" panose="02020603050405020304" pitchFamily="18" charset="0"/>
            </a:endParaRPr>
          </a:p>
          <a:p>
            <a:pPr marL="0" indent="0" algn="just">
              <a:buNone/>
            </a:pPr>
            <a:endParaRPr lang="lv-LV" sz="1200" dirty="0" smtClean="0">
              <a:latin typeface="Times New Roman" panose="02020603050405020304" pitchFamily="18" charset="0"/>
              <a:cs typeface="Times New Roman" panose="02020603050405020304" pitchFamily="18" charset="0"/>
            </a:endParaRPr>
          </a:p>
          <a:p>
            <a:pPr marL="0" indent="0">
              <a:buNone/>
            </a:pPr>
            <a:endParaRPr lang="lv-LV" dirty="0"/>
          </a:p>
        </p:txBody>
      </p:sp>
      <p:sp>
        <p:nvSpPr>
          <p:cNvPr id="5" name="Title 4"/>
          <p:cNvSpPr>
            <a:spLocks noGrp="1"/>
          </p:cNvSpPr>
          <p:nvPr>
            <p:ph type="title"/>
          </p:nvPr>
        </p:nvSpPr>
        <p:spPr>
          <a:xfrm>
            <a:off x="467544" y="548680"/>
            <a:ext cx="5688632" cy="504056"/>
          </a:xfrm>
        </p:spPr>
        <p:txBody>
          <a:bodyPr>
            <a:noAutofit/>
          </a:bodyPr>
          <a:lstStyle/>
          <a:p>
            <a:r>
              <a:rPr lang="lv-LV" altLang="lv-LV" sz="2000" dirty="0" smtClean="0">
                <a:latin typeface="Times New Roman" panose="02020603050405020304" pitchFamily="18" charset="0"/>
                <a:cs typeface="Times New Roman" panose="02020603050405020304" pitchFamily="18" charset="0"/>
              </a:rPr>
              <a:t>Koncepcijā </a:t>
            </a:r>
            <a:r>
              <a:rPr lang="lv-LV" altLang="lv-LV" sz="2000" dirty="0">
                <a:latin typeface="Times New Roman" panose="02020603050405020304" pitchFamily="18" charset="0"/>
                <a:cs typeface="Times New Roman" panose="02020603050405020304" pitchFamily="18" charset="0"/>
              </a:rPr>
              <a:t>piedāvātie risinājuma varianti</a:t>
            </a:r>
            <a:endParaRPr lang="lv-LV" sz="2000" dirty="0"/>
          </a:p>
        </p:txBody>
      </p:sp>
      <p:graphicFrame>
        <p:nvGraphicFramePr>
          <p:cNvPr id="6" name="Table 5"/>
          <p:cNvGraphicFramePr>
            <a:graphicFrameLocks noGrp="1"/>
          </p:cNvGraphicFramePr>
          <p:nvPr>
            <p:extLst>
              <p:ext uri="{D42A27DB-BD31-4B8C-83A1-F6EECF244321}">
                <p14:modId xmlns:p14="http://schemas.microsoft.com/office/powerpoint/2010/main" val="2801821833"/>
              </p:ext>
            </p:extLst>
          </p:nvPr>
        </p:nvGraphicFramePr>
        <p:xfrm>
          <a:off x="598264" y="2708920"/>
          <a:ext cx="8085584" cy="3351082"/>
        </p:xfrm>
        <a:graphic>
          <a:graphicData uri="http://schemas.openxmlformats.org/drawingml/2006/table">
            <a:tbl>
              <a:tblPr firstRow="1" bandRow="1">
                <a:tableStyleId>{5C22544A-7EE6-4342-B048-85BDC9FD1C3A}</a:tableStyleId>
              </a:tblPr>
              <a:tblGrid>
                <a:gridCol w="4176464"/>
                <a:gridCol w="3909120"/>
              </a:tblGrid>
              <a:tr h="504056">
                <a:tc>
                  <a:txBody>
                    <a:bodyPr/>
                    <a:lstStyle/>
                    <a:p>
                      <a:pPr algn="ctr"/>
                      <a:r>
                        <a:rPr lang="lv-LV" sz="1700" dirty="0" smtClean="0">
                          <a:latin typeface="+mj-lt"/>
                        </a:rPr>
                        <a:t>+</a:t>
                      </a:r>
                      <a:endParaRPr lang="lv-LV" sz="1700" dirty="0">
                        <a:latin typeface="+mj-lt"/>
                      </a:endParaRPr>
                    </a:p>
                  </a:txBody>
                  <a:tcPr/>
                </a:tc>
                <a:tc>
                  <a:txBody>
                    <a:bodyPr/>
                    <a:lstStyle/>
                    <a:p>
                      <a:pPr algn="ctr"/>
                      <a:r>
                        <a:rPr lang="lv-LV" sz="1700" dirty="0" smtClean="0">
                          <a:latin typeface="+mj-lt"/>
                        </a:rPr>
                        <a:t>-</a:t>
                      </a:r>
                      <a:endParaRPr lang="lv-LV" sz="1700" dirty="0">
                        <a:latin typeface="+mj-lt"/>
                      </a:endParaRPr>
                    </a:p>
                  </a:txBody>
                  <a:tcPr/>
                </a:tc>
              </a:tr>
              <a:tr h="665971">
                <a:tc>
                  <a:txBody>
                    <a:bodyPr/>
                    <a:lstStyle/>
                    <a:p>
                      <a:pPr algn="just"/>
                      <a:r>
                        <a:rPr lang="lv-LV" sz="1700" b="0" dirty="0" smtClean="0">
                          <a:latin typeface="+mj-lt"/>
                          <a:cs typeface="Times New Roman" panose="02020603050405020304" pitchFamily="18" charset="0"/>
                        </a:rPr>
                        <a:t>MK nosaka paredzamo dāvinājumu (ziedojumu) apmēru un atbalstāmās jomas </a:t>
                      </a:r>
                      <a:endParaRPr lang="lv-LV" sz="1700" b="0" dirty="0">
                        <a:latin typeface="+mj-lt"/>
                      </a:endParaRPr>
                    </a:p>
                  </a:txBody>
                  <a:tcPr/>
                </a:tc>
                <a:tc>
                  <a:txBody>
                    <a:bodyPr/>
                    <a:lstStyle/>
                    <a:p>
                      <a:r>
                        <a:rPr lang="lv-LV" sz="1700" b="0" dirty="0" smtClean="0">
                          <a:latin typeface="+mj-lt"/>
                        </a:rPr>
                        <a:t>Palielinās MK noslodze </a:t>
                      </a:r>
                      <a:endParaRPr lang="lv-LV" sz="1700" b="0" dirty="0">
                        <a:latin typeface="+mj-lt"/>
                      </a:endParaRPr>
                    </a:p>
                  </a:txBody>
                  <a:tcPr/>
                </a:tc>
              </a:tr>
              <a:tr h="94900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700" b="0" dirty="0" smtClean="0">
                          <a:latin typeface="+mj-lt"/>
                        </a:rPr>
                        <a:t>Dāvinājumu (ziedojumu) veikšana prioritārajām atbalstāmajām jomām</a:t>
                      </a:r>
                    </a:p>
                    <a:p>
                      <a:pPr algn="just"/>
                      <a:endParaRPr lang="lv-LV" sz="1700" b="0" dirty="0">
                        <a:latin typeface="+mj-lt"/>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700" b="0" dirty="0" smtClean="0">
                          <a:latin typeface="+mj-lt"/>
                        </a:rPr>
                        <a:t>Laika ziņā ilgāks dāvinājuma (ziedojuma) piešķiršanas process</a:t>
                      </a:r>
                      <a:endParaRPr lang="lv-LV" sz="1700" b="0" dirty="0">
                        <a:latin typeface="+mj-lt"/>
                      </a:endParaRPr>
                    </a:p>
                  </a:txBody>
                  <a:tcPr/>
                </a:tc>
              </a:tr>
              <a:tr h="123204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700" b="0" i="1" dirty="0" smtClean="0">
                          <a:latin typeface="+mj-lt"/>
                        </a:rPr>
                        <a:t>Kapitālsabiedrību</a:t>
                      </a:r>
                      <a:r>
                        <a:rPr lang="lv-LV" sz="1700" b="0" dirty="0" smtClean="0">
                          <a:latin typeface="+mj-lt"/>
                        </a:rPr>
                        <a:t> valde  pati izvērtē iesniegtos priekšlikumu par dāvinājumiem (ziedojumiem) atbilstību</a:t>
                      </a:r>
                    </a:p>
                    <a:p>
                      <a:pPr algn="just"/>
                      <a:endParaRPr lang="lv-LV" sz="1700" b="0" dirty="0">
                        <a:latin typeface="+mj-lt"/>
                        <a:cs typeface="Times New Roman" panose="02020603050405020304"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700" b="0" dirty="0" smtClean="0">
                          <a:latin typeface="+mj-lt"/>
                        </a:rPr>
                        <a:t>Palielinās Koordinācijas institūcijas noslodze</a:t>
                      </a:r>
                      <a:endParaRPr lang="lv-LV" sz="1700" b="0" dirty="0">
                        <a:latin typeface="+mj-lt"/>
                      </a:endParaRPr>
                    </a:p>
                  </a:txBody>
                  <a:tcPr/>
                </a:tc>
              </a:tr>
            </a:tbl>
          </a:graphicData>
        </a:graphic>
      </p:graphicFrame>
    </p:spTree>
    <p:extLst>
      <p:ext uri="{BB962C8B-B14F-4D97-AF65-F5344CB8AC3E}">
        <p14:creationId xmlns:p14="http://schemas.microsoft.com/office/powerpoint/2010/main" val="2159148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4" name="Content Placeholder 3"/>
          <p:cNvSpPr>
            <a:spLocks noGrp="1"/>
          </p:cNvSpPr>
          <p:nvPr>
            <p:ph idx="1"/>
          </p:nvPr>
        </p:nvSpPr>
        <p:spPr/>
        <p:txBody>
          <a:bodyPr>
            <a:normAutofit/>
          </a:bodyPr>
          <a:lstStyle/>
          <a:p>
            <a:pPr marL="0" indent="0" algn="ctr">
              <a:buNone/>
            </a:pPr>
            <a:r>
              <a:rPr lang="lv-LV" sz="2000" b="1" i="1" u="sng" dirty="0" smtClean="0">
                <a:latin typeface="Times New Roman" panose="02020603050405020304" pitchFamily="18" charset="0"/>
                <a:cs typeface="Times New Roman" panose="02020603050405020304" pitchFamily="18" charset="0"/>
              </a:rPr>
              <a:t>3.risinājuma </a:t>
            </a:r>
            <a:r>
              <a:rPr lang="lv-LV" sz="2000" b="1" i="1" u="sng" dirty="0">
                <a:latin typeface="Times New Roman" panose="02020603050405020304" pitchFamily="18" charset="0"/>
                <a:cs typeface="Times New Roman" panose="02020603050405020304" pitchFamily="18" charset="0"/>
              </a:rPr>
              <a:t>variants </a:t>
            </a:r>
          </a:p>
          <a:p>
            <a:pPr marL="0" indent="0">
              <a:buNone/>
            </a:pPr>
            <a:endParaRPr lang="lv-LV" sz="1000" b="1" i="1" u="sng" dirty="0">
              <a:latin typeface="Times New Roman" panose="02020603050405020304" pitchFamily="18" charset="0"/>
              <a:cs typeface="Times New Roman" panose="02020603050405020304" pitchFamily="18" charset="0"/>
            </a:endParaRPr>
          </a:p>
          <a:p>
            <a:pPr marL="0" indent="0" algn="just">
              <a:lnSpc>
                <a:spcPct val="80000"/>
              </a:lnSpc>
              <a:spcBef>
                <a:spcPts val="456"/>
              </a:spcBef>
              <a:buNone/>
            </a:pPr>
            <a:r>
              <a:rPr lang="lv-LV" sz="1900" b="1" dirty="0" smtClean="0">
                <a:latin typeface="Times New Roman" panose="02020603050405020304" pitchFamily="18" charset="0"/>
                <a:cs typeface="Times New Roman" panose="02020603050405020304" pitchFamily="18" charset="0"/>
              </a:rPr>
              <a:t>	Dāvināšanas </a:t>
            </a:r>
            <a:r>
              <a:rPr lang="lv-LV" sz="1900" b="1" dirty="0">
                <a:latin typeface="Times New Roman" panose="02020603050405020304" pitchFamily="18" charset="0"/>
                <a:cs typeface="Times New Roman" panose="02020603050405020304" pitchFamily="18" charset="0"/>
              </a:rPr>
              <a:t>(ziedošanas) kārtības </a:t>
            </a:r>
            <a:r>
              <a:rPr lang="lv-LV" sz="1900" b="1" dirty="0" smtClean="0">
                <a:latin typeface="Times New Roman" panose="02020603050405020304" pitchFamily="18" charset="0"/>
                <a:cs typeface="Times New Roman" panose="02020603050405020304" pitchFamily="18" charset="0"/>
              </a:rPr>
              <a:t>uzlabošana – </a:t>
            </a:r>
            <a:r>
              <a:rPr lang="lv-LV" sz="2000" b="1" dirty="0">
                <a:latin typeface="Times New Roman" panose="02020603050405020304" pitchFamily="18" charset="0"/>
                <a:cs typeface="Times New Roman" panose="02020603050405020304" pitchFamily="18" charset="0"/>
              </a:rPr>
              <a:t>valsts </a:t>
            </a:r>
            <a:r>
              <a:rPr lang="lv-LV" sz="2000" b="1" dirty="0" smtClean="0">
                <a:latin typeface="Times New Roman" panose="02020603050405020304" pitchFamily="18" charset="0"/>
                <a:cs typeface="Times New Roman" panose="02020603050405020304" pitchFamily="18" charset="0"/>
              </a:rPr>
              <a:t>kapitālsabiedrība </a:t>
            </a:r>
            <a:r>
              <a:rPr lang="lv-LV" sz="2000" b="1" dirty="0">
                <a:latin typeface="Times New Roman" panose="02020603050405020304" pitchFamily="18" charset="0"/>
                <a:cs typeface="Times New Roman" panose="02020603050405020304" pitchFamily="18" charset="0"/>
              </a:rPr>
              <a:t>vai </a:t>
            </a:r>
            <a:r>
              <a:rPr lang="lv-LV" sz="2000" b="1" dirty="0" smtClean="0">
                <a:latin typeface="Times New Roman" panose="02020603050405020304" pitchFamily="18" charset="0"/>
                <a:cs typeface="Times New Roman" panose="02020603050405020304" pitchFamily="18" charset="0"/>
              </a:rPr>
              <a:t>kapitālsabiedrība, </a:t>
            </a:r>
            <a:r>
              <a:rPr lang="lv-LV" sz="2000" b="1" dirty="0">
                <a:latin typeface="Times New Roman" panose="02020603050405020304" pitchFamily="18" charset="0"/>
                <a:cs typeface="Times New Roman" panose="02020603050405020304" pitchFamily="18" charset="0"/>
              </a:rPr>
              <a:t>kurā valstij ir izšķiroša ietekme, </a:t>
            </a:r>
            <a:r>
              <a:rPr lang="lv-LV" sz="1900" b="1" dirty="0" smtClean="0">
                <a:latin typeface="Times New Roman" panose="02020603050405020304" pitchFamily="18" charset="0"/>
                <a:cs typeface="Times New Roman" panose="02020603050405020304" pitchFamily="18" charset="0"/>
              </a:rPr>
              <a:t>veicot dāvinājumu (</a:t>
            </a:r>
            <a:r>
              <a:rPr lang="lv-LV" sz="2000" b="1" dirty="0" smtClean="0">
                <a:latin typeface="Times New Roman" panose="02020603050405020304" pitchFamily="18" charset="0"/>
                <a:cs typeface="Times New Roman" panose="02020603050405020304" pitchFamily="18" charset="0"/>
              </a:rPr>
              <a:t>ziedojumu), ievēro </a:t>
            </a:r>
            <a:r>
              <a:rPr lang="lv-LV" sz="2000" b="1" dirty="0">
                <a:latin typeface="Times New Roman" panose="02020603050405020304" pitchFamily="18" charset="0"/>
                <a:cs typeface="Times New Roman" panose="02020603050405020304" pitchFamily="18" charset="0"/>
              </a:rPr>
              <a:t>labas korporatīvās pārvaldības </a:t>
            </a:r>
            <a:r>
              <a:rPr lang="lv-LV" sz="2000" b="1" dirty="0" smtClean="0">
                <a:latin typeface="Times New Roman" panose="02020603050405020304" pitchFamily="18" charset="0"/>
                <a:cs typeface="Times New Roman" panose="02020603050405020304" pitchFamily="18" charset="0"/>
              </a:rPr>
              <a:t>principus.</a:t>
            </a:r>
          </a:p>
          <a:p>
            <a:pPr marL="0" indent="0" algn="just">
              <a:buNone/>
            </a:pPr>
            <a:endParaRPr lang="lv-LV" b="1" dirty="0" smtClean="0">
              <a:latin typeface="Times New Roman" panose="02020603050405020304" pitchFamily="18" charset="0"/>
              <a:cs typeface="Times New Roman" panose="02020603050405020304" pitchFamily="18" charset="0"/>
            </a:endParaRPr>
          </a:p>
          <a:p>
            <a:pPr marL="0" indent="0" algn="just">
              <a:buNone/>
            </a:pPr>
            <a:endParaRPr lang="lv-LV" b="1" dirty="0" smtClean="0">
              <a:latin typeface="Times New Roman" panose="02020603050405020304" pitchFamily="18" charset="0"/>
              <a:cs typeface="Times New Roman" panose="02020603050405020304" pitchFamily="18" charset="0"/>
            </a:endParaRPr>
          </a:p>
          <a:p>
            <a:pPr marL="0" indent="0" algn="just">
              <a:buNone/>
            </a:pPr>
            <a:endParaRPr lang="lv-LV" dirty="0"/>
          </a:p>
        </p:txBody>
      </p:sp>
      <p:sp>
        <p:nvSpPr>
          <p:cNvPr id="5" name="Title 4"/>
          <p:cNvSpPr>
            <a:spLocks noGrp="1"/>
          </p:cNvSpPr>
          <p:nvPr>
            <p:ph type="title"/>
          </p:nvPr>
        </p:nvSpPr>
        <p:spPr>
          <a:xfrm>
            <a:off x="539552" y="548680"/>
            <a:ext cx="5688632" cy="489893"/>
          </a:xfrm>
        </p:spPr>
        <p:txBody>
          <a:bodyPr>
            <a:noAutofit/>
          </a:bodyPr>
          <a:lstStyle/>
          <a:p>
            <a:r>
              <a:rPr lang="lv-LV" altLang="lv-LV" sz="2000" dirty="0" smtClean="0">
                <a:latin typeface="Times New Roman" panose="02020603050405020304" pitchFamily="18" charset="0"/>
                <a:cs typeface="Times New Roman" panose="02020603050405020304" pitchFamily="18" charset="0"/>
              </a:rPr>
              <a:t/>
            </a:r>
            <a:br>
              <a:rPr lang="lv-LV" altLang="lv-LV" sz="2000" dirty="0" smtClean="0">
                <a:latin typeface="Times New Roman" panose="02020603050405020304" pitchFamily="18" charset="0"/>
                <a:cs typeface="Times New Roman" panose="02020603050405020304" pitchFamily="18" charset="0"/>
              </a:rPr>
            </a:br>
            <a:r>
              <a:rPr lang="lv-LV" altLang="lv-LV" sz="2000" dirty="0">
                <a:latin typeface="Times New Roman" panose="02020603050405020304" pitchFamily="18" charset="0"/>
                <a:cs typeface="Times New Roman" panose="02020603050405020304" pitchFamily="18" charset="0"/>
              </a:rPr>
              <a:t>Koncepcijā piedāvātie risinājuma </a:t>
            </a:r>
            <a:r>
              <a:rPr lang="lv-LV" altLang="lv-LV" sz="2000" dirty="0" smtClean="0">
                <a:latin typeface="Times New Roman" panose="02020603050405020304" pitchFamily="18" charset="0"/>
                <a:cs typeface="Times New Roman" panose="02020603050405020304" pitchFamily="18" charset="0"/>
              </a:rPr>
              <a:t>varianti</a:t>
            </a:r>
            <a:r>
              <a:rPr lang="lv-LV" altLang="lv-LV" sz="1800" dirty="0" smtClean="0">
                <a:latin typeface="Times New Roman" panose="02020603050405020304" pitchFamily="18" charset="0"/>
                <a:cs typeface="Times New Roman" panose="02020603050405020304" pitchFamily="18" charset="0"/>
              </a:rPr>
              <a:t/>
            </a:r>
            <a:br>
              <a:rPr lang="lv-LV" altLang="lv-LV" sz="1800" dirty="0" smtClean="0">
                <a:latin typeface="Times New Roman" panose="02020603050405020304" pitchFamily="18" charset="0"/>
                <a:cs typeface="Times New Roman" panose="02020603050405020304" pitchFamily="18" charset="0"/>
              </a:rPr>
            </a:br>
            <a:endParaRPr lang="lv-LV" sz="1800" dirty="0"/>
          </a:p>
        </p:txBody>
      </p:sp>
      <p:graphicFrame>
        <p:nvGraphicFramePr>
          <p:cNvPr id="6" name="Table 5"/>
          <p:cNvGraphicFramePr>
            <a:graphicFrameLocks noGrp="1"/>
          </p:cNvGraphicFramePr>
          <p:nvPr>
            <p:extLst>
              <p:ext uri="{D42A27DB-BD31-4B8C-83A1-F6EECF244321}">
                <p14:modId xmlns:p14="http://schemas.microsoft.com/office/powerpoint/2010/main" val="483571636"/>
              </p:ext>
            </p:extLst>
          </p:nvPr>
        </p:nvGraphicFramePr>
        <p:xfrm>
          <a:off x="539552" y="2924944"/>
          <a:ext cx="8064896" cy="3431405"/>
        </p:xfrm>
        <a:graphic>
          <a:graphicData uri="http://schemas.openxmlformats.org/drawingml/2006/table">
            <a:tbl>
              <a:tblPr firstRow="1" bandRow="1">
                <a:tableStyleId>{5C22544A-7EE6-4342-B048-85BDC9FD1C3A}</a:tableStyleId>
              </a:tblPr>
              <a:tblGrid>
                <a:gridCol w="4968552"/>
                <a:gridCol w="3096344"/>
              </a:tblGrid>
              <a:tr h="367038">
                <a:tc>
                  <a:txBody>
                    <a:bodyPr/>
                    <a:lstStyle/>
                    <a:p>
                      <a:pPr algn="ctr"/>
                      <a:r>
                        <a:rPr lang="lv-LV" sz="1700" b="1" dirty="0" smtClean="0">
                          <a:latin typeface="+mn-lt"/>
                        </a:rPr>
                        <a:t>+</a:t>
                      </a:r>
                      <a:endParaRPr lang="lv-LV" sz="1700" b="1" dirty="0">
                        <a:latin typeface="+mn-lt"/>
                      </a:endParaRPr>
                    </a:p>
                  </a:txBody>
                  <a:tcPr/>
                </a:tc>
                <a:tc>
                  <a:txBody>
                    <a:bodyPr/>
                    <a:lstStyle/>
                    <a:p>
                      <a:pPr algn="ctr"/>
                      <a:r>
                        <a:rPr lang="lv-LV" sz="1700" b="1" dirty="0" smtClean="0">
                          <a:latin typeface="+mn-lt"/>
                        </a:rPr>
                        <a:t>-</a:t>
                      </a:r>
                      <a:endParaRPr lang="lv-LV" sz="1700" b="1" dirty="0">
                        <a:latin typeface="+mn-lt"/>
                      </a:endParaRPr>
                    </a:p>
                  </a:txBody>
                  <a:tcPr/>
                </a:tc>
              </a:tr>
              <a:tr h="1131700">
                <a:tc>
                  <a:txBody>
                    <a:bodyPr/>
                    <a:lstStyle/>
                    <a:p>
                      <a:pPr algn="just"/>
                      <a:r>
                        <a:rPr lang="lv-LV" sz="1700" b="1" dirty="0" smtClean="0">
                          <a:latin typeface="+mn-lt"/>
                          <a:cs typeface="Times New Roman" panose="02020603050405020304" pitchFamily="18" charset="0"/>
                        </a:rPr>
                        <a:t>Dāvinājumu veikšana, ievērojot korporatīvās pārvaldības principus, t.i., ievērojot ekonomiskās izaugsmes iespējas balstoties uz iekšējo risku vadību. </a:t>
                      </a:r>
                      <a:endParaRPr lang="lv-LV" sz="1700" b="1" dirty="0">
                        <a:latin typeface="+mn-lt"/>
                        <a:cs typeface="Times New Roman" panose="02020603050405020304" pitchFamily="18" charset="0"/>
                      </a:endParaRPr>
                    </a:p>
                  </a:txBody>
                  <a:tcPr/>
                </a:tc>
                <a:tc>
                  <a:txBody>
                    <a:bodyPr/>
                    <a:lstStyle/>
                    <a:p>
                      <a:pPr algn="just"/>
                      <a:r>
                        <a:rPr lang="lv-LV" sz="1700" b="1" dirty="0" smtClean="0">
                          <a:latin typeface="+mn-lt"/>
                          <a:cs typeface="Times New Roman" panose="02020603050405020304" pitchFamily="18" charset="0"/>
                        </a:rPr>
                        <a:t>Šaurāks lēmuma pieņēmēju loks</a:t>
                      </a:r>
                      <a:endParaRPr lang="lv-LV" sz="1700" b="1" dirty="0">
                        <a:latin typeface="+mn-lt"/>
                        <a:cs typeface="Times New Roman" panose="02020603050405020304" pitchFamily="18" charset="0"/>
                      </a:endParaRPr>
                    </a:p>
                  </a:txBody>
                  <a:tcPr/>
                </a:tc>
              </a:tr>
              <a:tr h="871715">
                <a:tc>
                  <a:txBody>
                    <a:bodyPr/>
                    <a:lstStyle/>
                    <a:p>
                      <a:pPr algn="just"/>
                      <a:r>
                        <a:rPr lang="lv-LV" sz="1700" b="1" i="1" dirty="0" smtClean="0">
                          <a:latin typeface="+mn-lt"/>
                          <a:cs typeface="Times New Roman" panose="02020603050405020304" pitchFamily="18" charset="0"/>
                        </a:rPr>
                        <a:t>Kapitālsabiedrības</a:t>
                      </a:r>
                      <a:r>
                        <a:rPr lang="lv-LV" sz="1700" b="1" dirty="0" smtClean="0">
                          <a:latin typeface="+mn-lt"/>
                          <a:cs typeface="Times New Roman" panose="02020603050405020304" pitchFamily="18" charset="0"/>
                        </a:rPr>
                        <a:t> dāvināšanas politikas stabilitāte, jo tā ietverta </a:t>
                      </a:r>
                      <a:r>
                        <a:rPr lang="lv-LV" sz="1700" b="1" i="1" dirty="0" smtClean="0">
                          <a:latin typeface="+mn-lt"/>
                          <a:cs typeface="Times New Roman" panose="02020603050405020304" pitchFamily="18" charset="0"/>
                        </a:rPr>
                        <a:t>Kapitālsabiedrības</a:t>
                      </a:r>
                      <a:r>
                        <a:rPr lang="lv-LV" sz="1700" b="1" dirty="0" smtClean="0">
                          <a:latin typeface="+mn-lt"/>
                          <a:cs typeface="Times New Roman" panose="02020603050405020304" pitchFamily="18" charset="0"/>
                        </a:rPr>
                        <a:t> vidēja termiņa darbības stratēģijā. </a:t>
                      </a:r>
                      <a:endParaRPr lang="lv-LV" sz="1700" b="1" dirty="0">
                        <a:latin typeface="+mn-lt"/>
                        <a:cs typeface="Times New Roman" panose="02020603050405020304" pitchFamily="18" charset="0"/>
                      </a:endParaRPr>
                    </a:p>
                  </a:txBody>
                  <a:tcPr/>
                </a:tc>
                <a:tc>
                  <a:txBody>
                    <a:bodyPr/>
                    <a:lstStyle/>
                    <a:p>
                      <a:pPr algn="just"/>
                      <a:r>
                        <a:rPr lang="lv-LV" sz="1700" b="1" dirty="0" smtClean="0">
                          <a:latin typeface="+mn-lt"/>
                          <a:cs typeface="Times New Roman" panose="02020603050405020304" pitchFamily="18" charset="0"/>
                        </a:rPr>
                        <a:t>Tiek iesaistīta Koordinācijas institūcija </a:t>
                      </a:r>
                      <a:endParaRPr lang="lv-LV" sz="1700" b="1" dirty="0">
                        <a:latin typeface="+mn-lt"/>
                        <a:cs typeface="Times New Roman" panose="02020603050405020304" pitchFamily="18" charset="0"/>
                      </a:endParaRPr>
                    </a:p>
                  </a:txBody>
                  <a:tcPr/>
                </a:tc>
              </a:tr>
              <a:tr h="611730">
                <a:tc>
                  <a:txBody>
                    <a:bodyPr/>
                    <a:lstStyle/>
                    <a:p>
                      <a:pPr algn="just"/>
                      <a:r>
                        <a:rPr lang="lv-LV" sz="1700" b="1" dirty="0" smtClean="0">
                          <a:latin typeface="+mn-lt"/>
                          <a:cs typeface="Times New Roman" panose="02020603050405020304" pitchFamily="18" charset="0"/>
                        </a:rPr>
                        <a:t>Palielinās dāvinātāja atbildība par piešķirto un izlietoto dāvinājumu apjomu</a:t>
                      </a:r>
                      <a:endParaRPr lang="lv-LV" sz="1700" b="1" dirty="0">
                        <a:latin typeface="+mn-lt"/>
                        <a:cs typeface="Times New Roman" panose="02020603050405020304" pitchFamily="18" charset="0"/>
                      </a:endParaRPr>
                    </a:p>
                  </a:txBody>
                  <a:tcPr/>
                </a:tc>
                <a:tc>
                  <a:txBody>
                    <a:bodyPr/>
                    <a:lstStyle/>
                    <a:p>
                      <a:pPr algn="just"/>
                      <a:endParaRPr lang="lv-LV" sz="1700" b="1" dirty="0">
                        <a:latin typeface="+mn-lt"/>
                        <a:cs typeface="Times New Roman" panose="02020603050405020304" pitchFamily="18" charset="0"/>
                      </a:endParaRPr>
                    </a:p>
                  </a:txBody>
                  <a:tcPr/>
                </a:tc>
              </a:tr>
              <a:tr h="449222">
                <a:tc>
                  <a:txBody>
                    <a:bodyPr/>
                    <a:lstStyle/>
                    <a:p>
                      <a:pPr algn="just"/>
                      <a:r>
                        <a:rPr lang="lv-LV" sz="1700" b="1" dirty="0" smtClean="0">
                          <a:latin typeface="+mn-lt"/>
                          <a:cs typeface="Times New Roman" panose="02020603050405020304" pitchFamily="18" charset="0"/>
                        </a:rPr>
                        <a:t>Elastīgāks</a:t>
                      </a:r>
                      <a:r>
                        <a:rPr lang="lv-LV" sz="1700" b="1" baseline="0" dirty="0" smtClean="0">
                          <a:latin typeface="+mn-lt"/>
                          <a:cs typeface="Times New Roman" panose="02020603050405020304" pitchFamily="18" charset="0"/>
                        </a:rPr>
                        <a:t> dāvināšanas (ziedošanas) process</a:t>
                      </a:r>
                      <a:endParaRPr lang="lv-LV" sz="1700" b="1" dirty="0">
                        <a:latin typeface="+mn-lt"/>
                        <a:cs typeface="Times New Roman" panose="02020603050405020304" pitchFamily="18" charset="0"/>
                      </a:endParaRPr>
                    </a:p>
                  </a:txBody>
                  <a:tcPr/>
                </a:tc>
                <a:tc>
                  <a:txBody>
                    <a:bodyPr/>
                    <a:lstStyle/>
                    <a:p>
                      <a:pPr algn="just"/>
                      <a:endParaRPr lang="lv-LV" sz="1700" b="1" dirty="0">
                        <a:latin typeface="+mn-lt"/>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609497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4" name="Content Placeholder 3"/>
          <p:cNvSpPr>
            <a:spLocks noGrp="1"/>
          </p:cNvSpPr>
          <p:nvPr>
            <p:ph idx="1"/>
          </p:nvPr>
        </p:nvSpPr>
        <p:spPr/>
        <p:txBody>
          <a:bodyPr>
            <a:normAutofit/>
          </a:bodyPr>
          <a:lstStyle/>
          <a:p>
            <a:pPr marL="0" indent="0" algn="ctr">
              <a:buNone/>
            </a:pPr>
            <a:r>
              <a:rPr lang="lv-LV" sz="2000" b="1" i="1" u="sng" dirty="0" smtClean="0">
                <a:latin typeface="Times New Roman" panose="02020603050405020304" pitchFamily="18" charset="0"/>
                <a:cs typeface="Times New Roman" panose="02020603050405020304" pitchFamily="18" charset="0"/>
              </a:rPr>
              <a:t>4.risinājuma </a:t>
            </a:r>
            <a:r>
              <a:rPr lang="lv-LV" sz="2000" b="1" i="1" u="sng" dirty="0">
                <a:latin typeface="Times New Roman" panose="02020603050405020304" pitchFamily="18" charset="0"/>
                <a:cs typeface="Times New Roman" panose="02020603050405020304" pitchFamily="18" charset="0"/>
              </a:rPr>
              <a:t>variants </a:t>
            </a:r>
            <a:endParaRPr lang="lv-LV" sz="2000" b="1" i="1" u="sng" dirty="0" smtClean="0">
              <a:latin typeface="Times New Roman" panose="02020603050405020304" pitchFamily="18" charset="0"/>
              <a:cs typeface="Times New Roman" panose="02020603050405020304" pitchFamily="18" charset="0"/>
            </a:endParaRPr>
          </a:p>
          <a:p>
            <a:pPr marL="0" indent="0">
              <a:buNone/>
            </a:pPr>
            <a:endParaRPr lang="lv-LV" sz="1000" b="1" i="1" u="sng" dirty="0">
              <a:latin typeface="Times New Roman" panose="02020603050405020304" pitchFamily="18" charset="0"/>
              <a:cs typeface="Times New Roman" panose="02020603050405020304" pitchFamily="18" charset="0"/>
            </a:endParaRPr>
          </a:p>
          <a:p>
            <a:pPr marL="0" indent="0">
              <a:buNone/>
            </a:pPr>
            <a:r>
              <a:rPr lang="lv-LV" b="1" dirty="0" smtClean="0">
                <a:latin typeface="Times New Roman" panose="02020603050405020304" pitchFamily="18" charset="0"/>
                <a:cs typeface="Times New Roman" panose="02020603050405020304" pitchFamily="18" charset="0"/>
              </a:rPr>
              <a:t>	Aizliegt valsts kapitālsabiedrībām dāvināt (ziedot).</a:t>
            </a:r>
          </a:p>
          <a:p>
            <a:pPr marL="0" indent="0">
              <a:buNone/>
            </a:pPr>
            <a:endParaRPr lang="lv-LV" dirty="0"/>
          </a:p>
        </p:txBody>
      </p:sp>
      <p:sp>
        <p:nvSpPr>
          <p:cNvPr id="5" name="Title 4"/>
          <p:cNvSpPr>
            <a:spLocks noGrp="1"/>
          </p:cNvSpPr>
          <p:nvPr>
            <p:ph type="title"/>
          </p:nvPr>
        </p:nvSpPr>
        <p:spPr/>
        <p:txBody>
          <a:bodyPr>
            <a:noAutofit/>
          </a:bodyPr>
          <a:lstStyle/>
          <a:p>
            <a:r>
              <a:rPr lang="lv-LV" altLang="lv-LV" sz="2000" dirty="0">
                <a:latin typeface="Times New Roman" panose="02020603050405020304" pitchFamily="18" charset="0"/>
                <a:cs typeface="Times New Roman" panose="02020603050405020304" pitchFamily="18" charset="0"/>
              </a:rPr>
              <a:t>Koncepcijā piedāvātie risinājuma varianti</a:t>
            </a:r>
            <a:endParaRPr lang="lv-LV" sz="2000" dirty="0"/>
          </a:p>
        </p:txBody>
      </p:sp>
      <p:graphicFrame>
        <p:nvGraphicFramePr>
          <p:cNvPr id="6" name="Table 5"/>
          <p:cNvGraphicFramePr>
            <a:graphicFrameLocks noGrp="1"/>
          </p:cNvGraphicFramePr>
          <p:nvPr>
            <p:extLst>
              <p:ext uri="{D42A27DB-BD31-4B8C-83A1-F6EECF244321}">
                <p14:modId xmlns:p14="http://schemas.microsoft.com/office/powerpoint/2010/main" val="3713441079"/>
              </p:ext>
            </p:extLst>
          </p:nvPr>
        </p:nvGraphicFramePr>
        <p:xfrm>
          <a:off x="611560" y="2636912"/>
          <a:ext cx="8075240" cy="3064924"/>
        </p:xfrm>
        <a:graphic>
          <a:graphicData uri="http://schemas.openxmlformats.org/drawingml/2006/table">
            <a:tbl>
              <a:tblPr firstRow="1" bandRow="1">
                <a:tableStyleId>{5C22544A-7EE6-4342-B048-85BDC9FD1C3A}</a:tableStyleId>
              </a:tblPr>
              <a:tblGrid>
                <a:gridCol w="4037620"/>
                <a:gridCol w="4037620"/>
              </a:tblGrid>
              <a:tr h="648072">
                <a:tc>
                  <a:txBody>
                    <a:bodyPr/>
                    <a:lstStyle/>
                    <a:p>
                      <a:pPr algn="ctr"/>
                      <a:r>
                        <a:rPr lang="lv-LV" sz="1700" dirty="0" smtClean="0">
                          <a:latin typeface="+mj-lt"/>
                        </a:rPr>
                        <a:t>+</a:t>
                      </a:r>
                      <a:endParaRPr lang="lv-LV" sz="1700" dirty="0">
                        <a:latin typeface="+mj-lt"/>
                      </a:endParaRPr>
                    </a:p>
                  </a:txBody>
                  <a:tcPr/>
                </a:tc>
                <a:tc>
                  <a:txBody>
                    <a:bodyPr/>
                    <a:lstStyle/>
                    <a:p>
                      <a:pPr algn="ctr"/>
                      <a:r>
                        <a:rPr lang="lv-LV" sz="1700" dirty="0" smtClean="0">
                          <a:latin typeface="+mj-lt"/>
                        </a:rPr>
                        <a:t>-</a:t>
                      </a:r>
                      <a:endParaRPr lang="lv-LV" sz="1700" dirty="0">
                        <a:latin typeface="+mj-lt"/>
                      </a:endParaRPr>
                    </a:p>
                  </a:txBody>
                  <a:tcPr/>
                </a:tc>
              </a:tr>
              <a:tr h="774086">
                <a:tc>
                  <a:txBody>
                    <a:bodyPr/>
                    <a:lstStyle/>
                    <a:p>
                      <a:pPr algn="just"/>
                      <a:r>
                        <a:rPr lang="lv-LV" sz="1700" b="0" dirty="0" smtClean="0">
                          <a:latin typeface="+mj-lt"/>
                          <a:cs typeface="Times New Roman" panose="02020603050405020304" pitchFamily="18" charset="0"/>
                        </a:rPr>
                        <a:t>Tiek novērsts valsts līdzekļu neraksturīgs sadales mehānisms</a:t>
                      </a:r>
                      <a:endParaRPr lang="lv-LV" sz="1700" b="0" dirty="0">
                        <a:latin typeface="+mj-lt"/>
                        <a:cs typeface="Times New Roman" panose="02020603050405020304" pitchFamily="18" charset="0"/>
                      </a:endParaRPr>
                    </a:p>
                  </a:txBody>
                  <a:tcPr/>
                </a:tc>
                <a:tc>
                  <a:txBody>
                    <a:bodyPr/>
                    <a:lstStyle/>
                    <a:p>
                      <a:pPr algn="just"/>
                      <a:r>
                        <a:rPr lang="lv-LV" sz="1700" b="0" dirty="0" smtClean="0">
                          <a:latin typeface="+mj-lt"/>
                          <a:cs typeface="Times New Roman" panose="02020603050405020304" pitchFamily="18" charset="0"/>
                        </a:rPr>
                        <a:t>Samazināsies sabiedrībai būtisku nozaru finansējums</a:t>
                      </a:r>
                      <a:endParaRPr lang="lv-LV" sz="1700" b="0" dirty="0">
                        <a:latin typeface="+mj-lt"/>
                        <a:cs typeface="Times New Roman" panose="02020603050405020304" pitchFamily="18" charset="0"/>
                      </a:endParaRPr>
                    </a:p>
                  </a:txBody>
                  <a:tcPr/>
                </a:tc>
              </a:tr>
              <a:tr h="774086">
                <a:tc>
                  <a:txBody>
                    <a:bodyPr/>
                    <a:lstStyle/>
                    <a:p>
                      <a:pPr algn="just"/>
                      <a:r>
                        <a:rPr lang="lv-LV" sz="1700" b="0" dirty="0" smtClean="0">
                          <a:latin typeface="+mj-lt"/>
                          <a:cs typeface="Times New Roman" panose="02020603050405020304" pitchFamily="18" charset="0"/>
                        </a:rPr>
                        <a:t>Nesamazināsies budžeta ieņēmumi</a:t>
                      </a:r>
                      <a:endParaRPr lang="lv-LV" sz="1700" b="0" dirty="0">
                        <a:latin typeface="+mj-lt"/>
                        <a:cs typeface="Times New Roman" panose="02020603050405020304" pitchFamily="18" charset="0"/>
                      </a:endParaRPr>
                    </a:p>
                  </a:txBody>
                  <a:tcPr/>
                </a:tc>
                <a:tc>
                  <a:txBody>
                    <a:bodyPr/>
                    <a:lstStyle/>
                    <a:p>
                      <a:pPr algn="just"/>
                      <a:r>
                        <a:rPr lang="lv-LV" sz="1700" b="0" dirty="0" smtClean="0">
                          <a:latin typeface="+mj-lt"/>
                          <a:cs typeface="Times New Roman" panose="02020603050405020304" pitchFamily="18" charset="0"/>
                        </a:rPr>
                        <a:t>Samazināsies atbalsts daudzu NVO projektu īstenošanai</a:t>
                      </a:r>
                      <a:endParaRPr lang="lv-LV" sz="1700" b="0" dirty="0">
                        <a:latin typeface="+mj-lt"/>
                        <a:cs typeface="Times New Roman" panose="02020603050405020304" pitchFamily="18" charset="0"/>
                      </a:endParaRPr>
                    </a:p>
                  </a:txBody>
                  <a:tcPr/>
                </a:tc>
              </a:tr>
              <a:tr h="774086">
                <a:tc>
                  <a:txBody>
                    <a:bodyPr/>
                    <a:lstStyle/>
                    <a:p>
                      <a:pPr algn="just"/>
                      <a:r>
                        <a:rPr lang="lv-LV" sz="1700" b="0" dirty="0" smtClean="0">
                          <a:latin typeface="+mj-lt"/>
                          <a:cs typeface="Times New Roman" panose="02020603050405020304" pitchFamily="18" charset="0"/>
                        </a:rPr>
                        <a:t>Naudas sadale nozarēm notiek tikai caur valsts budžetu</a:t>
                      </a:r>
                      <a:endParaRPr lang="lv-LV" sz="1700" b="0" dirty="0">
                        <a:latin typeface="+mj-lt"/>
                        <a:cs typeface="Times New Roman" panose="02020603050405020304" pitchFamily="18" charset="0"/>
                      </a:endParaRPr>
                    </a:p>
                  </a:txBody>
                  <a:tcPr/>
                </a:tc>
                <a:tc>
                  <a:txBody>
                    <a:bodyPr/>
                    <a:lstStyle/>
                    <a:p>
                      <a:pPr algn="just"/>
                      <a:r>
                        <a:rPr lang="lv-LV" sz="1700" b="0" dirty="0" smtClean="0">
                          <a:latin typeface="+mj-lt"/>
                          <a:cs typeface="Times New Roman" panose="02020603050405020304" pitchFamily="18" charset="0"/>
                        </a:rPr>
                        <a:t>Kapitālsabiedrības tiks nostādītas nevienlīdzīgā situācijā attiecībā pret privātā sektora uzņēmumiem</a:t>
                      </a:r>
                      <a:endParaRPr lang="lv-LV" sz="1700" b="0" dirty="0">
                        <a:latin typeface="+mj-lt"/>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833805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t>24.09.2014.</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4" name="Content Placeholder 3"/>
          <p:cNvSpPr>
            <a:spLocks noGrp="1"/>
          </p:cNvSpPr>
          <p:nvPr>
            <p:ph idx="1"/>
          </p:nvPr>
        </p:nvSpPr>
        <p:spPr/>
        <p:txBody>
          <a:bodyPr>
            <a:normAutofit/>
          </a:bodyPr>
          <a:lstStyle/>
          <a:p>
            <a:pPr marL="0" indent="0">
              <a:buNone/>
            </a:pPr>
            <a:endParaRPr lang="lv-LV" sz="1600" dirty="0" smtClean="0">
              <a:latin typeface="Times New Roman" panose="02020603050405020304" pitchFamily="18" charset="0"/>
              <a:cs typeface="Times New Roman" panose="02020603050405020304" pitchFamily="18" charset="0"/>
            </a:endParaRPr>
          </a:p>
          <a:p>
            <a:pPr marL="0" indent="0" algn="just">
              <a:lnSpc>
                <a:spcPct val="80000"/>
              </a:lnSpc>
              <a:spcBef>
                <a:spcPts val="456"/>
              </a:spcBef>
              <a:buNone/>
            </a:pPr>
            <a:r>
              <a:rPr lang="lv-LV" sz="2000" b="1" dirty="0" smtClean="0">
                <a:latin typeface="Times New Roman" panose="02020603050405020304" pitchFamily="18" charset="0"/>
                <a:cs typeface="Times New Roman" panose="02020603050405020304" pitchFamily="18" charset="0"/>
              </a:rPr>
              <a:t>	FM atbalsta 3.risinājuma </a:t>
            </a:r>
            <a:r>
              <a:rPr lang="lv-LV" sz="2000" b="1" dirty="0">
                <a:latin typeface="Times New Roman" panose="02020603050405020304" pitchFamily="18" charset="0"/>
                <a:cs typeface="Times New Roman" panose="02020603050405020304" pitchFamily="18" charset="0"/>
              </a:rPr>
              <a:t>variantu </a:t>
            </a:r>
            <a:r>
              <a:rPr lang="lv-LV" sz="2000" dirty="0">
                <a:latin typeface="Times New Roman" panose="02020603050405020304" pitchFamily="18" charset="0"/>
                <a:cs typeface="Times New Roman" panose="02020603050405020304" pitchFamily="18" charset="0"/>
              </a:rPr>
              <a:t>– </a:t>
            </a:r>
            <a:r>
              <a:rPr lang="lv-LV" sz="2000" b="1" dirty="0">
                <a:latin typeface="Times New Roman" panose="02020603050405020304" pitchFamily="18" charset="0"/>
                <a:cs typeface="Times New Roman" panose="02020603050405020304" pitchFamily="18" charset="0"/>
              </a:rPr>
              <a:t>valsts kapitālsabiedrība vai kapitālsabiedrība, kurā valstij ir izšķiroša ietekme, veicot dāvinājumu (ziedojumu), ievēro labas korporatīvās pārvaldības </a:t>
            </a:r>
            <a:r>
              <a:rPr lang="lv-LV" sz="2000" b="1" dirty="0" smtClean="0">
                <a:latin typeface="Times New Roman" panose="02020603050405020304" pitchFamily="18" charset="0"/>
                <a:cs typeface="Times New Roman" panose="02020603050405020304" pitchFamily="18" charset="0"/>
              </a:rPr>
              <a:t>principus.</a:t>
            </a:r>
            <a:endParaRPr lang="lv-LV" sz="2000" b="1" dirty="0">
              <a:latin typeface="Times New Roman" panose="02020603050405020304" pitchFamily="18" charset="0"/>
              <a:cs typeface="Times New Roman" panose="02020603050405020304" pitchFamily="18" charset="0"/>
            </a:endParaRPr>
          </a:p>
          <a:p>
            <a:pPr marL="0" indent="0">
              <a:buNone/>
            </a:pPr>
            <a:endParaRPr lang="lv-LV" sz="1600" dirty="0" smtClean="0">
              <a:latin typeface="Times New Roman" panose="02020603050405020304" pitchFamily="18" charset="0"/>
              <a:cs typeface="Times New Roman" panose="02020603050405020304" pitchFamily="18" charset="0"/>
            </a:endParaRPr>
          </a:p>
          <a:p>
            <a:pPr marL="0" indent="0">
              <a:buNone/>
            </a:pPr>
            <a:endParaRPr lang="lv-LV" sz="1600" dirty="0">
              <a:latin typeface="Times New Roman" panose="02020603050405020304" pitchFamily="18" charset="0"/>
              <a:cs typeface="Times New Roman" panose="02020603050405020304" pitchFamily="18" charset="0"/>
            </a:endParaRPr>
          </a:p>
          <a:p>
            <a:pPr marL="0" indent="0" algn="ctr">
              <a:buNone/>
            </a:pPr>
            <a:r>
              <a:rPr lang="lv-LV" b="1" dirty="0">
                <a:latin typeface="Times New Roman" panose="02020603050405020304" pitchFamily="18" charset="0"/>
                <a:cs typeface="Times New Roman" panose="02020603050405020304" pitchFamily="18" charset="0"/>
              </a:rPr>
              <a:t>Normatīvajos aktos veicamie grozījumi </a:t>
            </a:r>
            <a:r>
              <a:rPr lang="lv-LV" dirty="0"/>
              <a:t> </a:t>
            </a:r>
            <a:endParaRPr lang="lv-LV" dirty="0" smtClean="0"/>
          </a:p>
          <a:p>
            <a:pPr marL="0" indent="0" algn="ctr">
              <a:buNone/>
            </a:pPr>
            <a:endParaRPr lang="lv-LV" dirty="0"/>
          </a:p>
          <a:p>
            <a:pPr marL="0" indent="0" algn="just">
              <a:buNone/>
            </a:pPr>
            <a:r>
              <a:rPr lang="lv-LV" b="1" dirty="0" smtClean="0"/>
              <a:t>	</a:t>
            </a:r>
            <a:r>
              <a:rPr lang="lv-LV" dirty="0" smtClean="0"/>
              <a:t>1. </a:t>
            </a:r>
            <a:r>
              <a:rPr lang="lv-LV" dirty="0">
                <a:latin typeface="Times New Roman" panose="02020603050405020304" pitchFamily="18" charset="0"/>
                <a:cs typeface="Times New Roman" panose="02020603050405020304" pitchFamily="18" charset="0"/>
              </a:rPr>
              <a:t>L</a:t>
            </a:r>
            <a:r>
              <a:rPr lang="lv-LV" dirty="0" smtClean="0">
                <a:latin typeface="Times New Roman" panose="02020603050405020304" pitchFamily="18" charset="0"/>
                <a:cs typeface="Times New Roman" panose="02020603050405020304" pitchFamily="18" charset="0"/>
              </a:rPr>
              <a:t>ikumā </a:t>
            </a:r>
            <a:r>
              <a:rPr lang="lv-LV" dirty="0">
                <a:latin typeface="Times New Roman" panose="02020603050405020304" pitchFamily="18" charset="0"/>
                <a:cs typeface="Times New Roman" panose="02020603050405020304" pitchFamily="18" charset="0"/>
              </a:rPr>
              <a:t>„Publiskas personas finanšu līdzekļu un mantas izšķērdēšanas novēršanas likums” </a:t>
            </a:r>
            <a:r>
              <a:rPr lang="lv-LV" dirty="0" smtClean="0">
                <a:latin typeface="Times New Roman" panose="02020603050405020304" pitchFamily="18" charset="0"/>
                <a:cs typeface="Times New Roman" panose="02020603050405020304" pitchFamily="18" charset="0"/>
              </a:rPr>
              <a:t> (FM)</a:t>
            </a:r>
          </a:p>
          <a:p>
            <a:pPr marL="0" indent="0" algn="just">
              <a:buNone/>
            </a:pPr>
            <a:endParaRPr lang="lv-LV" b="1" dirty="0">
              <a:latin typeface="Times New Roman" panose="02020603050405020304" pitchFamily="18" charset="0"/>
              <a:cs typeface="Times New Roman" panose="02020603050405020304" pitchFamily="18" charset="0"/>
            </a:endParaRPr>
          </a:p>
          <a:p>
            <a:pPr marL="0" indent="0" algn="just">
              <a:buNone/>
            </a:pPr>
            <a:r>
              <a:rPr lang="lv-LV" dirty="0" smtClean="0">
                <a:latin typeface="Times New Roman" panose="02020603050405020304" pitchFamily="18" charset="0"/>
                <a:cs typeface="Times New Roman" panose="02020603050405020304" pitchFamily="18" charset="0"/>
              </a:rPr>
              <a:t>	2. Likumprojektā </a:t>
            </a:r>
            <a:r>
              <a:rPr lang="lv-LV" dirty="0">
                <a:latin typeface="Times New Roman" panose="02020603050405020304" pitchFamily="18" charset="0"/>
                <a:cs typeface="Times New Roman" panose="02020603050405020304" pitchFamily="18" charset="0"/>
              </a:rPr>
              <a:t>„Publisko personu kapitālsabiedrību un kapitāla daļu pārvaldības likums</a:t>
            </a:r>
            <a:r>
              <a:rPr lang="lv-LV" dirty="0" smtClean="0">
                <a:latin typeface="Times New Roman" panose="02020603050405020304" pitchFamily="18" charset="0"/>
                <a:cs typeface="Times New Roman" panose="02020603050405020304" pitchFamily="18" charset="0"/>
              </a:rPr>
              <a:t>” (EM).</a:t>
            </a:r>
            <a:endParaRPr lang="lv-LV" dirty="0">
              <a:latin typeface="Times New Roman" panose="02020603050405020304" pitchFamily="18" charset="0"/>
              <a:cs typeface="Times New Roman" panose="02020603050405020304" pitchFamily="18" charset="0"/>
            </a:endParaRPr>
          </a:p>
          <a:p>
            <a:pPr marL="0" indent="0">
              <a:buNone/>
            </a:pPr>
            <a:endParaRPr lang="lv-LV" sz="1600" dirty="0">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a:xfrm>
            <a:off x="457200" y="598229"/>
            <a:ext cx="5688632" cy="432000"/>
          </a:xfrm>
        </p:spPr>
        <p:txBody>
          <a:bodyPr>
            <a:noAutofit/>
          </a:bodyPr>
          <a:lstStyle/>
          <a:p>
            <a:r>
              <a:rPr lang="lv-LV" altLang="lv-LV" sz="2000" dirty="0" smtClean="0">
                <a:latin typeface="Times New Roman" panose="02020603050405020304" pitchFamily="18" charset="0"/>
                <a:cs typeface="Times New Roman" panose="02020603050405020304" pitchFamily="18" charset="0"/>
              </a:rPr>
              <a:t>Turpmākā rīcība</a:t>
            </a:r>
            <a:endParaRPr lang="lv-LV" sz="2000" dirty="0"/>
          </a:p>
        </p:txBody>
      </p:sp>
    </p:spTree>
    <p:extLst>
      <p:ext uri="{BB962C8B-B14F-4D97-AF65-F5344CB8AC3E}">
        <p14:creationId xmlns:p14="http://schemas.microsoft.com/office/powerpoint/2010/main" val="364834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487</TotalTime>
  <Words>332</Words>
  <Application>Microsoft Office PowerPoint</Application>
  <PresentationFormat>On-screen Show (4:3)</PresentationFormat>
  <Paragraphs>151</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1_Custom Design</vt:lpstr>
      <vt:lpstr>Koncepcija par kapitālsabiedrību - publiskas personas kapitālsabiedrību dāvināšanas (ziedošanas)  politikas uzlabošanu </vt:lpstr>
      <vt:lpstr>Koncepcija par Kapitālsabiedrību dāvināšanu (ziedošanu)</vt:lpstr>
      <vt:lpstr>Koncepcija par Kapitālsabiedrību dāvināšanu (ziedošanu)</vt:lpstr>
      <vt:lpstr>Koncepcija par Kapitālsabiedrību dāvināšanu (ziedošanu)</vt:lpstr>
      <vt:lpstr> Koncepcijā piedāvātie risinājuma varianti </vt:lpstr>
      <vt:lpstr>Koncepcijā piedāvātie risinājuma varianti</vt:lpstr>
      <vt:lpstr> Koncepcijā piedāvātie risinājuma varianti </vt:lpstr>
      <vt:lpstr>Koncepcijā piedāvātie risinājuma varianti</vt:lpstr>
      <vt:lpstr>Turpmākā rīcība</vt:lpstr>
      <vt:lpstr>Informācija par veikto dāvinājumu (ziedojumu) apjomu  </vt:lpstr>
      <vt:lpstr>Koncepcija par Kapitālsabiedrību dāvināšanu (ziedošanu)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Laura Titane</cp:lastModifiedBy>
  <cp:revision>75</cp:revision>
  <cp:lastPrinted>2014-09-23T11:57:40Z</cp:lastPrinted>
  <dcterms:created xsi:type="dcterms:W3CDTF">2014-02-26T10:57:02Z</dcterms:created>
  <dcterms:modified xsi:type="dcterms:W3CDTF">2014-09-23T13:41:10Z</dcterms:modified>
</cp:coreProperties>
</file>