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60" r:id="rId2"/>
    <p:sldId id="384" r:id="rId3"/>
    <p:sldId id="385" r:id="rId4"/>
    <p:sldId id="386" r:id="rId5"/>
    <p:sldId id="387" r:id="rId6"/>
    <p:sldId id="388" r:id="rId7"/>
    <p:sldId id="389" r:id="rId8"/>
    <p:sldId id="390" r:id="rId9"/>
    <p:sldId id="391" r:id="rId10"/>
    <p:sldId id="392" r:id="rId11"/>
  </p:sldIdLst>
  <p:sldSz cx="9144000" cy="6858000" type="screen4x3"/>
  <p:notesSz cx="6797675" cy="9928225"/>
  <p:defaultTextStyle>
    <a:defPPr>
      <a:defRPr lang="lv-LV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Ēriks Ajausks" initials="Ē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45A57"/>
    <a:srgbClr val="1C1C1C"/>
    <a:srgbClr val="FFFFD9"/>
    <a:srgbClr val="FFFFE7"/>
    <a:srgbClr val="FFFFCC"/>
    <a:srgbClr val="415800"/>
    <a:srgbClr val="005A58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9096" autoAdjust="0"/>
  </p:normalViewPr>
  <p:slideViewPr>
    <p:cSldViewPr>
      <p:cViewPr>
        <p:scale>
          <a:sx n="60" d="100"/>
          <a:sy n="60" d="100"/>
        </p:scale>
        <p:origin x="-2388" y="-11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670"/>
    </p:cViewPr>
  </p:sorterViewPr>
  <p:notesViewPr>
    <p:cSldViewPr>
      <p:cViewPr varScale="1">
        <p:scale>
          <a:sx n="56" d="100"/>
          <a:sy n="56" d="100"/>
        </p:scale>
        <p:origin x="-1104" y="-84"/>
      </p:cViewPr>
      <p:guideLst>
        <p:guide orient="horz" pos="3127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1EC145-75E5-49FF-92F4-40AEF8290496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30AD5427-50A4-4DC1-8590-97B268038E73}">
      <dgm:prSet phldrT="[Teksts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200" dirty="0" smtClean="0">
              <a:solidFill>
                <a:schemeClr val="tx1"/>
              </a:solidFill>
            </a:rPr>
            <a:t>Nozaru ministrijas 1 finansējums</a:t>
          </a:r>
          <a:endParaRPr lang="lv-LV" sz="1200" dirty="0">
            <a:solidFill>
              <a:schemeClr val="tx1"/>
            </a:solidFill>
          </a:endParaRPr>
        </a:p>
      </dgm:t>
    </dgm:pt>
    <dgm:pt modelId="{4982FB1A-6084-49E5-84B0-A716DBA83D01}" type="parTrans" cxnId="{59CF9CD7-C833-44B7-8AD8-BEE54E85B6B1}">
      <dgm:prSet/>
      <dgm:spPr/>
      <dgm:t>
        <a:bodyPr/>
        <a:lstStyle/>
        <a:p>
          <a:endParaRPr lang="lv-LV"/>
        </a:p>
      </dgm:t>
    </dgm:pt>
    <dgm:pt modelId="{04ED63A9-7E87-4839-AE8F-0FB9DBA75B25}" type="sibTrans" cxnId="{59CF9CD7-C833-44B7-8AD8-BEE54E85B6B1}">
      <dgm:prSet/>
      <dgm:spPr/>
      <dgm:t>
        <a:bodyPr/>
        <a:lstStyle/>
        <a:p>
          <a:endParaRPr lang="lv-LV"/>
        </a:p>
      </dgm:t>
    </dgm:pt>
    <dgm:pt modelId="{42F26DC6-A02D-4F89-84AB-D43346893B19}">
      <dgm:prSet phldrT="[Teksts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1400" dirty="0" smtClean="0">
              <a:solidFill>
                <a:schemeClr val="tx1"/>
              </a:solidFill>
            </a:rPr>
            <a:t>Nozaru ministrijas 2 finansējums</a:t>
          </a:r>
          <a:endParaRPr lang="lv-LV" sz="1400" dirty="0">
            <a:solidFill>
              <a:schemeClr val="tx1"/>
            </a:solidFill>
          </a:endParaRPr>
        </a:p>
      </dgm:t>
    </dgm:pt>
    <dgm:pt modelId="{8C119792-6156-4E4D-AD17-849122B16C0B}" type="parTrans" cxnId="{41560E5D-B30E-4D69-890A-D398914BC6F6}">
      <dgm:prSet/>
      <dgm:spPr/>
      <dgm:t>
        <a:bodyPr/>
        <a:lstStyle/>
        <a:p>
          <a:endParaRPr lang="lv-LV"/>
        </a:p>
      </dgm:t>
    </dgm:pt>
    <dgm:pt modelId="{7867A895-3D49-47BD-90C1-0E8E375BFC98}" type="sibTrans" cxnId="{41560E5D-B30E-4D69-890A-D398914BC6F6}">
      <dgm:prSet/>
      <dgm:spPr/>
      <dgm:t>
        <a:bodyPr/>
        <a:lstStyle/>
        <a:p>
          <a:endParaRPr lang="lv-LV"/>
        </a:p>
      </dgm:t>
    </dgm:pt>
    <dgm:pt modelId="{89C6B99B-845E-4F5E-990F-D424A6C5AC9C}">
      <dgm:prSet phldrT="[Teksts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dirty="0"/>
            <a:t>Nozaru ministrijas 3 finansējums</a:t>
          </a:r>
        </a:p>
      </dgm:t>
    </dgm:pt>
    <dgm:pt modelId="{E2CFDEE6-8294-4E2F-ACA8-2956CB852752}" type="parTrans" cxnId="{7D5A2610-ADD7-4C98-B1F1-8A9B4D990233}">
      <dgm:prSet/>
      <dgm:spPr/>
      <dgm:t>
        <a:bodyPr/>
        <a:lstStyle/>
        <a:p>
          <a:endParaRPr lang="lv-LV"/>
        </a:p>
      </dgm:t>
    </dgm:pt>
    <dgm:pt modelId="{03151088-2D7E-4630-AB3B-E3A871B46B53}" type="sibTrans" cxnId="{7D5A2610-ADD7-4C98-B1F1-8A9B4D990233}">
      <dgm:prSet/>
      <dgm:spPr/>
      <dgm:t>
        <a:bodyPr/>
        <a:lstStyle/>
        <a:p>
          <a:endParaRPr lang="lv-LV"/>
        </a:p>
      </dgm:t>
    </dgm:pt>
    <dgm:pt modelId="{BDCB9C62-9F10-42D3-A9C6-4D8BAE3D0E9B}">
      <dgm:prSet phldrT="[Teksts]" custT="1"/>
      <dgm:spPr>
        <a:solidFill>
          <a:schemeClr val="tx2">
            <a:lumMod val="60000"/>
            <a:lumOff val="40000"/>
          </a:schemeClr>
        </a:solidFill>
      </dgm:spPr>
      <dgm:t>
        <a:bodyPr/>
        <a:lstStyle/>
        <a:p>
          <a:r>
            <a:rPr lang="lv-LV" sz="2000" smtClean="0">
              <a:solidFill>
                <a:schemeClr val="bg1"/>
              </a:solidFill>
            </a:rPr>
            <a:t>Jauns, neatkarīgs NVO fonds (iespējams, nodibinājums) </a:t>
          </a:r>
          <a:endParaRPr lang="lv-LV" sz="2000" dirty="0">
            <a:solidFill>
              <a:schemeClr val="bg1"/>
            </a:solidFill>
          </a:endParaRPr>
        </a:p>
      </dgm:t>
    </dgm:pt>
    <dgm:pt modelId="{D28A0765-8316-4A1B-935A-86C7FCD8382A}" type="parTrans" cxnId="{5A078C2D-F686-4468-8FE0-00FEA0076DB0}">
      <dgm:prSet/>
      <dgm:spPr/>
      <dgm:t>
        <a:bodyPr/>
        <a:lstStyle/>
        <a:p>
          <a:endParaRPr lang="lv-LV"/>
        </a:p>
      </dgm:t>
    </dgm:pt>
    <dgm:pt modelId="{679E55DA-3311-4984-BAC6-A5398BEE47DF}" type="sibTrans" cxnId="{5A078C2D-F686-4468-8FE0-00FEA0076DB0}">
      <dgm:prSet/>
      <dgm:spPr/>
      <dgm:t>
        <a:bodyPr/>
        <a:lstStyle/>
        <a:p>
          <a:endParaRPr lang="lv-LV"/>
        </a:p>
      </dgm:t>
    </dgm:pt>
    <dgm:pt modelId="{1CB76931-0875-4096-A76F-8ADCCD9444E0}" type="pres">
      <dgm:prSet presAssocID="{B41EC145-75E5-49FF-92F4-40AEF8290496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04C02F0F-C8D4-4A86-851C-E877B38938F1}" type="pres">
      <dgm:prSet presAssocID="{B41EC145-75E5-49FF-92F4-40AEF8290496}" presName="ellipse" presStyleLbl="trBgShp" presStyleIdx="0" presStyleCnt="1" custLinFactNeighborX="-106" custLinFactNeighborY="10629"/>
      <dgm:spPr/>
      <dgm:t>
        <a:bodyPr/>
        <a:lstStyle/>
        <a:p>
          <a:endParaRPr lang="lv-LV"/>
        </a:p>
      </dgm:t>
    </dgm:pt>
    <dgm:pt modelId="{E965BCDC-EB06-4C4E-A177-56DB8C03D6E4}" type="pres">
      <dgm:prSet presAssocID="{B41EC145-75E5-49FF-92F4-40AEF8290496}" presName="arrow1" presStyleLbl="fgShp" presStyleIdx="0" presStyleCnt="1" custScaleX="219771" custScaleY="89295" custLinFactNeighborX="10540" custLinFactNeighborY="-737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lv-LV"/>
        </a:p>
      </dgm:t>
    </dgm:pt>
    <dgm:pt modelId="{B2BA156B-1520-4B4D-8D65-78D3D52AD7DC}" type="pres">
      <dgm:prSet presAssocID="{B41EC145-75E5-49FF-92F4-40AEF8290496}" presName="rectangle" presStyleLbl="revTx" presStyleIdx="0" presStyleCnt="1" custScaleX="173991" custScaleY="86052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C6F8E298-C285-46FF-A226-2C2057560EF6}" type="pres">
      <dgm:prSet presAssocID="{42F26DC6-A02D-4F89-84AB-D43346893B19}" presName="item1" presStyleLbl="node1" presStyleIdx="0" presStyleCnt="3" custScaleX="113675" custLinFactY="-24013" custLinFactNeighborX="-1961" custLinFactNeighborY="-10000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89F98336-D398-48E2-B1C2-02A49678F608}" type="pres">
      <dgm:prSet presAssocID="{89C6B99B-845E-4F5E-990F-D424A6C5AC9C}" presName="item2" presStyleLbl="node1" presStyleIdx="1" presStyleCnt="3" custScaleX="118803" custScaleY="118804" custLinFactNeighborX="-9893" custLinFactNeighborY="-19076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BB8C2BF7-9BAF-47FE-A6B1-FD1F422D6C02}" type="pres">
      <dgm:prSet presAssocID="{BDCB9C62-9F10-42D3-A9C6-4D8BAE3D0E9B}" presName="item3" presStyleLbl="node1" presStyleIdx="2" presStyleCnt="3" custScaleX="113675" custScaleY="113675" custLinFactNeighborX="42586" custLinFactNeighborY="2537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B0356BC6-1B21-4B9E-98A1-80BB49D9A486}" type="pres">
      <dgm:prSet presAssocID="{B41EC145-75E5-49FF-92F4-40AEF8290496}" presName="funnel" presStyleLbl="trAlignAcc1" presStyleIdx="0" presStyleCnt="1" custScaleX="101199" custLinFactNeighborX="2090" custLinFactNeighborY="-1827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lv-LV"/>
        </a:p>
      </dgm:t>
    </dgm:pt>
  </dgm:ptLst>
  <dgm:cxnLst>
    <dgm:cxn modelId="{59CF9CD7-C833-44B7-8AD8-BEE54E85B6B1}" srcId="{B41EC145-75E5-49FF-92F4-40AEF8290496}" destId="{30AD5427-50A4-4DC1-8590-97B268038E73}" srcOrd="0" destOrd="0" parTransId="{4982FB1A-6084-49E5-84B0-A716DBA83D01}" sibTransId="{04ED63A9-7E87-4839-AE8F-0FB9DBA75B25}"/>
    <dgm:cxn modelId="{08F5E13F-FF45-42AC-AF95-BD4F2CB0B322}" type="presOf" srcId="{BDCB9C62-9F10-42D3-A9C6-4D8BAE3D0E9B}" destId="{B2BA156B-1520-4B4D-8D65-78D3D52AD7DC}" srcOrd="0" destOrd="0" presId="urn:microsoft.com/office/officeart/2005/8/layout/funnel1"/>
    <dgm:cxn modelId="{DF2FF72E-695A-4A11-8CE4-5160683D7865}" type="presOf" srcId="{30AD5427-50A4-4DC1-8590-97B268038E73}" destId="{BB8C2BF7-9BAF-47FE-A6B1-FD1F422D6C02}" srcOrd="0" destOrd="0" presId="urn:microsoft.com/office/officeart/2005/8/layout/funnel1"/>
    <dgm:cxn modelId="{5A078C2D-F686-4468-8FE0-00FEA0076DB0}" srcId="{B41EC145-75E5-49FF-92F4-40AEF8290496}" destId="{BDCB9C62-9F10-42D3-A9C6-4D8BAE3D0E9B}" srcOrd="3" destOrd="0" parTransId="{D28A0765-8316-4A1B-935A-86C7FCD8382A}" sibTransId="{679E55DA-3311-4984-BAC6-A5398BEE47DF}"/>
    <dgm:cxn modelId="{7D5A2610-ADD7-4C98-B1F1-8A9B4D990233}" srcId="{B41EC145-75E5-49FF-92F4-40AEF8290496}" destId="{89C6B99B-845E-4F5E-990F-D424A6C5AC9C}" srcOrd="2" destOrd="0" parTransId="{E2CFDEE6-8294-4E2F-ACA8-2956CB852752}" sibTransId="{03151088-2D7E-4630-AB3B-E3A871B46B53}"/>
    <dgm:cxn modelId="{69646855-B050-4DB8-ADE3-944BC242519E}" type="presOf" srcId="{42F26DC6-A02D-4F89-84AB-D43346893B19}" destId="{89F98336-D398-48E2-B1C2-02A49678F608}" srcOrd="0" destOrd="0" presId="urn:microsoft.com/office/officeart/2005/8/layout/funnel1"/>
    <dgm:cxn modelId="{91BE6D9E-4121-4412-A248-9E2218E9443F}" type="presOf" srcId="{B41EC145-75E5-49FF-92F4-40AEF8290496}" destId="{1CB76931-0875-4096-A76F-8ADCCD9444E0}" srcOrd="0" destOrd="0" presId="urn:microsoft.com/office/officeart/2005/8/layout/funnel1"/>
    <dgm:cxn modelId="{ACD35CA6-1003-43FA-A73C-48D7BEB18EE6}" type="presOf" srcId="{89C6B99B-845E-4F5E-990F-D424A6C5AC9C}" destId="{C6F8E298-C285-46FF-A226-2C2057560EF6}" srcOrd="0" destOrd="0" presId="urn:microsoft.com/office/officeart/2005/8/layout/funnel1"/>
    <dgm:cxn modelId="{41560E5D-B30E-4D69-890A-D398914BC6F6}" srcId="{B41EC145-75E5-49FF-92F4-40AEF8290496}" destId="{42F26DC6-A02D-4F89-84AB-D43346893B19}" srcOrd="1" destOrd="0" parTransId="{8C119792-6156-4E4D-AD17-849122B16C0B}" sibTransId="{7867A895-3D49-47BD-90C1-0E8E375BFC98}"/>
    <dgm:cxn modelId="{CABB18E1-D13E-45B7-949F-33D97F7A12E2}" type="presParOf" srcId="{1CB76931-0875-4096-A76F-8ADCCD9444E0}" destId="{04C02F0F-C8D4-4A86-851C-E877B38938F1}" srcOrd="0" destOrd="0" presId="urn:microsoft.com/office/officeart/2005/8/layout/funnel1"/>
    <dgm:cxn modelId="{652FF7A5-53AF-40DE-9718-FB69D3DCB77B}" type="presParOf" srcId="{1CB76931-0875-4096-A76F-8ADCCD9444E0}" destId="{E965BCDC-EB06-4C4E-A177-56DB8C03D6E4}" srcOrd="1" destOrd="0" presId="urn:microsoft.com/office/officeart/2005/8/layout/funnel1"/>
    <dgm:cxn modelId="{21B77812-4C16-4C08-8BEC-2DBBDFBE1424}" type="presParOf" srcId="{1CB76931-0875-4096-A76F-8ADCCD9444E0}" destId="{B2BA156B-1520-4B4D-8D65-78D3D52AD7DC}" srcOrd="2" destOrd="0" presId="urn:microsoft.com/office/officeart/2005/8/layout/funnel1"/>
    <dgm:cxn modelId="{0FCC4009-CD01-421E-9A6F-3E28A3E6EB8D}" type="presParOf" srcId="{1CB76931-0875-4096-A76F-8ADCCD9444E0}" destId="{C6F8E298-C285-46FF-A226-2C2057560EF6}" srcOrd="3" destOrd="0" presId="urn:microsoft.com/office/officeart/2005/8/layout/funnel1"/>
    <dgm:cxn modelId="{BBF7C59A-BADB-4BB1-AD90-92C610BD724B}" type="presParOf" srcId="{1CB76931-0875-4096-A76F-8ADCCD9444E0}" destId="{89F98336-D398-48E2-B1C2-02A49678F608}" srcOrd="4" destOrd="0" presId="urn:microsoft.com/office/officeart/2005/8/layout/funnel1"/>
    <dgm:cxn modelId="{DA9104E2-D9A5-42E9-8CBC-D888CC832256}" type="presParOf" srcId="{1CB76931-0875-4096-A76F-8ADCCD9444E0}" destId="{BB8C2BF7-9BAF-47FE-A6B1-FD1F422D6C02}" srcOrd="5" destOrd="0" presId="urn:microsoft.com/office/officeart/2005/8/layout/funnel1"/>
    <dgm:cxn modelId="{BB59C994-A5CF-45AE-909F-B836CB37065C}" type="presParOf" srcId="{1CB76931-0875-4096-A76F-8ADCCD9444E0}" destId="{B0356BC6-1B21-4B9E-98A1-80BB49D9A486}" srcOrd="6" destOrd="0" presId="urn:microsoft.com/office/officeart/2005/8/layout/funnel1"/>
  </dgm:cxnLst>
  <dgm:bg>
    <a:solidFill>
      <a:schemeClr val="bg1"/>
    </a:solidFill>
  </dgm:bg>
  <dgm:whole>
    <a:ln>
      <a:noFill/>
    </a:ln>
    <a:effectLst/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B6A5DFF-A200-4053-998B-BD3FC64F1A24}" type="doc">
      <dgm:prSet loTypeId="urn:microsoft.com/office/officeart/2005/8/layout/hierarchy6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8A853D74-75E8-439E-8942-C1DE8C0A9435}">
      <dgm:prSet phldrT="[Teksts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xfrm>
          <a:off x="1455715" y="1236627"/>
          <a:ext cx="1306242" cy="870828"/>
        </a:xfrm>
        <a:ln/>
      </dgm:spPr>
      <dgm:t>
        <a:bodyPr/>
        <a:lstStyle/>
        <a:p>
          <a:r>
            <a:rPr lang="lv-LV" dirty="0">
              <a:solidFill>
                <a:schemeClr val="tx1"/>
              </a:solidFill>
              <a:latin typeface="Calibri"/>
              <a:ea typeface="+mn-ea"/>
              <a:cs typeface="+mn-cs"/>
            </a:rPr>
            <a:t>Nozaru ministrija </a:t>
          </a:r>
          <a:r>
            <a:rPr lang="lv-LV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 </a:t>
          </a:r>
        </a:p>
      </dgm:t>
    </dgm:pt>
    <dgm:pt modelId="{226BF190-2F81-4B9B-A7BD-E2624DE2CF8F}" type="parTrans" cxnId="{0572F0A5-0B33-4B21-94D0-3CD71D419686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xfrm>
          <a:off x="2108836" y="943924"/>
          <a:ext cx="1281528" cy="292702"/>
        </a:xfrm>
        <a:ln/>
      </dgm:spPr>
      <dgm:t>
        <a:bodyPr/>
        <a:lstStyle/>
        <a:p>
          <a:endParaRPr lang="lv-LV"/>
        </a:p>
      </dgm:t>
    </dgm:pt>
    <dgm:pt modelId="{B318ADFC-F25A-402D-A92B-82FD74D11507}" type="sibTrans" cxnId="{0572F0A5-0B33-4B21-94D0-3CD71D419686}">
      <dgm:prSet/>
      <dgm:spPr/>
      <dgm:t>
        <a:bodyPr/>
        <a:lstStyle/>
        <a:p>
          <a:endParaRPr lang="lv-LV"/>
        </a:p>
      </dgm:t>
    </dgm:pt>
    <dgm:pt modelId="{7EC84C3D-935F-410D-B2F0-3DB8A37039B8}">
      <dgm:prSet phldrT="[Teksts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xfrm>
          <a:off x="614600" y="2439894"/>
          <a:ext cx="1306242" cy="870828"/>
        </a:xfrm>
        <a:ln/>
      </dgm:spPr>
      <dgm:t>
        <a:bodyPr/>
        <a:lstStyle/>
        <a:p>
          <a:r>
            <a:rPr lang="lv-LV" dirty="0">
              <a:solidFill>
                <a:schemeClr val="tx1"/>
              </a:solidFill>
              <a:latin typeface="Calibri"/>
              <a:ea typeface="+mn-ea"/>
              <a:cs typeface="+mn-cs"/>
            </a:rPr>
            <a:t>Nozares </a:t>
          </a:r>
        </a:p>
        <a:p>
          <a:r>
            <a:rPr lang="lv-LV" dirty="0">
              <a:solidFill>
                <a:schemeClr val="tx1"/>
              </a:solidFill>
              <a:latin typeface="Calibri"/>
              <a:ea typeface="+mn-ea"/>
              <a:cs typeface="+mn-cs"/>
            </a:rPr>
            <a:t>NVO </a:t>
          </a:r>
        </a:p>
      </dgm:t>
    </dgm:pt>
    <dgm:pt modelId="{DE8A980D-4C87-40AC-A1D5-3114005C7E01}" type="parTrans" cxnId="{D36C6E2C-07D6-4585-890B-CF7DC89CA8C8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xfrm>
          <a:off x="1267721" y="2107455"/>
          <a:ext cx="841115" cy="332438"/>
        </a:xfrm>
        <a:ln/>
      </dgm:spPr>
      <dgm:t>
        <a:bodyPr/>
        <a:lstStyle/>
        <a:p>
          <a:endParaRPr lang="lv-LV"/>
        </a:p>
      </dgm:t>
    </dgm:pt>
    <dgm:pt modelId="{A47569E4-0913-4944-B7F5-0A9DB78A5CCC}" type="sibTrans" cxnId="{D36C6E2C-07D6-4585-890B-CF7DC89CA8C8}">
      <dgm:prSet/>
      <dgm:spPr/>
      <dgm:t>
        <a:bodyPr/>
        <a:lstStyle/>
        <a:p>
          <a:endParaRPr lang="lv-LV"/>
        </a:p>
      </dgm:t>
    </dgm:pt>
    <dgm:pt modelId="{7594C55E-93FF-47E4-90CA-7446B290B91E}">
      <dgm:prSet phldrT="[Teksts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xfrm>
          <a:off x="2312715" y="2439894"/>
          <a:ext cx="1306242" cy="870828"/>
        </a:xfrm>
        <a:ln/>
      </dgm:spPr>
      <dgm:t>
        <a:bodyPr/>
        <a:lstStyle/>
        <a:p>
          <a:r>
            <a:rPr lang="lv-LV" dirty="0">
              <a:solidFill>
                <a:schemeClr val="tx1"/>
              </a:solidFill>
              <a:latin typeface="Calibri"/>
              <a:ea typeface="+mn-ea"/>
              <a:cs typeface="+mn-cs"/>
            </a:rPr>
            <a:t>Nozares </a:t>
          </a:r>
        </a:p>
        <a:p>
          <a:r>
            <a:rPr lang="lv-LV" dirty="0">
              <a:solidFill>
                <a:schemeClr val="tx1"/>
              </a:solidFill>
              <a:latin typeface="Calibri"/>
              <a:ea typeface="+mn-ea"/>
              <a:cs typeface="+mn-cs"/>
            </a:rPr>
            <a:t>NVO </a:t>
          </a:r>
        </a:p>
      </dgm:t>
    </dgm:pt>
    <dgm:pt modelId="{0DC79077-0DE3-4A6D-A837-FDC759974915}" type="parTrans" cxnId="{4047F22A-3E46-4312-9ECE-66AAC636ED96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xfrm>
          <a:off x="2108836" y="2107455"/>
          <a:ext cx="856999" cy="332438"/>
        </a:xfrm>
        <a:ln/>
      </dgm:spPr>
      <dgm:t>
        <a:bodyPr/>
        <a:lstStyle/>
        <a:p>
          <a:endParaRPr lang="lv-LV"/>
        </a:p>
      </dgm:t>
    </dgm:pt>
    <dgm:pt modelId="{E6412359-8D1A-4374-998D-1A8A2366E050}" type="sibTrans" cxnId="{4047F22A-3E46-4312-9ECE-66AAC636ED96}">
      <dgm:prSet/>
      <dgm:spPr/>
      <dgm:t>
        <a:bodyPr/>
        <a:lstStyle/>
        <a:p>
          <a:endParaRPr lang="lv-LV"/>
        </a:p>
      </dgm:t>
    </dgm:pt>
    <dgm:pt modelId="{D889081A-3B64-4283-BC62-B36F12F04C94}">
      <dgm:prSet phldrT="[Teksts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xfrm>
          <a:off x="3724737" y="1220734"/>
          <a:ext cx="1306242" cy="870828"/>
        </a:xfrm>
        <a:ln/>
      </dgm:spPr>
      <dgm:t>
        <a:bodyPr/>
        <a:lstStyle/>
        <a:p>
          <a:r>
            <a:rPr lang="lv-LV" dirty="0">
              <a:solidFill>
                <a:schemeClr val="tx1"/>
              </a:solidFill>
              <a:latin typeface="Calibri"/>
              <a:ea typeface="+mn-ea"/>
              <a:cs typeface="+mn-cs"/>
            </a:rPr>
            <a:t>Nozaru ministrija </a:t>
          </a:r>
          <a:r>
            <a:rPr lang="lv-LV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</a:t>
          </a:r>
        </a:p>
      </dgm:t>
    </dgm:pt>
    <dgm:pt modelId="{604F2360-6866-41A5-B8B3-C7324DAC0DDE}" type="parTrans" cxnId="{397A7A26-726D-465C-95E2-410ABB7E75D3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xfrm>
          <a:off x="3390365" y="943924"/>
          <a:ext cx="987493" cy="276810"/>
        </a:xfrm>
        <a:ln/>
      </dgm:spPr>
      <dgm:t>
        <a:bodyPr/>
        <a:lstStyle/>
        <a:p>
          <a:endParaRPr lang="lv-LV"/>
        </a:p>
      </dgm:t>
    </dgm:pt>
    <dgm:pt modelId="{35985130-8338-4E79-AAEF-0B88B8D5A365}" type="sibTrans" cxnId="{397A7A26-726D-465C-95E2-410ABB7E75D3}">
      <dgm:prSet/>
      <dgm:spPr/>
      <dgm:t>
        <a:bodyPr/>
        <a:lstStyle/>
        <a:p>
          <a:endParaRPr lang="lv-LV"/>
        </a:p>
      </dgm:t>
    </dgm:pt>
    <dgm:pt modelId="{084702B9-8CA6-4468-A084-63A235D3D83F}">
      <dgm:prSet phldrT="[Teksts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xfrm>
          <a:off x="4432028" y="2440608"/>
          <a:ext cx="1306242" cy="870828"/>
        </a:xfrm>
        <a:ln/>
      </dgm:spPr>
      <dgm:t>
        <a:bodyPr/>
        <a:lstStyle/>
        <a:p>
          <a:r>
            <a:rPr lang="lv-LV" dirty="0">
              <a:solidFill>
                <a:schemeClr val="tx1"/>
              </a:solidFill>
              <a:latin typeface="Calibri"/>
              <a:ea typeface="+mn-ea"/>
              <a:cs typeface="+mn-cs"/>
            </a:rPr>
            <a:t>Nozares</a:t>
          </a:r>
        </a:p>
        <a:p>
          <a:r>
            <a:rPr lang="lv-LV" dirty="0">
              <a:solidFill>
                <a:schemeClr val="tx1"/>
              </a:solidFill>
              <a:latin typeface="Calibri"/>
              <a:ea typeface="+mn-ea"/>
              <a:cs typeface="+mn-cs"/>
            </a:rPr>
            <a:t>NVO </a:t>
          </a:r>
        </a:p>
      </dgm:t>
    </dgm:pt>
    <dgm:pt modelId="{200D5307-E84F-4410-9E16-BA343E211419}" type="parTrans" cxnId="{91914484-8D55-42DA-9039-F346CD84EF9F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xfrm>
          <a:off x="4377858" y="2091563"/>
          <a:ext cx="707291" cy="349045"/>
        </a:xfrm>
        <a:ln/>
      </dgm:spPr>
      <dgm:t>
        <a:bodyPr/>
        <a:lstStyle/>
        <a:p>
          <a:endParaRPr lang="lv-LV"/>
        </a:p>
      </dgm:t>
    </dgm:pt>
    <dgm:pt modelId="{40D9DDAC-7159-4BDE-9BFA-AA361BA37FDF}" type="sibTrans" cxnId="{91914484-8D55-42DA-9039-F346CD84EF9F}">
      <dgm:prSet/>
      <dgm:spPr/>
      <dgm:t>
        <a:bodyPr/>
        <a:lstStyle/>
        <a:p>
          <a:endParaRPr lang="lv-LV"/>
        </a:p>
      </dgm:t>
    </dgm:pt>
    <dgm:pt modelId="{7187D972-65E8-493F-8BEB-31EF4F9D500F}">
      <dgm:prSet phldrT="[Teksts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xfrm>
          <a:off x="2737244" y="73096"/>
          <a:ext cx="1306242" cy="870828"/>
        </a:xfrm>
        <a:ln/>
      </dgm:spPr>
      <dgm:t>
        <a:bodyPr/>
        <a:lstStyle/>
        <a:p>
          <a:r>
            <a:rPr lang="lv-LV" dirty="0">
              <a:solidFill>
                <a:schemeClr val="tx1"/>
              </a:solidFill>
              <a:latin typeface="Calibri"/>
              <a:ea typeface="+mn-ea"/>
              <a:cs typeface="+mn-cs"/>
            </a:rPr>
            <a:t>NVO paredzētais finansējums</a:t>
          </a:r>
        </a:p>
      </dgm:t>
    </dgm:pt>
    <dgm:pt modelId="{E8EC1349-2B1F-4501-B15C-B7960D478E84}" type="sibTrans" cxnId="{067CAE94-C84E-40C9-9553-97B3E119EE04}">
      <dgm:prSet/>
      <dgm:spPr/>
      <dgm:t>
        <a:bodyPr/>
        <a:lstStyle/>
        <a:p>
          <a:endParaRPr lang="lv-LV"/>
        </a:p>
      </dgm:t>
    </dgm:pt>
    <dgm:pt modelId="{32BDE6FF-5FE3-4DF3-8EA0-EE637A0BAE00}" type="parTrans" cxnId="{067CAE94-C84E-40C9-9553-97B3E119EE04}">
      <dgm:prSet/>
      <dgm:spPr/>
      <dgm:t>
        <a:bodyPr/>
        <a:lstStyle/>
        <a:p>
          <a:endParaRPr lang="lv-LV"/>
        </a:p>
      </dgm:t>
    </dgm:pt>
    <dgm:pt modelId="{120B532F-AA93-42A8-8C0C-9AA3B9EC95C6}" type="pres">
      <dgm:prSet presAssocID="{2B6A5DFF-A200-4053-998B-BD3FC64F1A24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D2BF3227-5D25-4D63-A23A-F453F9A2EEEE}" type="pres">
      <dgm:prSet presAssocID="{2B6A5DFF-A200-4053-998B-BD3FC64F1A24}" presName="hierFlow" presStyleCnt="0"/>
      <dgm:spPr/>
    </dgm:pt>
    <dgm:pt modelId="{5F145BCD-7F1E-47B6-BFEE-037531B3E46D}" type="pres">
      <dgm:prSet presAssocID="{2B6A5DFF-A200-4053-998B-BD3FC64F1A24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76E24413-2347-4BC4-B795-AE471A1BC58C}" type="pres">
      <dgm:prSet presAssocID="{7187D972-65E8-493F-8BEB-31EF4F9D500F}" presName="Name14" presStyleCnt="0"/>
      <dgm:spPr/>
    </dgm:pt>
    <dgm:pt modelId="{9EBFE63A-16F6-488E-9FE7-494F28A9CFF8}" type="pres">
      <dgm:prSet presAssocID="{7187D972-65E8-493F-8BEB-31EF4F9D500F}" presName="level1Shape" presStyleLbl="node0" presStyleIdx="0" presStyleCnt="1" custScaleX="159006" custLinFactNeighborX="-4313" custLinFactNeighborY="6919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lv-LV"/>
        </a:p>
      </dgm:t>
    </dgm:pt>
    <dgm:pt modelId="{89BCDFC5-AF90-4DC3-BE41-039A237DE0BD}" type="pres">
      <dgm:prSet presAssocID="{7187D972-65E8-493F-8BEB-31EF4F9D500F}" presName="hierChild2" presStyleCnt="0"/>
      <dgm:spPr/>
    </dgm:pt>
    <dgm:pt modelId="{C37DD620-27DD-4253-9747-4E6DA1026999}" type="pres">
      <dgm:prSet presAssocID="{226BF190-2F81-4B9B-A7BD-E2624DE2CF8F}" presName="Name19" presStyleLbl="parChTrans1D2" presStyleIdx="0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1281528" y="0"/>
              </a:moveTo>
              <a:lnTo>
                <a:pt x="1281528" y="146351"/>
              </a:lnTo>
              <a:lnTo>
                <a:pt x="0" y="146351"/>
              </a:lnTo>
              <a:lnTo>
                <a:pt x="0" y="292702"/>
              </a:lnTo>
            </a:path>
          </a:pathLst>
        </a:custGeom>
      </dgm:spPr>
      <dgm:t>
        <a:bodyPr/>
        <a:lstStyle/>
        <a:p>
          <a:endParaRPr lang="lv-LV"/>
        </a:p>
      </dgm:t>
    </dgm:pt>
    <dgm:pt modelId="{61845C01-C18F-4AE6-8E81-55E65A8DD76E}" type="pres">
      <dgm:prSet presAssocID="{8A853D74-75E8-439E-8942-C1DE8C0A9435}" presName="Name21" presStyleCnt="0"/>
      <dgm:spPr/>
    </dgm:pt>
    <dgm:pt modelId="{EA06614B-82A9-483C-A4BB-69EA6A7F97B7}" type="pres">
      <dgm:prSet presAssocID="{8A853D74-75E8-439E-8942-C1DE8C0A9435}" presName="level2Shape" presStyleLbl="node2" presStyleIdx="0" presStyleCnt="2" custLinFactNeighborX="-29931" custLinFactNeighborY="-2056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lv-LV"/>
        </a:p>
      </dgm:t>
    </dgm:pt>
    <dgm:pt modelId="{90E83A94-F023-4459-B01B-F96589A77127}" type="pres">
      <dgm:prSet presAssocID="{8A853D74-75E8-439E-8942-C1DE8C0A9435}" presName="hierChild3" presStyleCnt="0"/>
      <dgm:spPr/>
    </dgm:pt>
    <dgm:pt modelId="{3DED67CA-12A3-4885-975D-85114FAE1F63}" type="pres">
      <dgm:prSet presAssocID="{DE8A980D-4C87-40AC-A1D5-3114005C7E01}" presName="Name19" presStyleLbl="parChTrans1D3" presStyleIdx="0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841115" y="0"/>
              </a:moveTo>
              <a:lnTo>
                <a:pt x="841115" y="166219"/>
              </a:lnTo>
              <a:lnTo>
                <a:pt x="0" y="166219"/>
              </a:lnTo>
              <a:lnTo>
                <a:pt x="0" y="332438"/>
              </a:lnTo>
            </a:path>
          </a:pathLst>
        </a:custGeom>
      </dgm:spPr>
      <dgm:t>
        <a:bodyPr/>
        <a:lstStyle/>
        <a:p>
          <a:endParaRPr lang="lv-LV"/>
        </a:p>
      </dgm:t>
    </dgm:pt>
    <dgm:pt modelId="{1B04C97E-D794-42D5-A781-431FD220BB3E}" type="pres">
      <dgm:prSet presAssocID="{7EC84C3D-935F-410D-B2F0-3DB8A37039B8}" presName="Name21" presStyleCnt="0"/>
      <dgm:spPr/>
    </dgm:pt>
    <dgm:pt modelId="{6BE483B0-F287-49AC-96F0-CEE5066BBDC2}" type="pres">
      <dgm:prSet presAssocID="{7EC84C3D-935F-410D-B2F0-3DB8A37039B8}" presName="level2Shape" presStyleLbl="node3" presStyleIdx="0" presStyleCnt="3" custLinFactNeighborX="-33636" custLinFactNeighborY="171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lv-LV"/>
        </a:p>
      </dgm:t>
    </dgm:pt>
    <dgm:pt modelId="{F116846A-2BA5-4E4B-B4FD-E6116CF5557E}" type="pres">
      <dgm:prSet presAssocID="{7EC84C3D-935F-410D-B2F0-3DB8A37039B8}" presName="hierChild3" presStyleCnt="0"/>
      <dgm:spPr/>
    </dgm:pt>
    <dgm:pt modelId="{CD859DD7-64F9-4525-BADC-D7CB95661426}" type="pres">
      <dgm:prSet presAssocID="{0DC79077-0DE3-4A6D-A837-FDC759974915}" presName="Name19" presStyleLbl="parChTrans1D3" presStyleIdx="1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219"/>
              </a:lnTo>
              <a:lnTo>
                <a:pt x="856999" y="166219"/>
              </a:lnTo>
              <a:lnTo>
                <a:pt x="856999" y="332438"/>
              </a:lnTo>
            </a:path>
          </a:pathLst>
        </a:custGeom>
      </dgm:spPr>
      <dgm:t>
        <a:bodyPr/>
        <a:lstStyle/>
        <a:p>
          <a:endParaRPr lang="lv-LV"/>
        </a:p>
      </dgm:t>
    </dgm:pt>
    <dgm:pt modelId="{8149B01E-5669-4935-8EE2-2AA93D34749F}" type="pres">
      <dgm:prSet presAssocID="{7594C55E-93FF-47E4-90CA-7446B290B91E}" presName="Name21" presStyleCnt="0"/>
      <dgm:spPr/>
    </dgm:pt>
    <dgm:pt modelId="{C62E1A14-6449-48EF-849F-8BBC848FA7BE}" type="pres">
      <dgm:prSet presAssocID="{7594C55E-93FF-47E4-90CA-7446B290B91E}" presName="level2Shape" presStyleLbl="node3" presStyleIdx="1" presStyleCnt="3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lv-LV"/>
        </a:p>
      </dgm:t>
    </dgm:pt>
    <dgm:pt modelId="{FF860166-9247-4871-AF3A-65903017487E}" type="pres">
      <dgm:prSet presAssocID="{7594C55E-93FF-47E4-90CA-7446B290B91E}" presName="hierChild3" presStyleCnt="0"/>
      <dgm:spPr/>
    </dgm:pt>
    <dgm:pt modelId="{8FA425D0-BAD2-43B3-9D04-299C9AEEB94C}" type="pres">
      <dgm:prSet presAssocID="{604F2360-6866-41A5-B8B3-C7324DAC0DDE}" presName="Name19" presStyleLbl="parChTrans1D2" presStyleIdx="1" presStyleCnt="2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405"/>
              </a:lnTo>
              <a:lnTo>
                <a:pt x="987493" y="138405"/>
              </a:lnTo>
              <a:lnTo>
                <a:pt x="987493" y="276810"/>
              </a:lnTo>
            </a:path>
          </a:pathLst>
        </a:custGeom>
      </dgm:spPr>
      <dgm:t>
        <a:bodyPr/>
        <a:lstStyle/>
        <a:p>
          <a:endParaRPr lang="lv-LV"/>
        </a:p>
      </dgm:t>
    </dgm:pt>
    <dgm:pt modelId="{5C6831D8-137D-49A8-BD01-7DE193D22352}" type="pres">
      <dgm:prSet presAssocID="{D889081A-3B64-4283-BC62-B36F12F04C94}" presName="Name21" presStyleCnt="0"/>
      <dgm:spPr/>
    </dgm:pt>
    <dgm:pt modelId="{39524A19-C549-409C-BE0C-8E9E7B522B36}" type="pres">
      <dgm:prSet presAssocID="{D889081A-3B64-4283-BC62-B36F12F04C94}" presName="level2Shape" presStyleLbl="node2" presStyleIdx="1" presStyleCnt="2" custLinFactNeighborX="-11552" custLinFactNeighborY="1294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lv-LV"/>
        </a:p>
      </dgm:t>
    </dgm:pt>
    <dgm:pt modelId="{F5C44EEF-D0BA-459E-B88A-74E919DF859C}" type="pres">
      <dgm:prSet presAssocID="{D889081A-3B64-4283-BC62-B36F12F04C94}" presName="hierChild3" presStyleCnt="0"/>
      <dgm:spPr/>
    </dgm:pt>
    <dgm:pt modelId="{CA2132D7-3087-451C-AE5B-881180F4BE22}" type="pres">
      <dgm:prSet presAssocID="{200D5307-E84F-4410-9E16-BA343E211419}" presName="Name19" presStyleLbl="parChTrans1D3" presStyleIdx="2" presStyleCnt="3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522"/>
              </a:lnTo>
              <a:lnTo>
                <a:pt x="707291" y="174522"/>
              </a:lnTo>
              <a:lnTo>
                <a:pt x="707291" y="349045"/>
              </a:lnTo>
            </a:path>
          </a:pathLst>
        </a:custGeom>
      </dgm:spPr>
      <dgm:t>
        <a:bodyPr/>
        <a:lstStyle/>
        <a:p>
          <a:endParaRPr lang="lv-LV"/>
        </a:p>
      </dgm:t>
    </dgm:pt>
    <dgm:pt modelId="{62665D58-1347-4C39-B230-5649DEFF7AFB}" type="pres">
      <dgm:prSet presAssocID="{084702B9-8CA6-4468-A084-63A235D3D83F}" presName="Name21" presStyleCnt="0"/>
      <dgm:spPr/>
    </dgm:pt>
    <dgm:pt modelId="{25EE3949-17A1-4D5F-8E76-7DA62B49C9E0}" type="pres">
      <dgm:prSet presAssocID="{084702B9-8CA6-4468-A084-63A235D3D83F}" presName="level2Shape" presStyleLbl="node3" presStyleIdx="2" presStyleCnt="3" custLinFactNeighborX="32245" custLinFactNeighborY="82"/>
      <dgm:spPr>
        <a:prstGeom prst="roundRect">
          <a:avLst>
            <a:gd name="adj" fmla="val 10000"/>
          </a:avLst>
        </a:prstGeom>
      </dgm:spPr>
      <dgm:t>
        <a:bodyPr/>
        <a:lstStyle/>
        <a:p>
          <a:endParaRPr lang="lv-LV"/>
        </a:p>
      </dgm:t>
    </dgm:pt>
    <dgm:pt modelId="{C1AA12ED-3F71-44D5-A567-AA1D49716AF9}" type="pres">
      <dgm:prSet presAssocID="{084702B9-8CA6-4468-A084-63A235D3D83F}" presName="hierChild3" presStyleCnt="0"/>
      <dgm:spPr/>
    </dgm:pt>
    <dgm:pt modelId="{34C595F0-982D-411E-99B7-2427C726E4EB}" type="pres">
      <dgm:prSet presAssocID="{2B6A5DFF-A200-4053-998B-BD3FC64F1A24}" presName="bgShapesFlow" presStyleCnt="0"/>
      <dgm:spPr/>
    </dgm:pt>
  </dgm:ptLst>
  <dgm:cxnLst>
    <dgm:cxn modelId="{3C6A4F72-91EE-45D4-A2C7-1FB6F0DCC42D}" type="presOf" srcId="{0DC79077-0DE3-4A6D-A837-FDC759974915}" destId="{CD859DD7-64F9-4525-BADC-D7CB95661426}" srcOrd="0" destOrd="0" presId="urn:microsoft.com/office/officeart/2005/8/layout/hierarchy6"/>
    <dgm:cxn modelId="{91914484-8D55-42DA-9039-F346CD84EF9F}" srcId="{D889081A-3B64-4283-BC62-B36F12F04C94}" destId="{084702B9-8CA6-4468-A084-63A235D3D83F}" srcOrd="0" destOrd="0" parTransId="{200D5307-E84F-4410-9E16-BA343E211419}" sibTransId="{40D9DDAC-7159-4BDE-9BFA-AA361BA37FDF}"/>
    <dgm:cxn modelId="{D262D5AA-06DC-4339-A81A-3526FF85DCBD}" type="presOf" srcId="{7594C55E-93FF-47E4-90CA-7446B290B91E}" destId="{C62E1A14-6449-48EF-849F-8BBC848FA7BE}" srcOrd="0" destOrd="0" presId="urn:microsoft.com/office/officeart/2005/8/layout/hierarchy6"/>
    <dgm:cxn modelId="{4047F22A-3E46-4312-9ECE-66AAC636ED96}" srcId="{8A853D74-75E8-439E-8942-C1DE8C0A9435}" destId="{7594C55E-93FF-47E4-90CA-7446B290B91E}" srcOrd="1" destOrd="0" parTransId="{0DC79077-0DE3-4A6D-A837-FDC759974915}" sibTransId="{E6412359-8D1A-4374-998D-1A8A2366E050}"/>
    <dgm:cxn modelId="{3655C855-635F-4647-85D6-545AC84DB4C6}" type="presOf" srcId="{7187D972-65E8-493F-8BEB-31EF4F9D500F}" destId="{9EBFE63A-16F6-488E-9FE7-494F28A9CFF8}" srcOrd="0" destOrd="0" presId="urn:microsoft.com/office/officeart/2005/8/layout/hierarchy6"/>
    <dgm:cxn modelId="{CBC56711-562C-454D-88D2-F88B61EA337E}" type="presOf" srcId="{604F2360-6866-41A5-B8B3-C7324DAC0DDE}" destId="{8FA425D0-BAD2-43B3-9D04-299C9AEEB94C}" srcOrd="0" destOrd="0" presId="urn:microsoft.com/office/officeart/2005/8/layout/hierarchy6"/>
    <dgm:cxn modelId="{58949B82-B6F0-410B-81DC-776CB4387FE0}" type="presOf" srcId="{200D5307-E84F-4410-9E16-BA343E211419}" destId="{CA2132D7-3087-451C-AE5B-881180F4BE22}" srcOrd="0" destOrd="0" presId="urn:microsoft.com/office/officeart/2005/8/layout/hierarchy6"/>
    <dgm:cxn modelId="{8BB5AD15-C6F2-4F12-90C1-F057ACE2F770}" type="presOf" srcId="{2B6A5DFF-A200-4053-998B-BD3FC64F1A24}" destId="{120B532F-AA93-42A8-8C0C-9AA3B9EC95C6}" srcOrd="0" destOrd="0" presId="urn:microsoft.com/office/officeart/2005/8/layout/hierarchy6"/>
    <dgm:cxn modelId="{25BD67A0-CFFB-4F18-9111-A0FD1019D342}" type="presOf" srcId="{DE8A980D-4C87-40AC-A1D5-3114005C7E01}" destId="{3DED67CA-12A3-4885-975D-85114FAE1F63}" srcOrd="0" destOrd="0" presId="urn:microsoft.com/office/officeart/2005/8/layout/hierarchy6"/>
    <dgm:cxn modelId="{397A7A26-726D-465C-95E2-410ABB7E75D3}" srcId="{7187D972-65E8-493F-8BEB-31EF4F9D500F}" destId="{D889081A-3B64-4283-BC62-B36F12F04C94}" srcOrd="1" destOrd="0" parTransId="{604F2360-6866-41A5-B8B3-C7324DAC0DDE}" sibTransId="{35985130-8338-4E79-AAEF-0B88B8D5A365}"/>
    <dgm:cxn modelId="{0572F0A5-0B33-4B21-94D0-3CD71D419686}" srcId="{7187D972-65E8-493F-8BEB-31EF4F9D500F}" destId="{8A853D74-75E8-439E-8942-C1DE8C0A9435}" srcOrd="0" destOrd="0" parTransId="{226BF190-2F81-4B9B-A7BD-E2624DE2CF8F}" sibTransId="{B318ADFC-F25A-402D-A92B-82FD74D11507}"/>
    <dgm:cxn modelId="{D36C6E2C-07D6-4585-890B-CF7DC89CA8C8}" srcId="{8A853D74-75E8-439E-8942-C1DE8C0A9435}" destId="{7EC84C3D-935F-410D-B2F0-3DB8A37039B8}" srcOrd="0" destOrd="0" parTransId="{DE8A980D-4C87-40AC-A1D5-3114005C7E01}" sibTransId="{A47569E4-0913-4944-B7F5-0A9DB78A5CCC}"/>
    <dgm:cxn modelId="{9E5E569B-06EF-4B16-AF65-90C0911CAC0F}" type="presOf" srcId="{8A853D74-75E8-439E-8942-C1DE8C0A9435}" destId="{EA06614B-82A9-483C-A4BB-69EA6A7F97B7}" srcOrd="0" destOrd="0" presId="urn:microsoft.com/office/officeart/2005/8/layout/hierarchy6"/>
    <dgm:cxn modelId="{DEAF52DA-8528-4E13-8237-72A1F79C62A7}" type="presOf" srcId="{7EC84C3D-935F-410D-B2F0-3DB8A37039B8}" destId="{6BE483B0-F287-49AC-96F0-CEE5066BBDC2}" srcOrd="0" destOrd="0" presId="urn:microsoft.com/office/officeart/2005/8/layout/hierarchy6"/>
    <dgm:cxn modelId="{067CAE94-C84E-40C9-9553-97B3E119EE04}" srcId="{2B6A5DFF-A200-4053-998B-BD3FC64F1A24}" destId="{7187D972-65E8-493F-8BEB-31EF4F9D500F}" srcOrd="0" destOrd="0" parTransId="{32BDE6FF-5FE3-4DF3-8EA0-EE637A0BAE00}" sibTransId="{E8EC1349-2B1F-4501-B15C-B7960D478E84}"/>
    <dgm:cxn modelId="{DA251281-BC55-41AC-9975-E4561B332E3E}" type="presOf" srcId="{084702B9-8CA6-4468-A084-63A235D3D83F}" destId="{25EE3949-17A1-4D5F-8E76-7DA62B49C9E0}" srcOrd="0" destOrd="0" presId="urn:microsoft.com/office/officeart/2005/8/layout/hierarchy6"/>
    <dgm:cxn modelId="{AF62CD92-49B4-462B-ABB7-3AEB66FCED79}" type="presOf" srcId="{D889081A-3B64-4283-BC62-B36F12F04C94}" destId="{39524A19-C549-409C-BE0C-8E9E7B522B36}" srcOrd="0" destOrd="0" presId="urn:microsoft.com/office/officeart/2005/8/layout/hierarchy6"/>
    <dgm:cxn modelId="{B2675754-E6D2-442F-8CD7-24B7FCFF0AA6}" type="presOf" srcId="{226BF190-2F81-4B9B-A7BD-E2624DE2CF8F}" destId="{C37DD620-27DD-4253-9747-4E6DA1026999}" srcOrd="0" destOrd="0" presId="urn:microsoft.com/office/officeart/2005/8/layout/hierarchy6"/>
    <dgm:cxn modelId="{00B92E00-D7C2-4AFD-B5A8-9DE5B60B7DB3}" type="presParOf" srcId="{120B532F-AA93-42A8-8C0C-9AA3B9EC95C6}" destId="{D2BF3227-5D25-4D63-A23A-F453F9A2EEEE}" srcOrd="0" destOrd="0" presId="urn:microsoft.com/office/officeart/2005/8/layout/hierarchy6"/>
    <dgm:cxn modelId="{271BDC7D-CBAC-4D30-A4EF-9EC9DE567E15}" type="presParOf" srcId="{D2BF3227-5D25-4D63-A23A-F453F9A2EEEE}" destId="{5F145BCD-7F1E-47B6-BFEE-037531B3E46D}" srcOrd="0" destOrd="0" presId="urn:microsoft.com/office/officeart/2005/8/layout/hierarchy6"/>
    <dgm:cxn modelId="{150BF7F6-68E8-45F4-80C7-1421B3633636}" type="presParOf" srcId="{5F145BCD-7F1E-47B6-BFEE-037531B3E46D}" destId="{76E24413-2347-4BC4-B795-AE471A1BC58C}" srcOrd="0" destOrd="0" presId="urn:microsoft.com/office/officeart/2005/8/layout/hierarchy6"/>
    <dgm:cxn modelId="{60D4CAF7-4CA1-4865-B9B1-8712C70E8A44}" type="presParOf" srcId="{76E24413-2347-4BC4-B795-AE471A1BC58C}" destId="{9EBFE63A-16F6-488E-9FE7-494F28A9CFF8}" srcOrd="0" destOrd="0" presId="urn:microsoft.com/office/officeart/2005/8/layout/hierarchy6"/>
    <dgm:cxn modelId="{267481FB-5807-4004-9D30-BFA7C8B4B5B6}" type="presParOf" srcId="{76E24413-2347-4BC4-B795-AE471A1BC58C}" destId="{89BCDFC5-AF90-4DC3-BE41-039A237DE0BD}" srcOrd="1" destOrd="0" presId="urn:microsoft.com/office/officeart/2005/8/layout/hierarchy6"/>
    <dgm:cxn modelId="{AD1E764F-D6FD-461D-AE0B-1F2CA4C1BC14}" type="presParOf" srcId="{89BCDFC5-AF90-4DC3-BE41-039A237DE0BD}" destId="{C37DD620-27DD-4253-9747-4E6DA1026999}" srcOrd="0" destOrd="0" presId="urn:microsoft.com/office/officeart/2005/8/layout/hierarchy6"/>
    <dgm:cxn modelId="{1A7DF78D-9699-4ACD-81C3-8640D2466A17}" type="presParOf" srcId="{89BCDFC5-AF90-4DC3-BE41-039A237DE0BD}" destId="{61845C01-C18F-4AE6-8E81-55E65A8DD76E}" srcOrd="1" destOrd="0" presId="urn:microsoft.com/office/officeart/2005/8/layout/hierarchy6"/>
    <dgm:cxn modelId="{AA362F44-69CB-4846-AE75-AC3344FC840D}" type="presParOf" srcId="{61845C01-C18F-4AE6-8E81-55E65A8DD76E}" destId="{EA06614B-82A9-483C-A4BB-69EA6A7F97B7}" srcOrd="0" destOrd="0" presId="urn:microsoft.com/office/officeart/2005/8/layout/hierarchy6"/>
    <dgm:cxn modelId="{4D2F1FCB-867B-433A-978F-4E5AE2F8F248}" type="presParOf" srcId="{61845C01-C18F-4AE6-8E81-55E65A8DD76E}" destId="{90E83A94-F023-4459-B01B-F96589A77127}" srcOrd="1" destOrd="0" presId="urn:microsoft.com/office/officeart/2005/8/layout/hierarchy6"/>
    <dgm:cxn modelId="{580C593E-1581-4F0C-BB11-998C198018ED}" type="presParOf" srcId="{90E83A94-F023-4459-B01B-F96589A77127}" destId="{3DED67CA-12A3-4885-975D-85114FAE1F63}" srcOrd="0" destOrd="0" presId="urn:microsoft.com/office/officeart/2005/8/layout/hierarchy6"/>
    <dgm:cxn modelId="{F9C503B9-7F86-40C5-933C-E281355D7AE3}" type="presParOf" srcId="{90E83A94-F023-4459-B01B-F96589A77127}" destId="{1B04C97E-D794-42D5-A781-431FD220BB3E}" srcOrd="1" destOrd="0" presId="urn:microsoft.com/office/officeart/2005/8/layout/hierarchy6"/>
    <dgm:cxn modelId="{AF856236-C255-45BE-94F7-7A4A20887861}" type="presParOf" srcId="{1B04C97E-D794-42D5-A781-431FD220BB3E}" destId="{6BE483B0-F287-49AC-96F0-CEE5066BBDC2}" srcOrd="0" destOrd="0" presId="urn:microsoft.com/office/officeart/2005/8/layout/hierarchy6"/>
    <dgm:cxn modelId="{68C4EE6F-91B7-4D2F-B6A2-77682CCC410F}" type="presParOf" srcId="{1B04C97E-D794-42D5-A781-431FD220BB3E}" destId="{F116846A-2BA5-4E4B-B4FD-E6116CF5557E}" srcOrd="1" destOrd="0" presId="urn:microsoft.com/office/officeart/2005/8/layout/hierarchy6"/>
    <dgm:cxn modelId="{F3C162BE-7CE6-4B3E-8984-BE88973B27DE}" type="presParOf" srcId="{90E83A94-F023-4459-B01B-F96589A77127}" destId="{CD859DD7-64F9-4525-BADC-D7CB95661426}" srcOrd="2" destOrd="0" presId="urn:microsoft.com/office/officeart/2005/8/layout/hierarchy6"/>
    <dgm:cxn modelId="{A1F2C4B1-38D8-4306-9293-E62A066E5468}" type="presParOf" srcId="{90E83A94-F023-4459-B01B-F96589A77127}" destId="{8149B01E-5669-4935-8EE2-2AA93D34749F}" srcOrd="3" destOrd="0" presId="urn:microsoft.com/office/officeart/2005/8/layout/hierarchy6"/>
    <dgm:cxn modelId="{E8013C9F-5338-4FB5-8854-9E001B1E7627}" type="presParOf" srcId="{8149B01E-5669-4935-8EE2-2AA93D34749F}" destId="{C62E1A14-6449-48EF-849F-8BBC848FA7BE}" srcOrd="0" destOrd="0" presId="urn:microsoft.com/office/officeart/2005/8/layout/hierarchy6"/>
    <dgm:cxn modelId="{322D1675-5847-46B4-808D-4663A73E1490}" type="presParOf" srcId="{8149B01E-5669-4935-8EE2-2AA93D34749F}" destId="{FF860166-9247-4871-AF3A-65903017487E}" srcOrd="1" destOrd="0" presId="urn:microsoft.com/office/officeart/2005/8/layout/hierarchy6"/>
    <dgm:cxn modelId="{51F9D65D-8455-4CE4-A662-3E2779BE9B25}" type="presParOf" srcId="{89BCDFC5-AF90-4DC3-BE41-039A237DE0BD}" destId="{8FA425D0-BAD2-43B3-9D04-299C9AEEB94C}" srcOrd="2" destOrd="0" presId="urn:microsoft.com/office/officeart/2005/8/layout/hierarchy6"/>
    <dgm:cxn modelId="{47425FB9-515A-485A-BD1D-DDB73D5C1EBA}" type="presParOf" srcId="{89BCDFC5-AF90-4DC3-BE41-039A237DE0BD}" destId="{5C6831D8-137D-49A8-BD01-7DE193D22352}" srcOrd="3" destOrd="0" presId="urn:microsoft.com/office/officeart/2005/8/layout/hierarchy6"/>
    <dgm:cxn modelId="{A36F43FE-9DDC-4152-B190-64B68C0B5E80}" type="presParOf" srcId="{5C6831D8-137D-49A8-BD01-7DE193D22352}" destId="{39524A19-C549-409C-BE0C-8E9E7B522B36}" srcOrd="0" destOrd="0" presId="urn:microsoft.com/office/officeart/2005/8/layout/hierarchy6"/>
    <dgm:cxn modelId="{39153A15-E5D5-40F4-BC15-B0FA246F96D8}" type="presParOf" srcId="{5C6831D8-137D-49A8-BD01-7DE193D22352}" destId="{F5C44EEF-D0BA-459E-B88A-74E919DF859C}" srcOrd="1" destOrd="0" presId="urn:microsoft.com/office/officeart/2005/8/layout/hierarchy6"/>
    <dgm:cxn modelId="{C3151419-8FF0-48A5-BBDC-A106E6D9DE24}" type="presParOf" srcId="{F5C44EEF-D0BA-459E-B88A-74E919DF859C}" destId="{CA2132D7-3087-451C-AE5B-881180F4BE22}" srcOrd="0" destOrd="0" presId="urn:microsoft.com/office/officeart/2005/8/layout/hierarchy6"/>
    <dgm:cxn modelId="{FF75E33B-80FB-4FF9-9777-453ED7E8B1A3}" type="presParOf" srcId="{F5C44EEF-D0BA-459E-B88A-74E919DF859C}" destId="{62665D58-1347-4C39-B230-5649DEFF7AFB}" srcOrd="1" destOrd="0" presId="urn:microsoft.com/office/officeart/2005/8/layout/hierarchy6"/>
    <dgm:cxn modelId="{597BD3AC-4911-406A-B470-9EF1902531A1}" type="presParOf" srcId="{62665D58-1347-4C39-B230-5649DEFF7AFB}" destId="{25EE3949-17A1-4D5F-8E76-7DA62B49C9E0}" srcOrd="0" destOrd="0" presId="urn:microsoft.com/office/officeart/2005/8/layout/hierarchy6"/>
    <dgm:cxn modelId="{C2C04941-661B-4952-AD77-7A122CD997AA}" type="presParOf" srcId="{62665D58-1347-4C39-B230-5649DEFF7AFB}" destId="{C1AA12ED-3F71-44D5-A567-AA1D49716AF9}" srcOrd="1" destOrd="0" presId="urn:microsoft.com/office/officeart/2005/8/layout/hierarchy6"/>
    <dgm:cxn modelId="{EDE25D34-9752-4004-A6EF-0BA4F1223FA2}" type="presParOf" srcId="{120B532F-AA93-42A8-8C0C-9AA3B9EC95C6}" destId="{34C595F0-982D-411E-99B7-2427C726E4EB}" srcOrd="1" destOrd="0" presId="urn:microsoft.com/office/officeart/2005/8/layout/hierarchy6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D3CBCD-12C9-4318-A78D-65F19EDF7BC8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8572EC41-7121-4F09-8E44-C05867E06D99}">
      <dgm:prSet phldrT="[Teksts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2000" dirty="0">
              <a:solidFill>
                <a:schemeClr val="tx1"/>
              </a:solidFill>
            </a:rPr>
            <a:t>1. NVO darbības atbalstam izveidota atsevišķa valsts budžeta programma</a:t>
          </a:r>
        </a:p>
      </dgm:t>
    </dgm:pt>
    <dgm:pt modelId="{0C530FE4-4E20-4881-ADBC-A3B97278ACA8}" type="parTrans" cxnId="{E27BE959-9ABD-4885-BF75-4D7551E04088}">
      <dgm:prSet/>
      <dgm:spPr/>
      <dgm:t>
        <a:bodyPr/>
        <a:lstStyle/>
        <a:p>
          <a:endParaRPr lang="lv-LV"/>
        </a:p>
      </dgm:t>
    </dgm:pt>
    <dgm:pt modelId="{49303EB5-4AB1-428C-877C-12B17303071F}" type="sibTrans" cxnId="{E27BE959-9ABD-4885-BF75-4D7551E04088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lv-LV"/>
        </a:p>
      </dgm:t>
    </dgm:pt>
    <dgm:pt modelId="{EB9EF1DE-9664-4834-8909-A7332F1A3B36}">
      <dgm:prSet phldrT="[Teksts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2000" dirty="0">
              <a:solidFill>
                <a:schemeClr val="tx1"/>
              </a:solidFill>
            </a:rPr>
            <a:t>2. Programma īstenota ņemot vērā esošo pieredzi, kapacitāti un kompetenci</a:t>
          </a:r>
        </a:p>
      </dgm:t>
    </dgm:pt>
    <dgm:pt modelId="{50B833B0-2039-49A2-BDA5-881B720923BE}" type="parTrans" cxnId="{93393D5B-F20C-44F8-8C73-D2701E3D7038}">
      <dgm:prSet/>
      <dgm:spPr/>
      <dgm:t>
        <a:bodyPr/>
        <a:lstStyle/>
        <a:p>
          <a:endParaRPr lang="lv-LV"/>
        </a:p>
      </dgm:t>
    </dgm:pt>
    <dgm:pt modelId="{0F390FA0-92C9-45ED-81E0-F8848BEBECE9}" type="sibTrans" cxnId="{93393D5B-F20C-44F8-8C73-D2701E3D7038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lv-LV"/>
        </a:p>
      </dgm:t>
    </dgm:pt>
    <dgm:pt modelId="{B9391D3F-0F5B-4830-B47D-B2D06D6DADE8}">
      <dgm:prSet phldrT="[Teksts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2000" dirty="0">
              <a:solidFill>
                <a:schemeClr val="tx1"/>
              </a:solidFill>
            </a:rPr>
            <a:t>4. Latvijas „NVO fonda” administrētājs – Sabiedrības integrācijas fonds</a:t>
          </a:r>
        </a:p>
      </dgm:t>
    </dgm:pt>
    <dgm:pt modelId="{0AB5C875-8824-4882-BB84-12EABAA0A629}" type="parTrans" cxnId="{78048A08-10CE-4848-8220-5F65FC5551E1}">
      <dgm:prSet/>
      <dgm:spPr/>
      <dgm:t>
        <a:bodyPr/>
        <a:lstStyle/>
        <a:p>
          <a:endParaRPr lang="lv-LV"/>
        </a:p>
      </dgm:t>
    </dgm:pt>
    <dgm:pt modelId="{617D71B6-D5C2-42D3-A76A-F4BF15B9EFB9}" type="sibTrans" cxnId="{78048A08-10CE-4848-8220-5F65FC5551E1}">
      <dgm:prSet/>
      <dgm:spPr/>
      <dgm:t>
        <a:bodyPr/>
        <a:lstStyle/>
        <a:p>
          <a:endParaRPr lang="lv-LV"/>
        </a:p>
      </dgm:t>
    </dgm:pt>
    <dgm:pt modelId="{A1BAA974-CAD2-4D1E-A8EB-2A4C5C0C81BB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lv-LV" sz="2000" dirty="0">
              <a:solidFill>
                <a:schemeClr val="tx1"/>
              </a:solidFill>
            </a:rPr>
            <a:t>3. Tiek īstenoti projektu konkursi pilsoniskās sabiedrības attīstības un sabiedrības integrācijas jomā</a:t>
          </a:r>
        </a:p>
      </dgm:t>
    </dgm:pt>
    <dgm:pt modelId="{F12D8BA2-E251-4D93-8973-9BE5AAB62AA2}" type="parTrans" cxnId="{337C646D-9EAF-41F9-B84E-78959E4C5456}">
      <dgm:prSet/>
      <dgm:spPr/>
      <dgm:t>
        <a:bodyPr/>
        <a:lstStyle/>
        <a:p>
          <a:endParaRPr lang="lv-LV"/>
        </a:p>
      </dgm:t>
    </dgm:pt>
    <dgm:pt modelId="{1C118948-5288-4EFF-9FC9-6B8FEACCA844}" type="sibTrans" cxnId="{337C646D-9EAF-41F9-B84E-78959E4C5456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lv-LV"/>
        </a:p>
      </dgm:t>
    </dgm:pt>
    <dgm:pt modelId="{6E6BD99D-9A09-45E5-BBEC-5677EEFB604C}" type="pres">
      <dgm:prSet presAssocID="{D4D3CBCD-12C9-4318-A78D-65F19EDF7BC8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lv-LV"/>
        </a:p>
      </dgm:t>
    </dgm:pt>
    <dgm:pt modelId="{C7C432D7-4CED-45BE-8A1E-893738B3A38A}" type="pres">
      <dgm:prSet presAssocID="{D4D3CBCD-12C9-4318-A78D-65F19EDF7BC8}" presName="dummyMaxCanvas" presStyleCnt="0">
        <dgm:presLayoutVars/>
      </dgm:prSet>
      <dgm:spPr/>
    </dgm:pt>
    <dgm:pt modelId="{E3F3877B-40D5-42C6-AE05-4375D2304BF2}" type="pres">
      <dgm:prSet presAssocID="{D4D3CBCD-12C9-4318-A78D-65F19EDF7BC8}" presName="FourNodes_1" presStyleLbl="node1" presStyleIdx="0" presStyleCnt="4" custScaleY="87166" custLinFactNeighborY="3773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7319F9CC-A163-4754-96F0-1A57430D76D8}" type="pres">
      <dgm:prSet presAssocID="{D4D3CBCD-12C9-4318-A78D-65F19EDF7BC8}" presName="FourNodes_2" presStyleLbl="node1" presStyleIdx="1" presStyleCnt="4" custScaleY="105120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4B42EEF2-1E6A-41EB-9FBC-0AC212EE9727}" type="pres">
      <dgm:prSet presAssocID="{D4D3CBCD-12C9-4318-A78D-65F19EDF7BC8}" presName="FourNodes_3" presStyleLbl="node1" presStyleIdx="2" presStyleCnt="4" custScaleY="97779" custLinFactNeighborX="-418" custLinFactNeighborY="7339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C2E2B1B3-9DD5-4346-8BFD-BFA9F6D82597}" type="pres">
      <dgm:prSet presAssocID="{D4D3CBCD-12C9-4318-A78D-65F19EDF7BC8}" presName="FourNodes_4" presStyleLbl="node1" presStyleIdx="3" presStyleCnt="4" custScaleY="72150" custLinFactNeighborX="-1897" custLinFactNeighborY="-6531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E4D48C5D-1BCE-47FC-880D-8395BFBDBC51}" type="pres">
      <dgm:prSet presAssocID="{D4D3CBCD-12C9-4318-A78D-65F19EDF7BC8}" presName="FourConn_1-2" presStyleLbl="fgAccFollowNode1" presStyleIdx="0" presStyleCnt="3" custLinFactNeighborX="-17403" custLinFactNeighborY="-1582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4B693806-46FB-42F7-8CFD-7A33BAB43F29}" type="pres">
      <dgm:prSet presAssocID="{D4D3CBCD-12C9-4318-A78D-65F19EDF7BC8}" presName="FourConn_2-3" presStyleLbl="fgAccFollowNode1" presStyleIdx="1" presStyleCnt="3" custLinFactNeighborX="-12657" custLinFactNeighborY="316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AB62DB9F-A7EF-4E94-ACF0-20BE830883FD}" type="pres">
      <dgm:prSet presAssocID="{D4D3CBCD-12C9-4318-A78D-65F19EDF7BC8}" presName="FourConn_3-4" presStyleLbl="fgAccFollowNode1" presStyleIdx="2" presStyleCnt="3" custLinFactNeighborX="-9493" custLinFactNeighborY="316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E97CDFB5-0B26-4D8D-A776-04660F151638}" type="pres">
      <dgm:prSet presAssocID="{D4D3CBCD-12C9-4318-A78D-65F19EDF7BC8}" presName="FourNodes_1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94094270-246A-44BA-8CEE-4AC092B55157}" type="pres">
      <dgm:prSet presAssocID="{D4D3CBCD-12C9-4318-A78D-65F19EDF7BC8}" presName="FourNodes_2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324CCB6F-4363-478C-A25A-94FCB61EFCD2}" type="pres">
      <dgm:prSet presAssocID="{D4D3CBCD-12C9-4318-A78D-65F19EDF7BC8}" presName="FourNodes_3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  <dgm:pt modelId="{281205DB-C636-419A-983E-8E7FF49DC136}" type="pres">
      <dgm:prSet presAssocID="{D4D3CBCD-12C9-4318-A78D-65F19EDF7BC8}" presName="FourNodes_4_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lv-LV"/>
        </a:p>
      </dgm:t>
    </dgm:pt>
  </dgm:ptLst>
  <dgm:cxnLst>
    <dgm:cxn modelId="{6585B3E7-C32F-447E-BC33-F1C3D3DE1949}" type="presOf" srcId="{8572EC41-7121-4F09-8E44-C05867E06D99}" destId="{E97CDFB5-0B26-4D8D-A776-04660F151638}" srcOrd="1" destOrd="0" presId="urn:microsoft.com/office/officeart/2005/8/layout/vProcess5"/>
    <dgm:cxn modelId="{3F27BB37-7E05-4204-883C-0AEDE45F381A}" type="presOf" srcId="{8572EC41-7121-4F09-8E44-C05867E06D99}" destId="{E3F3877B-40D5-42C6-AE05-4375D2304BF2}" srcOrd="0" destOrd="0" presId="urn:microsoft.com/office/officeart/2005/8/layout/vProcess5"/>
    <dgm:cxn modelId="{FD72B0F1-E474-475F-AE31-F81E197DBFE5}" type="presOf" srcId="{1C118948-5288-4EFF-9FC9-6B8FEACCA844}" destId="{AB62DB9F-A7EF-4E94-ACF0-20BE830883FD}" srcOrd="0" destOrd="0" presId="urn:microsoft.com/office/officeart/2005/8/layout/vProcess5"/>
    <dgm:cxn modelId="{B8CD5627-4062-4FE8-B09F-807DA266BAED}" type="presOf" srcId="{0F390FA0-92C9-45ED-81E0-F8848BEBECE9}" destId="{4B693806-46FB-42F7-8CFD-7A33BAB43F29}" srcOrd="0" destOrd="0" presId="urn:microsoft.com/office/officeart/2005/8/layout/vProcess5"/>
    <dgm:cxn modelId="{337C646D-9EAF-41F9-B84E-78959E4C5456}" srcId="{D4D3CBCD-12C9-4318-A78D-65F19EDF7BC8}" destId="{A1BAA974-CAD2-4D1E-A8EB-2A4C5C0C81BB}" srcOrd="2" destOrd="0" parTransId="{F12D8BA2-E251-4D93-8973-9BE5AAB62AA2}" sibTransId="{1C118948-5288-4EFF-9FC9-6B8FEACCA844}"/>
    <dgm:cxn modelId="{519A663B-C154-43C1-AF14-257CA1F9FB4D}" type="presOf" srcId="{D4D3CBCD-12C9-4318-A78D-65F19EDF7BC8}" destId="{6E6BD99D-9A09-45E5-BBEC-5677EEFB604C}" srcOrd="0" destOrd="0" presId="urn:microsoft.com/office/officeart/2005/8/layout/vProcess5"/>
    <dgm:cxn modelId="{4F22D4F2-88C5-4380-87B6-229D7C3F57E0}" type="presOf" srcId="{EB9EF1DE-9664-4834-8909-A7332F1A3B36}" destId="{7319F9CC-A163-4754-96F0-1A57430D76D8}" srcOrd="0" destOrd="0" presId="urn:microsoft.com/office/officeart/2005/8/layout/vProcess5"/>
    <dgm:cxn modelId="{E96D0D26-25B7-46ED-B866-3B32D08D699E}" type="presOf" srcId="{49303EB5-4AB1-428C-877C-12B17303071F}" destId="{E4D48C5D-1BCE-47FC-880D-8395BFBDBC51}" srcOrd="0" destOrd="0" presId="urn:microsoft.com/office/officeart/2005/8/layout/vProcess5"/>
    <dgm:cxn modelId="{F160CFA3-FEC7-429E-A225-5FAA94B53D76}" type="presOf" srcId="{B9391D3F-0F5B-4830-B47D-B2D06D6DADE8}" destId="{281205DB-C636-419A-983E-8E7FF49DC136}" srcOrd="1" destOrd="0" presId="urn:microsoft.com/office/officeart/2005/8/layout/vProcess5"/>
    <dgm:cxn modelId="{E27BE959-9ABD-4885-BF75-4D7551E04088}" srcId="{D4D3CBCD-12C9-4318-A78D-65F19EDF7BC8}" destId="{8572EC41-7121-4F09-8E44-C05867E06D99}" srcOrd="0" destOrd="0" parTransId="{0C530FE4-4E20-4881-ADBC-A3B97278ACA8}" sibTransId="{49303EB5-4AB1-428C-877C-12B17303071F}"/>
    <dgm:cxn modelId="{E3C40A90-2476-45D4-8C1F-A862AA543B20}" type="presOf" srcId="{B9391D3F-0F5B-4830-B47D-B2D06D6DADE8}" destId="{C2E2B1B3-9DD5-4346-8BFD-BFA9F6D82597}" srcOrd="0" destOrd="0" presId="urn:microsoft.com/office/officeart/2005/8/layout/vProcess5"/>
    <dgm:cxn modelId="{93393D5B-F20C-44F8-8C73-D2701E3D7038}" srcId="{D4D3CBCD-12C9-4318-A78D-65F19EDF7BC8}" destId="{EB9EF1DE-9664-4834-8909-A7332F1A3B36}" srcOrd="1" destOrd="0" parTransId="{50B833B0-2039-49A2-BDA5-881B720923BE}" sibTransId="{0F390FA0-92C9-45ED-81E0-F8848BEBECE9}"/>
    <dgm:cxn modelId="{78048A08-10CE-4848-8220-5F65FC5551E1}" srcId="{D4D3CBCD-12C9-4318-A78D-65F19EDF7BC8}" destId="{B9391D3F-0F5B-4830-B47D-B2D06D6DADE8}" srcOrd="3" destOrd="0" parTransId="{0AB5C875-8824-4882-BB84-12EABAA0A629}" sibTransId="{617D71B6-D5C2-42D3-A76A-F4BF15B9EFB9}"/>
    <dgm:cxn modelId="{9C20FAF4-EC95-4BE1-B6F4-4D5917E074EF}" type="presOf" srcId="{EB9EF1DE-9664-4834-8909-A7332F1A3B36}" destId="{94094270-246A-44BA-8CEE-4AC092B55157}" srcOrd="1" destOrd="0" presId="urn:microsoft.com/office/officeart/2005/8/layout/vProcess5"/>
    <dgm:cxn modelId="{CC45716C-0D02-45C3-AC22-9575F318C8B6}" type="presOf" srcId="{A1BAA974-CAD2-4D1E-A8EB-2A4C5C0C81BB}" destId="{324CCB6F-4363-478C-A25A-94FCB61EFCD2}" srcOrd="1" destOrd="0" presId="urn:microsoft.com/office/officeart/2005/8/layout/vProcess5"/>
    <dgm:cxn modelId="{CCED34CE-B628-4438-B817-EA7014B3119E}" type="presOf" srcId="{A1BAA974-CAD2-4D1E-A8EB-2A4C5C0C81BB}" destId="{4B42EEF2-1E6A-41EB-9FBC-0AC212EE9727}" srcOrd="0" destOrd="0" presId="urn:microsoft.com/office/officeart/2005/8/layout/vProcess5"/>
    <dgm:cxn modelId="{EF334195-C9A6-46F9-A718-D870B09101C1}" type="presParOf" srcId="{6E6BD99D-9A09-45E5-BBEC-5677EEFB604C}" destId="{C7C432D7-4CED-45BE-8A1E-893738B3A38A}" srcOrd="0" destOrd="0" presId="urn:microsoft.com/office/officeart/2005/8/layout/vProcess5"/>
    <dgm:cxn modelId="{B0FABBA8-11E5-44A3-B884-1B87D272EB08}" type="presParOf" srcId="{6E6BD99D-9A09-45E5-BBEC-5677EEFB604C}" destId="{E3F3877B-40D5-42C6-AE05-4375D2304BF2}" srcOrd="1" destOrd="0" presId="urn:microsoft.com/office/officeart/2005/8/layout/vProcess5"/>
    <dgm:cxn modelId="{96CDF4C4-8B68-4D41-981B-665442372ECF}" type="presParOf" srcId="{6E6BD99D-9A09-45E5-BBEC-5677EEFB604C}" destId="{7319F9CC-A163-4754-96F0-1A57430D76D8}" srcOrd="2" destOrd="0" presId="urn:microsoft.com/office/officeart/2005/8/layout/vProcess5"/>
    <dgm:cxn modelId="{72FCD533-FABC-424A-B92B-7CC966136781}" type="presParOf" srcId="{6E6BD99D-9A09-45E5-BBEC-5677EEFB604C}" destId="{4B42EEF2-1E6A-41EB-9FBC-0AC212EE9727}" srcOrd="3" destOrd="0" presId="urn:microsoft.com/office/officeart/2005/8/layout/vProcess5"/>
    <dgm:cxn modelId="{F8217DEC-160D-4E61-817F-7018E4164F99}" type="presParOf" srcId="{6E6BD99D-9A09-45E5-BBEC-5677EEFB604C}" destId="{C2E2B1B3-9DD5-4346-8BFD-BFA9F6D82597}" srcOrd="4" destOrd="0" presId="urn:microsoft.com/office/officeart/2005/8/layout/vProcess5"/>
    <dgm:cxn modelId="{DDA43C99-55D3-43F2-A74C-7DC511E1398D}" type="presParOf" srcId="{6E6BD99D-9A09-45E5-BBEC-5677EEFB604C}" destId="{E4D48C5D-1BCE-47FC-880D-8395BFBDBC51}" srcOrd="5" destOrd="0" presId="urn:microsoft.com/office/officeart/2005/8/layout/vProcess5"/>
    <dgm:cxn modelId="{CB66E2A8-6D32-4081-A445-2EAE84BFF295}" type="presParOf" srcId="{6E6BD99D-9A09-45E5-BBEC-5677EEFB604C}" destId="{4B693806-46FB-42F7-8CFD-7A33BAB43F29}" srcOrd="6" destOrd="0" presId="urn:microsoft.com/office/officeart/2005/8/layout/vProcess5"/>
    <dgm:cxn modelId="{88183F63-0B07-4AB7-969D-22E91762E762}" type="presParOf" srcId="{6E6BD99D-9A09-45E5-BBEC-5677EEFB604C}" destId="{AB62DB9F-A7EF-4E94-ACF0-20BE830883FD}" srcOrd="7" destOrd="0" presId="urn:microsoft.com/office/officeart/2005/8/layout/vProcess5"/>
    <dgm:cxn modelId="{C6ED31E9-8BEB-4513-BB5E-EE3D25A0EAED}" type="presParOf" srcId="{6E6BD99D-9A09-45E5-BBEC-5677EEFB604C}" destId="{E97CDFB5-0B26-4D8D-A776-04660F151638}" srcOrd="8" destOrd="0" presId="urn:microsoft.com/office/officeart/2005/8/layout/vProcess5"/>
    <dgm:cxn modelId="{DF382651-125B-47F6-AEAE-FD05A412CD32}" type="presParOf" srcId="{6E6BD99D-9A09-45E5-BBEC-5677EEFB604C}" destId="{94094270-246A-44BA-8CEE-4AC092B55157}" srcOrd="9" destOrd="0" presId="urn:microsoft.com/office/officeart/2005/8/layout/vProcess5"/>
    <dgm:cxn modelId="{6BE50C9B-0BC6-426A-AE09-C5960D426CCD}" type="presParOf" srcId="{6E6BD99D-9A09-45E5-BBEC-5677EEFB604C}" destId="{324CCB6F-4363-478C-A25A-94FCB61EFCD2}" srcOrd="10" destOrd="0" presId="urn:microsoft.com/office/officeart/2005/8/layout/vProcess5"/>
    <dgm:cxn modelId="{826235A2-AB5A-47CC-A517-653CE7F12438}" type="presParOf" srcId="{6E6BD99D-9A09-45E5-BBEC-5677EEFB604C}" destId="{281205DB-C636-419A-983E-8E7FF49DC136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4C02F0F-C8D4-4A86-851C-E877B38938F1}">
      <dsp:nvSpPr>
        <dsp:cNvPr id="0" name=""/>
        <dsp:cNvSpPr/>
      </dsp:nvSpPr>
      <dsp:spPr>
        <a:xfrm>
          <a:off x="2592279" y="288036"/>
          <a:ext cx="3018936" cy="1048436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965BCDC-EB06-4C4E-A177-56DB8C03D6E4}">
      <dsp:nvSpPr>
        <dsp:cNvPr id="0" name=""/>
        <dsp:cNvSpPr/>
      </dsp:nvSpPr>
      <dsp:spPr>
        <a:xfrm>
          <a:off x="3528392" y="2736306"/>
          <a:ext cx="1285803" cy="334357"/>
        </a:xfrm>
        <a:prstGeom prst="downArrow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B2BA156B-1520-4B4D-8D65-78D3D52AD7DC}">
      <dsp:nvSpPr>
        <dsp:cNvPr id="0" name=""/>
        <dsp:cNvSpPr/>
      </dsp:nvSpPr>
      <dsp:spPr>
        <a:xfrm>
          <a:off x="1666522" y="3092380"/>
          <a:ext cx="4886211" cy="604152"/>
        </a:xfrm>
        <a:prstGeom prst="rect">
          <a:avLst/>
        </a:prstGeom>
        <a:solidFill>
          <a:schemeClr val="tx2">
            <a:lumMod val="60000"/>
            <a:lumOff val="4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kern="1200" smtClean="0">
              <a:solidFill>
                <a:schemeClr val="bg1"/>
              </a:solidFill>
            </a:rPr>
            <a:t>Jauns, neatkarīgs NVO fonds (iespējams, nodibinājums) </a:t>
          </a:r>
          <a:endParaRPr lang="lv-LV" sz="2000" kern="1200" dirty="0">
            <a:solidFill>
              <a:schemeClr val="bg1"/>
            </a:solidFill>
          </a:endParaRPr>
        </a:p>
      </dsp:txBody>
      <dsp:txXfrm>
        <a:off x="1666522" y="3092380"/>
        <a:ext cx="4886211" cy="604152"/>
      </dsp:txXfrm>
    </dsp:sp>
    <dsp:sp modelId="{C6F8E298-C285-46FF-A226-2C2057560EF6}">
      <dsp:nvSpPr>
        <dsp:cNvPr id="0" name=""/>
        <dsp:cNvSpPr/>
      </dsp:nvSpPr>
      <dsp:spPr>
        <a:xfrm>
          <a:off x="3600403" y="5"/>
          <a:ext cx="1197131" cy="1053117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100" kern="1200" dirty="0"/>
            <a:t>Nozaru ministrijas 3 finansējums</a:t>
          </a:r>
        </a:p>
      </dsp:txBody>
      <dsp:txXfrm>
        <a:off x="3600403" y="5"/>
        <a:ext cx="1197131" cy="1053117"/>
      </dsp:txXfrm>
    </dsp:sp>
    <dsp:sp modelId="{89F98336-D398-48E2-B1C2-02A49678F608}">
      <dsp:nvSpPr>
        <dsp:cNvPr id="0" name=""/>
        <dsp:cNvSpPr/>
      </dsp:nvSpPr>
      <dsp:spPr>
        <a:xfrm>
          <a:off x="2736303" y="216029"/>
          <a:ext cx="1251134" cy="1251145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400" kern="1200" dirty="0" smtClean="0">
              <a:solidFill>
                <a:schemeClr val="tx1"/>
              </a:solidFill>
            </a:rPr>
            <a:t>Nozaru ministrijas 2 finansējums</a:t>
          </a:r>
          <a:endParaRPr lang="lv-LV" sz="1400" kern="1200" dirty="0">
            <a:solidFill>
              <a:schemeClr val="tx1"/>
            </a:solidFill>
          </a:endParaRPr>
        </a:p>
      </dsp:txBody>
      <dsp:txXfrm>
        <a:off x="2736303" y="216029"/>
        <a:ext cx="1251134" cy="1251145"/>
      </dsp:txXfrm>
    </dsp:sp>
    <dsp:sp modelId="{BB8C2BF7-9BAF-47FE-A6B1-FD1F422D6C02}">
      <dsp:nvSpPr>
        <dsp:cNvPr id="0" name=""/>
        <dsp:cNvSpPr/>
      </dsp:nvSpPr>
      <dsp:spPr>
        <a:xfrm>
          <a:off x="4392491" y="216026"/>
          <a:ext cx="1197131" cy="1197131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1200" kern="1200" dirty="0" smtClean="0">
              <a:solidFill>
                <a:schemeClr val="tx1"/>
              </a:solidFill>
            </a:rPr>
            <a:t>Nozaru ministrijas 1 finansējums</a:t>
          </a:r>
          <a:endParaRPr lang="lv-LV" sz="1200" kern="1200" dirty="0">
            <a:solidFill>
              <a:schemeClr val="tx1"/>
            </a:solidFill>
          </a:endParaRPr>
        </a:p>
      </dsp:txBody>
      <dsp:txXfrm>
        <a:off x="4392491" y="216026"/>
        <a:ext cx="1197131" cy="1197131"/>
      </dsp:txXfrm>
    </dsp:sp>
    <dsp:sp modelId="{B0356BC6-1B21-4B9E-98A1-80BB49D9A486}">
      <dsp:nvSpPr>
        <dsp:cNvPr id="0" name=""/>
        <dsp:cNvSpPr/>
      </dsp:nvSpPr>
      <dsp:spPr>
        <a:xfrm>
          <a:off x="2520279" y="0"/>
          <a:ext cx="3315648" cy="2621091"/>
        </a:xfrm>
        <a:prstGeom prst="funnel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EBFE63A-16F6-488E-9FE7-494F28A9CFF8}">
      <dsp:nvSpPr>
        <dsp:cNvPr id="0" name=""/>
        <dsp:cNvSpPr/>
      </dsp:nvSpPr>
      <dsp:spPr>
        <a:xfrm>
          <a:off x="3353061" y="73402"/>
          <a:ext cx="2455833" cy="102966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NVO paredzētais finansējums</a:t>
          </a:r>
        </a:p>
      </dsp:txBody>
      <dsp:txXfrm>
        <a:off x="3353061" y="73402"/>
        <a:ext cx="2455833" cy="1029660"/>
      </dsp:txXfrm>
    </dsp:sp>
    <dsp:sp modelId="{C37DD620-27DD-4253-9747-4E6DA1026999}">
      <dsp:nvSpPr>
        <dsp:cNvPr id="0" name=""/>
        <dsp:cNvSpPr/>
      </dsp:nvSpPr>
      <dsp:spPr>
        <a:xfrm>
          <a:off x="2679431" y="1103063"/>
          <a:ext cx="1901546" cy="319452"/>
        </a:xfrm>
        <a:custGeom>
          <a:avLst/>
          <a:gdLst/>
          <a:ahLst/>
          <a:cxnLst/>
          <a:rect l="0" t="0" r="0" b="0"/>
          <a:pathLst>
            <a:path>
              <a:moveTo>
                <a:pt x="1281528" y="0"/>
              </a:moveTo>
              <a:lnTo>
                <a:pt x="1281528" y="146351"/>
              </a:lnTo>
              <a:lnTo>
                <a:pt x="0" y="146351"/>
              </a:lnTo>
              <a:lnTo>
                <a:pt x="0" y="292702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EA06614B-82A9-483C-A4BB-69EA6A7F97B7}">
      <dsp:nvSpPr>
        <dsp:cNvPr id="0" name=""/>
        <dsp:cNvSpPr/>
      </dsp:nvSpPr>
      <dsp:spPr>
        <a:xfrm>
          <a:off x="1907185" y="1422515"/>
          <a:ext cx="1544490" cy="102966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Nozaru ministrija </a:t>
          </a:r>
          <a:r>
            <a:rPr lang="lv-LV" sz="2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1 </a:t>
          </a:r>
        </a:p>
      </dsp:txBody>
      <dsp:txXfrm>
        <a:off x="1907185" y="1422515"/>
        <a:ext cx="1544490" cy="1029660"/>
      </dsp:txXfrm>
    </dsp:sp>
    <dsp:sp modelId="{3DED67CA-12A3-4885-975D-85114FAE1F63}">
      <dsp:nvSpPr>
        <dsp:cNvPr id="0" name=""/>
        <dsp:cNvSpPr/>
      </dsp:nvSpPr>
      <dsp:spPr>
        <a:xfrm>
          <a:off x="1618288" y="2452175"/>
          <a:ext cx="1061142" cy="434794"/>
        </a:xfrm>
        <a:custGeom>
          <a:avLst/>
          <a:gdLst/>
          <a:ahLst/>
          <a:cxnLst/>
          <a:rect l="0" t="0" r="0" b="0"/>
          <a:pathLst>
            <a:path>
              <a:moveTo>
                <a:pt x="841115" y="0"/>
              </a:moveTo>
              <a:lnTo>
                <a:pt x="841115" y="166219"/>
              </a:lnTo>
              <a:lnTo>
                <a:pt x="0" y="166219"/>
              </a:lnTo>
              <a:lnTo>
                <a:pt x="0" y="332438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6BE483B0-F287-49AC-96F0-CEE5066BBDC2}">
      <dsp:nvSpPr>
        <dsp:cNvPr id="0" name=""/>
        <dsp:cNvSpPr/>
      </dsp:nvSpPr>
      <dsp:spPr>
        <a:xfrm>
          <a:off x="846043" y="2886970"/>
          <a:ext cx="1544490" cy="102966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Nozares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NVO </a:t>
          </a:r>
        </a:p>
      </dsp:txBody>
      <dsp:txXfrm>
        <a:off x="846043" y="2886970"/>
        <a:ext cx="1544490" cy="1029660"/>
      </dsp:txXfrm>
    </dsp:sp>
    <dsp:sp modelId="{CD859DD7-64F9-4525-BADC-D7CB95661426}">
      <dsp:nvSpPr>
        <dsp:cNvPr id="0" name=""/>
        <dsp:cNvSpPr/>
      </dsp:nvSpPr>
      <dsp:spPr>
        <a:xfrm>
          <a:off x="2679431" y="2452175"/>
          <a:ext cx="1466200" cy="4330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6219"/>
              </a:lnTo>
              <a:lnTo>
                <a:pt x="856999" y="166219"/>
              </a:lnTo>
              <a:lnTo>
                <a:pt x="856999" y="332438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C62E1A14-6449-48EF-849F-8BBC848FA7BE}">
      <dsp:nvSpPr>
        <dsp:cNvPr id="0" name=""/>
        <dsp:cNvSpPr/>
      </dsp:nvSpPr>
      <dsp:spPr>
        <a:xfrm>
          <a:off x="3373386" y="2885209"/>
          <a:ext cx="1544490" cy="102966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Nozares 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NVO </a:t>
          </a:r>
        </a:p>
      </dsp:txBody>
      <dsp:txXfrm>
        <a:off x="3373386" y="2885209"/>
        <a:ext cx="1544490" cy="1029660"/>
      </dsp:txXfrm>
    </dsp:sp>
    <dsp:sp modelId="{8FA425D0-BAD2-43B3-9D04-299C9AEEB94C}">
      <dsp:nvSpPr>
        <dsp:cNvPr id="0" name=""/>
        <dsp:cNvSpPr/>
      </dsp:nvSpPr>
      <dsp:spPr>
        <a:xfrm>
          <a:off x="4580977" y="1103063"/>
          <a:ext cx="1394072" cy="35394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8405"/>
              </a:lnTo>
              <a:lnTo>
                <a:pt x="987493" y="138405"/>
              </a:lnTo>
              <a:lnTo>
                <a:pt x="987493" y="276810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39524A19-C549-409C-BE0C-8E9E7B522B36}">
      <dsp:nvSpPr>
        <dsp:cNvPr id="0" name=""/>
        <dsp:cNvSpPr/>
      </dsp:nvSpPr>
      <dsp:spPr>
        <a:xfrm>
          <a:off x="5202805" y="1457009"/>
          <a:ext cx="1544490" cy="102966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Nozaru ministrija </a:t>
          </a:r>
          <a:r>
            <a:rPr lang="lv-LV" sz="2200" kern="1200" dirty="0">
              <a:solidFill>
                <a:sysClr val="window" lastClr="FFFFFF"/>
              </a:solidFill>
              <a:latin typeface="Calibri"/>
              <a:ea typeface="+mn-ea"/>
              <a:cs typeface="+mn-cs"/>
            </a:rPr>
            <a:t>2</a:t>
          </a:r>
        </a:p>
      </dsp:txBody>
      <dsp:txXfrm>
        <a:off x="5202805" y="1457009"/>
        <a:ext cx="1544490" cy="1029660"/>
      </dsp:txXfrm>
    </dsp:sp>
    <dsp:sp modelId="{CA2132D7-3087-451C-AE5B-881180F4BE22}">
      <dsp:nvSpPr>
        <dsp:cNvPr id="0" name=""/>
        <dsp:cNvSpPr/>
      </dsp:nvSpPr>
      <dsp:spPr>
        <a:xfrm>
          <a:off x="5975050" y="2486669"/>
          <a:ext cx="676440" cy="3993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4522"/>
              </a:lnTo>
              <a:lnTo>
                <a:pt x="707291" y="174522"/>
              </a:lnTo>
              <a:lnTo>
                <a:pt x="707291" y="349045"/>
              </a:lnTo>
            </a:path>
          </a:pathLst>
        </a:custGeom>
        <a:noFill/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25EE3949-17A1-4D5F-8E76-7DA62B49C9E0}">
      <dsp:nvSpPr>
        <dsp:cNvPr id="0" name=""/>
        <dsp:cNvSpPr/>
      </dsp:nvSpPr>
      <dsp:spPr>
        <a:xfrm>
          <a:off x="5879245" y="2886054"/>
          <a:ext cx="1544490" cy="102966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Nozares</a:t>
          </a:r>
        </a:p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200" kern="1200" dirty="0">
              <a:solidFill>
                <a:schemeClr val="tx1"/>
              </a:solidFill>
              <a:latin typeface="Calibri"/>
              <a:ea typeface="+mn-ea"/>
              <a:cs typeface="+mn-cs"/>
            </a:rPr>
            <a:t>NVO </a:t>
          </a:r>
        </a:p>
      </dsp:txBody>
      <dsp:txXfrm>
        <a:off x="5879245" y="2886054"/>
        <a:ext cx="1544490" cy="102966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3F3877B-40D5-42C6-AE05-4375D2304BF2}">
      <dsp:nvSpPr>
        <dsp:cNvPr id="0" name=""/>
        <dsp:cNvSpPr/>
      </dsp:nvSpPr>
      <dsp:spPr>
        <a:xfrm>
          <a:off x="0" y="88785"/>
          <a:ext cx="5818246" cy="759474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kern="1200" dirty="0">
              <a:solidFill>
                <a:schemeClr val="tx1"/>
              </a:solidFill>
            </a:rPr>
            <a:t>1. NVO darbības atbalstam izveidota atsevišķa valsts budžeta programma</a:t>
          </a:r>
        </a:p>
      </dsp:txBody>
      <dsp:txXfrm>
        <a:off x="0" y="88785"/>
        <a:ext cx="4855463" cy="759474"/>
      </dsp:txXfrm>
    </dsp:sp>
    <dsp:sp modelId="{7319F9CC-A163-4754-96F0-1A57430D76D8}">
      <dsp:nvSpPr>
        <dsp:cNvPr id="0" name=""/>
        <dsp:cNvSpPr/>
      </dsp:nvSpPr>
      <dsp:spPr>
        <a:xfrm>
          <a:off x="487278" y="1007409"/>
          <a:ext cx="5818246" cy="915907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kern="1200" dirty="0">
              <a:solidFill>
                <a:schemeClr val="tx1"/>
              </a:solidFill>
            </a:rPr>
            <a:t>2. Programma īstenota ņemot vērā esošo pieredzi, kapacitāti un kompetenci</a:t>
          </a:r>
        </a:p>
      </dsp:txBody>
      <dsp:txXfrm>
        <a:off x="487278" y="1007409"/>
        <a:ext cx="4764625" cy="915907"/>
      </dsp:txXfrm>
    </dsp:sp>
    <dsp:sp modelId="{4B42EEF2-1E6A-41EB-9FBC-0AC212EE9727}">
      <dsp:nvSpPr>
        <dsp:cNvPr id="0" name=""/>
        <dsp:cNvSpPr/>
      </dsp:nvSpPr>
      <dsp:spPr>
        <a:xfrm>
          <a:off x="942963" y="2133049"/>
          <a:ext cx="5818246" cy="851945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kern="1200" dirty="0">
              <a:solidFill>
                <a:schemeClr val="tx1"/>
              </a:solidFill>
            </a:rPr>
            <a:t>3. Tiek īstenoti projektu konkursi pilsoniskās sabiedrības attīstības un sabiedrības integrācijas jomā</a:t>
          </a:r>
        </a:p>
      </dsp:txBody>
      <dsp:txXfrm>
        <a:off x="942963" y="2133049"/>
        <a:ext cx="4771898" cy="851945"/>
      </dsp:txXfrm>
    </dsp:sp>
    <dsp:sp modelId="{C2E2B1B3-9DD5-4346-8BFD-BFA9F6D82597}">
      <dsp:nvSpPr>
        <dsp:cNvPr id="0" name=""/>
        <dsp:cNvSpPr/>
      </dsp:nvSpPr>
      <dsp:spPr>
        <a:xfrm>
          <a:off x="1344189" y="3153566"/>
          <a:ext cx="5818246" cy="628640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lv-LV" sz="2000" kern="1200" dirty="0">
              <a:solidFill>
                <a:schemeClr val="tx1"/>
              </a:solidFill>
            </a:rPr>
            <a:t>4. Latvijas „NVO fonda” administrētājs – Sabiedrības integrācijas fonds</a:t>
          </a:r>
        </a:p>
      </dsp:txBody>
      <dsp:txXfrm>
        <a:off x="1344189" y="3153566"/>
        <a:ext cx="4764625" cy="628640"/>
      </dsp:txXfrm>
    </dsp:sp>
    <dsp:sp modelId="{E4D48C5D-1BCE-47FC-880D-8395BFBDBC51}">
      <dsp:nvSpPr>
        <dsp:cNvPr id="0" name=""/>
        <dsp:cNvSpPr/>
      </dsp:nvSpPr>
      <dsp:spPr>
        <a:xfrm>
          <a:off x="5153342" y="658374"/>
          <a:ext cx="566342" cy="566342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2700" kern="1200"/>
        </a:p>
      </dsp:txBody>
      <dsp:txXfrm>
        <a:off x="5153342" y="658374"/>
        <a:ext cx="566342" cy="566342"/>
      </dsp:txXfrm>
    </dsp:sp>
    <dsp:sp modelId="{4B693806-46FB-42F7-8CFD-7A33BAB43F29}">
      <dsp:nvSpPr>
        <dsp:cNvPr id="0" name=""/>
        <dsp:cNvSpPr/>
      </dsp:nvSpPr>
      <dsp:spPr>
        <a:xfrm>
          <a:off x="5667499" y="1714967"/>
          <a:ext cx="566342" cy="566342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2700" kern="1200"/>
        </a:p>
      </dsp:txBody>
      <dsp:txXfrm>
        <a:off x="5667499" y="1714967"/>
        <a:ext cx="566342" cy="566342"/>
      </dsp:txXfrm>
    </dsp:sp>
    <dsp:sp modelId="{AB62DB9F-A7EF-4E94-ACF0-20BE830883FD}">
      <dsp:nvSpPr>
        <dsp:cNvPr id="0" name=""/>
        <dsp:cNvSpPr/>
      </dsp:nvSpPr>
      <dsp:spPr>
        <a:xfrm>
          <a:off x="6165424" y="2744682"/>
          <a:ext cx="566342" cy="566342"/>
        </a:xfrm>
        <a:prstGeom prst="downArrow">
          <a:avLst>
            <a:gd name="adj1" fmla="val 55000"/>
            <a:gd name="adj2" fmla="val 45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lv-LV" sz="2700" kern="1200"/>
        </a:p>
      </dsp:txBody>
      <dsp:txXfrm>
        <a:off x="6165424" y="2744682"/>
        <a:ext cx="566342" cy="5663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73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C3577318-A7D2-4BD3-9EBE-E8FEB8EB2AB0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1038" y="4716463"/>
            <a:ext cx="543560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714" tIns="45857" rIns="91714" bIns="45857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427F84E2-16AB-41E2-B217-E077515F51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6ABFFA-18B4-43D6-8736-D0CDC17E2662}" type="slidenum">
              <a:rPr lang="en-US" smtClean="0">
                <a:latin typeface="Arial" charset="0"/>
              </a:rPr>
              <a:pPr/>
              <a:t>1</a:t>
            </a:fld>
            <a:endParaRPr lang="en-US" smtClean="0">
              <a:latin typeface="Arial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lv-LV" smtClean="0"/>
              <a:t>Noklikšķiniet, lai rediģētu šablona apakšvirsraksta stilu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63E241-E26E-40B0-A27C-9BA174956F1F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02CB9E-488F-4D14-9090-CE586510299B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C5F21-CE40-43BA-ABED-581C15360BD6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atura vietturis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90E444-B145-41CF-A202-32A1A3FEC761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Virsraksts un shēma vai organizācijas dia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martArt vietturis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lv-LV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8CD0B2-7783-4EC9-A6DE-E0F437DC1A05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Virsraksts un 4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Satura vietturis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F7232-F141-4C8F-B9CF-BDC8287E16FF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67C41F-5626-4381-BE4D-4F00354683C8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337A78-64C9-4F91-9480-E9A5366E17E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6634B-B17F-4D2B-87D3-79EDF3525B4A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3C6D13-2126-477B-980C-B7D07B756613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CE3B70-01EF-4E55-96C7-50AE8179F884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053C4B-A639-4CEA-AD86-832826362FCF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  <a:endParaRPr lang="lv-LV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712440-AD04-4064-9AF6-945D3382D59E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lv-LV" smtClean="0"/>
              <a:t>Rediģēt šablona virsraksta stilu</a:t>
            </a:r>
            <a:endParaRPr lang="lv-LV"/>
          </a:p>
        </p:txBody>
      </p:sp>
      <p:sp>
        <p:nvSpPr>
          <p:cNvPr id="3" name="Attēla vietturis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lv-LV" noProof="0" smtClean="0"/>
          </a:p>
        </p:txBody>
      </p:sp>
      <p:sp>
        <p:nvSpPr>
          <p:cNvPr id="4" name="Teksta vietturis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 smtClean="0"/>
              <a:t>Noklikšķiniet, lai rediģētu šablona teksta stilus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DF4F7A-5D0E-4669-A9BC-43BDA0133324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lv-LV" smtClean="0"/>
              <a:t>Rediģēt šablona virsraksta stilu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lv-LV" smtClean="0"/>
              <a:t>Noklikšķiniet, lai rediģētu šablona teksta stilus</a:t>
            </a:r>
          </a:p>
          <a:p>
            <a:pPr lvl="1"/>
            <a:r>
              <a:rPr lang="lv-LV" smtClean="0"/>
              <a:t>Otrais līmenis</a:t>
            </a:r>
          </a:p>
          <a:p>
            <a:pPr lvl="2"/>
            <a:r>
              <a:rPr lang="lv-LV" smtClean="0"/>
              <a:t>Trešais līmenis</a:t>
            </a:r>
          </a:p>
          <a:p>
            <a:pPr lvl="3"/>
            <a:r>
              <a:rPr lang="lv-LV" smtClean="0"/>
              <a:t>Ceturtais līmenis</a:t>
            </a:r>
          </a:p>
          <a:p>
            <a:pPr lvl="4"/>
            <a:r>
              <a:rPr lang="lv-LV" smtClean="0"/>
              <a:t>Piektais līmenis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lv-LV"/>
              <a:t>Jūrmala, RI, EE + LV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1BC89935-1115-47A7-88D4-BC1E86A77BE7}" type="slidenum">
              <a:rPr lang="lv-LV"/>
              <a:pPr>
                <a:defRPr/>
              </a:pPr>
              <a:t>‹#›</a:t>
            </a:fld>
            <a:endParaRPr lang="lv-L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 smtClean="0"/>
              <a:t>6. Priekšlikumi NVO fonda atbalstāmām darbības jomām</a:t>
            </a:r>
            <a:endParaRPr lang="lv-LV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435280" cy="4525963"/>
          </a:xfrm>
        </p:spPr>
        <p:txBody>
          <a:bodyPr/>
          <a:lstStyle/>
          <a:p>
            <a:pPr lvl="0" algn="just"/>
            <a:r>
              <a:rPr lang="lv-LV" sz="2800" dirty="0" smtClean="0"/>
              <a:t>Programma NVO kapacitātes stiprināšanai;</a:t>
            </a:r>
          </a:p>
          <a:p>
            <a:pPr lvl="0" algn="just"/>
            <a:r>
              <a:rPr lang="lv-LV" sz="2800" dirty="0" smtClean="0"/>
              <a:t>Atbalsts NVO pilsoniskās sabiedrības aktivitātēm;</a:t>
            </a:r>
          </a:p>
          <a:p>
            <a:pPr lvl="0" algn="just"/>
            <a:r>
              <a:rPr lang="lv-LV" sz="2800" dirty="0" smtClean="0"/>
              <a:t>Līdzfinansējuma programma NVO projektiem;</a:t>
            </a:r>
          </a:p>
          <a:p>
            <a:pPr lvl="0" algn="just"/>
            <a:r>
              <a:rPr lang="lv-LV" sz="2800" dirty="0" smtClean="0"/>
              <a:t>Programma NVO savstarpējās sadarbības stiprināšanai;</a:t>
            </a:r>
          </a:p>
          <a:p>
            <a:pPr lvl="0" algn="just"/>
            <a:r>
              <a:rPr lang="lv-LV" sz="2800" dirty="0" smtClean="0"/>
              <a:t>Atbalsta programma NVO interešu aizstāvības stiprināšanai;</a:t>
            </a:r>
          </a:p>
          <a:p>
            <a:pPr algn="just"/>
            <a:r>
              <a:rPr lang="lv-LV" sz="2800" dirty="0" smtClean="0"/>
              <a:t>Atbalsta programma NVO </a:t>
            </a:r>
            <a:r>
              <a:rPr lang="lv-LV" sz="2800" i="1" dirty="0" err="1" smtClean="0"/>
              <a:t>force</a:t>
            </a:r>
            <a:r>
              <a:rPr lang="lv-LV" sz="2800" i="1" dirty="0" smtClean="0"/>
              <a:t> </a:t>
            </a:r>
            <a:r>
              <a:rPr lang="lv-LV" sz="2800" i="1" dirty="0" err="1" smtClean="0"/>
              <a:t>majeure</a:t>
            </a:r>
            <a:r>
              <a:rPr lang="lv-LV" sz="2800" dirty="0" smtClean="0"/>
              <a:t> situācijām.</a:t>
            </a:r>
            <a:endParaRPr lang="lv-LV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Satura vietturis 2"/>
          <p:cNvSpPr>
            <a:spLocks noGrp="1"/>
          </p:cNvSpPr>
          <p:nvPr>
            <p:ph idx="1"/>
          </p:nvPr>
        </p:nvSpPr>
        <p:spPr>
          <a:xfrm>
            <a:off x="395536" y="620688"/>
            <a:ext cx="8353425" cy="5112568"/>
          </a:xfrm>
        </p:spPr>
        <p:txBody>
          <a:bodyPr/>
          <a:lstStyle/>
          <a:p>
            <a:pPr algn="ctr">
              <a:buNone/>
            </a:pPr>
            <a:endParaRPr lang="lv-LV" sz="2400" dirty="0" smtClean="0"/>
          </a:p>
          <a:p>
            <a:pPr algn="ctr">
              <a:buNone/>
            </a:pPr>
            <a:endParaRPr lang="lv-LV" sz="2400" dirty="0" smtClean="0"/>
          </a:p>
          <a:p>
            <a:pPr algn="ctr">
              <a:buNone/>
            </a:pPr>
            <a:r>
              <a:rPr lang="lv-LV" sz="2400" b="1" dirty="0" smtClean="0"/>
              <a:t>Informatīvā ziņojuma</a:t>
            </a:r>
          </a:p>
          <a:p>
            <a:pPr algn="ctr">
              <a:buNone/>
            </a:pPr>
            <a:r>
              <a:rPr lang="lv-LV" sz="2400" b="1" dirty="0" smtClean="0"/>
              <a:t>„Par valdības rīcības plāna 128.3.pasākuma „Uzsākt koncepcijas par valsts finansēta nevalstisko organizāciju fonda izveidi izstrādi, t.sk. līdz 2014.gada 1.oktobrim sagatavojot starpziņojumu izskatīšanai Ministru kabinetā par koncepcijas izstrādes gaitu” īstenošanas gaitu” </a:t>
            </a:r>
          </a:p>
          <a:p>
            <a:pPr algn="ctr">
              <a:buNone/>
            </a:pPr>
            <a:r>
              <a:rPr lang="lv-LV" sz="2400" b="1" dirty="0" smtClean="0"/>
              <a:t>projekts</a:t>
            </a:r>
          </a:p>
          <a:p>
            <a:pPr algn="r">
              <a:buNone/>
            </a:pPr>
            <a:endParaRPr lang="lv-LV" sz="2000" dirty="0" smtClean="0">
              <a:solidFill>
                <a:schemeClr val="bg1">
                  <a:lumMod val="50000"/>
                </a:schemeClr>
              </a:solidFill>
            </a:endParaRPr>
          </a:p>
          <a:p>
            <a:pPr algn="ctr">
              <a:buNone/>
            </a:pPr>
            <a:r>
              <a:rPr lang="lv-LV" sz="2000" dirty="0" smtClean="0">
                <a:solidFill>
                  <a:schemeClr val="bg1">
                    <a:lumMod val="50000"/>
                  </a:schemeClr>
                </a:solidFill>
              </a:rPr>
              <a:t>24.09.2014.</a:t>
            </a:r>
          </a:p>
          <a:p>
            <a:pPr algn="ctr">
              <a:buNone/>
            </a:pPr>
            <a:r>
              <a:rPr lang="lv-LV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lv-LV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 smtClean="0"/>
              <a:t>1.Informatīvā ziņojuma izstrādes pamatojums</a:t>
            </a:r>
            <a:endParaRPr lang="lv-LV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989040"/>
          </a:xfrm>
        </p:spPr>
        <p:txBody>
          <a:bodyPr/>
          <a:lstStyle/>
          <a:p>
            <a:pPr algn="just"/>
            <a:r>
              <a:rPr lang="lv-LV" dirty="0" smtClean="0"/>
              <a:t>Valdības rīcības plāna 128.3.pasākums;</a:t>
            </a:r>
          </a:p>
          <a:p>
            <a:pPr algn="just"/>
            <a:r>
              <a:rPr lang="lv-LV" dirty="0" smtClean="0"/>
              <a:t>Kultūras ministre 2014.gada 16.maijā izveidoja darba grupu </a:t>
            </a:r>
            <a:r>
              <a:rPr lang="lv-LV" dirty="0" smtClean="0"/>
              <a:t>(notikušas </a:t>
            </a:r>
            <a:r>
              <a:rPr lang="lv-LV" dirty="0" smtClean="0"/>
              <a:t>4 darba grupas sanāksmes);</a:t>
            </a:r>
          </a:p>
          <a:p>
            <a:pPr algn="just"/>
            <a:r>
              <a:rPr lang="lv-LV" dirty="0" smtClean="0"/>
              <a:t>KM izsūtīja visām ministrijām un SIF informācijas pieprasījumu par līdzšinējo sadarbības pieredzi ar NVO.</a:t>
            </a:r>
            <a:endParaRPr lang="lv-LV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 smtClean="0"/>
              <a:t>2. NVO fonda nepieciešamības pamatojums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lv-LV" dirty="0" smtClean="0"/>
          </a:p>
          <a:p>
            <a:pPr algn="just"/>
            <a:r>
              <a:rPr lang="lv-LV" dirty="0" smtClean="0"/>
              <a:t>NAP </a:t>
            </a:r>
            <a:r>
              <a:rPr lang="lv-LV" dirty="0" smtClean="0"/>
              <a:t>rīcības virziens „Cilvēku sadarbība, kultūra un pilsoniskā līdzdalība kā piederības Latvijai pamats”;</a:t>
            </a:r>
          </a:p>
          <a:p>
            <a:pPr algn="just"/>
            <a:r>
              <a:rPr lang="lv-LV" dirty="0" smtClean="0"/>
              <a:t>Nacionālās identitātes, pilsoniskās sabiedrības un </a:t>
            </a:r>
            <a:r>
              <a:rPr lang="lv-LV" dirty="0" smtClean="0"/>
              <a:t>integrācijas politikas </a:t>
            </a:r>
            <a:r>
              <a:rPr lang="lv-LV" dirty="0" smtClean="0"/>
              <a:t>pamatnostādnes 2012</a:t>
            </a:r>
            <a:r>
              <a:rPr lang="lv-LV" dirty="0" smtClean="0"/>
              <a:t>.-2018.gadam.</a:t>
            </a:r>
          </a:p>
          <a:p>
            <a:endParaRPr lang="lv-LV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200" b="1" dirty="0" smtClean="0"/>
              <a:t>3. Līdzšinējie centieni izveidot NVO finansēšanas mehānismu un pašreizējās situācijas raksturojums</a:t>
            </a:r>
            <a:endParaRPr lang="lv-LV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pPr algn="just"/>
            <a:r>
              <a:rPr lang="lv-LV" dirty="0" smtClean="0"/>
              <a:t>KNAB ziņojums „Par valsts vai pašvaldību budžeta finansētu institūciju darbību regulējošo normatīvo aktu pilnveidošanu” </a:t>
            </a:r>
          </a:p>
          <a:p>
            <a:pPr algn="just"/>
            <a:r>
              <a:rPr lang="lv-LV" dirty="0" smtClean="0"/>
              <a:t>FM darba grupa;</a:t>
            </a:r>
          </a:p>
          <a:p>
            <a:pPr algn="just"/>
            <a:r>
              <a:rPr lang="lv-LV" dirty="0" smtClean="0"/>
              <a:t>Latvijas Pilsoniskās alianses iepriekšnoteiktā projekta rezultāts – </a:t>
            </a:r>
            <a:r>
              <a:rPr lang="lv-LV" dirty="0" smtClean="0"/>
              <a:t>detalizēti </a:t>
            </a:r>
            <a:r>
              <a:rPr lang="lv-LV" dirty="0" smtClean="0"/>
              <a:t>priekšlikumi un to vērtējums par NVO finansēšanas sistēmas attīstību Latvijā.</a:t>
            </a:r>
            <a:endParaRPr lang="lv-LV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600" b="1" dirty="0" smtClean="0"/>
              <a:t>4. Pašreizējā NVO finansējuma piešķiršanas kārtība</a:t>
            </a:r>
            <a:endParaRPr lang="lv-LV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lv-LV" sz="2400" dirty="0" smtClean="0"/>
              <a:t>Finansējums par deleģēto valsts pārvaldes (pašvaldību) uzdevumu izpildi;</a:t>
            </a:r>
          </a:p>
          <a:p>
            <a:pPr algn="just"/>
            <a:r>
              <a:rPr lang="lv-LV" sz="2400" dirty="0" smtClean="0"/>
              <a:t>Finansējums NVO projektu īstenošanai atbilstoši dalībai projektu konkursos;</a:t>
            </a:r>
          </a:p>
          <a:p>
            <a:pPr algn="just"/>
            <a:r>
              <a:rPr lang="lv-LV" sz="2400" dirty="0" smtClean="0"/>
              <a:t>Finansējums NVO un komersantu pakalpojumu sniegšanai, iegūstot šīs tiesības iepirkumu procedūru rezultātā vai bez tām;</a:t>
            </a:r>
          </a:p>
          <a:p>
            <a:pPr algn="just"/>
            <a:r>
              <a:rPr lang="lv-LV" sz="2400" dirty="0" smtClean="0"/>
              <a:t>Ārvalstu finanšu palīdzības līdzekļu piešķīrums gan kopā ar valsts budžeta līdzekļiem, gan bez valsts budžeta līdzekļu ieguldījuma</a:t>
            </a:r>
          </a:p>
          <a:p>
            <a:endParaRPr lang="lv-LV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1143000"/>
          </a:xfrm>
        </p:spPr>
        <p:txBody>
          <a:bodyPr/>
          <a:lstStyle/>
          <a:p>
            <a:r>
              <a:rPr lang="lv-LV" sz="3600" b="1" dirty="0" smtClean="0"/>
              <a:t>5.Piedāvātie NVO fonda izveides modeļi (Jauns, neatkarīgs NVO fonds)</a:t>
            </a:r>
            <a:endParaRPr lang="lv-LV" sz="3600" dirty="0"/>
          </a:p>
        </p:txBody>
      </p:sp>
      <p:graphicFrame>
        <p:nvGraphicFramePr>
          <p:cNvPr id="4" name="Shēma 5"/>
          <p:cNvGraphicFramePr>
            <a:graphicFrameLocks noGrp="1"/>
          </p:cNvGraphicFramePr>
          <p:nvPr>
            <p:ph idx="1"/>
          </p:nvPr>
        </p:nvGraphicFramePr>
        <p:xfrm>
          <a:off x="467544" y="1988839"/>
          <a:ext cx="8219256" cy="37444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2800" b="1" dirty="0" smtClean="0"/>
              <a:t>5.Piedāvātie NVO fonda izveides modeļi (Ministriju pārraudzība)</a:t>
            </a:r>
            <a:endParaRPr lang="lv-LV" sz="2800" dirty="0"/>
          </a:p>
        </p:txBody>
      </p:sp>
      <p:graphicFrame>
        <p:nvGraphicFramePr>
          <p:cNvPr id="8" name="Shēma 10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91264" cy="39170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sz="3600" b="1" dirty="0" smtClean="0"/>
              <a:t>5.Piedāvātie NVO fonda izveides modeļi (SIF vai cita esoša institūcija)</a:t>
            </a:r>
            <a:endParaRPr lang="lv-LV" sz="3600" b="1" dirty="0"/>
          </a:p>
        </p:txBody>
      </p:sp>
      <p:graphicFrame>
        <p:nvGraphicFramePr>
          <p:cNvPr id="4" name="Shēma 14"/>
          <p:cNvGraphicFramePr/>
          <p:nvPr/>
        </p:nvGraphicFramePr>
        <p:xfrm>
          <a:off x="1043608" y="1772816"/>
          <a:ext cx="7272808" cy="396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Noklusētais noformējums">
  <a:themeElements>
    <a:clrScheme name="Noklusētais noformējum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Noklusētais noformējum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lv-LV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lv-LV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Noklusētais noformējum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klusētais noformējum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klusētais noformējum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klusētais noformējum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klusētais noformējum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oklusētais noformējum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klusētais noformējum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klusētais noformējum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klusētais noformējum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klusētais noformējum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klusētais noformējum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oklusētais noformējum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dizain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dizain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Iestād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Iestād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Definicijas diskusija</Template>
  <TotalTime>3579</TotalTime>
  <Words>390</Words>
  <Application>Microsoft Office PowerPoint</Application>
  <PresentationFormat>On-screen Show (4:3)</PresentationFormat>
  <Paragraphs>53</Paragraphs>
  <Slides>10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Noklusētais noformējums</vt:lpstr>
      <vt:lpstr>Slide 1</vt:lpstr>
      <vt:lpstr>Slide 2</vt:lpstr>
      <vt:lpstr>1.Informatīvā ziņojuma izstrādes pamatojums</vt:lpstr>
      <vt:lpstr>2. NVO fonda nepieciešamības pamatojums</vt:lpstr>
      <vt:lpstr>3. Līdzšinējie centieni izveidot NVO finansēšanas mehānismu un pašreizējās situācijas raksturojums</vt:lpstr>
      <vt:lpstr>4. Pašreizējā NVO finansējuma piešķiršanas kārtība</vt:lpstr>
      <vt:lpstr>5.Piedāvātie NVO fonda izveides modeļi (Jauns, neatkarīgs NVO fonds)</vt:lpstr>
      <vt:lpstr>5.Piedāvātie NVO fonda izveides modeļi (Ministriju pārraudzība)</vt:lpstr>
      <vt:lpstr>5.Piedāvātie NVO fonda izveides modeļi (SIF vai cita esoša institūcija)</vt:lpstr>
      <vt:lpstr>6. Priekšlikumi NVO fonda atbalstāmām darbības jomām</vt:lpstr>
    </vt:vector>
  </TitlesOfParts>
  <Company>LR Kultūras ministrija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Slaids 1</dc:title>
  <dc:creator>KristapsK</dc:creator>
  <cp:lastModifiedBy>Ēriks Ajausks</cp:lastModifiedBy>
  <cp:revision>258</cp:revision>
  <dcterms:created xsi:type="dcterms:W3CDTF">2005-10-04T05:29:36Z</dcterms:created>
  <dcterms:modified xsi:type="dcterms:W3CDTF">2014-09-24T06:48:06Z</dcterms:modified>
</cp:coreProperties>
</file>