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277" r:id="rId2"/>
    <p:sldId id="271" r:id="rId3"/>
    <p:sldId id="276" r:id="rId4"/>
    <p:sldId id="262" r:id="rId5"/>
    <p:sldId id="263" r:id="rId6"/>
    <p:sldId id="264" r:id="rId7"/>
    <p:sldId id="272" r:id="rId8"/>
    <p:sldId id="270" r:id="rId9"/>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162" autoAdjust="0"/>
  </p:normalViewPr>
  <p:slideViewPr>
    <p:cSldViewPr>
      <p:cViewPr>
        <p:scale>
          <a:sx n="88" d="100"/>
          <a:sy n="88" d="100"/>
        </p:scale>
        <p:origin x="-65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r>
              <a:rPr lang="lv-LV" smtClean="0"/>
              <a:t>29.10.2014</a:t>
            </a:r>
            <a:endParaRPr lang="lv-LV"/>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77CCCF5-8C50-4533-B435-D1231B4379B3}" type="slidenum">
              <a:rPr lang="lv-LV" smtClean="0"/>
              <a:t>‹#›</a:t>
            </a:fld>
            <a:endParaRPr lang="lv-LV"/>
          </a:p>
        </p:txBody>
      </p:sp>
    </p:spTree>
    <p:extLst>
      <p:ext uri="{BB962C8B-B14F-4D97-AF65-F5344CB8AC3E}">
        <p14:creationId xmlns:p14="http://schemas.microsoft.com/office/powerpoint/2010/main" val="145972639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r>
              <a:rPr lang="lv-LV" smtClean="0"/>
              <a:t>29.10.2014</a:t>
            </a:r>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6151646-2DFC-4BCA-ABE7-8C058D6330D0}" type="slidenum">
              <a:rPr lang="lv-LV" smtClean="0"/>
              <a:pPr/>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pPr/>
              <a:t>1</a:t>
            </a:fld>
            <a:endParaRPr lang="lv-LV"/>
          </a:p>
        </p:txBody>
      </p:sp>
      <p:sp>
        <p:nvSpPr>
          <p:cNvPr id="5" name="Date Placeholder 4"/>
          <p:cNvSpPr>
            <a:spLocks noGrp="1"/>
          </p:cNvSpPr>
          <p:nvPr>
            <p:ph type="dt" idx="11"/>
          </p:nvPr>
        </p:nvSpPr>
        <p:spPr/>
        <p:txBody>
          <a:bodyPr/>
          <a:lstStyle/>
          <a:p>
            <a:r>
              <a:rPr lang="lv-LV" smtClean="0"/>
              <a:t>29.10.2014</a:t>
            </a:r>
            <a:endParaRPr lang="lv-LV"/>
          </a:p>
        </p:txBody>
      </p:sp>
    </p:spTree>
    <p:extLst>
      <p:ext uri="{BB962C8B-B14F-4D97-AF65-F5344CB8AC3E}">
        <p14:creationId xmlns:p14="http://schemas.microsoft.com/office/powerpoint/2010/main" val="3875429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400" dirty="0"/>
          </a:p>
        </p:txBody>
      </p:sp>
      <p:sp>
        <p:nvSpPr>
          <p:cNvPr id="4" name="Date Placeholder 3"/>
          <p:cNvSpPr>
            <a:spLocks noGrp="1"/>
          </p:cNvSpPr>
          <p:nvPr>
            <p:ph type="dt" idx="10"/>
          </p:nvPr>
        </p:nvSpPr>
        <p:spPr/>
        <p:txBody>
          <a:bodyPr/>
          <a:lstStyle/>
          <a:p>
            <a:r>
              <a:rPr lang="lv-LV" smtClean="0"/>
              <a:t>29.10.2014</a:t>
            </a:r>
            <a:endParaRPr lang="lv-LV"/>
          </a:p>
        </p:txBody>
      </p:sp>
      <p:sp>
        <p:nvSpPr>
          <p:cNvPr id="5" name="Slide Number Placeholder 4"/>
          <p:cNvSpPr>
            <a:spLocks noGrp="1"/>
          </p:cNvSpPr>
          <p:nvPr>
            <p:ph type="sldNum" sz="quarter" idx="11"/>
          </p:nvPr>
        </p:nvSpPr>
        <p:spPr/>
        <p:txBody>
          <a:bodyPr/>
          <a:lstStyle/>
          <a:p>
            <a:fld id="{56151646-2DFC-4BCA-ABE7-8C058D6330D0}" type="slidenum">
              <a:rPr lang="lv-LV" smtClean="0"/>
              <a:pPr/>
              <a:t>3</a:t>
            </a:fld>
            <a:endParaRPr lang="lv-LV"/>
          </a:p>
        </p:txBody>
      </p:sp>
    </p:spTree>
    <p:extLst>
      <p:ext uri="{BB962C8B-B14F-4D97-AF65-F5344CB8AC3E}">
        <p14:creationId xmlns:p14="http://schemas.microsoft.com/office/powerpoint/2010/main" val="221230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4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idx="10"/>
          </p:nvPr>
        </p:nvSpPr>
        <p:spPr/>
        <p:txBody>
          <a:bodyPr/>
          <a:lstStyle/>
          <a:p>
            <a:r>
              <a:rPr lang="lv-LV" smtClean="0"/>
              <a:t>29.10.2014</a:t>
            </a:r>
            <a:endParaRPr lang="lv-LV"/>
          </a:p>
        </p:txBody>
      </p:sp>
      <p:sp>
        <p:nvSpPr>
          <p:cNvPr id="5" name="Slide Number Placeholder 4"/>
          <p:cNvSpPr>
            <a:spLocks noGrp="1"/>
          </p:cNvSpPr>
          <p:nvPr>
            <p:ph type="sldNum" sz="quarter" idx="11"/>
          </p:nvPr>
        </p:nvSpPr>
        <p:spPr/>
        <p:txBody>
          <a:bodyPr/>
          <a:lstStyle/>
          <a:p>
            <a:fld id="{56151646-2DFC-4BCA-ABE7-8C058D6330D0}" type="slidenum">
              <a:rPr lang="lv-LV" smtClean="0"/>
              <a:pPr/>
              <a:t>4</a:t>
            </a:fld>
            <a:endParaRPr lang="lv-LV"/>
          </a:p>
        </p:txBody>
      </p:sp>
    </p:spTree>
    <p:extLst>
      <p:ext uri="{BB962C8B-B14F-4D97-AF65-F5344CB8AC3E}">
        <p14:creationId xmlns:p14="http://schemas.microsoft.com/office/powerpoint/2010/main" val="2670135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Date Placeholder 3"/>
          <p:cNvSpPr>
            <a:spLocks noGrp="1"/>
          </p:cNvSpPr>
          <p:nvPr>
            <p:ph type="dt" idx="10"/>
          </p:nvPr>
        </p:nvSpPr>
        <p:spPr/>
        <p:txBody>
          <a:bodyPr/>
          <a:lstStyle/>
          <a:p>
            <a:r>
              <a:rPr lang="lv-LV" smtClean="0"/>
              <a:t>29.10.2014</a:t>
            </a:r>
            <a:endParaRPr lang="lv-LV"/>
          </a:p>
        </p:txBody>
      </p:sp>
      <p:sp>
        <p:nvSpPr>
          <p:cNvPr id="5" name="Slide Number Placeholder 4"/>
          <p:cNvSpPr>
            <a:spLocks noGrp="1"/>
          </p:cNvSpPr>
          <p:nvPr>
            <p:ph type="sldNum" sz="quarter" idx="11"/>
          </p:nvPr>
        </p:nvSpPr>
        <p:spPr/>
        <p:txBody>
          <a:bodyPr/>
          <a:lstStyle/>
          <a:p>
            <a:fld id="{56151646-2DFC-4BCA-ABE7-8C058D6330D0}" type="slidenum">
              <a:rPr lang="lv-LV" smtClean="0"/>
              <a:pPr/>
              <a:t>5</a:t>
            </a:fld>
            <a:endParaRPr lang="lv-LV"/>
          </a:p>
        </p:txBody>
      </p:sp>
    </p:spTree>
    <p:extLst>
      <p:ext uri="{BB962C8B-B14F-4D97-AF65-F5344CB8AC3E}">
        <p14:creationId xmlns:p14="http://schemas.microsoft.com/office/powerpoint/2010/main" val="3240978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smtClean="0"/>
          </a:p>
        </p:txBody>
      </p:sp>
      <p:sp>
        <p:nvSpPr>
          <p:cNvPr id="4" name="Date Placeholder 3"/>
          <p:cNvSpPr>
            <a:spLocks noGrp="1"/>
          </p:cNvSpPr>
          <p:nvPr>
            <p:ph type="dt" idx="10"/>
          </p:nvPr>
        </p:nvSpPr>
        <p:spPr/>
        <p:txBody>
          <a:bodyPr/>
          <a:lstStyle/>
          <a:p>
            <a:r>
              <a:rPr lang="lv-LV" smtClean="0"/>
              <a:t>29.10.2014</a:t>
            </a:r>
            <a:endParaRPr lang="lv-LV"/>
          </a:p>
        </p:txBody>
      </p:sp>
      <p:sp>
        <p:nvSpPr>
          <p:cNvPr id="5" name="Slide Number Placeholder 4"/>
          <p:cNvSpPr>
            <a:spLocks noGrp="1"/>
          </p:cNvSpPr>
          <p:nvPr>
            <p:ph type="sldNum" sz="quarter" idx="11"/>
          </p:nvPr>
        </p:nvSpPr>
        <p:spPr/>
        <p:txBody>
          <a:bodyPr/>
          <a:lstStyle/>
          <a:p>
            <a:fld id="{56151646-2DFC-4BCA-ABE7-8C058D6330D0}" type="slidenum">
              <a:rPr lang="lv-LV" smtClean="0"/>
              <a:pPr/>
              <a:t>6</a:t>
            </a:fld>
            <a:endParaRPr lang="lv-LV"/>
          </a:p>
        </p:txBody>
      </p:sp>
    </p:spTree>
    <p:extLst>
      <p:ext uri="{BB962C8B-B14F-4D97-AF65-F5344CB8AC3E}">
        <p14:creationId xmlns:p14="http://schemas.microsoft.com/office/powerpoint/2010/main" val="8870339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pPr/>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pPr/>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sldNum="0" hdr="0" ftr="0" dt="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80" y="1556792"/>
            <a:ext cx="5760640" cy="2232248"/>
          </a:xfrm>
        </p:spPr>
        <p:txBody>
          <a:bodyPr>
            <a:normAutofit/>
          </a:bodyPr>
          <a:lstStyle/>
          <a:p>
            <a:r>
              <a:rPr lang="lv-LV" sz="28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r>
            <a:br>
              <a:rPr lang="lv-LV" sz="28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br>
            <a:r>
              <a:rPr lang="lv-LV" sz="27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Sabiedriskā labuma organizācijas statusa</a:t>
            </a:r>
            <a:br>
              <a:rPr lang="lv-LV" sz="27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br>
            <a:r>
              <a:rPr lang="lv-LV" sz="27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a:t>
            </a:r>
            <a:r>
              <a:rPr lang="lv-LV" sz="2700" b="1" spc="50" dirty="0" smtClean="0">
                <a:ln w="11430"/>
                <a:solidFill>
                  <a:srgbClr val="C00000"/>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piešķiršanas</a:t>
            </a:r>
            <a:r>
              <a:rPr lang="lv-LV" sz="2700" b="1" spc="50" dirty="0" smtClean="0">
                <a:ln w="11430"/>
                <a:solidFill>
                  <a:schemeClr val="tx1"/>
                </a:solidFill>
                <a:effectLst>
                  <a:outerShdw blurRad="76200" dist="50800" dir="5400000" algn="tl" rotWithShape="0">
                    <a:srgbClr val="000000">
                      <a:alpha val="65000"/>
                    </a:srgbClr>
                  </a:outerShdw>
                </a:effectLst>
                <a:latin typeface="Times New Roman" panose="02020603050405020304" pitchFamily="18" charset="0"/>
                <a:cs typeface="Times New Roman" panose="02020603050405020304" pitchFamily="18" charset="0"/>
              </a:rPr>
              <a:t> kārtība</a:t>
            </a:r>
            <a:endParaRPr lang="lv-LV" sz="2700" dirty="0"/>
          </a:p>
        </p:txBody>
      </p:sp>
      <p:sp>
        <p:nvSpPr>
          <p:cNvPr id="5" name="Content Placeholder 4"/>
          <p:cNvSpPr>
            <a:spLocks noGrp="1"/>
          </p:cNvSpPr>
          <p:nvPr>
            <p:ph sz="quarter" idx="10"/>
          </p:nvPr>
        </p:nvSpPr>
        <p:spPr>
          <a:xfrm>
            <a:off x="2483768" y="4221088"/>
            <a:ext cx="6192688" cy="1152128"/>
          </a:xfrm>
        </p:spPr>
        <p:txBody>
          <a:bodyPr/>
          <a:lstStyle/>
          <a:p>
            <a:r>
              <a:rPr lang="lv-LV" altLang="lv-LV" b="1" dirty="0" smtClean="0">
                <a:latin typeface="Times New Roman" pitchFamily="18" charset="0"/>
                <a:cs typeface="Times New Roman" pitchFamily="18" charset="0"/>
              </a:rPr>
              <a:t>Irita LUKŠO</a:t>
            </a:r>
          </a:p>
          <a:p>
            <a:r>
              <a:rPr lang="lv-LV" altLang="lv-LV" b="1" dirty="0" smtClean="0">
                <a:latin typeface="Times New Roman" pitchFamily="18" charset="0"/>
                <a:cs typeface="Times New Roman" pitchFamily="18" charset="0"/>
              </a:rPr>
              <a:t>Finanšu ministrijas </a:t>
            </a:r>
          </a:p>
          <a:p>
            <a:r>
              <a:rPr lang="lv-LV" altLang="lv-LV" b="1" dirty="0" smtClean="0">
                <a:latin typeface="Times New Roman" pitchFamily="18" charset="0"/>
                <a:cs typeface="Times New Roman" pitchFamily="18" charset="0"/>
              </a:rPr>
              <a:t>Nodokļu administrēšanas un grāmatvedības politikas departamenta</a:t>
            </a:r>
          </a:p>
          <a:p>
            <a:r>
              <a:rPr lang="lv-LV" altLang="lv-LV" b="1" dirty="0" smtClean="0">
                <a:latin typeface="Times New Roman" pitchFamily="18" charset="0"/>
                <a:cs typeface="Times New Roman" pitchFamily="18" charset="0"/>
              </a:rPr>
              <a:t>Metodoloģijas un grāmatvedības politikas nodaļas vadītāja</a:t>
            </a:r>
          </a:p>
          <a:p>
            <a:endParaRPr lang="lv-LV" altLang="lv-LV" sz="800" dirty="0" smtClean="0">
              <a:latin typeface="Times New Roman" pitchFamily="18" charset="0"/>
              <a:cs typeface="Times New Roman" pitchFamily="18" charset="0"/>
            </a:endParaRPr>
          </a:p>
          <a:p>
            <a:r>
              <a:rPr lang="lv-LV" altLang="lv-LV" sz="1200" dirty="0" smtClean="0">
                <a:latin typeface="Times New Roman" pitchFamily="18" charset="0"/>
                <a:cs typeface="Times New Roman" pitchFamily="18" charset="0"/>
              </a:rPr>
              <a:t>Rīga 2014.gada 29.oktobrī</a:t>
            </a:r>
          </a:p>
          <a:p>
            <a:endParaRPr lang="lv-LV" dirty="0"/>
          </a:p>
        </p:txBody>
      </p:sp>
    </p:spTree>
    <p:extLst>
      <p:ext uri="{BB962C8B-B14F-4D97-AF65-F5344CB8AC3E}">
        <p14:creationId xmlns:p14="http://schemas.microsoft.com/office/powerpoint/2010/main" val="3036763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92500" lnSpcReduction="20000"/>
          </a:bodyPr>
          <a:lstStyle/>
          <a:p>
            <a:pPr marL="0" indent="0" algn="ctr">
              <a:buNone/>
              <a:defRPr/>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ctr">
              <a:buNone/>
              <a:defRPr/>
            </a:pPr>
            <a:r>
              <a:rPr lang="lv-LV" dirty="0" smtClean="0">
                <a:solidFill>
                  <a:schemeClr val="tx1"/>
                </a:solidFill>
                <a:latin typeface="Times New Roman" panose="02020603050405020304" pitchFamily="18" charset="0"/>
                <a:cs typeface="Times New Roman" panose="02020603050405020304" pitchFamily="18" charset="0"/>
              </a:rPr>
              <a:t>Finanšu </a:t>
            </a:r>
            <a:r>
              <a:rPr lang="lv-LV" dirty="0">
                <a:solidFill>
                  <a:schemeClr val="tx1"/>
                </a:solidFill>
                <a:latin typeface="Times New Roman" panose="02020603050405020304" pitchFamily="18" charset="0"/>
                <a:cs typeface="Times New Roman" panose="02020603050405020304" pitchFamily="18" charset="0"/>
              </a:rPr>
              <a:t>ministrija </a:t>
            </a:r>
            <a:r>
              <a:rPr lang="lv-LV" dirty="0" smtClean="0">
                <a:solidFill>
                  <a:schemeClr val="tx1"/>
                </a:solidFill>
                <a:latin typeface="Times New Roman" panose="02020603050405020304" pitchFamily="18" charset="0"/>
                <a:cs typeface="Times New Roman" panose="02020603050405020304" pitchFamily="18" charset="0"/>
              </a:rPr>
              <a:t>gatavo informatīvo ziņojumu</a:t>
            </a:r>
          </a:p>
          <a:p>
            <a:pPr marL="0" indent="0" algn="ctr">
              <a:buNone/>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ctr">
              <a:buNone/>
              <a:defRPr/>
            </a:pPr>
            <a:r>
              <a:rPr lang="lv-LV" b="1" dirty="0">
                <a:solidFill>
                  <a:schemeClr val="tx1"/>
                </a:solidFill>
                <a:latin typeface="Times New Roman" panose="02020603050405020304" pitchFamily="18" charset="0"/>
                <a:cs typeface="Times New Roman" panose="02020603050405020304" pitchFamily="18" charset="0"/>
              </a:rPr>
              <a:t> </a:t>
            </a:r>
            <a:r>
              <a:rPr lang="lv-LV" b="1" dirty="0" smtClean="0">
                <a:solidFill>
                  <a:schemeClr val="tx1"/>
                </a:solidFill>
                <a:latin typeface="Times New Roman" panose="02020603050405020304" pitchFamily="18" charset="0"/>
                <a:cs typeface="Times New Roman" panose="02020603050405020304" pitchFamily="18" charset="0"/>
              </a:rPr>
              <a:t>„Par </a:t>
            </a:r>
            <a:r>
              <a:rPr lang="lv-LV" b="1" dirty="0">
                <a:solidFill>
                  <a:schemeClr val="tx1"/>
                </a:solidFill>
                <a:latin typeface="Times New Roman" panose="02020603050405020304" pitchFamily="18" charset="0"/>
                <a:cs typeface="Times New Roman" panose="02020603050405020304" pitchFamily="18" charset="0"/>
              </a:rPr>
              <a:t>iespēju precizēt Sabiedriskā labuma organizāciju likumā sabiedriskā labuma organizāciju definīciju un darbības </a:t>
            </a:r>
            <a:r>
              <a:rPr lang="lv-LV" b="1" dirty="0" smtClean="0">
                <a:solidFill>
                  <a:schemeClr val="tx1"/>
                </a:solidFill>
                <a:latin typeface="Times New Roman" panose="02020603050405020304" pitchFamily="18" charset="0"/>
                <a:cs typeface="Times New Roman" panose="02020603050405020304" pitchFamily="18" charset="0"/>
              </a:rPr>
              <a:t>jēdzienu”</a:t>
            </a:r>
          </a:p>
          <a:p>
            <a:pPr marL="0" indent="0" algn="ctr">
              <a:buNone/>
              <a:defRPr/>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defRPr/>
            </a:pPr>
            <a:r>
              <a:rPr lang="lv-LV" sz="1900" dirty="0" smtClean="0">
                <a:solidFill>
                  <a:schemeClr val="tx1"/>
                </a:solidFill>
                <a:latin typeface="Times New Roman" panose="02020603050405020304" pitchFamily="18" charset="0"/>
                <a:cs typeface="Times New Roman" panose="02020603050405020304" pitchFamily="18" charset="0"/>
              </a:rPr>
              <a:t>Sabiedriskā labuma organizāciju likuma 3.pants:</a:t>
            </a:r>
          </a:p>
          <a:p>
            <a:pPr marL="0" indent="0" algn="just">
              <a:buNone/>
              <a:defRPr/>
            </a:pPr>
            <a:endParaRPr lang="lv-LV"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lv-LV" sz="1900" b="1" dirty="0">
                <a:solidFill>
                  <a:schemeClr val="tx1"/>
                </a:solidFill>
                <a:latin typeface="Times New Roman" panose="02020603050405020304" pitchFamily="18" charset="0"/>
                <a:cs typeface="Times New Roman" panose="02020603050405020304" pitchFamily="18" charset="0"/>
              </a:rPr>
              <a:t>Sabiedriskā labuma organizācijas </a:t>
            </a:r>
            <a:r>
              <a:rPr lang="lv-LV" sz="1900" dirty="0" smtClean="0">
                <a:solidFill>
                  <a:schemeClr val="tx1"/>
                </a:solidFill>
                <a:latin typeface="Times New Roman" panose="02020603050405020304" pitchFamily="18" charset="0"/>
                <a:cs typeface="Times New Roman" panose="02020603050405020304" pitchFamily="18" charset="0"/>
              </a:rPr>
              <a:t>ir:</a:t>
            </a:r>
          </a:p>
          <a:p>
            <a:pPr algn="just">
              <a:buFontTx/>
              <a:buChar char="-"/>
            </a:pPr>
            <a:r>
              <a:rPr lang="lv-LV" sz="1900" dirty="0" smtClean="0">
                <a:solidFill>
                  <a:schemeClr val="tx1"/>
                </a:solidFill>
                <a:latin typeface="Times New Roman" panose="02020603050405020304" pitchFamily="18" charset="0"/>
                <a:cs typeface="Times New Roman" panose="02020603050405020304" pitchFamily="18" charset="0"/>
              </a:rPr>
              <a:t>biedrības </a:t>
            </a:r>
            <a:r>
              <a:rPr lang="lv-LV" sz="1900" dirty="0">
                <a:solidFill>
                  <a:schemeClr val="tx1"/>
                </a:solidFill>
                <a:latin typeface="Times New Roman" panose="02020603050405020304" pitchFamily="18" charset="0"/>
                <a:cs typeface="Times New Roman" panose="02020603050405020304" pitchFamily="18" charset="0"/>
              </a:rPr>
              <a:t>un nodibinājumi, kuru statūtos, satversmē vai nolikumā norādītais mērķis ir sabiedriskā labuma </a:t>
            </a:r>
            <a:r>
              <a:rPr lang="lv-LV" sz="1900" dirty="0" smtClean="0">
                <a:solidFill>
                  <a:schemeClr val="tx1"/>
                </a:solidFill>
                <a:latin typeface="Times New Roman" panose="02020603050405020304" pitchFamily="18" charset="0"/>
                <a:cs typeface="Times New Roman" panose="02020603050405020304" pitchFamily="18" charset="0"/>
              </a:rPr>
              <a:t>darbība un reliģiskās </a:t>
            </a:r>
            <a:r>
              <a:rPr lang="lv-LV" sz="1900" dirty="0">
                <a:solidFill>
                  <a:schemeClr val="tx1"/>
                </a:solidFill>
                <a:latin typeface="Times New Roman" panose="02020603050405020304" pitchFamily="18" charset="0"/>
                <a:cs typeface="Times New Roman" panose="02020603050405020304" pitchFamily="18" charset="0"/>
              </a:rPr>
              <a:t>organizācijas un to </a:t>
            </a:r>
            <a:r>
              <a:rPr lang="lv-LV" sz="1900" dirty="0" smtClean="0">
                <a:solidFill>
                  <a:schemeClr val="tx1"/>
                </a:solidFill>
                <a:latin typeface="Times New Roman" panose="02020603050405020304" pitchFamily="18" charset="0"/>
                <a:cs typeface="Times New Roman" panose="02020603050405020304" pitchFamily="18" charset="0"/>
              </a:rPr>
              <a:t>iestādes (turpmāk — reliģiskās organizācijas);</a:t>
            </a:r>
          </a:p>
          <a:p>
            <a:pPr algn="just">
              <a:buFontTx/>
              <a:buChar char="-"/>
            </a:pPr>
            <a:r>
              <a:rPr lang="lv-LV" sz="1900" dirty="0" smtClean="0">
                <a:solidFill>
                  <a:schemeClr val="tx1"/>
                </a:solidFill>
                <a:latin typeface="Times New Roman" panose="02020603050405020304" pitchFamily="18" charset="0"/>
                <a:cs typeface="Times New Roman" panose="02020603050405020304" pitchFamily="18" charset="0"/>
              </a:rPr>
              <a:t>piešķirts </a:t>
            </a:r>
            <a:r>
              <a:rPr lang="lv-LV" sz="1900" dirty="0">
                <a:solidFill>
                  <a:schemeClr val="tx1"/>
                </a:solidFill>
                <a:latin typeface="Times New Roman" panose="02020603050405020304" pitchFamily="18" charset="0"/>
                <a:cs typeface="Times New Roman" panose="02020603050405020304" pitchFamily="18" charset="0"/>
              </a:rPr>
              <a:t>sabiedriskā labuma organizācijas </a:t>
            </a:r>
            <a:r>
              <a:rPr lang="lv-LV" sz="1900" dirty="0" smtClean="0">
                <a:solidFill>
                  <a:schemeClr val="tx1"/>
                </a:solidFill>
                <a:latin typeface="Times New Roman" panose="02020603050405020304" pitchFamily="18" charset="0"/>
                <a:cs typeface="Times New Roman" panose="02020603050405020304" pitchFamily="18" charset="0"/>
              </a:rPr>
              <a:t>statuss; </a:t>
            </a:r>
          </a:p>
          <a:p>
            <a:pPr algn="just">
              <a:buFontTx/>
              <a:buChar char="-"/>
            </a:pPr>
            <a:r>
              <a:rPr lang="lv-LV" sz="1900" dirty="0">
                <a:solidFill>
                  <a:schemeClr val="tx1"/>
                </a:solidFill>
                <a:latin typeface="Times New Roman" panose="02020603050405020304" pitchFamily="18" charset="0"/>
                <a:cs typeface="Times New Roman" panose="02020603050405020304" pitchFamily="18" charset="0"/>
              </a:rPr>
              <a:t>veic </a:t>
            </a:r>
            <a:r>
              <a:rPr lang="lv-LV" sz="1900" b="1" dirty="0">
                <a:solidFill>
                  <a:srgbClr val="C00000"/>
                </a:solidFill>
                <a:latin typeface="Times New Roman" panose="02020603050405020304" pitchFamily="18" charset="0"/>
                <a:cs typeface="Times New Roman" panose="02020603050405020304" pitchFamily="18" charset="0"/>
              </a:rPr>
              <a:t>sabiedriskā labuma </a:t>
            </a:r>
            <a:r>
              <a:rPr lang="lv-LV" sz="1900" b="1" dirty="0" smtClean="0">
                <a:solidFill>
                  <a:srgbClr val="C00000"/>
                </a:solidFill>
                <a:latin typeface="Times New Roman" panose="02020603050405020304" pitchFamily="18" charset="0"/>
                <a:cs typeface="Times New Roman" panose="02020603050405020304" pitchFamily="18" charset="0"/>
              </a:rPr>
              <a:t>darbību </a:t>
            </a:r>
            <a:r>
              <a:rPr lang="lv-LV" sz="1900" dirty="0" smtClean="0">
                <a:solidFill>
                  <a:schemeClr val="tx1"/>
                </a:solidFill>
                <a:latin typeface="Times New Roman" panose="02020603050405020304" pitchFamily="18" charset="0"/>
                <a:cs typeface="Times New Roman" panose="02020603050405020304" pitchFamily="18" charset="0"/>
              </a:rPr>
              <a:t>un tās darbība ir vērsta </a:t>
            </a:r>
            <a:r>
              <a:rPr lang="lv-LV" sz="1900" dirty="0">
                <a:solidFill>
                  <a:schemeClr val="tx1"/>
                </a:solidFill>
                <a:latin typeface="Times New Roman" panose="02020603050405020304" pitchFamily="18" charset="0"/>
                <a:cs typeface="Times New Roman" panose="02020603050405020304" pitchFamily="18" charset="0"/>
              </a:rPr>
              <a:t>uz sabiedriskā labuma darbības nodrošināšanu</a:t>
            </a:r>
            <a:r>
              <a:rPr lang="lv-LV" sz="1900" dirty="0" smtClean="0">
                <a:solidFill>
                  <a:schemeClr val="tx1"/>
                </a:solidFill>
                <a:latin typeface="Times New Roman" panose="02020603050405020304" pitchFamily="18" charset="0"/>
                <a:cs typeface="Times New Roman" panose="02020603050405020304" pitchFamily="18" charset="0"/>
              </a:rPr>
              <a:t>;</a:t>
            </a:r>
            <a:endParaRPr lang="lv-LV" sz="1900" dirty="0">
              <a:solidFill>
                <a:schemeClr val="tx1"/>
              </a:solidFill>
              <a:latin typeface="Times New Roman" panose="02020603050405020304" pitchFamily="18" charset="0"/>
              <a:cs typeface="Times New Roman" panose="02020603050405020304" pitchFamily="18" charset="0"/>
            </a:endParaRPr>
          </a:p>
          <a:p>
            <a:pPr algn="just">
              <a:buFontTx/>
              <a:buChar char="-"/>
            </a:pPr>
            <a:r>
              <a:rPr lang="lv-LV" sz="1900" dirty="0" smtClean="0">
                <a:solidFill>
                  <a:schemeClr val="tx1"/>
                </a:solidFill>
                <a:latin typeface="Times New Roman" panose="02020603050405020304" pitchFamily="18" charset="0"/>
                <a:cs typeface="Times New Roman" panose="02020603050405020304" pitchFamily="18" charset="0"/>
              </a:rPr>
              <a:t>tās </a:t>
            </a:r>
            <a:r>
              <a:rPr lang="lv-LV" sz="1900" dirty="0">
                <a:solidFill>
                  <a:schemeClr val="tx1"/>
                </a:solidFill>
                <a:latin typeface="Times New Roman" panose="02020603050405020304" pitchFamily="18" charset="0"/>
                <a:cs typeface="Times New Roman" panose="02020603050405020304" pitchFamily="18" charset="0"/>
              </a:rPr>
              <a:t>izlieto savus ienākumus darbībām, kurām nav komerciāla </a:t>
            </a:r>
            <a:r>
              <a:rPr lang="lv-LV" sz="1900" dirty="0" smtClean="0">
                <a:solidFill>
                  <a:schemeClr val="tx1"/>
                </a:solidFill>
                <a:latin typeface="Times New Roman" panose="02020603050405020304" pitchFamily="18" charset="0"/>
                <a:cs typeface="Times New Roman" panose="02020603050405020304" pitchFamily="18" charset="0"/>
              </a:rPr>
              <a:t>rakstura;</a:t>
            </a:r>
          </a:p>
          <a:p>
            <a:pPr algn="just">
              <a:buFontTx/>
              <a:buChar char="-"/>
            </a:pPr>
            <a:r>
              <a:rPr lang="lv-LV" sz="1900" dirty="0" smtClean="0">
                <a:solidFill>
                  <a:schemeClr val="tx1"/>
                </a:solidFill>
                <a:latin typeface="Times New Roman" panose="02020603050405020304" pitchFamily="18" charset="0"/>
                <a:cs typeface="Times New Roman" panose="02020603050405020304" pitchFamily="18" charset="0"/>
              </a:rPr>
              <a:t>ievēro likumā noteiktos mantas un finanšu līdzekļu ierobežojumus  </a:t>
            </a:r>
            <a:r>
              <a:rPr lang="lv-LV" sz="1900" dirty="0">
                <a:solidFill>
                  <a:schemeClr val="tx1"/>
                </a:solidFill>
                <a:latin typeface="Times New Roman" panose="02020603050405020304" pitchFamily="18" charset="0"/>
                <a:cs typeface="Times New Roman" panose="02020603050405020304" pitchFamily="18" charset="0"/>
              </a:rPr>
              <a:t>noteiktos ierobežojumus.</a:t>
            </a:r>
          </a:p>
          <a:p>
            <a:pPr marL="0" indent="0" algn="ctr">
              <a:buNone/>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ctr">
              <a:buNone/>
              <a:defRPr/>
            </a:pPr>
            <a:endParaRPr lang="lv-LV" b="1" dirty="0">
              <a:solidFill>
                <a:schemeClr val="tx1"/>
              </a:solidFill>
              <a:latin typeface="Times New Roman" panose="02020603050405020304" pitchFamily="18" charset="0"/>
              <a:cs typeface="Times New Roman" panose="02020603050405020304" pitchFamily="18" charset="0"/>
            </a:endParaRPr>
          </a:p>
          <a:p>
            <a:endParaRPr lang="lv-LV" dirty="0"/>
          </a:p>
        </p:txBody>
      </p:sp>
      <p:sp>
        <p:nvSpPr>
          <p:cNvPr id="5" name="Title 4"/>
          <p:cNvSpPr>
            <a:spLocks noGrp="1"/>
          </p:cNvSpPr>
          <p:nvPr>
            <p:ph type="title"/>
          </p:nvPr>
        </p:nvSpPr>
        <p:spPr/>
        <p:txBody>
          <a:bodyPr>
            <a:normAutofit/>
          </a:bodyPr>
          <a:lstStyle/>
          <a:p>
            <a:pPr algn="ctr"/>
            <a:r>
              <a:rPr lang="lv-LV" altLang="lv-LV" sz="1600" dirty="0">
                <a:solidFill>
                  <a:schemeClr val="tx1"/>
                </a:solidFill>
                <a:latin typeface="Times New Roman" pitchFamily="18" charset="0"/>
                <a:cs typeface="Times New Roman" pitchFamily="18" charset="0"/>
              </a:rPr>
              <a:t>FM informatīvais ziņojums par SLO statusa piešķiršanu</a:t>
            </a:r>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0986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just">
              <a:buNone/>
              <a:defRPr/>
            </a:pPr>
            <a:endParaRPr lang="lv-LV" dirty="0"/>
          </a:p>
          <a:p>
            <a:pPr marL="0" indent="0" algn="just">
              <a:buNone/>
              <a:defRPr/>
            </a:pPr>
            <a:r>
              <a:rPr lang="lv-LV" dirty="0" smtClean="0">
                <a:solidFill>
                  <a:schemeClr val="tx1"/>
                </a:solidFill>
                <a:latin typeface="Times New Roman" panose="02020603050405020304" pitchFamily="18" charset="0"/>
                <a:cs typeface="Times New Roman" panose="02020603050405020304" pitchFamily="18" charset="0"/>
              </a:rPr>
              <a:t>Sabiedriskā </a:t>
            </a:r>
            <a:r>
              <a:rPr lang="lv-LV" dirty="0">
                <a:solidFill>
                  <a:schemeClr val="tx1"/>
                </a:solidFill>
                <a:latin typeface="Times New Roman" panose="02020603050405020304" pitchFamily="18" charset="0"/>
                <a:cs typeface="Times New Roman" panose="02020603050405020304" pitchFamily="18" charset="0"/>
              </a:rPr>
              <a:t>labuma organizāciju likuma </a:t>
            </a:r>
            <a:r>
              <a:rPr lang="lv-LV" dirty="0" smtClean="0">
                <a:solidFill>
                  <a:schemeClr val="tx1"/>
                </a:solidFill>
                <a:latin typeface="Times New Roman" panose="02020603050405020304" pitchFamily="18" charset="0"/>
                <a:cs typeface="Times New Roman" panose="02020603050405020304" pitchFamily="18" charset="0"/>
              </a:rPr>
              <a:t>2.pants:</a:t>
            </a:r>
          </a:p>
          <a:p>
            <a:pPr marL="0" indent="0" algn="just">
              <a:buNone/>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just">
              <a:buNone/>
              <a:defRPr/>
            </a:pPr>
            <a:r>
              <a:rPr lang="lv-LV" b="1" dirty="0">
                <a:solidFill>
                  <a:schemeClr val="tx1"/>
                </a:solidFill>
                <a:latin typeface="Times New Roman" panose="02020603050405020304" pitchFamily="18" charset="0"/>
                <a:cs typeface="Times New Roman" panose="02020603050405020304" pitchFamily="18" charset="0"/>
              </a:rPr>
              <a:t>Sabiedriskā labuma darbība </a:t>
            </a:r>
            <a:r>
              <a:rPr lang="lv-LV" dirty="0">
                <a:solidFill>
                  <a:schemeClr val="tx1"/>
                </a:solidFill>
                <a:latin typeface="Times New Roman" panose="02020603050405020304" pitchFamily="18" charset="0"/>
                <a:cs typeface="Times New Roman" panose="02020603050405020304" pitchFamily="18" charset="0"/>
              </a:rPr>
              <a:t>ir tāda </a:t>
            </a:r>
            <a:r>
              <a:rPr lang="lv-LV" dirty="0" smtClean="0">
                <a:solidFill>
                  <a:schemeClr val="tx1"/>
                </a:solidFill>
                <a:latin typeface="Times New Roman" panose="02020603050405020304" pitchFamily="18" charset="0"/>
                <a:cs typeface="Times New Roman" panose="02020603050405020304" pitchFamily="18" charset="0"/>
              </a:rPr>
              <a:t>darbība:</a:t>
            </a:r>
          </a:p>
          <a:p>
            <a:pPr algn="just">
              <a:buFontTx/>
              <a:buChar char="-"/>
              <a:defRPr/>
            </a:pPr>
            <a:r>
              <a:rPr lang="lv-LV" dirty="0" smtClean="0">
                <a:solidFill>
                  <a:schemeClr val="tx1"/>
                </a:solidFill>
                <a:latin typeface="Times New Roman" panose="02020603050405020304" pitchFamily="18" charset="0"/>
                <a:cs typeface="Times New Roman" panose="02020603050405020304" pitchFamily="18" charset="0"/>
              </a:rPr>
              <a:t>kas </a:t>
            </a:r>
            <a:r>
              <a:rPr lang="lv-LV" dirty="0">
                <a:solidFill>
                  <a:schemeClr val="tx1"/>
                </a:solidFill>
                <a:latin typeface="Times New Roman" panose="02020603050405020304" pitchFamily="18" charset="0"/>
                <a:cs typeface="Times New Roman" panose="02020603050405020304" pitchFamily="18" charset="0"/>
              </a:rPr>
              <a:t>sniedz nozīmīgu labumu sabiedrībai vai kādai tās daļai, </a:t>
            </a:r>
            <a:endParaRPr lang="lv-LV" dirty="0" smtClean="0">
              <a:solidFill>
                <a:schemeClr val="tx1"/>
              </a:solidFill>
              <a:latin typeface="Times New Roman" panose="02020603050405020304" pitchFamily="18" charset="0"/>
              <a:cs typeface="Times New Roman" panose="02020603050405020304" pitchFamily="18" charset="0"/>
            </a:endParaRPr>
          </a:p>
          <a:p>
            <a:pPr algn="just">
              <a:buFontTx/>
              <a:buChar char="-"/>
              <a:defRPr/>
            </a:pPr>
            <a:r>
              <a:rPr lang="lv-LV" dirty="0" smtClean="0">
                <a:solidFill>
                  <a:schemeClr val="tx1"/>
                </a:solidFill>
                <a:latin typeface="Times New Roman" panose="02020603050405020304" pitchFamily="18" charset="0"/>
                <a:cs typeface="Times New Roman" panose="02020603050405020304" pitchFamily="18" charset="0"/>
              </a:rPr>
              <a:t>it </a:t>
            </a:r>
            <a:r>
              <a:rPr lang="lv-LV" dirty="0">
                <a:solidFill>
                  <a:schemeClr val="tx1"/>
                </a:solidFill>
                <a:latin typeface="Times New Roman" panose="02020603050405020304" pitchFamily="18" charset="0"/>
                <a:cs typeface="Times New Roman" panose="02020603050405020304" pitchFamily="18" charset="0"/>
              </a:rPr>
              <a:t>sevišķi, ja tā vērsta uz labdarību, cilvēktiesību un indivīda tiesību aizsardzību, pilsoniskas sabiedrības attīstību, izglītības, zinātnes, kultūras un veselības veicināšanu un slimību profilaksi, sporta atbalstīšanu, vides aizsardzību, palīdzības sniegšanu katastrofu gadījumos un ārkārtas situācijās, sabiedrības, </a:t>
            </a:r>
            <a:endParaRPr lang="lv-LV" dirty="0" smtClean="0">
              <a:solidFill>
                <a:schemeClr val="tx1"/>
              </a:solidFill>
              <a:latin typeface="Times New Roman" panose="02020603050405020304" pitchFamily="18" charset="0"/>
              <a:cs typeface="Times New Roman" panose="02020603050405020304" pitchFamily="18" charset="0"/>
            </a:endParaRPr>
          </a:p>
          <a:p>
            <a:pPr algn="just">
              <a:buFontTx/>
              <a:buChar char="-"/>
              <a:defRPr/>
            </a:pPr>
            <a:r>
              <a:rPr lang="lv-LV" dirty="0" smtClean="0">
                <a:solidFill>
                  <a:schemeClr val="tx1"/>
                </a:solidFill>
                <a:latin typeface="Times New Roman" panose="02020603050405020304" pitchFamily="18" charset="0"/>
                <a:cs typeface="Times New Roman" panose="02020603050405020304" pitchFamily="18" charset="0"/>
              </a:rPr>
              <a:t>it </a:t>
            </a:r>
            <a:r>
              <a:rPr lang="lv-LV" dirty="0">
                <a:solidFill>
                  <a:schemeClr val="tx1"/>
                </a:solidFill>
                <a:latin typeface="Times New Roman" panose="02020603050405020304" pitchFamily="18" charset="0"/>
                <a:cs typeface="Times New Roman" panose="02020603050405020304" pitchFamily="18" charset="0"/>
              </a:rPr>
              <a:t>īpaši trūcīgo un sociāli </a:t>
            </a:r>
            <a:r>
              <a:rPr lang="lv-LV" dirty="0" err="1">
                <a:solidFill>
                  <a:schemeClr val="tx1"/>
                </a:solidFill>
                <a:latin typeface="Times New Roman" panose="02020603050405020304" pitchFamily="18" charset="0"/>
                <a:cs typeface="Times New Roman" panose="02020603050405020304" pitchFamily="18" charset="0"/>
              </a:rPr>
              <a:t>mazaizsargāto</a:t>
            </a:r>
            <a:r>
              <a:rPr lang="lv-LV" dirty="0">
                <a:solidFill>
                  <a:schemeClr val="tx1"/>
                </a:solidFill>
                <a:latin typeface="Times New Roman" panose="02020603050405020304" pitchFamily="18" charset="0"/>
                <a:cs typeface="Times New Roman" panose="02020603050405020304" pitchFamily="18" charset="0"/>
              </a:rPr>
              <a:t> personu grupu sociālās labklājības celšanu</a:t>
            </a:r>
            <a:r>
              <a:rPr lang="lv-LV" dirty="0" smtClean="0">
                <a:solidFill>
                  <a:schemeClr val="tx1"/>
                </a:solidFill>
                <a:latin typeface="Times New Roman" panose="02020603050405020304" pitchFamily="18" charset="0"/>
                <a:cs typeface="Times New Roman" panose="02020603050405020304" pitchFamily="18" charset="0"/>
              </a:rPr>
              <a:t>.</a:t>
            </a:r>
          </a:p>
          <a:p>
            <a:pPr algn="just">
              <a:buFontTx/>
              <a:buChar char="-"/>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just">
              <a:buNone/>
              <a:defRPr/>
            </a:pPr>
            <a:r>
              <a:rPr lang="lv-LV" b="1" dirty="0" smtClean="0">
                <a:solidFill>
                  <a:srgbClr val="C00000"/>
                </a:solidFill>
                <a:latin typeface="Times New Roman" panose="02020603050405020304" pitchFamily="18" charset="0"/>
                <a:cs typeface="Times New Roman" panose="02020603050405020304" pitchFamily="18" charset="0"/>
              </a:rPr>
              <a:t>Problēmas</a:t>
            </a:r>
            <a:r>
              <a:rPr lang="lv-LV" dirty="0" smtClean="0">
                <a:solidFill>
                  <a:schemeClr val="tx1"/>
                </a:solidFill>
                <a:latin typeface="Times New Roman" panose="02020603050405020304" pitchFamily="18" charset="0"/>
                <a:cs typeface="Times New Roman" panose="02020603050405020304" pitchFamily="18" charset="0"/>
              </a:rPr>
              <a:t>:</a:t>
            </a:r>
          </a:p>
          <a:p>
            <a:pPr algn="just">
              <a:buAutoNum type="arabicParenR"/>
              <a:defRPr/>
            </a:pPr>
            <a:r>
              <a:rPr lang="lv-LV" sz="1600" dirty="0" smtClean="0">
                <a:solidFill>
                  <a:schemeClr val="tx1"/>
                </a:solidFill>
                <a:latin typeface="Times New Roman" panose="02020603050405020304" pitchFamily="18" charset="0"/>
                <a:cs typeface="Times New Roman" panose="02020603050405020304" pitchFamily="18" charset="0"/>
              </a:rPr>
              <a:t>Kas ir nozīmīgs labums? Kā to mērīt?</a:t>
            </a:r>
          </a:p>
          <a:p>
            <a:pPr algn="just">
              <a:buAutoNum type="arabicParenR"/>
              <a:defRPr/>
            </a:pPr>
            <a:r>
              <a:rPr lang="lv-LV" sz="1600" dirty="0" smtClean="0">
                <a:solidFill>
                  <a:schemeClr val="tx1"/>
                </a:solidFill>
                <a:latin typeface="Times New Roman" panose="02020603050405020304" pitchFamily="18" charset="0"/>
                <a:cs typeface="Times New Roman" panose="02020603050405020304" pitchFamily="18" charset="0"/>
              </a:rPr>
              <a:t>Vārdi «it sevišķi».</a:t>
            </a:r>
          </a:p>
          <a:p>
            <a:pPr algn="just">
              <a:buAutoNum type="arabicParenR"/>
              <a:defRPr/>
            </a:pPr>
            <a:r>
              <a:rPr lang="lv-LV" sz="1600" dirty="0" smtClean="0">
                <a:solidFill>
                  <a:schemeClr val="tx1"/>
                </a:solidFill>
                <a:latin typeface="Times New Roman" panose="02020603050405020304" pitchFamily="18" charset="0"/>
                <a:cs typeface="Times New Roman" panose="02020603050405020304" pitchFamily="18" charset="0"/>
              </a:rPr>
              <a:t>Ko mēs katrs saprotam ar katru konkrēto sabiedriskā labuma darbības jomu? </a:t>
            </a: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endParaRPr lang="lv-LV" dirty="0"/>
          </a:p>
        </p:txBody>
      </p:sp>
      <p:sp>
        <p:nvSpPr>
          <p:cNvPr id="3" name="Title 2"/>
          <p:cNvSpPr>
            <a:spLocks noGrp="1"/>
          </p:cNvSpPr>
          <p:nvPr>
            <p:ph type="title"/>
          </p:nvPr>
        </p:nvSpPr>
        <p:spPr/>
        <p:txBody>
          <a:bodyPr>
            <a:normAutofit/>
          </a:bodyPr>
          <a:lstStyle/>
          <a:p>
            <a:pPr algn="ctr"/>
            <a:r>
              <a:rPr lang="lv-LV" altLang="lv-LV" sz="1600" dirty="0">
                <a:solidFill>
                  <a:schemeClr val="tx1"/>
                </a:solidFill>
                <a:latin typeface="Times New Roman" pitchFamily="18" charset="0"/>
                <a:cs typeface="Times New Roman" pitchFamily="18" charset="0"/>
              </a:rPr>
              <a:t>FM informatīvais ziņojums par SLO statusa piešķiršanu</a:t>
            </a:r>
            <a:endParaRPr lang="lv-LV" sz="1600" dirty="0"/>
          </a:p>
        </p:txBody>
      </p:sp>
    </p:spTree>
    <p:extLst>
      <p:ext uri="{BB962C8B-B14F-4D97-AF65-F5344CB8AC3E}">
        <p14:creationId xmlns:p14="http://schemas.microsoft.com/office/powerpoint/2010/main" val="95925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11560" y="1628800"/>
            <a:ext cx="8229600" cy="4536504"/>
          </a:xfrm>
        </p:spPr>
        <p:txBody>
          <a:bodyPr>
            <a:normAutofit/>
          </a:bodyPr>
          <a:lstStyle/>
          <a:p>
            <a:pPr marL="0" indent="0" algn="just">
              <a:buNone/>
            </a:pPr>
            <a:r>
              <a:rPr lang="lv-LV" altLang="lv-LV" b="1" dirty="0" smtClean="0">
                <a:solidFill>
                  <a:schemeClr val="tx1"/>
                </a:solidFill>
                <a:latin typeface="Times New Roman" pitchFamily="18" charset="0"/>
                <a:cs typeface="Times New Roman" pitchFamily="18" charset="0"/>
              </a:rPr>
              <a:t>SLO statusa piešķiršana:</a:t>
            </a:r>
            <a:endParaRPr lang="lv-LV" altLang="lv-LV" b="1" dirty="0">
              <a:solidFill>
                <a:schemeClr val="tx1"/>
              </a:solidFill>
              <a:latin typeface="Times New Roman" pitchFamily="18" charset="0"/>
              <a:cs typeface="Times New Roman" pitchFamily="18" charset="0"/>
            </a:endParaRPr>
          </a:p>
          <a:p>
            <a:pPr marL="0" indent="0" algn="just">
              <a:buNone/>
            </a:pPr>
            <a:endParaRPr lang="lv-LV" altLang="lv-LV" sz="1600" b="1" u="sng" dirty="0" smtClean="0">
              <a:solidFill>
                <a:schemeClr val="tx1"/>
              </a:solidFill>
              <a:latin typeface="Times New Roman" pitchFamily="18" charset="0"/>
              <a:cs typeface="Times New Roman"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Likums nosaka, ka VID pieņem lēmumu par SLO statusa piešķiršanu, pamatojoties uz:</a:t>
            </a:r>
          </a:p>
          <a:p>
            <a:pPr algn="just">
              <a:buFontTx/>
              <a:buChar char="-"/>
            </a:pPr>
            <a:r>
              <a:rPr lang="lv-LV" dirty="0" smtClean="0">
                <a:solidFill>
                  <a:schemeClr val="tx1"/>
                </a:solidFill>
                <a:latin typeface="Times New Roman" panose="02020603050405020304" pitchFamily="18" charset="0"/>
                <a:cs typeface="Times New Roman" panose="02020603050405020304" pitchFamily="18" charset="0"/>
              </a:rPr>
              <a:t>organizācijas iesniegumu un tam pievienotajiem dokumentiem (iepriekšējā gada darbības pārskatu un turpmākās darbības plāna veidlapa);</a:t>
            </a:r>
          </a:p>
          <a:p>
            <a:pPr algn="just">
              <a:buFontTx/>
              <a:buChar char="-"/>
            </a:pPr>
            <a:r>
              <a:rPr lang="lv-LV" dirty="0" smtClean="0">
                <a:solidFill>
                  <a:schemeClr val="tx1"/>
                </a:solidFill>
                <a:latin typeface="Times New Roman" panose="02020603050405020304" pitchFamily="18" charset="0"/>
                <a:cs typeface="Times New Roman" panose="02020603050405020304" pitchFamily="18" charset="0"/>
              </a:rPr>
              <a:t>informāciju </a:t>
            </a:r>
            <a:r>
              <a:rPr lang="lv-LV" dirty="0">
                <a:solidFill>
                  <a:schemeClr val="tx1"/>
                </a:solidFill>
                <a:latin typeface="Times New Roman" panose="02020603050405020304" pitchFamily="18" charset="0"/>
                <a:cs typeface="Times New Roman" panose="02020603050405020304" pitchFamily="18" charset="0"/>
              </a:rPr>
              <a:t>no VID datu bāzēm, kā arī no valsts reģistriem, t.sk. Uzņēmumu reģistra vestajiem </a:t>
            </a:r>
            <a:r>
              <a:rPr lang="lv-LV" dirty="0" smtClean="0">
                <a:solidFill>
                  <a:schemeClr val="tx1"/>
                </a:solidFill>
                <a:latin typeface="Times New Roman" panose="02020603050405020304" pitchFamily="18" charset="0"/>
                <a:cs typeface="Times New Roman" panose="02020603050405020304" pitchFamily="18" charset="0"/>
              </a:rPr>
              <a:t>reģistriem;</a:t>
            </a:r>
          </a:p>
          <a:p>
            <a:pPr algn="just">
              <a:buFontTx/>
              <a:buChar char="-"/>
            </a:pPr>
            <a:r>
              <a:rPr lang="lv-LV" dirty="0" smtClean="0">
                <a:solidFill>
                  <a:schemeClr val="tx1"/>
                </a:solidFill>
                <a:latin typeface="Times New Roman" panose="02020603050405020304" pitchFamily="18" charset="0"/>
                <a:cs typeface="Times New Roman" panose="02020603050405020304" pitchFamily="18" charset="0"/>
              </a:rPr>
              <a:t>Sabiedrisk</a:t>
            </a:r>
            <a:r>
              <a:rPr lang="lv-LV" dirty="0">
                <a:solidFill>
                  <a:schemeClr val="tx1"/>
                </a:solidFill>
                <a:latin typeface="Times New Roman" panose="02020603050405020304" pitchFamily="18" charset="0"/>
                <a:cs typeface="Times New Roman" panose="02020603050405020304" pitchFamily="18" charset="0"/>
              </a:rPr>
              <a:t>ā</a:t>
            </a:r>
            <a:r>
              <a:rPr lang="lv-LV" dirty="0" smtClean="0">
                <a:solidFill>
                  <a:schemeClr val="tx1"/>
                </a:solidFill>
                <a:latin typeface="Times New Roman" panose="02020603050405020304" pitchFamily="18" charset="0"/>
                <a:cs typeface="Times New Roman" panose="02020603050405020304" pitchFamily="18" charset="0"/>
              </a:rPr>
              <a:t> labuma komisijas sniegto atzinumu.</a:t>
            </a:r>
          </a:p>
          <a:p>
            <a:pPr algn="just">
              <a:buFontTx/>
              <a:buChar char="-"/>
            </a:pPr>
            <a:endParaRPr lang="lv-LV"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lv-LV" dirty="0" smtClean="0">
                <a:solidFill>
                  <a:schemeClr val="tx1"/>
                </a:solidFill>
                <a:latin typeface="Times New Roman" panose="02020603050405020304" pitchFamily="18" charset="0"/>
                <a:cs typeface="Times New Roman" panose="02020603050405020304" pitchFamily="18" charset="0"/>
              </a:rPr>
              <a:t>Komisija un VID vērtē:</a:t>
            </a:r>
          </a:p>
          <a:p>
            <a:pPr marL="0" lvl="0" indent="0" algn="just">
              <a:buNone/>
            </a:pPr>
            <a:r>
              <a:rPr lang="lv-LV" dirty="0" smtClean="0">
                <a:solidFill>
                  <a:schemeClr val="tx1"/>
                </a:solidFill>
                <a:latin typeface="Times New Roman" panose="02020603050405020304" pitchFamily="18" charset="0"/>
                <a:cs typeface="Times New Roman" panose="02020603050405020304" pitchFamily="18" charset="0"/>
              </a:rPr>
              <a:t>-     organizācijas </a:t>
            </a:r>
            <a:r>
              <a:rPr lang="lv-LV" dirty="0">
                <a:solidFill>
                  <a:schemeClr val="tx1"/>
                </a:solidFill>
                <a:latin typeface="Times New Roman" panose="02020603050405020304" pitchFamily="18" charset="0"/>
                <a:cs typeface="Times New Roman" panose="02020603050405020304" pitchFamily="18" charset="0"/>
              </a:rPr>
              <a:t>statūtos noteikto mērķu un darbības atbilstība </a:t>
            </a:r>
            <a:r>
              <a:rPr lang="lv-LV" i="1" dirty="0">
                <a:solidFill>
                  <a:schemeClr val="tx1"/>
                </a:solidFill>
                <a:latin typeface="Times New Roman" panose="02020603050405020304" pitchFamily="18" charset="0"/>
                <a:cs typeface="Times New Roman" panose="02020603050405020304" pitchFamily="18" charset="0"/>
              </a:rPr>
              <a:t>Likuma</a:t>
            </a: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normām;</a:t>
            </a:r>
          </a:p>
          <a:p>
            <a:pPr lvl="0" algn="just">
              <a:buFontTx/>
              <a:buChar char="-"/>
            </a:pPr>
            <a:r>
              <a:rPr lang="lv-LV" dirty="0" smtClean="0">
                <a:solidFill>
                  <a:schemeClr val="tx1"/>
                </a:solidFill>
                <a:latin typeface="Times New Roman" panose="02020603050405020304" pitchFamily="18" charset="0"/>
                <a:cs typeface="Times New Roman" panose="02020603050405020304" pitchFamily="18" charset="0"/>
              </a:rPr>
              <a:t>organizācijas veikto </a:t>
            </a:r>
            <a:r>
              <a:rPr lang="lv-LV" dirty="0">
                <a:solidFill>
                  <a:schemeClr val="tx1"/>
                </a:solidFill>
                <a:latin typeface="Times New Roman" panose="02020603050405020304" pitchFamily="18" charset="0"/>
                <a:cs typeface="Times New Roman" panose="02020603050405020304" pitchFamily="18" charset="0"/>
              </a:rPr>
              <a:t>un </a:t>
            </a:r>
            <a:r>
              <a:rPr lang="lv-LV" dirty="0" smtClean="0">
                <a:solidFill>
                  <a:schemeClr val="tx1"/>
                </a:solidFill>
                <a:latin typeface="Times New Roman" panose="02020603050405020304" pitchFamily="18" charset="0"/>
                <a:cs typeface="Times New Roman" panose="02020603050405020304" pitchFamily="18" charset="0"/>
              </a:rPr>
              <a:t>plānoto darbību;</a:t>
            </a:r>
          </a:p>
          <a:p>
            <a:pPr lvl="0" algn="just">
              <a:buFontTx/>
              <a:buChar char="-"/>
            </a:pPr>
            <a:r>
              <a:rPr lang="lv-LV" dirty="0">
                <a:solidFill>
                  <a:schemeClr val="tx1"/>
                </a:solidFill>
                <a:latin typeface="Times New Roman" panose="02020603050405020304" pitchFamily="18" charset="0"/>
                <a:cs typeface="Times New Roman" panose="02020603050405020304" pitchFamily="18" charset="0"/>
              </a:rPr>
              <a:t>kas ir patiesie labuma guvēji jeb mērķa </a:t>
            </a:r>
            <a:r>
              <a:rPr lang="lv-LV" dirty="0" smtClean="0">
                <a:solidFill>
                  <a:schemeClr val="tx1"/>
                </a:solidFill>
                <a:latin typeface="Times New Roman" panose="02020603050405020304" pitchFamily="18" charset="0"/>
                <a:cs typeface="Times New Roman" panose="02020603050405020304" pitchFamily="18" charset="0"/>
              </a:rPr>
              <a:t>grupa.</a:t>
            </a:r>
          </a:p>
        </p:txBody>
      </p:sp>
      <p:sp>
        <p:nvSpPr>
          <p:cNvPr id="5" name="Title 4"/>
          <p:cNvSpPr>
            <a:spLocks noGrp="1"/>
          </p:cNvSpPr>
          <p:nvPr>
            <p:ph type="title"/>
          </p:nvPr>
        </p:nvSpPr>
        <p:spPr>
          <a:xfrm>
            <a:off x="611560" y="485154"/>
            <a:ext cx="6408712" cy="961083"/>
          </a:xfrm>
        </p:spPr>
        <p:txBody>
          <a:bodyPr>
            <a:noAutofit/>
          </a:bodyPr>
          <a:lstStyle/>
          <a:p>
            <a:pPr algn="ctr"/>
            <a:r>
              <a:rPr lang="lv-LV" altLang="lv-LV" sz="1600" dirty="0">
                <a:solidFill>
                  <a:schemeClr val="tx1"/>
                </a:solidFill>
                <a:latin typeface="Times New Roman" pitchFamily="18" charset="0"/>
                <a:cs typeface="Times New Roman" pitchFamily="18" charset="0"/>
              </a:rPr>
              <a:t>FM informatīvais ziņojums par SLO statusa piešķiršanu</a:t>
            </a:r>
            <a:r>
              <a:rPr lang="lv-LV" altLang="lv-LV" sz="1800" dirty="0" smtClean="0">
                <a:solidFill>
                  <a:schemeClr val="tx1"/>
                </a:solidFill>
                <a:latin typeface="Times New Roman" pitchFamily="18" charset="0"/>
                <a:cs typeface="Times New Roman" pitchFamily="18" charset="0"/>
              </a:rPr>
              <a:t/>
            </a:r>
            <a:br>
              <a:rPr lang="lv-LV" altLang="lv-LV" sz="1800" dirty="0" smtClean="0">
                <a:solidFill>
                  <a:schemeClr val="tx1"/>
                </a:solidFill>
                <a:latin typeface="Times New Roman" pitchFamily="18" charset="0"/>
                <a:cs typeface="Times New Roman" pitchFamily="18" charset="0"/>
              </a:rPr>
            </a:br>
            <a:endParaRPr lang="lv-LV" sz="18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1124744"/>
            <a:ext cx="8291264" cy="4425355"/>
          </a:xfrm>
        </p:spPr>
        <p:txBody>
          <a:bodyPr>
            <a:normAutofit/>
          </a:bodyPr>
          <a:lstStyle/>
          <a:p>
            <a:pPr marL="0" indent="0" algn="just">
              <a:buFontTx/>
              <a:buNone/>
            </a:pPr>
            <a:endParaRPr lang="lv-LV" altLang="lv-LV" b="1" dirty="0" smtClean="0">
              <a:solidFill>
                <a:schemeClr val="tx1"/>
              </a:solidFill>
              <a:latin typeface="Times New Roman" pitchFamily="18" charset="0"/>
              <a:cs typeface="Times New Roman" pitchFamily="18" charset="0"/>
            </a:endParaRPr>
          </a:p>
          <a:p>
            <a:pPr marL="0" indent="0" algn="just">
              <a:buFontTx/>
              <a:buNone/>
            </a:pPr>
            <a:r>
              <a:rPr lang="lv-LV" altLang="lv-LV" b="1" dirty="0" smtClean="0">
                <a:solidFill>
                  <a:srgbClr val="C00000"/>
                </a:solidFill>
                <a:latin typeface="Times New Roman" pitchFamily="18" charset="0"/>
                <a:cs typeface="Times New Roman" pitchFamily="18" charset="0"/>
              </a:rPr>
              <a:t>Problēmas:</a:t>
            </a:r>
          </a:p>
          <a:p>
            <a:pPr algn="just">
              <a:buFont typeface="+mj-lt"/>
              <a:buAutoNum type="arabicParenR"/>
            </a:pPr>
            <a:endParaRPr lang="lv-LV" altLang="lv-LV" b="1" dirty="0" smtClean="0">
              <a:solidFill>
                <a:schemeClr val="tx1"/>
              </a:solidFill>
              <a:latin typeface="Times New Roman" pitchFamily="18" charset="0"/>
              <a:cs typeface="Times New Roman" pitchFamily="18" charset="0"/>
            </a:endParaRPr>
          </a:p>
          <a:p>
            <a:pPr algn="just">
              <a:buFont typeface="+mj-lt"/>
              <a:buAutoNum type="arabicParenR"/>
            </a:pPr>
            <a:r>
              <a:rPr lang="lv-LV" dirty="0" smtClean="0">
                <a:solidFill>
                  <a:schemeClr val="tx1"/>
                </a:solidFill>
                <a:latin typeface="Times New Roman" panose="02020603050405020304" pitchFamily="18" charset="0"/>
                <a:cs typeface="Times New Roman" panose="02020603050405020304" pitchFamily="18" charset="0"/>
              </a:rPr>
              <a:t>„uzticības </a:t>
            </a:r>
            <a:r>
              <a:rPr lang="lv-LV" dirty="0">
                <a:solidFill>
                  <a:schemeClr val="tx1"/>
                </a:solidFill>
                <a:latin typeface="Times New Roman" panose="02020603050405020304" pitchFamily="18" charset="0"/>
                <a:cs typeface="Times New Roman" panose="02020603050405020304" pitchFamily="18" charset="0"/>
              </a:rPr>
              <a:t>kredīts</a:t>
            </a:r>
            <a:r>
              <a:rPr lang="lv-LV" dirty="0" smtClean="0">
                <a:solidFill>
                  <a:schemeClr val="tx1"/>
                </a:solidFill>
                <a:latin typeface="Times New Roman" panose="02020603050405020304" pitchFamily="18" charset="0"/>
                <a:cs typeface="Times New Roman" panose="02020603050405020304" pitchFamily="18" charset="0"/>
              </a:rPr>
              <a:t>”, t.i</a:t>
            </a:r>
            <a:r>
              <a:rPr lang="lv-LV" dirty="0">
                <a:solidFill>
                  <a:schemeClr val="tx1"/>
                </a:solidFill>
                <a:latin typeface="Times New Roman" panose="02020603050405020304" pitchFamily="18" charset="0"/>
                <a:cs typeface="Times New Roman" panose="02020603050405020304" pitchFamily="18" charset="0"/>
              </a:rPr>
              <a:t>.</a:t>
            </a:r>
            <a:r>
              <a:rPr lang="lv-LV" dirty="0" smtClean="0">
                <a:solidFill>
                  <a:schemeClr val="tx1"/>
                </a:solidFill>
                <a:latin typeface="Times New Roman" panose="02020603050405020304" pitchFamily="18" charset="0"/>
                <a:cs typeface="Times New Roman" panose="02020603050405020304" pitchFamily="18" charset="0"/>
              </a:rPr>
              <a:t>  </a:t>
            </a:r>
            <a:r>
              <a:rPr lang="lv-LV" dirty="0">
                <a:solidFill>
                  <a:schemeClr val="tx1"/>
                </a:solidFill>
                <a:latin typeface="Times New Roman" panose="02020603050405020304" pitchFamily="18" charset="0"/>
                <a:cs typeface="Times New Roman" panose="02020603050405020304" pitchFamily="18" charset="0"/>
              </a:rPr>
              <a:t>SLO statusa piešķiršana noris samērā </a:t>
            </a:r>
            <a:r>
              <a:rPr lang="lv-LV" dirty="0" smtClean="0">
                <a:solidFill>
                  <a:schemeClr val="tx1"/>
                </a:solidFill>
                <a:latin typeface="Times New Roman" panose="02020603050405020304" pitchFamily="18" charset="0"/>
                <a:cs typeface="Times New Roman" panose="02020603050405020304" pitchFamily="18" charset="0"/>
              </a:rPr>
              <a:t>viegli;</a:t>
            </a:r>
          </a:p>
          <a:p>
            <a:pPr marL="228600" indent="-228600" algn="just">
              <a:buFont typeface="+mj-lt"/>
              <a:buAutoNum type="arabicParenR"/>
            </a:pPr>
            <a:endParaRPr lang="lv-LV" dirty="0" smtClean="0">
              <a:solidFill>
                <a:schemeClr val="tx1"/>
              </a:solidFill>
              <a:latin typeface="Times New Roman" panose="02020603050405020304" pitchFamily="18" charset="0"/>
              <a:cs typeface="Times New Roman" panose="02020603050405020304" pitchFamily="18" charset="0"/>
            </a:endParaRPr>
          </a:p>
          <a:p>
            <a:pPr algn="just">
              <a:buFont typeface="+mj-lt"/>
              <a:buAutoNum type="arabicParenR"/>
            </a:pPr>
            <a:r>
              <a:rPr lang="lv-LV" dirty="0" smtClean="0">
                <a:solidFill>
                  <a:schemeClr val="tx1"/>
                </a:solidFill>
                <a:latin typeface="Times New Roman" panose="02020603050405020304" pitchFamily="18" charset="0"/>
                <a:cs typeface="Times New Roman" panose="02020603050405020304" pitchFamily="18" charset="0"/>
              </a:rPr>
              <a:t>atšķirīga izpratne par sabiedriskā labuma darbību un labuma guvējiem;</a:t>
            </a:r>
          </a:p>
          <a:p>
            <a:pPr marL="228600" indent="-228600" algn="just">
              <a:buFont typeface="+mj-lt"/>
              <a:buAutoNum type="arabicParenR"/>
            </a:pPr>
            <a:endParaRPr lang="lv-LV" dirty="0" smtClean="0">
              <a:solidFill>
                <a:schemeClr val="tx1"/>
              </a:solidFill>
              <a:latin typeface="Times New Roman" panose="02020603050405020304" pitchFamily="18" charset="0"/>
              <a:cs typeface="Times New Roman" panose="02020603050405020304" pitchFamily="18" charset="0"/>
            </a:endParaRPr>
          </a:p>
          <a:p>
            <a:pPr algn="just">
              <a:buFont typeface="+mj-lt"/>
              <a:buAutoNum type="arabicParenR"/>
            </a:pPr>
            <a:r>
              <a:rPr lang="lv-LV" dirty="0" smtClean="0">
                <a:solidFill>
                  <a:schemeClr val="tx1"/>
                </a:solidFill>
                <a:latin typeface="Times New Roman" panose="02020603050405020304" pitchFamily="18" charset="0"/>
                <a:cs typeface="Times New Roman" panose="02020603050405020304" pitchFamily="18" charset="0"/>
              </a:rPr>
              <a:t>SLO prestiža samazinājums, jo strauji pieaug NVO skaits, kurām ir piešķirts SLO statuss;</a:t>
            </a:r>
          </a:p>
          <a:p>
            <a:pPr algn="just">
              <a:buFont typeface="+mj-lt"/>
              <a:buAutoNum type="arabicParenR"/>
            </a:pPr>
            <a:endParaRPr lang="lv-LV" dirty="0">
              <a:solidFill>
                <a:schemeClr val="tx1"/>
              </a:solidFill>
              <a:latin typeface="Times New Roman" panose="02020603050405020304" pitchFamily="18" charset="0"/>
              <a:cs typeface="Times New Roman" panose="02020603050405020304" pitchFamily="18" charset="0"/>
            </a:endParaRPr>
          </a:p>
          <a:p>
            <a:pPr algn="just">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n</a:t>
            </a:r>
            <a:r>
              <a:rPr lang="lv-LV" dirty="0" smtClean="0">
                <a:solidFill>
                  <a:schemeClr val="tx1"/>
                </a:solidFill>
                <a:latin typeface="Times New Roman" panose="02020603050405020304" pitchFamily="18" charset="0"/>
                <a:cs typeface="Times New Roman" panose="02020603050405020304" pitchFamily="18" charset="0"/>
              </a:rPr>
              <a:t>av ierobežojuma vienai personai būt amatpersonai vairākās SLO.</a:t>
            </a:r>
          </a:p>
          <a:p>
            <a:pPr marL="0" indent="0" algn="just">
              <a:buFontTx/>
              <a:buNone/>
            </a:pPr>
            <a:endParaRPr lang="lv-LV" sz="1600" dirty="0" smtClean="0">
              <a:solidFill>
                <a:schemeClr val="tx1"/>
              </a:solidFill>
              <a:latin typeface="Times New Roman" panose="02020603050405020304" pitchFamily="18" charset="0"/>
              <a:cs typeface="Times New Roman" panose="02020603050405020304" pitchFamily="18" charset="0"/>
            </a:endParaRPr>
          </a:p>
          <a:p>
            <a:pPr marL="0" indent="0" algn="just">
              <a:buFontTx/>
              <a:buNone/>
            </a:pPr>
            <a:endParaRPr lang="lv-LV" sz="800" dirty="0" smtClean="0">
              <a:solidFill>
                <a:schemeClr val="tx1"/>
              </a:solidFill>
              <a:latin typeface="Times New Roman" panose="02020603050405020304" pitchFamily="18" charset="0"/>
              <a:cs typeface="Times New Roman" panose="02020603050405020304" pitchFamily="18" charset="0"/>
            </a:endParaRPr>
          </a:p>
          <a:p>
            <a:pPr marL="0" indent="0" algn="just">
              <a:buFontTx/>
              <a:buNone/>
            </a:pPr>
            <a:endParaRPr lang="lv-LV" altLang="lv-LV" sz="1600" dirty="0" smtClean="0">
              <a:solidFill>
                <a:schemeClr val="tx1"/>
              </a:solidFill>
              <a:latin typeface="Times New Roman" pitchFamily="18" charset="0"/>
              <a:cs typeface="Times New Roman" pitchFamily="18" charset="0"/>
            </a:endParaRPr>
          </a:p>
          <a:p>
            <a:pPr marL="0" lvl="1" indent="0" algn="ctr">
              <a:buNone/>
            </a:pPr>
            <a:endParaRPr lang="lv-LV" altLang="lv-LV" sz="1600" dirty="0" smtClean="0">
              <a:solidFill>
                <a:schemeClr val="tx1"/>
              </a:solidFill>
              <a:latin typeface="Times New Roman" pitchFamily="18" charset="0"/>
              <a:cs typeface="Times New Roman" pitchFamily="18" charset="0"/>
            </a:endParaRPr>
          </a:p>
          <a:p>
            <a:pPr marL="0" lvl="1" indent="0" algn="ctr">
              <a:buNone/>
            </a:pPr>
            <a:endParaRPr lang="lv-LV" altLang="lv-LV" sz="1600" dirty="0" smtClean="0">
              <a:solidFill>
                <a:schemeClr val="tx1"/>
              </a:solidFill>
              <a:latin typeface="Times New Roman" pitchFamily="18" charset="0"/>
              <a:cs typeface="Times New Roman" pitchFamily="18" charset="0"/>
            </a:endParaRPr>
          </a:p>
        </p:txBody>
      </p:sp>
      <p:sp>
        <p:nvSpPr>
          <p:cNvPr id="5" name="Title 4"/>
          <p:cNvSpPr>
            <a:spLocks noGrp="1"/>
          </p:cNvSpPr>
          <p:nvPr>
            <p:ph type="title"/>
          </p:nvPr>
        </p:nvSpPr>
        <p:spPr>
          <a:xfrm>
            <a:off x="395536" y="711994"/>
            <a:ext cx="6408712" cy="412750"/>
          </a:xfrm>
        </p:spPr>
        <p:txBody>
          <a:bodyPr>
            <a:noAutofit/>
          </a:bodyPr>
          <a:lstStyle/>
          <a:p>
            <a:pPr algn="ctr"/>
            <a:r>
              <a:rPr lang="lv-LV" altLang="lv-LV" sz="1600" dirty="0">
                <a:solidFill>
                  <a:schemeClr val="tx1"/>
                </a:solidFill>
                <a:latin typeface="Times New Roman" pitchFamily="18" charset="0"/>
                <a:cs typeface="Times New Roman" pitchFamily="18" charset="0"/>
              </a:rPr>
              <a:t>FM informatīvais ziņojums par SLO statusa piešķiršanu</a:t>
            </a:r>
            <a:endParaRPr lang="lv-LV" sz="16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539552" y="1149724"/>
            <a:ext cx="8219256" cy="4799556"/>
          </a:xfrm>
        </p:spPr>
        <p:txBody>
          <a:bodyPr>
            <a:normAutofit fontScale="77500" lnSpcReduction="20000"/>
          </a:bodyPr>
          <a:lstStyle/>
          <a:p>
            <a:pPr marL="0" lvl="1" indent="0">
              <a:buNone/>
            </a:pPr>
            <a:r>
              <a:rPr lang="lv-LV" altLang="lv-LV" sz="2200" b="1" dirty="0" smtClean="0">
                <a:solidFill>
                  <a:srgbClr val="C00000"/>
                </a:solidFill>
                <a:latin typeface="Times New Roman" pitchFamily="18" charset="0"/>
                <a:cs typeface="Times New Roman" pitchFamily="18" charset="0"/>
              </a:rPr>
              <a:t>Priekšlikumi</a:t>
            </a:r>
            <a:r>
              <a:rPr lang="lv-LV" altLang="lv-LV" sz="2200" dirty="0" smtClean="0">
                <a:solidFill>
                  <a:srgbClr val="C00000"/>
                </a:solidFill>
                <a:latin typeface="Times New Roman" pitchFamily="18" charset="0"/>
                <a:cs typeface="Times New Roman" pitchFamily="18" charset="0"/>
              </a:rPr>
              <a:t>:</a:t>
            </a:r>
          </a:p>
          <a:p>
            <a:pPr marL="0" lvl="1" indent="0">
              <a:buNone/>
            </a:pPr>
            <a:endParaRPr lang="lv-LV" altLang="lv-LV" sz="2200" dirty="0" smtClean="0">
              <a:solidFill>
                <a:schemeClr val="tx1"/>
              </a:solidFill>
              <a:latin typeface="Times New Roman" pitchFamily="18" charset="0"/>
              <a:cs typeface="Times New Roman" pitchFamily="18" charset="0"/>
            </a:endParaRPr>
          </a:p>
          <a:p>
            <a:pPr lvl="0" algn="just">
              <a:buAutoNum type="arabicParenR"/>
            </a:pPr>
            <a:r>
              <a:rPr lang="lv-LV" sz="2200" dirty="0" smtClean="0">
                <a:solidFill>
                  <a:schemeClr val="tx1"/>
                </a:solidFill>
                <a:latin typeface="Times New Roman" panose="02020603050405020304" pitchFamily="18" charset="0"/>
                <a:cs typeface="Times New Roman" panose="02020603050405020304" pitchFamily="18" charset="0"/>
              </a:rPr>
              <a:t>SLO </a:t>
            </a:r>
            <a:r>
              <a:rPr lang="lv-LV" sz="2200" dirty="0">
                <a:solidFill>
                  <a:schemeClr val="tx1"/>
                </a:solidFill>
                <a:latin typeface="Times New Roman" panose="02020603050405020304" pitchFamily="18" charset="0"/>
                <a:cs typeface="Times New Roman" panose="02020603050405020304" pitchFamily="18" charset="0"/>
              </a:rPr>
              <a:t>statusa </a:t>
            </a:r>
            <a:r>
              <a:rPr lang="lv-LV" sz="2200" dirty="0" smtClean="0">
                <a:solidFill>
                  <a:schemeClr val="tx1"/>
                </a:solidFill>
                <a:latin typeface="Times New Roman" panose="02020603050405020304" pitchFamily="18" charset="0"/>
                <a:cs typeface="Times New Roman" panose="02020603050405020304" pitchFamily="18" charset="0"/>
              </a:rPr>
              <a:t>piešķiršanas kārtība paredz, </a:t>
            </a:r>
            <a:r>
              <a:rPr lang="lv-LV" sz="2200" dirty="0">
                <a:solidFill>
                  <a:schemeClr val="tx1"/>
                </a:solidFill>
                <a:latin typeface="Times New Roman" panose="02020603050405020304" pitchFamily="18" charset="0"/>
                <a:cs typeface="Times New Roman" panose="02020603050405020304" pitchFamily="18" charset="0"/>
              </a:rPr>
              <a:t>ka vērtējama organizācijas darbība </a:t>
            </a:r>
            <a:r>
              <a:rPr lang="lv-LV" sz="2200" dirty="0" smtClean="0">
                <a:solidFill>
                  <a:schemeClr val="tx1"/>
                </a:solidFill>
                <a:latin typeface="Times New Roman" panose="02020603050405020304" pitchFamily="18" charset="0"/>
                <a:cs typeface="Times New Roman" panose="02020603050405020304" pitchFamily="18" charset="0"/>
              </a:rPr>
              <a:t>noteiktā </a:t>
            </a:r>
            <a:r>
              <a:rPr lang="lv-LV" sz="2200" dirty="0">
                <a:solidFill>
                  <a:schemeClr val="tx1"/>
                </a:solidFill>
                <a:latin typeface="Times New Roman" panose="02020603050405020304" pitchFamily="18" charset="0"/>
                <a:cs typeface="Times New Roman" panose="02020603050405020304" pitchFamily="18" charset="0"/>
              </a:rPr>
              <a:t>laika </a:t>
            </a:r>
            <a:r>
              <a:rPr lang="lv-LV" sz="2200" dirty="0" smtClean="0">
                <a:solidFill>
                  <a:schemeClr val="tx1"/>
                </a:solidFill>
                <a:latin typeface="Times New Roman" panose="02020603050405020304" pitchFamily="18" charset="0"/>
                <a:cs typeface="Times New Roman" panose="02020603050405020304" pitchFamily="18" charset="0"/>
              </a:rPr>
              <a:t>posmā un tās atbilstība sabiedriskā labuma darbībai</a:t>
            </a:r>
          </a:p>
          <a:p>
            <a:pPr marL="0" lvl="0" indent="0" algn="just">
              <a:buNone/>
            </a:pPr>
            <a:r>
              <a:rPr lang="lv-LV" sz="2200" b="1" dirty="0" smtClean="0">
                <a:solidFill>
                  <a:srgbClr val="C00000"/>
                </a:solidFill>
                <a:latin typeface="Times New Roman" panose="02020603050405020304" pitchFamily="18" charset="0"/>
                <a:cs typeface="Times New Roman" panose="02020603050405020304" pitchFamily="18" charset="0"/>
              </a:rPr>
              <a:t>vai </a:t>
            </a:r>
          </a:p>
          <a:p>
            <a:pPr marL="0" lvl="0" indent="0" algn="just">
              <a:buNone/>
            </a:pPr>
            <a:r>
              <a:rPr lang="lv-LV" sz="2200" dirty="0">
                <a:solidFill>
                  <a:schemeClr val="tx1"/>
                </a:solidFill>
                <a:latin typeface="Times New Roman" panose="02020603050405020304" pitchFamily="18" charset="0"/>
                <a:cs typeface="Times New Roman" panose="02020603050405020304" pitchFamily="18" charset="0"/>
              </a:rPr>
              <a:t> </a:t>
            </a:r>
            <a:r>
              <a:rPr lang="lv-LV" sz="2200" dirty="0" smtClean="0">
                <a:solidFill>
                  <a:schemeClr val="tx1"/>
                </a:solidFill>
                <a:latin typeface="Times New Roman" panose="02020603050405020304" pitchFamily="18" charset="0"/>
                <a:cs typeface="Times New Roman" panose="02020603050405020304" pitchFamily="18" charset="0"/>
              </a:rPr>
              <a:t>      vismaz viena organizācijas amatpersona ir </a:t>
            </a:r>
            <a:r>
              <a:rPr lang="lv-LV" sz="2200" dirty="0">
                <a:solidFill>
                  <a:schemeClr val="tx1"/>
                </a:solidFill>
                <a:latin typeface="Times New Roman" panose="02020603050405020304" pitchFamily="18" charset="0"/>
                <a:cs typeface="Times New Roman" panose="02020603050405020304" pitchFamily="18" charset="0"/>
              </a:rPr>
              <a:t>ar pieredzi SLO darbībā</a:t>
            </a:r>
            <a:r>
              <a:rPr lang="lv-LV" sz="2200" dirty="0" smtClean="0">
                <a:solidFill>
                  <a:schemeClr val="tx1"/>
                </a:solidFill>
                <a:latin typeface="Times New Roman" panose="02020603050405020304" pitchFamily="18" charset="0"/>
                <a:cs typeface="Times New Roman" panose="02020603050405020304" pitchFamily="18" charset="0"/>
              </a:rPr>
              <a:t>;</a:t>
            </a:r>
          </a:p>
          <a:p>
            <a:pPr lvl="0" algn="just">
              <a:buAutoNum type="arabicParenR"/>
            </a:pPr>
            <a:endParaRPr lang="lv-LV" sz="2200" dirty="0" smtClean="0">
              <a:solidFill>
                <a:schemeClr val="tx1"/>
              </a:solidFill>
              <a:latin typeface="Times New Roman" panose="02020603050405020304" pitchFamily="18" charset="0"/>
              <a:cs typeface="Times New Roman" panose="02020603050405020304" pitchFamily="18" charset="0"/>
            </a:endParaRPr>
          </a:p>
          <a:p>
            <a:pPr marL="0" lvl="0" indent="0" algn="just">
              <a:buNone/>
            </a:pPr>
            <a:r>
              <a:rPr lang="lv-LV" sz="2200" dirty="0">
                <a:solidFill>
                  <a:schemeClr val="tx1"/>
                </a:solidFill>
                <a:latin typeface="Times New Roman" panose="02020603050405020304" pitchFamily="18" charset="0"/>
                <a:cs typeface="Times New Roman" panose="02020603050405020304" pitchFamily="18" charset="0"/>
              </a:rPr>
              <a:t>2</a:t>
            </a:r>
            <a:r>
              <a:rPr lang="lv-LV" sz="2200" dirty="0" smtClean="0">
                <a:solidFill>
                  <a:schemeClr val="tx1"/>
                </a:solidFill>
                <a:latin typeface="Times New Roman" panose="02020603050405020304" pitchFamily="18" charset="0"/>
                <a:cs typeface="Times New Roman" panose="02020603050405020304" pitchFamily="18" charset="0"/>
              </a:rPr>
              <a:t>) vērtēt iespēju detalizētāk paskaidrot katru Likumā minēto sabiedriskā labuma darbības jomu, lai ierobežotu Likuma normu interpretāciju</a:t>
            </a:r>
          </a:p>
          <a:p>
            <a:pPr marL="0" lvl="0" indent="0" algn="just">
              <a:buNone/>
            </a:pPr>
            <a:r>
              <a:rPr lang="lv-LV" sz="2200" b="1" dirty="0" smtClean="0">
                <a:solidFill>
                  <a:srgbClr val="C00000"/>
                </a:solidFill>
                <a:latin typeface="Times New Roman" panose="02020603050405020304" pitchFamily="18" charset="0"/>
                <a:cs typeface="Times New Roman" panose="02020603050405020304" pitchFamily="18" charset="0"/>
              </a:rPr>
              <a:t>vai</a:t>
            </a:r>
            <a:endParaRPr lang="lv-LV" sz="22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lv-LV" sz="2200" dirty="0">
                <a:solidFill>
                  <a:schemeClr val="tx1"/>
                </a:solidFill>
                <a:latin typeface="Times New Roman" panose="02020603050405020304" pitchFamily="18" charset="0"/>
                <a:cs typeface="Times New Roman" panose="02020603050405020304" pitchFamily="18" charset="0"/>
              </a:rPr>
              <a:t> </a:t>
            </a:r>
            <a:r>
              <a:rPr lang="lv-LV" sz="2200" dirty="0" smtClean="0">
                <a:solidFill>
                  <a:schemeClr val="tx1"/>
                </a:solidFill>
                <a:latin typeface="Times New Roman" panose="02020603050405020304" pitchFamily="18" charset="0"/>
                <a:cs typeface="Times New Roman" panose="02020603050405020304" pitchFamily="18" charset="0"/>
              </a:rPr>
              <a:t>    Likumā precīzi noteikt sabiedriskā labuma guvējus, t.i. sabiedriskā labuma darbības           mērķa grupas;</a:t>
            </a:r>
          </a:p>
          <a:p>
            <a:pPr marL="0" lvl="0" indent="0" algn="just">
              <a:buNone/>
            </a:pPr>
            <a:endParaRPr lang="lv-LV" sz="22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lv-LV" sz="2200" dirty="0">
                <a:solidFill>
                  <a:schemeClr val="tx1"/>
                </a:solidFill>
                <a:latin typeface="Times New Roman" panose="02020603050405020304" pitchFamily="18" charset="0"/>
                <a:cs typeface="Times New Roman" panose="02020603050405020304" pitchFamily="18" charset="0"/>
              </a:rPr>
              <a:t>3</a:t>
            </a:r>
            <a:r>
              <a:rPr lang="lv-LV" sz="2200" dirty="0" smtClean="0">
                <a:solidFill>
                  <a:schemeClr val="tx1"/>
                </a:solidFill>
                <a:latin typeface="Times New Roman" panose="02020603050405020304" pitchFamily="18" charset="0"/>
                <a:cs typeface="Times New Roman" panose="02020603050405020304" pitchFamily="18" charset="0"/>
              </a:rPr>
              <a:t>) piešķirot SLO statusu ir jābūt visiem SLO elementiem – organizācijas pamatdokumentā ir noteikti atbilstoši mērķi, veic sabiedriskā labuma darbību un sabiedriskā labuma darbības rezultāts ir izmērāms/pierādāms;</a:t>
            </a:r>
          </a:p>
          <a:p>
            <a:pPr lvl="0" algn="just">
              <a:buAutoNum type="arabicParenR" startAt="3"/>
            </a:pPr>
            <a:endParaRPr lang="lv-LV" sz="22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lv-LV" sz="2200" dirty="0" smtClean="0">
                <a:solidFill>
                  <a:schemeClr val="tx1"/>
                </a:solidFill>
                <a:latin typeface="Times New Roman" panose="02020603050405020304" pitchFamily="18" charset="0"/>
                <a:cs typeface="Times New Roman" panose="02020603050405020304" pitchFamily="18" charset="0"/>
              </a:rPr>
              <a:t>4) RO noteikt </a:t>
            </a:r>
            <a:r>
              <a:rPr lang="lv-LV" sz="2200" dirty="0">
                <a:solidFill>
                  <a:schemeClr val="tx1"/>
                </a:solidFill>
                <a:latin typeface="Times New Roman" panose="02020603050405020304" pitchFamily="18" charset="0"/>
                <a:cs typeface="Times New Roman" panose="02020603050405020304" pitchFamily="18" charset="0"/>
              </a:rPr>
              <a:t>iespēju </a:t>
            </a:r>
            <a:r>
              <a:rPr lang="lv-LV" sz="2200" dirty="0" smtClean="0">
                <a:solidFill>
                  <a:schemeClr val="tx1"/>
                </a:solidFill>
                <a:latin typeface="Times New Roman" panose="02020603050405020304" pitchFamily="18" charset="0"/>
                <a:cs typeface="Times New Roman" panose="02020603050405020304" pitchFamily="18" charset="0"/>
              </a:rPr>
              <a:t>izmantot nodokļu atlaides, ja tām pieder/tās darbojas valsts un vietējas nozīmes kultūras un arhitektūras pieminekļos. RO nepiešķir SLO statusu.</a:t>
            </a:r>
            <a:endParaRPr lang="lv-LV" sz="2200" dirty="0">
              <a:solidFill>
                <a:schemeClr val="tx1"/>
              </a:solidFill>
              <a:latin typeface="Times New Roman" panose="02020603050405020304" pitchFamily="18" charset="0"/>
              <a:cs typeface="Times New Roman" panose="02020603050405020304" pitchFamily="18" charset="0"/>
            </a:endParaRPr>
          </a:p>
          <a:p>
            <a:pPr marL="0" indent="0">
              <a:buNone/>
            </a:pPr>
            <a:endParaRPr lang="lv-LV" dirty="0">
              <a:latin typeface="Times New Roman" panose="02020603050405020304" pitchFamily="18" charset="0"/>
              <a:cs typeface="Times New Roman" panose="02020603050405020304" pitchFamily="18" charset="0"/>
            </a:endParaRPr>
          </a:p>
          <a:p>
            <a:pPr marL="0" lvl="1" indent="0">
              <a:buNone/>
            </a:pPr>
            <a:endParaRPr lang="lv-LV" altLang="lv-LV" sz="1600" dirty="0" smtClean="0">
              <a:solidFill>
                <a:schemeClr val="tx1"/>
              </a:solidFill>
              <a:latin typeface="Times New Roman" pitchFamily="18" charset="0"/>
              <a:cs typeface="Times New Roman" pitchFamily="18" charset="0"/>
            </a:endParaRPr>
          </a:p>
        </p:txBody>
      </p:sp>
      <p:sp>
        <p:nvSpPr>
          <p:cNvPr id="5" name="Title 4"/>
          <p:cNvSpPr>
            <a:spLocks noGrp="1"/>
          </p:cNvSpPr>
          <p:nvPr>
            <p:ph type="title"/>
          </p:nvPr>
        </p:nvSpPr>
        <p:spPr>
          <a:xfrm>
            <a:off x="539552" y="476672"/>
            <a:ext cx="6552728" cy="673052"/>
          </a:xfrm>
        </p:spPr>
        <p:txBody>
          <a:bodyPr>
            <a:noAutofit/>
          </a:bodyPr>
          <a:lstStyle/>
          <a:p>
            <a:pPr algn="ctr"/>
            <a:r>
              <a:rPr lang="lv-LV" altLang="lv-LV" sz="1800" dirty="0">
                <a:solidFill>
                  <a:schemeClr val="tx1"/>
                </a:solidFill>
                <a:latin typeface="Times New Roman" pitchFamily="18" charset="0"/>
                <a:cs typeface="Times New Roman" pitchFamily="18" charset="0"/>
              </a:rPr>
              <a:t>FM informatīvais ziņojums par </a:t>
            </a:r>
            <a:r>
              <a:rPr lang="lv-LV" altLang="lv-LV" sz="1800" dirty="0" smtClean="0">
                <a:solidFill>
                  <a:schemeClr val="tx1"/>
                </a:solidFill>
                <a:latin typeface="Times New Roman" pitchFamily="18" charset="0"/>
                <a:cs typeface="Times New Roman" pitchFamily="18" charset="0"/>
              </a:rPr>
              <a:t>SLO statusa piešķiršanu</a:t>
            </a:r>
            <a:endParaRPr lang="lv-LV" sz="18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algn="just"/>
            <a:endParaRPr lang="lv-LV" dirty="0" smtClean="0">
              <a:latin typeface="Times New Roman" panose="02020603050405020304" pitchFamily="18" charset="0"/>
              <a:cs typeface="Times New Roman" panose="02020603050405020304" pitchFamily="18" charset="0"/>
            </a:endParaRPr>
          </a:p>
          <a:p>
            <a:pPr algn="just"/>
            <a:endParaRPr lang="lv-LV" dirty="0" smtClean="0">
              <a:latin typeface="Times New Roman" panose="02020603050405020304" pitchFamily="18" charset="0"/>
              <a:cs typeface="Times New Roman" panose="02020603050405020304" pitchFamily="18" charset="0"/>
            </a:endParaRPr>
          </a:p>
          <a:p>
            <a:pPr marL="0" indent="0" algn="just">
              <a:buNone/>
            </a:pPr>
            <a:r>
              <a:rPr lang="lv-LV" dirty="0" smtClean="0">
                <a:solidFill>
                  <a:schemeClr val="tx1"/>
                </a:solidFill>
                <a:latin typeface="Times New Roman" panose="02020603050405020304" pitchFamily="18" charset="0"/>
                <a:cs typeface="Times New Roman" panose="02020603050405020304" pitchFamily="18" charset="0"/>
              </a:rPr>
              <a:t>Uzņēmumu </a:t>
            </a:r>
            <a:r>
              <a:rPr lang="lv-LV" dirty="0">
                <a:solidFill>
                  <a:schemeClr val="tx1"/>
                </a:solidFill>
                <a:latin typeface="Times New Roman" panose="02020603050405020304" pitchFamily="18" charset="0"/>
                <a:cs typeface="Times New Roman" panose="02020603050405020304" pitchFamily="18" charset="0"/>
              </a:rPr>
              <a:t>reģistrā </a:t>
            </a:r>
            <a:r>
              <a:rPr lang="lv-LV" dirty="0" smtClean="0">
                <a:solidFill>
                  <a:schemeClr val="tx1"/>
                </a:solidFill>
                <a:latin typeface="Times New Roman" panose="02020603050405020304" pitchFamily="18" charset="0"/>
                <a:cs typeface="Times New Roman" panose="02020603050405020304" pitchFamily="18" charset="0"/>
              </a:rPr>
              <a:t>līdz </a:t>
            </a:r>
            <a:r>
              <a:rPr lang="lv-LV" b="1" dirty="0">
                <a:solidFill>
                  <a:schemeClr val="tx1"/>
                </a:solidFill>
                <a:latin typeface="Times New Roman" panose="02020603050405020304" pitchFamily="18" charset="0"/>
                <a:cs typeface="Times New Roman" panose="02020603050405020304" pitchFamily="18" charset="0"/>
              </a:rPr>
              <a:t>2014.gada 1.janvārim </a:t>
            </a:r>
            <a:r>
              <a:rPr lang="lv-LV" dirty="0">
                <a:solidFill>
                  <a:schemeClr val="tx1"/>
                </a:solidFill>
                <a:latin typeface="Times New Roman" panose="02020603050405020304" pitchFamily="18" charset="0"/>
                <a:cs typeface="Times New Roman" panose="02020603050405020304" pitchFamily="18" charset="0"/>
              </a:rPr>
              <a:t>bija </a:t>
            </a:r>
            <a:r>
              <a:rPr lang="lv-LV" dirty="0" smtClean="0">
                <a:solidFill>
                  <a:schemeClr val="tx1"/>
                </a:solidFill>
                <a:latin typeface="Times New Roman" panose="02020603050405020304" pitchFamily="18" charset="0"/>
                <a:cs typeface="Times New Roman" panose="02020603050405020304" pitchFamily="18" charset="0"/>
              </a:rPr>
              <a:t>reģistrējušās </a:t>
            </a:r>
            <a:r>
              <a:rPr lang="lv-LV" dirty="0">
                <a:solidFill>
                  <a:schemeClr val="tx1"/>
                </a:solidFill>
                <a:latin typeface="Times New Roman" panose="02020603050405020304" pitchFamily="18" charset="0"/>
                <a:cs typeface="Times New Roman" panose="02020603050405020304" pitchFamily="18" charset="0"/>
              </a:rPr>
              <a:t>(</a:t>
            </a:r>
            <a:r>
              <a:rPr lang="lv-LV" dirty="0" smtClean="0">
                <a:solidFill>
                  <a:schemeClr val="tx1"/>
                </a:solidFill>
                <a:latin typeface="Times New Roman" panose="02020603050405020304" pitchFamily="18" charset="0"/>
                <a:cs typeface="Times New Roman" panose="02020603050405020304" pitchFamily="18" charset="0"/>
              </a:rPr>
              <a:t>aktīvas):</a:t>
            </a:r>
            <a:endParaRPr lang="lv-LV"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	- 12 </a:t>
            </a:r>
            <a:r>
              <a:rPr lang="lv-LV" dirty="0">
                <a:solidFill>
                  <a:schemeClr val="tx1"/>
                </a:solidFill>
                <a:latin typeface="Times New Roman" panose="02020603050405020304" pitchFamily="18" charset="0"/>
                <a:cs typeface="Times New Roman" panose="02020603050405020304" pitchFamily="18" charset="0"/>
              </a:rPr>
              <a:t>066 biedrības;</a:t>
            </a:r>
          </a:p>
          <a:p>
            <a:pPr marL="0" lvl="0" indent="0" algn="just">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	- 905 </a:t>
            </a:r>
            <a:r>
              <a:rPr lang="lv-LV" dirty="0">
                <a:solidFill>
                  <a:schemeClr val="tx1"/>
                </a:solidFill>
                <a:latin typeface="Times New Roman" panose="02020603050405020304" pitchFamily="18" charset="0"/>
                <a:cs typeface="Times New Roman" panose="02020603050405020304" pitchFamily="18" charset="0"/>
              </a:rPr>
              <a:t>nodibinājumi</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lgn="just">
              <a:buNone/>
            </a:pPr>
            <a:r>
              <a:rPr lang="lv-LV" dirty="0" smtClean="0">
                <a:solidFill>
                  <a:schemeClr val="tx1"/>
                </a:solidFill>
                <a:latin typeface="Times New Roman" panose="02020603050405020304" pitchFamily="18" charset="0"/>
                <a:cs typeface="Times New Roman" panose="02020603050405020304" pitchFamily="18" charset="0"/>
              </a:rPr>
              <a:t>	- 1 239 reliģiskās organizācijas un to iestādes.</a:t>
            </a:r>
          </a:p>
          <a:p>
            <a:endParaRPr lang="lv-LV" dirty="0">
              <a:solidFill>
                <a:schemeClr val="tx1"/>
              </a:solidFill>
              <a:latin typeface="Times New Roman" panose="02020603050405020304" pitchFamily="18" charset="0"/>
              <a:cs typeface="Times New Roman" panose="02020603050405020304" pitchFamily="18" charset="0"/>
            </a:endParaRPr>
          </a:p>
          <a:p>
            <a:pPr marL="0" indent="0">
              <a:buNone/>
            </a:pPr>
            <a:r>
              <a:rPr lang="lv-LV" b="1" dirty="0" smtClean="0">
                <a:solidFill>
                  <a:schemeClr val="tx1"/>
                </a:solidFill>
                <a:latin typeface="Times New Roman" panose="02020603050405020304" pitchFamily="18" charset="0"/>
                <a:cs typeface="Times New Roman" panose="02020603050405020304" pitchFamily="18" charset="0"/>
              </a:rPr>
              <a:t>SLO statuss ir</a:t>
            </a:r>
            <a:r>
              <a:rPr lang="lv-LV" dirty="0">
                <a:solidFill>
                  <a:schemeClr val="tx1"/>
                </a:solidFill>
                <a:latin typeface="Times New Roman" panose="02020603050405020304" pitchFamily="18" charset="0"/>
                <a:cs typeface="Times New Roman" panose="02020603050405020304" pitchFamily="18" charset="0"/>
              </a:rPr>
              <a:t>:</a:t>
            </a:r>
            <a:endParaRPr lang="lv-LV" dirty="0" smtClean="0">
              <a:solidFill>
                <a:schemeClr val="tx1"/>
              </a:solidFill>
              <a:latin typeface="Times New Roman" panose="02020603050405020304" pitchFamily="18" charset="0"/>
              <a:cs typeface="Times New Roman" panose="02020603050405020304"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- 1740 biedrībām;</a:t>
            </a:r>
          </a:p>
          <a:p>
            <a:pPr marL="0" indent="0">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 -  290 nodibinājumiem;</a:t>
            </a:r>
          </a:p>
          <a:p>
            <a:pPr marL="0" indent="0">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 - 95 reliģiskajām organizācijām. </a:t>
            </a: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 </a:t>
            </a:r>
            <a:endParaRPr lang="lv-LV" sz="1600" dirty="0">
              <a:solidFill>
                <a:schemeClr val="tx1"/>
              </a:solidFill>
              <a:latin typeface="Times New Roman" panose="02020603050405020304" pitchFamily="18" charset="0"/>
              <a:cs typeface="Times New Roman" panose="02020603050405020304" pitchFamily="18" charset="0"/>
            </a:endParaRPr>
          </a:p>
          <a:p>
            <a:pPr marL="0" indent="0">
              <a:buNone/>
            </a:pPr>
            <a:r>
              <a:rPr lang="lv-LV" b="1" dirty="0">
                <a:solidFill>
                  <a:srgbClr val="C00000"/>
                </a:solidFill>
                <a:latin typeface="Times New Roman" panose="02020603050405020304" pitchFamily="18" charset="0"/>
                <a:cs typeface="Times New Roman" panose="02020603050405020304" pitchFamily="18" charset="0"/>
              </a:rPr>
              <a:t>Secināms, </a:t>
            </a:r>
            <a:r>
              <a:rPr lang="lv-LV" dirty="0">
                <a:solidFill>
                  <a:schemeClr val="tx1"/>
                </a:solidFill>
                <a:latin typeface="Times New Roman" panose="02020603050405020304" pitchFamily="18" charset="0"/>
                <a:cs typeface="Times New Roman" panose="02020603050405020304" pitchFamily="18" charset="0"/>
              </a:rPr>
              <a:t>ka no visām biedrībām, nodibinājumiem un reliģiskajām organizācijām  </a:t>
            </a:r>
            <a:r>
              <a:rPr lang="lv-LV" dirty="0" smtClean="0">
                <a:solidFill>
                  <a:schemeClr val="tx1"/>
                </a:solidFill>
                <a:latin typeface="Times New Roman" panose="02020603050405020304" pitchFamily="18" charset="0"/>
                <a:cs typeface="Times New Roman" panose="02020603050405020304" pitchFamily="18" charset="0"/>
              </a:rPr>
              <a:t>     </a:t>
            </a:r>
            <a:r>
              <a:rPr lang="lv-LV" b="1" dirty="0" smtClean="0">
                <a:solidFill>
                  <a:schemeClr val="tx1"/>
                </a:solidFill>
                <a:latin typeface="Times New Roman" panose="02020603050405020304" pitchFamily="18" charset="0"/>
                <a:cs typeface="Times New Roman" panose="02020603050405020304" pitchFamily="18" charset="0"/>
              </a:rPr>
              <a:t>14,95</a:t>
            </a:r>
            <a:r>
              <a:rPr lang="lv-LV" b="1" dirty="0">
                <a:solidFill>
                  <a:schemeClr val="tx1"/>
                </a:solidFill>
                <a:latin typeface="Times New Roman" panose="02020603050405020304" pitchFamily="18" charset="0"/>
                <a:cs typeface="Times New Roman" panose="02020603050405020304" pitchFamily="18" charset="0"/>
              </a:rPr>
              <a:t>% </a:t>
            </a:r>
            <a:r>
              <a:rPr lang="lv-LV" dirty="0">
                <a:solidFill>
                  <a:schemeClr val="tx1"/>
                </a:solidFill>
                <a:latin typeface="Times New Roman" panose="02020603050405020304" pitchFamily="18" charset="0"/>
                <a:cs typeface="Times New Roman" panose="02020603050405020304" pitchFamily="18" charset="0"/>
              </a:rPr>
              <a:t>organizācijām </a:t>
            </a:r>
            <a:r>
              <a:rPr lang="lv-LV" dirty="0" smtClean="0">
                <a:solidFill>
                  <a:schemeClr val="tx1"/>
                </a:solidFill>
                <a:latin typeface="Times New Roman" panose="02020603050405020304" pitchFamily="18" charset="0"/>
                <a:cs typeface="Times New Roman" panose="02020603050405020304" pitchFamily="18" charset="0"/>
              </a:rPr>
              <a:t>ir piešķirts SLO statuss.</a:t>
            </a:r>
            <a:endParaRPr lang="lv-LV" dirty="0"/>
          </a:p>
        </p:txBody>
      </p:sp>
      <p:sp>
        <p:nvSpPr>
          <p:cNvPr id="5" name="Title 4"/>
          <p:cNvSpPr>
            <a:spLocks noGrp="1"/>
          </p:cNvSpPr>
          <p:nvPr>
            <p:ph type="title"/>
          </p:nvPr>
        </p:nvSpPr>
        <p:spPr/>
        <p:txBody>
          <a:bodyPr>
            <a:normAutofit fontScale="90000"/>
          </a:bodyPr>
          <a:lstStyle/>
          <a:p>
            <a:pPr algn="ctr"/>
            <a:r>
              <a:rPr lang="lv-LV" altLang="lv-LV" sz="1800" dirty="0">
                <a:solidFill>
                  <a:schemeClr val="tx1"/>
                </a:solidFill>
                <a:latin typeface="Times New Roman" pitchFamily="18" charset="0"/>
                <a:cs typeface="Times New Roman" pitchFamily="18" charset="0"/>
              </a:rPr>
              <a:t>FM informatīvais ziņojums par SLO statusa piešķiršanu</a:t>
            </a:r>
            <a:endParaRPr lang="lv-LV" sz="1800" dirty="0"/>
          </a:p>
        </p:txBody>
      </p:sp>
    </p:spTree>
    <p:extLst>
      <p:ext uri="{BB962C8B-B14F-4D97-AF65-F5344CB8AC3E}">
        <p14:creationId xmlns:p14="http://schemas.microsoft.com/office/powerpoint/2010/main" val="2863727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endParaRPr lang="lv-LV" dirty="0"/>
          </a:p>
        </p:txBody>
      </p:sp>
      <p:sp>
        <p:nvSpPr>
          <p:cNvPr id="5" name="Title 4"/>
          <p:cNvSpPr>
            <a:spLocks noGrp="1"/>
          </p:cNvSpPr>
          <p:nvPr>
            <p:ph type="title"/>
          </p:nvPr>
        </p:nvSpPr>
        <p:spPr/>
        <p:txBody>
          <a:bodyPr>
            <a:normAutofit fontScale="90000"/>
          </a:bodyPr>
          <a:lstStyle/>
          <a:p>
            <a:pPr algn="ctr"/>
            <a:r>
              <a:rPr lang="lv-LV" altLang="lv-LV" sz="1800" dirty="0">
                <a:solidFill>
                  <a:schemeClr val="tx1"/>
                </a:solidFill>
                <a:latin typeface="Times New Roman" pitchFamily="18" charset="0"/>
                <a:cs typeface="Times New Roman" pitchFamily="18" charset="0"/>
              </a:rPr>
              <a:t>FM informatīvais ziņojums par SLO statusa piešķiršanu</a:t>
            </a:r>
            <a:endParaRPr lang="lv-LV" sz="1800" dirty="0"/>
          </a:p>
        </p:txBody>
      </p:sp>
      <p:sp>
        <p:nvSpPr>
          <p:cNvPr id="6" name="Rectangle 5"/>
          <p:cNvSpPr/>
          <p:nvPr/>
        </p:nvSpPr>
        <p:spPr>
          <a:xfrm>
            <a:off x="2286000" y="3105835"/>
            <a:ext cx="4572000" cy="954107"/>
          </a:xfrm>
          <a:prstGeom prst="rect">
            <a:avLst/>
          </a:prstGeom>
        </p:spPr>
        <p:txBody>
          <a:bodyPr>
            <a:spAutoFit/>
          </a:bodyPr>
          <a:lstStyle/>
          <a:p>
            <a:pPr algn="ctr">
              <a:buNone/>
            </a:pPr>
            <a:r>
              <a:rPr lang="lv-LV" altLang="lv-LV" sz="2800" b="1" dirty="0">
                <a:latin typeface="Times New Roman" pitchFamily="18" charset="0"/>
                <a:cs typeface="Times New Roman" pitchFamily="18" charset="0"/>
              </a:rPr>
              <a:t>Paldies par uzmanību!</a:t>
            </a:r>
          </a:p>
          <a:p>
            <a:endParaRPr lang="lv-LV" sz="2800" dirty="0"/>
          </a:p>
        </p:txBody>
      </p:sp>
    </p:spTree>
    <p:extLst>
      <p:ext uri="{BB962C8B-B14F-4D97-AF65-F5344CB8AC3E}">
        <p14:creationId xmlns:p14="http://schemas.microsoft.com/office/powerpoint/2010/main" val="2875067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546</TotalTime>
  <Words>575</Words>
  <Application>Microsoft Office PowerPoint</Application>
  <PresentationFormat>On-screen Show (4:3)</PresentationFormat>
  <Paragraphs>101</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1_Custom Design</vt:lpstr>
      <vt:lpstr>  Sabiedriskā labuma organizācijas statusa  piešķiršanas kārtība</vt:lpstr>
      <vt:lpstr>FM informatīvais ziņojums par SLO statusa piešķiršanu</vt:lpstr>
      <vt:lpstr>FM informatīvais ziņojums par SLO statusa piešķiršanu</vt:lpstr>
      <vt:lpstr>FM informatīvais ziņojums par SLO statusa piešķiršanu </vt:lpstr>
      <vt:lpstr>FM informatīvais ziņojums par SLO statusa piešķiršanu</vt:lpstr>
      <vt:lpstr>FM informatīvais ziņojums par SLO statusa piešķiršanu</vt:lpstr>
      <vt:lpstr>FM informatīvais ziņojums par SLO statusa piešķiršanu</vt:lpstr>
      <vt:lpstr>FM informatīvais ziņojums par SLO statusa piešķiršanu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Laura Titane</cp:lastModifiedBy>
  <cp:revision>93</cp:revision>
  <cp:lastPrinted>2014-10-24T07:43:42Z</cp:lastPrinted>
  <dcterms:created xsi:type="dcterms:W3CDTF">2014-02-26T10:57:02Z</dcterms:created>
  <dcterms:modified xsi:type="dcterms:W3CDTF">2014-10-28T14:49:27Z</dcterms:modified>
</cp:coreProperties>
</file>